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notesSlides/notesSlide1.xml" ContentType="application/vnd.openxmlformats-officedocument.presentationml.notesSlide+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2"/>
  </p:notesMasterIdLst>
  <p:sldIdLst>
    <p:sldId id="256" r:id="rId2"/>
    <p:sldId id="257" r:id="rId3"/>
    <p:sldId id="258" r:id="rId4"/>
    <p:sldId id="259" r:id="rId5"/>
    <p:sldId id="260" r:id="rId6"/>
    <p:sldId id="268" r:id="rId7"/>
    <p:sldId id="261" r:id="rId8"/>
    <p:sldId id="269" r:id="rId9"/>
    <p:sldId id="262" r:id="rId10"/>
    <p:sldId id="270" r:id="rId11"/>
    <p:sldId id="263" r:id="rId12"/>
    <p:sldId id="271" r:id="rId13"/>
    <p:sldId id="264" r:id="rId14"/>
    <p:sldId id="272" r:id="rId15"/>
    <p:sldId id="265" r:id="rId16"/>
    <p:sldId id="273" r:id="rId17"/>
    <p:sldId id="266"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7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B5CC37E-BDF9-4EAB-A350-9DA3004EE199}"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482A415E-D89D-4B5E-9732-B937D70D82D0}">
      <dgm:prSet phldrT="[Text]" custT="1"/>
      <dgm:spPr/>
      <dgm:t>
        <a:bodyPr/>
        <a:lstStyle/>
        <a:p>
          <a:r>
            <a:rPr lang="en-US" sz="2000" dirty="0" smtClean="0">
              <a:solidFill>
                <a:schemeClr val="accent2">
                  <a:lumMod val="75000"/>
                </a:schemeClr>
              </a:solidFill>
              <a:latin typeface="Times New Roman" pitchFamily="18" charset="0"/>
              <a:cs typeface="Times New Roman" pitchFamily="18" charset="0"/>
            </a:rPr>
            <a:t>Teacher chooses the curriculum</a:t>
          </a:r>
          <a:endParaRPr lang="en-US" sz="2000" dirty="0">
            <a:solidFill>
              <a:schemeClr val="accent2">
                <a:lumMod val="75000"/>
              </a:schemeClr>
            </a:solidFill>
            <a:latin typeface="Times New Roman" pitchFamily="18" charset="0"/>
            <a:cs typeface="Times New Roman" pitchFamily="18" charset="0"/>
          </a:endParaRPr>
        </a:p>
      </dgm:t>
    </dgm:pt>
    <dgm:pt modelId="{41656D95-6FCC-4CCA-A82A-DA82CF1EFE43}" type="parTrans" cxnId="{9A303C53-4944-4EE5-B8D3-E989BF7B5E46}">
      <dgm:prSet/>
      <dgm:spPr/>
      <dgm:t>
        <a:bodyPr/>
        <a:lstStyle/>
        <a:p>
          <a:endParaRPr lang="en-US"/>
        </a:p>
      </dgm:t>
    </dgm:pt>
    <dgm:pt modelId="{B42BEFF8-B3E7-4C82-8959-5724D628B896}" type="sibTrans" cxnId="{9A303C53-4944-4EE5-B8D3-E989BF7B5E46}">
      <dgm:prSet/>
      <dgm:spPr/>
      <dgm:t>
        <a:bodyPr/>
        <a:lstStyle/>
        <a:p>
          <a:endParaRPr lang="en-US"/>
        </a:p>
      </dgm:t>
    </dgm:pt>
    <dgm:pt modelId="{196938CA-BDDC-4E84-88D5-1901CD68791C}">
      <dgm:prSet phldrT="[Text]" custT="1"/>
      <dgm:spPr/>
      <dgm:t>
        <a:bodyPr/>
        <a:lstStyle/>
        <a:p>
          <a:r>
            <a:rPr lang="en-US" sz="2000" dirty="0" smtClean="0">
              <a:solidFill>
                <a:schemeClr val="accent2">
                  <a:lumMod val="75000"/>
                </a:schemeClr>
              </a:solidFill>
              <a:latin typeface="Times New Roman" pitchFamily="18" charset="0"/>
              <a:cs typeface="Times New Roman" pitchFamily="18" charset="0"/>
            </a:rPr>
            <a:t>Students have to follow the  curriculum</a:t>
          </a:r>
          <a:endParaRPr lang="en-US" sz="2000" dirty="0">
            <a:solidFill>
              <a:schemeClr val="accent2">
                <a:lumMod val="75000"/>
              </a:schemeClr>
            </a:solidFill>
            <a:latin typeface="Times New Roman" pitchFamily="18" charset="0"/>
            <a:cs typeface="Times New Roman" pitchFamily="18" charset="0"/>
          </a:endParaRPr>
        </a:p>
      </dgm:t>
    </dgm:pt>
    <dgm:pt modelId="{EB2B74C0-62F3-4E78-BA52-84485FBF386C}" type="parTrans" cxnId="{E482A551-D82C-490C-A63D-C7043132190D}">
      <dgm:prSet/>
      <dgm:spPr/>
      <dgm:t>
        <a:bodyPr/>
        <a:lstStyle/>
        <a:p>
          <a:endParaRPr lang="en-US"/>
        </a:p>
      </dgm:t>
    </dgm:pt>
    <dgm:pt modelId="{9D827C7B-060C-47F4-AC1A-76E0B410D387}" type="sibTrans" cxnId="{E482A551-D82C-490C-A63D-C7043132190D}">
      <dgm:prSet/>
      <dgm:spPr/>
      <dgm:t>
        <a:bodyPr/>
        <a:lstStyle/>
        <a:p>
          <a:endParaRPr lang="en-US"/>
        </a:p>
      </dgm:t>
    </dgm:pt>
    <dgm:pt modelId="{53126F3F-4FB5-48A7-9C12-9341EE7AE6BB}">
      <dgm:prSet phldrT="[Text]" custT="1"/>
      <dgm:spPr/>
      <dgm:t>
        <a:bodyPr/>
        <a:lstStyle/>
        <a:p>
          <a:r>
            <a:rPr lang="en-US" sz="2000" dirty="0" smtClean="0">
              <a:solidFill>
                <a:schemeClr val="accent2">
                  <a:lumMod val="75000"/>
                </a:schemeClr>
              </a:solidFill>
              <a:latin typeface="Times New Roman" pitchFamily="18" charset="0"/>
              <a:cs typeface="Times New Roman" pitchFamily="18" charset="0"/>
            </a:rPr>
            <a:t>Curriculum is systematic and highly organized</a:t>
          </a:r>
          <a:endParaRPr lang="en-US" sz="2000" dirty="0">
            <a:solidFill>
              <a:schemeClr val="accent2">
                <a:lumMod val="75000"/>
              </a:schemeClr>
            </a:solidFill>
            <a:latin typeface="Times New Roman" pitchFamily="18" charset="0"/>
            <a:cs typeface="Times New Roman" pitchFamily="18" charset="0"/>
          </a:endParaRPr>
        </a:p>
      </dgm:t>
    </dgm:pt>
    <dgm:pt modelId="{BE1BF986-CA81-4E3C-95B5-1E6AAE868D69}" type="parTrans" cxnId="{FA83825D-E729-42CE-8D6B-B2B98F06105B}">
      <dgm:prSet/>
      <dgm:spPr/>
      <dgm:t>
        <a:bodyPr/>
        <a:lstStyle/>
        <a:p>
          <a:endParaRPr lang="en-US"/>
        </a:p>
      </dgm:t>
    </dgm:pt>
    <dgm:pt modelId="{E5D05A23-E0E4-47DE-A641-688119662C05}" type="sibTrans" cxnId="{FA83825D-E729-42CE-8D6B-B2B98F06105B}">
      <dgm:prSet/>
      <dgm:spPr/>
      <dgm:t>
        <a:bodyPr/>
        <a:lstStyle/>
        <a:p>
          <a:endParaRPr lang="en-US"/>
        </a:p>
      </dgm:t>
    </dgm:pt>
    <dgm:pt modelId="{F716AD2C-8B45-420A-8BCE-7531E34E62AB}">
      <dgm:prSet phldrT="[Text]" custT="1"/>
      <dgm:spPr/>
      <dgm:t>
        <a:bodyPr/>
        <a:lstStyle/>
        <a:p>
          <a:r>
            <a:rPr lang="en-US" sz="2000" dirty="0" smtClean="0">
              <a:solidFill>
                <a:schemeClr val="accent2">
                  <a:lumMod val="75000"/>
                </a:schemeClr>
              </a:solidFill>
              <a:latin typeface="Times New Roman" pitchFamily="18" charset="0"/>
              <a:cs typeface="Times New Roman" pitchFamily="18" charset="0"/>
            </a:rPr>
            <a:t>Evaluation is fair</a:t>
          </a:r>
        </a:p>
        <a:p>
          <a:r>
            <a:rPr lang="en-US" sz="2000" dirty="0" smtClean="0">
              <a:solidFill>
                <a:schemeClr val="accent2">
                  <a:lumMod val="75000"/>
                </a:schemeClr>
              </a:solidFill>
              <a:latin typeface="Times New Roman" pitchFamily="18" charset="0"/>
              <a:cs typeface="Times New Roman" pitchFamily="18" charset="0"/>
            </a:rPr>
            <a:t>Mostly done by exams </a:t>
          </a:r>
          <a:endParaRPr lang="en-US" sz="2000" dirty="0">
            <a:solidFill>
              <a:schemeClr val="accent2">
                <a:lumMod val="75000"/>
              </a:schemeClr>
            </a:solidFill>
            <a:latin typeface="Times New Roman" pitchFamily="18" charset="0"/>
            <a:cs typeface="Times New Roman" pitchFamily="18" charset="0"/>
          </a:endParaRPr>
        </a:p>
      </dgm:t>
    </dgm:pt>
    <dgm:pt modelId="{1CDB3018-5B44-49D2-9347-B00FB09E88EE}" type="parTrans" cxnId="{93F8982B-9C0F-4B6E-B844-DF231D176D1F}">
      <dgm:prSet/>
      <dgm:spPr/>
      <dgm:t>
        <a:bodyPr/>
        <a:lstStyle/>
        <a:p>
          <a:endParaRPr lang="en-US"/>
        </a:p>
      </dgm:t>
    </dgm:pt>
    <dgm:pt modelId="{AA434FC3-5BAC-4013-A9B3-4404B3092AC7}" type="sibTrans" cxnId="{93F8982B-9C0F-4B6E-B844-DF231D176D1F}">
      <dgm:prSet/>
      <dgm:spPr/>
      <dgm:t>
        <a:bodyPr/>
        <a:lstStyle/>
        <a:p>
          <a:endParaRPr lang="en-US"/>
        </a:p>
      </dgm:t>
    </dgm:pt>
    <dgm:pt modelId="{F72C371F-E49E-4BAD-80E2-0CA7B77B8F47}">
      <dgm:prSet phldrT="[Text]" custT="1"/>
      <dgm:spPr/>
      <dgm:t>
        <a:bodyPr/>
        <a:lstStyle/>
        <a:p>
          <a:r>
            <a:rPr lang="en-US" sz="2000" dirty="0" smtClean="0">
              <a:solidFill>
                <a:schemeClr val="accent2">
                  <a:lumMod val="75000"/>
                </a:schemeClr>
              </a:solidFill>
              <a:latin typeface="Times New Roman" pitchFamily="18" charset="0"/>
              <a:cs typeface="Times New Roman" pitchFamily="18" charset="0"/>
            </a:rPr>
            <a:t>Students previous knowledge is important</a:t>
          </a:r>
          <a:endParaRPr lang="en-US" sz="2000" dirty="0">
            <a:solidFill>
              <a:schemeClr val="accent2">
                <a:lumMod val="75000"/>
              </a:schemeClr>
            </a:solidFill>
            <a:latin typeface="Times New Roman" pitchFamily="18" charset="0"/>
            <a:cs typeface="Times New Roman" pitchFamily="18" charset="0"/>
          </a:endParaRPr>
        </a:p>
      </dgm:t>
    </dgm:pt>
    <dgm:pt modelId="{F9478B12-D8E4-4C94-BA68-70E59668044B}" type="parTrans" cxnId="{D9321C7D-C22E-4EA4-B397-560DB6AEE34D}">
      <dgm:prSet/>
      <dgm:spPr/>
      <dgm:t>
        <a:bodyPr/>
        <a:lstStyle/>
        <a:p>
          <a:endParaRPr lang="en-US"/>
        </a:p>
      </dgm:t>
    </dgm:pt>
    <dgm:pt modelId="{0A10265D-8268-42B0-BA18-0A290155467F}" type="sibTrans" cxnId="{D9321C7D-C22E-4EA4-B397-560DB6AEE34D}">
      <dgm:prSet/>
      <dgm:spPr/>
      <dgm:t>
        <a:bodyPr/>
        <a:lstStyle/>
        <a:p>
          <a:endParaRPr lang="en-US"/>
        </a:p>
      </dgm:t>
    </dgm:pt>
    <dgm:pt modelId="{45FF19F1-E899-4B25-85E0-67F9D6A6AB88}">
      <dgm:prSet/>
      <dgm:spPr/>
      <dgm:t>
        <a:bodyPr/>
        <a:lstStyle/>
        <a:p>
          <a:endParaRPr lang="en-US" dirty="0"/>
        </a:p>
      </dgm:t>
    </dgm:pt>
    <dgm:pt modelId="{3E73FD3E-E322-4344-AC1A-AE172193DF0E}" type="parTrans" cxnId="{3EF0E905-DAC7-41D5-AB2C-731E70116077}">
      <dgm:prSet/>
      <dgm:spPr/>
      <dgm:t>
        <a:bodyPr/>
        <a:lstStyle/>
        <a:p>
          <a:endParaRPr lang="en-US"/>
        </a:p>
      </dgm:t>
    </dgm:pt>
    <dgm:pt modelId="{AAC6DDE0-9ADF-44C4-B19D-3EA37BE3CE31}" type="sibTrans" cxnId="{3EF0E905-DAC7-41D5-AB2C-731E70116077}">
      <dgm:prSet/>
      <dgm:spPr/>
      <dgm:t>
        <a:bodyPr/>
        <a:lstStyle/>
        <a:p>
          <a:endParaRPr lang="en-US"/>
        </a:p>
      </dgm:t>
    </dgm:pt>
    <dgm:pt modelId="{CE890169-517E-49D3-B227-4E4BD07AF19D}">
      <dgm:prSet custT="1"/>
      <dgm:spPr/>
      <dgm:t>
        <a:bodyPr/>
        <a:lstStyle/>
        <a:p>
          <a:r>
            <a:rPr lang="en-US" sz="2000" dirty="0" smtClean="0">
              <a:solidFill>
                <a:schemeClr val="accent2">
                  <a:lumMod val="75000"/>
                </a:schemeClr>
              </a:solidFill>
              <a:latin typeface="Times New Roman" pitchFamily="18" charset="0"/>
              <a:cs typeface="Times New Roman" pitchFamily="18" charset="0"/>
            </a:rPr>
            <a:t>Teacher has The major role  in the classroom</a:t>
          </a:r>
          <a:endParaRPr lang="en-US" sz="2000" dirty="0">
            <a:solidFill>
              <a:schemeClr val="accent2">
                <a:lumMod val="75000"/>
              </a:schemeClr>
            </a:solidFill>
            <a:latin typeface="Times New Roman" pitchFamily="18" charset="0"/>
            <a:cs typeface="Times New Roman" pitchFamily="18" charset="0"/>
          </a:endParaRPr>
        </a:p>
      </dgm:t>
    </dgm:pt>
    <dgm:pt modelId="{0E8BB5AB-7D7C-46FB-A25C-98070E1D940C}" type="parTrans" cxnId="{960FC91E-9721-4039-BEBB-A9596119F14B}">
      <dgm:prSet/>
      <dgm:spPr/>
      <dgm:t>
        <a:bodyPr/>
        <a:lstStyle/>
        <a:p>
          <a:endParaRPr lang="en-US"/>
        </a:p>
      </dgm:t>
    </dgm:pt>
    <dgm:pt modelId="{E742B32F-482A-4B89-96FF-7E3025CF3036}" type="sibTrans" cxnId="{960FC91E-9721-4039-BEBB-A9596119F14B}">
      <dgm:prSet/>
      <dgm:spPr/>
      <dgm:t>
        <a:bodyPr/>
        <a:lstStyle/>
        <a:p>
          <a:endParaRPr lang="en-US"/>
        </a:p>
      </dgm:t>
    </dgm:pt>
    <dgm:pt modelId="{A6169B55-FFC3-499D-B71F-D68B56153574}" type="pres">
      <dgm:prSet presAssocID="{CB5CC37E-BDF9-4EAB-A350-9DA3004EE199}" presName="diagram" presStyleCnt="0">
        <dgm:presLayoutVars>
          <dgm:dir/>
          <dgm:resizeHandles val="exact"/>
        </dgm:presLayoutVars>
      </dgm:prSet>
      <dgm:spPr/>
      <dgm:t>
        <a:bodyPr/>
        <a:lstStyle/>
        <a:p>
          <a:endParaRPr lang="en-US"/>
        </a:p>
      </dgm:t>
    </dgm:pt>
    <dgm:pt modelId="{A0DE32D4-4EB8-4595-B712-45CAA2919554}" type="pres">
      <dgm:prSet presAssocID="{482A415E-D89D-4B5E-9732-B937D70D82D0}" presName="node" presStyleLbl="node1" presStyleIdx="0" presStyleCnt="6">
        <dgm:presLayoutVars>
          <dgm:bulletEnabled val="1"/>
        </dgm:presLayoutVars>
      </dgm:prSet>
      <dgm:spPr/>
      <dgm:t>
        <a:bodyPr/>
        <a:lstStyle/>
        <a:p>
          <a:endParaRPr lang="en-US"/>
        </a:p>
      </dgm:t>
    </dgm:pt>
    <dgm:pt modelId="{014FE00F-C207-41D0-A5E9-A612029F86BE}" type="pres">
      <dgm:prSet presAssocID="{B42BEFF8-B3E7-4C82-8959-5724D628B896}" presName="sibTrans" presStyleCnt="0"/>
      <dgm:spPr/>
    </dgm:pt>
    <dgm:pt modelId="{F2C22E74-1E49-4F23-A332-16CE384DECE3}" type="pres">
      <dgm:prSet presAssocID="{196938CA-BDDC-4E84-88D5-1901CD68791C}" presName="node" presStyleLbl="node1" presStyleIdx="1" presStyleCnt="6">
        <dgm:presLayoutVars>
          <dgm:bulletEnabled val="1"/>
        </dgm:presLayoutVars>
      </dgm:prSet>
      <dgm:spPr/>
      <dgm:t>
        <a:bodyPr/>
        <a:lstStyle/>
        <a:p>
          <a:endParaRPr lang="en-US"/>
        </a:p>
      </dgm:t>
    </dgm:pt>
    <dgm:pt modelId="{458764DB-03E3-4475-B153-06CBAACCCC2B}" type="pres">
      <dgm:prSet presAssocID="{9D827C7B-060C-47F4-AC1A-76E0B410D387}" presName="sibTrans" presStyleCnt="0"/>
      <dgm:spPr/>
    </dgm:pt>
    <dgm:pt modelId="{37576194-0A19-41A9-B5CF-1E9EACEDCF51}" type="pres">
      <dgm:prSet presAssocID="{53126F3F-4FB5-48A7-9C12-9341EE7AE6BB}" presName="node" presStyleLbl="node1" presStyleIdx="2" presStyleCnt="6">
        <dgm:presLayoutVars>
          <dgm:bulletEnabled val="1"/>
        </dgm:presLayoutVars>
      </dgm:prSet>
      <dgm:spPr/>
      <dgm:t>
        <a:bodyPr/>
        <a:lstStyle/>
        <a:p>
          <a:endParaRPr lang="en-US"/>
        </a:p>
      </dgm:t>
    </dgm:pt>
    <dgm:pt modelId="{A7D7DE2E-E2F0-4A04-9EF8-B6C0E03E2D35}" type="pres">
      <dgm:prSet presAssocID="{E5D05A23-E0E4-47DE-A641-688119662C05}" presName="sibTrans" presStyleCnt="0"/>
      <dgm:spPr/>
    </dgm:pt>
    <dgm:pt modelId="{B4F08CFD-D7FE-4BCE-95E8-7DCBE48FC2D1}" type="pres">
      <dgm:prSet presAssocID="{F716AD2C-8B45-420A-8BCE-7531E34E62AB}" presName="node" presStyleLbl="node1" presStyleIdx="3" presStyleCnt="6" custLinFactNeighborX="-1246" custLinFactNeighborY="-49">
        <dgm:presLayoutVars>
          <dgm:bulletEnabled val="1"/>
        </dgm:presLayoutVars>
      </dgm:prSet>
      <dgm:spPr/>
      <dgm:t>
        <a:bodyPr/>
        <a:lstStyle/>
        <a:p>
          <a:endParaRPr lang="en-US"/>
        </a:p>
      </dgm:t>
    </dgm:pt>
    <dgm:pt modelId="{8BE9535A-35CD-425C-875C-00F9E6C65EDB}" type="pres">
      <dgm:prSet presAssocID="{AA434FC3-5BAC-4013-A9B3-4404B3092AC7}" presName="sibTrans" presStyleCnt="0"/>
      <dgm:spPr/>
    </dgm:pt>
    <dgm:pt modelId="{ABFA68EA-33C5-4F79-B7DB-7A247AA862C6}" type="pres">
      <dgm:prSet presAssocID="{F72C371F-E49E-4BAD-80E2-0CA7B77B8F47}" presName="node" presStyleLbl="node1" presStyleIdx="4" presStyleCnt="6">
        <dgm:presLayoutVars>
          <dgm:bulletEnabled val="1"/>
        </dgm:presLayoutVars>
      </dgm:prSet>
      <dgm:spPr/>
      <dgm:t>
        <a:bodyPr/>
        <a:lstStyle/>
        <a:p>
          <a:endParaRPr lang="en-US"/>
        </a:p>
      </dgm:t>
    </dgm:pt>
    <dgm:pt modelId="{F0413091-0B83-4EC0-9C3E-A900F04E98D8}" type="pres">
      <dgm:prSet presAssocID="{0A10265D-8268-42B0-BA18-0A290155467F}" presName="sibTrans" presStyleCnt="0"/>
      <dgm:spPr/>
    </dgm:pt>
    <dgm:pt modelId="{2B975505-C76D-4A58-BC24-948143D9302B}" type="pres">
      <dgm:prSet presAssocID="{CE890169-517E-49D3-B227-4E4BD07AF19D}" presName="node" presStyleLbl="node1" presStyleIdx="5" presStyleCnt="6">
        <dgm:presLayoutVars>
          <dgm:bulletEnabled val="1"/>
        </dgm:presLayoutVars>
      </dgm:prSet>
      <dgm:spPr/>
      <dgm:t>
        <a:bodyPr/>
        <a:lstStyle/>
        <a:p>
          <a:endParaRPr lang="en-US"/>
        </a:p>
      </dgm:t>
    </dgm:pt>
  </dgm:ptLst>
  <dgm:cxnLst>
    <dgm:cxn modelId="{9A303C53-4944-4EE5-B8D3-E989BF7B5E46}" srcId="{CB5CC37E-BDF9-4EAB-A350-9DA3004EE199}" destId="{482A415E-D89D-4B5E-9732-B937D70D82D0}" srcOrd="0" destOrd="0" parTransId="{41656D95-6FCC-4CCA-A82A-DA82CF1EFE43}" sibTransId="{B42BEFF8-B3E7-4C82-8959-5724D628B896}"/>
    <dgm:cxn modelId="{4510AFB8-E2B1-41A4-BC1A-42B45953D479}" type="presOf" srcId="{F72C371F-E49E-4BAD-80E2-0CA7B77B8F47}" destId="{ABFA68EA-33C5-4F79-B7DB-7A247AA862C6}" srcOrd="0" destOrd="0" presId="urn:microsoft.com/office/officeart/2005/8/layout/default"/>
    <dgm:cxn modelId="{A60CBBBD-BE35-4546-9C2D-2E9BEC7D92E6}" type="presOf" srcId="{F716AD2C-8B45-420A-8BCE-7531E34E62AB}" destId="{B4F08CFD-D7FE-4BCE-95E8-7DCBE48FC2D1}" srcOrd="0" destOrd="0" presId="urn:microsoft.com/office/officeart/2005/8/layout/default"/>
    <dgm:cxn modelId="{F303DE9D-9BCA-4259-9B57-2488CFA969E4}" type="presOf" srcId="{482A415E-D89D-4B5E-9732-B937D70D82D0}" destId="{A0DE32D4-4EB8-4595-B712-45CAA2919554}" srcOrd="0" destOrd="0" presId="urn:microsoft.com/office/officeart/2005/8/layout/default"/>
    <dgm:cxn modelId="{93F8982B-9C0F-4B6E-B844-DF231D176D1F}" srcId="{CB5CC37E-BDF9-4EAB-A350-9DA3004EE199}" destId="{F716AD2C-8B45-420A-8BCE-7531E34E62AB}" srcOrd="3" destOrd="0" parTransId="{1CDB3018-5B44-49D2-9347-B00FB09E88EE}" sibTransId="{AA434FC3-5BAC-4013-A9B3-4404B3092AC7}"/>
    <dgm:cxn modelId="{3EF0E905-DAC7-41D5-AB2C-731E70116077}" srcId="{F72C371F-E49E-4BAD-80E2-0CA7B77B8F47}" destId="{45FF19F1-E899-4B25-85E0-67F9D6A6AB88}" srcOrd="0" destOrd="0" parTransId="{3E73FD3E-E322-4344-AC1A-AE172193DF0E}" sibTransId="{AAC6DDE0-9ADF-44C4-B19D-3EA37BE3CE31}"/>
    <dgm:cxn modelId="{DA0E0535-F4CF-4668-8227-619D4C354B57}" type="presOf" srcId="{45FF19F1-E899-4B25-85E0-67F9D6A6AB88}" destId="{ABFA68EA-33C5-4F79-B7DB-7A247AA862C6}" srcOrd="0" destOrd="1" presId="urn:microsoft.com/office/officeart/2005/8/layout/default"/>
    <dgm:cxn modelId="{D9321C7D-C22E-4EA4-B397-560DB6AEE34D}" srcId="{CB5CC37E-BDF9-4EAB-A350-9DA3004EE199}" destId="{F72C371F-E49E-4BAD-80E2-0CA7B77B8F47}" srcOrd="4" destOrd="0" parTransId="{F9478B12-D8E4-4C94-BA68-70E59668044B}" sibTransId="{0A10265D-8268-42B0-BA18-0A290155467F}"/>
    <dgm:cxn modelId="{960FC91E-9721-4039-BEBB-A9596119F14B}" srcId="{CB5CC37E-BDF9-4EAB-A350-9DA3004EE199}" destId="{CE890169-517E-49D3-B227-4E4BD07AF19D}" srcOrd="5" destOrd="0" parTransId="{0E8BB5AB-7D7C-46FB-A25C-98070E1D940C}" sibTransId="{E742B32F-482A-4B89-96FF-7E3025CF3036}"/>
    <dgm:cxn modelId="{E482A551-D82C-490C-A63D-C7043132190D}" srcId="{CB5CC37E-BDF9-4EAB-A350-9DA3004EE199}" destId="{196938CA-BDDC-4E84-88D5-1901CD68791C}" srcOrd="1" destOrd="0" parTransId="{EB2B74C0-62F3-4E78-BA52-84485FBF386C}" sibTransId="{9D827C7B-060C-47F4-AC1A-76E0B410D387}"/>
    <dgm:cxn modelId="{3D572A4F-69E4-46A6-BCB4-90C5771290A2}" type="presOf" srcId="{53126F3F-4FB5-48A7-9C12-9341EE7AE6BB}" destId="{37576194-0A19-41A9-B5CF-1E9EACEDCF51}" srcOrd="0" destOrd="0" presId="urn:microsoft.com/office/officeart/2005/8/layout/default"/>
    <dgm:cxn modelId="{FA83825D-E729-42CE-8D6B-B2B98F06105B}" srcId="{CB5CC37E-BDF9-4EAB-A350-9DA3004EE199}" destId="{53126F3F-4FB5-48A7-9C12-9341EE7AE6BB}" srcOrd="2" destOrd="0" parTransId="{BE1BF986-CA81-4E3C-95B5-1E6AAE868D69}" sibTransId="{E5D05A23-E0E4-47DE-A641-688119662C05}"/>
    <dgm:cxn modelId="{E28E74F7-723D-4BF7-AF4B-0113099E7CEA}" type="presOf" srcId="{196938CA-BDDC-4E84-88D5-1901CD68791C}" destId="{F2C22E74-1E49-4F23-A332-16CE384DECE3}" srcOrd="0" destOrd="0" presId="urn:microsoft.com/office/officeart/2005/8/layout/default"/>
    <dgm:cxn modelId="{37044AFC-3271-406A-BB08-7B212531E0D8}" type="presOf" srcId="{CB5CC37E-BDF9-4EAB-A350-9DA3004EE199}" destId="{A6169B55-FFC3-499D-B71F-D68B56153574}" srcOrd="0" destOrd="0" presId="urn:microsoft.com/office/officeart/2005/8/layout/default"/>
    <dgm:cxn modelId="{CEB510A3-085E-4B5A-8C7B-47ED52B0B87F}" type="presOf" srcId="{CE890169-517E-49D3-B227-4E4BD07AF19D}" destId="{2B975505-C76D-4A58-BC24-948143D9302B}" srcOrd="0" destOrd="0" presId="urn:microsoft.com/office/officeart/2005/8/layout/default"/>
    <dgm:cxn modelId="{19F674B7-03A7-46C5-9DF6-1C5A27DE222F}" type="presParOf" srcId="{A6169B55-FFC3-499D-B71F-D68B56153574}" destId="{A0DE32D4-4EB8-4595-B712-45CAA2919554}" srcOrd="0" destOrd="0" presId="urn:microsoft.com/office/officeart/2005/8/layout/default"/>
    <dgm:cxn modelId="{CC4AD648-8BCB-4A29-8B6F-FA92211D9ADF}" type="presParOf" srcId="{A6169B55-FFC3-499D-B71F-D68B56153574}" destId="{014FE00F-C207-41D0-A5E9-A612029F86BE}" srcOrd="1" destOrd="0" presId="urn:microsoft.com/office/officeart/2005/8/layout/default"/>
    <dgm:cxn modelId="{2072201F-C702-44A0-878A-C1B15CECF097}" type="presParOf" srcId="{A6169B55-FFC3-499D-B71F-D68B56153574}" destId="{F2C22E74-1E49-4F23-A332-16CE384DECE3}" srcOrd="2" destOrd="0" presId="urn:microsoft.com/office/officeart/2005/8/layout/default"/>
    <dgm:cxn modelId="{1719C7B4-7971-4CAA-AA5D-01B9B165DCB7}" type="presParOf" srcId="{A6169B55-FFC3-499D-B71F-D68B56153574}" destId="{458764DB-03E3-4475-B153-06CBAACCCC2B}" srcOrd="3" destOrd="0" presId="urn:microsoft.com/office/officeart/2005/8/layout/default"/>
    <dgm:cxn modelId="{979BAB79-3573-42EA-BDDE-BE4E83A0EEAA}" type="presParOf" srcId="{A6169B55-FFC3-499D-B71F-D68B56153574}" destId="{37576194-0A19-41A9-B5CF-1E9EACEDCF51}" srcOrd="4" destOrd="0" presId="urn:microsoft.com/office/officeart/2005/8/layout/default"/>
    <dgm:cxn modelId="{71D65180-B053-47AD-9DD4-DA7E0ADE6FE2}" type="presParOf" srcId="{A6169B55-FFC3-499D-B71F-D68B56153574}" destId="{A7D7DE2E-E2F0-4A04-9EF8-B6C0E03E2D35}" srcOrd="5" destOrd="0" presId="urn:microsoft.com/office/officeart/2005/8/layout/default"/>
    <dgm:cxn modelId="{55CD7F21-CC11-4AD7-B6AF-1898EE082CD9}" type="presParOf" srcId="{A6169B55-FFC3-499D-B71F-D68B56153574}" destId="{B4F08CFD-D7FE-4BCE-95E8-7DCBE48FC2D1}" srcOrd="6" destOrd="0" presId="urn:microsoft.com/office/officeart/2005/8/layout/default"/>
    <dgm:cxn modelId="{D33EA6C7-9B7B-49B3-B18E-D1A69C1A5DE5}" type="presParOf" srcId="{A6169B55-FFC3-499D-B71F-D68B56153574}" destId="{8BE9535A-35CD-425C-875C-00F9E6C65EDB}" srcOrd="7" destOrd="0" presId="urn:microsoft.com/office/officeart/2005/8/layout/default"/>
    <dgm:cxn modelId="{FCC82231-E1F2-4080-A5DB-85BCB8E1DEE6}" type="presParOf" srcId="{A6169B55-FFC3-499D-B71F-D68B56153574}" destId="{ABFA68EA-33C5-4F79-B7DB-7A247AA862C6}" srcOrd="8" destOrd="0" presId="urn:microsoft.com/office/officeart/2005/8/layout/default"/>
    <dgm:cxn modelId="{ED105100-6E67-44B8-B229-CB39717A29C2}" type="presParOf" srcId="{A6169B55-FFC3-499D-B71F-D68B56153574}" destId="{F0413091-0B83-4EC0-9C3E-A900F04E98D8}" srcOrd="9" destOrd="0" presId="urn:microsoft.com/office/officeart/2005/8/layout/default"/>
    <dgm:cxn modelId="{C4524AB5-83FC-4BCB-B207-88EE15ECA3A9}" type="presParOf" srcId="{A6169B55-FFC3-499D-B71F-D68B56153574}" destId="{2B975505-C76D-4A58-BC24-948143D9302B}" srcOrd="10" destOrd="0" presId="urn:microsoft.com/office/officeart/2005/8/layout/default"/>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8A1121B-488C-45DC-9829-A29335B9C8D2}"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638D7E7D-8F67-40BE-AD36-9FEF432F1C8A}">
      <dgm:prSet phldrT="[Text]" custT="1"/>
      <dgm:spPr/>
      <dgm:t>
        <a:bodyPr/>
        <a:lstStyle/>
        <a:p>
          <a:r>
            <a:rPr lang="en-US" sz="2000" dirty="0" smtClean="0">
              <a:solidFill>
                <a:schemeClr val="accent2">
                  <a:lumMod val="75000"/>
                </a:schemeClr>
              </a:solidFill>
              <a:latin typeface="Times New Roman" pitchFamily="18" charset="0"/>
              <a:cs typeface="Times New Roman" pitchFamily="18" charset="0"/>
            </a:rPr>
            <a:t>She gives her student chance of Thinking and figuring out about themselves</a:t>
          </a:r>
          <a:endParaRPr lang="en-US" sz="2000" dirty="0">
            <a:solidFill>
              <a:schemeClr val="accent2">
                <a:lumMod val="75000"/>
              </a:schemeClr>
            </a:solidFill>
            <a:latin typeface="Times New Roman" pitchFamily="18" charset="0"/>
            <a:cs typeface="Times New Roman" pitchFamily="18" charset="0"/>
          </a:endParaRPr>
        </a:p>
      </dgm:t>
    </dgm:pt>
    <dgm:pt modelId="{196E5723-855F-478F-A8BC-7CAF01D9A05D}" type="parTrans" cxnId="{38A85413-22D5-4E95-9A7D-EC2C8A848E8A}">
      <dgm:prSet/>
      <dgm:spPr/>
      <dgm:t>
        <a:bodyPr/>
        <a:lstStyle/>
        <a:p>
          <a:endParaRPr lang="en-US"/>
        </a:p>
      </dgm:t>
    </dgm:pt>
    <dgm:pt modelId="{B9F6F100-46FB-46D0-A0BA-3368B52BE397}" type="sibTrans" cxnId="{38A85413-22D5-4E95-9A7D-EC2C8A848E8A}">
      <dgm:prSet/>
      <dgm:spPr/>
      <dgm:t>
        <a:bodyPr/>
        <a:lstStyle/>
        <a:p>
          <a:endParaRPr lang="en-US"/>
        </a:p>
      </dgm:t>
    </dgm:pt>
    <dgm:pt modelId="{4BC65A22-0C55-45A9-B696-AAC093789923}">
      <dgm:prSet phldrT="[Text]" custT="1"/>
      <dgm:spPr/>
      <dgm:t>
        <a:bodyPr/>
        <a:lstStyle/>
        <a:p>
          <a:r>
            <a:rPr lang="en-US" sz="2000" dirty="0" smtClean="0">
              <a:solidFill>
                <a:schemeClr val="accent2">
                  <a:lumMod val="75000"/>
                </a:schemeClr>
              </a:solidFill>
              <a:latin typeface="Times New Roman" pitchFamily="18" charset="0"/>
              <a:cs typeface="Times New Roman" pitchFamily="18" charset="0"/>
            </a:rPr>
            <a:t>Students have freedom to choose their own curriculum</a:t>
          </a:r>
          <a:endParaRPr lang="en-US" sz="2000" dirty="0">
            <a:solidFill>
              <a:schemeClr val="accent2">
                <a:lumMod val="75000"/>
              </a:schemeClr>
            </a:solidFill>
            <a:latin typeface="Times New Roman" pitchFamily="18" charset="0"/>
            <a:cs typeface="Times New Roman" pitchFamily="18" charset="0"/>
          </a:endParaRPr>
        </a:p>
      </dgm:t>
    </dgm:pt>
    <dgm:pt modelId="{25591FA8-2F4C-4B12-8C59-2BDF7D11FD05}" type="parTrans" cxnId="{7925196B-5DFB-4B33-A976-84DEFEB997C0}">
      <dgm:prSet/>
      <dgm:spPr/>
      <dgm:t>
        <a:bodyPr/>
        <a:lstStyle/>
        <a:p>
          <a:endParaRPr lang="en-US"/>
        </a:p>
      </dgm:t>
    </dgm:pt>
    <dgm:pt modelId="{87D6EE06-292D-4B38-8298-F0A484578D57}" type="sibTrans" cxnId="{7925196B-5DFB-4B33-A976-84DEFEB997C0}">
      <dgm:prSet/>
      <dgm:spPr/>
      <dgm:t>
        <a:bodyPr/>
        <a:lstStyle/>
        <a:p>
          <a:endParaRPr lang="en-US"/>
        </a:p>
      </dgm:t>
    </dgm:pt>
    <dgm:pt modelId="{63F21F06-D312-4853-9343-D44A6F9A2EB4}">
      <dgm:prSet phldrT="[Text]" custT="1"/>
      <dgm:spPr/>
      <dgm:t>
        <a:bodyPr/>
        <a:lstStyle/>
        <a:p>
          <a:r>
            <a:rPr lang="en-US" sz="2000" dirty="0" smtClean="0">
              <a:solidFill>
                <a:schemeClr val="accent2">
                  <a:lumMod val="75000"/>
                </a:schemeClr>
              </a:solidFill>
              <a:latin typeface="Times New Roman" pitchFamily="18" charset="0"/>
              <a:cs typeface="Times New Roman" pitchFamily="18" charset="0"/>
            </a:rPr>
            <a:t>She is not the leader and dominant in the class  she would rather accompanies her students.</a:t>
          </a:r>
          <a:endParaRPr lang="en-US" sz="2000" dirty="0">
            <a:solidFill>
              <a:schemeClr val="accent2">
                <a:lumMod val="75000"/>
              </a:schemeClr>
            </a:solidFill>
            <a:latin typeface="Times New Roman" pitchFamily="18" charset="0"/>
            <a:cs typeface="Times New Roman" pitchFamily="18" charset="0"/>
          </a:endParaRPr>
        </a:p>
      </dgm:t>
    </dgm:pt>
    <dgm:pt modelId="{551CDDD2-6F47-46AE-8591-BB65240C4302}" type="parTrans" cxnId="{98353850-457A-41E7-B420-2679F0B7E672}">
      <dgm:prSet/>
      <dgm:spPr/>
      <dgm:t>
        <a:bodyPr/>
        <a:lstStyle/>
        <a:p>
          <a:endParaRPr lang="en-US"/>
        </a:p>
      </dgm:t>
    </dgm:pt>
    <dgm:pt modelId="{3FA1DDBB-432A-4166-9B7A-299B29DFF78B}" type="sibTrans" cxnId="{98353850-457A-41E7-B420-2679F0B7E672}">
      <dgm:prSet/>
      <dgm:spPr/>
      <dgm:t>
        <a:bodyPr/>
        <a:lstStyle/>
        <a:p>
          <a:endParaRPr lang="en-US"/>
        </a:p>
      </dgm:t>
    </dgm:pt>
    <dgm:pt modelId="{CB511177-944E-4FFA-9353-89EDAB5A4B84}">
      <dgm:prSet phldrT="[Text]" custT="1"/>
      <dgm:spPr/>
      <dgm:t>
        <a:bodyPr/>
        <a:lstStyle/>
        <a:p>
          <a:r>
            <a:rPr lang="en-US" sz="2000" dirty="0" smtClean="0">
              <a:solidFill>
                <a:schemeClr val="accent2">
                  <a:lumMod val="75000"/>
                </a:schemeClr>
              </a:solidFill>
              <a:latin typeface="Times New Roman" pitchFamily="18" charset="0"/>
              <a:cs typeface="Times New Roman" pitchFamily="18" charset="0"/>
            </a:rPr>
            <a:t>She sympathies with them and listen to them carefully</a:t>
          </a:r>
          <a:endParaRPr lang="en-US" sz="2000" dirty="0">
            <a:solidFill>
              <a:schemeClr val="accent2">
                <a:lumMod val="75000"/>
              </a:schemeClr>
            </a:solidFill>
            <a:latin typeface="Times New Roman" pitchFamily="18" charset="0"/>
            <a:cs typeface="Times New Roman" pitchFamily="18" charset="0"/>
          </a:endParaRPr>
        </a:p>
      </dgm:t>
    </dgm:pt>
    <dgm:pt modelId="{8F824B7C-6B42-4CD2-B0F7-4923B6FDFE37}" type="parTrans" cxnId="{D9FDA539-CB90-4DA4-BA1C-4FA781BD4DF1}">
      <dgm:prSet/>
      <dgm:spPr/>
      <dgm:t>
        <a:bodyPr/>
        <a:lstStyle/>
        <a:p>
          <a:endParaRPr lang="en-US"/>
        </a:p>
      </dgm:t>
    </dgm:pt>
    <dgm:pt modelId="{4892F8AF-F641-4036-B860-052EB3DC03A7}" type="sibTrans" cxnId="{D9FDA539-CB90-4DA4-BA1C-4FA781BD4DF1}">
      <dgm:prSet/>
      <dgm:spPr/>
      <dgm:t>
        <a:bodyPr/>
        <a:lstStyle/>
        <a:p>
          <a:endParaRPr lang="en-US"/>
        </a:p>
      </dgm:t>
    </dgm:pt>
    <dgm:pt modelId="{DD05DB06-AC0E-4E9A-BCEC-0549016C4A0C}">
      <dgm:prSet phldrT="[Text]" custT="1"/>
      <dgm:spPr/>
      <dgm:t>
        <a:bodyPr/>
        <a:lstStyle/>
        <a:p>
          <a:r>
            <a:rPr lang="en-US" sz="2000" dirty="0" smtClean="0">
              <a:solidFill>
                <a:schemeClr val="accent2">
                  <a:lumMod val="75000"/>
                </a:schemeClr>
              </a:solidFill>
              <a:latin typeface="Times New Roman" pitchFamily="18" charset="0"/>
              <a:cs typeface="Times New Roman" pitchFamily="18" charset="0"/>
            </a:rPr>
            <a:t>Students have the major role in her class</a:t>
          </a:r>
          <a:endParaRPr lang="en-US" sz="2000" dirty="0">
            <a:solidFill>
              <a:schemeClr val="accent2">
                <a:lumMod val="75000"/>
              </a:schemeClr>
            </a:solidFill>
            <a:latin typeface="Times New Roman" pitchFamily="18" charset="0"/>
            <a:cs typeface="Times New Roman" pitchFamily="18" charset="0"/>
          </a:endParaRPr>
        </a:p>
      </dgm:t>
    </dgm:pt>
    <dgm:pt modelId="{AA16688B-594B-4C39-A879-7C201A49495E}" type="parTrans" cxnId="{986C50AF-8117-48FF-83A0-F5B7C7661972}">
      <dgm:prSet/>
      <dgm:spPr/>
      <dgm:t>
        <a:bodyPr/>
        <a:lstStyle/>
        <a:p>
          <a:endParaRPr lang="en-US"/>
        </a:p>
      </dgm:t>
    </dgm:pt>
    <dgm:pt modelId="{2B012A48-913D-40FE-81F0-C51695791E95}" type="sibTrans" cxnId="{986C50AF-8117-48FF-83A0-F5B7C7661972}">
      <dgm:prSet/>
      <dgm:spPr/>
      <dgm:t>
        <a:bodyPr/>
        <a:lstStyle/>
        <a:p>
          <a:endParaRPr lang="en-US"/>
        </a:p>
      </dgm:t>
    </dgm:pt>
    <dgm:pt modelId="{0A65E017-8702-48D5-B16C-8E28E8C1E237}" type="pres">
      <dgm:prSet presAssocID="{98A1121B-488C-45DC-9829-A29335B9C8D2}" presName="diagram" presStyleCnt="0">
        <dgm:presLayoutVars>
          <dgm:dir/>
          <dgm:resizeHandles val="exact"/>
        </dgm:presLayoutVars>
      </dgm:prSet>
      <dgm:spPr/>
      <dgm:t>
        <a:bodyPr/>
        <a:lstStyle/>
        <a:p>
          <a:endParaRPr lang="en-US"/>
        </a:p>
      </dgm:t>
    </dgm:pt>
    <dgm:pt modelId="{6B1BB32E-8B7B-4AA6-A622-CF3DD99EA294}" type="pres">
      <dgm:prSet presAssocID="{638D7E7D-8F67-40BE-AD36-9FEF432F1C8A}" presName="node" presStyleLbl="node1" presStyleIdx="0" presStyleCnt="5">
        <dgm:presLayoutVars>
          <dgm:bulletEnabled val="1"/>
        </dgm:presLayoutVars>
      </dgm:prSet>
      <dgm:spPr/>
      <dgm:t>
        <a:bodyPr/>
        <a:lstStyle/>
        <a:p>
          <a:endParaRPr lang="en-US"/>
        </a:p>
      </dgm:t>
    </dgm:pt>
    <dgm:pt modelId="{43AEF436-9204-4762-9E09-10BE80081F76}" type="pres">
      <dgm:prSet presAssocID="{B9F6F100-46FB-46D0-A0BA-3368B52BE397}" presName="sibTrans" presStyleCnt="0"/>
      <dgm:spPr/>
    </dgm:pt>
    <dgm:pt modelId="{A1064E3A-22D8-402A-99E0-4A65F0D1038D}" type="pres">
      <dgm:prSet presAssocID="{4BC65A22-0C55-45A9-B696-AAC093789923}" presName="node" presStyleLbl="node1" presStyleIdx="1" presStyleCnt="5">
        <dgm:presLayoutVars>
          <dgm:bulletEnabled val="1"/>
        </dgm:presLayoutVars>
      </dgm:prSet>
      <dgm:spPr/>
      <dgm:t>
        <a:bodyPr/>
        <a:lstStyle/>
        <a:p>
          <a:endParaRPr lang="en-US"/>
        </a:p>
      </dgm:t>
    </dgm:pt>
    <dgm:pt modelId="{C2D51BF3-1094-4596-A0CB-097CF0CB19C8}" type="pres">
      <dgm:prSet presAssocID="{87D6EE06-292D-4B38-8298-F0A484578D57}" presName="sibTrans" presStyleCnt="0"/>
      <dgm:spPr/>
    </dgm:pt>
    <dgm:pt modelId="{2A7125B7-F66C-4F30-A831-19D8C00B0D96}" type="pres">
      <dgm:prSet presAssocID="{63F21F06-D312-4853-9343-D44A6F9A2EB4}" presName="node" presStyleLbl="node1" presStyleIdx="2" presStyleCnt="5">
        <dgm:presLayoutVars>
          <dgm:bulletEnabled val="1"/>
        </dgm:presLayoutVars>
      </dgm:prSet>
      <dgm:spPr/>
      <dgm:t>
        <a:bodyPr/>
        <a:lstStyle/>
        <a:p>
          <a:endParaRPr lang="en-US"/>
        </a:p>
      </dgm:t>
    </dgm:pt>
    <dgm:pt modelId="{70389F56-9313-4B89-B86F-77210B09C904}" type="pres">
      <dgm:prSet presAssocID="{3FA1DDBB-432A-4166-9B7A-299B29DFF78B}" presName="sibTrans" presStyleCnt="0"/>
      <dgm:spPr/>
    </dgm:pt>
    <dgm:pt modelId="{A99E5697-B2D5-4AA2-97F5-565C7DAB3AEF}" type="pres">
      <dgm:prSet presAssocID="{CB511177-944E-4FFA-9353-89EDAB5A4B84}" presName="node" presStyleLbl="node1" presStyleIdx="3" presStyleCnt="5">
        <dgm:presLayoutVars>
          <dgm:bulletEnabled val="1"/>
        </dgm:presLayoutVars>
      </dgm:prSet>
      <dgm:spPr/>
      <dgm:t>
        <a:bodyPr/>
        <a:lstStyle/>
        <a:p>
          <a:endParaRPr lang="en-US"/>
        </a:p>
      </dgm:t>
    </dgm:pt>
    <dgm:pt modelId="{5CB6F690-9463-4882-AB24-6AE86274816A}" type="pres">
      <dgm:prSet presAssocID="{4892F8AF-F641-4036-B860-052EB3DC03A7}" presName="sibTrans" presStyleCnt="0"/>
      <dgm:spPr/>
    </dgm:pt>
    <dgm:pt modelId="{C8CF1067-8A65-415F-B323-B63EFEF0B676}" type="pres">
      <dgm:prSet presAssocID="{DD05DB06-AC0E-4E9A-BCEC-0549016C4A0C}" presName="node" presStyleLbl="node1" presStyleIdx="4" presStyleCnt="5">
        <dgm:presLayoutVars>
          <dgm:bulletEnabled val="1"/>
        </dgm:presLayoutVars>
      </dgm:prSet>
      <dgm:spPr/>
      <dgm:t>
        <a:bodyPr/>
        <a:lstStyle/>
        <a:p>
          <a:endParaRPr lang="en-US"/>
        </a:p>
      </dgm:t>
    </dgm:pt>
  </dgm:ptLst>
  <dgm:cxnLst>
    <dgm:cxn modelId="{E6D7AED8-4FC6-455C-BA85-0EC715BECBA3}" type="presOf" srcId="{DD05DB06-AC0E-4E9A-BCEC-0549016C4A0C}" destId="{C8CF1067-8A65-415F-B323-B63EFEF0B676}" srcOrd="0" destOrd="0" presId="urn:microsoft.com/office/officeart/2005/8/layout/default"/>
    <dgm:cxn modelId="{8F2CEBAC-0C6E-426B-8CDC-CE334419738D}" type="presOf" srcId="{63F21F06-D312-4853-9343-D44A6F9A2EB4}" destId="{2A7125B7-F66C-4F30-A831-19D8C00B0D96}" srcOrd="0" destOrd="0" presId="urn:microsoft.com/office/officeart/2005/8/layout/default"/>
    <dgm:cxn modelId="{38A85413-22D5-4E95-9A7D-EC2C8A848E8A}" srcId="{98A1121B-488C-45DC-9829-A29335B9C8D2}" destId="{638D7E7D-8F67-40BE-AD36-9FEF432F1C8A}" srcOrd="0" destOrd="0" parTransId="{196E5723-855F-478F-A8BC-7CAF01D9A05D}" sibTransId="{B9F6F100-46FB-46D0-A0BA-3368B52BE397}"/>
    <dgm:cxn modelId="{7925196B-5DFB-4B33-A976-84DEFEB997C0}" srcId="{98A1121B-488C-45DC-9829-A29335B9C8D2}" destId="{4BC65A22-0C55-45A9-B696-AAC093789923}" srcOrd="1" destOrd="0" parTransId="{25591FA8-2F4C-4B12-8C59-2BDF7D11FD05}" sibTransId="{87D6EE06-292D-4B38-8298-F0A484578D57}"/>
    <dgm:cxn modelId="{CD92C1C6-3F4D-4848-B7DC-85BC3458235C}" type="presOf" srcId="{98A1121B-488C-45DC-9829-A29335B9C8D2}" destId="{0A65E017-8702-48D5-B16C-8E28E8C1E237}" srcOrd="0" destOrd="0" presId="urn:microsoft.com/office/officeart/2005/8/layout/default"/>
    <dgm:cxn modelId="{567ACEE6-A161-432C-9C61-96774D76BC3B}" type="presOf" srcId="{638D7E7D-8F67-40BE-AD36-9FEF432F1C8A}" destId="{6B1BB32E-8B7B-4AA6-A622-CF3DD99EA294}" srcOrd="0" destOrd="0" presId="urn:microsoft.com/office/officeart/2005/8/layout/default"/>
    <dgm:cxn modelId="{19DD60A9-17BF-486B-9743-19032B4C239E}" type="presOf" srcId="{4BC65A22-0C55-45A9-B696-AAC093789923}" destId="{A1064E3A-22D8-402A-99E0-4A65F0D1038D}" srcOrd="0" destOrd="0" presId="urn:microsoft.com/office/officeart/2005/8/layout/default"/>
    <dgm:cxn modelId="{986C50AF-8117-48FF-83A0-F5B7C7661972}" srcId="{98A1121B-488C-45DC-9829-A29335B9C8D2}" destId="{DD05DB06-AC0E-4E9A-BCEC-0549016C4A0C}" srcOrd="4" destOrd="0" parTransId="{AA16688B-594B-4C39-A879-7C201A49495E}" sibTransId="{2B012A48-913D-40FE-81F0-C51695791E95}"/>
    <dgm:cxn modelId="{D9FDA539-CB90-4DA4-BA1C-4FA781BD4DF1}" srcId="{98A1121B-488C-45DC-9829-A29335B9C8D2}" destId="{CB511177-944E-4FFA-9353-89EDAB5A4B84}" srcOrd="3" destOrd="0" parTransId="{8F824B7C-6B42-4CD2-B0F7-4923B6FDFE37}" sibTransId="{4892F8AF-F641-4036-B860-052EB3DC03A7}"/>
    <dgm:cxn modelId="{BB67B9FA-A484-4E12-8FDE-A36638C9926D}" type="presOf" srcId="{CB511177-944E-4FFA-9353-89EDAB5A4B84}" destId="{A99E5697-B2D5-4AA2-97F5-565C7DAB3AEF}" srcOrd="0" destOrd="0" presId="urn:microsoft.com/office/officeart/2005/8/layout/default"/>
    <dgm:cxn modelId="{98353850-457A-41E7-B420-2679F0B7E672}" srcId="{98A1121B-488C-45DC-9829-A29335B9C8D2}" destId="{63F21F06-D312-4853-9343-D44A6F9A2EB4}" srcOrd="2" destOrd="0" parTransId="{551CDDD2-6F47-46AE-8591-BB65240C4302}" sibTransId="{3FA1DDBB-432A-4166-9B7A-299B29DFF78B}"/>
    <dgm:cxn modelId="{EEA63D9B-EA29-43D6-ABF3-426E4D93323D}" type="presParOf" srcId="{0A65E017-8702-48D5-B16C-8E28E8C1E237}" destId="{6B1BB32E-8B7B-4AA6-A622-CF3DD99EA294}" srcOrd="0" destOrd="0" presId="urn:microsoft.com/office/officeart/2005/8/layout/default"/>
    <dgm:cxn modelId="{9F767BED-6F05-40C4-9985-A4F216914C07}" type="presParOf" srcId="{0A65E017-8702-48D5-B16C-8E28E8C1E237}" destId="{43AEF436-9204-4762-9E09-10BE80081F76}" srcOrd="1" destOrd="0" presId="urn:microsoft.com/office/officeart/2005/8/layout/default"/>
    <dgm:cxn modelId="{F0B59E1E-E93F-41B4-94D2-575BBF5082DD}" type="presParOf" srcId="{0A65E017-8702-48D5-B16C-8E28E8C1E237}" destId="{A1064E3A-22D8-402A-99E0-4A65F0D1038D}" srcOrd="2" destOrd="0" presId="urn:microsoft.com/office/officeart/2005/8/layout/default"/>
    <dgm:cxn modelId="{7A8A27CB-BBA1-4887-97DF-D90BC3D6349E}" type="presParOf" srcId="{0A65E017-8702-48D5-B16C-8E28E8C1E237}" destId="{C2D51BF3-1094-4596-A0CB-097CF0CB19C8}" srcOrd="3" destOrd="0" presId="urn:microsoft.com/office/officeart/2005/8/layout/default"/>
    <dgm:cxn modelId="{682C640A-72AF-4684-98EF-1BB75CC06D93}" type="presParOf" srcId="{0A65E017-8702-48D5-B16C-8E28E8C1E237}" destId="{2A7125B7-F66C-4F30-A831-19D8C00B0D96}" srcOrd="4" destOrd="0" presId="urn:microsoft.com/office/officeart/2005/8/layout/default"/>
    <dgm:cxn modelId="{E81403C2-6B9E-4B68-8672-A78D7C103B58}" type="presParOf" srcId="{0A65E017-8702-48D5-B16C-8E28E8C1E237}" destId="{70389F56-9313-4B89-B86F-77210B09C904}" srcOrd="5" destOrd="0" presId="urn:microsoft.com/office/officeart/2005/8/layout/default"/>
    <dgm:cxn modelId="{BC7425D3-3767-4069-8092-35FB0665FE61}" type="presParOf" srcId="{0A65E017-8702-48D5-B16C-8E28E8C1E237}" destId="{A99E5697-B2D5-4AA2-97F5-565C7DAB3AEF}" srcOrd="6" destOrd="0" presId="urn:microsoft.com/office/officeart/2005/8/layout/default"/>
    <dgm:cxn modelId="{B9F14632-D7F1-4E55-BE8D-35F56C9C4F30}" type="presParOf" srcId="{0A65E017-8702-48D5-B16C-8E28E8C1E237}" destId="{5CB6F690-9463-4882-AB24-6AE86274816A}" srcOrd="7" destOrd="0" presId="urn:microsoft.com/office/officeart/2005/8/layout/default"/>
    <dgm:cxn modelId="{CA906DDE-B421-4B62-ABE5-A0FBD364D225}" type="presParOf" srcId="{0A65E017-8702-48D5-B16C-8E28E8C1E237}" destId="{C8CF1067-8A65-415F-B323-B63EFEF0B676}" srcOrd="8" destOrd="0" presId="urn:microsoft.com/office/officeart/2005/8/layout/default"/>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2828B2A-ADEE-4360-9E0F-76B81939F88D}"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701AC83C-F68E-4468-8665-6CAC446D06B5}">
      <dgm:prSet phldrT="[Text]" custT="1"/>
      <dgm:spPr/>
      <dgm:t>
        <a:bodyPr/>
        <a:lstStyle/>
        <a:p>
          <a:r>
            <a:rPr lang="en-US" sz="2000" dirty="0" smtClean="0">
              <a:solidFill>
                <a:schemeClr val="accent2">
                  <a:lumMod val="75000"/>
                </a:schemeClr>
              </a:solidFill>
              <a:latin typeface="Times New Roman" pitchFamily="18" charset="0"/>
              <a:cs typeface="Times New Roman" pitchFamily="18" charset="0"/>
            </a:rPr>
            <a:t>He values his students thoughts</a:t>
          </a:r>
          <a:endParaRPr lang="en-US" sz="2000" dirty="0">
            <a:solidFill>
              <a:schemeClr val="accent2">
                <a:lumMod val="75000"/>
              </a:schemeClr>
            </a:solidFill>
            <a:latin typeface="Times New Roman" pitchFamily="18" charset="0"/>
            <a:cs typeface="Times New Roman" pitchFamily="18" charset="0"/>
          </a:endParaRPr>
        </a:p>
      </dgm:t>
    </dgm:pt>
    <dgm:pt modelId="{D7425E9D-7758-4608-8C06-8531B1886DD7}" type="parTrans" cxnId="{5F6B96FB-4A59-44E6-89F7-40D3678FFD64}">
      <dgm:prSet/>
      <dgm:spPr/>
      <dgm:t>
        <a:bodyPr/>
        <a:lstStyle/>
        <a:p>
          <a:endParaRPr lang="en-US"/>
        </a:p>
      </dgm:t>
    </dgm:pt>
    <dgm:pt modelId="{A9E9468A-FAF3-402B-9AEE-3582FBED3158}" type="sibTrans" cxnId="{5F6B96FB-4A59-44E6-89F7-40D3678FFD64}">
      <dgm:prSet/>
      <dgm:spPr/>
      <dgm:t>
        <a:bodyPr/>
        <a:lstStyle/>
        <a:p>
          <a:endParaRPr lang="en-US"/>
        </a:p>
      </dgm:t>
    </dgm:pt>
    <dgm:pt modelId="{276B6A27-0788-4AD2-A077-31EA9A13555B}">
      <dgm:prSet phldrT="[Text]" custT="1"/>
      <dgm:spPr/>
      <dgm:t>
        <a:bodyPr/>
        <a:lstStyle/>
        <a:p>
          <a:r>
            <a:rPr lang="en-US" sz="2000" dirty="0" smtClean="0">
              <a:solidFill>
                <a:schemeClr val="accent2">
                  <a:lumMod val="75000"/>
                </a:schemeClr>
              </a:solidFill>
              <a:latin typeface="Times New Roman" pitchFamily="18" charset="0"/>
              <a:cs typeface="Times New Roman" pitchFamily="18" charset="0"/>
            </a:rPr>
            <a:t>Curriculum is chosen by students</a:t>
          </a:r>
          <a:endParaRPr lang="en-US" sz="2000" dirty="0">
            <a:solidFill>
              <a:schemeClr val="accent2">
                <a:lumMod val="75000"/>
              </a:schemeClr>
            </a:solidFill>
            <a:latin typeface="Times New Roman" pitchFamily="18" charset="0"/>
            <a:cs typeface="Times New Roman" pitchFamily="18" charset="0"/>
          </a:endParaRPr>
        </a:p>
      </dgm:t>
    </dgm:pt>
    <dgm:pt modelId="{BB39F566-2F7E-4F28-BDEF-4C7A0CBB3862}" type="parTrans" cxnId="{F9BFF70E-4BCF-46F3-9AC3-EEABB9C93130}">
      <dgm:prSet/>
      <dgm:spPr/>
      <dgm:t>
        <a:bodyPr/>
        <a:lstStyle/>
        <a:p>
          <a:endParaRPr lang="en-US"/>
        </a:p>
      </dgm:t>
    </dgm:pt>
    <dgm:pt modelId="{4E6A15E1-794D-48A9-B01C-B40E01754B4C}" type="sibTrans" cxnId="{F9BFF70E-4BCF-46F3-9AC3-EEABB9C93130}">
      <dgm:prSet/>
      <dgm:spPr/>
      <dgm:t>
        <a:bodyPr/>
        <a:lstStyle/>
        <a:p>
          <a:endParaRPr lang="en-US"/>
        </a:p>
      </dgm:t>
    </dgm:pt>
    <dgm:pt modelId="{0D035956-DD4E-4780-AE98-3C3E3E16A4DB}">
      <dgm:prSet phldrT="[Text]" custT="1"/>
      <dgm:spPr/>
      <dgm:t>
        <a:bodyPr/>
        <a:lstStyle/>
        <a:p>
          <a:r>
            <a:rPr lang="en-US" sz="2000" dirty="0" smtClean="0">
              <a:solidFill>
                <a:schemeClr val="accent2">
                  <a:lumMod val="75000"/>
                </a:schemeClr>
              </a:solidFill>
              <a:latin typeface="Times New Roman" pitchFamily="18" charset="0"/>
              <a:cs typeface="Times New Roman" pitchFamily="18" charset="0"/>
            </a:rPr>
            <a:t>He tries different method to teach history they consider themselves as historians </a:t>
          </a:r>
          <a:endParaRPr lang="en-US" sz="2000" dirty="0">
            <a:solidFill>
              <a:schemeClr val="accent2">
                <a:lumMod val="75000"/>
              </a:schemeClr>
            </a:solidFill>
            <a:latin typeface="Times New Roman" pitchFamily="18" charset="0"/>
            <a:cs typeface="Times New Roman" pitchFamily="18" charset="0"/>
          </a:endParaRPr>
        </a:p>
      </dgm:t>
    </dgm:pt>
    <dgm:pt modelId="{A48FC145-A3B7-477B-87A7-CFB10EC75498}" type="parTrans" cxnId="{6FCC583C-7A59-4151-954C-04C92541EBD4}">
      <dgm:prSet/>
      <dgm:spPr/>
      <dgm:t>
        <a:bodyPr/>
        <a:lstStyle/>
        <a:p>
          <a:endParaRPr lang="en-US"/>
        </a:p>
      </dgm:t>
    </dgm:pt>
    <dgm:pt modelId="{03E3152E-C59F-4240-8762-8625CD21851E}" type="sibTrans" cxnId="{6FCC583C-7A59-4151-954C-04C92541EBD4}">
      <dgm:prSet/>
      <dgm:spPr/>
      <dgm:t>
        <a:bodyPr/>
        <a:lstStyle/>
        <a:p>
          <a:endParaRPr lang="en-US"/>
        </a:p>
      </dgm:t>
    </dgm:pt>
    <dgm:pt modelId="{0CE962D1-4781-442F-B2DF-772A62674439}">
      <dgm:prSet phldrT="[Text]" custT="1"/>
      <dgm:spPr/>
      <dgm:t>
        <a:bodyPr/>
        <a:lstStyle/>
        <a:p>
          <a:r>
            <a:rPr lang="en-US" sz="2000" dirty="0" smtClean="0">
              <a:solidFill>
                <a:schemeClr val="accent2">
                  <a:lumMod val="75000"/>
                </a:schemeClr>
              </a:solidFill>
              <a:latin typeface="Times New Roman" pitchFamily="18" charset="0"/>
              <a:cs typeface="Times New Roman" pitchFamily="18" charset="0"/>
            </a:rPr>
            <a:t>Evaluation might be done while classroom discussions    </a:t>
          </a:r>
          <a:endParaRPr lang="en-US" sz="2000" dirty="0">
            <a:solidFill>
              <a:schemeClr val="accent2">
                <a:lumMod val="75000"/>
              </a:schemeClr>
            </a:solidFill>
            <a:latin typeface="Times New Roman" pitchFamily="18" charset="0"/>
            <a:cs typeface="Times New Roman" pitchFamily="18" charset="0"/>
          </a:endParaRPr>
        </a:p>
      </dgm:t>
    </dgm:pt>
    <dgm:pt modelId="{C304CE24-B673-4A44-A98A-A8534F698AE0}" type="parTrans" cxnId="{4ECFE82E-404C-4980-99B6-F71F1E954BF5}">
      <dgm:prSet/>
      <dgm:spPr/>
      <dgm:t>
        <a:bodyPr/>
        <a:lstStyle/>
        <a:p>
          <a:endParaRPr lang="en-US"/>
        </a:p>
      </dgm:t>
    </dgm:pt>
    <dgm:pt modelId="{0A52A2C0-7ECE-430F-B0D7-7DE210C4F5B9}" type="sibTrans" cxnId="{4ECFE82E-404C-4980-99B6-F71F1E954BF5}">
      <dgm:prSet/>
      <dgm:spPr/>
      <dgm:t>
        <a:bodyPr/>
        <a:lstStyle/>
        <a:p>
          <a:endParaRPr lang="en-US"/>
        </a:p>
      </dgm:t>
    </dgm:pt>
    <dgm:pt modelId="{B4582B02-A078-416A-BF00-88DC45D5ECD2}" type="pres">
      <dgm:prSet presAssocID="{E2828B2A-ADEE-4360-9E0F-76B81939F88D}" presName="diagram" presStyleCnt="0">
        <dgm:presLayoutVars>
          <dgm:dir/>
          <dgm:resizeHandles val="exact"/>
        </dgm:presLayoutVars>
      </dgm:prSet>
      <dgm:spPr/>
      <dgm:t>
        <a:bodyPr/>
        <a:lstStyle/>
        <a:p>
          <a:endParaRPr lang="en-US"/>
        </a:p>
      </dgm:t>
    </dgm:pt>
    <dgm:pt modelId="{993620B2-FB82-4B5F-8571-23909C8A8593}" type="pres">
      <dgm:prSet presAssocID="{701AC83C-F68E-4468-8665-6CAC446D06B5}" presName="node" presStyleLbl="node1" presStyleIdx="0" presStyleCnt="4">
        <dgm:presLayoutVars>
          <dgm:bulletEnabled val="1"/>
        </dgm:presLayoutVars>
      </dgm:prSet>
      <dgm:spPr/>
      <dgm:t>
        <a:bodyPr/>
        <a:lstStyle/>
        <a:p>
          <a:endParaRPr lang="en-US"/>
        </a:p>
      </dgm:t>
    </dgm:pt>
    <dgm:pt modelId="{95F01D48-9FF7-4C30-A53F-2BC169396C71}" type="pres">
      <dgm:prSet presAssocID="{A9E9468A-FAF3-402B-9AEE-3582FBED3158}" presName="sibTrans" presStyleCnt="0"/>
      <dgm:spPr/>
    </dgm:pt>
    <dgm:pt modelId="{6C602F64-534A-4B3B-93E7-A6FB3185B55F}" type="pres">
      <dgm:prSet presAssocID="{276B6A27-0788-4AD2-A077-31EA9A13555B}" presName="node" presStyleLbl="node1" presStyleIdx="1" presStyleCnt="4">
        <dgm:presLayoutVars>
          <dgm:bulletEnabled val="1"/>
        </dgm:presLayoutVars>
      </dgm:prSet>
      <dgm:spPr/>
      <dgm:t>
        <a:bodyPr/>
        <a:lstStyle/>
        <a:p>
          <a:endParaRPr lang="en-US"/>
        </a:p>
      </dgm:t>
    </dgm:pt>
    <dgm:pt modelId="{27E5BA75-C36B-4C76-8DFA-35AC54F8B147}" type="pres">
      <dgm:prSet presAssocID="{4E6A15E1-794D-48A9-B01C-B40E01754B4C}" presName="sibTrans" presStyleCnt="0"/>
      <dgm:spPr/>
    </dgm:pt>
    <dgm:pt modelId="{0A7F0EC8-CFA9-4272-8B49-265AD2FA247E}" type="pres">
      <dgm:prSet presAssocID="{0D035956-DD4E-4780-AE98-3C3E3E16A4DB}" presName="node" presStyleLbl="node1" presStyleIdx="2" presStyleCnt="4">
        <dgm:presLayoutVars>
          <dgm:bulletEnabled val="1"/>
        </dgm:presLayoutVars>
      </dgm:prSet>
      <dgm:spPr/>
      <dgm:t>
        <a:bodyPr/>
        <a:lstStyle/>
        <a:p>
          <a:endParaRPr lang="en-US"/>
        </a:p>
      </dgm:t>
    </dgm:pt>
    <dgm:pt modelId="{40C8B33E-38AB-4FF8-9A30-7F09F0DAAA65}" type="pres">
      <dgm:prSet presAssocID="{03E3152E-C59F-4240-8762-8625CD21851E}" presName="sibTrans" presStyleCnt="0"/>
      <dgm:spPr/>
    </dgm:pt>
    <dgm:pt modelId="{ECD200FD-7878-4771-8F55-581095AB3AF4}" type="pres">
      <dgm:prSet presAssocID="{0CE962D1-4781-442F-B2DF-772A62674439}" presName="node" presStyleLbl="node1" presStyleIdx="3" presStyleCnt="4">
        <dgm:presLayoutVars>
          <dgm:bulletEnabled val="1"/>
        </dgm:presLayoutVars>
      </dgm:prSet>
      <dgm:spPr/>
      <dgm:t>
        <a:bodyPr/>
        <a:lstStyle/>
        <a:p>
          <a:endParaRPr lang="en-US"/>
        </a:p>
      </dgm:t>
    </dgm:pt>
  </dgm:ptLst>
  <dgm:cxnLst>
    <dgm:cxn modelId="{4BE6E72B-D702-4829-917D-A81877190E25}" type="presOf" srcId="{E2828B2A-ADEE-4360-9E0F-76B81939F88D}" destId="{B4582B02-A078-416A-BF00-88DC45D5ECD2}" srcOrd="0" destOrd="0" presId="urn:microsoft.com/office/officeart/2005/8/layout/default"/>
    <dgm:cxn modelId="{C1DB9CF2-3612-4C8E-8B9F-223CEB5B465C}" type="presOf" srcId="{276B6A27-0788-4AD2-A077-31EA9A13555B}" destId="{6C602F64-534A-4B3B-93E7-A6FB3185B55F}" srcOrd="0" destOrd="0" presId="urn:microsoft.com/office/officeart/2005/8/layout/default"/>
    <dgm:cxn modelId="{1DDBC7F1-F637-4C93-8000-BA21B1E965A6}" type="presOf" srcId="{701AC83C-F68E-4468-8665-6CAC446D06B5}" destId="{993620B2-FB82-4B5F-8571-23909C8A8593}" srcOrd="0" destOrd="0" presId="urn:microsoft.com/office/officeart/2005/8/layout/default"/>
    <dgm:cxn modelId="{6FCC583C-7A59-4151-954C-04C92541EBD4}" srcId="{E2828B2A-ADEE-4360-9E0F-76B81939F88D}" destId="{0D035956-DD4E-4780-AE98-3C3E3E16A4DB}" srcOrd="2" destOrd="0" parTransId="{A48FC145-A3B7-477B-87A7-CFB10EC75498}" sibTransId="{03E3152E-C59F-4240-8762-8625CD21851E}"/>
    <dgm:cxn modelId="{E5143AEC-1CB0-44D5-9EAE-2FA2AD94F874}" type="presOf" srcId="{0D035956-DD4E-4780-AE98-3C3E3E16A4DB}" destId="{0A7F0EC8-CFA9-4272-8B49-265AD2FA247E}" srcOrd="0" destOrd="0" presId="urn:microsoft.com/office/officeart/2005/8/layout/default"/>
    <dgm:cxn modelId="{4ECFE82E-404C-4980-99B6-F71F1E954BF5}" srcId="{E2828B2A-ADEE-4360-9E0F-76B81939F88D}" destId="{0CE962D1-4781-442F-B2DF-772A62674439}" srcOrd="3" destOrd="0" parTransId="{C304CE24-B673-4A44-A98A-A8534F698AE0}" sibTransId="{0A52A2C0-7ECE-430F-B0D7-7DE210C4F5B9}"/>
    <dgm:cxn modelId="{F9BFF70E-4BCF-46F3-9AC3-EEABB9C93130}" srcId="{E2828B2A-ADEE-4360-9E0F-76B81939F88D}" destId="{276B6A27-0788-4AD2-A077-31EA9A13555B}" srcOrd="1" destOrd="0" parTransId="{BB39F566-2F7E-4F28-BDEF-4C7A0CBB3862}" sibTransId="{4E6A15E1-794D-48A9-B01C-B40E01754B4C}"/>
    <dgm:cxn modelId="{5F6B96FB-4A59-44E6-89F7-40D3678FFD64}" srcId="{E2828B2A-ADEE-4360-9E0F-76B81939F88D}" destId="{701AC83C-F68E-4468-8665-6CAC446D06B5}" srcOrd="0" destOrd="0" parTransId="{D7425E9D-7758-4608-8C06-8531B1886DD7}" sibTransId="{A9E9468A-FAF3-402B-9AEE-3582FBED3158}"/>
    <dgm:cxn modelId="{0C48EC43-CFA8-46F9-B5A7-D600D4A245F1}" type="presOf" srcId="{0CE962D1-4781-442F-B2DF-772A62674439}" destId="{ECD200FD-7878-4771-8F55-581095AB3AF4}" srcOrd="0" destOrd="0" presId="urn:microsoft.com/office/officeart/2005/8/layout/default"/>
    <dgm:cxn modelId="{F957D8AA-1277-4FB5-B2BD-7193AA20E0DE}" type="presParOf" srcId="{B4582B02-A078-416A-BF00-88DC45D5ECD2}" destId="{993620B2-FB82-4B5F-8571-23909C8A8593}" srcOrd="0" destOrd="0" presId="urn:microsoft.com/office/officeart/2005/8/layout/default"/>
    <dgm:cxn modelId="{06385D5E-F71A-4350-8A85-9D7B0A8FD518}" type="presParOf" srcId="{B4582B02-A078-416A-BF00-88DC45D5ECD2}" destId="{95F01D48-9FF7-4C30-A53F-2BC169396C71}" srcOrd="1" destOrd="0" presId="urn:microsoft.com/office/officeart/2005/8/layout/default"/>
    <dgm:cxn modelId="{D9CBAD10-93A7-47F9-A557-BCF364C84C92}" type="presParOf" srcId="{B4582B02-A078-416A-BF00-88DC45D5ECD2}" destId="{6C602F64-534A-4B3B-93E7-A6FB3185B55F}" srcOrd="2" destOrd="0" presId="urn:microsoft.com/office/officeart/2005/8/layout/default"/>
    <dgm:cxn modelId="{DA14976B-E301-4AAE-8DE3-8675E4726FB1}" type="presParOf" srcId="{B4582B02-A078-416A-BF00-88DC45D5ECD2}" destId="{27E5BA75-C36B-4C76-8DFA-35AC54F8B147}" srcOrd="3" destOrd="0" presId="urn:microsoft.com/office/officeart/2005/8/layout/default"/>
    <dgm:cxn modelId="{DC70F3E3-9463-4B33-830B-C9AD589A6CA4}" type="presParOf" srcId="{B4582B02-A078-416A-BF00-88DC45D5ECD2}" destId="{0A7F0EC8-CFA9-4272-8B49-265AD2FA247E}" srcOrd="4" destOrd="0" presId="urn:microsoft.com/office/officeart/2005/8/layout/default"/>
    <dgm:cxn modelId="{79A59E64-F8B9-4D8F-9DA1-694845A08AED}" type="presParOf" srcId="{B4582B02-A078-416A-BF00-88DC45D5ECD2}" destId="{40C8B33E-38AB-4FF8-9A30-7F09F0DAAA65}" srcOrd="5" destOrd="0" presId="urn:microsoft.com/office/officeart/2005/8/layout/default"/>
    <dgm:cxn modelId="{BB213FBB-21EB-4CC8-83C3-474FE53C0B21}" type="presParOf" srcId="{B4582B02-A078-416A-BF00-88DC45D5ECD2}" destId="{ECD200FD-7878-4771-8F55-581095AB3AF4}" srcOrd="6" destOrd="0" presId="urn:microsoft.com/office/officeart/2005/8/layout/default"/>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gm:drawing xmlns:dgm="http://schemas.openxmlformats.org/drawingml/2006/diagram" xmlns:a="http://schemas.openxmlformats.org/drawingml/2006/main">
  <dsp:spTree xmlns:dsp="http://schemas.microsoft.com/office/drawing/2008/diagram">
    <dsp:nvGrpSpPr>
      <dsp:cNvPr id="0" name=""/>
      <dsp:cNvGrpSpPr/>
    </dsp:nvGrpSpPr>
    <dsp:grpSpPr/>
    <dsp:sp modelId="{A0DE32D4-4EB8-4595-B712-45CAA2919554}" macro="" textlink="">
      <dsp:nvSpPr>
        <dsp:cNvPr id="0" name=""/>
        <dsp:cNvSpPr/>
      </dsp:nvSpPr>
      <dsp:spPr>
        <a:xfrm>
          <a:off x="0" y="581025"/>
          <a:ext cx="2095500" cy="125729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Teacher chooses the curriculum</a:t>
          </a:r>
          <a:endParaRPr lang="en-US" sz="2000" kern="1200" dirty="0"/>
        </a:p>
      </dsp:txBody>
      <dsp:txXfrm>
        <a:off x="0" y="581025"/>
        <a:ext cx="2095500" cy="1257299"/>
      </dsp:txXfrm>
    </dsp:sp>
    <dsp:sp modelId="{F2C22E74-1E49-4F23-A332-16CE384DECE3}" macro="" textlink="">
      <dsp:nvSpPr>
        <dsp:cNvPr id="0" name=""/>
        <dsp:cNvSpPr/>
      </dsp:nvSpPr>
      <dsp:spPr>
        <a:xfrm>
          <a:off x="2305050" y="581025"/>
          <a:ext cx="2095500" cy="125729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Students have to follow the  curriculum</a:t>
          </a:r>
          <a:endParaRPr lang="en-US" sz="2000" kern="1200" dirty="0"/>
        </a:p>
      </dsp:txBody>
      <dsp:txXfrm>
        <a:off x="2305050" y="581025"/>
        <a:ext cx="2095500" cy="1257299"/>
      </dsp:txXfrm>
    </dsp:sp>
    <dsp:sp modelId="{37576194-0A19-41A9-B5CF-1E9EACEDCF51}" macro="" textlink="">
      <dsp:nvSpPr>
        <dsp:cNvPr id="0" name=""/>
        <dsp:cNvSpPr/>
      </dsp:nvSpPr>
      <dsp:spPr>
        <a:xfrm>
          <a:off x="4610100" y="581025"/>
          <a:ext cx="2095500" cy="125729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Curriculum is systematic and highly organized</a:t>
          </a:r>
          <a:endParaRPr lang="en-US" sz="2000" kern="1200" dirty="0"/>
        </a:p>
      </dsp:txBody>
      <dsp:txXfrm>
        <a:off x="4610100" y="581025"/>
        <a:ext cx="2095500" cy="1257299"/>
      </dsp:txXfrm>
    </dsp:sp>
    <dsp:sp modelId="{B4F08CFD-D7FE-4BCE-95E8-7DCBE48FC2D1}" macro="" textlink="">
      <dsp:nvSpPr>
        <dsp:cNvPr id="0" name=""/>
        <dsp:cNvSpPr/>
      </dsp:nvSpPr>
      <dsp:spPr>
        <a:xfrm>
          <a:off x="0" y="2047258"/>
          <a:ext cx="2095500" cy="125729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Evaluation is fair</a:t>
          </a:r>
        </a:p>
        <a:p>
          <a:pPr lvl="0" algn="ctr" defTabSz="889000">
            <a:lnSpc>
              <a:spcPct val="90000"/>
            </a:lnSpc>
            <a:spcBef>
              <a:spcPct val="0"/>
            </a:spcBef>
            <a:spcAft>
              <a:spcPct val="35000"/>
            </a:spcAft>
          </a:pPr>
          <a:r>
            <a:rPr lang="en-US" sz="2000" kern="1200" dirty="0" smtClean="0"/>
            <a:t>Mostly done by exams </a:t>
          </a:r>
          <a:endParaRPr lang="en-US" sz="2000" kern="1200" dirty="0"/>
        </a:p>
      </dsp:txBody>
      <dsp:txXfrm>
        <a:off x="0" y="2047258"/>
        <a:ext cx="2095500" cy="1257299"/>
      </dsp:txXfrm>
    </dsp:sp>
    <dsp:sp modelId="{ABFA68EA-33C5-4F79-B7DB-7A247AA862C6}" macro="" textlink="">
      <dsp:nvSpPr>
        <dsp:cNvPr id="0" name=""/>
        <dsp:cNvSpPr/>
      </dsp:nvSpPr>
      <dsp:spPr>
        <a:xfrm>
          <a:off x="2305050" y="2047875"/>
          <a:ext cx="2095500" cy="125729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US" sz="2000" kern="1200" dirty="0" smtClean="0"/>
            <a:t>Students previous knowledge is important</a:t>
          </a:r>
          <a:endParaRPr lang="en-US" sz="2000" kern="1200" dirty="0"/>
        </a:p>
        <a:p>
          <a:pPr marL="285750" lvl="1" indent="-285750" algn="l" defTabSz="1600200">
            <a:lnSpc>
              <a:spcPct val="90000"/>
            </a:lnSpc>
            <a:spcBef>
              <a:spcPct val="0"/>
            </a:spcBef>
            <a:spcAft>
              <a:spcPct val="15000"/>
            </a:spcAft>
            <a:buChar char="••"/>
          </a:pPr>
          <a:endParaRPr lang="en-US" sz="3600" kern="1200" dirty="0"/>
        </a:p>
      </dsp:txBody>
      <dsp:txXfrm>
        <a:off x="2305050" y="2047875"/>
        <a:ext cx="2095500" cy="1257299"/>
      </dsp:txXfrm>
    </dsp:sp>
    <dsp:sp modelId="{2B975505-C76D-4A58-BC24-948143D9302B}" macro="" textlink="">
      <dsp:nvSpPr>
        <dsp:cNvPr id="0" name=""/>
        <dsp:cNvSpPr/>
      </dsp:nvSpPr>
      <dsp:spPr>
        <a:xfrm>
          <a:off x="4610100" y="2047875"/>
          <a:ext cx="2095500" cy="125729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Teacher has The major role  in the classroom</a:t>
          </a:r>
          <a:endParaRPr lang="en-US" sz="2000" kern="1200" dirty="0"/>
        </a:p>
      </dsp:txBody>
      <dsp:txXfrm>
        <a:off x="4610100" y="2047875"/>
        <a:ext cx="2095500" cy="1257299"/>
      </dsp:txXfrm>
    </dsp:sp>
  </dsp:spTree>
</dgm:drawing>
</file>

<file path=ppt/diagrams/drawing2.xml><?xml version="1.0" encoding="utf-8"?>
<dgm:drawing xmlns:dgm="http://schemas.openxmlformats.org/drawingml/2006/diagram" xmlns:a="http://schemas.openxmlformats.org/drawingml/2006/main">
  <dsp:spTree xmlns:dsp="http://schemas.microsoft.com/office/drawing/2008/diagram">
    <dsp:nvGrpSpPr>
      <dsp:cNvPr id="0" name=""/>
      <dsp:cNvGrpSpPr/>
    </dsp:nvGrpSpPr>
    <dsp:grpSpPr/>
    <dsp:sp modelId="{6B1BB32E-8B7B-4AA6-A622-CF3DD99EA294}" macro="" textlink="">
      <dsp:nvSpPr>
        <dsp:cNvPr id="0" name=""/>
        <dsp:cNvSpPr/>
      </dsp:nvSpPr>
      <dsp:spPr>
        <a:xfrm>
          <a:off x="1140209" y="1538"/>
          <a:ext cx="2832943" cy="169976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She gives her student chance of Thinking and figuring out about themselves</a:t>
          </a:r>
          <a:endParaRPr lang="en-US" sz="2000" kern="1200" dirty="0"/>
        </a:p>
      </dsp:txBody>
      <dsp:txXfrm>
        <a:off x="1140209" y="1538"/>
        <a:ext cx="2832943" cy="1699766"/>
      </dsp:txXfrm>
    </dsp:sp>
    <dsp:sp modelId="{A1064E3A-22D8-402A-99E0-4A65F0D1038D}" macro="" textlink="">
      <dsp:nvSpPr>
        <dsp:cNvPr id="0" name=""/>
        <dsp:cNvSpPr/>
      </dsp:nvSpPr>
      <dsp:spPr>
        <a:xfrm>
          <a:off x="4256447" y="1538"/>
          <a:ext cx="2832943" cy="169976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Students have freedom to choose their own curriculum</a:t>
          </a:r>
          <a:endParaRPr lang="en-US" sz="2000" kern="1200" dirty="0"/>
        </a:p>
      </dsp:txBody>
      <dsp:txXfrm>
        <a:off x="4256447" y="1538"/>
        <a:ext cx="2832943" cy="1699766"/>
      </dsp:txXfrm>
    </dsp:sp>
    <dsp:sp modelId="{2A7125B7-F66C-4F30-A831-19D8C00B0D96}" macro="" textlink="">
      <dsp:nvSpPr>
        <dsp:cNvPr id="0" name=""/>
        <dsp:cNvSpPr/>
      </dsp:nvSpPr>
      <dsp:spPr>
        <a:xfrm>
          <a:off x="1140209" y="1984598"/>
          <a:ext cx="2832943" cy="169976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She is not the leader and dominant in the class  she would rather accompanies her students.</a:t>
          </a:r>
          <a:endParaRPr lang="en-US" sz="2000" kern="1200" dirty="0"/>
        </a:p>
      </dsp:txBody>
      <dsp:txXfrm>
        <a:off x="1140209" y="1984598"/>
        <a:ext cx="2832943" cy="1699766"/>
      </dsp:txXfrm>
    </dsp:sp>
    <dsp:sp modelId="{A99E5697-B2D5-4AA2-97F5-565C7DAB3AEF}" macro="" textlink="">
      <dsp:nvSpPr>
        <dsp:cNvPr id="0" name=""/>
        <dsp:cNvSpPr/>
      </dsp:nvSpPr>
      <dsp:spPr>
        <a:xfrm>
          <a:off x="4256447" y="1984598"/>
          <a:ext cx="2832943" cy="169976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She sympathies with them and listen to them carefully</a:t>
          </a:r>
          <a:endParaRPr lang="en-US" sz="2000" kern="1200" dirty="0"/>
        </a:p>
      </dsp:txBody>
      <dsp:txXfrm>
        <a:off x="4256447" y="1984598"/>
        <a:ext cx="2832943" cy="1699766"/>
      </dsp:txXfrm>
    </dsp:sp>
    <dsp:sp modelId="{C8CF1067-8A65-415F-B323-B63EFEF0B676}" macro="" textlink="">
      <dsp:nvSpPr>
        <dsp:cNvPr id="0" name=""/>
        <dsp:cNvSpPr/>
      </dsp:nvSpPr>
      <dsp:spPr>
        <a:xfrm>
          <a:off x="2698328" y="3967658"/>
          <a:ext cx="2832943" cy="169976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Students have the major role in her class</a:t>
          </a:r>
          <a:endParaRPr lang="en-US" sz="2000" kern="1200" dirty="0"/>
        </a:p>
      </dsp:txBody>
      <dsp:txXfrm>
        <a:off x="2698328" y="3967658"/>
        <a:ext cx="2832943" cy="1699766"/>
      </dsp:txXfrm>
    </dsp:sp>
  </dsp:spTree>
</dgm:drawing>
</file>

<file path=ppt/diagrams/drawing3.xml><?xml version="1.0" encoding="utf-8"?>
<dgm:drawing xmlns:dgm="http://schemas.openxmlformats.org/drawingml/2006/diagram" xmlns:a="http://schemas.openxmlformats.org/drawingml/2006/main">
  <dsp:spTree xmlns:dsp="http://schemas.microsoft.com/office/drawing/2008/diagram">
    <dsp:nvGrpSpPr>
      <dsp:cNvPr id="0" name=""/>
      <dsp:cNvGrpSpPr/>
    </dsp:nvGrpSpPr>
    <dsp:grpSpPr/>
    <dsp:sp modelId="{993620B2-FB82-4B5F-8571-23909C8A8593}" macro="" textlink="">
      <dsp:nvSpPr>
        <dsp:cNvPr id="0" name=""/>
        <dsp:cNvSpPr/>
      </dsp:nvSpPr>
      <dsp:spPr>
        <a:xfrm>
          <a:off x="1004" y="249746"/>
          <a:ext cx="3917900" cy="235074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He values his students thoughts</a:t>
          </a:r>
          <a:endParaRPr lang="en-US" sz="2000" kern="1200" dirty="0"/>
        </a:p>
      </dsp:txBody>
      <dsp:txXfrm>
        <a:off x="1004" y="249746"/>
        <a:ext cx="3917900" cy="2350740"/>
      </dsp:txXfrm>
    </dsp:sp>
    <dsp:sp modelId="{6C602F64-534A-4B3B-93E7-A6FB3185B55F}" macro="" textlink="">
      <dsp:nvSpPr>
        <dsp:cNvPr id="0" name=""/>
        <dsp:cNvSpPr/>
      </dsp:nvSpPr>
      <dsp:spPr>
        <a:xfrm>
          <a:off x="4310695" y="249746"/>
          <a:ext cx="3917900" cy="235074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Curriculum is chosen by students</a:t>
          </a:r>
          <a:endParaRPr lang="en-US" sz="2000" kern="1200" dirty="0"/>
        </a:p>
      </dsp:txBody>
      <dsp:txXfrm>
        <a:off x="4310695" y="249746"/>
        <a:ext cx="3917900" cy="2350740"/>
      </dsp:txXfrm>
    </dsp:sp>
    <dsp:sp modelId="{0A7F0EC8-CFA9-4272-8B49-265AD2FA247E}" macro="" textlink="">
      <dsp:nvSpPr>
        <dsp:cNvPr id="0" name=""/>
        <dsp:cNvSpPr/>
      </dsp:nvSpPr>
      <dsp:spPr>
        <a:xfrm>
          <a:off x="1004" y="2992276"/>
          <a:ext cx="3917900" cy="235074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He tries different method to teach history they consider themselves as historians </a:t>
          </a:r>
          <a:endParaRPr lang="en-US" sz="2000" kern="1200" dirty="0"/>
        </a:p>
      </dsp:txBody>
      <dsp:txXfrm>
        <a:off x="1004" y="2992276"/>
        <a:ext cx="3917900" cy="2350740"/>
      </dsp:txXfrm>
    </dsp:sp>
    <dsp:sp modelId="{ECD200FD-7878-4771-8F55-581095AB3AF4}" macro="" textlink="">
      <dsp:nvSpPr>
        <dsp:cNvPr id="0" name=""/>
        <dsp:cNvSpPr/>
      </dsp:nvSpPr>
      <dsp:spPr>
        <a:xfrm>
          <a:off x="4310695" y="2992276"/>
          <a:ext cx="3917900" cy="235074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Evaluation might be done while classroom discussions    </a:t>
          </a:r>
          <a:endParaRPr lang="en-US" sz="2000" kern="1200" dirty="0"/>
        </a:p>
      </dsp:txBody>
      <dsp:txXfrm>
        <a:off x="4310695" y="2992276"/>
        <a:ext cx="3917900" cy="2350740"/>
      </dsp:txXfrm>
    </dsp:sp>
  </dsp:spTree>
</dgm: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8D009B-EEFC-40A6-B267-59AFD52CF713}" type="datetimeFigureOut">
              <a:rPr lang="en-US" smtClean="0"/>
              <a:pPr/>
              <a:t>6/6/2020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FB1667-1600-4731-8D01-443FEB5BEEA5}"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3FB1667-1600-4731-8D01-443FEB5BEEA5}" type="slidenum">
              <a:rPr lang="en-US" smtClean="0"/>
              <a:pPr/>
              <a:t>11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3FB1667-1600-4731-8D01-443FEB5BEEA5}" type="slidenum">
              <a:rPr lang="en-US" smtClean="0"/>
              <a:pPr/>
              <a:t>19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1F278FF-A035-4295-B1D5-81CBF1167E98}" type="datetimeFigureOut">
              <a:rPr lang="en-US" smtClean="0"/>
              <a:pPr/>
              <a:t>6/6/2020</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339CA94B-7AA5-4C3D-A00E-8799840051D9}"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1F278FF-A035-4295-B1D5-81CBF1167E98}" type="datetimeFigureOut">
              <a:rPr lang="en-US" smtClean="0"/>
              <a:pPr/>
              <a:t>6/6/2020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339CA94B-7AA5-4C3D-A00E-8799840051D9}"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1F278FF-A035-4295-B1D5-81CBF1167E98}" type="datetimeFigureOut">
              <a:rPr lang="en-US" smtClean="0"/>
              <a:pPr/>
              <a:t>6/6/2020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339CA94B-7AA5-4C3D-A00E-8799840051D9}"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1F278FF-A035-4295-B1D5-81CBF1167E98}" type="datetimeFigureOut">
              <a:rPr lang="en-US" smtClean="0"/>
              <a:pPr/>
              <a:t>6/6/2020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339CA94B-7AA5-4C3D-A00E-8799840051D9}" type="slidenum">
              <a:rPr lang="en-US" smtClean="0"/>
              <a:pPr/>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1F278FF-A035-4295-B1D5-81CBF1167E98}" type="datetimeFigureOut">
              <a:rPr lang="en-US" smtClean="0"/>
              <a:pPr/>
              <a:t>6/6/2020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339CA94B-7AA5-4C3D-A00E-8799840051D9}"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1F278FF-A035-4295-B1D5-81CBF1167E98}" type="datetimeFigureOut">
              <a:rPr lang="en-US" smtClean="0"/>
              <a:pPr/>
              <a:t>6/6/2020</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339CA94B-7AA5-4C3D-A00E-8799840051D9}" type="slidenum">
              <a:rPr lang="en-US" smtClean="0"/>
              <a:pPr/>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1F278FF-A035-4295-B1D5-81CBF1167E98}" type="datetimeFigureOut">
              <a:rPr lang="en-US" smtClean="0"/>
              <a:pPr/>
              <a:t>6/6/2020</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339CA94B-7AA5-4C3D-A00E-8799840051D9}"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51F278FF-A035-4295-B1D5-81CBF1167E98}" type="datetimeFigureOut">
              <a:rPr lang="en-US" smtClean="0"/>
              <a:pPr/>
              <a:t>6/6/2020</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339CA94B-7AA5-4C3D-A00E-8799840051D9}" type="slidenum">
              <a:rPr lang="en-US" smtClean="0"/>
              <a:pPr/>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1F278FF-A035-4295-B1D5-81CBF1167E98}" type="datetimeFigureOut">
              <a:rPr lang="en-US" smtClean="0"/>
              <a:pPr/>
              <a:t>6/6/2020</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339CA94B-7AA5-4C3D-A00E-8799840051D9}"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51F278FF-A035-4295-B1D5-81CBF1167E98}" type="datetimeFigureOut">
              <a:rPr lang="en-US" smtClean="0"/>
              <a:pPr/>
              <a:t>6/6/2020</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339CA94B-7AA5-4C3D-A00E-8799840051D9}"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1F278FF-A035-4295-B1D5-81CBF1167E98}" type="datetimeFigureOut">
              <a:rPr lang="en-US" smtClean="0"/>
              <a:pPr/>
              <a:t>6/6/2020</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339CA94B-7AA5-4C3D-A00E-8799840051D9}"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1F278FF-A035-4295-B1D5-81CBF1167E98}" type="datetimeFigureOut">
              <a:rPr lang="en-US" smtClean="0"/>
              <a:pPr/>
              <a:t>6/6/2020</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339CA94B-7AA5-4C3D-A00E-8799840051D9}"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In the name of God</a:t>
            </a:r>
            <a:endParaRPr lang="en-US" dirty="0"/>
          </a:p>
        </p:txBody>
      </p:sp>
      <p:sp>
        <p:nvSpPr>
          <p:cNvPr id="3" name="Subtitle 2"/>
          <p:cNvSpPr>
            <a:spLocks noGrp="1"/>
          </p:cNvSpPr>
          <p:nvPr>
            <p:ph type="subTitle" idx="1"/>
          </p:nvPr>
        </p:nvSpPr>
        <p:spPr/>
        <p:txBody>
          <a:bodyPr/>
          <a:lstStyle/>
          <a:p>
            <a:pPr algn="ctr"/>
            <a:r>
              <a:rPr lang="en-US" b="1" dirty="0" smtClean="0"/>
              <a:t>Approaches to </a:t>
            </a:r>
            <a:r>
              <a:rPr lang="en-US" b="1" dirty="0" smtClean="0"/>
              <a:t>Teaching</a:t>
            </a:r>
          </a:p>
          <a:p>
            <a:pPr algn="ctr"/>
            <a:r>
              <a:rPr lang="en-US" b="1" dirty="0" smtClean="0"/>
              <a:t>Chapter one</a:t>
            </a:r>
            <a:endParaRPr lang="en-US"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533400"/>
          <a:ext cx="8229600" cy="55927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normAutofit/>
          </a:bodyPr>
          <a:lstStyle/>
          <a:p>
            <a:pPr marL="120650" indent="-11113" algn="just">
              <a:buNone/>
            </a:pPr>
            <a:r>
              <a:rPr lang="en-US" sz="2800" dirty="0" smtClean="0">
                <a:latin typeface="Times New Roman" pitchFamily="18" charset="0"/>
                <a:cs typeface="Times New Roman" pitchFamily="18" charset="0"/>
              </a:rPr>
              <a:t>Approaches to teaching are conceptions of </a:t>
            </a:r>
            <a:r>
              <a:rPr lang="en-US" sz="2800" dirty="0" smtClean="0">
                <a:latin typeface="Times New Roman" pitchFamily="18" charset="0"/>
                <a:cs typeface="Times New Roman" pitchFamily="18" charset="0"/>
              </a:rPr>
              <a:t>teaching. They </a:t>
            </a:r>
            <a:r>
              <a:rPr lang="en-US" sz="2800" dirty="0" smtClean="0">
                <a:latin typeface="Times New Roman" pitchFamily="18" charset="0"/>
                <a:cs typeface="Times New Roman" pitchFamily="18" charset="0"/>
              </a:rPr>
              <a:t>are ideas about what teaching is and how it should be . Another point to mention is that those approaches are open to criticism adoption rejection, or modification. They are three different perspectives that contemporary educators have used to conceive of the activity of teaching in ways that they think will help us do it better. Indeed, in this sense, they are more like lenses through which to explore and understand the various activities of teaching than they are hard-and-fast categories for how to teach.</a:t>
            </a:r>
            <a:endParaRPr lang="en-US" sz="2800"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t>The Amazing Glasses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pPr algn="just"/>
            <a:r>
              <a:rPr lang="en-US" dirty="0" smtClean="0">
                <a:latin typeface="Times New Roman" pitchFamily="18" charset="0"/>
                <a:cs typeface="Times New Roman" pitchFamily="18" charset="0"/>
              </a:rPr>
              <a:t>Another point about these approaches is that  we can use combination of them or we can use them in different grades and levels.</a:t>
            </a:r>
          </a:p>
          <a:p>
            <a:pPr algn="just"/>
            <a:r>
              <a:rPr lang="en-US" dirty="0" smtClean="0">
                <a:latin typeface="Times New Roman" pitchFamily="18" charset="0"/>
                <a:cs typeface="Times New Roman" pitchFamily="18" charset="0"/>
              </a:rPr>
              <a:t>As it was said Jim’s approach might be effective for elementary school students Nancy’s approach might be useful for middle school and the last one for high school students cause they have developed the logical thinking abilities.</a:t>
            </a:r>
            <a:endParaRPr lang="en-US"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lstStyle/>
          <a:p>
            <a:pPr algn="just"/>
            <a:r>
              <a:rPr lang="en-US" dirty="0" smtClean="0">
                <a:latin typeface="Times New Roman" pitchFamily="18" charset="0"/>
                <a:cs typeface="Times New Roman" pitchFamily="18" charset="0"/>
              </a:rPr>
              <a:t>Teacher is the manager of the class </a:t>
            </a:r>
          </a:p>
          <a:p>
            <a:pPr algn="just"/>
            <a:r>
              <a:rPr lang="en-US" dirty="0" smtClean="0">
                <a:latin typeface="Times New Roman" pitchFamily="18" charset="0"/>
                <a:cs typeface="Times New Roman" pitchFamily="18" charset="0"/>
              </a:rPr>
              <a:t>Teacher is charged with bringing certain outcome through using the best techniques and materials.</a:t>
            </a:r>
          </a:p>
          <a:p>
            <a:pPr algn="just"/>
            <a:r>
              <a:rPr lang="en-US" dirty="0" smtClean="0">
                <a:latin typeface="Times New Roman" pitchFamily="18" charset="0"/>
                <a:cs typeface="Times New Roman" pitchFamily="18" charset="0"/>
              </a:rPr>
              <a:t>Curriculum is carefully developed by experimenting so it’s  reliable.</a:t>
            </a:r>
          </a:p>
          <a:p>
            <a:pPr algn="just"/>
            <a:r>
              <a:rPr lang="en-US" dirty="0" smtClean="0">
                <a:latin typeface="Times New Roman" pitchFamily="18" charset="0"/>
                <a:cs typeface="Times New Roman" pitchFamily="18" charset="0"/>
              </a:rPr>
              <a:t>Teachers are provided by knowledge and understanding to control classroom and of course production of learning.</a:t>
            </a: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solidFill>
                  <a:srgbClr val="FF0000"/>
                </a:solidFill>
              </a:rPr>
              <a:t> </a:t>
            </a:r>
            <a:r>
              <a:rPr lang="en-US" dirty="0" smtClean="0">
                <a:solidFill>
                  <a:srgbClr val="FF0000"/>
                </a:solidFill>
              </a:rPr>
              <a:t>Executive </a:t>
            </a:r>
            <a:endParaRPr lang="en-US" dirty="0">
              <a:solidFill>
                <a:srgbClr val="FF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pPr>
              <a:buNone/>
            </a:pPr>
            <a:endParaRPr lang="en-US" dirty="0"/>
          </a:p>
        </p:txBody>
      </p:sp>
      <p:sp>
        <p:nvSpPr>
          <p:cNvPr id="4" name="Rounded Rectangular Callout 3"/>
          <p:cNvSpPr/>
          <p:nvPr/>
        </p:nvSpPr>
        <p:spPr>
          <a:xfrm>
            <a:off x="762000" y="533400"/>
            <a:ext cx="6096000" cy="1676400"/>
          </a:xfrm>
          <a:prstGeom prst="wedgeRoundRectCallout">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sz="2000" dirty="0" smtClean="0">
                <a:latin typeface="Times New Roman" pitchFamily="18" charset="0"/>
                <a:cs typeface="Times New Roman" pitchFamily="18" charset="0"/>
              </a:rPr>
              <a:t>So all in all we can say that the executive approach is characterized by the teacher acting as the leader of the classroom , teaching a structured curriculum , using specific teaching methods.</a:t>
            </a:r>
            <a:endParaRPr lang="en-US" sz="2000" dirty="0">
              <a:latin typeface="Times New Roman" pitchFamily="18" charset="0"/>
              <a:cs typeface="Times New Roman" pitchFamily="18" charset="0"/>
            </a:endParaRPr>
          </a:p>
        </p:txBody>
      </p:sp>
      <p:sp>
        <p:nvSpPr>
          <p:cNvPr id="6" name="Rounded Rectangular Callout 5"/>
          <p:cNvSpPr/>
          <p:nvPr/>
        </p:nvSpPr>
        <p:spPr>
          <a:xfrm>
            <a:off x="685800" y="2590800"/>
            <a:ext cx="6248400" cy="1371600"/>
          </a:xfrm>
          <a:prstGeom prst="wedgeRoundRectCallout">
            <a:avLst/>
          </a:prstGeom>
        </p:spPr>
        <p:style>
          <a:lnRef idx="1">
            <a:schemeClr val="dk1"/>
          </a:lnRef>
          <a:fillRef idx="2">
            <a:schemeClr val="dk1"/>
          </a:fillRef>
          <a:effectRef idx="1">
            <a:schemeClr val="dk1"/>
          </a:effectRef>
          <a:fontRef idx="minor">
            <a:schemeClr val="dk1"/>
          </a:fontRef>
        </p:style>
        <p:txBody>
          <a:bodyPr rtlCol="0" anchor="ctr"/>
          <a:lstStyle/>
          <a:p>
            <a:r>
              <a:rPr lang="en-US" sz="2000" dirty="0" smtClean="0">
                <a:latin typeface="Times New Roman" pitchFamily="18" charset="0"/>
                <a:cs typeface="Times New Roman" pitchFamily="18" charset="0"/>
              </a:rPr>
              <a:t>This is highly structured approach , with testing to assess learning results.</a:t>
            </a:r>
            <a:endParaRPr lang="en-US" sz="2000" dirty="0">
              <a:latin typeface="Times New Roman" pitchFamily="18" charset="0"/>
              <a:cs typeface="Times New Roman" pitchFamily="18" charset="0"/>
            </a:endParaRPr>
          </a:p>
        </p:txBody>
      </p:sp>
      <p:sp>
        <p:nvSpPr>
          <p:cNvPr id="7" name="Rounded Rectangular Callout 6"/>
          <p:cNvSpPr/>
          <p:nvPr/>
        </p:nvSpPr>
        <p:spPr>
          <a:xfrm>
            <a:off x="762000" y="4267200"/>
            <a:ext cx="6400800" cy="1905000"/>
          </a:xfrm>
          <a:prstGeom prst="wedgeRoundRectCallou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latin typeface="Times New Roman" pitchFamily="18" charset="0"/>
                <a:cs typeface="Times New Roman" pitchFamily="18" charset="0"/>
              </a:rPr>
              <a:t>Time is very important in the structuring of the executive </a:t>
            </a:r>
            <a:r>
              <a:rPr lang="en-US" dirty="0" smtClean="0">
                <a:latin typeface="Times New Roman" pitchFamily="18" charset="0"/>
                <a:cs typeface="Times New Roman" pitchFamily="18" charset="0"/>
              </a:rPr>
              <a:t>classroom. The </a:t>
            </a:r>
            <a:r>
              <a:rPr lang="en-US" dirty="0" smtClean="0">
                <a:latin typeface="Times New Roman" pitchFamily="18" charset="0"/>
                <a:cs typeface="Times New Roman" pitchFamily="18" charset="0"/>
              </a:rPr>
              <a:t>more you engage in learning the more learning occurs . B.F.skinner said ” the application of operant conditioning to education is simple and direct. Teaching is the arrangement of contingencies of reinforcement under which students learn”</a:t>
            </a:r>
            <a:endParaRPr lang="en-US"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5029200"/>
          </a:xfrm>
        </p:spPr>
        <p:txBody>
          <a:bodyPr>
            <a:normAutofit/>
          </a:bodyPr>
          <a:lstStyle/>
          <a:p>
            <a:pPr algn="just"/>
            <a:r>
              <a:rPr lang="en-US" dirty="0" smtClean="0">
                <a:latin typeface="Times New Roman" pitchFamily="18" charset="0"/>
                <a:cs typeface="Times New Roman" pitchFamily="18" charset="0"/>
              </a:rPr>
              <a:t>It’s based on students and what they themselves bring to classroom rather than experiences that teacher may have.</a:t>
            </a:r>
          </a:p>
          <a:p>
            <a:pPr algn="just"/>
            <a:r>
              <a:rPr lang="en-US" dirty="0" smtClean="0">
                <a:latin typeface="Times New Roman" pitchFamily="18" charset="0"/>
                <a:cs typeface="Times New Roman" pitchFamily="18" charset="0"/>
              </a:rPr>
              <a:t>The facilitative teacher is typically an empathetic person who believes in helping individuals grow personally and reach a high level of self-actualization and self- understanding.</a:t>
            </a:r>
          </a:p>
          <a:p>
            <a:pPr algn="just"/>
            <a:r>
              <a:rPr lang="en-US" dirty="0" smtClean="0">
                <a:latin typeface="Times New Roman" pitchFamily="18" charset="0"/>
                <a:cs typeface="Times New Roman" pitchFamily="18" charset="0"/>
              </a:rPr>
              <a:t>Humanistic psychology, learning theory, and existential philosophy are some of the fields of scholarship that underwrite this view.</a:t>
            </a: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solidFill>
                  <a:srgbClr val="FF0000"/>
                </a:solidFill>
              </a:rPr>
              <a:t> </a:t>
            </a:r>
            <a:r>
              <a:rPr lang="en-US" dirty="0" smtClean="0">
                <a:solidFill>
                  <a:srgbClr val="FF0000"/>
                </a:solidFill>
              </a:rPr>
              <a:t>Facilitator </a:t>
            </a:r>
            <a:r>
              <a:rPr lang="en-US" dirty="0" smtClean="0">
                <a:solidFill>
                  <a:srgbClr val="FF0000"/>
                </a:solidFill>
              </a:rPr>
              <a:t>approach</a:t>
            </a:r>
            <a:endParaRPr lang="en-US" dirty="0">
              <a:solidFill>
                <a:srgbClr val="FF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pPr>
              <a:buNone/>
            </a:pPr>
            <a:endParaRPr lang="en-US" dirty="0"/>
          </a:p>
        </p:txBody>
      </p:sp>
      <p:sp>
        <p:nvSpPr>
          <p:cNvPr id="4" name="Oval Callout 3"/>
          <p:cNvSpPr/>
          <p:nvPr/>
        </p:nvSpPr>
        <p:spPr>
          <a:xfrm>
            <a:off x="228600" y="457200"/>
            <a:ext cx="5791200" cy="2286000"/>
          </a:xfrm>
          <a:prstGeom prst="wedgeEllipseCallou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000" dirty="0" smtClean="0">
                <a:latin typeface="Times New Roman" pitchFamily="18" charset="0"/>
                <a:cs typeface="Times New Roman" pitchFamily="18" charset="0"/>
              </a:rPr>
              <a:t>The facilitator approach places the emphasis on the student above the curriculum.</a:t>
            </a:r>
            <a:endParaRPr lang="en-US" sz="2000" dirty="0">
              <a:latin typeface="Times New Roman" pitchFamily="18" charset="0"/>
              <a:cs typeface="Times New Roman" pitchFamily="18" charset="0"/>
            </a:endParaRPr>
          </a:p>
        </p:txBody>
      </p:sp>
      <p:sp>
        <p:nvSpPr>
          <p:cNvPr id="5" name="Oval Callout 4"/>
          <p:cNvSpPr/>
          <p:nvPr/>
        </p:nvSpPr>
        <p:spPr>
          <a:xfrm>
            <a:off x="2209800" y="1981200"/>
            <a:ext cx="5257800" cy="2362200"/>
          </a:xfrm>
          <a:prstGeom prst="wedgeEllipseCallou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000" dirty="0" smtClean="0">
                <a:latin typeface="Times New Roman" pitchFamily="18" charset="0"/>
                <a:cs typeface="Times New Roman" pitchFamily="18" charset="0"/>
              </a:rPr>
              <a:t>The facilitator is empathic towards the student, and gets to know about each student.</a:t>
            </a:r>
            <a:endParaRPr lang="en-US" sz="2000" dirty="0">
              <a:latin typeface="Times New Roman" pitchFamily="18" charset="0"/>
              <a:cs typeface="Times New Roman" pitchFamily="18" charset="0"/>
            </a:endParaRPr>
          </a:p>
        </p:txBody>
      </p:sp>
      <p:sp>
        <p:nvSpPr>
          <p:cNvPr id="6" name="Oval Callout 5"/>
          <p:cNvSpPr/>
          <p:nvPr/>
        </p:nvSpPr>
        <p:spPr>
          <a:xfrm>
            <a:off x="3124200" y="4038600"/>
            <a:ext cx="5715000" cy="1981200"/>
          </a:xfrm>
          <a:prstGeom prst="wedgeEllipseCallou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2000" dirty="0" smtClean="0">
                <a:latin typeface="Times New Roman" pitchFamily="18" charset="0"/>
                <a:cs typeface="Times New Roman" pitchFamily="18" charset="0"/>
              </a:rPr>
              <a:t>The book is chosen by </a:t>
            </a:r>
            <a:r>
              <a:rPr lang="en-US" sz="2000" dirty="0" smtClean="0">
                <a:latin typeface="Times New Roman" pitchFamily="18" charset="0"/>
                <a:cs typeface="Times New Roman" pitchFamily="18" charset="0"/>
              </a:rPr>
              <a:t>students.</a:t>
            </a:r>
            <a:endParaRPr lang="en-US" sz="2000" dirty="0" smtClean="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830763"/>
          </a:xfrm>
        </p:spPr>
        <p:txBody>
          <a:bodyPr/>
          <a:lstStyle/>
          <a:p>
            <a:pPr algn="just"/>
            <a:r>
              <a:rPr lang="en-US" dirty="0" smtClean="0">
                <a:latin typeface="Times New Roman" pitchFamily="18" charset="0"/>
                <a:cs typeface="Times New Roman" pitchFamily="18" charset="0"/>
              </a:rPr>
              <a:t>views the teacher as one who frees and opens the mind of the learner, initiating him or her into human ways of knowing and assisting the learner in becoming a well-rounded, knowledgeable, and moral human being.</a:t>
            </a: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solidFill>
                  <a:srgbClr val="FF0000"/>
                </a:solidFill>
              </a:rPr>
              <a:t>Liberationist </a:t>
            </a:r>
            <a:r>
              <a:rPr lang="en-US" dirty="0" smtClean="0">
                <a:solidFill>
                  <a:srgbClr val="FF0000"/>
                </a:solidFill>
              </a:rPr>
              <a:t>approach</a:t>
            </a:r>
            <a:endParaRPr lang="en-US" dirty="0">
              <a:solidFill>
                <a:srgbClr val="FF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120650" indent="-11113" algn="just">
              <a:buNone/>
            </a:pPr>
            <a:r>
              <a:rPr lang="en-US" sz="2800" dirty="0" smtClean="0">
                <a:latin typeface="Times New Roman" pitchFamily="18" charset="0"/>
                <a:cs typeface="Times New Roman" pitchFamily="18" charset="0"/>
              </a:rPr>
              <a:t>To compare approaches we should have </a:t>
            </a:r>
            <a:r>
              <a:rPr lang="en-US" sz="2800" dirty="0" smtClean="0">
                <a:latin typeface="Times New Roman" pitchFamily="18" charset="0"/>
                <a:cs typeface="Times New Roman" pitchFamily="18" charset="0"/>
              </a:rPr>
              <a:t>means. What </a:t>
            </a:r>
            <a:r>
              <a:rPr lang="en-US" sz="2800" dirty="0" smtClean="0">
                <a:latin typeface="Times New Roman" pitchFamily="18" charset="0"/>
                <a:cs typeface="Times New Roman" pitchFamily="18" charset="0"/>
              </a:rPr>
              <a:t>we are calling the MAKER framework serves this purpose. This framework consists of the five core elements of teaching. They are </a:t>
            </a:r>
            <a:r>
              <a:rPr lang="en-US" sz="2800" b="1" i="1" dirty="0" smtClean="0">
                <a:solidFill>
                  <a:srgbClr val="FF0000"/>
                </a:solidFill>
                <a:latin typeface="Times New Roman" pitchFamily="18" charset="0"/>
                <a:cs typeface="Times New Roman" pitchFamily="18" charset="0"/>
              </a:rPr>
              <a:t>Method, Awareness of students, Knowledge of the content, Ends that describe the purposes and ideals for teaching, and the Relationship that exists between the teacher and students. </a:t>
            </a:r>
          </a:p>
          <a:p>
            <a:pPr marL="120650" indent="-11113" algn="just">
              <a:buNone/>
            </a:pPr>
            <a:r>
              <a:rPr lang="en-US" sz="2800" dirty="0" smtClean="0">
                <a:solidFill>
                  <a:schemeClr val="accent4">
                    <a:lumMod val="75000"/>
                  </a:schemeClr>
                </a:solidFill>
                <a:latin typeface="Times New Roman" pitchFamily="18" charset="0"/>
                <a:cs typeface="Times New Roman" pitchFamily="18" charset="0"/>
              </a:rPr>
              <a:t>All </a:t>
            </a:r>
            <a:r>
              <a:rPr lang="en-US" sz="2800" dirty="0" smtClean="0">
                <a:solidFill>
                  <a:schemeClr val="accent4">
                    <a:lumMod val="75000"/>
                  </a:schemeClr>
                </a:solidFill>
                <a:latin typeface="Times New Roman" pitchFamily="18" charset="0"/>
                <a:cs typeface="Times New Roman" pitchFamily="18" charset="0"/>
              </a:rPr>
              <a:t>of these three approaches has its own variation on two or more of the five elements.</a:t>
            </a:r>
            <a:endParaRPr lang="en-US" sz="2800" dirty="0">
              <a:solidFill>
                <a:schemeClr val="accent4">
                  <a:lumMod val="75000"/>
                </a:schemeClr>
              </a:solidFill>
              <a:latin typeface="Times New Roman" pitchFamily="18" charset="0"/>
              <a:cs typeface="Times New Roman" pitchFamily="18" charset="0"/>
            </a:endParaRPr>
          </a:p>
        </p:txBody>
      </p:sp>
      <p:sp>
        <p:nvSpPr>
          <p:cNvPr id="2" name="Title 1"/>
          <p:cNvSpPr>
            <a:spLocks noGrp="1"/>
          </p:cNvSpPr>
          <p:nvPr>
            <p:ph type="title"/>
          </p:nvPr>
        </p:nvSpPr>
        <p:spPr/>
        <p:txBody>
          <a:bodyPr>
            <a:normAutofit fontScale="90000"/>
          </a:bodyPr>
          <a:lstStyle/>
          <a:p>
            <a:r>
              <a:rPr lang="en-US" dirty="0" smtClean="0">
                <a:solidFill>
                  <a:srgbClr val="FF0000"/>
                </a:solidFill>
              </a:rPr>
              <a:t>The Common Framework: MAKER</a:t>
            </a:r>
            <a:endParaRPr lang="en-US" dirty="0">
              <a:solidFill>
                <a:srgbClr val="FF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181600"/>
          </a:xfrm>
        </p:spPr>
        <p:txBody>
          <a:bodyPr>
            <a:normAutofit/>
          </a:bodyPr>
          <a:lstStyle/>
          <a:p>
            <a:pPr marL="120650" indent="-11113" algn="just">
              <a:buNone/>
            </a:pPr>
            <a:r>
              <a:rPr lang="en-US" dirty="0" smtClean="0">
                <a:latin typeface="Times New Roman" pitchFamily="18" charset="0"/>
                <a:cs typeface="Times New Roman" pitchFamily="18" charset="0"/>
              </a:rPr>
              <a:t>The first element, Method (M), pertains to the skills and techniques teachers use to assist students in gaining the knowledge understanding and skill that teachers intend their students to achieve.</a:t>
            </a:r>
          </a:p>
          <a:p>
            <a:pPr marL="120650" indent="-11113" algn="just"/>
            <a:r>
              <a:rPr lang="en-US" dirty="0" smtClean="0">
                <a:latin typeface="Times New Roman" pitchFamily="18" charset="0"/>
                <a:cs typeface="Times New Roman" pitchFamily="18" charset="0"/>
              </a:rPr>
              <a:t>how lessons are planned</a:t>
            </a:r>
          </a:p>
          <a:p>
            <a:pPr marL="120650" indent="-11113" algn="just"/>
            <a:r>
              <a:rPr lang="en-US" dirty="0" smtClean="0">
                <a:latin typeface="Times New Roman" pitchFamily="18" charset="0"/>
                <a:cs typeface="Times New Roman" pitchFamily="18" charset="0"/>
              </a:rPr>
              <a:t>how the classroom is organized</a:t>
            </a:r>
          </a:p>
          <a:p>
            <a:pPr marL="120650" indent="-11113" algn="just"/>
            <a:r>
              <a:rPr lang="en-US" dirty="0" smtClean="0">
                <a:latin typeface="Times New Roman" pitchFamily="18" charset="0"/>
                <a:cs typeface="Times New Roman" pitchFamily="18" charset="0"/>
              </a:rPr>
              <a:t>how tasks and duties are devised and assigned to various students</a:t>
            </a:r>
          </a:p>
          <a:p>
            <a:pPr marL="120650" indent="-11113" algn="just"/>
            <a:r>
              <a:rPr lang="en-US" dirty="0" smtClean="0">
                <a:latin typeface="Times New Roman" pitchFamily="18" charset="0"/>
                <a:cs typeface="Times New Roman" pitchFamily="18" charset="0"/>
              </a:rPr>
              <a:t>how new material is structured and conveyed and old material refreshed</a:t>
            </a: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solidFill>
                  <a:srgbClr val="FF0000"/>
                </a:solidFill>
              </a:rPr>
              <a:t>Method</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a:bodyPr>
          <a:lstStyle/>
          <a:p>
            <a:pPr marL="0" indent="0" algn="just">
              <a:buNone/>
            </a:pPr>
            <a:r>
              <a:rPr lang="en-US" b="1" dirty="0" smtClean="0">
                <a:latin typeface="Times New Roman" pitchFamily="18" charset="0"/>
                <a:cs typeface="Times New Roman" pitchFamily="18" charset="0"/>
              </a:rPr>
              <a:t>Approaches we take to teach has a great influence on what we do as a teacher.</a:t>
            </a:r>
          </a:p>
          <a:p>
            <a:pPr marL="0" indent="0" algn="just">
              <a:buNone/>
            </a:pPr>
            <a:r>
              <a:rPr lang="en-US" b="1" dirty="0" smtClean="0">
                <a:latin typeface="Times New Roman" pitchFamily="18" charset="0"/>
                <a:cs typeface="Times New Roman" pitchFamily="18" charset="0"/>
              </a:rPr>
              <a:t>While reading approaches and methods that different teachers may use we might ask some questions like :</a:t>
            </a:r>
          </a:p>
          <a:p>
            <a:pPr marL="0" indent="0" algn="just">
              <a:buNone/>
            </a:pPr>
            <a:r>
              <a:rPr lang="en-US" b="1" dirty="0" smtClean="0">
                <a:latin typeface="Times New Roman" pitchFamily="18" charset="0"/>
                <a:cs typeface="Times New Roman" pitchFamily="18" charset="0"/>
              </a:rPr>
              <a:t>What makes them different? What is the main goal of their teaching? Do you find one teacher’s approach more appealing than the others? Is one a better fit with your own intuitions about good teaching?</a:t>
            </a:r>
          </a:p>
          <a:p>
            <a:pPr>
              <a:buNone/>
            </a:pP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r>
              <a:rPr lang="en-US" dirty="0" smtClean="0">
                <a:latin typeface="Times New Roman" pitchFamily="18" charset="0"/>
                <a:cs typeface="Times New Roman" pitchFamily="18" charset="0"/>
              </a:rPr>
              <a:t>how student work is judged, and how these judgments are communicated to students and to their parents.</a:t>
            </a:r>
          </a:p>
          <a:p>
            <a:r>
              <a:rPr lang="en-US" dirty="0" smtClean="0">
                <a:solidFill>
                  <a:srgbClr val="FF0000"/>
                </a:solidFill>
                <a:latin typeface="Times New Roman" pitchFamily="18" charset="0"/>
                <a:cs typeface="Times New Roman" pitchFamily="18" charset="0"/>
              </a:rPr>
              <a:t> all in all method explains the question: </a:t>
            </a:r>
            <a:endParaRPr lang="en-US" dirty="0" smtClean="0">
              <a:solidFill>
                <a:srgbClr val="FF0000"/>
              </a:solidFill>
              <a:latin typeface="Times New Roman" pitchFamily="18" charset="0"/>
              <a:cs typeface="Times New Roman" pitchFamily="18" charset="0"/>
            </a:endParaRPr>
          </a:p>
          <a:p>
            <a:endParaRPr lang="en-US" dirty="0" smtClean="0">
              <a:solidFill>
                <a:srgbClr val="FF0000"/>
              </a:solidFill>
              <a:latin typeface="Times New Roman" pitchFamily="18" charset="0"/>
              <a:cs typeface="Times New Roman" pitchFamily="18" charset="0"/>
            </a:endParaRPr>
          </a:p>
          <a:p>
            <a:endParaRPr lang="en-US" dirty="0" smtClean="0">
              <a:solidFill>
                <a:srgbClr val="FF0000"/>
              </a:solidFill>
              <a:latin typeface="Times New Roman" pitchFamily="18" charset="0"/>
              <a:cs typeface="Times New Roman" pitchFamily="18" charset="0"/>
            </a:endParaRPr>
          </a:p>
          <a:p>
            <a:pPr>
              <a:buNone/>
            </a:pPr>
            <a:r>
              <a:rPr lang="en-US" b="1" i="1" dirty="0" smtClean="0">
                <a:solidFill>
                  <a:srgbClr val="FF0000"/>
                </a:solidFill>
                <a:latin typeface="Times New Roman" pitchFamily="18" charset="0"/>
                <a:cs typeface="Times New Roman" pitchFamily="18" charset="0"/>
              </a:rPr>
              <a:t>                             </a:t>
            </a:r>
            <a:r>
              <a:rPr lang="en-US" b="1" i="1" dirty="0" smtClean="0">
                <a:solidFill>
                  <a:srgbClr val="FF0000"/>
                </a:solidFill>
                <a:latin typeface="Times New Roman" pitchFamily="18" charset="0"/>
                <a:cs typeface="Times New Roman" pitchFamily="18" charset="0"/>
              </a:rPr>
              <a:t>HOW TO TEACH?</a:t>
            </a:r>
            <a:endParaRPr lang="en-US" b="1" i="1" dirty="0">
              <a:solidFill>
                <a:srgbClr val="FF0000"/>
              </a:solidFill>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120650" indent="-11113" algn="just"/>
            <a:r>
              <a:rPr lang="en-US" dirty="0" smtClean="0">
                <a:latin typeface="Times New Roman" pitchFamily="18" charset="0"/>
                <a:cs typeface="Times New Roman" pitchFamily="18" charset="0"/>
              </a:rPr>
              <a:t>Awareness (A) is the second in the framework of common elements. It is quite straightforward, for it refers to what the teacher knows about his or her students, including such things as their interests, talents, and concerns; their personal histories and family backgrounds; and their performance in previous years of schooling.</a:t>
            </a: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solidFill>
                  <a:srgbClr val="FF0000"/>
                </a:solidFill>
              </a:rPr>
              <a:t>Awareness</a:t>
            </a:r>
            <a:endParaRPr lang="en-US" dirty="0">
              <a:solidFill>
                <a:srgbClr val="FF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marL="120650" indent="-11113" algn="just"/>
            <a:r>
              <a:rPr lang="en-US" dirty="0" smtClean="0">
                <a:solidFill>
                  <a:srgbClr val="FF0000"/>
                </a:solidFill>
                <a:latin typeface="Times New Roman" pitchFamily="18" charset="0"/>
                <a:cs typeface="Times New Roman" pitchFamily="18" charset="0"/>
              </a:rPr>
              <a:t>Awareness, in this context, is not about “</a:t>
            </a:r>
            <a:r>
              <a:rPr lang="en-US" dirty="0" smtClean="0">
                <a:solidFill>
                  <a:srgbClr val="FF0000"/>
                </a:solidFill>
                <a:latin typeface="Times New Roman" pitchFamily="18" charset="0"/>
                <a:cs typeface="Times New Roman" pitchFamily="18" charset="0"/>
              </a:rPr>
              <a:t>real time</a:t>
            </a:r>
            <a:r>
              <a:rPr lang="en-US" dirty="0" smtClean="0">
                <a:solidFill>
                  <a:srgbClr val="FF0000"/>
                </a:solidFill>
                <a:latin typeface="Times New Roman" pitchFamily="18" charset="0"/>
                <a:cs typeface="Times New Roman" pitchFamily="18" charset="0"/>
              </a:rPr>
              <a:t>” awareness, such as when a teacher becomes aware that a student is about to do something he or she should not do. Awareness as we use it here refers to what and how much the teacher knows about the students.</a:t>
            </a:r>
            <a:endParaRPr lang="en-US" dirty="0" smtClean="0">
              <a:latin typeface="Times New Roman" pitchFamily="18" charset="0"/>
              <a:cs typeface="Times New Roman" pitchFamily="18" charset="0"/>
            </a:endParaRPr>
          </a:p>
          <a:p>
            <a:pPr marL="120650" indent="-11113" algn="just">
              <a:buNone/>
            </a:pPr>
            <a:r>
              <a:rPr lang="en-US" dirty="0" smtClean="0">
                <a:latin typeface="Times New Roman" pitchFamily="18" charset="0"/>
                <a:cs typeface="Times New Roman" pitchFamily="18" charset="0"/>
              </a:rPr>
              <a:t>To speak generally it refers to awareness of teacher of his students personality traits.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120650" indent="-11113" algn="just"/>
            <a:r>
              <a:rPr lang="en-US" dirty="0" smtClean="0">
                <a:latin typeface="Times New Roman" pitchFamily="18" charset="0"/>
                <a:cs typeface="Times New Roman" pitchFamily="18" charset="0"/>
              </a:rPr>
              <a:t>The third element, Knowledge (K), covers what a teacher knows about the subject matter she is teaching.</a:t>
            </a:r>
          </a:p>
          <a:p>
            <a:pPr marL="120650" indent="-11113" algn="just"/>
            <a:r>
              <a:rPr lang="en-US" dirty="0" smtClean="0">
                <a:latin typeface="Times New Roman" pitchFamily="18" charset="0"/>
                <a:cs typeface="Times New Roman" pitchFamily="18" charset="0"/>
              </a:rPr>
              <a:t>How firm is the teachers grasp of important concepts.</a:t>
            </a:r>
          </a:p>
          <a:p>
            <a:pPr marL="120650" indent="-11113" algn="just"/>
            <a:r>
              <a:rPr lang="en-US" dirty="0" smtClean="0">
                <a:latin typeface="Times New Roman" pitchFamily="18" charset="0"/>
                <a:cs typeface="Times New Roman" pitchFamily="18" charset="0"/>
              </a:rPr>
              <a:t>How deep is her knowledge and can she explain the issue?</a:t>
            </a:r>
          </a:p>
          <a:p>
            <a:pPr marL="120650" indent="-11113" algn="just"/>
            <a:r>
              <a:rPr lang="en-US" dirty="0" smtClean="0">
                <a:latin typeface="Times New Roman" pitchFamily="18" charset="0"/>
                <a:cs typeface="Times New Roman" pitchFamily="18" charset="0"/>
              </a:rPr>
              <a:t>Can she analyze different aspects of the subject? </a:t>
            </a: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solidFill>
                  <a:srgbClr val="FF0000"/>
                </a:solidFill>
              </a:rPr>
              <a:t>Knowledge</a:t>
            </a:r>
            <a:endParaRPr lang="en-US" dirty="0">
              <a:solidFill>
                <a:srgbClr val="FF00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120650" indent="-11113" algn="just"/>
            <a:r>
              <a:rPr lang="en-US" dirty="0" smtClean="0">
                <a:latin typeface="Times New Roman" pitchFamily="18" charset="0"/>
                <a:cs typeface="Times New Roman" pitchFamily="18" charset="0"/>
              </a:rPr>
              <a:t>Ends (E), the fourth element, are the purposes a teacher has for his teaching and for his students.</a:t>
            </a:r>
          </a:p>
          <a:p>
            <a:pPr marL="120650" indent="-11113" algn="just"/>
            <a:r>
              <a:rPr lang="en-US" dirty="0" smtClean="0">
                <a:latin typeface="Times New Roman" pitchFamily="18" charset="0"/>
                <a:cs typeface="Times New Roman" pitchFamily="18" charset="0"/>
              </a:rPr>
              <a:t>What we expect to be happen as a result of  teaching.</a:t>
            </a:r>
          </a:p>
          <a:p>
            <a:pPr marL="120650" indent="-11113" algn="just"/>
            <a:r>
              <a:rPr lang="en-US" dirty="0" smtClean="0">
                <a:latin typeface="Times New Roman" pitchFamily="18" charset="0"/>
                <a:cs typeface="Times New Roman" pitchFamily="18" charset="0"/>
              </a:rPr>
              <a:t>What do you want your students to know and be able to do?</a:t>
            </a:r>
          </a:p>
          <a:p>
            <a:pPr marL="120650" indent="-11113" algn="just"/>
            <a:r>
              <a:rPr lang="en-US" dirty="0" smtClean="0">
                <a:latin typeface="Times New Roman" pitchFamily="18" charset="0"/>
                <a:cs typeface="Times New Roman" pitchFamily="18" charset="0"/>
              </a:rPr>
              <a:t>What are you trying to accomplish as a teacher?</a:t>
            </a:r>
          </a:p>
          <a:p>
            <a:pPr marL="120650" indent="-11113" algn="just"/>
            <a:r>
              <a:rPr lang="en-US" dirty="0" smtClean="0">
                <a:latin typeface="Times New Roman" pitchFamily="18" charset="0"/>
                <a:cs typeface="Times New Roman" pitchFamily="18" charset="0"/>
              </a:rPr>
              <a:t>What are your ideal educational aims?</a:t>
            </a:r>
          </a:p>
        </p:txBody>
      </p:sp>
      <p:sp>
        <p:nvSpPr>
          <p:cNvPr id="2" name="Title 1"/>
          <p:cNvSpPr>
            <a:spLocks noGrp="1"/>
          </p:cNvSpPr>
          <p:nvPr>
            <p:ph type="title"/>
          </p:nvPr>
        </p:nvSpPr>
        <p:spPr/>
        <p:txBody>
          <a:bodyPr/>
          <a:lstStyle/>
          <a:p>
            <a:r>
              <a:rPr lang="en-US" dirty="0" smtClean="0">
                <a:solidFill>
                  <a:srgbClr val="FF0000"/>
                </a:solidFill>
              </a:rPr>
              <a:t>Ends</a:t>
            </a:r>
            <a:endParaRPr lang="en-US" dirty="0">
              <a:solidFill>
                <a:srgbClr val="FF000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120650" indent="-11113"/>
            <a:r>
              <a:rPr lang="en-US" dirty="0" smtClean="0">
                <a:latin typeface="Times New Roman" pitchFamily="18" charset="0"/>
                <a:cs typeface="Times New Roman" pitchFamily="18" charset="0"/>
              </a:rPr>
              <a:t>Ends might be a little bit tricky cause we should distinguish the differences between education and schooling.</a:t>
            </a:r>
          </a:p>
          <a:p>
            <a:pPr marL="120650" indent="-11113"/>
            <a:r>
              <a:rPr lang="en-US" dirty="0" smtClean="0">
                <a:latin typeface="Times New Roman" pitchFamily="18" charset="0"/>
                <a:cs typeface="Times New Roman" pitchFamily="18" charset="0"/>
              </a:rPr>
              <a:t>By ends we mean ideals of education we want to reach.</a:t>
            </a:r>
          </a:p>
          <a:p>
            <a:pPr marL="120650" indent="-11113"/>
            <a:r>
              <a:rPr lang="en-US" dirty="0" smtClean="0">
                <a:latin typeface="Times New Roman" pitchFamily="18" charset="0"/>
                <a:cs typeface="Times New Roman" pitchFamily="18" charset="0"/>
              </a:rPr>
              <a:t>These ends should be distinguished from two other phenomena with which they are often confused. The first of these are the goals of schooling, which are the specific outcomes we hope schooling will accomplish. The second are the actual consequences of schooling, which may or may not be congruent with either the goals or the ends.</a:t>
            </a:r>
          </a:p>
        </p:txBody>
      </p:sp>
      <p:sp>
        <p:nvSpPr>
          <p:cNvPr id="2" name="Title 1"/>
          <p:cNvSpPr>
            <a:spLocks noGrp="1"/>
          </p:cNvSpPr>
          <p:nvPr>
            <p:ph type="title"/>
          </p:nvPr>
        </p:nvSpPr>
        <p:spPr/>
        <p:txBody>
          <a:bodyPr/>
          <a:lstStyle/>
          <a:p>
            <a:r>
              <a:rPr lang="en-US" dirty="0" smtClean="0">
                <a:solidFill>
                  <a:srgbClr val="FF0000"/>
                </a:solidFill>
              </a:rPr>
              <a:t>Important point</a:t>
            </a:r>
            <a:endParaRPr lang="en-US" dirty="0">
              <a:solidFill>
                <a:srgbClr val="FF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marL="120650" indent="-11113" algn="just"/>
            <a:r>
              <a:rPr lang="en-US" b="1" dirty="0" smtClean="0">
                <a:latin typeface="Times New Roman" pitchFamily="18" charset="0"/>
                <a:cs typeface="Times New Roman" pitchFamily="18" charset="0"/>
              </a:rPr>
              <a:t>goals</a:t>
            </a:r>
            <a:r>
              <a:rPr lang="en-US" dirty="0" smtClean="0">
                <a:latin typeface="Times New Roman" pitchFamily="18" charset="0"/>
                <a:cs typeface="Times New Roman" pitchFamily="18" charset="0"/>
              </a:rPr>
              <a:t> are the specific outcomes we hope the young will attain as a result of their schooling; </a:t>
            </a:r>
            <a:r>
              <a:rPr lang="en-US" b="1" dirty="0" smtClean="0">
                <a:latin typeface="Times New Roman" pitchFamily="18" charset="0"/>
                <a:cs typeface="Times New Roman" pitchFamily="18" charset="0"/>
              </a:rPr>
              <a:t>consequences</a:t>
            </a:r>
            <a:r>
              <a:rPr lang="en-US" dirty="0" smtClean="0">
                <a:latin typeface="Times New Roman" pitchFamily="18" charset="0"/>
                <a:cs typeface="Times New Roman" pitchFamily="18" charset="0"/>
              </a:rPr>
              <a:t> are the actual results obtained from the experience of schooling.</a:t>
            </a:r>
          </a:p>
          <a:p>
            <a:pPr marL="120650" indent="-11113" algn="just"/>
            <a:r>
              <a:rPr lang="en-US" dirty="0" smtClean="0">
                <a:latin typeface="Times New Roman" pitchFamily="18" charset="0"/>
                <a:cs typeface="Times New Roman" pitchFamily="18" charset="0"/>
              </a:rPr>
              <a:t>The importance of the distinction between ends, goals, and consequences is that they can nestle harmoniously with one another or they can be in opposition to one another.</a:t>
            </a:r>
          </a:p>
          <a:p>
            <a:pPr marL="120650" indent="-11113" algn="just"/>
            <a:r>
              <a:rPr lang="en-US" dirty="0" smtClean="0">
                <a:solidFill>
                  <a:srgbClr val="C00000"/>
                </a:solidFill>
                <a:latin typeface="Times New Roman" pitchFamily="18" charset="0"/>
                <a:cs typeface="Times New Roman" pitchFamily="18" charset="0"/>
              </a:rPr>
              <a:t>All in all what we expect to be happen in greater measures is considered as Ends the way that might end up to those ends are goals by which we make students ready to reach them and in the end what actually happens as the result of schooling is consequences.</a:t>
            </a:r>
            <a:endParaRPr lang="en-US" dirty="0">
              <a:solidFill>
                <a:srgbClr val="C00000"/>
              </a:solidFill>
              <a:latin typeface="Times New Roman" pitchFamily="18" charset="0"/>
              <a:cs typeface="Times New Roman" pitchFamily="18" charset="0"/>
            </a:endParaRPr>
          </a:p>
        </p:txBody>
      </p:sp>
      <p:sp>
        <p:nvSpPr>
          <p:cNvPr id="2" name="Title 1"/>
          <p:cNvSpPr>
            <a:spLocks noGrp="1"/>
          </p:cNvSpPr>
          <p:nvPr>
            <p:ph type="title"/>
          </p:nvPr>
        </p:nvSpPr>
        <p:spPr/>
        <p:txBody>
          <a:bodyPr>
            <a:normAutofit fontScale="90000"/>
          </a:bodyPr>
          <a:lstStyle/>
          <a:p>
            <a:r>
              <a:rPr lang="en-US" dirty="0" smtClean="0">
                <a:solidFill>
                  <a:srgbClr val="FF0000"/>
                </a:solidFill>
              </a:rPr>
              <a:t>Differences between ends,goals,consequences</a:t>
            </a:r>
            <a:endParaRPr lang="en-US" dirty="0">
              <a:solidFill>
                <a:srgbClr val="FF000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120650" indent="-11113" algn="just"/>
            <a:r>
              <a:rPr lang="en-US" dirty="0" smtClean="0">
                <a:latin typeface="Times New Roman" pitchFamily="18" charset="0"/>
                <a:cs typeface="Times New Roman" pitchFamily="18" charset="0"/>
              </a:rPr>
              <a:t>Relationships (R), covers the kind of connection that teachers forge with their students.</a:t>
            </a:r>
          </a:p>
          <a:p>
            <a:pPr marL="120650" indent="-11113" algn="just"/>
            <a:r>
              <a:rPr lang="en-US" dirty="0" smtClean="0">
                <a:latin typeface="Times New Roman" pitchFamily="18" charset="0"/>
                <a:cs typeface="Times New Roman" pitchFamily="18" charset="0"/>
              </a:rPr>
              <a:t>Relationship means different for each teacher that results in different approaches</a:t>
            </a:r>
          </a:p>
          <a:p>
            <a:pPr marL="120650" indent="-11113" algn="just"/>
            <a:r>
              <a:rPr lang="en-US" dirty="0" smtClean="0">
                <a:latin typeface="Times New Roman" pitchFamily="18" charset="0"/>
                <a:cs typeface="Times New Roman" pitchFamily="18" charset="0"/>
              </a:rPr>
              <a:t>Relationship might mean a kind of friendship for some yet another might view it as get inside their heads.</a:t>
            </a: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solidFill>
                  <a:srgbClr val="FF0000"/>
                </a:solidFill>
              </a:rPr>
              <a:t>Relationships</a:t>
            </a:r>
            <a:endParaRPr lang="en-US" dirty="0">
              <a:solidFill>
                <a:srgbClr val="FF000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152077"/>
            <a:ext cx="8229600" cy="4758064"/>
          </a:xfrm>
        </p:spPr>
        <p:txBody>
          <a:bodyPr/>
          <a:lstStyle/>
          <a:p>
            <a:r>
              <a:rPr lang="en-US" sz="2000" dirty="0" smtClean="0"/>
              <a:t>Presenting each approach we’ll see that some elements of maker is dominant but in another one other elements has the major role.</a:t>
            </a:r>
          </a:p>
          <a:p>
            <a:pPr>
              <a:buNone/>
            </a:pPr>
            <a:r>
              <a:rPr lang="en-US" sz="2000" dirty="0" smtClean="0"/>
              <a:t> </a:t>
            </a:r>
            <a:endParaRPr lang="en-US" sz="2000" dirty="0"/>
          </a:p>
        </p:txBody>
      </p:sp>
      <p:sp>
        <p:nvSpPr>
          <p:cNvPr id="2" name="Title 1"/>
          <p:cNvSpPr>
            <a:spLocks noGrp="1"/>
          </p:cNvSpPr>
          <p:nvPr>
            <p:ph type="title"/>
          </p:nvPr>
        </p:nvSpPr>
        <p:spPr>
          <a:xfrm>
            <a:off x="304800" y="0"/>
            <a:ext cx="8229600" cy="1201615"/>
          </a:xfrm>
        </p:spPr>
        <p:txBody>
          <a:bodyPr>
            <a:normAutofit/>
          </a:bodyPr>
          <a:lstStyle/>
          <a:p>
            <a:r>
              <a:rPr lang="en-US" sz="2400" dirty="0" smtClean="0">
                <a:solidFill>
                  <a:srgbClr val="FF0000"/>
                </a:solidFill>
              </a:rPr>
              <a:t>Using MAKER with the Approaches</a:t>
            </a:r>
            <a:endParaRPr lang="en-US" sz="2400" dirty="0">
              <a:solidFill>
                <a:srgbClr val="FF0000"/>
              </a:solidFill>
            </a:endParaRPr>
          </a:p>
        </p:txBody>
      </p:sp>
      <p:sp>
        <p:nvSpPr>
          <p:cNvPr id="4" name="Rounded Rectangular Callout 3"/>
          <p:cNvSpPr/>
          <p:nvPr/>
        </p:nvSpPr>
        <p:spPr>
          <a:xfrm>
            <a:off x="685800" y="2057400"/>
            <a:ext cx="7848600" cy="4051177"/>
          </a:xfrm>
          <a:prstGeom prst="wedgeRoundRectCallout">
            <a:avLst>
              <a:gd name="adj1" fmla="val -18285"/>
              <a:gd name="adj2" fmla="val 61327"/>
              <a:gd name="adj3" fmla="val 16667"/>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2000" b="1" dirty="0" smtClean="0">
                <a:latin typeface="Times New Roman" pitchFamily="18" charset="0"/>
                <a:cs typeface="Times New Roman" pitchFamily="18" charset="0"/>
              </a:rPr>
              <a:t>Executive </a:t>
            </a:r>
          </a:p>
          <a:p>
            <a:pPr algn="ctr"/>
            <a:r>
              <a:rPr lang="en-US" sz="2000" b="1" dirty="0" smtClean="0">
                <a:latin typeface="Times New Roman" pitchFamily="18" charset="0"/>
                <a:cs typeface="Times New Roman" pitchFamily="18" charset="0"/>
              </a:rPr>
              <a:t>Methods</a:t>
            </a:r>
            <a:r>
              <a:rPr lang="en-US" sz="2000" dirty="0" smtClean="0">
                <a:latin typeface="Times New Roman" pitchFamily="18" charset="0"/>
                <a:cs typeface="Times New Roman" pitchFamily="18" charset="0"/>
              </a:rPr>
              <a:t>: teacher decides about technique and skills that are employed in classroom.</a:t>
            </a:r>
          </a:p>
          <a:p>
            <a:pPr algn="ctr"/>
            <a:r>
              <a:rPr lang="en-US" sz="2000" b="1" dirty="0" smtClean="0">
                <a:latin typeface="Times New Roman" pitchFamily="18" charset="0"/>
                <a:cs typeface="Times New Roman" pitchFamily="18" charset="0"/>
              </a:rPr>
              <a:t>Awareness:</a:t>
            </a:r>
            <a:r>
              <a:rPr lang="en-US" sz="2000" dirty="0" smtClean="0">
                <a:latin typeface="Times New Roman" pitchFamily="18" charset="0"/>
                <a:cs typeface="Times New Roman" pitchFamily="18" charset="0"/>
              </a:rPr>
              <a:t> You have the option to decide</a:t>
            </a:r>
          </a:p>
          <a:p>
            <a:pPr algn="ctr"/>
            <a:r>
              <a:rPr lang="en-US" sz="2000" dirty="0" smtClean="0">
                <a:latin typeface="Times New Roman" pitchFamily="18" charset="0"/>
                <a:cs typeface="Times New Roman" pitchFamily="18" charset="0"/>
              </a:rPr>
              <a:t>how Aware you will become of the life experiences and character of your students and how this understanding will affect your teaching</a:t>
            </a:r>
          </a:p>
          <a:p>
            <a:pPr algn="ctr"/>
            <a:r>
              <a:rPr lang="en-US" sz="2000" b="1" dirty="0" smtClean="0">
                <a:latin typeface="Times New Roman" pitchFamily="18" charset="0"/>
                <a:cs typeface="Times New Roman" pitchFamily="18" charset="0"/>
              </a:rPr>
              <a:t>Knowledge</a:t>
            </a:r>
            <a:r>
              <a:rPr lang="en-US" sz="2000" dirty="0" smtClean="0">
                <a:latin typeface="Times New Roman" pitchFamily="18" charset="0"/>
                <a:cs typeface="Times New Roman" pitchFamily="18" charset="0"/>
              </a:rPr>
              <a:t>: You have control over how thoroughly prepared you will be in the subjects you teach, and how you will represent your Knowledge to your students.</a:t>
            </a:r>
          </a:p>
          <a:p>
            <a:pPr algn="ctr"/>
            <a:r>
              <a:rPr lang="en-US" sz="2000" b="1" dirty="0" smtClean="0">
                <a:latin typeface="Times New Roman" pitchFamily="18" charset="0"/>
                <a:cs typeface="Times New Roman" pitchFamily="18" charset="0"/>
              </a:rPr>
              <a:t>Ends</a:t>
            </a:r>
            <a:r>
              <a:rPr lang="en-US" sz="2000" dirty="0" smtClean="0">
                <a:latin typeface="Times New Roman" pitchFamily="18" charset="0"/>
                <a:cs typeface="Times New Roman" pitchFamily="18" charset="0"/>
              </a:rPr>
              <a:t>:  You have considerable freedom to adopt Ends for your teaching, and to pursue them in your classroom.</a:t>
            </a:r>
          </a:p>
          <a:p>
            <a:pPr algn="ctr"/>
            <a:r>
              <a:rPr lang="en-US" sz="2000" b="1" dirty="0" smtClean="0">
                <a:latin typeface="Times New Roman" pitchFamily="18" charset="0"/>
                <a:cs typeface="Times New Roman" pitchFamily="18" charset="0"/>
              </a:rPr>
              <a:t>Relationships: </a:t>
            </a:r>
            <a:r>
              <a:rPr lang="en-US" sz="2000" dirty="0" smtClean="0">
                <a:latin typeface="Times New Roman" pitchFamily="18" charset="0"/>
                <a:cs typeface="Times New Roman" pitchFamily="18" charset="0"/>
              </a:rPr>
              <a:t>the relationship that you have in classroom is pretty much up to you.</a:t>
            </a:r>
            <a:endParaRPr lang="en-US" sz="2000" b="1"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a:buNone/>
            </a:pPr>
            <a:endParaRPr lang="en-US" dirty="0"/>
          </a:p>
        </p:txBody>
      </p:sp>
      <p:sp>
        <p:nvSpPr>
          <p:cNvPr id="5" name="Rounded Rectangular Callout 4"/>
          <p:cNvSpPr/>
          <p:nvPr/>
        </p:nvSpPr>
        <p:spPr>
          <a:xfrm>
            <a:off x="533400" y="3352800"/>
            <a:ext cx="7772400" cy="2971800"/>
          </a:xfrm>
          <a:prstGeom prst="wedgeRoundRectCallou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b="1" dirty="0" smtClean="0">
                <a:latin typeface="Times New Roman" pitchFamily="18" charset="0"/>
                <a:cs typeface="Times New Roman" pitchFamily="18" charset="0"/>
              </a:rPr>
              <a:t>Liberationist:</a:t>
            </a:r>
            <a:r>
              <a:rPr lang="en-US" dirty="0" smtClean="0">
                <a:latin typeface="Times New Roman" pitchFamily="18" charset="0"/>
                <a:cs typeface="Times New Roman" pitchFamily="18" charset="0"/>
              </a:rPr>
              <a:t> methods in this approach can be chosen as the result of discussing with students so it can be special for each class</a:t>
            </a:r>
          </a:p>
          <a:p>
            <a:pPr algn="ctr"/>
            <a:r>
              <a:rPr lang="en-US" dirty="0" smtClean="0">
                <a:latin typeface="Times New Roman" pitchFamily="18" charset="0"/>
                <a:cs typeface="Times New Roman" pitchFamily="18" charset="0"/>
              </a:rPr>
              <a:t>Knowledge and awareness  of teacher to the subject to lead their thoughts to facts is recognizable Ends are mostly based on humanity and the relationship between student and teacher is considerable cause without it class might be out of control because of freedom.</a:t>
            </a:r>
            <a:endParaRPr lang="en-US" dirty="0">
              <a:latin typeface="Times New Roman" pitchFamily="18" charset="0"/>
              <a:cs typeface="Times New Roman" pitchFamily="18" charset="0"/>
            </a:endParaRPr>
          </a:p>
        </p:txBody>
      </p:sp>
      <p:sp>
        <p:nvSpPr>
          <p:cNvPr id="6" name="Rounded Rectangular Callout 5"/>
          <p:cNvSpPr/>
          <p:nvPr/>
        </p:nvSpPr>
        <p:spPr>
          <a:xfrm>
            <a:off x="609600" y="457200"/>
            <a:ext cx="7620000" cy="2590800"/>
          </a:xfrm>
          <a:prstGeom prst="wedgeRoundRectCallou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dirty="0" smtClean="0">
                <a:latin typeface="Times New Roman" pitchFamily="18" charset="0"/>
                <a:cs typeface="Times New Roman" pitchFamily="18" charset="0"/>
              </a:rPr>
              <a:t>Facilitator: </a:t>
            </a:r>
            <a:r>
              <a:rPr lang="en-US" dirty="0" smtClean="0">
                <a:latin typeface="Times New Roman" pitchFamily="18" charset="0"/>
                <a:cs typeface="Times New Roman" pitchFamily="18" charset="0"/>
              </a:rPr>
              <a:t>in this approach Ends and relationships are bold </a:t>
            </a:r>
          </a:p>
          <a:p>
            <a:pPr algn="ctr"/>
            <a:r>
              <a:rPr lang="en-US" dirty="0" smtClean="0">
                <a:latin typeface="Times New Roman" pitchFamily="18" charset="0"/>
                <a:cs typeface="Times New Roman" pitchFamily="18" charset="0"/>
              </a:rPr>
              <a:t>Cause it  follows greater ends like self acceptance and respects each students personality</a:t>
            </a:r>
          </a:p>
          <a:p>
            <a:pPr algn="ctr"/>
            <a:r>
              <a:rPr lang="en-US" dirty="0" smtClean="0">
                <a:latin typeface="Times New Roman" pitchFamily="18" charset="0"/>
                <a:cs typeface="Times New Roman" pitchFamily="18" charset="0"/>
              </a:rPr>
              <a:t>And about relationship teacher has a good relationship with students as they  view her as sympathizer and one who listens to them carefully. </a:t>
            </a:r>
            <a:endParaRPr lang="en-US"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514350" indent="-514350" algn="just">
              <a:buFont typeface="+mj-lt"/>
              <a:buAutoNum type="arabicPeriod"/>
            </a:pPr>
            <a:r>
              <a:rPr lang="en-US" dirty="0" smtClean="0">
                <a:latin typeface="Times New Roman" pitchFamily="18" charset="0"/>
                <a:cs typeface="Times New Roman" pitchFamily="18" charset="0"/>
              </a:rPr>
              <a:t>First of all Jim Barnes it’s said that he’s always firm and in command, but also kind and gentle. Jim believes that his contribution to the education of these youngsters is to give them both a </a:t>
            </a:r>
            <a:r>
              <a:rPr lang="en-US" dirty="0" smtClean="0">
                <a:solidFill>
                  <a:schemeClr val="accent2">
                    <a:lumMod val="60000"/>
                    <a:lumOff val="40000"/>
                  </a:schemeClr>
                </a:solidFill>
                <a:latin typeface="Times New Roman" pitchFamily="18" charset="0"/>
                <a:cs typeface="Times New Roman" pitchFamily="18" charset="0"/>
              </a:rPr>
              <a:t>set of basic skills that will be useful to them all their lives and a knowledge of specific subject matter that will allow them to successfully progress </a:t>
            </a:r>
            <a:r>
              <a:rPr lang="en-US" dirty="0" smtClean="0">
                <a:latin typeface="Times New Roman" pitchFamily="18" charset="0"/>
                <a:cs typeface="Times New Roman" pitchFamily="18" charset="0"/>
              </a:rPr>
              <a:t>through their schooling and eventually become productively engaged in a democratic </a:t>
            </a:r>
            <a:r>
              <a:rPr lang="en-US" dirty="0" smtClean="0">
                <a:latin typeface="Times New Roman" pitchFamily="18" charset="0"/>
                <a:cs typeface="Times New Roman" pitchFamily="18" charset="0"/>
              </a:rPr>
              <a:t>society.</a:t>
            </a:r>
            <a:endParaRPr lang="en-US" dirty="0" smtClean="0">
              <a:latin typeface="Times New Roman" pitchFamily="18" charset="0"/>
              <a:cs typeface="Times New Roman" pitchFamily="18" charset="0"/>
            </a:endParaRPr>
          </a:p>
          <a:p>
            <a:pPr>
              <a:buNone/>
            </a:pPr>
            <a:endParaRPr lang="en-US" dirty="0"/>
          </a:p>
        </p:txBody>
      </p:sp>
      <p:sp>
        <p:nvSpPr>
          <p:cNvPr id="2" name="Title 1"/>
          <p:cNvSpPr>
            <a:spLocks noGrp="1"/>
          </p:cNvSpPr>
          <p:nvPr>
            <p:ph type="title"/>
          </p:nvPr>
        </p:nvSpPr>
        <p:spPr/>
        <p:txBody>
          <a:bodyPr/>
          <a:lstStyle/>
          <a:p>
            <a:pPr algn="ctr"/>
            <a:r>
              <a:rPr lang="en-US" b="1" dirty="0" smtClean="0"/>
              <a:t>Three Teachers</a:t>
            </a:r>
            <a:endParaRPr lang="en-US" b="1"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Thank you very much for your attention</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Autofit/>
          </a:bodyPr>
          <a:lstStyle/>
          <a:p>
            <a:pPr indent="-7938" algn="just">
              <a:lnSpc>
                <a:spcPct val="170000"/>
              </a:lnSpc>
              <a:buNone/>
            </a:pPr>
            <a:r>
              <a:rPr lang="en-US" sz="2400" dirty="0" smtClean="0">
                <a:latin typeface="Times New Roman" pitchFamily="18" charset="0"/>
                <a:cs typeface="Times New Roman" pitchFamily="18" charset="0"/>
              </a:rPr>
              <a:t>He </a:t>
            </a:r>
            <a:r>
              <a:rPr lang="en-US" sz="2400" dirty="0" smtClean="0">
                <a:latin typeface="Times New Roman" pitchFamily="18" charset="0"/>
                <a:cs typeface="Times New Roman" pitchFamily="18" charset="0"/>
              </a:rPr>
              <a:t>has experimented with a lot of different curriculum materials, but the ones he likes best and finds to be most effective share a number of common characteristics. </a:t>
            </a:r>
            <a:r>
              <a:rPr lang="en-US" sz="2400" dirty="0" smtClean="0">
                <a:solidFill>
                  <a:schemeClr val="accent2">
                    <a:lumMod val="60000"/>
                    <a:lumOff val="40000"/>
                  </a:schemeClr>
                </a:solidFill>
                <a:latin typeface="Times New Roman" pitchFamily="18" charset="0"/>
                <a:cs typeface="Times New Roman" pitchFamily="18" charset="0"/>
              </a:rPr>
              <a:t>They are highly organized and systematic, so the children can follow them easily.</a:t>
            </a:r>
            <a:r>
              <a:rPr lang="en-US" sz="2400" dirty="0" smtClean="0">
                <a:latin typeface="Times New Roman" pitchFamily="18" charset="0"/>
                <a:cs typeface="Times New Roman" pitchFamily="18" charset="0"/>
              </a:rPr>
              <a:t> Because of the materials’ logical sequencing, the children are able to quickly develop useful patterns and strategies for dealing with them. The materials are </a:t>
            </a:r>
            <a:r>
              <a:rPr lang="en-US" sz="2400" b="1" dirty="0" smtClean="0">
                <a:solidFill>
                  <a:srgbClr val="00B0F0"/>
                </a:solidFill>
                <a:latin typeface="Times New Roman" pitchFamily="18" charset="0"/>
                <a:cs typeface="Times New Roman" pitchFamily="18" charset="0"/>
              </a:rPr>
              <a:t>progressive; that is, the children need what they learn today to be able to do the work tomorrow. </a:t>
            </a:r>
            <a:endParaRPr lang="en-US" sz="2400" b="1" dirty="0">
              <a:solidFill>
                <a:srgbClr val="00B0F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Autofit/>
          </a:bodyPr>
          <a:lstStyle/>
          <a:p>
            <a:pPr marL="0" indent="0">
              <a:lnSpc>
                <a:spcPct val="120000"/>
              </a:lnSpc>
              <a:buNone/>
            </a:pPr>
            <a:r>
              <a:rPr lang="en-US" sz="2200" dirty="0" smtClean="0">
                <a:latin typeface="Times New Roman" pitchFamily="18" charset="0"/>
                <a:cs typeface="Times New Roman" pitchFamily="18" charset="0"/>
              </a:rPr>
              <a:t>The other important point is that there is sprit of can do in his classes he manages and executes skillfully; he judges and evaluates fairly</a:t>
            </a:r>
            <a:r>
              <a:rPr lang="en-US" sz="2200" dirty="0" smtClean="0">
                <a:solidFill>
                  <a:schemeClr val="accent2">
                    <a:lumMod val="75000"/>
                  </a:schemeClr>
                </a:solidFill>
                <a:latin typeface="Times New Roman" pitchFamily="18" charset="0"/>
                <a:cs typeface="Times New Roman" pitchFamily="18" charset="0"/>
              </a:rPr>
              <a:t>.</a:t>
            </a:r>
            <a:r>
              <a:rPr lang="en-US" sz="2200" b="1" i="1" dirty="0" smtClean="0">
                <a:solidFill>
                  <a:schemeClr val="accent2">
                    <a:lumMod val="75000"/>
                  </a:schemeClr>
                </a:solidFill>
                <a:latin typeface="Times New Roman" pitchFamily="18" charset="0"/>
                <a:cs typeface="Times New Roman" pitchFamily="18" charset="0"/>
              </a:rPr>
              <a:t>(executive teacher) </a:t>
            </a:r>
          </a:p>
          <a:p>
            <a:pPr marL="0" indent="0">
              <a:lnSpc>
                <a:spcPct val="120000"/>
              </a:lnSpc>
              <a:buNone/>
            </a:pPr>
            <a:r>
              <a:rPr lang="en-US" sz="2200" dirty="0" smtClean="0">
                <a:latin typeface="Times New Roman" pitchFamily="18" charset="0"/>
                <a:cs typeface="Times New Roman" pitchFamily="18" charset="0"/>
              </a:rPr>
              <a:t>What we can conclude by Jims approach is:</a:t>
            </a:r>
          </a:p>
          <a:p>
            <a:pPr marL="514350" indent="-514350">
              <a:lnSpc>
                <a:spcPct val="120000"/>
              </a:lnSpc>
              <a:buNone/>
            </a:pPr>
            <a:endParaRPr lang="en-US" sz="2200" dirty="0"/>
          </a:p>
        </p:txBody>
      </p:sp>
      <p:graphicFrame>
        <p:nvGraphicFramePr>
          <p:cNvPr id="4" name="Diagram 3"/>
          <p:cNvGraphicFramePr/>
          <p:nvPr/>
        </p:nvGraphicFramePr>
        <p:xfrm>
          <a:off x="1295400" y="2209800"/>
          <a:ext cx="6705600" cy="381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pPr marL="60325" indent="-60325" algn="just">
              <a:buNone/>
            </a:pPr>
            <a:r>
              <a:rPr lang="en-US" dirty="0" smtClean="0">
                <a:solidFill>
                  <a:schemeClr val="accent2">
                    <a:lumMod val="75000"/>
                  </a:schemeClr>
                </a:solidFill>
                <a:latin typeface="Times New Roman" pitchFamily="18" charset="0"/>
                <a:cs typeface="Times New Roman" pitchFamily="18" charset="0"/>
              </a:rPr>
              <a:t>2. Nancy Wong is also successful at what she does . she teaches in the middle school point is that she teaches to youngsters she believes that the main thing that education can give to youngsters is some perspective on themselves, on who and what they are, on who and what they might become. She teaches as if each word of literature they read was written for them and was connected to their own life experiences. She finds that journal writing provides a real outlet for feelings and personal perspectives, helping them to grow and develop, as well as a vehicle for encouraging a student’s ability to communicate and write effectively.</a:t>
            </a:r>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a:bodyPr>
          <a:lstStyle/>
          <a:p>
            <a:pPr marL="60325" indent="49213" algn="just"/>
            <a:r>
              <a:rPr lang="en-US" dirty="0" smtClean="0">
                <a:latin typeface="Times New Roman" pitchFamily="18" charset="0"/>
                <a:cs typeface="Times New Roman" pitchFamily="18" charset="0"/>
              </a:rPr>
              <a:t>About curriculum choosing she gives the </a:t>
            </a:r>
            <a:r>
              <a:rPr lang="en-US" dirty="0" smtClean="0">
                <a:solidFill>
                  <a:srgbClr val="FF0000"/>
                </a:solidFill>
                <a:latin typeface="Times New Roman" pitchFamily="18" charset="0"/>
                <a:cs typeface="Times New Roman" pitchFamily="18" charset="0"/>
              </a:rPr>
              <a:t>chance to her students to choose which books they want</a:t>
            </a:r>
            <a:r>
              <a:rPr lang="en-US" dirty="0" smtClean="0">
                <a:latin typeface="Times New Roman" pitchFamily="18" charset="0"/>
                <a:cs typeface="Times New Roman" pitchFamily="18" charset="0"/>
              </a:rPr>
              <a:t> she is not the leader of the class she </a:t>
            </a:r>
            <a:r>
              <a:rPr lang="en-US" dirty="0" smtClean="0">
                <a:solidFill>
                  <a:srgbClr val="FF0000"/>
                </a:solidFill>
                <a:latin typeface="Times New Roman" pitchFamily="18" charset="0"/>
                <a:cs typeface="Times New Roman" pitchFamily="18" charset="0"/>
              </a:rPr>
              <a:t>accompanies</a:t>
            </a:r>
            <a:r>
              <a:rPr lang="en-US" dirty="0" smtClean="0">
                <a:latin typeface="Times New Roman" pitchFamily="18" charset="0"/>
                <a:cs typeface="Times New Roman" pitchFamily="18" charset="0"/>
              </a:rPr>
              <a:t> them she does not pressurize her students into what she wants she </a:t>
            </a:r>
            <a:r>
              <a:rPr lang="en-US" dirty="0" smtClean="0">
                <a:solidFill>
                  <a:srgbClr val="FF0000"/>
                </a:solidFill>
                <a:latin typeface="Times New Roman" pitchFamily="18" charset="0"/>
                <a:cs typeface="Times New Roman" pitchFamily="18" charset="0"/>
              </a:rPr>
              <a:t>values their own thoughts </a:t>
            </a:r>
            <a:r>
              <a:rPr lang="en-US" dirty="0" smtClean="0">
                <a:latin typeface="Times New Roman" pitchFamily="18" charset="0"/>
                <a:cs typeface="Times New Roman" pitchFamily="18" charset="0"/>
              </a:rPr>
              <a:t>. they see her as a sympathetic, understanding, encouraging</a:t>
            </a:r>
          </a:p>
          <a:p>
            <a:pPr marL="60325" indent="49213" algn="just">
              <a:buNone/>
            </a:pPr>
            <a:r>
              <a:rPr lang="en-US" dirty="0" smtClean="0">
                <a:latin typeface="Times New Roman" pitchFamily="18" charset="0"/>
                <a:cs typeface="Times New Roman" pitchFamily="18" charset="0"/>
              </a:rPr>
              <a:t>adult, unlike most of the other adults in their lives. They also see her as a teacher who cares about them as well as about the subject matter.(later we’ll say she is facilitator.)</a:t>
            </a:r>
            <a:endParaRPr lang="en-US"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457200"/>
          <a:ext cx="8229600" cy="5668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marL="60325" indent="49213" algn="just">
              <a:buNone/>
            </a:pPr>
            <a:r>
              <a:rPr lang="en-US" sz="2400" dirty="0" smtClean="0">
                <a:latin typeface="Times New Roman" pitchFamily="18" charset="0"/>
                <a:cs typeface="Times New Roman" pitchFamily="18" charset="0"/>
              </a:rPr>
              <a:t>3. Roberto Umbras teaches history and social studies in an urban high school that is beset by the many problems of the inner city. For many, however, his classes are an island of calm in a sea of trouble. Racial and ethnic tension abound in his school. Roberto understands and respects cultural differences and tries to help his students do the same.</a:t>
            </a:r>
          </a:p>
          <a:p>
            <a:pPr marL="60325" indent="49213" algn="just">
              <a:buNone/>
            </a:pPr>
            <a:r>
              <a:rPr lang="en-US" sz="2400" dirty="0" smtClean="0">
                <a:latin typeface="Times New Roman" pitchFamily="18" charset="0"/>
                <a:cs typeface="Times New Roman" pitchFamily="18" charset="0"/>
              </a:rPr>
              <a:t>His students quickly sense the difference in Roberto’s classes. </a:t>
            </a:r>
            <a:r>
              <a:rPr lang="en-US" sz="2400" dirty="0" smtClean="0">
                <a:solidFill>
                  <a:srgbClr val="FF0000"/>
                </a:solidFill>
                <a:latin typeface="Times New Roman" pitchFamily="18" charset="0"/>
                <a:cs typeface="Times New Roman" pitchFamily="18" charset="0"/>
              </a:rPr>
              <a:t>He treats them as people who can think, who can have valid opinions and ideas.</a:t>
            </a:r>
            <a:r>
              <a:rPr lang="en-US" sz="2400" dirty="0" smtClean="0">
                <a:latin typeface="Times New Roman" pitchFamily="18" charset="0"/>
                <a:cs typeface="Times New Roman" pitchFamily="18" charset="0"/>
              </a:rPr>
              <a:t> They quickly learn, however, that ideas and opinions need to be backed up by facts.</a:t>
            </a:r>
          </a:p>
          <a:p>
            <a:pPr marL="60325" indent="49213" algn="just">
              <a:buNone/>
            </a:pPr>
            <a:r>
              <a:rPr lang="en-US" sz="2400" dirty="0" smtClean="0">
                <a:solidFill>
                  <a:srgbClr val="FF0000"/>
                </a:solidFill>
                <a:latin typeface="Times New Roman" pitchFamily="18" charset="0"/>
                <a:cs typeface="Times New Roman" pitchFamily="18" charset="0"/>
              </a:rPr>
              <a:t>They collect primary materials and secondary sources dealing with an event or period of time. So it is better to say that he makes his students to think as if they are historians themselves so they can understand it way more better</a:t>
            </a:r>
            <a:r>
              <a:rPr lang="en-US" sz="2400" dirty="0" smtClean="0">
                <a:latin typeface="Times New Roman" pitchFamily="18" charset="0"/>
                <a:cs typeface="Times New Roman" pitchFamily="18" charset="0"/>
              </a:rPr>
              <a:t>.(later I will explain why he is liberationist.)  </a:t>
            </a:r>
            <a:endParaRPr lang="en-US" sz="24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408</TotalTime>
  <Words>2210</Words>
  <Application>Microsoft Office PowerPoint</Application>
  <PresentationFormat>On-screen Show (4:3)</PresentationFormat>
  <Paragraphs>113</Paragraphs>
  <Slides>30</Slides>
  <Notes>2</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Concourse</vt:lpstr>
      <vt:lpstr>In the name of God</vt:lpstr>
      <vt:lpstr>Slide 2</vt:lpstr>
      <vt:lpstr>Three Teachers</vt:lpstr>
      <vt:lpstr>Slide 4</vt:lpstr>
      <vt:lpstr>Slide 5</vt:lpstr>
      <vt:lpstr>Slide 6</vt:lpstr>
      <vt:lpstr>Slide 7</vt:lpstr>
      <vt:lpstr>Slide 8</vt:lpstr>
      <vt:lpstr>Slide 9</vt:lpstr>
      <vt:lpstr>Slide 10</vt:lpstr>
      <vt:lpstr>The Amazing Glasses</vt:lpstr>
      <vt:lpstr>Slide 12</vt:lpstr>
      <vt:lpstr> Executive </vt:lpstr>
      <vt:lpstr>Slide 14</vt:lpstr>
      <vt:lpstr> Facilitator approach</vt:lpstr>
      <vt:lpstr>Slide 16</vt:lpstr>
      <vt:lpstr>Liberationist approach</vt:lpstr>
      <vt:lpstr>The Common Framework: MAKER</vt:lpstr>
      <vt:lpstr>Method</vt:lpstr>
      <vt:lpstr>Slide 20</vt:lpstr>
      <vt:lpstr>Awareness</vt:lpstr>
      <vt:lpstr>Slide 22</vt:lpstr>
      <vt:lpstr>Knowledge</vt:lpstr>
      <vt:lpstr>Ends</vt:lpstr>
      <vt:lpstr>Important point</vt:lpstr>
      <vt:lpstr>Differences between ends,goals,consequences</vt:lpstr>
      <vt:lpstr>Relationships</vt:lpstr>
      <vt:lpstr>Using MAKER with the Approaches</vt:lpstr>
      <vt:lpstr>Slide 29</vt:lpstr>
      <vt:lpstr>Thank you very much for your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dc:title>
  <dc:creator>Fatemeh</dc:creator>
  <cp:lastModifiedBy>Active</cp:lastModifiedBy>
  <cp:revision>70</cp:revision>
  <dcterms:created xsi:type="dcterms:W3CDTF">2020-06-03T06:43:32Z</dcterms:created>
  <dcterms:modified xsi:type="dcterms:W3CDTF">2020-06-06T14:52:22Z</dcterms:modified>
</cp:coreProperties>
</file>