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97" r:id="rId2"/>
    <p:sldId id="256" r:id="rId3"/>
    <p:sldId id="301" r:id="rId4"/>
    <p:sldId id="302" r:id="rId5"/>
    <p:sldId id="300" r:id="rId6"/>
    <p:sldId id="305" r:id="rId7"/>
    <p:sldId id="304" r:id="rId8"/>
    <p:sldId id="306" r:id="rId9"/>
    <p:sldId id="307" r:id="rId10"/>
    <p:sldId id="308" r:id="rId11"/>
    <p:sldId id="309" r:id="rId12"/>
    <p:sldId id="313" r:id="rId13"/>
    <p:sldId id="314" r:id="rId14"/>
    <p:sldId id="315" r:id="rId15"/>
    <p:sldId id="316" r:id="rId16"/>
    <p:sldId id="33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864" y="-102"/>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3D18EE-64FE-4588-BC83-15467CD5C7A5}" type="doc">
      <dgm:prSet loTypeId="urn:diagrams.loki3.com/VaryingWidthList" loCatId="list" qsTypeId="urn:microsoft.com/office/officeart/2005/8/quickstyle/simple1" qsCatId="simple" csTypeId="urn:microsoft.com/office/officeart/2005/8/colors/accent1_2" csCatId="accent1" phldr="1"/>
      <dgm:spPr/>
    </dgm:pt>
    <dgm:pt modelId="{C8D0A6FF-877F-4A21-9EB9-3F4A3CEBF6C3}">
      <dgm:prSet phldrT="[Text]" custT="1"/>
      <dgm:spPr/>
      <dgm:t>
        <a:bodyPr/>
        <a:lstStyle/>
        <a:p>
          <a:pPr rtl="1"/>
          <a:r>
            <a:rPr lang="en-US" sz="2800" dirty="0"/>
            <a:t>The Executive</a:t>
          </a:r>
          <a:endParaRPr lang="fa-IR" sz="2800" dirty="0"/>
        </a:p>
      </dgm:t>
    </dgm:pt>
    <dgm:pt modelId="{DC6F4ED0-4A7C-45B0-8CFA-142E735E3038}" type="parTrans" cxnId="{390AE20C-4AFD-402C-9CBB-1F99A6B8ED2E}">
      <dgm:prSet/>
      <dgm:spPr/>
      <dgm:t>
        <a:bodyPr/>
        <a:lstStyle/>
        <a:p>
          <a:pPr rtl="1"/>
          <a:endParaRPr lang="fa-IR"/>
        </a:p>
      </dgm:t>
    </dgm:pt>
    <dgm:pt modelId="{3EB29EF2-08C8-4269-8A26-F3546124A4C2}" type="sibTrans" cxnId="{390AE20C-4AFD-402C-9CBB-1F99A6B8ED2E}">
      <dgm:prSet/>
      <dgm:spPr/>
      <dgm:t>
        <a:bodyPr/>
        <a:lstStyle/>
        <a:p>
          <a:pPr rtl="1"/>
          <a:endParaRPr lang="fa-IR"/>
        </a:p>
      </dgm:t>
    </dgm:pt>
    <dgm:pt modelId="{A87E6CAB-024B-43EF-ACC4-C33B7E02FE3B}">
      <dgm:prSet phldrT="[Text]" custT="1"/>
      <dgm:spPr/>
      <dgm:t>
        <a:bodyPr/>
        <a:lstStyle/>
        <a:p>
          <a:pPr rtl="1"/>
          <a:r>
            <a:rPr lang="en-US" sz="3600" dirty="0"/>
            <a:t>The Facilitator</a:t>
          </a:r>
          <a:endParaRPr lang="fa-IR" sz="3600" dirty="0"/>
        </a:p>
      </dgm:t>
    </dgm:pt>
    <dgm:pt modelId="{357BD26C-9566-4940-92EF-514FFBA071AE}" type="parTrans" cxnId="{40D5CC9E-EDFB-46BA-863F-C9720392276E}">
      <dgm:prSet/>
      <dgm:spPr/>
      <dgm:t>
        <a:bodyPr/>
        <a:lstStyle/>
        <a:p>
          <a:pPr rtl="1"/>
          <a:endParaRPr lang="fa-IR"/>
        </a:p>
      </dgm:t>
    </dgm:pt>
    <dgm:pt modelId="{CB86C6C8-1E7B-468E-AAB1-3EE886D38C80}" type="sibTrans" cxnId="{40D5CC9E-EDFB-46BA-863F-C9720392276E}">
      <dgm:prSet/>
      <dgm:spPr/>
      <dgm:t>
        <a:bodyPr/>
        <a:lstStyle/>
        <a:p>
          <a:pPr rtl="1"/>
          <a:endParaRPr lang="fa-IR"/>
        </a:p>
      </dgm:t>
    </dgm:pt>
    <dgm:pt modelId="{772A2744-1C30-486D-815F-1E32EA46F6AA}">
      <dgm:prSet phldrT="[Text]" custT="1"/>
      <dgm:spPr/>
      <dgm:t>
        <a:bodyPr/>
        <a:lstStyle/>
        <a:p>
          <a:pPr rtl="1"/>
          <a:r>
            <a:rPr lang="en-US" sz="4000" dirty="0"/>
            <a:t>The Liberationist</a:t>
          </a:r>
          <a:endParaRPr lang="fa-IR" sz="4000" dirty="0"/>
        </a:p>
      </dgm:t>
    </dgm:pt>
    <dgm:pt modelId="{90DCC4B4-92BA-468B-B1C5-FF15558F8CC9}" type="parTrans" cxnId="{9B7DE4F6-B261-4627-932E-CFB1698DE8E0}">
      <dgm:prSet/>
      <dgm:spPr/>
      <dgm:t>
        <a:bodyPr/>
        <a:lstStyle/>
        <a:p>
          <a:pPr rtl="1"/>
          <a:endParaRPr lang="fa-IR"/>
        </a:p>
      </dgm:t>
    </dgm:pt>
    <dgm:pt modelId="{2A298DC5-8386-437D-AD82-622510D70ABF}" type="sibTrans" cxnId="{9B7DE4F6-B261-4627-932E-CFB1698DE8E0}">
      <dgm:prSet/>
      <dgm:spPr/>
      <dgm:t>
        <a:bodyPr/>
        <a:lstStyle/>
        <a:p>
          <a:pPr rtl="1"/>
          <a:endParaRPr lang="fa-IR"/>
        </a:p>
      </dgm:t>
    </dgm:pt>
    <dgm:pt modelId="{691D0B75-834D-4DAE-B805-15CCD67DA5C0}" type="pres">
      <dgm:prSet presAssocID="{443D18EE-64FE-4588-BC83-15467CD5C7A5}" presName="Name0" presStyleCnt="0">
        <dgm:presLayoutVars>
          <dgm:resizeHandles/>
        </dgm:presLayoutVars>
      </dgm:prSet>
      <dgm:spPr/>
    </dgm:pt>
    <dgm:pt modelId="{3562B04C-BD8C-49CF-8E7F-61D5BBCE2C67}" type="pres">
      <dgm:prSet presAssocID="{C8D0A6FF-877F-4A21-9EB9-3F4A3CEBF6C3}" presName="text" presStyleLbl="node1" presStyleIdx="0" presStyleCnt="3" custLinFactNeighborX="-4974">
        <dgm:presLayoutVars>
          <dgm:bulletEnabled val="1"/>
        </dgm:presLayoutVars>
      </dgm:prSet>
      <dgm:spPr/>
      <dgm:t>
        <a:bodyPr/>
        <a:lstStyle/>
        <a:p>
          <a:endParaRPr lang="en-US"/>
        </a:p>
      </dgm:t>
    </dgm:pt>
    <dgm:pt modelId="{07D92251-5BB8-439F-BFCE-B81636EF1940}" type="pres">
      <dgm:prSet presAssocID="{3EB29EF2-08C8-4269-8A26-F3546124A4C2}" presName="space" presStyleCnt="0"/>
      <dgm:spPr/>
    </dgm:pt>
    <dgm:pt modelId="{DD2E7061-1A73-4C95-97DA-9817135EA792}" type="pres">
      <dgm:prSet presAssocID="{A87E6CAB-024B-43EF-ACC4-C33B7E02FE3B}" presName="text" presStyleLbl="node1" presStyleIdx="1" presStyleCnt="3" custLinFactNeighborX="-1363" custLinFactNeighborY="-12271">
        <dgm:presLayoutVars>
          <dgm:bulletEnabled val="1"/>
        </dgm:presLayoutVars>
      </dgm:prSet>
      <dgm:spPr/>
      <dgm:t>
        <a:bodyPr/>
        <a:lstStyle/>
        <a:p>
          <a:endParaRPr lang="en-US"/>
        </a:p>
      </dgm:t>
    </dgm:pt>
    <dgm:pt modelId="{F77D1EDA-561D-422E-9C3C-CF9265D9DFE2}" type="pres">
      <dgm:prSet presAssocID="{CB86C6C8-1E7B-468E-AAB1-3EE886D38C80}" presName="space" presStyleCnt="0"/>
      <dgm:spPr/>
    </dgm:pt>
    <dgm:pt modelId="{27D134B9-8151-4A15-9160-75A93D4FEDD3}" type="pres">
      <dgm:prSet presAssocID="{772A2744-1C30-486D-815F-1E32EA46F6AA}" presName="text" presStyleLbl="node1" presStyleIdx="2" presStyleCnt="3" custScaleX="100679" custScaleY="102228" custLinFactNeighborX="-300" custLinFactNeighborY="-7832">
        <dgm:presLayoutVars>
          <dgm:bulletEnabled val="1"/>
        </dgm:presLayoutVars>
      </dgm:prSet>
      <dgm:spPr/>
      <dgm:t>
        <a:bodyPr/>
        <a:lstStyle/>
        <a:p>
          <a:endParaRPr lang="en-US"/>
        </a:p>
      </dgm:t>
    </dgm:pt>
  </dgm:ptLst>
  <dgm:cxnLst>
    <dgm:cxn modelId="{8245180B-3D4C-4364-BDBF-C7D62A882832}" type="presOf" srcId="{443D18EE-64FE-4588-BC83-15467CD5C7A5}" destId="{691D0B75-834D-4DAE-B805-15CCD67DA5C0}" srcOrd="0" destOrd="0" presId="urn:diagrams.loki3.com/VaryingWidthList"/>
    <dgm:cxn modelId="{9B7DE4F6-B261-4627-932E-CFB1698DE8E0}" srcId="{443D18EE-64FE-4588-BC83-15467CD5C7A5}" destId="{772A2744-1C30-486D-815F-1E32EA46F6AA}" srcOrd="2" destOrd="0" parTransId="{90DCC4B4-92BA-468B-B1C5-FF15558F8CC9}" sibTransId="{2A298DC5-8386-437D-AD82-622510D70ABF}"/>
    <dgm:cxn modelId="{5D325233-DCE5-4A90-849D-5A43A628DBB1}" type="presOf" srcId="{A87E6CAB-024B-43EF-ACC4-C33B7E02FE3B}" destId="{DD2E7061-1A73-4C95-97DA-9817135EA792}" srcOrd="0" destOrd="0" presId="urn:diagrams.loki3.com/VaryingWidthList"/>
    <dgm:cxn modelId="{7FA030CC-60AC-46FF-9789-253DF218CFC1}" type="presOf" srcId="{772A2744-1C30-486D-815F-1E32EA46F6AA}" destId="{27D134B9-8151-4A15-9160-75A93D4FEDD3}" srcOrd="0" destOrd="0" presId="urn:diagrams.loki3.com/VaryingWidthList"/>
    <dgm:cxn modelId="{390AE20C-4AFD-402C-9CBB-1F99A6B8ED2E}" srcId="{443D18EE-64FE-4588-BC83-15467CD5C7A5}" destId="{C8D0A6FF-877F-4A21-9EB9-3F4A3CEBF6C3}" srcOrd="0" destOrd="0" parTransId="{DC6F4ED0-4A7C-45B0-8CFA-142E735E3038}" sibTransId="{3EB29EF2-08C8-4269-8A26-F3546124A4C2}"/>
    <dgm:cxn modelId="{40D5CC9E-EDFB-46BA-863F-C9720392276E}" srcId="{443D18EE-64FE-4588-BC83-15467CD5C7A5}" destId="{A87E6CAB-024B-43EF-ACC4-C33B7E02FE3B}" srcOrd="1" destOrd="0" parTransId="{357BD26C-9566-4940-92EF-514FFBA071AE}" sibTransId="{CB86C6C8-1E7B-468E-AAB1-3EE886D38C80}"/>
    <dgm:cxn modelId="{20BF8324-D939-49C7-AE68-F15AC204D29A}" type="presOf" srcId="{C8D0A6FF-877F-4A21-9EB9-3F4A3CEBF6C3}" destId="{3562B04C-BD8C-49CF-8E7F-61D5BBCE2C67}" srcOrd="0" destOrd="0" presId="urn:diagrams.loki3.com/VaryingWidthList"/>
    <dgm:cxn modelId="{BEDD7C8B-ED4B-4468-84B5-40B559F327F8}" type="presParOf" srcId="{691D0B75-834D-4DAE-B805-15CCD67DA5C0}" destId="{3562B04C-BD8C-49CF-8E7F-61D5BBCE2C67}" srcOrd="0" destOrd="0" presId="urn:diagrams.loki3.com/VaryingWidthList"/>
    <dgm:cxn modelId="{0CD93C34-CCE8-410F-B2DD-B9F89BFB80D0}" type="presParOf" srcId="{691D0B75-834D-4DAE-B805-15CCD67DA5C0}" destId="{07D92251-5BB8-439F-BFCE-B81636EF1940}" srcOrd="1" destOrd="0" presId="urn:diagrams.loki3.com/VaryingWidthList"/>
    <dgm:cxn modelId="{152AEBE4-BFF0-494B-BB6E-FDAE16D6AFA6}" type="presParOf" srcId="{691D0B75-834D-4DAE-B805-15CCD67DA5C0}" destId="{DD2E7061-1A73-4C95-97DA-9817135EA792}" srcOrd="2" destOrd="0" presId="urn:diagrams.loki3.com/VaryingWidthList"/>
    <dgm:cxn modelId="{1B9D86BD-03FD-45ED-AE4C-3A73698EE151}" type="presParOf" srcId="{691D0B75-834D-4DAE-B805-15CCD67DA5C0}" destId="{F77D1EDA-561D-422E-9C3C-CF9265D9DFE2}" srcOrd="3" destOrd="0" presId="urn:diagrams.loki3.com/VaryingWidthList"/>
    <dgm:cxn modelId="{8EB73DE8-86BA-4C9D-900A-14167EB54BCB}" type="presParOf" srcId="{691D0B75-834D-4DAE-B805-15CCD67DA5C0}" destId="{27D134B9-8151-4A15-9160-75A93D4FEDD3}" srcOrd="4" destOrd="0" presId="urn:diagrams.loki3.com/VaryingWidthList"/>
  </dgm:cxnLst>
  <dgm:bg/>
  <dgm:whole/>
</dgm:dataModel>
</file>

<file path=ppt/diagrams/layout1.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1BF509-9288-4C7C-90F5-129727C084C6}" type="datetimeFigureOut">
              <a:rPr lang="en-US" smtClean="0"/>
              <a:pPr/>
              <a:t>6/6/2020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A5C6D0-9869-45FD-80D7-C85AD873B30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268D81-8D4A-8946-ADA4-BB455889EC0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FD7F3CBE-445D-8F47-A9F7-F845AD7A26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5472A8F3-39AB-AA44-91A0-1B38C2543DBC}"/>
              </a:ext>
            </a:extLst>
          </p:cNvPr>
          <p:cNvSpPr>
            <a:spLocks noGrp="1"/>
          </p:cNvSpPr>
          <p:nvPr>
            <p:ph type="dt" sz="half" idx="10"/>
          </p:nvPr>
        </p:nvSpPr>
        <p:spPr/>
        <p:txBody>
          <a:bodyPr/>
          <a:lstStyle/>
          <a:p>
            <a:fld id="{AFD6AAB4-F126-0245-8292-88B42DA4C235}" type="datetimeFigureOut">
              <a:rPr lang="en-US" smtClean="0"/>
              <a:pPr/>
              <a:t>6/6/2020</a:t>
            </a:fld>
            <a:endParaRPr lang="en-US"/>
          </a:p>
        </p:txBody>
      </p:sp>
      <p:sp>
        <p:nvSpPr>
          <p:cNvPr id="5" name="Footer Placeholder 4">
            <a:extLst>
              <a:ext uri="{FF2B5EF4-FFF2-40B4-BE49-F238E27FC236}">
                <a16:creationId xmlns:a16="http://schemas.microsoft.com/office/drawing/2014/main" xmlns="" id="{6B3FDB49-F8D9-6F4F-9E58-75033239A8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CF8754F-A3BD-5E46-9F47-D559C6394218}"/>
              </a:ext>
            </a:extLst>
          </p:cNvPr>
          <p:cNvSpPr>
            <a:spLocks noGrp="1"/>
          </p:cNvSpPr>
          <p:nvPr>
            <p:ph type="sldNum" sz="quarter" idx="12"/>
          </p:nvPr>
        </p:nvSpPr>
        <p:spPr/>
        <p:txBody>
          <a:bodyPr/>
          <a:lstStyle/>
          <a:p>
            <a:fld id="{B60A9FE8-FC43-9344-97D4-7577EA873A5F}" type="slidenum">
              <a:rPr lang="en-US" smtClean="0"/>
              <a:pPr/>
              <a:t>‹#›</a:t>
            </a:fld>
            <a:endParaRPr lang="en-US"/>
          </a:p>
        </p:txBody>
      </p:sp>
    </p:spTree>
    <p:extLst>
      <p:ext uri="{BB962C8B-B14F-4D97-AF65-F5344CB8AC3E}">
        <p14:creationId xmlns:p14="http://schemas.microsoft.com/office/powerpoint/2010/main" xmlns="" val="3564983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026389B-27FA-DB4C-96D8-10CC68264F9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F89A4718-9AEC-DB46-8EF4-E6CA4DE9639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CDB856A-41E4-6345-AB65-A23FDEE3B407}"/>
              </a:ext>
            </a:extLst>
          </p:cNvPr>
          <p:cNvSpPr>
            <a:spLocks noGrp="1"/>
          </p:cNvSpPr>
          <p:nvPr>
            <p:ph type="dt" sz="half" idx="10"/>
          </p:nvPr>
        </p:nvSpPr>
        <p:spPr/>
        <p:txBody>
          <a:bodyPr/>
          <a:lstStyle/>
          <a:p>
            <a:fld id="{AFD6AAB4-F126-0245-8292-88B42DA4C235}" type="datetimeFigureOut">
              <a:rPr lang="en-US" smtClean="0"/>
              <a:pPr/>
              <a:t>6/6/2020</a:t>
            </a:fld>
            <a:endParaRPr lang="en-US"/>
          </a:p>
        </p:txBody>
      </p:sp>
      <p:sp>
        <p:nvSpPr>
          <p:cNvPr id="5" name="Footer Placeholder 4">
            <a:extLst>
              <a:ext uri="{FF2B5EF4-FFF2-40B4-BE49-F238E27FC236}">
                <a16:creationId xmlns:a16="http://schemas.microsoft.com/office/drawing/2014/main" xmlns="" id="{D7B5DF70-8A51-6745-ADAE-79DA967EBB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AC65069-EC0B-1C4A-AD71-BFB11C41F66A}"/>
              </a:ext>
            </a:extLst>
          </p:cNvPr>
          <p:cNvSpPr>
            <a:spLocks noGrp="1"/>
          </p:cNvSpPr>
          <p:nvPr>
            <p:ph type="sldNum" sz="quarter" idx="12"/>
          </p:nvPr>
        </p:nvSpPr>
        <p:spPr/>
        <p:txBody>
          <a:bodyPr/>
          <a:lstStyle/>
          <a:p>
            <a:fld id="{B60A9FE8-FC43-9344-97D4-7577EA873A5F}" type="slidenum">
              <a:rPr lang="en-US" smtClean="0"/>
              <a:pPr/>
              <a:t>‹#›</a:t>
            </a:fld>
            <a:endParaRPr lang="en-US"/>
          </a:p>
        </p:txBody>
      </p:sp>
    </p:spTree>
    <p:extLst>
      <p:ext uri="{BB962C8B-B14F-4D97-AF65-F5344CB8AC3E}">
        <p14:creationId xmlns:p14="http://schemas.microsoft.com/office/powerpoint/2010/main" xmlns="" val="545512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C1E93C04-2243-8243-8B53-ADB6A081725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6CBCB283-D202-0D4D-80F3-B73A47364AC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60DD5B9-D84E-C846-9444-3E86F6694412}"/>
              </a:ext>
            </a:extLst>
          </p:cNvPr>
          <p:cNvSpPr>
            <a:spLocks noGrp="1"/>
          </p:cNvSpPr>
          <p:nvPr>
            <p:ph type="dt" sz="half" idx="10"/>
          </p:nvPr>
        </p:nvSpPr>
        <p:spPr/>
        <p:txBody>
          <a:bodyPr/>
          <a:lstStyle/>
          <a:p>
            <a:fld id="{AFD6AAB4-F126-0245-8292-88B42DA4C235}" type="datetimeFigureOut">
              <a:rPr lang="en-US" smtClean="0"/>
              <a:pPr/>
              <a:t>6/6/2020</a:t>
            </a:fld>
            <a:endParaRPr lang="en-US"/>
          </a:p>
        </p:txBody>
      </p:sp>
      <p:sp>
        <p:nvSpPr>
          <p:cNvPr id="5" name="Footer Placeholder 4">
            <a:extLst>
              <a:ext uri="{FF2B5EF4-FFF2-40B4-BE49-F238E27FC236}">
                <a16:creationId xmlns:a16="http://schemas.microsoft.com/office/drawing/2014/main" xmlns="" id="{5856D625-2FF7-6F42-955E-2AF8A04811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857B867-078A-C24E-B9B0-89BDDB2B3E55}"/>
              </a:ext>
            </a:extLst>
          </p:cNvPr>
          <p:cNvSpPr>
            <a:spLocks noGrp="1"/>
          </p:cNvSpPr>
          <p:nvPr>
            <p:ph type="sldNum" sz="quarter" idx="12"/>
          </p:nvPr>
        </p:nvSpPr>
        <p:spPr/>
        <p:txBody>
          <a:bodyPr/>
          <a:lstStyle/>
          <a:p>
            <a:fld id="{B60A9FE8-FC43-9344-97D4-7577EA873A5F}" type="slidenum">
              <a:rPr lang="en-US" smtClean="0"/>
              <a:pPr/>
              <a:t>‹#›</a:t>
            </a:fld>
            <a:endParaRPr lang="en-US"/>
          </a:p>
        </p:txBody>
      </p:sp>
    </p:spTree>
    <p:extLst>
      <p:ext uri="{BB962C8B-B14F-4D97-AF65-F5344CB8AC3E}">
        <p14:creationId xmlns:p14="http://schemas.microsoft.com/office/powerpoint/2010/main" xmlns="" val="1283179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3634EA-BB46-6541-9E61-73DCE9E932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EF3A57AE-A1AC-8A48-8C52-4274B042BDC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1FC3A53-D899-E340-847C-A4D687FC848F}"/>
              </a:ext>
            </a:extLst>
          </p:cNvPr>
          <p:cNvSpPr>
            <a:spLocks noGrp="1"/>
          </p:cNvSpPr>
          <p:nvPr>
            <p:ph type="dt" sz="half" idx="10"/>
          </p:nvPr>
        </p:nvSpPr>
        <p:spPr/>
        <p:txBody>
          <a:bodyPr/>
          <a:lstStyle/>
          <a:p>
            <a:fld id="{AFD6AAB4-F126-0245-8292-88B42DA4C235}" type="datetimeFigureOut">
              <a:rPr lang="en-US" smtClean="0"/>
              <a:pPr/>
              <a:t>6/6/2020</a:t>
            </a:fld>
            <a:endParaRPr lang="en-US"/>
          </a:p>
        </p:txBody>
      </p:sp>
      <p:sp>
        <p:nvSpPr>
          <p:cNvPr id="5" name="Footer Placeholder 4">
            <a:extLst>
              <a:ext uri="{FF2B5EF4-FFF2-40B4-BE49-F238E27FC236}">
                <a16:creationId xmlns:a16="http://schemas.microsoft.com/office/drawing/2014/main" xmlns="" id="{5CE3076E-EFD7-6049-B377-CF860D23D7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8C61707-199E-ED4C-9D4A-BA768E226CE8}"/>
              </a:ext>
            </a:extLst>
          </p:cNvPr>
          <p:cNvSpPr>
            <a:spLocks noGrp="1"/>
          </p:cNvSpPr>
          <p:nvPr>
            <p:ph type="sldNum" sz="quarter" idx="12"/>
          </p:nvPr>
        </p:nvSpPr>
        <p:spPr/>
        <p:txBody>
          <a:bodyPr/>
          <a:lstStyle/>
          <a:p>
            <a:fld id="{B60A9FE8-FC43-9344-97D4-7577EA873A5F}" type="slidenum">
              <a:rPr lang="en-US" smtClean="0"/>
              <a:pPr/>
              <a:t>‹#›</a:t>
            </a:fld>
            <a:endParaRPr lang="en-US"/>
          </a:p>
        </p:txBody>
      </p:sp>
    </p:spTree>
    <p:extLst>
      <p:ext uri="{BB962C8B-B14F-4D97-AF65-F5344CB8AC3E}">
        <p14:creationId xmlns:p14="http://schemas.microsoft.com/office/powerpoint/2010/main" xmlns="" val="1588176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349924-1565-D24E-9B11-61E7B14BD52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F87F89D0-894E-8044-B0BF-C1D2346DD7D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1C05975B-3A1E-DA40-A477-D1E60131A4D7}"/>
              </a:ext>
            </a:extLst>
          </p:cNvPr>
          <p:cNvSpPr>
            <a:spLocks noGrp="1"/>
          </p:cNvSpPr>
          <p:nvPr>
            <p:ph type="dt" sz="half" idx="10"/>
          </p:nvPr>
        </p:nvSpPr>
        <p:spPr/>
        <p:txBody>
          <a:bodyPr/>
          <a:lstStyle/>
          <a:p>
            <a:fld id="{AFD6AAB4-F126-0245-8292-88B42DA4C235}" type="datetimeFigureOut">
              <a:rPr lang="en-US" smtClean="0"/>
              <a:pPr/>
              <a:t>6/6/2020</a:t>
            </a:fld>
            <a:endParaRPr lang="en-US"/>
          </a:p>
        </p:txBody>
      </p:sp>
      <p:sp>
        <p:nvSpPr>
          <p:cNvPr id="5" name="Footer Placeholder 4">
            <a:extLst>
              <a:ext uri="{FF2B5EF4-FFF2-40B4-BE49-F238E27FC236}">
                <a16:creationId xmlns:a16="http://schemas.microsoft.com/office/drawing/2014/main" xmlns="" id="{4DB42F22-AA7C-4D4D-A67C-13B6CF0940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759E7AE-EC1E-A749-A7B8-573E2AC7A177}"/>
              </a:ext>
            </a:extLst>
          </p:cNvPr>
          <p:cNvSpPr>
            <a:spLocks noGrp="1"/>
          </p:cNvSpPr>
          <p:nvPr>
            <p:ph type="sldNum" sz="quarter" idx="12"/>
          </p:nvPr>
        </p:nvSpPr>
        <p:spPr/>
        <p:txBody>
          <a:bodyPr/>
          <a:lstStyle/>
          <a:p>
            <a:fld id="{B60A9FE8-FC43-9344-97D4-7577EA873A5F}" type="slidenum">
              <a:rPr lang="en-US" smtClean="0"/>
              <a:pPr/>
              <a:t>‹#›</a:t>
            </a:fld>
            <a:endParaRPr lang="en-US"/>
          </a:p>
        </p:txBody>
      </p:sp>
    </p:spTree>
    <p:extLst>
      <p:ext uri="{BB962C8B-B14F-4D97-AF65-F5344CB8AC3E}">
        <p14:creationId xmlns:p14="http://schemas.microsoft.com/office/powerpoint/2010/main" xmlns="" val="3722580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3FCE006-58A0-574D-AFF4-97FEB6479D2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2638FD9C-5C81-C246-826D-7ED48C8EEC0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8D304677-32AC-214E-B5B8-9679C595F48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265C1218-510F-5B42-9CB7-DC9FADF75F67}"/>
              </a:ext>
            </a:extLst>
          </p:cNvPr>
          <p:cNvSpPr>
            <a:spLocks noGrp="1"/>
          </p:cNvSpPr>
          <p:nvPr>
            <p:ph type="dt" sz="half" idx="10"/>
          </p:nvPr>
        </p:nvSpPr>
        <p:spPr/>
        <p:txBody>
          <a:bodyPr/>
          <a:lstStyle/>
          <a:p>
            <a:fld id="{AFD6AAB4-F126-0245-8292-88B42DA4C235}" type="datetimeFigureOut">
              <a:rPr lang="en-US" smtClean="0"/>
              <a:pPr/>
              <a:t>6/6/2020</a:t>
            </a:fld>
            <a:endParaRPr lang="en-US"/>
          </a:p>
        </p:txBody>
      </p:sp>
      <p:sp>
        <p:nvSpPr>
          <p:cNvPr id="6" name="Footer Placeholder 5">
            <a:extLst>
              <a:ext uri="{FF2B5EF4-FFF2-40B4-BE49-F238E27FC236}">
                <a16:creationId xmlns:a16="http://schemas.microsoft.com/office/drawing/2014/main" xmlns="" id="{D7E05F33-B64B-954A-BFBF-E61D01FFEB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655E3A8D-2B1C-4E47-A205-F1EF376F65FB}"/>
              </a:ext>
            </a:extLst>
          </p:cNvPr>
          <p:cNvSpPr>
            <a:spLocks noGrp="1"/>
          </p:cNvSpPr>
          <p:nvPr>
            <p:ph type="sldNum" sz="quarter" idx="12"/>
          </p:nvPr>
        </p:nvSpPr>
        <p:spPr/>
        <p:txBody>
          <a:bodyPr/>
          <a:lstStyle/>
          <a:p>
            <a:fld id="{B60A9FE8-FC43-9344-97D4-7577EA873A5F}" type="slidenum">
              <a:rPr lang="en-US" smtClean="0"/>
              <a:pPr/>
              <a:t>‹#›</a:t>
            </a:fld>
            <a:endParaRPr lang="en-US"/>
          </a:p>
        </p:txBody>
      </p:sp>
    </p:spTree>
    <p:extLst>
      <p:ext uri="{BB962C8B-B14F-4D97-AF65-F5344CB8AC3E}">
        <p14:creationId xmlns:p14="http://schemas.microsoft.com/office/powerpoint/2010/main" xmlns="" val="243459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4E99878-9107-294A-8A94-BD53CC28755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3BB0AADB-AAB3-B940-AEDE-1D7FEBCF53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0D92E91B-FB26-1A41-8910-68A50606962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C6435ACF-F286-A34E-BA93-92FC232241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62C91BF6-8A37-6748-B400-8FFA0601941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58F9F2C7-84E4-D345-BCBF-B9D9E6AE7799}"/>
              </a:ext>
            </a:extLst>
          </p:cNvPr>
          <p:cNvSpPr>
            <a:spLocks noGrp="1"/>
          </p:cNvSpPr>
          <p:nvPr>
            <p:ph type="dt" sz="half" idx="10"/>
          </p:nvPr>
        </p:nvSpPr>
        <p:spPr/>
        <p:txBody>
          <a:bodyPr/>
          <a:lstStyle/>
          <a:p>
            <a:fld id="{AFD6AAB4-F126-0245-8292-88B42DA4C235}" type="datetimeFigureOut">
              <a:rPr lang="en-US" smtClean="0"/>
              <a:pPr/>
              <a:t>6/6/2020</a:t>
            </a:fld>
            <a:endParaRPr lang="en-US"/>
          </a:p>
        </p:txBody>
      </p:sp>
      <p:sp>
        <p:nvSpPr>
          <p:cNvPr id="8" name="Footer Placeholder 7">
            <a:extLst>
              <a:ext uri="{FF2B5EF4-FFF2-40B4-BE49-F238E27FC236}">
                <a16:creationId xmlns:a16="http://schemas.microsoft.com/office/drawing/2014/main" xmlns="" id="{321BAFB1-E9C9-E741-9D51-24B156E87B9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7FCBA73F-6518-FC42-B151-3D3D97F02858}"/>
              </a:ext>
            </a:extLst>
          </p:cNvPr>
          <p:cNvSpPr>
            <a:spLocks noGrp="1"/>
          </p:cNvSpPr>
          <p:nvPr>
            <p:ph type="sldNum" sz="quarter" idx="12"/>
          </p:nvPr>
        </p:nvSpPr>
        <p:spPr/>
        <p:txBody>
          <a:bodyPr/>
          <a:lstStyle/>
          <a:p>
            <a:fld id="{B60A9FE8-FC43-9344-97D4-7577EA873A5F}" type="slidenum">
              <a:rPr lang="en-US" smtClean="0"/>
              <a:pPr/>
              <a:t>‹#›</a:t>
            </a:fld>
            <a:endParaRPr lang="en-US"/>
          </a:p>
        </p:txBody>
      </p:sp>
    </p:spTree>
    <p:extLst>
      <p:ext uri="{BB962C8B-B14F-4D97-AF65-F5344CB8AC3E}">
        <p14:creationId xmlns:p14="http://schemas.microsoft.com/office/powerpoint/2010/main" xmlns="" val="1991446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994E74-2DBB-2849-92E7-B5A1AEE35F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E0B57720-051D-A846-BEB7-B8D954E74F78}"/>
              </a:ext>
            </a:extLst>
          </p:cNvPr>
          <p:cNvSpPr>
            <a:spLocks noGrp="1"/>
          </p:cNvSpPr>
          <p:nvPr>
            <p:ph type="dt" sz="half" idx="10"/>
          </p:nvPr>
        </p:nvSpPr>
        <p:spPr/>
        <p:txBody>
          <a:bodyPr/>
          <a:lstStyle/>
          <a:p>
            <a:fld id="{AFD6AAB4-F126-0245-8292-88B42DA4C235}" type="datetimeFigureOut">
              <a:rPr lang="en-US" smtClean="0"/>
              <a:pPr/>
              <a:t>6/6/2020</a:t>
            </a:fld>
            <a:endParaRPr lang="en-US"/>
          </a:p>
        </p:txBody>
      </p:sp>
      <p:sp>
        <p:nvSpPr>
          <p:cNvPr id="4" name="Footer Placeholder 3">
            <a:extLst>
              <a:ext uri="{FF2B5EF4-FFF2-40B4-BE49-F238E27FC236}">
                <a16:creationId xmlns:a16="http://schemas.microsoft.com/office/drawing/2014/main" xmlns="" id="{E06581BE-5333-0648-833A-3B4E340BB6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A1004EB5-0624-1F44-B98A-CCE2E1A15260}"/>
              </a:ext>
            </a:extLst>
          </p:cNvPr>
          <p:cNvSpPr>
            <a:spLocks noGrp="1"/>
          </p:cNvSpPr>
          <p:nvPr>
            <p:ph type="sldNum" sz="quarter" idx="12"/>
          </p:nvPr>
        </p:nvSpPr>
        <p:spPr/>
        <p:txBody>
          <a:bodyPr/>
          <a:lstStyle/>
          <a:p>
            <a:fld id="{B60A9FE8-FC43-9344-97D4-7577EA873A5F}" type="slidenum">
              <a:rPr lang="en-US" smtClean="0"/>
              <a:pPr/>
              <a:t>‹#›</a:t>
            </a:fld>
            <a:endParaRPr lang="en-US"/>
          </a:p>
        </p:txBody>
      </p:sp>
    </p:spTree>
    <p:extLst>
      <p:ext uri="{BB962C8B-B14F-4D97-AF65-F5344CB8AC3E}">
        <p14:creationId xmlns:p14="http://schemas.microsoft.com/office/powerpoint/2010/main" xmlns="" val="2868801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887F656E-FFBB-BE47-B3D9-973ADC0466D3}"/>
              </a:ext>
            </a:extLst>
          </p:cNvPr>
          <p:cNvSpPr>
            <a:spLocks noGrp="1"/>
          </p:cNvSpPr>
          <p:nvPr>
            <p:ph type="dt" sz="half" idx="10"/>
          </p:nvPr>
        </p:nvSpPr>
        <p:spPr/>
        <p:txBody>
          <a:bodyPr/>
          <a:lstStyle/>
          <a:p>
            <a:fld id="{AFD6AAB4-F126-0245-8292-88B42DA4C235}" type="datetimeFigureOut">
              <a:rPr lang="en-US" smtClean="0"/>
              <a:pPr/>
              <a:t>6/6/2020</a:t>
            </a:fld>
            <a:endParaRPr lang="en-US"/>
          </a:p>
        </p:txBody>
      </p:sp>
      <p:sp>
        <p:nvSpPr>
          <p:cNvPr id="3" name="Footer Placeholder 2">
            <a:extLst>
              <a:ext uri="{FF2B5EF4-FFF2-40B4-BE49-F238E27FC236}">
                <a16:creationId xmlns:a16="http://schemas.microsoft.com/office/drawing/2014/main" xmlns="" id="{A12F78DD-A85C-724C-878E-345C5253CB3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750DC732-5F78-CE46-966B-58182FDE5887}"/>
              </a:ext>
            </a:extLst>
          </p:cNvPr>
          <p:cNvSpPr>
            <a:spLocks noGrp="1"/>
          </p:cNvSpPr>
          <p:nvPr>
            <p:ph type="sldNum" sz="quarter" idx="12"/>
          </p:nvPr>
        </p:nvSpPr>
        <p:spPr/>
        <p:txBody>
          <a:bodyPr/>
          <a:lstStyle/>
          <a:p>
            <a:fld id="{B60A9FE8-FC43-9344-97D4-7577EA873A5F}" type="slidenum">
              <a:rPr lang="en-US" smtClean="0"/>
              <a:pPr/>
              <a:t>‹#›</a:t>
            </a:fld>
            <a:endParaRPr lang="en-US"/>
          </a:p>
        </p:txBody>
      </p:sp>
    </p:spTree>
    <p:extLst>
      <p:ext uri="{BB962C8B-B14F-4D97-AF65-F5344CB8AC3E}">
        <p14:creationId xmlns:p14="http://schemas.microsoft.com/office/powerpoint/2010/main" xmlns="" val="1714642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1AB8915-DB5B-2848-A824-B44E773018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8CE05403-68D4-844B-8EEB-4DB1690E4A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14365740-F234-9D47-9560-95A777429A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FD9BA5B3-B1A9-6D47-A51B-025BC46091B6}"/>
              </a:ext>
            </a:extLst>
          </p:cNvPr>
          <p:cNvSpPr>
            <a:spLocks noGrp="1"/>
          </p:cNvSpPr>
          <p:nvPr>
            <p:ph type="dt" sz="half" idx="10"/>
          </p:nvPr>
        </p:nvSpPr>
        <p:spPr/>
        <p:txBody>
          <a:bodyPr/>
          <a:lstStyle/>
          <a:p>
            <a:fld id="{AFD6AAB4-F126-0245-8292-88B42DA4C235}" type="datetimeFigureOut">
              <a:rPr lang="en-US" smtClean="0"/>
              <a:pPr/>
              <a:t>6/6/2020</a:t>
            </a:fld>
            <a:endParaRPr lang="en-US"/>
          </a:p>
        </p:txBody>
      </p:sp>
      <p:sp>
        <p:nvSpPr>
          <p:cNvPr id="6" name="Footer Placeholder 5">
            <a:extLst>
              <a:ext uri="{FF2B5EF4-FFF2-40B4-BE49-F238E27FC236}">
                <a16:creationId xmlns:a16="http://schemas.microsoft.com/office/drawing/2014/main" xmlns="" id="{942546C8-A2C2-AF44-AF9B-C18D11149D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A437872B-5D65-5140-AD76-4051219FFD72}"/>
              </a:ext>
            </a:extLst>
          </p:cNvPr>
          <p:cNvSpPr>
            <a:spLocks noGrp="1"/>
          </p:cNvSpPr>
          <p:nvPr>
            <p:ph type="sldNum" sz="quarter" idx="12"/>
          </p:nvPr>
        </p:nvSpPr>
        <p:spPr/>
        <p:txBody>
          <a:bodyPr/>
          <a:lstStyle/>
          <a:p>
            <a:fld id="{B60A9FE8-FC43-9344-97D4-7577EA873A5F}" type="slidenum">
              <a:rPr lang="en-US" smtClean="0"/>
              <a:pPr/>
              <a:t>‹#›</a:t>
            </a:fld>
            <a:endParaRPr lang="en-US"/>
          </a:p>
        </p:txBody>
      </p:sp>
    </p:spTree>
    <p:extLst>
      <p:ext uri="{BB962C8B-B14F-4D97-AF65-F5344CB8AC3E}">
        <p14:creationId xmlns:p14="http://schemas.microsoft.com/office/powerpoint/2010/main" xmlns="" val="3392841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B2BF6B2-DD06-1943-9F02-91E5725243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96D40847-FCD2-BF4E-92EB-6C0300172A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83D597A5-EB41-AE40-AA22-986624D11A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C38FBC7E-6306-114E-A9F5-E7AFDB30C29F}"/>
              </a:ext>
            </a:extLst>
          </p:cNvPr>
          <p:cNvSpPr>
            <a:spLocks noGrp="1"/>
          </p:cNvSpPr>
          <p:nvPr>
            <p:ph type="dt" sz="half" idx="10"/>
          </p:nvPr>
        </p:nvSpPr>
        <p:spPr/>
        <p:txBody>
          <a:bodyPr/>
          <a:lstStyle/>
          <a:p>
            <a:fld id="{AFD6AAB4-F126-0245-8292-88B42DA4C235}" type="datetimeFigureOut">
              <a:rPr lang="en-US" smtClean="0"/>
              <a:pPr/>
              <a:t>6/6/2020</a:t>
            </a:fld>
            <a:endParaRPr lang="en-US"/>
          </a:p>
        </p:txBody>
      </p:sp>
      <p:sp>
        <p:nvSpPr>
          <p:cNvPr id="6" name="Footer Placeholder 5">
            <a:extLst>
              <a:ext uri="{FF2B5EF4-FFF2-40B4-BE49-F238E27FC236}">
                <a16:creationId xmlns:a16="http://schemas.microsoft.com/office/drawing/2014/main" xmlns="" id="{3AC3FD99-547F-4F47-BCFA-70C25EB01A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E0C85FAF-8C8C-5F43-B9F8-18CBC2696272}"/>
              </a:ext>
            </a:extLst>
          </p:cNvPr>
          <p:cNvSpPr>
            <a:spLocks noGrp="1"/>
          </p:cNvSpPr>
          <p:nvPr>
            <p:ph type="sldNum" sz="quarter" idx="12"/>
          </p:nvPr>
        </p:nvSpPr>
        <p:spPr/>
        <p:txBody>
          <a:bodyPr/>
          <a:lstStyle/>
          <a:p>
            <a:fld id="{B60A9FE8-FC43-9344-97D4-7577EA873A5F}" type="slidenum">
              <a:rPr lang="en-US" smtClean="0"/>
              <a:pPr/>
              <a:t>‹#›</a:t>
            </a:fld>
            <a:endParaRPr lang="en-US"/>
          </a:p>
        </p:txBody>
      </p:sp>
    </p:spTree>
    <p:extLst>
      <p:ext uri="{BB962C8B-B14F-4D97-AF65-F5344CB8AC3E}">
        <p14:creationId xmlns:p14="http://schemas.microsoft.com/office/powerpoint/2010/main" xmlns="" val="168449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B05BEAA0-731F-704E-AF64-742E6BEAC3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4563B79F-8A64-114D-90B2-7269EDA9A3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2BD4957-F3E8-CF4B-A16A-08CE7616E3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D6AAB4-F126-0245-8292-88B42DA4C235}" type="datetimeFigureOut">
              <a:rPr lang="en-US" smtClean="0"/>
              <a:pPr/>
              <a:t>6/6/2020</a:t>
            </a:fld>
            <a:endParaRPr lang="en-US"/>
          </a:p>
        </p:txBody>
      </p:sp>
      <p:sp>
        <p:nvSpPr>
          <p:cNvPr id="5" name="Footer Placeholder 4">
            <a:extLst>
              <a:ext uri="{FF2B5EF4-FFF2-40B4-BE49-F238E27FC236}">
                <a16:creationId xmlns:a16="http://schemas.microsoft.com/office/drawing/2014/main" xmlns="" id="{25402B88-B6F7-2E4E-A3B3-B3DCB24265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A004C133-2DA1-E44D-A7BF-6D7B7CB7D2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0A9FE8-FC43-9344-97D4-7577EA873A5F}" type="slidenum">
              <a:rPr lang="en-US" smtClean="0"/>
              <a:pPr/>
              <a:t>‹#›</a:t>
            </a:fld>
            <a:endParaRPr lang="en-US"/>
          </a:p>
        </p:txBody>
      </p:sp>
    </p:spTree>
    <p:extLst>
      <p:ext uri="{BB962C8B-B14F-4D97-AF65-F5344CB8AC3E}">
        <p14:creationId xmlns:p14="http://schemas.microsoft.com/office/powerpoint/2010/main" xmlns="" val="3319461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en.wikipedia.org/wiki/Psychology" TargetMode="External"/><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hyperlink" Target="https://en.wikipedia.org/wiki/Psychological_Review" TargetMode="External"/><Relationship Id="rId4" Type="http://schemas.openxmlformats.org/officeDocument/2006/relationships/hyperlink" Target="https://en.wikipedia.org/wiki/Abraham_Maslow"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7AAACCC-F936-0D40-A5FB-D4314E082773}"/>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xmlns="" id="{F180AC46-64BA-C14E-BE2E-28A3FA86E023}"/>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xmlns="" val="9728098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solidFill>
                  <a:schemeClr val="accent6"/>
                </a:solidFill>
                <a:latin typeface="Times New Roman" pitchFamily="18" charset="0"/>
                <a:cs typeface="Times New Roman" pitchFamily="18" charset="0"/>
              </a:rPr>
              <a:t>Historical Background</a:t>
            </a:r>
            <a:endParaRPr lang="en-US" i="1" dirty="0">
              <a:solidFill>
                <a:schemeClr val="accent6"/>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0" indent="0" algn="just">
              <a:buNone/>
            </a:pPr>
            <a:r>
              <a:rPr lang="en-US" i="1" u="sng" dirty="0" smtClean="0">
                <a:solidFill>
                  <a:srgbClr val="FF0000"/>
                </a:solidFill>
                <a:latin typeface="Times New Roman" pitchFamily="18" charset="0"/>
                <a:cs typeface="Times New Roman" pitchFamily="18" charset="0"/>
              </a:rPr>
              <a:t>The facilitator approach has a fascinating history</a:t>
            </a:r>
            <a:r>
              <a:rPr lang="en-US" dirty="0" smtClean="0">
                <a:latin typeface="Times New Roman" pitchFamily="18" charset="0"/>
                <a:cs typeface="Times New Roman" pitchFamily="18" charset="0"/>
              </a:rPr>
              <a:t>, one that clearly shows why the </a:t>
            </a:r>
            <a:r>
              <a:rPr lang="en-US" i="1" dirty="0" smtClean="0">
                <a:latin typeface="Times New Roman" pitchFamily="18" charset="0"/>
                <a:cs typeface="Times New Roman" pitchFamily="18" charset="0"/>
              </a:rPr>
              <a:t>person </a:t>
            </a:r>
            <a:r>
              <a:rPr lang="en-US" dirty="0" smtClean="0">
                <a:latin typeface="Times New Roman" pitchFamily="18" charset="0"/>
                <a:cs typeface="Times New Roman" pitchFamily="18" charset="0"/>
              </a:rPr>
              <a:t>is so central to this  approach. A look at the recent past of this approach also makes clear how ends (</a:t>
            </a:r>
            <a:r>
              <a:rPr lang="en-US" i="1" dirty="0" smtClean="0">
                <a:latin typeface="Times New Roman" pitchFamily="18" charset="0"/>
                <a:cs typeface="Times New Roman" pitchFamily="18" charset="0"/>
              </a:rPr>
              <a:t>E</a:t>
            </a:r>
            <a:r>
              <a:rPr lang="en-US" dirty="0" smtClean="0">
                <a:latin typeface="Times New Roman" pitchFamily="18" charset="0"/>
                <a:cs typeface="Times New Roman" pitchFamily="18" charset="0"/>
              </a:rPr>
              <a:t>) of a certain kind are integral to  the facilitator approach.</a:t>
            </a:r>
          </a:p>
          <a:p>
            <a:pPr marL="0" indent="0" algn="just">
              <a:buNone/>
            </a:pPr>
            <a:r>
              <a:rPr lang="en-US" b="1" i="1" u="sng" dirty="0" smtClean="0">
                <a:solidFill>
                  <a:srgbClr val="FF0000"/>
                </a:solidFill>
                <a:latin typeface="Times New Roman" pitchFamily="18" charset="0"/>
                <a:cs typeface="Times New Roman" pitchFamily="18" charset="0"/>
              </a:rPr>
              <a:t>Traditional education </a:t>
            </a:r>
            <a:r>
              <a:rPr lang="en-US" dirty="0" smtClean="0">
                <a:latin typeface="Times New Roman" pitchFamily="18" charset="0"/>
                <a:cs typeface="Times New Roman" pitchFamily="18" charset="0"/>
              </a:rPr>
              <a:t>emphasized learning subject matter, typically with strict discipline and  little variation in the form and function of schooling. </a:t>
            </a:r>
            <a:r>
              <a:rPr lang="en-US" b="1" i="1" u="sng" dirty="0" smtClean="0">
                <a:solidFill>
                  <a:srgbClr val="FF0000"/>
                </a:solidFill>
                <a:latin typeface="Times New Roman" pitchFamily="18" charset="0"/>
                <a:cs typeface="Times New Roman" pitchFamily="18" charset="0"/>
              </a:rPr>
              <a:t>Progressive education </a:t>
            </a:r>
            <a:r>
              <a:rPr lang="en-US" dirty="0" smtClean="0">
                <a:latin typeface="Times New Roman" pitchFamily="18" charset="0"/>
                <a:cs typeface="Times New Roman" pitchFamily="18" charset="0"/>
              </a:rPr>
              <a:t>sought to redress the heavy emphasis on mastering the traditional curriculum by devoting greater attention to the needs and interests of the students, as well as to the life circumstances that formed their present and possible future.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1000"/>
            <a:ext cx="10515600" cy="5795963"/>
          </a:xfrm>
        </p:spPr>
        <p:txBody>
          <a:bodyPr/>
          <a:lstStyle/>
          <a:p>
            <a:pPr marL="0" indent="0" algn="just">
              <a:buNone/>
            </a:pPr>
            <a:r>
              <a:rPr lang="en-US" dirty="0" smtClean="0">
                <a:latin typeface="Times New Roman" pitchFamily="18" charset="0"/>
                <a:cs typeface="Times New Roman" pitchFamily="18" charset="0"/>
              </a:rPr>
              <a:t>Goodman argued, “It seems stupid to decide </a:t>
            </a:r>
            <a:r>
              <a:rPr lang="en-US" i="1" dirty="0" smtClean="0">
                <a:latin typeface="Times New Roman" pitchFamily="18" charset="0"/>
                <a:cs typeface="Times New Roman" pitchFamily="18" charset="0"/>
              </a:rPr>
              <a:t>a priori </a:t>
            </a:r>
            <a:r>
              <a:rPr lang="en-US" dirty="0" smtClean="0">
                <a:latin typeface="Times New Roman" pitchFamily="18" charset="0"/>
                <a:cs typeface="Times New Roman" pitchFamily="18" charset="0"/>
              </a:rPr>
              <a:t>what the young ought to know and then try to motivate them, instead of letting the initiative come from them and putting information and relevant equipment at their service.” The typical rejoinder to this contention was to point out that this way of educating the young may not be in the best interests of society in the long run.</a:t>
            </a:r>
          </a:p>
          <a:p>
            <a:pPr marL="0" indent="0" algn="just">
              <a:buNone/>
            </a:pPr>
            <a:r>
              <a:rPr lang="en-US" dirty="0" smtClean="0">
                <a:latin typeface="Times New Roman" pitchFamily="18" charset="0"/>
                <a:cs typeface="Times New Roman" pitchFamily="18" charset="0"/>
              </a:rPr>
              <a:t>Notice that Goodman gives </a:t>
            </a:r>
            <a:r>
              <a:rPr lang="en-US" b="1" i="1" dirty="0" smtClean="0">
                <a:solidFill>
                  <a:srgbClr val="FF0000"/>
                </a:solidFill>
                <a:latin typeface="Times New Roman" pitchFamily="18" charset="0"/>
                <a:cs typeface="Times New Roman" pitchFamily="18" charset="0"/>
              </a:rPr>
              <a:t>a central role to choice for  the learner</a:t>
            </a:r>
            <a:r>
              <a:rPr lang="en-US" dirty="0" smtClean="0">
                <a:latin typeface="Times New Roman" pitchFamily="18" charset="0"/>
                <a:cs typeface="Times New Roman" pitchFamily="18" charset="0"/>
              </a:rPr>
              <a:t>. The learner chooses the content to be learned, when and how it is to be learned, and who is to teach  it. The teacher’s obligation in this setting is to enhance the learner’s power to choose and to help the student use what is learned as an opportunity for personal growth.</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195944" y="40341"/>
            <a:ext cx="6996056" cy="6858000"/>
          </a:xfrm>
          <a:prstGeom prst="rect">
            <a:avLst/>
          </a:prstGeom>
        </p:spPr>
      </p:pic>
      <p:sp>
        <p:nvSpPr>
          <p:cNvPr id="2" name="Title 1"/>
          <p:cNvSpPr>
            <a:spLocks noGrp="1"/>
          </p:cNvSpPr>
          <p:nvPr>
            <p:ph type="ctrTitle"/>
          </p:nvPr>
        </p:nvSpPr>
        <p:spPr>
          <a:xfrm>
            <a:off x="613186" y="516367"/>
            <a:ext cx="10499463" cy="5905948"/>
          </a:xfrm>
        </p:spPr>
        <p:txBody>
          <a:bodyPr anchor="t">
            <a:normAutofit/>
          </a:bodyPr>
          <a:lstStyle/>
          <a:p>
            <a:pPr algn="l"/>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3200" b="1" dirty="0" smtClean="0">
                <a:latin typeface="Times New Roman" pitchFamily="18" charset="0"/>
                <a:cs typeface="Times New Roman" pitchFamily="18" charset="0"/>
              </a:rPr>
              <a:t>Humanistic Psychology:</a:t>
            </a: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200" dirty="0" smtClean="0">
                <a:latin typeface="Times New Roman" pitchFamily="18" charset="0"/>
                <a:cs typeface="Times New Roman" pitchFamily="18" charset="0"/>
              </a:rPr>
              <a:t/>
            </a:r>
            <a:br>
              <a:rPr lang="en-US" sz="2200" dirty="0" smtClean="0">
                <a:latin typeface="Times New Roman" pitchFamily="18" charset="0"/>
                <a:cs typeface="Times New Roman" pitchFamily="18" charset="0"/>
              </a:rPr>
            </a:br>
            <a:r>
              <a:rPr lang="en-US" sz="2200" dirty="0">
                <a:latin typeface="Times New Roman" pitchFamily="18" charset="0"/>
                <a:cs typeface="Times New Roman" pitchFamily="18" charset="0"/>
              </a:rPr>
              <a:t/>
            </a:r>
            <a:br>
              <a:rPr lang="en-US" sz="2200" dirty="0">
                <a:latin typeface="Times New Roman" pitchFamily="18" charset="0"/>
                <a:cs typeface="Times New Roman" pitchFamily="18" charset="0"/>
              </a:rPr>
            </a:br>
            <a:r>
              <a:rPr lang="en-US" sz="2200" dirty="0" smtClean="0">
                <a:latin typeface="Times New Roman" pitchFamily="18" charset="0"/>
                <a:cs typeface="Times New Roman" pitchFamily="18" charset="0"/>
              </a:rPr>
              <a:t>Gordon </a:t>
            </a:r>
            <a:r>
              <a:rPr lang="en-US" sz="2200" dirty="0" err="1" smtClean="0">
                <a:latin typeface="Times New Roman" pitchFamily="18" charset="0"/>
                <a:cs typeface="Times New Roman" pitchFamily="18" charset="0"/>
              </a:rPr>
              <a:t>Allport</a:t>
            </a:r>
            <a:r>
              <a:rPr lang="en-US" sz="2200" dirty="0" smtClean="0">
                <a:latin typeface="Times New Roman" pitchFamily="18" charset="0"/>
                <a:cs typeface="Times New Roman" pitchFamily="18" charset="0"/>
              </a:rPr>
              <a:t>, Abraham Maslow, and Carl Rogers were among the leading figures in this school of psychology. Each of these psychologists stresses the </a:t>
            </a:r>
            <a:r>
              <a:rPr lang="en-US" sz="2200" b="1" i="1" u="sng" dirty="0" smtClean="0">
                <a:solidFill>
                  <a:srgbClr val="C00000"/>
                </a:solidFill>
                <a:latin typeface="Times New Roman" pitchFamily="18" charset="0"/>
                <a:cs typeface="Times New Roman" pitchFamily="18" charset="0"/>
              </a:rPr>
              <a:t>uniqueness of individuals </a:t>
            </a:r>
            <a:r>
              <a:rPr lang="en-US" sz="2200" dirty="0" smtClean="0">
                <a:latin typeface="Times New Roman" pitchFamily="18" charset="0"/>
                <a:cs typeface="Times New Roman" pitchFamily="18" charset="0"/>
              </a:rPr>
              <a:t>and the difficulties that psychology has had in treating individual persons with proper regard for their unique properties.</a:t>
            </a:r>
            <a:br>
              <a:rPr lang="en-US" sz="22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400" b="1" i="1" dirty="0" smtClean="0">
                <a:solidFill>
                  <a:srgbClr val="C00000"/>
                </a:solidFill>
                <a:latin typeface="Times New Roman" pitchFamily="18" charset="0"/>
                <a:cs typeface="Times New Roman" pitchFamily="18" charset="0"/>
              </a:rPr>
              <a:t>Maslow</a:t>
            </a:r>
            <a:r>
              <a:rPr lang="en-US" sz="2400" dirty="0" smtClean="0">
                <a:latin typeface="Times New Roman" pitchFamily="18" charset="0"/>
                <a:cs typeface="Times New Roman" pitchFamily="18" charset="0"/>
              </a:rPr>
              <a:t> for example does not deny the behaviorist contention that individuals act in response to stimuli but he believes that each action must be understood as the result of interaction between the person’s needs and unique “</a:t>
            </a:r>
            <a:r>
              <a:rPr lang="en-US" sz="2400" dirty="0" err="1" smtClean="0">
                <a:latin typeface="Times New Roman" pitchFamily="18" charset="0"/>
                <a:cs typeface="Times New Roman" pitchFamily="18" charset="0"/>
              </a:rPr>
              <a:t>lifespace</a:t>
            </a:r>
            <a:r>
              <a:rPr lang="en-US" sz="2400" dirty="0" smtClean="0">
                <a:latin typeface="Times New Roman" pitchFamily="18" charset="0"/>
                <a:cs typeface="Times New Roman" pitchFamily="18" charset="0"/>
              </a:rPr>
              <a:t>”. In this regard, We have 2 kinds of needs:</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1. Basic survival needs for food and water</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2. Higher level needs like give and receive love, develop self esteem and appreciate beauty</a:t>
            </a:r>
            <a:r>
              <a:rPr lang="en-US" sz="2000" dirty="0" smtClean="0"/>
              <a:t/>
            </a:r>
            <a:br>
              <a:rPr lang="en-US" sz="2000" dirty="0" smtClean="0"/>
            </a:b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xmlns="" val="4935606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C:\Users\Active\Desktop\300px-MaslowsHierarchyOfNeeds.svg.png"/>
          <p:cNvPicPr>
            <a:picLocks noGrp="1" noChangeAspect="1" noChangeArrowheads="1"/>
          </p:cNvPicPr>
          <p:nvPr>
            <p:ph idx="1"/>
          </p:nvPr>
        </p:nvPicPr>
        <p:blipFill>
          <a:blip r:embed="rId2"/>
          <a:srcRect/>
          <a:stretch>
            <a:fillRect/>
          </a:stretch>
        </p:blipFill>
        <p:spPr bwMode="auto">
          <a:xfrm>
            <a:off x="1524000" y="-228600"/>
            <a:ext cx="8001000" cy="4172744"/>
          </a:xfrm>
          <a:prstGeom prst="rect">
            <a:avLst/>
          </a:prstGeom>
          <a:noFill/>
        </p:spPr>
      </p:pic>
      <p:sp>
        <p:nvSpPr>
          <p:cNvPr id="5" name="Rectangle 4"/>
          <p:cNvSpPr/>
          <p:nvPr/>
        </p:nvSpPr>
        <p:spPr>
          <a:xfrm>
            <a:off x="304800" y="3962400"/>
            <a:ext cx="11049000" cy="2246769"/>
          </a:xfrm>
          <a:prstGeom prst="rect">
            <a:avLst/>
          </a:prstGeom>
        </p:spPr>
        <p:txBody>
          <a:bodyPr wrap="square">
            <a:spAutoFit/>
          </a:bodyPr>
          <a:lstStyle/>
          <a:p>
            <a:pPr algn="just"/>
            <a:r>
              <a:rPr lang="en-US" sz="2000" b="1" i="1" dirty="0" smtClean="0">
                <a:latin typeface="Times New Roman" pitchFamily="18" charset="0"/>
                <a:cs typeface="Times New Roman" pitchFamily="18" charset="0"/>
              </a:rPr>
              <a:t>Maslow's hierarchy of needs</a:t>
            </a:r>
            <a:r>
              <a:rPr lang="en-US" sz="2000" i="1" dirty="0" smtClean="0">
                <a:latin typeface="Times New Roman" pitchFamily="18" charset="0"/>
                <a:cs typeface="Times New Roman" pitchFamily="18" charset="0"/>
              </a:rPr>
              <a:t> is a theory in </a:t>
            </a:r>
            <a:r>
              <a:rPr lang="en-US" sz="2000" i="1" dirty="0" smtClean="0">
                <a:latin typeface="Times New Roman" pitchFamily="18" charset="0"/>
                <a:cs typeface="Times New Roman" pitchFamily="18" charset="0"/>
                <a:hlinkClick r:id="rId3" tooltip="Psychology"/>
              </a:rPr>
              <a:t>psychology</a:t>
            </a:r>
            <a:r>
              <a:rPr lang="en-US" sz="2000" i="1" dirty="0" smtClean="0">
                <a:latin typeface="Times New Roman" pitchFamily="18" charset="0"/>
                <a:cs typeface="Times New Roman" pitchFamily="18" charset="0"/>
              </a:rPr>
              <a:t> proposed by </a:t>
            </a:r>
            <a:r>
              <a:rPr lang="en-US" sz="2000" i="1" dirty="0" smtClean="0">
                <a:latin typeface="Times New Roman" pitchFamily="18" charset="0"/>
                <a:cs typeface="Times New Roman" pitchFamily="18" charset="0"/>
                <a:hlinkClick r:id="rId4" tooltip="Abraham Maslow"/>
              </a:rPr>
              <a:t>Abraham Maslow</a:t>
            </a:r>
            <a:r>
              <a:rPr lang="en-US" sz="2000" i="1" dirty="0" smtClean="0">
                <a:latin typeface="Times New Roman" pitchFamily="18" charset="0"/>
                <a:cs typeface="Times New Roman" pitchFamily="18" charset="0"/>
              </a:rPr>
              <a:t> in his 1943 paper "A Theory of Human Motivation" in </a:t>
            </a:r>
            <a:r>
              <a:rPr lang="en-US" sz="2000" i="1" dirty="0" smtClean="0">
                <a:latin typeface="Times New Roman" pitchFamily="18" charset="0"/>
                <a:cs typeface="Times New Roman" pitchFamily="18" charset="0"/>
                <a:hlinkClick r:id="rId5" tooltip="Psychological Review"/>
              </a:rPr>
              <a:t>Psychological Review</a:t>
            </a:r>
            <a:r>
              <a:rPr lang="en-US" sz="2000" i="1" dirty="0" smtClean="0">
                <a:latin typeface="Times New Roman" pitchFamily="18" charset="0"/>
                <a:cs typeface="Times New Roman" pitchFamily="18" charset="0"/>
              </a:rPr>
              <a:t>. Maslow's hierarchy of needs, represented as a pyramid with the more basic needs at the bottom.</a:t>
            </a:r>
            <a:r>
              <a:rPr lang="en-US" sz="2000" dirty="0" smtClean="0">
                <a:latin typeface="Times New Roman" pitchFamily="18" charset="0"/>
                <a:cs typeface="Times New Roman" pitchFamily="18" charset="0"/>
              </a:rPr>
              <a:t> A person who meets his or her needs to the highest level possible for his or her </a:t>
            </a:r>
            <a:r>
              <a:rPr lang="en-US" sz="2000" dirty="0" err="1" smtClean="0">
                <a:latin typeface="Times New Roman" pitchFamily="18" charset="0"/>
                <a:cs typeface="Times New Roman" pitchFamily="18" charset="0"/>
              </a:rPr>
              <a:t>lifespace</a:t>
            </a:r>
            <a:r>
              <a:rPr lang="en-US" sz="2000" dirty="0" smtClean="0">
                <a:latin typeface="Times New Roman" pitchFamily="18" charset="0"/>
                <a:cs typeface="Times New Roman" pitchFamily="18" charset="0"/>
              </a:rPr>
              <a:t> is, according to Maslow, a self-actualized person.</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A fully self-actualized person is one who possesses a balanced and integrated personality,</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with such positive traits as autonomy, creativeness, independence, and a healthy goal directedness.</a:t>
            </a:r>
            <a:endParaRPr lang="en-US" sz="2000"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838200" y="457200"/>
            <a:ext cx="10515600" cy="5719763"/>
          </a:xfrm>
        </p:spPr>
        <p:txBody>
          <a:bodyPr>
            <a:normAutofit lnSpcReduction="10000"/>
          </a:bodyPr>
          <a:lstStyle/>
          <a:p>
            <a:r>
              <a:rPr lang="en-US" sz="2400" dirty="0" smtClean="0">
                <a:latin typeface="Times New Roman" pitchFamily="18" charset="0"/>
                <a:cs typeface="Times New Roman" pitchFamily="18" charset="0"/>
              </a:rPr>
              <a:t>“Teaching,” claims Rogers, “is a vastly over-rated function.” He bases this view of teaching on the importance of what he calls </a:t>
            </a:r>
            <a:r>
              <a:rPr lang="en-US" sz="2400" b="1" i="1" u="sng" dirty="0" smtClean="0">
                <a:solidFill>
                  <a:srgbClr val="C00000"/>
                </a:solidFill>
                <a:latin typeface="Times New Roman" pitchFamily="18" charset="0"/>
                <a:cs typeface="Times New Roman" pitchFamily="18" charset="0"/>
              </a:rPr>
              <a:t>“experiential learning.”</a:t>
            </a:r>
          </a:p>
          <a:p>
            <a:pPr>
              <a:buNone/>
            </a:pPr>
            <a:endParaRPr lang="en-US" sz="2400" dirty="0" smtClean="0">
              <a:latin typeface="Times New Roman" pitchFamily="18" charset="0"/>
              <a:cs typeface="Times New Roman" pitchFamily="18" charset="0"/>
            </a:endParaRPr>
          </a:p>
          <a:p>
            <a:r>
              <a:rPr lang="en-US" sz="2400" b="1" i="1" u="sng" dirty="0" smtClean="0">
                <a:solidFill>
                  <a:srgbClr val="C00000"/>
                </a:solidFill>
                <a:latin typeface="Times New Roman" pitchFamily="18" charset="0"/>
                <a:cs typeface="Times New Roman" pitchFamily="18" charset="0"/>
              </a:rPr>
              <a:t>Experiential learning (Self-initiated):</a:t>
            </a: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is filled with personal involvement; the whole person is in the learning event rather than being a passive absorber of whatever the  teacher teaches.</a:t>
            </a:r>
          </a:p>
          <a:p>
            <a:r>
              <a:rPr lang="en-US" sz="2400" dirty="0" smtClean="0">
                <a:latin typeface="Times New Roman" pitchFamily="18" charset="0"/>
                <a:cs typeface="Times New Roman" pitchFamily="18" charset="0"/>
              </a:rPr>
              <a:t>It is pervasive.</a:t>
            </a:r>
          </a:p>
          <a:p>
            <a:r>
              <a:rPr lang="en-US" sz="2400" dirty="0" smtClean="0">
                <a:latin typeface="Times New Roman" pitchFamily="18" charset="0"/>
                <a:cs typeface="Times New Roman" pitchFamily="18" charset="0"/>
              </a:rPr>
              <a:t>It influences every aspect of learner’s being.</a:t>
            </a:r>
          </a:p>
          <a:p>
            <a:r>
              <a:rPr lang="en-US" sz="2400" dirty="0" smtClean="0">
                <a:latin typeface="Times New Roman" pitchFamily="18" charset="0"/>
                <a:cs typeface="Times New Roman" pitchFamily="18" charset="0"/>
              </a:rPr>
              <a:t>It is evaluated by the learner not by the teacher or tests.</a:t>
            </a:r>
          </a:p>
          <a:p>
            <a:r>
              <a:rPr lang="en-US" sz="2400" dirty="0" smtClean="0">
                <a:latin typeface="Times New Roman" pitchFamily="18" charset="0"/>
                <a:cs typeface="Times New Roman" pitchFamily="18" charset="0"/>
              </a:rPr>
              <a:t>It says that learning has personal meaning for learners.</a:t>
            </a:r>
          </a:p>
          <a:p>
            <a:r>
              <a:rPr lang="en-US" sz="2400" dirty="0" smtClean="0">
                <a:latin typeface="Times New Roman" pitchFamily="18" charset="0"/>
                <a:cs typeface="Times New Roman" pitchFamily="18" charset="0"/>
              </a:rPr>
              <a:t>It can not be controlled by a teacher.</a:t>
            </a:r>
          </a:p>
          <a:p>
            <a:r>
              <a:rPr lang="en-US" sz="2400" dirty="0" smtClean="0">
                <a:latin typeface="Times New Roman" pitchFamily="18" charset="0"/>
                <a:cs typeface="Times New Roman" pitchFamily="18" charset="0"/>
              </a:rPr>
              <a:t>It must be freely engaged in by the learner</a:t>
            </a:r>
          </a:p>
          <a:p>
            <a:r>
              <a:rPr lang="en-US" sz="2400" dirty="0" smtClean="0">
                <a:latin typeface="Times New Roman" pitchFamily="18" charset="0"/>
                <a:cs typeface="Times New Roman" pitchFamily="18" charset="0"/>
              </a:rPr>
              <a:t>the teacher can only guide, suggest, encourage, and maybe warn.</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In short,</a:t>
            </a:r>
            <a:r>
              <a:rPr lang="en-US" i="1" dirty="0" smtClean="0">
                <a:solidFill>
                  <a:srgbClr val="C00000"/>
                </a:solidFill>
                <a:latin typeface="Times New Roman" pitchFamily="18" charset="0"/>
                <a:cs typeface="Times New Roman" pitchFamily="18" charset="0"/>
              </a:rPr>
              <a:t> </a:t>
            </a:r>
            <a:r>
              <a:rPr lang="en-US" b="1" i="1" u="sng" dirty="0" smtClean="0">
                <a:solidFill>
                  <a:srgbClr val="C00000"/>
                </a:solidFill>
                <a:latin typeface="Times New Roman" pitchFamily="18" charset="0"/>
                <a:cs typeface="Times New Roman" pitchFamily="18" charset="0"/>
              </a:rPr>
              <a:t>Humanistic Psychology</a:t>
            </a:r>
            <a:r>
              <a:rPr lang="en-US" b="1" i="1"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as Maslow and Rogers make quite evident, is a psychology based on </a:t>
            </a:r>
            <a:r>
              <a:rPr lang="en-US" b="1" i="1" dirty="0" smtClean="0">
                <a:latin typeface="Times New Roman" pitchFamily="18" charset="0"/>
                <a:cs typeface="Times New Roman" pitchFamily="18" charset="0"/>
              </a:rPr>
              <a:t>freedom, choice, personal growth, and the development of emotional and mental health.</a:t>
            </a:r>
            <a:r>
              <a:rPr lang="en-US" i="1" dirty="0" smtClean="0">
                <a:latin typeface="Times New Roman" pitchFamily="18" charset="0"/>
                <a:cs typeface="Times New Roman" pitchFamily="18" charset="0"/>
              </a:rPr>
              <a:t/>
            </a:r>
            <a:br>
              <a:rPr lang="en-US" i="1" dirty="0" smtClean="0">
                <a:latin typeface="Times New Roman" pitchFamily="18" charset="0"/>
                <a:cs typeface="Times New Roman" pitchFamily="18" charset="0"/>
              </a:rPr>
            </a:br>
            <a:r>
              <a:rPr lang="en-US" i="1" dirty="0" smtClean="0">
                <a:latin typeface="Times New Roman" pitchFamily="18" charset="0"/>
                <a:cs typeface="Times New Roman" pitchFamily="18" charset="0"/>
              </a:rPr>
              <a:t/>
            </a:r>
            <a:br>
              <a:rPr lang="en-US" i="1" dirty="0" smtClean="0">
                <a:latin typeface="Times New Roman" pitchFamily="18" charset="0"/>
                <a:cs typeface="Times New Roman" pitchFamily="18" charset="0"/>
              </a:rPr>
            </a:br>
            <a:r>
              <a:rPr lang="en-US" i="1" dirty="0" smtClean="0">
                <a:latin typeface="Times New Roman" pitchFamily="18" charset="0"/>
                <a:cs typeface="Times New Roman" pitchFamily="18" charset="0"/>
              </a:rPr>
              <a:t>In their view, education makes a significant contribution to these ends, but not by the traditional mechanisms of packaging subject-matter content for delivery to student learners. </a:t>
            </a:r>
            <a:r>
              <a:rPr lang="en-US" b="1" i="1" dirty="0" smtClean="0">
                <a:latin typeface="Times New Roman" pitchFamily="18" charset="0"/>
                <a:cs typeface="Times New Roman" pitchFamily="18" charset="0"/>
              </a:rPr>
              <a:t>Instead, the student must be helped to attain his or her own actualization.</a:t>
            </a:r>
            <a:endParaRPr lang="en-US" b="1"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050" name="Picture 2"/>
          <p:cNvPicPr>
            <a:picLocks noChangeAspect="1" noChangeArrowheads="1"/>
          </p:cNvPicPr>
          <p:nvPr/>
        </p:nvPicPr>
        <p:blipFill>
          <a:blip r:embed="rId2"/>
          <a:srcRect/>
          <a:stretch>
            <a:fillRect/>
          </a:stretch>
        </p:blipFill>
        <p:spPr bwMode="auto">
          <a:xfrm>
            <a:off x="762000" y="838200"/>
            <a:ext cx="9448800" cy="541020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4D4F3F4-D9E7-9448-8D81-6EA92A224517}"/>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xmlns="" id="{43413AF1-E176-3040-B4DE-77266FBB8A14}"/>
              </a:ext>
            </a:extLst>
          </p:cNvPr>
          <p:cNvSpPr>
            <a:spLocks noGrp="1"/>
          </p:cNvSpPr>
          <p:nvPr>
            <p:ph type="subTitle" idx="1"/>
          </p:nvPr>
        </p:nvSpPr>
        <p:spPr/>
        <p:txBody>
          <a:bodyPr/>
          <a:lstStyle/>
          <a:p>
            <a:endParaRPr lang="en-US"/>
          </a:p>
        </p:txBody>
      </p:sp>
      <p:pic>
        <p:nvPicPr>
          <p:cNvPr id="4" name="Picture 4">
            <a:extLst>
              <a:ext uri="{FF2B5EF4-FFF2-40B4-BE49-F238E27FC236}">
                <a16:creationId xmlns:a16="http://schemas.microsoft.com/office/drawing/2014/main" xmlns="" id="{CF1F1780-0C7F-7A4B-8CF6-EE0173FAD0C2}"/>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2914" y="0"/>
            <a:ext cx="12204914" cy="6858000"/>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7" name="Subtitle 2">
            <a:extLst>
              <a:ext uri="{FF2B5EF4-FFF2-40B4-BE49-F238E27FC236}">
                <a16:creationId xmlns:a16="http://schemas.microsoft.com/office/drawing/2014/main" xmlns="" id="{65DD3EC9-8160-6F4E-8F3F-3DB2A1B0AB63}"/>
              </a:ext>
            </a:extLst>
          </p:cNvPr>
          <p:cNvSpPr>
            <a:spLocks noGrp="1"/>
          </p:cNvSpPr>
          <p:nvPr>
            <p:ph type="subTitle" idx="1"/>
          </p:nvPr>
        </p:nvSpPr>
        <p:spPr>
          <a:xfrm>
            <a:off x="492855" y="1676401"/>
            <a:ext cx="11206290" cy="1600200"/>
          </a:xfrm>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4400" b="1" i="1" spc="50" dirty="0" smtClean="0">
                <a:ln w="11430"/>
                <a:effectLst>
                  <a:outerShdw blurRad="76200" dist="50800" dir="5400000" algn="tl" rotWithShape="0">
                    <a:srgbClr val="000000">
                      <a:alpha val="65000"/>
                    </a:srgbClr>
                  </a:outerShdw>
                </a:effectLst>
                <a:latin typeface="Times New Roman" pitchFamily="18" charset="0"/>
                <a:ea typeface="Tahoma" panose="020B0604030504040204" pitchFamily="34" charset="0"/>
                <a:cs typeface="Times New Roman" pitchFamily="18" charset="0"/>
              </a:rPr>
              <a:t>APPROACHES </a:t>
            </a:r>
            <a:r>
              <a:rPr lang="en-US" sz="4400" b="1" i="1" spc="50" dirty="0">
                <a:ln w="11430"/>
                <a:effectLst>
                  <a:outerShdw blurRad="76200" dist="50800" dir="5400000" algn="tl" rotWithShape="0">
                    <a:srgbClr val="000000">
                      <a:alpha val="65000"/>
                    </a:srgbClr>
                  </a:outerShdw>
                </a:effectLst>
                <a:latin typeface="Times New Roman" pitchFamily="18" charset="0"/>
                <a:ea typeface="Tahoma" panose="020B0604030504040204" pitchFamily="34" charset="0"/>
                <a:cs typeface="Times New Roman" pitchFamily="18" charset="0"/>
              </a:rPr>
              <a:t>to </a:t>
            </a:r>
            <a:r>
              <a:rPr lang="en-US" sz="4400" b="1" i="1" spc="50" dirty="0" smtClean="0">
                <a:ln w="11430"/>
                <a:effectLst>
                  <a:outerShdw blurRad="76200" dist="50800" dir="5400000" algn="tl" rotWithShape="0">
                    <a:srgbClr val="000000">
                      <a:alpha val="65000"/>
                    </a:srgbClr>
                  </a:outerShdw>
                </a:effectLst>
                <a:latin typeface="Times New Roman" pitchFamily="18" charset="0"/>
                <a:ea typeface="Tahoma" panose="020B0604030504040204" pitchFamily="34" charset="0"/>
                <a:cs typeface="Times New Roman" pitchFamily="18" charset="0"/>
              </a:rPr>
              <a:t>TEACHING</a:t>
            </a:r>
          </a:p>
          <a:p>
            <a:endParaRPr lang="en-US" sz="4400" b="1" i="1" spc="50" dirty="0" smtClean="0">
              <a:ln w="11430"/>
              <a:effectLst>
                <a:outerShdw blurRad="76200" dist="50800" dir="5400000" algn="tl" rotWithShape="0">
                  <a:srgbClr val="000000">
                    <a:alpha val="65000"/>
                  </a:srgbClr>
                </a:outerShdw>
              </a:effectLst>
              <a:latin typeface="Times New Roman" pitchFamily="18" charset="0"/>
              <a:ea typeface="Tahoma" panose="020B0604030504040204" pitchFamily="34" charset="0"/>
              <a:cs typeface="Times New Roman" pitchFamily="18" charset="0"/>
            </a:endParaRPr>
          </a:p>
          <a:p>
            <a:r>
              <a:rPr lang="en-US" sz="4400" b="1" i="1" spc="50" dirty="0" smtClean="0">
                <a:ln w="11430"/>
                <a:effectLst>
                  <a:outerShdw blurRad="76200" dist="50800" dir="5400000" algn="tl" rotWithShape="0">
                    <a:srgbClr val="000000">
                      <a:alpha val="65000"/>
                    </a:srgbClr>
                  </a:outerShdw>
                </a:effectLst>
                <a:latin typeface="Times New Roman" pitchFamily="18" charset="0"/>
                <a:ea typeface="Tahoma" panose="020B0604030504040204" pitchFamily="34" charset="0"/>
                <a:cs typeface="Times New Roman" pitchFamily="18" charset="0"/>
              </a:rPr>
              <a:t>Chapter Three:</a:t>
            </a:r>
          </a:p>
          <a:p>
            <a:r>
              <a:rPr lang="en-US" sz="4400" b="1" i="1" spc="50" dirty="0" smtClean="0">
                <a:ln w="11430"/>
                <a:effectLst>
                  <a:outerShdw blurRad="76200" dist="50800" dir="5400000" algn="tl" rotWithShape="0">
                    <a:srgbClr val="000000">
                      <a:alpha val="65000"/>
                    </a:srgbClr>
                  </a:outerShdw>
                </a:effectLst>
                <a:latin typeface="Times New Roman" pitchFamily="18" charset="0"/>
                <a:ea typeface="Tahoma" panose="020B0604030504040204" pitchFamily="34" charset="0"/>
                <a:cs typeface="Times New Roman" pitchFamily="18" charset="0"/>
              </a:rPr>
              <a:t> The Facilitator </a:t>
            </a:r>
            <a:r>
              <a:rPr lang="en-US" sz="4400" b="1" i="1" spc="50" dirty="0" smtClean="0">
                <a:ln w="11430"/>
                <a:effectLst>
                  <a:outerShdw blurRad="76200" dist="50800" dir="5400000" algn="tl" rotWithShape="0">
                    <a:srgbClr val="000000">
                      <a:alpha val="65000"/>
                    </a:srgbClr>
                  </a:outerShdw>
                </a:effectLst>
                <a:latin typeface="Times New Roman" pitchFamily="18" charset="0"/>
                <a:ea typeface="Tahoma" panose="020B0604030504040204" pitchFamily="34" charset="0"/>
                <a:cs typeface="Times New Roman" pitchFamily="18" charset="0"/>
              </a:rPr>
              <a:t>Approach</a:t>
            </a:r>
          </a:p>
          <a:p>
            <a:r>
              <a:rPr lang="en-US" sz="4400" b="1" i="1" spc="50" dirty="0" smtClean="0">
                <a:ln w="11430"/>
                <a:effectLst>
                  <a:outerShdw blurRad="76200" dist="50800" dir="5400000" algn="tl" rotWithShape="0">
                    <a:srgbClr val="000000">
                      <a:alpha val="65000"/>
                    </a:srgbClr>
                  </a:outerShdw>
                </a:effectLst>
                <a:latin typeface="Times New Roman" pitchFamily="18" charset="0"/>
                <a:ea typeface="Tahoma" panose="020B0604030504040204" pitchFamily="34" charset="0"/>
                <a:cs typeface="Times New Roman" pitchFamily="18" charset="0"/>
              </a:rPr>
              <a:t>Part 1</a:t>
            </a:r>
            <a:endParaRPr lang="en-US" sz="4400" b="1" i="1" spc="50" dirty="0">
              <a:ln w="11430"/>
              <a:effectLst>
                <a:outerShdw blurRad="76200" dist="50800" dir="5400000" algn="tl" rotWithShape="0">
                  <a:srgbClr val="000000">
                    <a:alpha val="65000"/>
                  </a:srgbClr>
                </a:outerShdw>
              </a:effectLst>
              <a:latin typeface="Times New Roman" pitchFamily="18" charset="0"/>
              <a:ea typeface="Tahoma" panose="020B0604030504040204" pitchFamily="34" charset="0"/>
              <a:cs typeface="Times New Roman" pitchFamily="18" charset="0"/>
            </a:endParaRPr>
          </a:p>
        </p:txBody>
      </p:sp>
    </p:spTree>
    <p:extLst>
      <p:ext uri="{BB962C8B-B14F-4D97-AF65-F5344CB8AC3E}">
        <p14:creationId xmlns:p14="http://schemas.microsoft.com/office/powerpoint/2010/main" xmlns="" val="29168192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480EBF6-E558-450B-AB7F-AA4593BBDB4F}"/>
              </a:ext>
            </a:extLst>
          </p:cNvPr>
          <p:cNvSpPr>
            <a:spLocks noGrp="1"/>
          </p:cNvSpPr>
          <p:nvPr>
            <p:ph idx="1"/>
          </p:nvPr>
        </p:nvSpPr>
        <p:spPr>
          <a:xfrm>
            <a:off x="0" y="0"/>
            <a:ext cx="12192000" cy="6858000"/>
          </a:xfrm>
        </p:spPr>
        <p:txBody>
          <a:bodyPr/>
          <a:lstStyle/>
          <a:p>
            <a:pPr algn="just"/>
            <a:r>
              <a:rPr lang="en-US" b="1" dirty="0">
                <a:solidFill>
                  <a:srgbClr val="C00000"/>
                </a:solidFill>
                <a:latin typeface="Times New Roman" pitchFamily="18" charset="0"/>
                <a:cs typeface="Times New Roman" pitchFamily="18" charset="0"/>
              </a:rPr>
              <a:t>   </a:t>
            </a:r>
            <a:r>
              <a:rPr lang="en-US" b="1" dirty="0" smtClean="0">
                <a:solidFill>
                  <a:srgbClr val="C00000"/>
                </a:solidFill>
                <a:latin typeface="Times New Roman" pitchFamily="18" charset="0"/>
                <a:cs typeface="Times New Roman" pitchFamily="18" charset="0"/>
              </a:rPr>
              <a:t>As we know how teachers view their role and goals as teachers has a considerable impact on how they structure their teaching. For convenience, we </a:t>
            </a:r>
            <a:r>
              <a:rPr lang="en-US" b="1" dirty="0">
                <a:solidFill>
                  <a:srgbClr val="C00000"/>
                </a:solidFill>
                <a:latin typeface="Times New Roman" pitchFamily="18" charset="0"/>
                <a:cs typeface="Times New Roman" pitchFamily="18" charset="0"/>
              </a:rPr>
              <a:t>have learned the names of three approaches of </a:t>
            </a:r>
            <a:r>
              <a:rPr lang="en-US" b="1" dirty="0" smtClean="0">
                <a:solidFill>
                  <a:srgbClr val="C00000"/>
                </a:solidFill>
                <a:latin typeface="Times New Roman" pitchFamily="18" charset="0"/>
                <a:cs typeface="Times New Roman" pitchFamily="18" charset="0"/>
              </a:rPr>
              <a:t>teaching as follows:</a:t>
            </a:r>
            <a:endParaRPr lang="fa-IR" b="1" dirty="0">
              <a:solidFill>
                <a:srgbClr val="C00000"/>
              </a:solidFill>
              <a:latin typeface="Times New Roman" pitchFamily="18" charset="0"/>
              <a:cs typeface="Times New Roman" pitchFamily="18" charset="0"/>
            </a:endParaRPr>
          </a:p>
        </p:txBody>
      </p:sp>
      <p:graphicFrame>
        <p:nvGraphicFramePr>
          <p:cNvPr id="6" name="Diagram 5">
            <a:extLst>
              <a:ext uri="{FF2B5EF4-FFF2-40B4-BE49-F238E27FC236}">
                <a16:creationId xmlns:a16="http://schemas.microsoft.com/office/drawing/2014/main" xmlns="" id="{CB0D1C91-E4E5-4CAF-ACE7-7ED13C9A7126}"/>
              </a:ext>
            </a:extLst>
          </p:cNvPr>
          <p:cNvGraphicFramePr/>
          <p:nvPr>
            <p:extLst>
              <p:ext uri="{D42A27DB-BD31-4B8C-83A1-F6EECF244321}">
                <p14:modId xmlns:p14="http://schemas.microsoft.com/office/powerpoint/2010/main" xmlns="" val="3380874667"/>
              </p:ext>
            </p:extLst>
          </p:nvPr>
        </p:nvGraphicFramePr>
        <p:xfrm>
          <a:off x="1457842" y="1981200"/>
          <a:ext cx="8128000" cy="43485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542209581"/>
      </p:ext>
    </p:extLst>
  </p:cSld>
  <p:clrMapOvr>
    <a:masterClrMapping/>
  </p:clrMapOvr>
  <mc:AlternateContent xmlns:mc="http://schemas.openxmlformats.org/markup-compatibility/2006">
    <mc:Choice xmlns:p14="http://schemas.microsoft.com/office/powerpoint/2010/main" xmlns=""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4CC029A-C085-4074-B86D-34D2F62B4B95}"/>
              </a:ext>
            </a:extLst>
          </p:cNvPr>
          <p:cNvSpPr>
            <a:spLocks noGrp="1"/>
          </p:cNvSpPr>
          <p:nvPr>
            <p:ph idx="1"/>
          </p:nvPr>
        </p:nvSpPr>
        <p:spPr>
          <a:xfrm>
            <a:off x="0" y="0"/>
            <a:ext cx="12192000" cy="6858000"/>
          </a:xfrm>
        </p:spPr>
        <p:txBody>
          <a:bodyPr>
            <a:normAutofit/>
          </a:bodyPr>
          <a:lstStyle/>
          <a:p>
            <a:pPr marL="0" indent="0" algn="l">
              <a:buNone/>
            </a:pPr>
            <a:r>
              <a:rPr lang="en-US" dirty="0"/>
              <a:t>   </a:t>
            </a:r>
          </a:p>
          <a:p>
            <a:pPr marL="0" indent="0" algn="just">
              <a:buNone/>
            </a:pPr>
            <a:r>
              <a:rPr lang="en-US" dirty="0"/>
              <a:t>   </a:t>
            </a:r>
            <a:r>
              <a:rPr lang="en-US" sz="2200" dirty="0">
                <a:solidFill>
                  <a:srgbClr val="C00000"/>
                </a:solidFill>
                <a:latin typeface="Times New Roman" pitchFamily="18" charset="0"/>
                <a:cs typeface="Times New Roman" pitchFamily="18" charset="0"/>
              </a:rPr>
              <a:t>We have learned that these approaches are </a:t>
            </a:r>
            <a:r>
              <a:rPr lang="en-US" sz="2200" b="1" i="1" u="sng" dirty="0" smtClean="0">
                <a:solidFill>
                  <a:srgbClr val="C00000"/>
                </a:solidFill>
                <a:latin typeface="Times New Roman" pitchFamily="18" charset="0"/>
                <a:cs typeface="Times New Roman" pitchFamily="18" charset="0"/>
              </a:rPr>
              <a:t>different, however </a:t>
            </a:r>
            <a:r>
              <a:rPr lang="en-US" sz="2200" b="1" i="1" u="sng" dirty="0">
                <a:solidFill>
                  <a:srgbClr val="C00000"/>
                </a:solidFill>
                <a:latin typeface="Times New Roman" pitchFamily="18" charset="0"/>
                <a:cs typeface="Times New Roman" pitchFamily="18" charset="0"/>
              </a:rPr>
              <a:t>they have similarities </a:t>
            </a:r>
            <a:r>
              <a:rPr lang="en-US" sz="2200" dirty="0">
                <a:solidFill>
                  <a:srgbClr val="C00000"/>
                </a:solidFill>
                <a:latin typeface="Times New Roman" pitchFamily="18" charset="0"/>
                <a:cs typeface="Times New Roman" pitchFamily="18" charset="0"/>
              </a:rPr>
              <a:t>as well</a:t>
            </a:r>
            <a:r>
              <a:rPr lang="en-US" sz="2200" dirty="0" smtClean="0">
                <a:solidFill>
                  <a:srgbClr val="C00000"/>
                </a:solidFill>
                <a:latin typeface="Times New Roman" pitchFamily="18" charset="0"/>
                <a:cs typeface="Times New Roman" pitchFamily="18" charset="0"/>
              </a:rPr>
              <a:t>.</a:t>
            </a:r>
          </a:p>
          <a:p>
            <a:pPr marL="0" indent="0" algn="just">
              <a:buNone/>
            </a:pPr>
            <a:endParaRPr lang="en-US" sz="2200" dirty="0">
              <a:solidFill>
                <a:srgbClr val="C00000"/>
              </a:solidFill>
              <a:latin typeface="Times New Roman" pitchFamily="18" charset="0"/>
              <a:cs typeface="Times New Roman" pitchFamily="18" charset="0"/>
            </a:endParaRPr>
          </a:p>
          <a:p>
            <a:pPr marL="0" indent="0" algn="just">
              <a:buNone/>
            </a:pPr>
            <a:r>
              <a:rPr lang="en-US" sz="2200" dirty="0">
                <a:solidFill>
                  <a:srgbClr val="C00000"/>
                </a:solidFill>
                <a:latin typeface="Times New Roman" pitchFamily="18" charset="0"/>
                <a:cs typeface="Times New Roman" pitchFamily="18" charset="0"/>
              </a:rPr>
              <a:t>In chapter one we </a:t>
            </a:r>
            <a:r>
              <a:rPr lang="en-US" sz="2200" dirty="0" smtClean="0">
                <a:solidFill>
                  <a:srgbClr val="C00000"/>
                </a:solidFill>
                <a:latin typeface="Times New Roman" pitchFamily="18" charset="0"/>
                <a:cs typeface="Times New Roman" pitchFamily="18" charset="0"/>
              </a:rPr>
              <a:t>reviewed </a:t>
            </a:r>
            <a:r>
              <a:rPr lang="en-US" sz="2200" b="1" dirty="0" smtClean="0">
                <a:solidFill>
                  <a:srgbClr val="C00000"/>
                </a:solidFill>
                <a:latin typeface="Times New Roman" pitchFamily="18" charset="0"/>
                <a:cs typeface="Times New Roman" pitchFamily="18" charset="0"/>
              </a:rPr>
              <a:t>The </a:t>
            </a:r>
            <a:r>
              <a:rPr lang="en-US" sz="2200" b="1" dirty="0">
                <a:solidFill>
                  <a:srgbClr val="C00000"/>
                </a:solidFill>
                <a:latin typeface="Times New Roman" pitchFamily="18" charset="0"/>
                <a:cs typeface="Times New Roman" pitchFamily="18" charset="0"/>
              </a:rPr>
              <a:t>MAKER Framework </a:t>
            </a:r>
            <a:r>
              <a:rPr lang="en-US" sz="2200" dirty="0">
                <a:solidFill>
                  <a:srgbClr val="C00000"/>
                </a:solidFill>
                <a:latin typeface="Times New Roman" pitchFamily="18" charset="0"/>
                <a:cs typeface="Times New Roman" pitchFamily="18" charset="0"/>
              </a:rPr>
              <a:t>and in chapter two we discussed the executive </a:t>
            </a:r>
            <a:r>
              <a:rPr lang="en-US" sz="2200" dirty="0" smtClean="0">
                <a:solidFill>
                  <a:srgbClr val="C00000"/>
                </a:solidFill>
                <a:latin typeface="Times New Roman" pitchFamily="18" charset="0"/>
                <a:cs typeface="Times New Roman" pitchFamily="18" charset="0"/>
              </a:rPr>
              <a:t>approach and it’s components.</a:t>
            </a:r>
          </a:p>
          <a:p>
            <a:pPr marL="0" indent="0" algn="just">
              <a:buNone/>
            </a:pPr>
            <a:endParaRPr lang="en-US" sz="2200" dirty="0">
              <a:solidFill>
                <a:srgbClr val="C00000"/>
              </a:solidFill>
              <a:latin typeface="Times New Roman" pitchFamily="18" charset="0"/>
              <a:cs typeface="Times New Roman" pitchFamily="18" charset="0"/>
            </a:endParaRPr>
          </a:p>
          <a:p>
            <a:pPr marL="0" indent="0" algn="just">
              <a:buNone/>
            </a:pPr>
            <a:r>
              <a:rPr lang="en-US" sz="2200" dirty="0">
                <a:solidFill>
                  <a:srgbClr val="C00000"/>
                </a:solidFill>
                <a:latin typeface="Times New Roman" pitchFamily="18" charset="0"/>
                <a:cs typeface="Times New Roman" pitchFamily="18" charset="0"/>
              </a:rPr>
              <a:t> Now in this chapter we will </a:t>
            </a:r>
            <a:r>
              <a:rPr lang="en-US" sz="2200" dirty="0" smtClean="0">
                <a:solidFill>
                  <a:srgbClr val="C00000"/>
                </a:solidFill>
                <a:latin typeface="Times New Roman" pitchFamily="18" charset="0"/>
                <a:cs typeface="Times New Roman" pitchFamily="18" charset="0"/>
              </a:rPr>
              <a:t>scrutinize </a:t>
            </a:r>
            <a:r>
              <a:rPr lang="en-US" sz="2200" b="1" dirty="0" smtClean="0">
                <a:solidFill>
                  <a:srgbClr val="C00000"/>
                </a:solidFill>
                <a:latin typeface="Times New Roman" pitchFamily="18" charset="0"/>
                <a:cs typeface="Times New Roman" pitchFamily="18" charset="0"/>
              </a:rPr>
              <a:t>The </a:t>
            </a:r>
            <a:r>
              <a:rPr lang="en-US" sz="2200" b="1" dirty="0">
                <a:solidFill>
                  <a:srgbClr val="C00000"/>
                </a:solidFill>
                <a:latin typeface="Times New Roman" pitchFamily="18" charset="0"/>
                <a:cs typeface="Times New Roman" pitchFamily="18" charset="0"/>
              </a:rPr>
              <a:t>Facilitator </a:t>
            </a:r>
            <a:r>
              <a:rPr lang="en-US" sz="2200" b="1" dirty="0" smtClean="0">
                <a:solidFill>
                  <a:srgbClr val="C00000"/>
                </a:solidFill>
                <a:latin typeface="Times New Roman" pitchFamily="18" charset="0"/>
                <a:cs typeface="Times New Roman" pitchFamily="18" charset="0"/>
              </a:rPr>
              <a:t>Approach </a:t>
            </a:r>
            <a:r>
              <a:rPr lang="en-US" sz="2200" dirty="0">
                <a:solidFill>
                  <a:srgbClr val="C00000"/>
                </a:solidFill>
                <a:latin typeface="Times New Roman" pitchFamily="18" charset="0"/>
                <a:cs typeface="Times New Roman" pitchFamily="18" charset="0"/>
              </a:rPr>
              <a:t>and </a:t>
            </a:r>
            <a:r>
              <a:rPr lang="en-US" sz="2200" dirty="0" smtClean="0">
                <a:solidFill>
                  <a:srgbClr val="C00000"/>
                </a:solidFill>
                <a:latin typeface="Times New Roman" pitchFamily="18" charset="0"/>
                <a:cs typeface="Times New Roman" pitchFamily="18" charset="0"/>
              </a:rPr>
              <a:t>reconsider some </a:t>
            </a:r>
            <a:r>
              <a:rPr lang="en-US" sz="2200" dirty="0">
                <a:solidFill>
                  <a:srgbClr val="C00000"/>
                </a:solidFill>
                <a:latin typeface="Times New Roman" pitchFamily="18" charset="0"/>
                <a:cs typeface="Times New Roman" pitchFamily="18" charset="0"/>
              </a:rPr>
              <a:t>examples and </a:t>
            </a:r>
            <a:r>
              <a:rPr lang="en-US" sz="2200" dirty="0" smtClean="0">
                <a:solidFill>
                  <a:srgbClr val="C00000"/>
                </a:solidFill>
                <a:latin typeface="Times New Roman" pitchFamily="18" charset="0"/>
                <a:cs typeface="Times New Roman" pitchFamily="18" charset="0"/>
              </a:rPr>
              <a:t>experiences </a:t>
            </a:r>
            <a:r>
              <a:rPr lang="en-US" sz="2200" dirty="0">
                <a:solidFill>
                  <a:srgbClr val="C00000"/>
                </a:solidFill>
                <a:latin typeface="Times New Roman" pitchFamily="18" charset="0"/>
                <a:cs typeface="Times New Roman" pitchFamily="18" charset="0"/>
              </a:rPr>
              <a:t>of </a:t>
            </a:r>
            <a:r>
              <a:rPr lang="en-US" sz="2200" dirty="0" smtClean="0">
                <a:solidFill>
                  <a:srgbClr val="C00000"/>
                </a:solidFill>
                <a:latin typeface="Times New Roman" pitchFamily="18" charset="0"/>
                <a:cs typeface="Times New Roman" pitchFamily="18" charset="0"/>
              </a:rPr>
              <a:t>teachers who make use of this approach.</a:t>
            </a:r>
            <a:endParaRPr lang="en-US" sz="2200" dirty="0">
              <a:solidFill>
                <a:srgbClr val="C00000"/>
              </a:solidFill>
              <a:latin typeface="Times New Roman" pitchFamily="18" charset="0"/>
              <a:cs typeface="Times New Roman" pitchFamily="18" charset="0"/>
            </a:endParaRPr>
          </a:p>
          <a:p>
            <a:pPr marL="0" indent="0" algn="just">
              <a:buNone/>
            </a:pPr>
            <a:r>
              <a:rPr lang="en-US" sz="2200" dirty="0">
                <a:solidFill>
                  <a:srgbClr val="C00000"/>
                </a:solidFill>
                <a:latin typeface="Times New Roman" pitchFamily="18" charset="0"/>
                <a:cs typeface="Times New Roman" pitchFamily="18" charset="0"/>
              </a:rPr>
              <a:t> </a:t>
            </a:r>
            <a:endParaRPr lang="fa-IR" dirty="0"/>
          </a:p>
        </p:txBody>
      </p:sp>
    </p:spTree>
    <p:extLst>
      <p:ext uri="{BB962C8B-B14F-4D97-AF65-F5344CB8AC3E}">
        <p14:creationId xmlns:p14="http://schemas.microsoft.com/office/powerpoint/2010/main" xmlns="" val="1632964176"/>
      </p:ext>
    </p:extLst>
  </p:cSld>
  <p:clrMapOvr>
    <a:masterClrMapping/>
  </p:clrMapOvr>
  <mc:AlternateContent xmlns:mc="http://schemas.openxmlformats.org/markup-compatibility/2006">
    <mc:Choice xmlns:p14="http://schemas.microsoft.com/office/powerpoint/2010/main" xmlns=""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38200"/>
            <a:ext cx="10515600" cy="5338763"/>
          </a:xfrm>
        </p:spPr>
        <p:txBody>
          <a:bodyPr>
            <a:normAutofit lnSpcReduction="10000"/>
          </a:bodyPr>
          <a:lstStyle/>
          <a:p>
            <a:pPr marL="0" indent="0" algn="just">
              <a:buNone/>
            </a:pPr>
            <a:r>
              <a:rPr lang="en-US" sz="3500" b="1" i="1" u="sng" dirty="0" smtClean="0">
                <a:solidFill>
                  <a:srgbClr val="C00000"/>
                </a:solidFill>
                <a:latin typeface="Times New Roman" pitchFamily="18" charset="0"/>
                <a:cs typeface="Times New Roman" pitchFamily="18" charset="0"/>
              </a:rPr>
              <a:t>The teacher as facilitator:</a:t>
            </a:r>
          </a:p>
          <a:p>
            <a:pPr marL="0" indent="0" algn="just">
              <a:buNone/>
            </a:pPr>
            <a:endParaRPr lang="en-US" sz="3500" b="1" i="1" u="sng" dirty="0" smtClean="0">
              <a:solidFill>
                <a:srgbClr val="C00000"/>
              </a:solidFill>
              <a:latin typeface="Times New Roman" pitchFamily="18" charset="0"/>
              <a:cs typeface="Times New Roman" pitchFamily="18" charset="0"/>
            </a:endParaRPr>
          </a:p>
          <a:p>
            <a:pPr marL="0" indent="0" algn="just">
              <a:buNone/>
            </a:pPr>
            <a:r>
              <a:rPr lang="en-US" dirty="0" smtClean="0">
                <a:solidFill>
                  <a:srgbClr val="C00000"/>
                </a:solidFill>
                <a:latin typeface="Times New Roman" pitchFamily="18" charset="0"/>
                <a:cs typeface="Times New Roman" pitchFamily="18" charset="0"/>
              </a:rPr>
              <a:t>1) Places a great deal of emphasis on students as persons.</a:t>
            </a:r>
          </a:p>
          <a:p>
            <a:pPr marL="0" indent="0" algn="just">
              <a:buNone/>
            </a:pPr>
            <a:r>
              <a:rPr lang="en-US" dirty="0" smtClean="0">
                <a:solidFill>
                  <a:srgbClr val="C00000"/>
                </a:solidFill>
                <a:latin typeface="Times New Roman" pitchFamily="18" charset="0"/>
                <a:cs typeface="Times New Roman" pitchFamily="18" charset="0"/>
              </a:rPr>
              <a:t>2) Encourages and nurtures the growth of students.</a:t>
            </a:r>
          </a:p>
          <a:p>
            <a:pPr marL="0" indent="0" algn="just">
              <a:buNone/>
            </a:pPr>
            <a:r>
              <a:rPr lang="en-US" dirty="0" smtClean="0">
                <a:solidFill>
                  <a:srgbClr val="C00000"/>
                </a:solidFill>
                <a:latin typeface="Times New Roman" pitchFamily="18" charset="0"/>
                <a:cs typeface="Times New Roman" pitchFamily="18" charset="0"/>
              </a:rPr>
              <a:t>3) Students are his/her primary concern.</a:t>
            </a:r>
          </a:p>
          <a:p>
            <a:pPr marL="0" indent="0" algn="just">
              <a:buNone/>
            </a:pPr>
            <a:r>
              <a:rPr lang="en-US" dirty="0" smtClean="0">
                <a:solidFill>
                  <a:srgbClr val="C00000"/>
                </a:solidFill>
                <a:latin typeface="Times New Roman" pitchFamily="18" charset="0"/>
                <a:cs typeface="Times New Roman" pitchFamily="18" charset="0"/>
              </a:rPr>
              <a:t>4) Doesn’t fully focus on mastery of content.</a:t>
            </a:r>
          </a:p>
          <a:p>
            <a:pPr marL="0" indent="0" algn="just">
              <a:buNone/>
            </a:pPr>
            <a:r>
              <a:rPr lang="en-US" dirty="0" smtClean="0">
                <a:solidFill>
                  <a:srgbClr val="C00000"/>
                </a:solidFill>
                <a:latin typeface="Times New Roman" pitchFamily="18" charset="0"/>
                <a:cs typeface="Times New Roman" pitchFamily="18" charset="0"/>
              </a:rPr>
              <a:t> 5) He/ She believes that students have expanded their knowledge through their life experiences and doesn’t rely on students’ formal curriculums.</a:t>
            </a:r>
          </a:p>
          <a:p>
            <a:pPr marL="0" indent="0" algn="just">
              <a:buNone/>
            </a:pPr>
            <a:r>
              <a:rPr lang="en-US" dirty="0" smtClean="0">
                <a:solidFill>
                  <a:srgbClr val="C00000"/>
                </a:solidFill>
                <a:latin typeface="Times New Roman" pitchFamily="18" charset="0"/>
                <a:cs typeface="Times New Roman" pitchFamily="18" charset="0"/>
              </a:rPr>
              <a:t>6) Facilitates the coming togetherness of the child’s world with the world the school seeks to open to the child.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DE7F335-B603-4E37-A68C-398E925AC5A0}"/>
              </a:ext>
            </a:extLst>
          </p:cNvPr>
          <p:cNvSpPr>
            <a:spLocks noGrp="1"/>
          </p:cNvSpPr>
          <p:nvPr>
            <p:ph idx="1"/>
          </p:nvPr>
        </p:nvSpPr>
        <p:spPr>
          <a:xfrm>
            <a:off x="0" y="381000"/>
            <a:ext cx="12192000" cy="6477000"/>
          </a:xfrm>
        </p:spPr>
        <p:txBody>
          <a:bodyPr>
            <a:normAutofit/>
          </a:bodyPr>
          <a:lstStyle/>
          <a:p>
            <a:pPr marL="0" indent="0" algn="l">
              <a:buNone/>
            </a:pPr>
            <a:r>
              <a:rPr lang="en-US" dirty="0"/>
              <a:t>    </a:t>
            </a:r>
            <a:endParaRPr lang="fa-IR" dirty="0"/>
          </a:p>
        </p:txBody>
      </p:sp>
      <p:sp>
        <p:nvSpPr>
          <p:cNvPr id="4" name="Rectangle 3">
            <a:extLst>
              <a:ext uri="{FF2B5EF4-FFF2-40B4-BE49-F238E27FC236}">
                <a16:creationId xmlns:a16="http://schemas.microsoft.com/office/drawing/2014/main" xmlns="" id="{B8095A66-C9D0-4C4F-88BA-99D6E7C40D15}"/>
              </a:ext>
            </a:extLst>
          </p:cNvPr>
          <p:cNvSpPr/>
          <p:nvPr/>
        </p:nvSpPr>
        <p:spPr>
          <a:xfrm>
            <a:off x="0" y="1295400"/>
            <a:ext cx="12192000" cy="2800767"/>
          </a:xfrm>
          <a:prstGeom prst="rect">
            <a:avLst/>
          </a:prstGeom>
        </p:spPr>
        <p:txBody>
          <a:bodyPr wrap="square">
            <a:spAutoFit/>
          </a:bodyPr>
          <a:lstStyle/>
          <a:p>
            <a:r>
              <a:rPr lang="en-US" dirty="0"/>
              <a:t>  </a:t>
            </a:r>
          </a:p>
          <a:p>
            <a:r>
              <a:rPr lang="en-US" dirty="0"/>
              <a:t>   </a:t>
            </a:r>
            <a:endParaRPr lang="en-US" sz="2800" dirty="0"/>
          </a:p>
          <a:p>
            <a:endParaRPr lang="en-US" sz="2800" dirty="0"/>
          </a:p>
          <a:p>
            <a:pPr algn="ctr"/>
            <a:r>
              <a:rPr lang="en-US" sz="2800" b="1" i="1" dirty="0">
                <a:solidFill>
                  <a:schemeClr val="accent2">
                    <a:lumMod val="50000"/>
                  </a:schemeClr>
                </a:solidFill>
                <a:latin typeface="Times New Roman" pitchFamily="18" charset="0"/>
                <a:cs typeface="Times New Roman" pitchFamily="18" charset="0"/>
              </a:rPr>
              <a:t>In order to accomplish this blending of two worlds, the facilitative      </a:t>
            </a:r>
          </a:p>
          <a:p>
            <a:pPr algn="ctr"/>
            <a:r>
              <a:rPr lang="en-US" sz="2800" b="1" i="1" dirty="0">
                <a:solidFill>
                  <a:schemeClr val="accent2">
                    <a:lumMod val="50000"/>
                  </a:schemeClr>
                </a:solidFill>
                <a:latin typeface="Times New Roman" pitchFamily="18" charset="0"/>
                <a:cs typeface="Times New Roman" pitchFamily="18" charset="0"/>
              </a:rPr>
              <a:t>teacher shows considerable regard for </a:t>
            </a:r>
            <a:r>
              <a:rPr lang="en-US" sz="2800" b="1" i="1" u="sng" dirty="0">
                <a:solidFill>
                  <a:srgbClr val="FF0000"/>
                </a:solidFill>
                <a:latin typeface="Times New Roman" pitchFamily="18" charset="0"/>
                <a:cs typeface="Times New Roman" pitchFamily="18" charset="0"/>
              </a:rPr>
              <a:t>who his students are</a:t>
            </a:r>
            <a:r>
              <a:rPr lang="en-US" sz="2800" b="1" i="1" dirty="0">
                <a:solidFill>
                  <a:schemeClr val="accent2">
                    <a:lumMod val="50000"/>
                  </a:schemeClr>
                </a:solidFill>
                <a:latin typeface="Times New Roman" pitchFamily="18" charset="0"/>
                <a:cs typeface="Times New Roman" pitchFamily="18" charset="0"/>
              </a:rPr>
              <a:t>: their histories, their experiences, their needs and wants, their fears and interests, their strengths and shortcomings.</a:t>
            </a:r>
            <a:endParaRPr lang="fa-IR" sz="2800" b="1" i="1" dirty="0">
              <a:solidFill>
                <a:schemeClr val="accent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946241247"/>
      </p:ext>
    </p:extLst>
  </p:cSld>
  <p:clrMapOvr>
    <a:masterClrMapping/>
  </p:clrMapOvr>
  <mc:AlternateContent xmlns:mc="http://schemas.openxmlformats.org/markup-compatibility/2006">
    <mc:Choice xmlns:p14="http://schemas.microsoft.com/office/powerpoint/2010/main" xmlns=""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0000"/>
                </a:solidFill>
                <a:latin typeface="Algerian" pitchFamily="82" charset="0"/>
              </a:rPr>
              <a:t>Time to think:</a:t>
            </a:r>
            <a:endParaRPr lang="en-US" dirty="0">
              <a:solidFill>
                <a:srgbClr val="FF0000"/>
              </a:solidFill>
              <a:latin typeface="Algerian" pitchFamily="82" charset="0"/>
            </a:endParaRPr>
          </a:p>
        </p:txBody>
      </p:sp>
      <p:sp>
        <p:nvSpPr>
          <p:cNvPr id="3" name="Content Placeholder 2"/>
          <p:cNvSpPr>
            <a:spLocks noGrp="1"/>
          </p:cNvSpPr>
          <p:nvPr>
            <p:ph idx="1"/>
          </p:nvPr>
        </p:nvSpPr>
        <p:spPr/>
        <p:txBody>
          <a:bodyPr/>
          <a:lstStyle/>
          <a:p>
            <a:pPr algn="ctr">
              <a:lnSpc>
                <a:spcPct val="200000"/>
              </a:lnSpc>
            </a:pPr>
            <a:r>
              <a:rPr lang="en-US" b="1" i="1" dirty="0" smtClean="0">
                <a:latin typeface="Times New Roman" pitchFamily="18" charset="0"/>
                <a:cs typeface="Times New Roman" pitchFamily="18" charset="0"/>
              </a:rPr>
              <a:t>How will your teaching of English be different as a result of having some students who enjoy building things, or three who take Ritalin to control attention deficit hyperactivity disorder, or many who have never ventured more than seventy-five miles from home?</a:t>
            </a:r>
            <a:endParaRPr lang="en-US" b="1"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7200"/>
            <a:ext cx="10515600" cy="5719763"/>
          </a:xfrm>
        </p:spPr>
        <p:txBody>
          <a:bodyPr>
            <a:normAutofit/>
          </a:bodyPr>
          <a:lstStyle/>
          <a:p>
            <a:pPr marL="0" indent="0" algn="just">
              <a:buNone/>
            </a:pPr>
            <a:r>
              <a:rPr lang="en-US" i="1" u="sng" dirty="0" smtClean="0">
                <a:solidFill>
                  <a:srgbClr val="FF0000"/>
                </a:solidFill>
                <a:latin typeface="Times New Roman" pitchFamily="18" charset="0"/>
                <a:cs typeface="Times New Roman" pitchFamily="18" charset="0"/>
              </a:rPr>
              <a:t>The executive teacher </a:t>
            </a:r>
            <a:r>
              <a:rPr lang="en-US" dirty="0" smtClean="0">
                <a:latin typeface="Times New Roman" pitchFamily="18" charset="0"/>
                <a:cs typeface="Times New Roman" pitchFamily="18" charset="0"/>
              </a:rPr>
              <a:t>is likely to respond that these characteristics offer interesting background information, but </a:t>
            </a:r>
            <a:r>
              <a:rPr lang="en-US" b="1" u="sng" dirty="0" smtClean="0">
                <a:latin typeface="Times New Roman" pitchFamily="18" charset="0"/>
                <a:cs typeface="Times New Roman" pitchFamily="18" charset="0"/>
              </a:rPr>
              <a:t>do not fundamentally alter </a:t>
            </a:r>
            <a:r>
              <a:rPr lang="en-US" dirty="0" smtClean="0">
                <a:latin typeface="Times New Roman" pitchFamily="18" charset="0"/>
                <a:cs typeface="Times New Roman" pitchFamily="18" charset="0"/>
              </a:rPr>
              <a:t>the way she/ he is going to teach her classes. On the other hand, </a:t>
            </a:r>
            <a:r>
              <a:rPr lang="en-US" b="1" i="1" dirty="0" smtClean="0">
                <a:solidFill>
                  <a:srgbClr val="FF0000"/>
                </a:solidFill>
                <a:latin typeface="Times New Roman" pitchFamily="18" charset="0"/>
                <a:cs typeface="Times New Roman" pitchFamily="18" charset="0"/>
              </a:rPr>
              <a:t>The facilitative teacher </a:t>
            </a:r>
            <a:r>
              <a:rPr lang="en-US" dirty="0" smtClean="0">
                <a:latin typeface="Times New Roman" pitchFamily="18" charset="0"/>
                <a:cs typeface="Times New Roman" pitchFamily="18" charset="0"/>
              </a:rPr>
              <a:t>takes a very different position and thinks quite differently.</a:t>
            </a:r>
          </a:p>
          <a:p>
            <a:pPr marL="0" indent="0" algn="just">
              <a:buNone/>
            </a:pPr>
            <a:endParaRPr lang="fa-IR" dirty="0" smtClean="0">
              <a:latin typeface="Times New Roman" pitchFamily="18" charset="0"/>
              <a:cs typeface="Times New Roman" pitchFamily="18" charset="0"/>
            </a:endParaRPr>
          </a:p>
          <a:p>
            <a:pPr marL="0" indent="0" algn="just">
              <a:buNone/>
            </a:pPr>
            <a:r>
              <a:rPr lang="en-US" dirty="0" smtClean="0">
                <a:latin typeface="Times New Roman" pitchFamily="18" charset="0"/>
                <a:cs typeface="Times New Roman" pitchFamily="18" charset="0"/>
              </a:rPr>
              <a:t> Basically, if he/ she is to honor and respect her students as </a:t>
            </a:r>
            <a:r>
              <a:rPr lang="en-US" b="1" u="sng" dirty="0" smtClean="0">
                <a:solidFill>
                  <a:srgbClr val="FF0000"/>
                </a:solidFill>
                <a:latin typeface="Times New Roman" pitchFamily="18" charset="0"/>
                <a:cs typeface="Times New Roman" pitchFamily="18" charset="0"/>
              </a:rPr>
              <a:t>persons</a:t>
            </a:r>
            <a:r>
              <a:rPr lang="en-US" dirty="0" smtClean="0">
                <a:latin typeface="Times New Roman" pitchFamily="18" charset="0"/>
                <a:cs typeface="Times New Roman" pitchFamily="18" charset="0"/>
              </a:rPr>
              <a:t>, this knowledge of how they differ is essential to her planning and carrying out the activities of teaching. It will affect the way teacher and students talk to each other, what they talk about, and how the teacher plans to engage each student in the topics of instruction. It will also affect how the teacher responds to the character and quality of work each student produces in response to assignments. </a:t>
            </a:r>
          </a:p>
          <a:p>
            <a:pPr algn="just"/>
            <a:endParaRPr lang="en-US" dirty="0">
              <a:cs typeface="+mj-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24000"/>
            <a:ext cx="10515600" cy="4351338"/>
          </a:xfrm>
        </p:spPr>
        <p:txBody>
          <a:bodyPr/>
          <a:lstStyle/>
          <a:p>
            <a:pPr marL="0" indent="0" algn="l">
              <a:lnSpc>
                <a:spcPct val="150000"/>
              </a:lnSpc>
              <a:buNone/>
            </a:pPr>
            <a:r>
              <a:rPr lang="en-US" dirty="0" smtClean="0">
                <a:latin typeface="Times New Roman" pitchFamily="18" charset="0"/>
                <a:cs typeface="Times New Roman" pitchFamily="18" charset="0"/>
              </a:rPr>
              <a:t>Notice that </a:t>
            </a:r>
            <a:r>
              <a:rPr lang="en-US" b="1" u="sng" dirty="0" smtClean="0">
                <a:solidFill>
                  <a:srgbClr val="FF0000"/>
                </a:solidFill>
                <a:latin typeface="Times New Roman" pitchFamily="18" charset="0"/>
                <a:cs typeface="Times New Roman" pitchFamily="18" charset="0"/>
              </a:rPr>
              <a:t>facilitation </a:t>
            </a:r>
            <a:r>
              <a:rPr lang="en-US" u="sng" dirty="0" smtClean="0">
                <a:solidFill>
                  <a:srgbClr val="FF0000"/>
                </a:solidFill>
                <a:latin typeface="Times New Roman" pitchFamily="18" charset="0"/>
                <a:cs typeface="Times New Roman" pitchFamily="18" charset="0"/>
              </a:rPr>
              <a:t>entails not simply becoming aware of the </a:t>
            </a:r>
          </a:p>
          <a:p>
            <a:pPr marL="0" indent="0" algn="l">
              <a:lnSpc>
                <a:spcPct val="150000"/>
              </a:lnSpc>
              <a:buNone/>
            </a:pPr>
            <a:r>
              <a:rPr lang="en-US" u="sng" dirty="0" smtClean="0">
                <a:solidFill>
                  <a:srgbClr val="FF0000"/>
                </a:solidFill>
                <a:latin typeface="Times New Roman" pitchFamily="18" charset="0"/>
                <a:cs typeface="Times New Roman" pitchFamily="18" charset="0"/>
              </a:rPr>
              <a:t>personal histories of one’s students</a:t>
            </a:r>
            <a:r>
              <a:rPr lang="en-US" dirty="0" smtClean="0">
                <a:latin typeface="Times New Roman" pitchFamily="18" charset="0"/>
                <a:cs typeface="Times New Roman" pitchFamily="18" charset="0"/>
              </a:rPr>
              <a:t>, but also helping them use the knowledge and understanding they bring to school. Part of what it means to respect the student as a person is to respect what that student has already learned  about the world that shapes his or her everyday life. </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376</TotalTime>
  <Words>940</Words>
  <Application>Microsoft Office PowerPoint</Application>
  <PresentationFormat>Custom</PresentationFormat>
  <Paragraphs>57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Slide 1</vt:lpstr>
      <vt:lpstr>Slide 2</vt:lpstr>
      <vt:lpstr>Slide 3</vt:lpstr>
      <vt:lpstr>Slide 4</vt:lpstr>
      <vt:lpstr>Slide 5</vt:lpstr>
      <vt:lpstr>Slide 6</vt:lpstr>
      <vt:lpstr>Time to think:</vt:lpstr>
      <vt:lpstr>Slide 8</vt:lpstr>
      <vt:lpstr>Slide 9</vt:lpstr>
      <vt:lpstr>Historical Background</vt:lpstr>
      <vt:lpstr>Slide 11</vt:lpstr>
      <vt:lpstr> Humanistic Psychology:   Gordon Allport, Abraham Maslow, and Carl Rogers were among the leading figures in this school of psychology. Each of these psychologists stresses the uniqueness of individuals and the difficulties that psychology has had in treating individual persons with proper regard for their unique properties.  Maslow for example does not deny the behaviorist contention that individuals act in response to stimuli but he believes that each action must be understood as the result of interaction between the person’s needs and unique “lifespace”. In this regard, We have 2 kinds of needs:  1. Basic survival needs for food and water 2. Higher level needs like give and receive love, develop self esteem and appreciate beauty </vt:lpstr>
      <vt:lpstr>Slide 13</vt:lpstr>
      <vt:lpstr>Slide 14</vt:lpstr>
      <vt:lpstr>Slide 15</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Active</cp:lastModifiedBy>
  <cp:revision>97</cp:revision>
  <dcterms:modified xsi:type="dcterms:W3CDTF">2020-06-06T15:01:59Z</dcterms:modified>
</cp:coreProperties>
</file>