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0099"/>
    <a:srgbClr val="FFFFCC"/>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62" autoAdjust="0"/>
    <p:restoredTop sz="94660"/>
  </p:normalViewPr>
  <p:slideViewPr>
    <p:cSldViewPr>
      <p:cViewPr varScale="1">
        <p:scale>
          <a:sx n="64" d="100"/>
          <a:sy n="64"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3DC21-DDA0-4C84-A542-66A2FAF5B2D8}" type="datetimeFigureOut">
              <a:rPr lang="en-US" smtClean="0"/>
              <a:pPr/>
              <a:t>6/6/2020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C66FB-20A4-4573-9FEB-FADCFBAAEF6F}" type="slidenum">
              <a:rPr lang="en-US" smtClean="0"/>
              <a:pPr/>
              <a:t>‹#›</a:t>
            </a:fld>
            <a:endParaRPr lang="en-US"/>
          </a:p>
        </p:txBody>
      </p:sp>
    </p:spTree>
    <p:extLst>
      <p:ext uri="{BB962C8B-B14F-4D97-AF65-F5344CB8AC3E}">
        <p14:creationId xmlns="" xmlns:p14="http://schemas.microsoft.com/office/powerpoint/2010/main" val="29275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C66FB-20A4-4573-9FEB-FADCFBAAEF6F}" type="slidenum">
              <a:rPr lang="en-US" smtClean="0"/>
              <a:pPr/>
              <a:t>8</a:t>
            </a:fld>
            <a:endParaRPr lang="en-US"/>
          </a:p>
        </p:txBody>
      </p:sp>
    </p:spTree>
    <p:extLst>
      <p:ext uri="{BB962C8B-B14F-4D97-AF65-F5344CB8AC3E}">
        <p14:creationId xmlns="" xmlns:p14="http://schemas.microsoft.com/office/powerpoint/2010/main" val="238523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Let’s take a look at some answers to these questions</a:t>
            </a:r>
            <a:endParaRPr lang="en-US" dirty="0"/>
          </a:p>
        </p:txBody>
      </p:sp>
      <p:sp>
        <p:nvSpPr>
          <p:cNvPr id="4" name="Slide Number Placeholder 3"/>
          <p:cNvSpPr>
            <a:spLocks noGrp="1"/>
          </p:cNvSpPr>
          <p:nvPr>
            <p:ph type="sldNum" sz="quarter" idx="10"/>
          </p:nvPr>
        </p:nvSpPr>
        <p:spPr/>
        <p:txBody>
          <a:bodyPr/>
          <a:lstStyle/>
          <a:p>
            <a:fld id="{0EAC66FB-20A4-4573-9FEB-FADCFBAAEF6F}" type="slidenum">
              <a:rPr lang="en-US" smtClean="0"/>
              <a:pPr/>
              <a:t>17</a:t>
            </a:fld>
            <a:endParaRPr lang="en-US"/>
          </a:p>
        </p:txBody>
      </p:sp>
    </p:spTree>
    <p:extLst>
      <p:ext uri="{BB962C8B-B14F-4D97-AF65-F5344CB8AC3E}">
        <p14:creationId xmlns="" xmlns:p14="http://schemas.microsoft.com/office/powerpoint/2010/main" val="259560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Think about some things that are missing from this little scenario. Do the students have any interest in computing the surface area? Are they able to perceive a value or use for this knowledge? Does Jim care very much about his lesson, or is he teaching it simply because it comes next in the adopted curriculum of the school? If you want answers to these questions, the executive approach is unlikely to offer them</a:t>
            </a:r>
            <a:endParaRPr lang="en-US" dirty="0"/>
          </a:p>
        </p:txBody>
      </p:sp>
      <p:sp>
        <p:nvSpPr>
          <p:cNvPr id="4" name="Slide Number Placeholder 3"/>
          <p:cNvSpPr>
            <a:spLocks noGrp="1"/>
          </p:cNvSpPr>
          <p:nvPr>
            <p:ph type="sldNum" sz="quarter" idx="10"/>
          </p:nvPr>
        </p:nvSpPr>
        <p:spPr/>
        <p:txBody>
          <a:bodyPr/>
          <a:lstStyle/>
          <a:p>
            <a:fld id="{0EAC66FB-20A4-4573-9FEB-FADCFBAAEF6F}" type="slidenum">
              <a:rPr lang="en-US" smtClean="0"/>
              <a:pPr/>
              <a:t>19</a:t>
            </a:fld>
            <a:endParaRPr lang="en-US"/>
          </a:p>
        </p:txBody>
      </p:sp>
    </p:spTree>
    <p:extLst>
      <p:ext uri="{BB962C8B-B14F-4D97-AF65-F5344CB8AC3E}">
        <p14:creationId xmlns="" xmlns:p14="http://schemas.microsoft.com/office/powerpoint/2010/main" val="56360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AC66FB-20A4-4573-9FEB-FADCFBAAEF6F}" type="slidenum">
              <a:rPr lang="en-US" smtClean="0"/>
              <a:pPr/>
              <a:t>20</a:t>
            </a:fld>
            <a:endParaRPr lang="en-US"/>
          </a:p>
        </p:txBody>
      </p:sp>
    </p:spTree>
    <p:extLst>
      <p:ext uri="{BB962C8B-B14F-4D97-AF65-F5344CB8AC3E}">
        <p14:creationId xmlns="" xmlns:p14="http://schemas.microsoft.com/office/powerpoint/2010/main" val="192202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2C52E7B-786A-48F4-92C1-883B9C1398F8}" type="datetimeFigureOut">
              <a:rPr lang="en-US" smtClean="0"/>
              <a:pPr/>
              <a:t>6/6/2020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FC913A4-C8B7-4631-A1AC-9045516F01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C52E7B-786A-48F4-92C1-883B9C1398F8}"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913A4-C8B7-4631-A1AC-9045516F01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C52E7B-786A-48F4-92C1-883B9C1398F8}"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913A4-C8B7-4631-A1AC-9045516F01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C52E7B-786A-48F4-92C1-883B9C1398F8}"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913A4-C8B7-4631-A1AC-9045516F01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C52E7B-786A-48F4-92C1-883B9C1398F8}" type="datetimeFigureOut">
              <a:rPr lang="en-US" smtClean="0"/>
              <a:pPr/>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C913A4-C8B7-4631-A1AC-9045516F01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C52E7B-786A-48F4-92C1-883B9C1398F8}"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913A4-C8B7-4631-A1AC-9045516F01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2C52E7B-786A-48F4-92C1-883B9C1398F8}" type="datetimeFigureOut">
              <a:rPr lang="en-US" smtClean="0"/>
              <a:pPr/>
              <a:t>6/6/2020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C913A4-C8B7-4631-A1AC-9045516F01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C52E7B-786A-48F4-92C1-883B9C1398F8}" type="datetimeFigureOut">
              <a:rPr lang="en-US" smtClean="0"/>
              <a:pPr/>
              <a:t>6/6/2020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C913A4-C8B7-4631-A1AC-9045516F01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52E7B-786A-48F4-92C1-883B9C1398F8}" type="datetimeFigureOut">
              <a:rPr lang="en-US" smtClean="0"/>
              <a:pPr/>
              <a:t>6/6/2020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C913A4-C8B7-4631-A1AC-9045516F01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C52E7B-786A-48F4-92C1-883B9C1398F8}"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C913A4-C8B7-4631-A1AC-9045516F01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C52E7B-786A-48F4-92C1-883B9C1398F8}" type="datetimeFigureOut">
              <a:rPr lang="en-US" smtClean="0"/>
              <a:pPr/>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FC913A4-C8B7-4631-A1AC-9045516F010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C52E7B-786A-48F4-92C1-883B9C1398F8}" type="datetimeFigureOut">
              <a:rPr lang="en-US" smtClean="0"/>
              <a:pPr/>
              <a:t>6/6/2020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FC913A4-C8B7-4631-A1AC-9045516F010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microsoft.com/office/2007/relationships/hdphoto" Target="../media/hdphoto5.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1470025"/>
          </a:xfrm>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286000" y="0"/>
            <a:ext cx="6096000" cy="830997"/>
          </a:xfrm>
          <a:prstGeom prst="rect">
            <a:avLst/>
          </a:prstGeom>
          <a:noFill/>
        </p:spPr>
        <p:txBody>
          <a:bodyPr wrap="square" rtlCol="0">
            <a:spAutoFit/>
          </a:bodyPr>
          <a:lstStyle/>
          <a:p>
            <a:r>
              <a:rPr lang="en-US" sz="4800" b="1" spc="50" dirty="0" smtClean="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Gabriola" panose="04040605051002020D02" pitchFamily="82" charset="0"/>
              </a:rPr>
              <a:t>In the name of God</a:t>
            </a:r>
            <a:endParaRPr lang="en-US" sz="4800" b="1" spc="50" dirty="0">
              <a:ln w="12700" cmpd="sng">
                <a:solidFill>
                  <a:schemeClr val="accent6">
                    <a:satMod val="120000"/>
                    <a:shade val="80000"/>
                  </a:schemeClr>
                </a:solidFill>
                <a:prstDash val="solid"/>
              </a:ln>
              <a:solidFill>
                <a:schemeClr val="accent6">
                  <a:tint val="1000"/>
                </a:schemeClr>
              </a:solidFill>
              <a:effectLst>
                <a:glow rad="228600">
                  <a:schemeClr val="accent6">
                    <a:satMod val="175000"/>
                    <a:alpha val="40000"/>
                  </a:schemeClr>
                </a:glow>
              </a:effectLst>
              <a:latin typeface="Gabriola" panose="04040605051002020D02" pitchFamily="82" charset="0"/>
            </a:endParaRPr>
          </a:p>
        </p:txBody>
      </p:sp>
      <p:sp>
        <p:nvSpPr>
          <p:cNvPr id="6" name="TextBox 5"/>
          <p:cNvSpPr txBox="1"/>
          <p:nvPr/>
        </p:nvSpPr>
        <p:spPr>
          <a:xfrm>
            <a:off x="914400" y="1432560"/>
            <a:ext cx="6248400" cy="2862322"/>
          </a:xfrm>
          <a:prstGeom prst="rect">
            <a:avLst/>
          </a:prstGeom>
          <a:noFill/>
        </p:spPr>
        <p:txBody>
          <a:bodyPr wrap="square" rtlCol="0">
            <a:spAutoFit/>
          </a:bodyPr>
          <a:lstStyle/>
          <a:p>
            <a:r>
              <a:rPr lang="en-US" sz="2400" b="1" dirty="0" smtClean="0">
                <a:solidFill>
                  <a:srgbClr val="FFFFCC"/>
                </a:solidFill>
              </a:rPr>
              <a:t>Approaches to teaching</a:t>
            </a:r>
          </a:p>
          <a:p>
            <a:r>
              <a:rPr lang="en-US" sz="2400" b="1" dirty="0" smtClean="0">
                <a:solidFill>
                  <a:srgbClr val="FFFFCC"/>
                </a:solidFill>
              </a:rPr>
              <a:t>        Chapter 5</a:t>
            </a:r>
          </a:p>
          <a:p>
            <a:pPr algn="r"/>
            <a:r>
              <a:rPr lang="en-US" sz="3600" b="1" dirty="0" smtClean="0">
                <a:solidFill>
                  <a:srgbClr val="FFFFCC"/>
                </a:solidFill>
              </a:rPr>
              <a:t>Reflections on the</a:t>
            </a:r>
          </a:p>
          <a:p>
            <a:pPr algn="r"/>
            <a:r>
              <a:rPr lang="en-US" sz="3600" b="1" dirty="0" smtClean="0">
                <a:solidFill>
                  <a:srgbClr val="FFFFCC"/>
                </a:solidFill>
              </a:rPr>
              <a:t> Three Approaches</a:t>
            </a:r>
          </a:p>
          <a:p>
            <a:pPr algn="r"/>
            <a:r>
              <a:rPr lang="en-US" sz="3600" b="1" dirty="0" smtClean="0">
                <a:solidFill>
                  <a:srgbClr val="FFFFCC"/>
                </a:solidFill>
              </a:rPr>
              <a:t>Part One</a:t>
            </a:r>
          </a:p>
          <a:p>
            <a:endParaRPr lang="en-US" sz="2400" b="1" dirty="0">
              <a:solidFill>
                <a:srgbClr val="FFFFCC"/>
              </a:solidFill>
            </a:endParaRPr>
          </a:p>
        </p:txBody>
      </p:sp>
    </p:spTree>
    <p:extLst>
      <p:ext uri="{BB962C8B-B14F-4D97-AF65-F5344CB8AC3E}">
        <p14:creationId xmlns="" xmlns:p14="http://schemas.microsoft.com/office/powerpoint/2010/main" val="32177802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457200"/>
            <a:ext cx="7854696" cy="1752600"/>
          </a:xfrm>
        </p:spPr>
        <p:txBody>
          <a:bodyPr>
            <a:normAutofit fontScale="92500" lnSpcReduction="20000"/>
          </a:bodyPr>
          <a:lstStyle/>
          <a:p>
            <a:pPr algn="ctr"/>
            <a:r>
              <a:rPr lang="en-US" u="sng" dirty="0"/>
              <a:t>The </a:t>
            </a:r>
            <a:r>
              <a:rPr lang="en-US" u="sng" dirty="0" smtClean="0"/>
              <a:t>facilitative  teacher:</a:t>
            </a:r>
          </a:p>
          <a:p>
            <a:pPr algn="l"/>
            <a:r>
              <a:rPr lang="en-US" sz="2200" dirty="0"/>
              <a:t>1-values the healthy formation of the person over the mastery of school </a:t>
            </a:r>
            <a:r>
              <a:rPr lang="en-US" sz="2200" dirty="0" smtClean="0"/>
              <a:t>subjects</a:t>
            </a:r>
          </a:p>
          <a:p>
            <a:pPr algn="l"/>
            <a:r>
              <a:rPr lang="en-US" sz="2200" dirty="0"/>
              <a:t>2-assists students in becoming self-actualized, authentic persons, persons who have a sense of themselves and who will continue to grow on their own after their schooling has </a:t>
            </a:r>
            <a:r>
              <a:rPr lang="en-US" sz="2200" dirty="0" smtClean="0"/>
              <a:t>concluded.</a:t>
            </a:r>
          </a:p>
          <a:p>
            <a:pPr algn="l"/>
            <a:endParaRPr lang="en-US" sz="2200" dirty="0"/>
          </a:p>
        </p:txBody>
      </p:sp>
      <p:sp>
        <p:nvSpPr>
          <p:cNvPr id="4" name="TextBox 3"/>
          <p:cNvSpPr txBox="1"/>
          <p:nvPr/>
        </p:nvSpPr>
        <p:spPr>
          <a:xfrm>
            <a:off x="411480" y="2322790"/>
            <a:ext cx="8763000" cy="1077218"/>
          </a:xfrm>
          <a:prstGeom prst="rect">
            <a:avLst/>
          </a:prstGeom>
          <a:noFill/>
        </p:spPr>
        <p:txBody>
          <a:bodyPr wrap="square" rtlCol="0">
            <a:spAutoFit/>
          </a:bodyPr>
          <a:lstStyle/>
          <a:p>
            <a:r>
              <a:rPr lang="en-US" sz="2800" dirty="0" smtClean="0">
                <a:solidFill>
                  <a:srgbClr val="FF0000"/>
                </a:solidFill>
              </a:rPr>
              <a:t>*</a:t>
            </a:r>
            <a:r>
              <a:rPr lang="en-US" dirty="0" smtClean="0"/>
              <a:t>To </a:t>
            </a:r>
            <a:r>
              <a:rPr lang="en-US" dirty="0"/>
              <a:t>achieve these </a:t>
            </a:r>
            <a:r>
              <a:rPr lang="en-US" dirty="0" smtClean="0"/>
              <a:t>ends </a:t>
            </a:r>
            <a:r>
              <a:rPr lang="en-US" dirty="0"/>
              <a:t>the teacher  attend carefully to establishing a close, personal awareness of their students</a:t>
            </a:r>
            <a:endParaRPr lang="en-US" dirty="0" smtClean="0"/>
          </a:p>
          <a:p>
            <a:endParaRPr lang="en-US" dirty="0"/>
          </a:p>
        </p:txBody>
      </p:sp>
      <p:sp>
        <p:nvSpPr>
          <p:cNvPr id="6" name="Down Arrow 5"/>
          <p:cNvSpPr/>
          <p:nvPr/>
        </p:nvSpPr>
        <p:spPr>
          <a:xfrm>
            <a:off x="3429000" y="3133308"/>
            <a:ext cx="1600200" cy="5334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thus</a:t>
            </a:r>
            <a:endParaRPr lang="en-US" dirty="0">
              <a:solidFill>
                <a:schemeClr val="tx1"/>
              </a:solidFill>
            </a:endParaRPr>
          </a:p>
        </p:txBody>
      </p:sp>
      <p:sp>
        <p:nvSpPr>
          <p:cNvPr id="7" name="TextBox 6"/>
          <p:cNvSpPr txBox="1"/>
          <p:nvPr/>
        </p:nvSpPr>
        <p:spPr>
          <a:xfrm>
            <a:off x="2207863" y="3666708"/>
            <a:ext cx="6172200" cy="369332"/>
          </a:xfrm>
          <a:prstGeom prst="rect">
            <a:avLst/>
          </a:prstGeom>
          <a:noFill/>
        </p:spPr>
        <p:txBody>
          <a:bodyPr wrap="square" rtlCol="0">
            <a:spAutoFit/>
          </a:bodyPr>
          <a:lstStyle/>
          <a:p>
            <a:r>
              <a:rPr lang="en-US" dirty="0" smtClean="0"/>
              <a:t>A &amp; E are dominant in facilitator approach</a:t>
            </a:r>
            <a:endParaRPr lang="en-US" dirty="0"/>
          </a:p>
        </p:txBody>
      </p:sp>
      <p:sp>
        <p:nvSpPr>
          <p:cNvPr id="8" name="TextBox 7"/>
          <p:cNvSpPr txBox="1"/>
          <p:nvPr/>
        </p:nvSpPr>
        <p:spPr>
          <a:xfrm>
            <a:off x="411480" y="4495800"/>
            <a:ext cx="8382000" cy="1477328"/>
          </a:xfrm>
          <a:prstGeom prst="rect">
            <a:avLst/>
          </a:prstGeom>
          <a:noFill/>
        </p:spPr>
        <p:txBody>
          <a:bodyPr wrap="square" rtlCol="0">
            <a:spAutoFit/>
          </a:bodyPr>
          <a:lstStyle/>
          <a:p>
            <a:r>
              <a:rPr lang="en-US" dirty="0">
                <a:solidFill>
                  <a:srgbClr val="FF0000"/>
                </a:solidFill>
              </a:rPr>
              <a:t>* </a:t>
            </a:r>
            <a:r>
              <a:rPr lang="en-US" dirty="0"/>
              <a:t>Attention of this kind makes relationships important in the facilitator approach, but the concept of relationship is not nearly so well developed in the mainstream facilitator approach as it is in its variant, care pedagogy. Care pedagogy accords R the premier position in the MAKER scheme, as it grounds the work of the teacher in a profound regard for the student as </a:t>
            </a:r>
            <a:r>
              <a:rPr lang="en-US" dirty="0" smtClean="0"/>
              <a:t>person.</a:t>
            </a:r>
            <a:endParaRPr lang="en-US" sz="1100" dirty="0"/>
          </a:p>
        </p:txBody>
      </p:sp>
    </p:spTree>
    <p:extLst>
      <p:ext uri="{BB962C8B-B14F-4D97-AF65-F5344CB8AC3E}">
        <p14:creationId xmlns="" xmlns:p14="http://schemas.microsoft.com/office/powerpoint/2010/main" val="131446541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1000"/>
                                        <p:tgtEl>
                                          <p:spTgt spid="7"/>
                                        </p:tgtEl>
                                      </p:cBhvr>
                                    </p:animEffect>
                                    <p:anim calcmode="lin" valueType="num">
                                      <p:cBhvr>
                                        <p:cTn id="53" dur="1000" fill="hold"/>
                                        <p:tgtEl>
                                          <p:spTgt spid="7"/>
                                        </p:tgtEl>
                                        <p:attrNameLst>
                                          <p:attrName>ppt_x</p:attrName>
                                        </p:attrNameLst>
                                      </p:cBhvr>
                                      <p:tavLst>
                                        <p:tav tm="0">
                                          <p:val>
                                            <p:strVal val="#ppt_x"/>
                                          </p:val>
                                        </p:tav>
                                        <p:tav tm="100000">
                                          <p:val>
                                            <p:strVal val="#ppt_x"/>
                                          </p:val>
                                        </p:tav>
                                      </p:tavLst>
                                    </p:anim>
                                    <p:anim calcmode="lin" valueType="num">
                                      <p:cBhvr>
                                        <p:cTn id="5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Effect transition="in" filter="fade">
                                      <p:cBhvr>
                                        <p:cTn id="59" dur="1000"/>
                                        <p:tgtEl>
                                          <p:spTgt spid="8">
                                            <p:txEl>
                                              <p:pRg st="0" end="0"/>
                                            </p:txEl>
                                          </p:spTgt>
                                        </p:tgtEl>
                                      </p:cBhvr>
                                    </p:animEffect>
                                    <p:anim calcmode="lin" valueType="num">
                                      <p:cBhvr>
                                        <p:cTn id="6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animBg="1"/>
      <p:bldP spid="7" grpId="0"/>
      <p:bldP spid="8"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066800"/>
            <a:ext cx="8534400" cy="2286000"/>
          </a:xfrm>
        </p:spPr>
        <p:txBody>
          <a:bodyPr>
            <a:normAutofit fontScale="25000" lnSpcReduction="20000"/>
          </a:bodyPr>
          <a:lstStyle/>
          <a:p>
            <a:pPr algn="ctr"/>
            <a:r>
              <a:rPr lang="en-US" sz="8000" b="1" u="sng" dirty="0"/>
              <a:t>The liberationist </a:t>
            </a:r>
            <a:r>
              <a:rPr lang="en-US" sz="8000" b="1" u="sng" dirty="0" smtClean="0"/>
              <a:t>teacher:</a:t>
            </a:r>
          </a:p>
          <a:p>
            <a:pPr algn="l"/>
            <a:r>
              <a:rPr lang="en-US" sz="7200" dirty="0"/>
              <a:t>1-does not see a conflict between mastery of subject matter and the healthy development of the </a:t>
            </a:r>
            <a:r>
              <a:rPr lang="en-US" sz="7200" dirty="0" smtClean="0"/>
              <a:t>person.</a:t>
            </a:r>
          </a:p>
          <a:p>
            <a:pPr algn="l"/>
            <a:r>
              <a:rPr lang="en-US" sz="7200" dirty="0"/>
              <a:t>2-strives for the formation of students who are highly capable in reasoning, judgment, and moral conduct By addressing knowledge in its highly developed disciplinary forms and making careful use of </a:t>
            </a:r>
            <a:r>
              <a:rPr lang="en-US" sz="7200" dirty="0" smtClean="0"/>
              <a:t>manner.</a:t>
            </a:r>
          </a:p>
          <a:p>
            <a:pPr algn="l"/>
            <a:r>
              <a:rPr lang="en-US" sz="6400" dirty="0">
                <a:solidFill>
                  <a:srgbClr val="FF0000"/>
                </a:solidFill>
              </a:rPr>
              <a:t>*</a:t>
            </a:r>
            <a:r>
              <a:rPr lang="en-US" sz="6400" dirty="0"/>
              <a:t>With these capacities, students are thereby prepared to both contemplate and pursue high, noble ideals of human possibility</a:t>
            </a:r>
            <a:endParaRPr lang="en-US" sz="6400" dirty="0" smtClean="0"/>
          </a:p>
          <a:p>
            <a:pPr algn="l"/>
            <a:endParaRPr lang="en-US" sz="7200" b="1" u="sng" dirty="0"/>
          </a:p>
        </p:txBody>
      </p:sp>
      <p:sp>
        <p:nvSpPr>
          <p:cNvPr id="4" name="TextBox 3"/>
          <p:cNvSpPr txBox="1"/>
          <p:nvPr/>
        </p:nvSpPr>
        <p:spPr>
          <a:xfrm>
            <a:off x="762000" y="4641443"/>
            <a:ext cx="8382000" cy="1754326"/>
          </a:xfrm>
          <a:prstGeom prst="rect">
            <a:avLst/>
          </a:prstGeom>
          <a:noFill/>
        </p:spPr>
        <p:txBody>
          <a:bodyPr wrap="square" rtlCol="0">
            <a:spAutoFit/>
          </a:bodyPr>
          <a:lstStyle/>
          <a:p>
            <a:r>
              <a:rPr lang="en-US" dirty="0" smtClean="0"/>
              <a:t>for the </a:t>
            </a:r>
            <a:r>
              <a:rPr lang="en-US" dirty="0"/>
              <a:t>executive &amp;  the liberationist: </a:t>
            </a:r>
            <a:r>
              <a:rPr lang="en-US" u="sng" dirty="0"/>
              <a:t>Awareness</a:t>
            </a:r>
            <a:r>
              <a:rPr lang="en-US" dirty="0"/>
              <a:t> and </a:t>
            </a:r>
            <a:r>
              <a:rPr lang="en-US" u="sng" dirty="0"/>
              <a:t>relationship </a:t>
            </a:r>
            <a:r>
              <a:rPr lang="en-US" dirty="0"/>
              <a:t>are addressed more as instrumental means to ends than as primary elements in one’s approach to teaching. Method also is relegated to secondary status  For the liberationist, method is more likely to be determined by the form, structure, and methods of inquiry of the various disciplines of study than by psychological techniques that have been shown to promote mastery of a predefined curriculum. </a:t>
            </a:r>
          </a:p>
        </p:txBody>
      </p:sp>
      <p:sp>
        <p:nvSpPr>
          <p:cNvPr id="5" name="TextBox 4"/>
          <p:cNvSpPr txBox="1"/>
          <p:nvPr/>
        </p:nvSpPr>
        <p:spPr>
          <a:xfrm>
            <a:off x="2207863" y="3706296"/>
            <a:ext cx="6172200" cy="369332"/>
          </a:xfrm>
          <a:prstGeom prst="rect">
            <a:avLst/>
          </a:prstGeom>
          <a:noFill/>
        </p:spPr>
        <p:txBody>
          <a:bodyPr wrap="square" rtlCol="0">
            <a:spAutoFit/>
          </a:bodyPr>
          <a:lstStyle/>
          <a:p>
            <a:r>
              <a:rPr lang="en-US" b="1" dirty="0" smtClean="0"/>
              <a:t>K</a:t>
            </a:r>
            <a:r>
              <a:rPr lang="en-US" dirty="0" smtClean="0"/>
              <a:t> &amp; </a:t>
            </a:r>
            <a:r>
              <a:rPr lang="en-US" b="1" dirty="0" smtClean="0"/>
              <a:t>E</a:t>
            </a:r>
            <a:r>
              <a:rPr lang="en-US" dirty="0" smtClean="0"/>
              <a:t> are dominant in liberationist approach</a:t>
            </a:r>
            <a:endParaRPr lang="en-US" dirty="0"/>
          </a:p>
        </p:txBody>
      </p:sp>
      <p:sp>
        <p:nvSpPr>
          <p:cNvPr id="7" name="Down Arrow 6"/>
          <p:cNvSpPr/>
          <p:nvPr/>
        </p:nvSpPr>
        <p:spPr>
          <a:xfrm>
            <a:off x="3429000" y="3030676"/>
            <a:ext cx="1600200" cy="5334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thus</a:t>
            </a:r>
            <a:endParaRPr lang="en-US" dirty="0">
              <a:solidFill>
                <a:schemeClr val="tx1"/>
              </a:solidFill>
            </a:endParaRPr>
          </a:p>
        </p:txBody>
      </p:sp>
    </p:spTree>
    <p:extLst>
      <p:ext uri="{BB962C8B-B14F-4D97-AF65-F5344CB8AC3E}">
        <p14:creationId xmlns="" xmlns:p14="http://schemas.microsoft.com/office/powerpoint/2010/main" val="2719976732"/>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4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990600" y="858917"/>
            <a:ext cx="6934200" cy="5008483"/>
          </a:xfrm>
          <a:prstGeom prst="foldedCorner">
            <a:avLst>
              <a:gd name="adj" fmla="val 15754"/>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n-US" dirty="0">
                <a:solidFill>
                  <a:prstClr val="black"/>
                </a:solidFill>
              </a:rPr>
              <a:t>Emancipatory teaching represents a variation on the liberationist approach by emphasizing action over contemplation. It typically addresses this orientation to action by making real social, political, and economic problems the focus of the curriculum and by introducing subjects of study as these bear on the resolution of the problems posed. In this variation, the noble ends of the liberationist are maintained, but their content is heavily influenced by ideals of social justice. Knowledge remains vital to the emancipationist, although addressed more as a basis for just action than for contemplation and the cultivation of wisdom. The emancipationist may attend carefully to awareness in the course of teaching, but such concentration is more often in the service of attaining the ends of social justice than it is in aiding the student to become what he or she seeks to be. </a:t>
            </a:r>
          </a:p>
        </p:txBody>
      </p:sp>
      <p:sp>
        <p:nvSpPr>
          <p:cNvPr id="5" name="Rectangle 4"/>
          <p:cNvSpPr/>
          <p:nvPr/>
        </p:nvSpPr>
        <p:spPr>
          <a:xfrm>
            <a:off x="975360" y="6261854"/>
            <a:ext cx="2111925" cy="369332"/>
          </a:xfrm>
          <a:prstGeom prst="rect">
            <a:avLst/>
          </a:prstGeom>
        </p:spPr>
        <p:txBody>
          <a:bodyPr wrap="none">
            <a:spAutoFit/>
          </a:bodyPr>
          <a:lstStyle/>
          <a:p>
            <a:r>
              <a:rPr lang="en-US" dirty="0"/>
              <a:t>Page </a:t>
            </a:r>
            <a:r>
              <a:rPr lang="en-US" dirty="0" smtClean="0"/>
              <a:t>59 </a:t>
            </a:r>
            <a:r>
              <a:rPr lang="en-US" dirty="0"/>
              <a:t>of the book</a:t>
            </a:r>
          </a:p>
        </p:txBody>
      </p:sp>
    </p:spTree>
    <p:extLst>
      <p:ext uri="{BB962C8B-B14F-4D97-AF65-F5344CB8AC3E}">
        <p14:creationId xmlns="" xmlns:p14="http://schemas.microsoft.com/office/powerpoint/2010/main" val="166724966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609600"/>
            <a:ext cx="12039600" cy="1828800"/>
          </a:xfrm>
        </p:spPr>
        <p:txBody>
          <a:bodyPr>
            <a:normAutofit/>
            <a:scene3d>
              <a:camera prst="orthographicFront"/>
              <a:lightRig rig="freezing" dir="t">
                <a:rot lat="0" lon="0" rev="5640000"/>
              </a:lightRig>
            </a:scene3d>
            <a:sp3d extrusionH="57150" prstMaterial="flat">
              <a:bevelT w="38100" h="38100" prst="slope"/>
              <a:contourClr>
                <a:schemeClr val="tx2"/>
              </a:contourClr>
            </a:sp3d>
          </a:bodyPr>
          <a:lstStyle/>
          <a:p>
            <a:r>
              <a:rPr lang="en-US" sz="3200" dirty="0">
                <a:solidFill>
                  <a:schemeClr val="tx1"/>
                </a:solidFill>
                <a:effectLst>
                  <a:glow rad="228600">
                    <a:schemeClr val="accent4">
                      <a:satMod val="175000"/>
                      <a:alpha val="40000"/>
                    </a:schemeClr>
                  </a:glow>
                  <a:outerShdw blurRad="38100" dist="25400" dir="5400000" algn="tl" rotWithShape="0">
                    <a:srgbClr val="000000">
                      <a:alpha val="43000"/>
                    </a:srgbClr>
                  </a:outerShdw>
                </a:effectLst>
              </a:rPr>
              <a:t>Critical Perspectives on the Executive Approach</a:t>
            </a:r>
          </a:p>
        </p:txBody>
      </p:sp>
      <p:pic>
        <p:nvPicPr>
          <p:cNvPr id="2050" name="Picture 2" descr="آشنايى با انواع چرخدنده هاى كاربردى در رباتيك{جلسه پانزدهم ..."/>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0" b="100000" l="0" r="100000"/>
                    </a14:imgEffect>
                  </a14:imgLayer>
                </a14:imgProps>
              </a:ext>
              <a:ext uri="{28A0092B-C50C-407E-A947-70E740481C1C}">
                <a14:useLocalDpi xmlns="" xmlns:a14="http://schemas.microsoft.com/office/drawing/2010/main" val="0"/>
              </a:ext>
            </a:extLst>
          </a:blip>
          <a:srcRect/>
          <a:stretch>
            <a:fillRect/>
          </a:stretch>
        </p:blipFill>
        <p:spPr bwMode="auto">
          <a:xfrm>
            <a:off x="2407920" y="1872734"/>
            <a:ext cx="4419600" cy="29464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468880" y="1479540"/>
            <a:ext cx="422148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the Executive Approach </a:t>
            </a:r>
            <a:r>
              <a:rPr lang="en-US" dirty="0" smtClean="0"/>
              <a:t> as a </a:t>
            </a:r>
            <a:r>
              <a:rPr lang="en-US" dirty="0"/>
              <a:t>kind of production line</a:t>
            </a:r>
          </a:p>
        </p:txBody>
      </p:sp>
      <p:pic>
        <p:nvPicPr>
          <p:cNvPr id="5" name="Picture 4"/>
          <p:cNvPicPr>
            <a:picLocks noChangeAspect="1"/>
          </p:cNvPicPr>
          <p:nvPr/>
        </p:nvPicPr>
        <p:blipFill>
          <a:blip r:embed="rId4">
            <a:extLst>
              <a:ext uri="{BEBA8EAE-BF5A-486C-A8C5-ECC9F3942E4B}">
                <a14:imgProps xmlns="" xmlns:a14="http://schemas.microsoft.com/office/drawing/2010/main">
                  <a14:imgLayer r:embed="rId5">
                    <a14:imgEffect>
                      <a14:backgroundRemoval t="0" b="100000" l="9694" r="100000"/>
                    </a14:imgEffect>
                  </a14:imgLayer>
                </a14:imgProps>
              </a:ext>
              <a:ext uri="{28A0092B-C50C-407E-A947-70E740481C1C}">
                <a14:useLocalDpi xmlns="" xmlns:a14="http://schemas.microsoft.com/office/drawing/2010/main" val="0"/>
              </a:ext>
            </a:extLst>
          </a:blip>
          <a:stretch>
            <a:fillRect/>
          </a:stretch>
        </p:blipFill>
        <p:spPr>
          <a:xfrm>
            <a:off x="3480435" y="4191000"/>
            <a:ext cx="1573530" cy="2063251"/>
          </a:xfrm>
          <a:prstGeom prst="rect">
            <a:avLst/>
          </a:prstGeom>
        </p:spPr>
      </p:pic>
      <p:sp>
        <p:nvSpPr>
          <p:cNvPr id="6" name="TextBox 5"/>
          <p:cNvSpPr txBox="1"/>
          <p:nvPr/>
        </p:nvSpPr>
        <p:spPr>
          <a:xfrm>
            <a:off x="2865120" y="6211668"/>
            <a:ext cx="3429000" cy="30777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sz="1400" dirty="0" smtClean="0">
                <a:solidFill>
                  <a:prstClr val="black"/>
                </a:solidFill>
              </a:rPr>
              <a:t> </a:t>
            </a:r>
            <a:r>
              <a:rPr lang="en-US" sz="1400" dirty="0" smtClean="0">
                <a:solidFill>
                  <a:prstClr val="black"/>
                </a:solidFill>
              </a:rPr>
              <a:t>manager of </a:t>
            </a:r>
            <a:r>
              <a:rPr lang="en-US" sz="1400" dirty="0" err="1" smtClean="0">
                <a:solidFill>
                  <a:prstClr val="black"/>
                </a:solidFill>
              </a:rPr>
              <a:t>thisproduction</a:t>
            </a:r>
            <a:r>
              <a:rPr lang="en-US" sz="1400" dirty="0" smtClean="0">
                <a:solidFill>
                  <a:prstClr val="black"/>
                </a:solidFill>
              </a:rPr>
              <a:t> </a:t>
            </a:r>
            <a:r>
              <a:rPr lang="en-US" sz="1400" dirty="0">
                <a:solidFill>
                  <a:prstClr val="black"/>
                </a:solidFill>
              </a:rPr>
              <a:t>line</a:t>
            </a:r>
            <a:endParaRPr lang="en-US" sz="1400" dirty="0"/>
          </a:p>
        </p:txBody>
      </p:sp>
      <p:pic>
        <p:nvPicPr>
          <p:cNvPr id="8" name="Picture 7"/>
          <p:cNvPicPr>
            <a:picLocks noChangeAspect="1"/>
          </p:cNvPicPr>
          <p:nvPr/>
        </p:nvPicPr>
        <p:blipFill>
          <a:blip r:embed="rId6" cstate="print">
            <a:biLevel thresh="50000"/>
            <a:extLst>
              <a:ext uri="{BEBA8EAE-BF5A-486C-A8C5-ECC9F3942E4B}">
                <a14:imgProps xmlns="" xmlns:a14="http://schemas.microsoft.com/office/drawing/2010/main">
                  <a14:imgLayer r:embed="rId7">
                    <a14:imgEffect>
                      <a14:backgroundRemoval t="781" b="100000" l="0" r="100000"/>
                    </a14:imgEffect>
                  </a14:imgLayer>
                </a14:imgProps>
              </a:ext>
              <a:ext uri="{28A0092B-C50C-407E-A947-70E740481C1C}">
                <a14:useLocalDpi xmlns="" xmlns:a14="http://schemas.microsoft.com/office/drawing/2010/main" val="0"/>
              </a:ext>
            </a:extLst>
          </a:blip>
          <a:stretch>
            <a:fillRect/>
          </a:stretch>
        </p:blipFill>
        <p:spPr>
          <a:xfrm>
            <a:off x="0" y="2393434"/>
            <a:ext cx="1175742" cy="1905000"/>
          </a:xfrm>
          <a:prstGeom prst="rect">
            <a:avLst/>
          </a:prstGeom>
        </p:spPr>
      </p:pic>
      <p:pic>
        <p:nvPicPr>
          <p:cNvPr id="10" name="Picture 9"/>
          <p:cNvPicPr>
            <a:picLocks noChangeAspect="1"/>
          </p:cNvPicPr>
          <p:nvPr/>
        </p:nvPicPr>
        <p:blipFill>
          <a:blip r:embed="rId8" cstate="print">
            <a:extLst>
              <a:ext uri="{BEBA8EAE-BF5A-486C-A8C5-ECC9F3942E4B}">
                <a14:imgProps xmlns="" xmlns:a14="http://schemas.microsoft.com/office/drawing/2010/main">
                  <a14:imgLayer r:embed="rId9">
                    <a14:imgEffect>
                      <a14:backgroundRemoval t="781" b="100000" l="0" r="100000"/>
                    </a14:imgEffect>
                  </a14:imgLayer>
                </a14:imgProps>
              </a:ext>
              <a:ext uri="{28A0092B-C50C-407E-A947-70E740481C1C}">
                <a14:useLocalDpi xmlns="" xmlns:a14="http://schemas.microsoft.com/office/drawing/2010/main" val="0"/>
              </a:ext>
            </a:extLst>
          </a:blip>
          <a:stretch>
            <a:fillRect/>
          </a:stretch>
        </p:blipFill>
        <p:spPr>
          <a:xfrm>
            <a:off x="7983498" y="2414437"/>
            <a:ext cx="1175742" cy="1905000"/>
          </a:xfrm>
          <a:prstGeom prst="rect">
            <a:avLst/>
          </a:prstGeom>
        </p:spPr>
      </p:pic>
      <p:sp>
        <p:nvSpPr>
          <p:cNvPr id="9" name="Right Arrow Callout 8"/>
          <p:cNvSpPr/>
          <p:nvPr/>
        </p:nvSpPr>
        <p:spPr>
          <a:xfrm>
            <a:off x="1066800" y="2704068"/>
            <a:ext cx="1600200" cy="641866"/>
          </a:xfrm>
          <a:prstGeom prst="rightArrowCallout">
            <a:avLst>
              <a:gd name="adj1" fmla="val 29749"/>
              <a:gd name="adj2" fmla="val 25000"/>
              <a:gd name="adj3" fmla="val 51118"/>
              <a:gd name="adj4" fmla="val 6497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 raw material</a:t>
            </a:r>
          </a:p>
        </p:txBody>
      </p:sp>
      <p:sp>
        <p:nvSpPr>
          <p:cNvPr id="11" name="Right Arrow Callout 10"/>
          <p:cNvSpPr/>
          <p:nvPr/>
        </p:nvSpPr>
        <p:spPr>
          <a:xfrm>
            <a:off x="6400800" y="3025000"/>
            <a:ext cx="1828800" cy="850007"/>
          </a:xfrm>
          <a:prstGeom prst="rightArrowCallout">
            <a:avLst>
              <a:gd name="adj1" fmla="val 21312"/>
              <a:gd name="adj2" fmla="val 16035"/>
              <a:gd name="adj3" fmla="val 39343"/>
              <a:gd name="adj4" fmla="val 6497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a:t>informed and knowledgeable persons</a:t>
            </a:r>
          </a:p>
        </p:txBody>
      </p:sp>
    </p:spTree>
    <p:extLst>
      <p:ext uri="{BB962C8B-B14F-4D97-AF65-F5344CB8AC3E}">
        <p14:creationId xmlns="" xmlns:p14="http://schemas.microsoft.com/office/powerpoint/2010/main" val="323414834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9"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9"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Subtitle 3"/>
          <p:cNvSpPr>
            <a:spLocks noGrp="1"/>
          </p:cNvSpPr>
          <p:nvPr>
            <p:ph type="subTitle" idx="1"/>
          </p:nvPr>
        </p:nvSpPr>
        <p:spPr>
          <a:xfrm>
            <a:off x="533400" y="1219200"/>
            <a:ext cx="8001000" cy="4572000"/>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The teacher is not so much an actual part of the process as a manager of it. The teacher is not, it seems, “inside” the process of teaching and learning but “outside,” where he regulates the content and the activities of the learner. Indeed, some critics have viewed the time-management aspects of the executive approach as akin to those of an </a:t>
            </a:r>
            <a:r>
              <a:rPr lang="en-US" dirty="0" err="1"/>
              <a:t>oarmaster</a:t>
            </a:r>
            <a:r>
              <a:rPr lang="en-US" dirty="0"/>
              <a:t> on an ancient slave ship—the one who stands, beating a large drum, to keep the rowers on-task. </a:t>
            </a:r>
          </a:p>
        </p:txBody>
      </p:sp>
      <p:sp>
        <p:nvSpPr>
          <p:cNvPr id="5" name="Rectangle 4"/>
          <p:cNvSpPr/>
          <p:nvPr/>
        </p:nvSpPr>
        <p:spPr>
          <a:xfrm>
            <a:off x="975360" y="6261854"/>
            <a:ext cx="2140779" cy="369332"/>
          </a:xfrm>
          <a:prstGeom prst="rect">
            <a:avLst/>
          </a:prstGeom>
        </p:spPr>
        <p:txBody>
          <a:bodyPr wrap="none">
            <a:spAutoFit/>
          </a:bodyPr>
          <a:lstStyle/>
          <a:p>
            <a:r>
              <a:rPr lang="en-US" dirty="0"/>
              <a:t>Page </a:t>
            </a:r>
            <a:r>
              <a:rPr lang="en-US" dirty="0" smtClean="0"/>
              <a:t>60 of </a:t>
            </a:r>
            <a:r>
              <a:rPr lang="en-US" dirty="0"/>
              <a:t>the book</a:t>
            </a:r>
          </a:p>
        </p:txBody>
      </p:sp>
    </p:spTree>
    <p:extLst>
      <p:ext uri="{BB962C8B-B14F-4D97-AF65-F5344CB8AC3E}">
        <p14:creationId xmlns="" xmlns:p14="http://schemas.microsoft.com/office/powerpoint/2010/main" val="1257288924"/>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 xmlns:a14="http://schemas.microsoft.com/office/drawing/2010/main">
                  <a14:imgLayer r:embed="rId3">
                    <a14:imgEffect>
                      <a14:backgroundRemoval t="0" b="100000" l="9694" r="100000"/>
                    </a14:imgEffect>
                  </a14:imgLayer>
                </a14:imgProps>
              </a:ext>
              <a:ext uri="{28A0092B-C50C-407E-A947-70E740481C1C}">
                <a14:useLocalDpi xmlns="" xmlns:a14="http://schemas.microsoft.com/office/drawing/2010/main" val="0"/>
              </a:ext>
            </a:extLst>
          </a:blip>
          <a:stretch>
            <a:fillRect/>
          </a:stretch>
        </p:blipFill>
        <p:spPr>
          <a:xfrm>
            <a:off x="0" y="1371599"/>
            <a:ext cx="1980325" cy="2596651"/>
          </a:xfrm>
          <a:prstGeom prst="rect">
            <a:avLst/>
          </a:prstGeom>
        </p:spPr>
      </p:pic>
      <p:sp>
        <p:nvSpPr>
          <p:cNvPr id="5" name="TextBox 4"/>
          <p:cNvSpPr txBox="1"/>
          <p:nvPr/>
        </p:nvSpPr>
        <p:spPr>
          <a:xfrm rot="20306098">
            <a:off x="1390015" y="906564"/>
            <a:ext cx="2515475" cy="369332"/>
          </a:xfrm>
          <a:prstGeom prst="rect">
            <a:avLst/>
          </a:prstGeom>
          <a:noFill/>
        </p:spPr>
        <p:txBody>
          <a:bodyPr wrap="square" rtlCol="0">
            <a:spAutoFit/>
          </a:bodyPr>
          <a:lstStyle/>
          <a:p>
            <a:r>
              <a:rPr lang="en-US" dirty="0"/>
              <a:t>as factory </a:t>
            </a:r>
            <a:r>
              <a:rPr lang="en-US" dirty="0" smtClean="0"/>
              <a:t>manager</a:t>
            </a:r>
            <a:endParaRPr lang="en-US" dirty="0"/>
          </a:p>
        </p:txBody>
      </p:sp>
      <p:sp>
        <p:nvSpPr>
          <p:cNvPr id="6" name="TextBox 5"/>
          <p:cNvSpPr txBox="1"/>
          <p:nvPr/>
        </p:nvSpPr>
        <p:spPr>
          <a:xfrm rot="1175793">
            <a:off x="1490379" y="2591967"/>
            <a:ext cx="2515475" cy="369332"/>
          </a:xfrm>
          <a:prstGeom prst="rect">
            <a:avLst/>
          </a:prstGeom>
          <a:noFill/>
        </p:spPr>
        <p:txBody>
          <a:bodyPr wrap="square" rtlCol="0">
            <a:spAutoFit/>
          </a:bodyPr>
          <a:lstStyle/>
          <a:p>
            <a:r>
              <a:rPr lang="en-US" dirty="0"/>
              <a:t>as slave-ship </a:t>
            </a:r>
            <a:r>
              <a:rPr lang="en-US" dirty="0" err="1"/>
              <a:t>oarmaster</a:t>
            </a:r>
            <a:endParaRPr lang="en-US" dirty="0"/>
          </a:p>
        </p:txBody>
      </p:sp>
      <p:sp>
        <p:nvSpPr>
          <p:cNvPr id="9" name="TextBox 8"/>
          <p:cNvSpPr txBox="1"/>
          <p:nvPr/>
        </p:nvSpPr>
        <p:spPr>
          <a:xfrm>
            <a:off x="1501295" y="1726399"/>
            <a:ext cx="3200400" cy="369332"/>
          </a:xfrm>
          <a:prstGeom prst="rect">
            <a:avLst/>
          </a:prstGeom>
          <a:noFill/>
        </p:spPr>
        <p:txBody>
          <a:bodyPr wrap="square" rtlCol="0">
            <a:spAutoFit/>
          </a:bodyPr>
          <a:lstStyle/>
          <a:p>
            <a:r>
              <a:rPr lang="en-US" dirty="0"/>
              <a:t>as production-line supervisor</a:t>
            </a:r>
          </a:p>
        </p:txBody>
      </p:sp>
      <p:sp>
        <p:nvSpPr>
          <p:cNvPr id="10" name="Right Arrow 9"/>
          <p:cNvSpPr/>
          <p:nvPr/>
        </p:nvSpPr>
        <p:spPr>
          <a:xfrm>
            <a:off x="4267200" y="1864543"/>
            <a:ext cx="1511694" cy="595809"/>
          </a:xfrm>
          <a:prstGeom prst="rightArrow">
            <a:avLst>
              <a:gd name="adj1" fmla="val 5115"/>
              <a:gd name="adj2" fmla="val 755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0" y="2095731"/>
            <a:ext cx="2743200" cy="646331"/>
          </a:xfrm>
          <a:prstGeom prst="rect">
            <a:avLst/>
          </a:prstGeom>
          <a:noFill/>
        </p:spPr>
        <p:txBody>
          <a:bodyPr wrap="square" rtlCol="0">
            <a:spAutoFit/>
          </a:bodyPr>
          <a:lstStyle/>
          <a:p>
            <a:pPr algn="ctr"/>
            <a:r>
              <a:rPr lang="en-US" dirty="0"/>
              <a:t>offend  critics sensibilities about education</a:t>
            </a:r>
          </a:p>
        </p:txBody>
      </p:sp>
      <p:sp>
        <p:nvSpPr>
          <p:cNvPr id="12" name="Multiply 11"/>
          <p:cNvSpPr/>
          <p:nvPr/>
        </p:nvSpPr>
        <p:spPr>
          <a:xfrm>
            <a:off x="6400800" y="113325"/>
            <a:ext cx="2133600" cy="224185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57562" y="4133777"/>
            <a:ext cx="4114800" cy="1323439"/>
          </a:xfrm>
          <a:prstGeom prst="rect">
            <a:avLst/>
          </a:prstGeom>
          <a:noFill/>
        </p:spPr>
        <p:txBody>
          <a:bodyPr wrap="square" rtlCol="0">
            <a:spAutoFit/>
          </a:bodyPr>
          <a:lstStyle/>
          <a:p>
            <a:pPr algn="ctr"/>
            <a:r>
              <a:rPr lang="en-US" sz="1600" dirty="0"/>
              <a:t>Most of us do not like to think about children, school, and teaching along the lines of factories or slave ships. Yet the executive approach invites comparison to such things. </a:t>
            </a:r>
          </a:p>
        </p:txBody>
      </p:sp>
      <p:sp>
        <p:nvSpPr>
          <p:cNvPr id="14" name="Right Arrow 13"/>
          <p:cNvSpPr/>
          <p:nvPr/>
        </p:nvSpPr>
        <p:spPr>
          <a:xfrm rot="5400000">
            <a:off x="6706648" y="3165825"/>
            <a:ext cx="1313233" cy="595809"/>
          </a:xfrm>
          <a:prstGeom prst="rightArrow">
            <a:avLst>
              <a:gd name="adj1" fmla="val 10231"/>
              <a:gd name="adj2" fmla="val 83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6311510" y="3210753"/>
            <a:ext cx="1237572" cy="369332"/>
          </a:xfrm>
          <a:prstGeom prst="rect">
            <a:avLst/>
          </a:prstGeom>
          <a:noFill/>
        </p:spPr>
        <p:txBody>
          <a:bodyPr wrap="square" rtlCol="0">
            <a:spAutoFit/>
          </a:bodyPr>
          <a:lstStyle/>
          <a:p>
            <a:r>
              <a:rPr lang="en-US" b="1" dirty="0" smtClean="0"/>
              <a:t>because</a:t>
            </a:r>
            <a:endParaRPr lang="en-US" b="1" dirty="0"/>
          </a:p>
        </p:txBody>
      </p:sp>
      <p:sp>
        <p:nvSpPr>
          <p:cNvPr id="16" name="TextBox 15"/>
          <p:cNvSpPr txBox="1"/>
          <p:nvPr/>
        </p:nvSpPr>
        <p:spPr>
          <a:xfrm>
            <a:off x="0" y="4343400"/>
            <a:ext cx="4527375" cy="2554545"/>
          </a:xfrm>
          <a:prstGeom prst="rect">
            <a:avLst/>
          </a:prstGeom>
          <a:noFill/>
        </p:spPr>
        <p:txBody>
          <a:bodyPr wrap="square" rtlCol="0">
            <a:spAutoFit/>
          </a:bodyPr>
          <a:lstStyle/>
          <a:p>
            <a:pPr algn="ctr"/>
            <a:r>
              <a:rPr lang="en-US" sz="1600" dirty="0"/>
              <a:t>It stresses attention to </a:t>
            </a:r>
            <a:r>
              <a:rPr lang="en-US" sz="1600" u="sng" dirty="0"/>
              <a:t>task</a:t>
            </a:r>
            <a:r>
              <a:rPr lang="en-US" sz="1600" dirty="0"/>
              <a:t>, </a:t>
            </a:r>
            <a:r>
              <a:rPr lang="en-US" sz="1600" u="sng" dirty="0"/>
              <a:t>performance</a:t>
            </a:r>
            <a:r>
              <a:rPr lang="en-US" sz="1600" dirty="0"/>
              <a:t> of duty, </a:t>
            </a:r>
            <a:r>
              <a:rPr lang="en-US" sz="1600" u="sng" dirty="0"/>
              <a:t>achievement </a:t>
            </a:r>
            <a:r>
              <a:rPr lang="en-US" sz="1600" dirty="0"/>
              <a:t>of results, and </a:t>
            </a:r>
            <a:r>
              <a:rPr lang="en-US" sz="1600" u="sng" dirty="0"/>
              <a:t>accountability</a:t>
            </a:r>
            <a:r>
              <a:rPr lang="en-US" sz="1600" dirty="0"/>
              <a:t> for failure to produce. The executive approach seems </a:t>
            </a:r>
            <a:r>
              <a:rPr lang="en-US" sz="1600" u="sng" dirty="0"/>
              <a:t>to disregard parts of education </a:t>
            </a:r>
            <a:r>
              <a:rPr lang="en-US" sz="1600" dirty="0"/>
              <a:t>that many think </a:t>
            </a:r>
            <a:r>
              <a:rPr lang="en-US" sz="1600" u="sng" dirty="0"/>
              <a:t>are of utmost importance</a:t>
            </a:r>
            <a:r>
              <a:rPr lang="en-US" sz="1600" dirty="0"/>
              <a:t>, such as the </a:t>
            </a:r>
            <a:r>
              <a:rPr lang="en-US" sz="1600" b="1" u="sng" dirty="0"/>
              <a:t>nature</a:t>
            </a:r>
            <a:r>
              <a:rPr lang="en-US" sz="1600" dirty="0"/>
              <a:t> and </a:t>
            </a:r>
            <a:r>
              <a:rPr lang="en-US" sz="1600" b="1" u="sng" dirty="0"/>
              <a:t>interests</a:t>
            </a:r>
            <a:r>
              <a:rPr lang="en-US" sz="1600" dirty="0"/>
              <a:t> of individual students, the </a:t>
            </a:r>
            <a:r>
              <a:rPr lang="en-US" sz="1600" b="1" u="sng" dirty="0"/>
              <a:t>special</a:t>
            </a:r>
            <a:r>
              <a:rPr lang="en-US" sz="1600" dirty="0"/>
              <a:t> </a:t>
            </a:r>
            <a:r>
              <a:rPr lang="en-US" sz="1600" b="1" u="sng" dirty="0"/>
              <a:t>characteristics</a:t>
            </a:r>
            <a:r>
              <a:rPr lang="en-US" sz="1600" dirty="0"/>
              <a:t> of different subject matters, and </a:t>
            </a:r>
            <a:r>
              <a:rPr lang="en-US" sz="1600" b="1" u="sng" dirty="0"/>
              <a:t>the varying demands </a:t>
            </a:r>
            <a:r>
              <a:rPr lang="en-US" sz="1600" dirty="0"/>
              <a:t>that differences in geography, economics, and culture make on what takes place in school.</a:t>
            </a:r>
          </a:p>
        </p:txBody>
      </p:sp>
      <p:sp>
        <p:nvSpPr>
          <p:cNvPr id="17" name="Right Arrow 16"/>
          <p:cNvSpPr/>
          <p:nvPr/>
        </p:nvSpPr>
        <p:spPr>
          <a:xfrm rot="10570470">
            <a:off x="4545788" y="5159312"/>
            <a:ext cx="1313233" cy="595809"/>
          </a:xfrm>
          <a:prstGeom prst="rightArrow">
            <a:avLst>
              <a:gd name="adj1" fmla="val 10231"/>
              <a:gd name="adj2" fmla="val 832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147988" y="5500220"/>
            <a:ext cx="1237572" cy="369332"/>
          </a:xfrm>
          <a:prstGeom prst="rect">
            <a:avLst/>
          </a:prstGeom>
          <a:noFill/>
        </p:spPr>
        <p:txBody>
          <a:bodyPr wrap="square" rtlCol="0">
            <a:spAutoFit/>
          </a:bodyPr>
          <a:lstStyle/>
          <a:p>
            <a:r>
              <a:rPr lang="en-US" b="1" dirty="0" smtClean="0"/>
              <a:t>also</a:t>
            </a:r>
            <a:endParaRPr lang="en-US" b="1" dirty="0"/>
          </a:p>
        </p:txBody>
      </p:sp>
    </p:spTree>
    <p:extLst>
      <p:ext uri="{BB962C8B-B14F-4D97-AF65-F5344CB8AC3E}">
        <p14:creationId xmlns="" xmlns:p14="http://schemas.microsoft.com/office/powerpoint/2010/main" val="298809259"/>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arn(inVertic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box(in)">
                                      <p:cBhvr>
                                        <p:cTn id="63" dur="2000"/>
                                        <p:tgtEl>
                                          <p:spTgt spid="1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500" fill="hold"/>
                                        <p:tgtEl>
                                          <p:spTgt spid="17"/>
                                        </p:tgtEl>
                                        <p:attrNameLst>
                                          <p:attrName>ppt_x</p:attrName>
                                        </p:attrNameLst>
                                      </p:cBhvr>
                                      <p:tavLst>
                                        <p:tav tm="0">
                                          <p:val>
                                            <p:strVal val="#ppt_x"/>
                                          </p:val>
                                        </p:tav>
                                        <p:tav tm="100000">
                                          <p:val>
                                            <p:strVal val="#ppt_x"/>
                                          </p:val>
                                        </p:tav>
                                      </p:tavLst>
                                    </p:anim>
                                    <p:anim calcmode="lin" valueType="num">
                                      <p:cBhvr additive="base">
                                        <p:cTn id="6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Vertical)">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16">
                                            <p:txEl>
                                              <p:pRg st="0" end="0"/>
                                            </p:txEl>
                                          </p:spTgt>
                                        </p:tgtEl>
                                        <p:attrNameLst>
                                          <p:attrName>style.visibility</p:attrName>
                                        </p:attrNameLst>
                                      </p:cBhvr>
                                      <p:to>
                                        <p:strVal val="visible"/>
                                      </p:to>
                                    </p:set>
                                    <p:animEffect transition="in" filter="barn(outVertical)">
                                      <p:cBhvr>
                                        <p:cTn id="7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animBg="1"/>
      <p:bldP spid="11" grpId="0"/>
      <p:bldP spid="12" grpId="0" animBg="1"/>
      <p:bldP spid="13" grpId="0" build="allAtOnce"/>
      <p:bldP spid="14" grpId="0" animBg="1"/>
      <p:bldP spid="15" grpId="0"/>
      <p:bldP spid="16" grpId="0" build="allAtOnce"/>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miley Face 1"/>
          <p:cNvSpPr/>
          <p:nvPr/>
        </p:nvSpPr>
        <p:spPr>
          <a:xfrm>
            <a:off x="1524000" y="564356"/>
            <a:ext cx="609600" cy="647700"/>
          </a:xfrm>
          <a:prstGeom prst="smileyFace">
            <a:avLst>
              <a:gd name="adj" fmla="val -4653"/>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17644" y="733782"/>
            <a:ext cx="4574329" cy="369332"/>
          </a:xfrm>
          <a:prstGeom prst="rect">
            <a:avLst/>
          </a:prstGeom>
        </p:spPr>
        <p:txBody>
          <a:bodyPr wrap="none">
            <a:prstTxWarp prst="textArchDown">
              <a:avLst/>
            </a:prstTxWarp>
            <a:spAutoFit/>
          </a:bodyPr>
          <a:lstStyle/>
          <a:p>
            <a:r>
              <a:rPr lang="en-US" dirty="0"/>
              <a:t>Another criticism of the executive </a:t>
            </a:r>
            <a:r>
              <a:rPr lang="en-US" dirty="0" smtClean="0"/>
              <a:t>approach</a:t>
            </a:r>
            <a:r>
              <a:rPr lang="fa-IR" dirty="0" smtClean="0"/>
              <a:t>:</a:t>
            </a:r>
            <a:endParaRPr lang="en-US" dirty="0"/>
          </a:p>
        </p:txBody>
      </p:sp>
      <p:sp>
        <p:nvSpPr>
          <p:cNvPr id="5" name="Rectangle 4"/>
          <p:cNvSpPr/>
          <p:nvPr/>
        </p:nvSpPr>
        <p:spPr>
          <a:xfrm>
            <a:off x="533400" y="1447800"/>
            <a:ext cx="7924800" cy="584775"/>
          </a:xfrm>
          <a:prstGeom prst="rect">
            <a:avLst/>
          </a:prstGeom>
        </p:spPr>
        <p:txBody>
          <a:bodyPr wrap="square">
            <a:spAutoFit/>
          </a:bodyPr>
          <a:lstStyle/>
          <a:p>
            <a:r>
              <a:rPr lang="en-US" sz="3200" b="1" dirty="0">
                <a:solidFill>
                  <a:srgbClr val="FF0000"/>
                </a:solidFill>
              </a:rPr>
              <a:t>*</a:t>
            </a:r>
            <a:r>
              <a:rPr lang="en-US" dirty="0" smtClean="0"/>
              <a:t>it </a:t>
            </a:r>
            <a:r>
              <a:rPr lang="en-US" dirty="0"/>
              <a:t>places too much emphasis on the acquisition of subject-matter knowledge</a:t>
            </a:r>
          </a:p>
        </p:txBody>
      </p:sp>
      <p:sp>
        <p:nvSpPr>
          <p:cNvPr id="6" name="Rectangle 5"/>
          <p:cNvSpPr/>
          <p:nvPr/>
        </p:nvSpPr>
        <p:spPr>
          <a:xfrm>
            <a:off x="533400" y="2100501"/>
            <a:ext cx="9144000" cy="1969770"/>
          </a:xfrm>
          <a:prstGeom prst="rect">
            <a:avLst/>
          </a:prstGeom>
        </p:spPr>
        <p:txBody>
          <a:bodyPr wrap="square">
            <a:spAutoFit/>
          </a:bodyPr>
          <a:lstStyle/>
          <a:p>
            <a:r>
              <a:rPr lang="en-US" sz="3200" b="1" dirty="0" smtClean="0">
                <a:solidFill>
                  <a:srgbClr val="FF0000"/>
                </a:solidFill>
              </a:rPr>
              <a:t>*</a:t>
            </a:r>
            <a:r>
              <a:rPr lang="en-US" sz="3200" dirty="0" smtClean="0">
                <a:solidFill>
                  <a:srgbClr val="FF0000"/>
                </a:solidFill>
              </a:rPr>
              <a:t> </a:t>
            </a:r>
            <a:r>
              <a:rPr lang="en-US" dirty="0" smtClean="0"/>
              <a:t>it </a:t>
            </a:r>
            <a:r>
              <a:rPr lang="en-US" u="sng" dirty="0" smtClean="0"/>
              <a:t>doesn’t </a:t>
            </a:r>
            <a:r>
              <a:rPr lang="en-US" dirty="0" smtClean="0"/>
              <a:t>place enough </a:t>
            </a:r>
            <a:r>
              <a:rPr lang="en-US" dirty="0">
                <a:solidFill>
                  <a:prstClr val="black"/>
                </a:solidFill>
              </a:rPr>
              <a:t>emphasis</a:t>
            </a:r>
            <a:r>
              <a:rPr lang="en-US" dirty="0" smtClean="0"/>
              <a:t> on </a:t>
            </a:r>
            <a:r>
              <a:rPr lang="en-US" dirty="0"/>
              <a:t>the good uses of this </a:t>
            </a:r>
            <a:r>
              <a:rPr lang="en-US" dirty="0" smtClean="0"/>
              <a:t>knowledge</a:t>
            </a:r>
          </a:p>
          <a:p>
            <a:r>
              <a:rPr lang="en-US" dirty="0" smtClean="0"/>
              <a:t> </a:t>
            </a:r>
            <a:r>
              <a:rPr lang="en-US" dirty="0"/>
              <a:t>or on other </a:t>
            </a:r>
            <a:r>
              <a:rPr lang="en-US" dirty="0">
                <a:solidFill>
                  <a:srgbClr val="00B050"/>
                </a:solidFill>
              </a:rPr>
              <a:t>purposes of schooling</a:t>
            </a:r>
            <a:r>
              <a:rPr lang="en-US" dirty="0"/>
              <a:t>, such </a:t>
            </a:r>
            <a:r>
              <a:rPr lang="en-US" dirty="0" smtClean="0"/>
              <a:t>as:</a:t>
            </a:r>
          </a:p>
          <a:p>
            <a:endParaRPr lang="en-US" dirty="0" smtClean="0"/>
          </a:p>
          <a:p>
            <a:r>
              <a:rPr lang="en-US" u="sng" dirty="0" smtClean="0">
                <a:solidFill>
                  <a:srgbClr val="00B050"/>
                </a:solidFill>
              </a:rPr>
              <a:t>1- </a:t>
            </a:r>
            <a:r>
              <a:rPr lang="en-US" u="sng" dirty="0">
                <a:solidFill>
                  <a:srgbClr val="00B050"/>
                </a:solidFill>
              </a:rPr>
              <a:t>attaining physical and emotional </a:t>
            </a:r>
            <a:r>
              <a:rPr lang="en-US" u="sng" dirty="0" smtClean="0">
                <a:solidFill>
                  <a:srgbClr val="00B050"/>
                </a:solidFill>
              </a:rPr>
              <a:t>well-being</a:t>
            </a:r>
          </a:p>
          <a:p>
            <a:r>
              <a:rPr lang="en-US" u="sng" dirty="0" smtClean="0">
                <a:solidFill>
                  <a:srgbClr val="00B050"/>
                </a:solidFill>
              </a:rPr>
              <a:t>2-acquiring </a:t>
            </a:r>
            <a:r>
              <a:rPr lang="en-US" u="sng" dirty="0">
                <a:solidFill>
                  <a:srgbClr val="00B050"/>
                </a:solidFill>
              </a:rPr>
              <a:t>life skills (for example, managing credit, finding good </a:t>
            </a:r>
            <a:r>
              <a:rPr lang="en-US" u="sng" dirty="0" smtClean="0">
                <a:solidFill>
                  <a:srgbClr val="00B050"/>
                </a:solidFill>
              </a:rPr>
              <a:t>work)</a:t>
            </a:r>
          </a:p>
          <a:p>
            <a:r>
              <a:rPr lang="en-US" u="sng" dirty="0" smtClean="0">
                <a:solidFill>
                  <a:srgbClr val="00B050"/>
                </a:solidFill>
              </a:rPr>
              <a:t>3-exercising </a:t>
            </a:r>
            <a:r>
              <a:rPr lang="en-US" u="sng" dirty="0">
                <a:solidFill>
                  <a:srgbClr val="00B050"/>
                </a:solidFill>
              </a:rPr>
              <a:t>democratic citizenship</a:t>
            </a:r>
          </a:p>
        </p:txBody>
      </p:sp>
      <p:sp>
        <p:nvSpPr>
          <p:cNvPr id="7" name="Rectangle 6"/>
          <p:cNvSpPr/>
          <p:nvPr/>
        </p:nvSpPr>
        <p:spPr>
          <a:xfrm>
            <a:off x="518160" y="4070271"/>
            <a:ext cx="7924800" cy="2800767"/>
          </a:xfrm>
          <a:prstGeom prst="rect">
            <a:avLst/>
          </a:prstGeom>
        </p:spPr>
        <p:txBody>
          <a:bodyPr wrap="square">
            <a:spAutoFit/>
          </a:bodyPr>
          <a:lstStyle/>
          <a:p>
            <a:r>
              <a:rPr lang="en-US" dirty="0"/>
              <a:t> </a:t>
            </a:r>
            <a:r>
              <a:rPr lang="en-US" sz="3200" b="1" dirty="0">
                <a:solidFill>
                  <a:srgbClr val="FF0000"/>
                </a:solidFill>
              </a:rPr>
              <a:t>*</a:t>
            </a:r>
            <a:r>
              <a:rPr lang="en-US" sz="3200" dirty="0">
                <a:solidFill>
                  <a:srgbClr val="FF0000"/>
                </a:solidFill>
              </a:rPr>
              <a:t> </a:t>
            </a:r>
            <a:r>
              <a:rPr lang="en-US" dirty="0"/>
              <a:t>Critics worry that highly knowledgeable people can often be found engaged in morally reprehensible </a:t>
            </a:r>
            <a:r>
              <a:rPr lang="en-US" dirty="0" smtClean="0"/>
              <a:t>undertakings .</a:t>
            </a:r>
          </a:p>
          <a:p>
            <a:r>
              <a:rPr lang="en-US" dirty="0"/>
              <a:t>They argue that Knowledge alone, </a:t>
            </a:r>
            <a:r>
              <a:rPr lang="en-US" u="sng" dirty="0"/>
              <a:t>should never be</a:t>
            </a:r>
            <a:r>
              <a:rPr lang="en-US" dirty="0"/>
              <a:t> </a:t>
            </a:r>
            <a:r>
              <a:rPr lang="en-US" dirty="0" smtClean="0"/>
              <a:t>the </a:t>
            </a:r>
            <a:r>
              <a:rPr lang="en-US" dirty="0"/>
              <a:t>sole or most exalted end of </a:t>
            </a:r>
            <a:r>
              <a:rPr lang="en-US" dirty="0" smtClean="0"/>
              <a:t>education.</a:t>
            </a:r>
          </a:p>
          <a:p>
            <a:r>
              <a:rPr lang="en-US" dirty="0" smtClean="0"/>
              <a:t> the elements which should be treated as </a:t>
            </a:r>
            <a:r>
              <a:rPr lang="en-US" dirty="0" smtClean="0">
                <a:solidFill>
                  <a:srgbClr val="990099"/>
                </a:solidFill>
              </a:rPr>
              <a:t>ends </a:t>
            </a:r>
            <a:r>
              <a:rPr lang="en-US" dirty="0">
                <a:solidFill>
                  <a:srgbClr val="990099"/>
                </a:solidFill>
              </a:rPr>
              <a:t>deserving equal </a:t>
            </a:r>
            <a:r>
              <a:rPr lang="en-US" dirty="0" smtClean="0">
                <a:solidFill>
                  <a:srgbClr val="990099"/>
                </a:solidFill>
              </a:rPr>
              <a:t>consideration </a:t>
            </a:r>
            <a:r>
              <a:rPr lang="en-US" dirty="0" smtClean="0"/>
              <a:t>are:</a:t>
            </a:r>
          </a:p>
          <a:p>
            <a:r>
              <a:rPr lang="en-US" u="sng" dirty="0">
                <a:solidFill>
                  <a:srgbClr val="990099"/>
                </a:solidFill>
              </a:rPr>
              <a:t>1-The proper uses of </a:t>
            </a:r>
            <a:r>
              <a:rPr lang="en-US" u="sng" dirty="0" smtClean="0">
                <a:solidFill>
                  <a:srgbClr val="990099"/>
                </a:solidFill>
              </a:rPr>
              <a:t>knowledge</a:t>
            </a:r>
          </a:p>
          <a:p>
            <a:r>
              <a:rPr lang="en-US" u="sng" dirty="0">
                <a:solidFill>
                  <a:srgbClr val="990099"/>
                </a:solidFill>
              </a:rPr>
              <a:t>2-he exercise of moral </a:t>
            </a:r>
            <a:r>
              <a:rPr lang="en-US" u="sng" dirty="0" smtClean="0">
                <a:solidFill>
                  <a:srgbClr val="990099"/>
                </a:solidFill>
              </a:rPr>
              <a:t>virtue</a:t>
            </a:r>
          </a:p>
          <a:p>
            <a:r>
              <a:rPr lang="en-US" u="sng" dirty="0">
                <a:solidFill>
                  <a:srgbClr val="990099"/>
                </a:solidFill>
              </a:rPr>
              <a:t>3-he care and nurture of fellow human beings and other creatures</a:t>
            </a:r>
          </a:p>
        </p:txBody>
      </p:sp>
    </p:spTree>
    <p:extLst>
      <p:ext uri="{BB962C8B-B14F-4D97-AF65-F5344CB8AC3E}">
        <p14:creationId xmlns="" xmlns:p14="http://schemas.microsoft.com/office/powerpoint/2010/main" val="4222712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1000"/>
                                        <p:tgtEl>
                                          <p:spTgt spid="6">
                                            <p:txEl>
                                              <p:pRg st="0" end="0"/>
                                            </p:txEl>
                                          </p:spTgt>
                                        </p:tgtEl>
                                      </p:cBhvr>
                                    </p:animEffect>
                                    <p:anim calcmode="lin" valueType="num">
                                      <p:cBhvr>
                                        <p:cTn id="2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1000"/>
                                        <p:tgtEl>
                                          <p:spTgt spid="6">
                                            <p:txEl>
                                              <p:pRg st="1" end="1"/>
                                            </p:txEl>
                                          </p:spTgt>
                                        </p:tgtEl>
                                      </p:cBhvr>
                                    </p:animEffect>
                                    <p:anim calcmode="lin" valueType="num">
                                      <p:cBhvr>
                                        <p:cTn id="3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1000"/>
                                        <p:tgtEl>
                                          <p:spTgt spid="6">
                                            <p:txEl>
                                              <p:pRg st="3" end="3"/>
                                            </p:txEl>
                                          </p:spTgt>
                                        </p:tgtEl>
                                      </p:cBhvr>
                                    </p:animEffect>
                                    <p:anim calcmode="lin" valueType="num">
                                      <p:cBhvr>
                                        <p:cTn id="4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1000"/>
                                        <p:tgtEl>
                                          <p:spTgt spid="6">
                                            <p:txEl>
                                              <p:pRg st="4" end="4"/>
                                            </p:txEl>
                                          </p:spTgt>
                                        </p:tgtEl>
                                      </p:cBhvr>
                                    </p:animEffect>
                                    <p:anim calcmode="lin" valueType="num">
                                      <p:cBhvr>
                                        <p:cTn id="4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1000"/>
                                        <p:tgtEl>
                                          <p:spTgt spid="6">
                                            <p:txEl>
                                              <p:pRg st="5" end="5"/>
                                            </p:txEl>
                                          </p:spTgt>
                                        </p:tgtEl>
                                      </p:cBhvr>
                                    </p:animEffect>
                                    <p:anim calcmode="lin" valueType="num">
                                      <p:cBhvr>
                                        <p:cTn id="5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 calcmode="lin" valueType="num">
                                      <p:cBhvr additive="base">
                                        <p:cTn id="6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 calcmode="lin" valueType="num">
                                      <p:cBhvr additive="base">
                                        <p:cTn id="6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7">
                                            <p:txEl>
                                              <p:pRg st="2" end="2"/>
                                            </p:txEl>
                                          </p:spTgt>
                                        </p:tgtEl>
                                        <p:attrNameLst>
                                          <p:attrName>style.visibility</p:attrName>
                                        </p:attrNameLst>
                                      </p:cBhvr>
                                      <p:to>
                                        <p:strVal val="visible"/>
                                      </p:to>
                                    </p:set>
                                    <p:anim calcmode="lin" valueType="num">
                                      <p:cBhvr additive="base">
                                        <p:cTn id="7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additive="base">
                                        <p:cTn id="80"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7">
                                            <p:txEl>
                                              <p:pRg st="4" end="4"/>
                                            </p:txEl>
                                          </p:spTgt>
                                        </p:tgtEl>
                                        <p:attrNameLst>
                                          <p:attrName>style.visibility</p:attrName>
                                        </p:attrNameLst>
                                      </p:cBhvr>
                                      <p:to>
                                        <p:strVal val="visible"/>
                                      </p:to>
                                    </p:set>
                                    <p:anim calcmode="lin" valueType="num">
                                      <p:cBhvr additive="base">
                                        <p:cTn id="8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7">
                                            <p:txEl>
                                              <p:pRg st="5" end="5"/>
                                            </p:txEl>
                                          </p:spTgt>
                                        </p:tgtEl>
                                        <p:attrNameLst>
                                          <p:attrName>style.visibility</p:attrName>
                                        </p:attrNameLst>
                                      </p:cBhvr>
                                      <p:to>
                                        <p:strVal val="visible"/>
                                      </p:to>
                                    </p:set>
                                    <p:anim calcmode="lin" valueType="num">
                                      <p:cBhvr additive="base">
                                        <p:cTn id="9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11051"/>
            <a:ext cx="7467600" cy="2308324"/>
          </a:xfrm>
          <a:prstGeom prst="rect">
            <a:avLst/>
          </a:prstGeom>
        </p:spPr>
        <p:txBody>
          <a:bodyPr wrap="square">
            <a:spAutoFit/>
          </a:bodyPr>
          <a:lstStyle/>
          <a:p>
            <a:r>
              <a:rPr lang="en-US" dirty="0" smtClean="0"/>
              <a:t>*What </a:t>
            </a:r>
            <a:r>
              <a:rPr lang="en-US" dirty="0"/>
              <a:t>do you think</a:t>
            </a:r>
            <a:r>
              <a:rPr lang="en-US" dirty="0" smtClean="0"/>
              <a:t>?</a:t>
            </a:r>
          </a:p>
          <a:p>
            <a:r>
              <a:rPr lang="en-US" dirty="0" smtClean="0"/>
              <a:t> *Do </a:t>
            </a:r>
            <a:r>
              <a:rPr lang="en-US" dirty="0"/>
              <a:t>you see yourself as an executive teacher, despite these shortcomings? </a:t>
            </a:r>
            <a:endParaRPr lang="en-US" dirty="0" smtClean="0"/>
          </a:p>
          <a:p>
            <a:r>
              <a:rPr lang="en-US" dirty="0">
                <a:solidFill>
                  <a:prstClr val="black"/>
                </a:solidFill>
              </a:rPr>
              <a:t>* </a:t>
            </a:r>
            <a:r>
              <a:rPr lang="en-US" dirty="0" smtClean="0"/>
              <a:t>are </a:t>
            </a:r>
            <a:r>
              <a:rPr lang="en-US" dirty="0"/>
              <a:t>you disappointed that what seemed a useful way to approach teaching turns out to have some unsavory features</a:t>
            </a:r>
            <a:r>
              <a:rPr lang="en-US" dirty="0" smtClean="0"/>
              <a:t>?</a:t>
            </a:r>
          </a:p>
          <a:p>
            <a:r>
              <a:rPr lang="en-US" dirty="0" smtClean="0"/>
              <a:t> </a:t>
            </a:r>
            <a:r>
              <a:rPr lang="en-US" dirty="0">
                <a:solidFill>
                  <a:prstClr val="black"/>
                </a:solidFill>
              </a:rPr>
              <a:t>* </a:t>
            </a:r>
            <a:r>
              <a:rPr lang="en-US" dirty="0" smtClean="0"/>
              <a:t>If </a:t>
            </a:r>
            <a:r>
              <a:rPr lang="en-US" dirty="0"/>
              <a:t>you favor the executive approach, what arguments might you offer in its defense</a:t>
            </a:r>
            <a:r>
              <a:rPr lang="en-US" dirty="0" smtClean="0"/>
              <a:t>?</a:t>
            </a:r>
          </a:p>
          <a:p>
            <a:r>
              <a:rPr lang="en-US" dirty="0" smtClean="0"/>
              <a:t> </a:t>
            </a:r>
            <a:r>
              <a:rPr lang="en-US" dirty="0">
                <a:solidFill>
                  <a:prstClr val="black"/>
                </a:solidFill>
              </a:rPr>
              <a:t>*</a:t>
            </a:r>
            <a:r>
              <a:rPr lang="en-US" dirty="0" smtClean="0"/>
              <a:t> </a:t>
            </a:r>
            <a:r>
              <a:rPr lang="en-US" dirty="0"/>
              <a:t>if you are an advocate for this approach, where should you exercise caution?</a:t>
            </a:r>
          </a:p>
        </p:txBody>
      </p:sp>
      <p:pic>
        <p:nvPicPr>
          <p:cNvPr id="6" name="Picture 5"/>
          <p:cNvPicPr>
            <a:picLocks noChangeAspect="1"/>
          </p:cNvPicPr>
          <p:nvPr/>
        </p:nvPicPr>
        <p:blipFill>
          <a:blip r:embed="rId3">
            <a:extLst>
              <a:ext uri="{BEBA8EAE-BF5A-486C-A8C5-ECC9F3942E4B}">
                <a14:imgProps xmlns="" xmlns:a14="http://schemas.microsoft.com/office/drawing/2010/main">
                  <a14:imgLayer r:embed="rId4">
                    <a14:imgEffect>
                      <a14:backgroundRemoval t="10787" b="80449" l="0" r="56641"/>
                    </a14:imgEffect>
                  </a14:imgLayer>
                </a14:imgProps>
              </a:ext>
              <a:ext uri="{28A0092B-C50C-407E-A947-70E740481C1C}">
                <a14:useLocalDpi xmlns="" xmlns:a14="http://schemas.microsoft.com/office/drawing/2010/main" val="0"/>
              </a:ext>
            </a:extLst>
          </a:blip>
          <a:stretch>
            <a:fillRect/>
          </a:stretch>
        </p:blipFill>
        <p:spPr>
          <a:xfrm>
            <a:off x="2057400" y="2547937"/>
            <a:ext cx="4876800" cy="4238625"/>
          </a:xfrm>
          <a:prstGeom prst="rect">
            <a:avLst/>
          </a:prstGeom>
        </p:spPr>
      </p:pic>
      <p:pic>
        <p:nvPicPr>
          <p:cNvPr id="8" name="Picture 7"/>
          <p:cNvPicPr>
            <a:picLocks noChangeAspect="1"/>
          </p:cNvPicPr>
          <p:nvPr/>
        </p:nvPicPr>
        <p:blipFill>
          <a:blip r:embed="rId5">
            <a:extLst>
              <a:ext uri="{BEBA8EAE-BF5A-486C-A8C5-ECC9F3942E4B}">
                <a14:imgProps xmlns="" xmlns:a14="http://schemas.microsoft.com/office/drawing/2010/main">
                  <a14:imgLayer r:embed="rId4">
                    <a14:imgEffect>
                      <a14:backgroundRemoval t="65169" b="99326" l="0" r="41602"/>
                    </a14:imgEffect>
                  </a14:imgLayer>
                </a14:imgProps>
              </a:ext>
              <a:ext uri="{28A0092B-C50C-407E-A947-70E740481C1C}">
                <a14:useLocalDpi xmlns="" xmlns:a14="http://schemas.microsoft.com/office/drawing/2010/main" val="0"/>
              </a:ext>
            </a:extLst>
          </a:blip>
          <a:stretch>
            <a:fillRect/>
          </a:stretch>
        </p:blipFill>
        <p:spPr>
          <a:xfrm>
            <a:off x="2057400" y="2670331"/>
            <a:ext cx="4876800" cy="4238625"/>
          </a:xfrm>
          <a:prstGeom prst="rect">
            <a:avLst/>
          </a:prstGeom>
        </p:spPr>
      </p:pic>
      <p:pic>
        <p:nvPicPr>
          <p:cNvPr id="7" name="Picture 6"/>
          <p:cNvPicPr>
            <a:picLocks noChangeAspect="1"/>
          </p:cNvPicPr>
          <p:nvPr/>
        </p:nvPicPr>
        <p:blipFill>
          <a:blip r:embed="rId6">
            <a:extLst>
              <a:ext uri="{BEBA8EAE-BF5A-486C-A8C5-ECC9F3942E4B}">
                <a14:imgProps xmlns="" xmlns:a14="http://schemas.microsoft.com/office/drawing/2010/main">
                  <a14:imgLayer r:embed="rId4">
                    <a14:imgEffect>
                      <a14:backgroundRemoval t="0" b="99326" l="0" r="100000"/>
                    </a14:imgEffect>
                  </a14:imgLayer>
                </a14:imgProps>
              </a:ext>
              <a:ext uri="{28A0092B-C50C-407E-A947-70E740481C1C}">
                <a14:useLocalDpi xmlns="" xmlns:a14="http://schemas.microsoft.com/office/drawing/2010/main" val="0"/>
              </a:ext>
            </a:extLst>
          </a:blip>
          <a:stretch>
            <a:fillRect/>
          </a:stretch>
        </p:blipFill>
        <p:spPr>
          <a:xfrm>
            <a:off x="2362200" y="2739865"/>
            <a:ext cx="4435149" cy="3854768"/>
          </a:xfrm>
          <a:prstGeom prst="rect">
            <a:avLst/>
          </a:prstGeom>
        </p:spPr>
      </p:pic>
    </p:spTree>
    <p:extLst>
      <p:ext uri="{BB962C8B-B14F-4D97-AF65-F5344CB8AC3E}">
        <p14:creationId xmlns="" xmlns:p14="http://schemas.microsoft.com/office/powerpoint/2010/main" val="370087988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533" y="685800"/>
            <a:ext cx="7360920" cy="1754326"/>
          </a:xfrm>
          <a:prstGeom prst="rect">
            <a:avLst/>
          </a:prstGeom>
        </p:spPr>
        <p:txBody>
          <a:bodyPr wrap="square">
            <a:spAutoFit/>
          </a:bodyPr>
          <a:lstStyle/>
          <a:p>
            <a:r>
              <a:rPr lang="en-US" dirty="0" smtClean="0"/>
              <a:t>Imagine </a:t>
            </a:r>
            <a:r>
              <a:rPr lang="en-US" dirty="0"/>
              <a:t>that you are </a:t>
            </a:r>
            <a:r>
              <a:rPr lang="en-US" dirty="0">
                <a:solidFill>
                  <a:prstClr val="black"/>
                </a:solidFill>
              </a:rPr>
              <a:t>Jim </a:t>
            </a:r>
            <a:r>
              <a:rPr lang="en-US" dirty="0" smtClean="0">
                <a:solidFill>
                  <a:prstClr val="black"/>
                </a:solidFill>
              </a:rPr>
              <a:t>Barnes</a:t>
            </a:r>
            <a:r>
              <a:rPr lang="fa-IR" dirty="0" smtClean="0">
                <a:solidFill>
                  <a:prstClr val="black"/>
                </a:solidFill>
              </a:rPr>
              <a:t>)</a:t>
            </a:r>
            <a:r>
              <a:rPr lang="en-US" dirty="0" smtClean="0">
                <a:solidFill>
                  <a:prstClr val="black"/>
                </a:solidFill>
              </a:rPr>
              <a:t> </a:t>
            </a:r>
            <a:r>
              <a:rPr lang="en-US" dirty="0">
                <a:solidFill>
                  <a:prstClr val="black"/>
                </a:solidFill>
              </a:rPr>
              <a:t>the elementary school teacher who prided himself on his ability to teach specific subject </a:t>
            </a:r>
            <a:r>
              <a:rPr lang="en-US" dirty="0" smtClean="0">
                <a:solidFill>
                  <a:prstClr val="black"/>
                </a:solidFill>
              </a:rPr>
              <a:t>matter</a:t>
            </a:r>
            <a:r>
              <a:rPr lang="fa-IR" dirty="0">
                <a:solidFill>
                  <a:prstClr val="black"/>
                </a:solidFill>
              </a:rPr>
              <a:t>(</a:t>
            </a:r>
            <a:endParaRPr lang="en-US" dirty="0"/>
          </a:p>
          <a:p>
            <a:pPr lvl="0"/>
            <a:r>
              <a:rPr lang="en-US" dirty="0" smtClean="0">
                <a:solidFill>
                  <a:prstClr val="black"/>
                </a:solidFill>
              </a:rPr>
              <a:t>You </a:t>
            </a:r>
            <a:r>
              <a:rPr lang="en-US" dirty="0">
                <a:solidFill>
                  <a:prstClr val="black"/>
                </a:solidFill>
              </a:rPr>
              <a:t>want</a:t>
            </a:r>
            <a:r>
              <a:rPr lang="fa-IR" dirty="0">
                <a:solidFill>
                  <a:prstClr val="black"/>
                </a:solidFill>
              </a:rPr>
              <a:t> </a:t>
            </a:r>
            <a:r>
              <a:rPr lang="en-US" dirty="0">
                <a:solidFill>
                  <a:prstClr val="black"/>
                </a:solidFill>
              </a:rPr>
              <a:t>to teach fifth-grade students how to compute  the area of plane surfaces bounded by straight </a:t>
            </a:r>
            <a:r>
              <a:rPr lang="en-US" dirty="0" smtClean="0">
                <a:solidFill>
                  <a:prstClr val="black"/>
                </a:solidFill>
              </a:rPr>
              <a:t>lines. </a:t>
            </a:r>
            <a:r>
              <a:rPr lang="en-US" dirty="0">
                <a:solidFill>
                  <a:prstClr val="black"/>
                </a:solidFill>
              </a:rPr>
              <a:t>to do this you can use the executive approach</a:t>
            </a:r>
          </a:p>
          <a:p>
            <a:pPr lvl="0"/>
            <a:endParaRPr lang="en-US" dirty="0">
              <a:solidFill>
                <a:prstClr val="black"/>
              </a:solidFill>
            </a:endParaRPr>
          </a:p>
        </p:txBody>
      </p:sp>
      <p:sp>
        <p:nvSpPr>
          <p:cNvPr id="3" name="Rectangle 2"/>
          <p:cNvSpPr/>
          <p:nvPr/>
        </p:nvSpPr>
        <p:spPr>
          <a:xfrm>
            <a:off x="792480" y="2163128"/>
            <a:ext cx="7818120" cy="923330"/>
          </a:xfrm>
          <a:prstGeom prst="rect">
            <a:avLst/>
          </a:prstGeom>
        </p:spPr>
        <p:txBody>
          <a:bodyPr wrap="square">
            <a:spAutoFit/>
          </a:bodyPr>
          <a:lstStyle/>
          <a:p>
            <a:r>
              <a:rPr lang="en-US" dirty="0" smtClean="0"/>
              <a:t>First they should </a:t>
            </a:r>
            <a:r>
              <a:rPr lang="en-US" dirty="0"/>
              <a:t>learn the formula (A = </a:t>
            </a:r>
            <a:r>
              <a:rPr lang="en-US" dirty="0" err="1"/>
              <a:t>bh</a:t>
            </a:r>
            <a:r>
              <a:rPr lang="en-US" dirty="0"/>
              <a:t>) </a:t>
            </a:r>
            <a:r>
              <a:rPr lang="en-US" dirty="0" smtClean="0"/>
              <a:t>,then they should use it correctly.</a:t>
            </a:r>
          </a:p>
          <a:p>
            <a:pPr lvl="0"/>
            <a:r>
              <a:rPr lang="en-US" dirty="0" smtClean="0">
                <a:solidFill>
                  <a:prstClr val="black"/>
                </a:solidFill>
              </a:rPr>
              <a:t> to apply the executive approach follow these steps :</a:t>
            </a:r>
            <a:endParaRPr lang="en-US" dirty="0">
              <a:solidFill>
                <a:prstClr val="black"/>
              </a:solidFill>
            </a:endParaRPr>
          </a:p>
          <a:p>
            <a:endParaRPr lang="en-US" dirty="0"/>
          </a:p>
        </p:txBody>
      </p:sp>
      <p:sp>
        <p:nvSpPr>
          <p:cNvPr id="4" name="Rectangle 3"/>
          <p:cNvSpPr/>
          <p:nvPr/>
        </p:nvSpPr>
        <p:spPr>
          <a:xfrm>
            <a:off x="834813" y="2875002"/>
            <a:ext cx="2511778" cy="369332"/>
          </a:xfrm>
          <a:prstGeom prst="rect">
            <a:avLst/>
          </a:prstGeom>
        </p:spPr>
        <p:txBody>
          <a:bodyPr wrap="none">
            <a:spAutoFit/>
          </a:bodyPr>
          <a:lstStyle/>
          <a:p>
            <a:r>
              <a:rPr lang="en-US" dirty="0">
                <a:solidFill>
                  <a:srgbClr val="990099"/>
                </a:solidFill>
              </a:rPr>
              <a:t>Bring the class together</a:t>
            </a:r>
          </a:p>
        </p:txBody>
      </p:sp>
      <p:sp>
        <p:nvSpPr>
          <p:cNvPr id="5" name="Rectangle 4"/>
          <p:cNvSpPr/>
          <p:nvPr/>
        </p:nvSpPr>
        <p:spPr>
          <a:xfrm>
            <a:off x="834813" y="3273028"/>
            <a:ext cx="3565591" cy="369332"/>
          </a:xfrm>
          <a:prstGeom prst="rect">
            <a:avLst/>
          </a:prstGeom>
        </p:spPr>
        <p:txBody>
          <a:bodyPr wrap="none">
            <a:spAutoFit/>
          </a:bodyPr>
          <a:lstStyle/>
          <a:p>
            <a:r>
              <a:rPr lang="en-US" dirty="0">
                <a:solidFill>
                  <a:srgbClr val="990099"/>
                </a:solidFill>
              </a:rPr>
              <a:t>discuss the objective of this lesson</a:t>
            </a:r>
          </a:p>
        </p:txBody>
      </p:sp>
      <p:sp>
        <p:nvSpPr>
          <p:cNvPr id="6" name="Rectangle 5"/>
          <p:cNvSpPr/>
          <p:nvPr/>
        </p:nvSpPr>
        <p:spPr>
          <a:xfrm>
            <a:off x="865293" y="3642360"/>
            <a:ext cx="6629400" cy="646331"/>
          </a:xfrm>
          <a:prstGeom prst="rect">
            <a:avLst/>
          </a:prstGeom>
        </p:spPr>
        <p:txBody>
          <a:bodyPr wrap="square">
            <a:spAutoFit/>
          </a:bodyPr>
          <a:lstStyle/>
          <a:p>
            <a:r>
              <a:rPr lang="en-US" dirty="0">
                <a:solidFill>
                  <a:srgbClr val="990099"/>
                </a:solidFill>
              </a:rPr>
              <a:t>teach the lesson clearly and without exceeding the students’ ability to comprehend you</a:t>
            </a:r>
          </a:p>
        </p:txBody>
      </p:sp>
      <p:sp>
        <p:nvSpPr>
          <p:cNvPr id="7" name="Rectangle 6"/>
          <p:cNvSpPr/>
          <p:nvPr/>
        </p:nvSpPr>
        <p:spPr>
          <a:xfrm>
            <a:off x="834813" y="4319053"/>
            <a:ext cx="6480388" cy="646331"/>
          </a:xfrm>
          <a:prstGeom prst="rect">
            <a:avLst/>
          </a:prstGeom>
        </p:spPr>
        <p:txBody>
          <a:bodyPr wrap="square">
            <a:spAutoFit/>
          </a:bodyPr>
          <a:lstStyle/>
          <a:p>
            <a:r>
              <a:rPr lang="en-US" dirty="0">
                <a:solidFill>
                  <a:srgbClr val="990099"/>
                </a:solidFill>
              </a:rPr>
              <a:t>assign seatwork so that students can practice what you are teaching them, monitor their seatwork </a:t>
            </a:r>
            <a:r>
              <a:rPr lang="en-US" dirty="0" smtClean="0">
                <a:solidFill>
                  <a:srgbClr val="990099"/>
                </a:solidFill>
              </a:rPr>
              <a:t>closely</a:t>
            </a:r>
            <a:endParaRPr lang="en-US" dirty="0">
              <a:solidFill>
                <a:srgbClr val="990099"/>
              </a:solidFill>
            </a:endParaRPr>
          </a:p>
        </p:txBody>
      </p:sp>
      <p:sp>
        <p:nvSpPr>
          <p:cNvPr id="8" name="Rectangle 7"/>
          <p:cNvSpPr/>
          <p:nvPr/>
        </p:nvSpPr>
        <p:spPr>
          <a:xfrm>
            <a:off x="865293" y="5120522"/>
            <a:ext cx="6830907" cy="369332"/>
          </a:xfrm>
          <a:prstGeom prst="rect">
            <a:avLst/>
          </a:prstGeom>
        </p:spPr>
        <p:txBody>
          <a:bodyPr wrap="square">
            <a:spAutoFit/>
          </a:bodyPr>
          <a:lstStyle/>
          <a:p>
            <a:r>
              <a:rPr lang="en-US" dirty="0">
                <a:solidFill>
                  <a:srgbClr val="990099"/>
                </a:solidFill>
              </a:rPr>
              <a:t>follow up with a presentation to clarify any lingering confusion</a:t>
            </a:r>
          </a:p>
        </p:txBody>
      </p:sp>
      <p:sp>
        <p:nvSpPr>
          <p:cNvPr id="9" name="Rectangle 8"/>
          <p:cNvSpPr/>
          <p:nvPr/>
        </p:nvSpPr>
        <p:spPr>
          <a:xfrm>
            <a:off x="865293" y="5608918"/>
            <a:ext cx="2664960" cy="369332"/>
          </a:xfrm>
          <a:prstGeom prst="rect">
            <a:avLst/>
          </a:prstGeom>
        </p:spPr>
        <p:txBody>
          <a:bodyPr wrap="none">
            <a:spAutoFit/>
          </a:bodyPr>
          <a:lstStyle/>
          <a:p>
            <a:r>
              <a:rPr lang="en-US" dirty="0">
                <a:solidFill>
                  <a:srgbClr val="990099"/>
                </a:solidFill>
              </a:rPr>
              <a:t> check for </a:t>
            </a:r>
            <a:r>
              <a:rPr lang="en-US" dirty="0" smtClean="0">
                <a:solidFill>
                  <a:srgbClr val="990099"/>
                </a:solidFill>
              </a:rPr>
              <a:t>understanding</a:t>
            </a:r>
            <a:endParaRPr lang="en-US" dirty="0">
              <a:solidFill>
                <a:srgbClr val="990099"/>
              </a:solidFill>
            </a:endParaRPr>
          </a:p>
        </p:txBody>
      </p:sp>
      <p:sp>
        <p:nvSpPr>
          <p:cNvPr id="10" name="Rectangle 9"/>
          <p:cNvSpPr/>
          <p:nvPr/>
        </p:nvSpPr>
        <p:spPr>
          <a:xfrm>
            <a:off x="880532" y="6132226"/>
            <a:ext cx="7029027" cy="369332"/>
          </a:xfrm>
          <a:prstGeom prst="rect">
            <a:avLst/>
          </a:prstGeom>
        </p:spPr>
        <p:txBody>
          <a:bodyPr wrap="square">
            <a:spAutoFit/>
          </a:bodyPr>
          <a:lstStyle/>
          <a:p>
            <a:r>
              <a:rPr lang="en-US" dirty="0">
                <a:solidFill>
                  <a:srgbClr val="990099"/>
                </a:solidFill>
              </a:rPr>
              <a:t>test to determine whether they mastered the content</a:t>
            </a:r>
          </a:p>
        </p:txBody>
      </p:sp>
    </p:spTree>
    <p:extLst>
      <p:ext uri="{BB962C8B-B14F-4D97-AF65-F5344CB8AC3E}">
        <p14:creationId xmlns="" xmlns:p14="http://schemas.microsoft.com/office/powerpoint/2010/main" val="40359155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80">
                                          <p:stCondLst>
                                            <p:cond delay="0"/>
                                          </p:stCondLst>
                                        </p:cTn>
                                        <p:tgtEl>
                                          <p:spTgt spid="5"/>
                                        </p:tgtEl>
                                      </p:cBhvr>
                                    </p:animEffect>
                                    <p:anim calcmode="lin" valueType="num">
                                      <p:cBhvr>
                                        <p:cTn id="4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6" dur="26">
                                          <p:stCondLst>
                                            <p:cond delay="650"/>
                                          </p:stCondLst>
                                        </p:cTn>
                                        <p:tgtEl>
                                          <p:spTgt spid="5"/>
                                        </p:tgtEl>
                                      </p:cBhvr>
                                      <p:to x="100000" y="60000"/>
                                    </p:animScale>
                                    <p:animScale>
                                      <p:cBhvr>
                                        <p:cTn id="47" dur="166" decel="50000">
                                          <p:stCondLst>
                                            <p:cond delay="676"/>
                                          </p:stCondLst>
                                        </p:cTn>
                                        <p:tgtEl>
                                          <p:spTgt spid="5"/>
                                        </p:tgtEl>
                                      </p:cBhvr>
                                      <p:to x="100000" y="100000"/>
                                    </p:animScale>
                                    <p:animScale>
                                      <p:cBhvr>
                                        <p:cTn id="48" dur="26">
                                          <p:stCondLst>
                                            <p:cond delay="1312"/>
                                          </p:stCondLst>
                                        </p:cTn>
                                        <p:tgtEl>
                                          <p:spTgt spid="5"/>
                                        </p:tgtEl>
                                      </p:cBhvr>
                                      <p:to x="100000" y="80000"/>
                                    </p:animScale>
                                    <p:animScale>
                                      <p:cBhvr>
                                        <p:cTn id="49" dur="166" decel="50000">
                                          <p:stCondLst>
                                            <p:cond delay="1338"/>
                                          </p:stCondLst>
                                        </p:cTn>
                                        <p:tgtEl>
                                          <p:spTgt spid="5"/>
                                        </p:tgtEl>
                                      </p:cBhvr>
                                      <p:to x="100000" y="100000"/>
                                    </p:animScale>
                                    <p:animScale>
                                      <p:cBhvr>
                                        <p:cTn id="50" dur="26">
                                          <p:stCondLst>
                                            <p:cond delay="1642"/>
                                          </p:stCondLst>
                                        </p:cTn>
                                        <p:tgtEl>
                                          <p:spTgt spid="5"/>
                                        </p:tgtEl>
                                      </p:cBhvr>
                                      <p:to x="100000" y="90000"/>
                                    </p:animScale>
                                    <p:animScale>
                                      <p:cBhvr>
                                        <p:cTn id="51" dur="166" decel="50000">
                                          <p:stCondLst>
                                            <p:cond delay="1668"/>
                                          </p:stCondLst>
                                        </p:cTn>
                                        <p:tgtEl>
                                          <p:spTgt spid="5"/>
                                        </p:tgtEl>
                                      </p:cBhvr>
                                      <p:to x="100000" y="100000"/>
                                    </p:animScale>
                                    <p:animScale>
                                      <p:cBhvr>
                                        <p:cTn id="52" dur="26">
                                          <p:stCondLst>
                                            <p:cond delay="1808"/>
                                          </p:stCondLst>
                                        </p:cTn>
                                        <p:tgtEl>
                                          <p:spTgt spid="5"/>
                                        </p:tgtEl>
                                      </p:cBhvr>
                                      <p:to x="100000" y="95000"/>
                                    </p:animScale>
                                    <p:animScale>
                                      <p:cBhvr>
                                        <p:cTn id="53" dur="166" decel="50000">
                                          <p:stCondLst>
                                            <p:cond delay="1834"/>
                                          </p:stCondLst>
                                        </p:cTn>
                                        <p:tgtEl>
                                          <p:spTgt spid="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80">
                                          <p:stCondLst>
                                            <p:cond delay="0"/>
                                          </p:stCondLst>
                                        </p:cTn>
                                        <p:tgtEl>
                                          <p:spTgt spid="7"/>
                                        </p:tgtEl>
                                      </p:cBhvr>
                                    </p:animEffect>
                                    <p:anim calcmode="lin" valueType="num">
                                      <p:cBhvr>
                                        <p:cTn id="7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2" dur="26">
                                          <p:stCondLst>
                                            <p:cond delay="650"/>
                                          </p:stCondLst>
                                        </p:cTn>
                                        <p:tgtEl>
                                          <p:spTgt spid="7"/>
                                        </p:tgtEl>
                                      </p:cBhvr>
                                      <p:to x="100000" y="60000"/>
                                    </p:animScale>
                                    <p:animScale>
                                      <p:cBhvr>
                                        <p:cTn id="83" dur="166" decel="50000">
                                          <p:stCondLst>
                                            <p:cond delay="676"/>
                                          </p:stCondLst>
                                        </p:cTn>
                                        <p:tgtEl>
                                          <p:spTgt spid="7"/>
                                        </p:tgtEl>
                                      </p:cBhvr>
                                      <p:to x="100000" y="100000"/>
                                    </p:animScale>
                                    <p:animScale>
                                      <p:cBhvr>
                                        <p:cTn id="84" dur="26">
                                          <p:stCondLst>
                                            <p:cond delay="1312"/>
                                          </p:stCondLst>
                                        </p:cTn>
                                        <p:tgtEl>
                                          <p:spTgt spid="7"/>
                                        </p:tgtEl>
                                      </p:cBhvr>
                                      <p:to x="100000" y="80000"/>
                                    </p:animScale>
                                    <p:animScale>
                                      <p:cBhvr>
                                        <p:cTn id="85" dur="166" decel="50000">
                                          <p:stCondLst>
                                            <p:cond delay="1338"/>
                                          </p:stCondLst>
                                        </p:cTn>
                                        <p:tgtEl>
                                          <p:spTgt spid="7"/>
                                        </p:tgtEl>
                                      </p:cBhvr>
                                      <p:to x="100000" y="100000"/>
                                    </p:animScale>
                                    <p:animScale>
                                      <p:cBhvr>
                                        <p:cTn id="86" dur="26">
                                          <p:stCondLst>
                                            <p:cond delay="1642"/>
                                          </p:stCondLst>
                                        </p:cTn>
                                        <p:tgtEl>
                                          <p:spTgt spid="7"/>
                                        </p:tgtEl>
                                      </p:cBhvr>
                                      <p:to x="100000" y="90000"/>
                                    </p:animScale>
                                    <p:animScale>
                                      <p:cBhvr>
                                        <p:cTn id="87" dur="166" decel="50000">
                                          <p:stCondLst>
                                            <p:cond delay="1668"/>
                                          </p:stCondLst>
                                        </p:cTn>
                                        <p:tgtEl>
                                          <p:spTgt spid="7"/>
                                        </p:tgtEl>
                                      </p:cBhvr>
                                      <p:to x="100000" y="100000"/>
                                    </p:animScale>
                                    <p:animScale>
                                      <p:cBhvr>
                                        <p:cTn id="88" dur="26">
                                          <p:stCondLst>
                                            <p:cond delay="1808"/>
                                          </p:stCondLst>
                                        </p:cTn>
                                        <p:tgtEl>
                                          <p:spTgt spid="7"/>
                                        </p:tgtEl>
                                      </p:cBhvr>
                                      <p:to x="100000" y="95000"/>
                                    </p:animScale>
                                    <p:animScale>
                                      <p:cBhvr>
                                        <p:cTn id="89" dur="166" decel="50000">
                                          <p:stCondLst>
                                            <p:cond delay="1834"/>
                                          </p:stCondLst>
                                        </p:cTn>
                                        <p:tgtEl>
                                          <p:spTgt spid="7"/>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down)">
                                      <p:cBhvr>
                                        <p:cTn id="94" dur="580">
                                          <p:stCondLst>
                                            <p:cond delay="0"/>
                                          </p:stCondLst>
                                        </p:cTn>
                                        <p:tgtEl>
                                          <p:spTgt spid="8"/>
                                        </p:tgtEl>
                                      </p:cBhvr>
                                    </p:animEffect>
                                    <p:anim calcmode="lin" valueType="num">
                                      <p:cBhvr>
                                        <p:cTn id="9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0" dur="26">
                                          <p:stCondLst>
                                            <p:cond delay="650"/>
                                          </p:stCondLst>
                                        </p:cTn>
                                        <p:tgtEl>
                                          <p:spTgt spid="8"/>
                                        </p:tgtEl>
                                      </p:cBhvr>
                                      <p:to x="100000" y="60000"/>
                                    </p:animScale>
                                    <p:animScale>
                                      <p:cBhvr>
                                        <p:cTn id="101" dur="166" decel="50000">
                                          <p:stCondLst>
                                            <p:cond delay="676"/>
                                          </p:stCondLst>
                                        </p:cTn>
                                        <p:tgtEl>
                                          <p:spTgt spid="8"/>
                                        </p:tgtEl>
                                      </p:cBhvr>
                                      <p:to x="100000" y="100000"/>
                                    </p:animScale>
                                    <p:animScale>
                                      <p:cBhvr>
                                        <p:cTn id="102" dur="26">
                                          <p:stCondLst>
                                            <p:cond delay="1312"/>
                                          </p:stCondLst>
                                        </p:cTn>
                                        <p:tgtEl>
                                          <p:spTgt spid="8"/>
                                        </p:tgtEl>
                                      </p:cBhvr>
                                      <p:to x="100000" y="80000"/>
                                    </p:animScale>
                                    <p:animScale>
                                      <p:cBhvr>
                                        <p:cTn id="103" dur="166" decel="50000">
                                          <p:stCondLst>
                                            <p:cond delay="1338"/>
                                          </p:stCondLst>
                                        </p:cTn>
                                        <p:tgtEl>
                                          <p:spTgt spid="8"/>
                                        </p:tgtEl>
                                      </p:cBhvr>
                                      <p:to x="100000" y="100000"/>
                                    </p:animScale>
                                    <p:animScale>
                                      <p:cBhvr>
                                        <p:cTn id="104" dur="26">
                                          <p:stCondLst>
                                            <p:cond delay="1642"/>
                                          </p:stCondLst>
                                        </p:cTn>
                                        <p:tgtEl>
                                          <p:spTgt spid="8"/>
                                        </p:tgtEl>
                                      </p:cBhvr>
                                      <p:to x="100000" y="90000"/>
                                    </p:animScale>
                                    <p:animScale>
                                      <p:cBhvr>
                                        <p:cTn id="105" dur="166" decel="50000">
                                          <p:stCondLst>
                                            <p:cond delay="1668"/>
                                          </p:stCondLst>
                                        </p:cTn>
                                        <p:tgtEl>
                                          <p:spTgt spid="8"/>
                                        </p:tgtEl>
                                      </p:cBhvr>
                                      <p:to x="100000" y="100000"/>
                                    </p:animScale>
                                    <p:animScale>
                                      <p:cBhvr>
                                        <p:cTn id="106" dur="26">
                                          <p:stCondLst>
                                            <p:cond delay="1808"/>
                                          </p:stCondLst>
                                        </p:cTn>
                                        <p:tgtEl>
                                          <p:spTgt spid="8"/>
                                        </p:tgtEl>
                                      </p:cBhvr>
                                      <p:to x="100000" y="95000"/>
                                    </p:animScale>
                                    <p:animScale>
                                      <p:cBhvr>
                                        <p:cTn id="107" dur="166" decel="50000">
                                          <p:stCondLst>
                                            <p:cond delay="1834"/>
                                          </p:stCondLst>
                                        </p:cTn>
                                        <p:tgtEl>
                                          <p:spTgt spid="8"/>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wipe(down)">
                                      <p:cBhvr>
                                        <p:cTn id="112" dur="580">
                                          <p:stCondLst>
                                            <p:cond delay="0"/>
                                          </p:stCondLst>
                                        </p:cTn>
                                        <p:tgtEl>
                                          <p:spTgt spid="9"/>
                                        </p:tgtEl>
                                      </p:cBhvr>
                                    </p:animEffect>
                                    <p:anim calcmode="lin" valueType="num">
                                      <p:cBhvr>
                                        <p:cTn id="1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18" dur="26">
                                          <p:stCondLst>
                                            <p:cond delay="650"/>
                                          </p:stCondLst>
                                        </p:cTn>
                                        <p:tgtEl>
                                          <p:spTgt spid="9"/>
                                        </p:tgtEl>
                                      </p:cBhvr>
                                      <p:to x="100000" y="60000"/>
                                    </p:animScale>
                                    <p:animScale>
                                      <p:cBhvr>
                                        <p:cTn id="119" dur="166" decel="50000">
                                          <p:stCondLst>
                                            <p:cond delay="676"/>
                                          </p:stCondLst>
                                        </p:cTn>
                                        <p:tgtEl>
                                          <p:spTgt spid="9"/>
                                        </p:tgtEl>
                                      </p:cBhvr>
                                      <p:to x="100000" y="100000"/>
                                    </p:animScale>
                                    <p:animScale>
                                      <p:cBhvr>
                                        <p:cTn id="120" dur="26">
                                          <p:stCondLst>
                                            <p:cond delay="1312"/>
                                          </p:stCondLst>
                                        </p:cTn>
                                        <p:tgtEl>
                                          <p:spTgt spid="9"/>
                                        </p:tgtEl>
                                      </p:cBhvr>
                                      <p:to x="100000" y="80000"/>
                                    </p:animScale>
                                    <p:animScale>
                                      <p:cBhvr>
                                        <p:cTn id="121" dur="166" decel="50000">
                                          <p:stCondLst>
                                            <p:cond delay="1338"/>
                                          </p:stCondLst>
                                        </p:cTn>
                                        <p:tgtEl>
                                          <p:spTgt spid="9"/>
                                        </p:tgtEl>
                                      </p:cBhvr>
                                      <p:to x="100000" y="100000"/>
                                    </p:animScale>
                                    <p:animScale>
                                      <p:cBhvr>
                                        <p:cTn id="122" dur="26">
                                          <p:stCondLst>
                                            <p:cond delay="1642"/>
                                          </p:stCondLst>
                                        </p:cTn>
                                        <p:tgtEl>
                                          <p:spTgt spid="9"/>
                                        </p:tgtEl>
                                      </p:cBhvr>
                                      <p:to x="100000" y="90000"/>
                                    </p:animScale>
                                    <p:animScale>
                                      <p:cBhvr>
                                        <p:cTn id="123" dur="166" decel="50000">
                                          <p:stCondLst>
                                            <p:cond delay="1668"/>
                                          </p:stCondLst>
                                        </p:cTn>
                                        <p:tgtEl>
                                          <p:spTgt spid="9"/>
                                        </p:tgtEl>
                                      </p:cBhvr>
                                      <p:to x="100000" y="100000"/>
                                    </p:animScale>
                                    <p:animScale>
                                      <p:cBhvr>
                                        <p:cTn id="124" dur="26">
                                          <p:stCondLst>
                                            <p:cond delay="1808"/>
                                          </p:stCondLst>
                                        </p:cTn>
                                        <p:tgtEl>
                                          <p:spTgt spid="9"/>
                                        </p:tgtEl>
                                      </p:cBhvr>
                                      <p:to x="100000" y="95000"/>
                                    </p:animScale>
                                    <p:animScale>
                                      <p:cBhvr>
                                        <p:cTn id="125" dur="166" decel="50000">
                                          <p:stCondLst>
                                            <p:cond delay="1834"/>
                                          </p:stCondLst>
                                        </p:cTn>
                                        <p:tgtEl>
                                          <p:spTgt spid="9"/>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10"/>
                                        </p:tgtEl>
                                        <p:attrNameLst>
                                          <p:attrName>style.visibility</p:attrName>
                                        </p:attrNameLst>
                                      </p:cBhvr>
                                      <p:to>
                                        <p:strVal val="visible"/>
                                      </p:to>
                                    </p:set>
                                    <p:animEffect transition="in" filter="wipe(down)">
                                      <p:cBhvr>
                                        <p:cTn id="130" dur="580">
                                          <p:stCondLst>
                                            <p:cond delay="0"/>
                                          </p:stCondLst>
                                        </p:cTn>
                                        <p:tgtEl>
                                          <p:spTgt spid="10"/>
                                        </p:tgtEl>
                                      </p:cBhvr>
                                    </p:animEffect>
                                    <p:anim calcmode="lin" valueType="num">
                                      <p:cBhvr>
                                        <p:cTn id="1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6" dur="26">
                                          <p:stCondLst>
                                            <p:cond delay="650"/>
                                          </p:stCondLst>
                                        </p:cTn>
                                        <p:tgtEl>
                                          <p:spTgt spid="10"/>
                                        </p:tgtEl>
                                      </p:cBhvr>
                                      <p:to x="100000" y="60000"/>
                                    </p:animScale>
                                    <p:animScale>
                                      <p:cBhvr>
                                        <p:cTn id="137" dur="166" decel="50000">
                                          <p:stCondLst>
                                            <p:cond delay="676"/>
                                          </p:stCondLst>
                                        </p:cTn>
                                        <p:tgtEl>
                                          <p:spTgt spid="10"/>
                                        </p:tgtEl>
                                      </p:cBhvr>
                                      <p:to x="100000" y="100000"/>
                                    </p:animScale>
                                    <p:animScale>
                                      <p:cBhvr>
                                        <p:cTn id="138" dur="26">
                                          <p:stCondLst>
                                            <p:cond delay="1312"/>
                                          </p:stCondLst>
                                        </p:cTn>
                                        <p:tgtEl>
                                          <p:spTgt spid="10"/>
                                        </p:tgtEl>
                                      </p:cBhvr>
                                      <p:to x="100000" y="80000"/>
                                    </p:animScale>
                                    <p:animScale>
                                      <p:cBhvr>
                                        <p:cTn id="139" dur="166" decel="50000">
                                          <p:stCondLst>
                                            <p:cond delay="1338"/>
                                          </p:stCondLst>
                                        </p:cTn>
                                        <p:tgtEl>
                                          <p:spTgt spid="10"/>
                                        </p:tgtEl>
                                      </p:cBhvr>
                                      <p:to x="100000" y="100000"/>
                                    </p:animScale>
                                    <p:animScale>
                                      <p:cBhvr>
                                        <p:cTn id="140" dur="26">
                                          <p:stCondLst>
                                            <p:cond delay="1642"/>
                                          </p:stCondLst>
                                        </p:cTn>
                                        <p:tgtEl>
                                          <p:spTgt spid="10"/>
                                        </p:tgtEl>
                                      </p:cBhvr>
                                      <p:to x="100000" y="90000"/>
                                    </p:animScale>
                                    <p:animScale>
                                      <p:cBhvr>
                                        <p:cTn id="141" dur="166" decel="50000">
                                          <p:stCondLst>
                                            <p:cond delay="1668"/>
                                          </p:stCondLst>
                                        </p:cTn>
                                        <p:tgtEl>
                                          <p:spTgt spid="10"/>
                                        </p:tgtEl>
                                      </p:cBhvr>
                                      <p:to x="100000" y="100000"/>
                                    </p:animScale>
                                    <p:animScale>
                                      <p:cBhvr>
                                        <p:cTn id="142" dur="26">
                                          <p:stCondLst>
                                            <p:cond delay="1808"/>
                                          </p:stCondLst>
                                        </p:cTn>
                                        <p:tgtEl>
                                          <p:spTgt spid="10"/>
                                        </p:tgtEl>
                                      </p:cBhvr>
                                      <p:to x="100000" y="95000"/>
                                    </p:animScale>
                                    <p:animScale>
                                      <p:cBhvr>
                                        <p:cTn id="14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598" y="934477"/>
            <a:ext cx="4724402" cy="461665"/>
          </a:xfrm>
          <a:prstGeom prst="rect">
            <a:avLst/>
          </a:prstGeom>
        </p:spPr>
        <p:txBody>
          <a:bodyPr wrap="square">
            <a:spAutoFit/>
          </a:bodyPr>
          <a:lstStyle/>
          <a:p>
            <a:r>
              <a:rPr lang="en-US" sz="2400" b="1" dirty="0"/>
              <a:t>Could there be any better </a:t>
            </a:r>
            <a:r>
              <a:rPr lang="en-US" sz="2400" b="1" dirty="0" smtClean="0"/>
              <a:t>way </a:t>
            </a:r>
            <a:endParaRPr lang="en-US" sz="2400" b="1" dirty="0"/>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867400" y="-375244"/>
            <a:ext cx="934478" cy="1868955"/>
          </a:xfrm>
          <a:prstGeom prst="rect">
            <a:avLst/>
          </a:prstGeom>
        </p:spPr>
      </p:pic>
      <p:sp>
        <p:nvSpPr>
          <p:cNvPr id="4" name="Rectangle 3"/>
          <p:cNvSpPr/>
          <p:nvPr/>
        </p:nvSpPr>
        <p:spPr>
          <a:xfrm>
            <a:off x="762000" y="1489530"/>
            <a:ext cx="8267700" cy="2246769"/>
          </a:xfrm>
          <a:prstGeom prst="rect">
            <a:avLst/>
          </a:prstGeom>
        </p:spPr>
        <p:txBody>
          <a:bodyPr wrap="square">
            <a:spAutoFit/>
          </a:bodyPr>
          <a:lstStyle/>
          <a:p>
            <a:pPr lvl="0"/>
            <a:r>
              <a:rPr lang="en-US" sz="2000" dirty="0">
                <a:solidFill>
                  <a:prstClr val="black"/>
                </a:solidFill>
              </a:rPr>
              <a:t>the executive </a:t>
            </a:r>
            <a:r>
              <a:rPr lang="en-US" sz="2000" dirty="0" smtClean="0">
                <a:solidFill>
                  <a:prstClr val="black"/>
                </a:solidFill>
              </a:rPr>
              <a:t>approach </a:t>
            </a:r>
            <a:r>
              <a:rPr lang="en-US" sz="2000" dirty="0" smtClean="0"/>
              <a:t>appears </a:t>
            </a:r>
            <a:r>
              <a:rPr lang="en-US" sz="2000" dirty="0"/>
              <a:t>to be a good fit with the current educational-policy environment, an environment that places a premium on standards for learning; on frequent, standardized testing; and on comparing teachers and schools based upon results achieved on these tests. </a:t>
            </a:r>
            <a:r>
              <a:rPr lang="en-US" sz="2000" dirty="0" err="1"/>
              <a:t>Agood</a:t>
            </a:r>
            <a:r>
              <a:rPr lang="en-US" sz="2000" dirty="0"/>
              <a:t> executive teacher is likely to be well regarded in the current school climate, because he has gained proficiency with an approach designed to produce the kind of results much sought after in these times. </a:t>
            </a:r>
          </a:p>
        </p:txBody>
      </p:sp>
      <p:sp>
        <p:nvSpPr>
          <p:cNvPr id="5" name="Rectangle 4"/>
          <p:cNvSpPr/>
          <p:nvPr/>
        </p:nvSpPr>
        <p:spPr>
          <a:xfrm>
            <a:off x="571500" y="3733800"/>
            <a:ext cx="8458200" cy="2554545"/>
          </a:xfrm>
          <a:prstGeom prst="rect">
            <a:avLst/>
          </a:prstGeom>
        </p:spPr>
        <p:txBody>
          <a:bodyPr wrap="square">
            <a:spAutoFit/>
          </a:bodyPr>
          <a:lstStyle/>
          <a:p>
            <a:r>
              <a:rPr lang="en-US" sz="2000" u="sng" dirty="0"/>
              <a:t>The qualitie</a:t>
            </a:r>
            <a:r>
              <a:rPr lang="en-US" sz="2000" dirty="0"/>
              <a:t>s that </a:t>
            </a:r>
            <a:r>
              <a:rPr lang="en-US" sz="2000" u="sng" dirty="0"/>
              <a:t>make the executive approach so appealing </a:t>
            </a:r>
            <a:r>
              <a:rPr lang="en-US" sz="2000" dirty="0"/>
              <a:t>to some are </a:t>
            </a:r>
            <a:r>
              <a:rPr lang="en-US" sz="2000" u="sng" dirty="0"/>
              <a:t>the very characteristics</a:t>
            </a:r>
            <a:r>
              <a:rPr lang="en-US" sz="2000" dirty="0"/>
              <a:t> that </a:t>
            </a:r>
            <a:r>
              <a:rPr lang="en-US" sz="2000" u="sng" dirty="0">
                <a:solidFill>
                  <a:srgbClr val="00B050"/>
                </a:solidFill>
              </a:rPr>
              <a:t>lead the facilitator and liberationist to raise objections to it</a:t>
            </a:r>
            <a:r>
              <a:rPr lang="en-US" sz="2000" dirty="0"/>
              <a:t>. </a:t>
            </a:r>
            <a:endParaRPr lang="en-US" sz="2000" dirty="0" smtClean="0"/>
          </a:p>
          <a:p>
            <a:r>
              <a:rPr lang="en-US" sz="2000" dirty="0" smtClean="0">
                <a:solidFill>
                  <a:srgbClr val="FF0000"/>
                </a:solidFill>
              </a:rPr>
              <a:t>*</a:t>
            </a:r>
            <a:r>
              <a:rPr lang="en-US" sz="2000" dirty="0" smtClean="0"/>
              <a:t>Too </a:t>
            </a:r>
            <a:r>
              <a:rPr lang="en-US" sz="2000" dirty="0"/>
              <a:t>little attention to the learner as an autonomous, authentic learner, says the facilitator. </a:t>
            </a:r>
            <a:endParaRPr lang="en-US" sz="2000" dirty="0" smtClean="0"/>
          </a:p>
          <a:p>
            <a:r>
              <a:rPr lang="en-US" sz="2000" dirty="0" smtClean="0">
                <a:solidFill>
                  <a:srgbClr val="FF0000"/>
                </a:solidFill>
              </a:rPr>
              <a:t>*</a:t>
            </a:r>
            <a:r>
              <a:rPr lang="en-US" sz="2000" dirty="0" smtClean="0"/>
              <a:t>Far </a:t>
            </a:r>
            <a:r>
              <a:rPr lang="en-US" sz="2000" dirty="0"/>
              <a:t>too naive a sense of subject-matter knowledge, says the </a:t>
            </a:r>
            <a:r>
              <a:rPr lang="en-US" sz="2000" dirty="0" smtClean="0"/>
              <a:t>liberationist</a:t>
            </a:r>
          </a:p>
          <a:p>
            <a:r>
              <a:rPr lang="en-US" sz="2000" dirty="0" smtClean="0">
                <a:solidFill>
                  <a:srgbClr val="FF0000"/>
                </a:solidFill>
              </a:rPr>
              <a:t>*</a:t>
            </a:r>
            <a:r>
              <a:rPr lang="en-US" sz="2000" dirty="0" smtClean="0"/>
              <a:t> </a:t>
            </a:r>
            <a:r>
              <a:rPr lang="en-US" sz="2000" dirty="0"/>
              <a:t>too little appreciation for the important role to be played by the manner of the teacher. </a:t>
            </a:r>
            <a:endParaRPr lang="en-US" sz="2000" dirty="0" smtClean="0"/>
          </a:p>
        </p:txBody>
      </p:sp>
      <p:sp>
        <p:nvSpPr>
          <p:cNvPr id="6" name="Right Bracket 5"/>
          <p:cNvSpPr/>
          <p:nvPr/>
        </p:nvSpPr>
        <p:spPr>
          <a:xfrm rot="5400000">
            <a:off x="4171950" y="1307969"/>
            <a:ext cx="1066800" cy="8648699"/>
          </a:xfrm>
          <a:prstGeom prst="rightBracket">
            <a:avLst/>
          </a:prstGeom>
          <a:ln>
            <a:solidFill>
              <a:srgbClr val="99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00"/>
              </a:solidFill>
            </a:endParaRPr>
          </a:p>
        </p:txBody>
      </p:sp>
      <p:sp>
        <p:nvSpPr>
          <p:cNvPr id="7" name="TextBox 6"/>
          <p:cNvSpPr txBox="1"/>
          <p:nvPr/>
        </p:nvSpPr>
        <p:spPr>
          <a:xfrm>
            <a:off x="777240" y="6229588"/>
            <a:ext cx="7962900" cy="369332"/>
          </a:xfrm>
          <a:prstGeom prst="rect">
            <a:avLst/>
          </a:prstGeom>
          <a:noFill/>
        </p:spPr>
        <p:txBody>
          <a:bodyPr wrap="square" rtlCol="0">
            <a:spAutoFit/>
          </a:bodyPr>
          <a:lstStyle/>
          <a:p>
            <a:r>
              <a:rPr lang="en-US" dirty="0">
                <a:solidFill>
                  <a:srgbClr val="990099"/>
                </a:solidFill>
              </a:rPr>
              <a:t>These objections are sharpened in the following two sections.</a:t>
            </a:r>
          </a:p>
        </p:txBody>
      </p:sp>
    </p:spTree>
    <p:extLst>
      <p:ext uri="{BB962C8B-B14F-4D97-AF65-F5344CB8AC3E}">
        <p14:creationId xmlns="" xmlns:p14="http://schemas.microsoft.com/office/powerpoint/2010/main" val="1814699218"/>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additive="base">
                                        <p:cTn id="4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24712"/>
          </a:xfrm>
        </p:spPr>
        <p:txBody>
          <a:bodyPr>
            <a:normAutofit/>
          </a:bodyPr>
          <a:lstStyle/>
          <a:p>
            <a:r>
              <a:rPr lang="en-US" sz="2400" dirty="0" smtClean="0">
                <a:latin typeface="Times New Roman" pitchFamily="18" charset="0"/>
                <a:cs typeface="Times New Roman" pitchFamily="18" charset="0"/>
              </a:rPr>
              <a:t>Up to now we have studied all 3 approaches and their variation.</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TextBox 3"/>
          <p:cNvSpPr txBox="1"/>
          <p:nvPr/>
        </p:nvSpPr>
        <p:spPr>
          <a:xfrm>
            <a:off x="685800" y="1905000"/>
            <a:ext cx="5791200" cy="677108"/>
          </a:xfrm>
          <a:prstGeom prst="rect">
            <a:avLst/>
          </a:prstGeom>
          <a:noFill/>
        </p:spPr>
        <p:txBody>
          <a:bodyPr wrap="square" rtlCol="0">
            <a:spAutoFit/>
          </a:bodyPr>
          <a:lstStyle/>
          <a:p>
            <a:pPr algn="ctr"/>
            <a:r>
              <a:rPr lang="en-US" sz="2000" b="1" dirty="0" smtClean="0">
                <a:solidFill>
                  <a:schemeClr val="accent1">
                    <a:lumMod val="75000"/>
                  </a:schemeClr>
                </a:solidFill>
              </a:rPr>
              <a:t>These approaches were;</a:t>
            </a:r>
          </a:p>
          <a:p>
            <a:endParaRPr lang="en-US" dirty="0" smtClean="0"/>
          </a:p>
        </p:txBody>
      </p:sp>
      <p:sp>
        <p:nvSpPr>
          <p:cNvPr id="5" name="TextBox 4"/>
          <p:cNvSpPr txBox="1"/>
          <p:nvPr/>
        </p:nvSpPr>
        <p:spPr>
          <a:xfrm>
            <a:off x="1600200" y="2366665"/>
            <a:ext cx="2209800" cy="369332"/>
          </a:xfrm>
          <a:prstGeom prst="rect">
            <a:avLst/>
          </a:prstGeom>
          <a:noFill/>
        </p:spPr>
        <p:txBody>
          <a:bodyPr wrap="square" rtlCol="0">
            <a:spAutoFit/>
          </a:bodyPr>
          <a:lstStyle/>
          <a:p>
            <a:pPr lvl="0"/>
            <a:r>
              <a:rPr lang="en-US" dirty="0" smtClean="0">
                <a:solidFill>
                  <a:schemeClr val="accent1">
                    <a:lumMod val="75000"/>
                  </a:schemeClr>
                </a:solidFill>
              </a:rPr>
              <a:t>- the executive</a:t>
            </a:r>
            <a:endParaRPr lang="en-US" dirty="0">
              <a:solidFill>
                <a:schemeClr val="accent1">
                  <a:lumMod val="75000"/>
                </a:schemeClr>
              </a:solidFill>
            </a:endParaRPr>
          </a:p>
        </p:txBody>
      </p:sp>
      <p:sp>
        <p:nvSpPr>
          <p:cNvPr id="6" name="TextBox 5"/>
          <p:cNvSpPr txBox="1"/>
          <p:nvPr/>
        </p:nvSpPr>
        <p:spPr>
          <a:xfrm>
            <a:off x="2895600" y="2735997"/>
            <a:ext cx="2438400" cy="369332"/>
          </a:xfrm>
          <a:prstGeom prst="rect">
            <a:avLst/>
          </a:prstGeom>
          <a:noFill/>
        </p:spPr>
        <p:txBody>
          <a:bodyPr wrap="square" rtlCol="0">
            <a:spAutoFit/>
          </a:bodyPr>
          <a:lstStyle/>
          <a:p>
            <a:pPr lvl="0"/>
            <a:r>
              <a:rPr lang="en-US" dirty="0" smtClean="0">
                <a:solidFill>
                  <a:schemeClr val="accent1">
                    <a:lumMod val="75000"/>
                  </a:schemeClr>
                </a:solidFill>
              </a:rPr>
              <a:t>-  The facilitator</a:t>
            </a:r>
            <a:endParaRPr lang="en-US" dirty="0">
              <a:solidFill>
                <a:schemeClr val="accent1">
                  <a:lumMod val="75000"/>
                </a:schemeClr>
              </a:solidFill>
            </a:endParaRPr>
          </a:p>
        </p:txBody>
      </p:sp>
      <p:sp>
        <p:nvSpPr>
          <p:cNvPr id="7" name="TextBox 6"/>
          <p:cNvSpPr txBox="1"/>
          <p:nvPr/>
        </p:nvSpPr>
        <p:spPr>
          <a:xfrm>
            <a:off x="4343400" y="3105329"/>
            <a:ext cx="2286000" cy="369332"/>
          </a:xfrm>
          <a:prstGeom prst="rect">
            <a:avLst/>
          </a:prstGeom>
          <a:noFill/>
        </p:spPr>
        <p:txBody>
          <a:bodyPr wrap="square" rtlCol="0">
            <a:spAutoFit/>
          </a:bodyPr>
          <a:lstStyle/>
          <a:p>
            <a:pPr lvl="0"/>
            <a:r>
              <a:rPr lang="en-US" dirty="0" smtClean="0">
                <a:solidFill>
                  <a:schemeClr val="accent1">
                    <a:lumMod val="75000"/>
                  </a:schemeClr>
                </a:solidFill>
              </a:rPr>
              <a:t>-  The liberationist</a:t>
            </a:r>
            <a:endParaRPr lang="en-US" dirty="0">
              <a:solidFill>
                <a:schemeClr val="accent1">
                  <a:lumMod val="75000"/>
                </a:schemeClr>
              </a:solidFill>
            </a:endParaRPr>
          </a:p>
        </p:txBody>
      </p:sp>
      <p:pic>
        <p:nvPicPr>
          <p:cNvPr id="1026"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7895" b="93553" l="10000" r="100000"/>
                    </a14:imgEffect>
                    <a14:imgEffect>
                      <a14:colorTemperature colorTemp="11200"/>
                    </a14:imgEffect>
                  </a14:imgLayer>
                </a14:imgProps>
              </a:ext>
              <a:ext uri="{28A0092B-C50C-407E-A947-70E740481C1C}">
                <a14:useLocalDpi xmlns="" xmlns:a14="http://schemas.microsoft.com/office/drawing/2010/main" val="0"/>
              </a:ext>
            </a:extLst>
          </a:blip>
          <a:srcRect/>
          <a:stretch>
            <a:fillRect/>
          </a:stretch>
        </p:blipFill>
        <p:spPr bwMode="auto">
          <a:xfrm>
            <a:off x="-228600" y="3135809"/>
            <a:ext cx="2286000" cy="482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Left Brace 8"/>
          <p:cNvSpPr/>
          <p:nvPr/>
        </p:nvSpPr>
        <p:spPr>
          <a:xfrm>
            <a:off x="2628900" y="4038600"/>
            <a:ext cx="838200" cy="2438400"/>
          </a:xfrm>
          <a:prstGeom prst="leftBrace">
            <a:avLst>
              <a:gd name="adj1" fmla="val 31969"/>
              <a:gd name="adj2" fmla="val 518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314700" y="4023360"/>
            <a:ext cx="4991100" cy="369332"/>
          </a:xfrm>
          <a:prstGeom prst="rect">
            <a:avLst/>
          </a:prstGeom>
          <a:noFill/>
        </p:spPr>
        <p:txBody>
          <a:bodyPr wrap="square" rtlCol="0">
            <a:spAutoFit/>
          </a:bodyPr>
          <a:lstStyle/>
          <a:p>
            <a:r>
              <a:rPr lang="en-US" dirty="0" smtClean="0">
                <a:solidFill>
                  <a:schemeClr val="accent1">
                    <a:lumMod val="75000"/>
                  </a:schemeClr>
                </a:solidFill>
              </a:rPr>
              <a:t>all of these approaches attract your attention</a:t>
            </a:r>
            <a:endParaRPr lang="en-US" dirty="0">
              <a:solidFill>
                <a:schemeClr val="accent1">
                  <a:lumMod val="75000"/>
                </a:schemeClr>
              </a:solidFill>
            </a:endParaRPr>
          </a:p>
        </p:txBody>
      </p:sp>
      <p:sp>
        <p:nvSpPr>
          <p:cNvPr id="11" name="TextBox 10"/>
          <p:cNvSpPr txBox="1"/>
          <p:nvPr/>
        </p:nvSpPr>
        <p:spPr>
          <a:xfrm>
            <a:off x="3227070" y="4545597"/>
            <a:ext cx="5257800" cy="369332"/>
          </a:xfrm>
          <a:prstGeom prst="rect">
            <a:avLst/>
          </a:prstGeom>
          <a:noFill/>
        </p:spPr>
        <p:txBody>
          <a:bodyPr wrap="square" rtlCol="0">
            <a:spAutoFit/>
          </a:bodyPr>
          <a:lstStyle/>
          <a:p>
            <a:r>
              <a:rPr lang="en-US" dirty="0" smtClean="0">
                <a:solidFill>
                  <a:schemeClr val="accent1">
                    <a:lumMod val="75000"/>
                  </a:schemeClr>
                </a:solidFill>
              </a:rPr>
              <a:t>you find  one of them more appealing than others</a:t>
            </a:r>
            <a:endParaRPr lang="en-US" dirty="0">
              <a:solidFill>
                <a:schemeClr val="accent1">
                  <a:lumMod val="75000"/>
                </a:schemeClr>
              </a:solidFill>
            </a:endParaRPr>
          </a:p>
        </p:txBody>
      </p:sp>
      <p:sp>
        <p:nvSpPr>
          <p:cNvPr id="12" name="TextBox 11"/>
          <p:cNvSpPr txBox="1"/>
          <p:nvPr/>
        </p:nvSpPr>
        <p:spPr>
          <a:xfrm>
            <a:off x="3329940" y="5257800"/>
            <a:ext cx="5372100" cy="369332"/>
          </a:xfrm>
          <a:prstGeom prst="rect">
            <a:avLst/>
          </a:prstGeom>
          <a:noFill/>
        </p:spPr>
        <p:txBody>
          <a:bodyPr wrap="square" rtlCol="0">
            <a:spAutoFit/>
          </a:bodyPr>
          <a:lstStyle/>
          <a:p>
            <a:r>
              <a:rPr lang="en-US" dirty="0" smtClean="0">
                <a:solidFill>
                  <a:schemeClr val="accent1">
                    <a:lumMod val="75000"/>
                  </a:schemeClr>
                </a:solidFill>
              </a:rPr>
              <a:t>None of them appeals to you</a:t>
            </a:r>
            <a:endParaRPr lang="en-US" dirty="0">
              <a:solidFill>
                <a:schemeClr val="accent1">
                  <a:lumMod val="75000"/>
                </a:schemeClr>
              </a:solidFill>
            </a:endParaRPr>
          </a:p>
        </p:txBody>
      </p:sp>
      <p:sp>
        <p:nvSpPr>
          <p:cNvPr id="13" name="TextBox 12"/>
          <p:cNvSpPr txBox="1"/>
          <p:nvPr/>
        </p:nvSpPr>
        <p:spPr>
          <a:xfrm>
            <a:off x="3238500" y="5830669"/>
            <a:ext cx="5638800" cy="646331"/>
          </a:xfrm>
          <a:prstGeom prst="rect">
            <a:avLst/>
          </a:prstGeom>
          <a:noFill/>
        </p:spPr>
        <p:txBody>
          <a:bodyPr wrap="square" rtlCol="0">
            <a:spAutoFit/>
          </a:bodyPr>
          <a:lstStyle/>
          <a:p>
            <a:r>
              <a:rPr lang="en-US" dirty="0" smtClean="0">
                <a:solidFill>
                  <a:schemeClr val="accent1">
                    <a:lumMod val="75000"/>
                  </a:schemeClr>
                </a:solidFill>
              </a:rPr>
              <a:t> you like some limited combination of approaches and their variations</a:t>
            </a:r>
            <a:endParaRPr lang="en-US" dirty="0">
              <a:solidFill>
                <a:schemeClr val="accent1">
                  <a:lumMod val="75000"/>
                </a:schemeClr>
              </a:solidFill>
            </a:endParaRPr>
          </a:p>
        </p:txBody>
      </p:sp>
      <p:sp>
        <p:nvSpPr>
          <p:cNvPr id="14" name="TextBox 13"/>
          <p:cNvSpPr txBox="1"/>
          <p:nvPr/>
        </p:nvSpPr>
        <p:spPr>
          <a:xfrm>
            <a:off x="1962150" y="4951660"/>
            <a:ext cx="1219200" cy="369332"/>
          </a:xfrm>
          <a:prstGeom prst="rect">
            <a:avLst/>
          </a:prstGeom>
          <a:noFill/>
        </p:spPr>
        <p:txBody>
          <a:bodyPr wrap="square" rtlCol="0">
            <a:spAutoFit/>
          </a:bodyPr>
          <a:lstStyle/>
          <a:p>
            <a:r>
              <a:rPr lang="en-US" dirty="0" smtClean="0">
                <a:solidFill>
                  <a:schemeClr val="accent1">
                    <a:lumMod val="75000"/>
                  </a:schemeClr>
                </a:solidFill>
              </a:rPr>
              <a:t>maybe</a:t>
            </a:r>
            <a:endParaRPr lang="en-US" dirty="0">
              <a:solidFill>
                <a:schemeClr val="accent1">
                  <a:lumMod val="75000"/>
                </a:schemeClr>
              </a:solidFill>
            </a:endParaRPr>
          </a:p>
        </p:txBody>
      </p:sp>
    </p:spTree>
    <p:extLst>
      <p:ext uri="{BB962C8B-B14F-4D97-AF65-F5344CB8AC3E}">
        <p14:creationId xmlns="" xmlns:p14="http://schemas.microsoft.com/office/powerpoint/2010/main" val="115793950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additive="base">
                                        <p:cTn id="33" dur="500" fill="hold"/>
                                        <p:tgtEl>
                                          <p:spTgt spid="1026"/>
                                        </p:tgtEl>
                                        <p:attrNameLst>
                                          <p:attrName>ppt_x</p:attrName>
                                        </p:attrNameLst>
                                      </p:cBhvr>
                                      <p:tavLst>
                                        <p:tav tm="0">
                                          <p:val>
                                            <p:strVal val="0-#ppt_w/2"/>
                                          </p:val>
                                        </p:tav>
                                        <p:tav tm="100000">
                                          <p:val>
                                            <p:strVal val="#ppt_x"/>
                                          </p:val>
                                        </p:tav>
                                      </p:tavLst>
                                    </p:anim>
                                    <p:anim calcmode="lin" valueType="num">
                                      <p:cBhvr additive="base">
                                        <p:cTn id="34"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80">
                                          <p:stCondLst>
                                            <p:cond delay="0"/>
                                          </p:stCondLst>
                                        </p:cTn>
                                        <p:tgtEl>
                                          <p:spTgt spid="9"/>
                                        </p:tgtEl>
                                      </p:cBhvr>
                                    </p:animEffect>
                                    <p:anim calcmode="lin" valueType="num">
                                      <p:cBhvr>
                                        <p:cTn id="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0" dur="26">
                                          <p:stCondLst>
                                            <p:cond delay="650"/>
                                          </p:stCondLst>
                                        </p:cTn>
                                        <p:tgtEl>
                                          <p:spTgt spid="9"/>
                                        </p:tgtEl>
                                      </p:cBhvr>
                                      <p:to x="100000" y="60000"/>
                                    </p:animScale>
                                    <p:animScale>
                                      <p:cBhvr>
                                        <p:cTn id="51" dur="166" decel="50000">
                                          <p:stCondLst>
                                            <p:cond delay="67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386655"/>
            <a:ext cx="8991600" cy="584775"/>
          </a:xfrm>
          <a:prstGeom prst="rect">
            <a:avLst/>
          </a:prstGeom>
        </p:spPr>
        <p:txBody>
          <a:bodyPr wrap="square">
            <a:spAutoFit/>
          </a:bodyPr>
          <a:lstStyle/>
          <a:p>
            <a:r>
              <a:rPr lang="en-US" sz="3200" dirty="0"/>
              <a:t>Critical Perspectives on the Facilitator Approach</a:t>
            </a:r>
          </a:p>
        </p:txBody>
      </p:sp>
      <p:sp>
        <p:nvSpPr>
          <p:cNvPr id="3" name="Rectangle 2"/>
          <p:cNvSpPr/>
          <p:nvPr/>
        </p:nvSpPr>
        <p:spPr>
          <a:xfrm>
            <a:off x="609600" y="1171545"/>
            <a:ext cx="3457809" cy="400110"/>
          </a:xfrm>
          <a:prstGeom prst="rect">
            <a:avLst/>
          </a:prstGeom>
        </p:spPr>
        <p:txBody>
          <a:bodyPr wrap="square">
            <a:spAutoFit/>
          </a:bodyPr>
          <a:lstStyle/>
          <a:p>
            <a:r>
              <a:rPr lang="en-US" sz="2000" dirty="0" smtClean="0"/>
              <a:t> it is </a:t>
            </a:r>
            <a:r>
              <a:rPr lang="en-US" sz="2000" dirty="0"/>
              <a:t>profoundly opposed </a:t>
            </a:r>
            <a:r>
              <a:rPr lang="en-US" sz="2000" dirty="0" smtClean="0"/>
              <a:t>to:</a:t>
            </a:r>
            <a:endParaRPr lang="en-US" sz="2000" dirty="0"/>
          </a:p>
        </p:txBody>
      </p:sp>
      <p:sp>
        <p:nvSpPr>
          <p:cNvPr id="5" name="Rectangle 4"/>
          <p:cNvSpPr/>
          <p:nvPr/>
        </p:nvSpPr>
        <p:spPr>
          <a:xfrm>
            <a:off x="640080" y="1571655"/>
            <a:ext cx="5562600" cy="369332"/>
          </a:xfrm>
          <a:prstGeom prst="rect">
            <a:avLst/>
          </a:prstGeom>
        </p:spPr>
        <p:txBody>
          <a:bodyPr wrap="square">
            <a:spAutoFit/>
          </a:bodyPr>
          <a:lstStyle/>
          <a:p>
            <a:r>
              <a:rPr lang="en-US" dirty="0" smtClean="0"/>
              <a:t>1-stuffing </a:t>
            </a:r>
            <a:r>
              <a:rPr lang="en-US" dirty="0"/>
              <a:t>information into the heads of students</a:t>
            </a:r>
          </a:p>
        </p:txBody>
      </p:sp>
      <p:sp>
        <p:nvSpPr>
          <p:cNvPr id="6" name="Rectangle 5"/>
          <p:cNvSpPr/>
          <p:nvPr/>
        </p:nvSpPr>
        <p:spPr>
          <a:xfrm>
            <a:off x="640080" y="1905506"/>
            <a:ext cx="7970520" cy="646331"/>
          </a:xfrm>
          <a:prstGeom prst="rect">
            <a:avLst/>
          </a:prstGeom>
        </p:spPr>
        <p:txBody>
          <a:bodyPr wrap="square">
            <a:spAutoFit/>
          </a:bodyPr>
          <a:lstStyle/>
          <a:p>
            <a:r>
              <a:rPr lang="en-US" dirty="0" smtClean="0"/>
              <a:t>2-treating </a:t>
            </a:r>
            <a:r>
              <a:rPr lang="en-US" dirty="0"/>
              <a:t>them as passive receptacles to be filled with whatever society believes it is important for them to know and be able to do</a:t>
            </a:r>
          </a:p>
        </p:txBody>
      </p:sp>
      <p:sp>
        <p:nvSpPr>
          <p:cNvPr id="7" name="Rectangle 6"/>
          <p:cNvSpPr/>
          <p:nvPr/>
        </p:nvSpPr>
        <p:spPr>
          <a:xfrm>
            <a:off x="502920" y="2586396"/>
            <a:ext cx="8351520" cy="369332"/>
          </a:xfrm>
          <a:prstGeom prst="rect">
            <a:avLst/>
          </a:prstGeom>
        </p:spPr>
        <p:txBody>
          <a:bodyPr wrap="square">
            <a:spAutoFit/>
          </a:bodyPr>
          <a:lstStyle/>
          <a:p>
            <a:r>
              <a:rPr lang="en-US" dirty="0" smtClean="0"/>
              <a:t> </a:t>
            </a:r>
            <a:r>
              <a:rPr lang="en-US" dirty="0" smtClean="0">
                <a:solidFill>
                  <a:srgbClr val="FF0000"/>
                </a:solidFill>
              </a:rPr>
              <a:t>*</a:t>
            </a:r>
            <a:r>
              <a:rPr lang="en-US" dirty="0" smtClean="0"/>
              <a:t>it is </a:t>
            </a:r>
            <a:r>
              <a:rPr lang="en-US" dirty="0"/>
              <a:t>intent on students undergoing a journey of self-discovery and self-realization</a:t>
            </a:r>
          </a:p>
        </p:txBody>
      </p:sp>
      <p:sp>
        <p:nvSpPr>
          <p:cNvPr id="8" name="TextBox 7"/>
          <p:cNvSpPr txBox="1"/>
          <p:nvPr/>
        </p:nvSpPr>
        <p:spPr>
          <a:xfrm>
            <a:off x="1005840" y="3050738"/>
            <a:ext cx="7711440" cy="646331"/>
          </a:xfrm>
          <a:prstGeom prst="rect">
            <a:avLst/>
          </a:prstGeom>
          <a:noFill/>
        </p:spPr>
        <p:txBody>
          <a:bodyPr wrap="square" rtlCol="0">
            <a:spAutoFit/>
          </a:bodyPr>
          <a:lstStyle/>
          <a:p>
            <a:r>
              <a:rPr lang="en-US" dirty="0"/>
              <a:t>Such journeys are possible only when the student is given a great deal of choice</a:t>
            </a:r>
          </a:p>
        </p:txBody>
      </p:sp>
      <p:sp>
        <p:nvSpPr>
          <p:cNvPr id="9" name="&quot;No&quot; Symbol 8"/>
          <p:cNvSpPr/>
          <p:nvPr/>
        </p:nvSpPr>
        <p:spPr>
          <a:xfrm>
            <a:off x="609600" y="3081218"/>
            <a:ext cx="396240" cy="417731"/>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807720" y="4328160"/>
            <a:ext cx="7421880" cy="646331"/>
          </a:xfrm>
          <a:prstGeom prst="rect">
            <a:avLst/>
          </a:prstGeom>
        </p:spPr>
        <p:txBody>
          <a:bodyPr wrap="square">
            <a:spAutoFit/>
          </a:bodyPr>
          <a:lstStyle/>
          <a:p>
            <a:pPr algn="ctr"/>
            <a:r>
              <a:rPr lang="en-US" dirty="0"/>
              <a:t>That sounds like a wonderful approach to child rearing—until we ask a few pointed </a:t>
            </a:r>
            <a:r>
              <a:rPr lang="en-US" dirty="0" smtClean="0"/>
              <a:t>questions:</a:t>
            </a:r>
            <a:endParaRPr lang="en-US" dirty="0"/>
          </a:p>
        </p:txBody>
      </p:sp>
    </p:spTree>
    <p:extLst>
      <p:ext uri="{BB962C8B-B14F-4D97-AF65-F5344CB8AC3E}">
        <p14:creationId xmlns="" xmlns:p14="http://schemas.microsoft.com/office/powerpoint/2010/main" val="132597998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 xmlns:a14="http://schemas.microsoft.com/office/drawing/2010/main">
                  <a14:imgLayer r:embed="rId3">
                    <a14:imgEffect>
                      <a14:backgroundRemoval t="10787" b="80449" l="0" r="56641"/>
                    </a14:imgEffect>
                  </a14:imgLayer>
                </a14:imgProps>
              </a:ext>
              <a:ext uri="{28A0092B-C50C-407E-A947-70E740481C1C}">
                <a14:useLocalDpi xmlns="" xmlns:a14="http://schemas.microsoft.com/office/drawing/2010/main" val="0"/>
              </a:ext>
            </a:extLst>
          </a:blip>
          <a:stretch>
            <a:fillRect/>
          </a:stretch>
        </p:blipFill>
        <p:spPr>
          <a:xfrm>
            <a:off x="2895772" y="3276600"/>
            <a:ext cx="4038428" cy="3509962"/>
          </a:xfrm>
          <a:prstGeom prst="rect">
            <a:avLst/>
          </a:prstGeom>
        </p:spPr>
      </p:pic>
      <p:pic>
        <p:nvPicPr>
          <p:cNvPr id="4" name="Picture 3"/>
          <p:cNvPicPr>
            <a:picLocks noChangeAspect="1"/>
          </p:cNvPicPr>
          <p:nvPr/>
        </p:nvPicPr>
        <p:blipFill>
          <a:blip r:embed="rId4">
            <a:extLst>
              <a:ext uri="{BEBA8EAE-BF5A-486C-A8C5-ECC9F3942E4B}">
                <a14:imgProps xmlns="" xmlns:a14="http://schemas.microsoft.com/office/drawing/2010/main">
                  <a14:imgLayer r:embed="rId3">
                    <a14:imgEffect>
                      <a14:backgroundRemoval t="65169" b="99326" l="0" r="41602"/>
                    </a14:imgEffect>
                  </a14:imgLayer>
                </a14:imgProps>
              </a:ext>
              <a:ext uri="{28A0092B-C50C-407E-A947-70E740481C1C}">
                <a14:useLocalDpi xmlns="" xmlns:a14="http://schemas.microsoft.com/office/drawing/2010/main" val="0"/>
              </a:ext>
            </a:extLst>
          </a:blip>
          <a:stretch>
            <a:fillRect/>
          </a:stretch>
        </p:blipFill>
        <p:spPr>
          <a:xfrm>
            <a:off x="3200400" y="3663759"/>
            <a:ext cx="3733800" cy="3245197"/>
          </a:xfrm>
          <a:prstGeom prst="rect">
            <a:avLst/>
          </a:prstGeom>
        </p:spPr>
      </p:pic>
      <p:pic>
        <p:nvPicPr>
          <p:cNvPr id="5" name="Picture 4"/>
          <p:cNvPicPr>
            <a:picLocks noChangeAspect="1"/>
          </p:cNvPicPr>
          <p:nvPr/>
        </p:nvPicPr>
        <p:blipFill>
          <a:blip r:embed="rId5">
            <a:extLst>
              <a:ext uri="{BEBA8EAE-BF5A-486C-A8C5-ECC9F3942E4B}">
                <a14:imgProps xmlns="" xmlns:a14="http://schemas.microsoft.com/office/drawing/2010/main">
                  <a14:imgLayer r:embed="rId3">
                    <a14:imgEffect>
                      <a14:backgroundRemoval t="0" b="99326" l="0" r="100000"/>
                    </a14:imgEffect>
                  </a14:imgLayer>
                </a14:imgProps>
              </a:ext>
              <a:ext uri="{28A0092B-C50C-407E-A947-70E740481C1C}">
                <a14:useLocalDpi xmlns="" xmlns:a14="http://schemas.microsoft.com/office/drawing/2010/main" val="0"/>
              </a:ext>
            </a:extLst>
          </a:blip>
          <a:stretch>
            <a:fillRect/>
          </a:stretch>
        </p:blipFill>
        <p:spPr>
          <a:xfrm>
            <a:off x="2895772" y="3161348"/>
            <a:ext cx="4168293" cy="3622833"/>
          </a:xfrm>
          <a:prstGeom prst="rect">
            <a:avLst/>
          </a:prstGeom>
        </p:spPr>
      </p:pic>
      <p:sp>
        <p:nvSpPr>
          <p:cNvPr id="6" name="Rectangle 5"/>
          <p:cNvSpPr/>
          <p:nvPr/>
        </p:nvSpPr>
        <p:spPr>
          <a:xfrm>
            <a:off x="1219200" y="576025"/>
            <a:ext cx="6858000" cy="2585323"/>
          </a:xfrm>
          <a:prstGeom prst="rect">
            <a:avLst/>
          </a:prstGeom>
        </p:spPr>
        <p:txBody>
          <a:bodyPr wrap="square">
            <a:spAutoFit/>
          </a:bodyPr>
          <a:lstStyle/>
          <a:p>
            <a:endParaRPr lang="en-US" dirty="0" smtClean="0"/>
          </a:p>
          <a:p>
            <a:r>
              <a:rPr lang="en-US" dirty="0"/>
              <a:t>*</a:t>
            </a:r>
            <a:r>
              <a:rPr lang="en-US" dirty="0" smtClean="0"/>
              <a:t>How </a:t>
            </a:r>
            <a:r>
              <a:rPr lang="en-US" dirty="0"/>
              <a:t>should educators handle the education of children too young to make informed choices</a:t>
            </a:r>
            <a:r>
              <a:rPr lang="en-US" dirty="0" smtClean="0"/>
              <a:t>?</a:t>
            </a:r>
          </a:p>
          <a:p>
            <a:endParaRPr lang="en-US" dirty="0" smtClean="0"/>
          </a:p>
          <a:p>
            <a:pPr marL="285750" indent="-285750">
              <a:buFont typeface="Arial" charset="0"/>
              <a:buChar char="•"/>
            </a:pPr>
            <a:r>
              <a:rPr lang="en-US" dirty="0" smtClean="0"/>
              <a:t>*What </a:t>
            </a:r>
            <a:r>
              <a:rPr lang="en-US" dirty="0"/>
              <a:t>should they do when a youngster decides against any further participation in schooling? </a:t>
            </a:r>
            <a:endParaRPr lang="en-US" dirty="0" smtClean="0"/>
          </a:p>
          <a:p>
            <a:pPr marL="285750" indent="-285750">
              <a:buFont typeface="Arial" charset="0"/>
              <a:buChar char="•"/>
            </a:pPr>
            <a:endParaRPr lang="en-US" dirty="0" smtClean="0"/>
          </a:p>
          <a:p>
            <a:r>
              <a:rPr lang="en-US" dirty="0" smtClean="0"/>
              <a:t>*What </a:t>
            </a:r>
            <a:r>
              <a:rPr lang="en-US" dirty="0"/>
              <a:t>liberty should be given to the youngster who exhibits bigotry, meanness, or violence? </a:t>
            </a:r>
          </a:p>
        </p:txBody>
      </p:sp>
      <p:sp>
        <p:nvSpPr>
          <p:cNvPr id="8" name="Folded Corner 7"/>
          <p:cNvSpPr/>
          <p:nvPr/>
        </p:nvSpPr>
        <p:spPr>
          <a:xfrm>
            <a:off x="76544" y="3952857"/>
            <a:ext cx="2819228" cy="2667000"/>
          </a:xfrm>
          <a:prstGeom prst="folded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These questions suggest that </a:t>
            </a:r>
            <a:r>
              <a:rPr lang="en-US" b="1" u="sng" dirty="0"/>
              <a:t>there must be </a:t>
            </a:r>
            <a:r>
              <a:rPr lang="en-US" dirty="0"/>
              <a:t>some </a:t>
            </a:r>
            <a:r>
              <a:rPr lang="en-US" b="1" u="sng" dirty="0"/>
              <a:t>limits to the personal liberty</a:t>
            </a:r>
            <a:r>
              <a:rPr lang="en-US" b="1" dirty="0"/>
              <a:t> </a:t>
            </a:r>
            <a:r>
              <a:rPr lang="en-US" dirty="0"/>
              <a:t>that the facilitator extends to her students</a:t>
            </a:r>
          </a:p>
        </p:txBody>
      </p:sp>
    </p:spTree>
    <p:extLst>
      <p:ext uri="{BB962C8B-B14F-4D97-AF65-F5344CB8AC3E}">
        <p14:creationId xmlns="" xmlns:p14="http://schemas.microsoft.com/office/powerpoint/2010/main" val="2889499499"/>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4560" y="163492"/>
            <a:ext cx="6400800" cy="1908215"/>
          </a:xfrm>
          <a:prstGeom prst="rect">
            <a:avLst/>
          </a:prstGeom>
        </p:spPr>
        <p:txBody>
          <a:bodyPr wrap="square">
            <a:spAutoFit/>
          </a:bodyPr>
          <a:lstStyle/>
          <a:p>
            <a:pPr algn="ctr"/>
            <a:r>
              <a:rPr lang="en-US" sz="2800" b="1" dirty="0" smtClean="0">
                <a:solidFill>
                  <a:srgbClr val="FF0000"/>
                </a:solidFill>
              </a:rPr>
              <a:t>But</a:t>
            </a:r>
            <a:endParaRPr lang="en-US" b="1" dirty="0" smtClean="0">
              <a:solidFill>
                <a:srgbClr val="FF0000"/>
              </a:solidFill>
            </a:endParaRPr>
          </a:p>
          <a:p>
            <a:r>
              <a:rPr lang="en-US" dirty="0" smtClean="0"/>
              <a:t> </a:t>
            </a:r>
            <a:r>
              <a:rPr lang="en-US" dirty="0"/>
              <a:t>where to draw the line? </a:t>
            </a:r>
            <a:endParaRPr lang="en-US" dirty="0" smtClean="0"/>
          </a:p>
          <a:p>
            <a:r>
              <a:rPr lang="en-US" dirty="0" smtClean="0"/>
              <a:t>How </a:t>
            </a:r>
            <a:r>
              <a:rPr lang="en-US" dirty="0"/>
              <a:t>do we know that the teacher is according her students enough freedom and autonomy to qualify as a facilitator, and how constrained may this freedom become before the teacher is no longer a facilitator?</a:t>
            </a:r>
          </a:p>
        </p:txBody>
      </p:sp>
      <p:pic>
        <p:nvPicPr>
          <p:cNvPr id="4"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7895" b="93553" l="10000" r="100000"/>
                    </a14:imgEffect>
                    <a14:imgEffect>
                      <a14:colorTemperature colorTemp="11200"/>
                    </a14:imgEffect>
                  </a14:imgLayer>
                </a14:imgProps>
              </a:ext>
              <a:ext uri="{28A0092B-C50C-407E-A947-70E740481C1C}">
                <a14:useLocalDpi xmlns="" xmlns:a14="http://schemas.microsoft.com/office/drawing/2010/main" val="0"/>
              </a:ext>
            </a:extLst>
          </a:blip>
          <a:srcRect/>
          <a:stretch>
            <a:fillRect/>
          </a:stretch>
        </p:blipFill>
        <p:spPr bwMode="auto">
          <a:xfrm>
            <a:off x="-91440" y="-1295400"/>
            <a:ext cx="2286000" cy="482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70560" y="2071707"/>
            <a:ext cx="7696200" cy="2862322"/>
          </a:xfrm>
          <a:prstGeom prst="rect">
            <a:avLst/>
          </a:prstGeom>
        </p:spPr>
        <p:txBody>
          <a:bodyPr wrap="square">
            <a:spAutoFit/>
          </a:bodyPr>
          <a:lstStyle/>
          <a:p>
            <a:r>
              <a:rPr lang="en-US" dirty="0"/>
              <a:t>Consider, too, how easy it is to deceive oneself about being a </a:t>
            </a:r>
            <a:r>
              <a:rPr lang="en-US" dirty="0" smtClean="0"/>
              <a:t>facilitator: </a:t>
            </a:r>
          </a:p>
          <a:p>
            <a:endParaRPr lang="en-US" dirty="0"/>
          </a:p>
          <a:p>
            <a:r>
              <a:rPr lang="en-US" dirty="0" smtClean="0"/>
              <a:t>*When </a:t>
            </a:r>
            <a:r>
              <a:rPr lang="en-US" dirty="0"/>
              <a:t>students make the choices we believe they should </a:t>
            </a:r>
            <a:r>
              <a:rPr lang="en-US" dirty="0" smtClean="0"/>
              <a:t>make                                   </a:t>
            </a:r>
          </a:p>
          <a:p>
            <a:endParaRPr lang="en-US" dirty="0"/>
          </a:p>
          <a:p>
            <a:endParaRPr lang="en-US" dirty="0" smtClean="0"/>
          </a:p>
          <a:p>
            <a:pPr algn="ctr"/>
            <a:endParaRPr lang="en-US" dirty="0" smtClean="0"/>
          </a:p>
          <a:p>
            <a:endParaRPr lang="en-US" dirty="0" smtClean="0"/>
          </a:p>
          <a:p>
            <a:endParaRPr lang="en-US" dirty="0"/>
          </a:p>
          <a:p>
            <a:endParaRPr lang="en-US" dirty="0"/>
          </a:p>
          <a:p>
            <a:endParaRPr lang="en-US" dirty="0" smtClean="0"/>
          </a:p>
        </p:txBody>
      </p:sp>
      <p:sp>
        <p:nvSpPr>
          <p:cNvPr id="6" name="Striped Right Arrow 5"/>
          <p:cNvSpPr/>
          <p:nvPr/>
        </p:nvSpPr>
        <p:spPr>
          <a:xfrm rot="5400000">
            <a:off x="2801620" y="3091058"/>
            <a:ext cx="660400" cy="624840"/>
          </a:xfrm>
          <a:prstGeom prst="stripedRightArrow">
            <a:avLst>
              <a:gd name="adj1" fmla="val 50000"/>
              <a:gd name="adj2" fmla="val 36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5394960" y="3686581"/>
            <a:ext cx="29718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solidFill>
                  <a:prstClr val="black"/>
                </a:solidFill>
              </a:rPr>
              <a:t>we </a:t>
            </a:r>
            <a:r>
              <a:rPr lang="en-US" dirty="0">
                <a:solidFill>
                  <a:prstClr val="black"/>
                </a:solidFill>
              </a:rPr>
              <a:t>might come to think of ourselves as facilitators</a:t>
            </a:r>
            <a:endParaRPr lang="en-US" dirty="0"/>
          </a:p>
        </p:txBody>
      </p:sp>
      <p:sp>
        <p:nvSpPr>
          <p:cNvPr id="8" name="Rectangle 7"/>
          <p:cNvSpPr/>
          <p:nvPr/>
        </p:nvSpPr>
        <p:spPr>
          <a:xfrm>
            <a:off x="1571393" y="3825081"/>
            <a:ext cx="3120854" cy="369332"/>
          </a:xfrm>
          <a:prstGeom prst="rect">
            <a:avLst/>
          </a:prstGeom>
        </p:spPr>
        <p:txBody>
          <a:bodyPr wrap="none">
            <a:spAutoFit/>
          </a:bodyPr>
          <a:lstStyle/>
          <a:p>
            <a:pPr lvl="0" algn="ctr"/>
            <a:r>
              <a:rPr lang="en-US" dirty="0">
                <a:solidFill>
                  <a:prstClr val="black"/>
                </a:solidFill>
              </a:rPr>
              <a:t> we offer them more choices   </a:t>
            </a:r>
          </a:p>
        </p:txBody>
      </p:sp>
      <p:cxnSp>
        <p:nvCxnSpPr>
          <p:cNvPr id="10" name="Straight Arrow Connector 9"/>
          <p:cNvCxnSpPr/>
          <p:nvPr/>
        </p:nvCxnSpPr>
        <p:spPr>
          <a:xfrm>
            <a:off x="4556760" y="4009747"/>
            <a:ext cx="8382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670560" y="4496940"/>
            <a:ext cx="6400800" cy="369332"/>
          </a:xfrm>
          <a:prstGeom prst="rect">
            <a:avLst/>
          </a:prstGeom>
        </p:spPr>
        <p:txBody>
          <a:bodyPr wrap="square">
            <a:spAutoFit/>
          </a:bodyPr>
          <a:lstStyle/>
          <a:p>
            <a:r>
              <a:rPr lang="en-US" dirty="0" smtClean="0">
                <a:solidFill>
                  <a:prstClr val="black"/>
                </a:solidFill>
              </a:rPr>
              <a:t>*when </a:t>
            </a:r>
            <a:r>
              <a:rPr lang="en-US" dirty="0">
                <a:solidFill>
                  <a:prstClr val="black"/>
                </a:solidFill>
              </a:rPr>
              <a:t>students choose directions to which we are opposed</a:t>
            </a:r>
            <a:endParaRPr lang="en-US" dirty="0"/>
          </a:p>
        </p:txBody>
      </p:sp>
      <p:sp>
        <p:nvSpPr>
          <p:cNvPr id="12" name="Rectangle 11"/>
          <p:cNvSpPr/>
          <p:nvPr/>
        </p:nvSpPr>
        <p:spPr>
          <a:xfrm>
            <a:off x="1371851" y="5674538"/>
            <a:ext cx="3320396" cy="369332"/>
          </a:xfrm>
          <a:prstGeom prst="rect">
            <a:avLst/>
          </a:prstGeom>
        </p:spPr>
        <p:txBody>
          <a:bodyPr wrap="none">
            <a:spAutoFit/>
          </a:bodyPr>
          <a:lstStyle/>
          <a:p>
            <a:r>
              <a:rPr lang="en-US" dirty="0">
                <a:solidFill>
                  <a:prstClr val="black"/>
                </a:solidFill>
              </a:rPr>
              <a:t>we curtail their range of choices</a:t>
            </a:r>
            <a:endParaRPr lang="en-US" dirty="0"/>
          </a:p>
        </p:txBody>
      </p:sp>
      <p:sp>
        <p:nvSpPr>
          <p:cNvPr id="13" name="Rectangle 12"/>
          <p:cNvSpPr/>
          <p:nvPr/>
        </p:nvSpPr>
        <p:spPr>
          <a:xfrm>
            <a:off x="5547360" y="5553667"/>
            <a:ext cx="28194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dirty="0" smtClean="0">
                <a:solidFill>
                  <a:prstClr val="black"/>
                </a:solidFill>
              </a:rPr>
              <a:t>do </a:t>
            </a:r>
            <a:r>
              <a:rPr lang="en-US" dirty="0">
                <a:solidFill>
                  <a:prstClr val="black"/>
                </a:solidFill>
              </a:rPr>
              <a:t>we not reveal ourselves to be </a:t>
            </a:r>
            <a:r>
              <a:rPr lang="en-US" b="1" u="sng" dirty="0">
                <a:solidFill>
                  <a:prstClr val="black"/>
                </a:solidFill>
              </a:rPr>
              <a:t>“fake” facilitators</a:t>
            </a:r>
            <a:r>
              <a:rPr lang="en-US" dirty="0">
                <a:solidFill>
                  <a:prstClr val="black"/>
                </a:solidFill>
              </a:rPr>
              <a:t>? </a:t>
            </a:r>
          </a:p>
        </p:txBody>
      </p:sp>
      <p:sp>
        <p:nvSpPr>
          <p:cNvPr id="14" name="Striped Right Arrow 13"/>
          <p:cNvSpPr/>
          <p:nvPr/>
        </p:nvSpPr>
        <p:spPr>
          <a:xfrm rot="5400000">
            <a:off x="2801620" y="4895807"/>
            <a:ext cx="660400" cy="624840"/>
          </a:xfrm>
          <a:prstGeom prst="stripedRightArrow">
            <a:avLst>
              <a:gd name="adj1" fmla="val 50000"/>
              <a:gd name="adj2" fmla="val 36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5" name="Straight Arrow Connector 14"/>
          <p:cNvCxnSpPr/>
          <p:nvPr/>
        </p:nvCxnSpPr>
        <p:spPr>
          <a:xfrm>
            <a:off x="4692247" y="5830351"/>
            <a:ext cx="8382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a:xfrm>
            <a:off x="4362754" y="3655942"/>
            <a:ext cx="1032206" cy="307777"/>
          </a:xfrm>
          <a:prstGeom prst="rect">
            <a:avLst/>
          </a:prstGeom>
        </p:spPr>
        <p:txBody>
          <a:bodyPr wrap="none">
            <a:spAutoFit/>
          </a:bodyPr>
          <a:lstStyle/>
          <a:p>
            <a:r>
              <a:rPr lang="en-US" sz="1400" dirty="0"/>
              <a:t>in so doing</a:t>
            </a:r>
          </a:p>
        </p:txBody>
      </p:sp>
      <p:sp>
        <p:nvSpPr>
          <p:cNvPr id="17" name="Rectangle 16"/>
          <p:cNvSpPr/>
          <p:nvPr/>
        </p:nvSpPr>
        <p:spPr>
          <a:xfrm>
            <a:off x="4518660" y="5520649"/>
            <a:ext cx="1032206" cy="307777"/>
          </a:xfrm>
          <a:prstGeom prst="rect">
            <a:avLst/>
          </a:prstGeom>
        </p:spPr>
        <p:txBody>
          <a:bodyPr wrap="none">
            <a:spAutoFit/>
          </a:bodyPr>
          <a:lstStyle/>
          <a:p>
            <a:r>
              <a:rPr lang="en-US" sz="1400" dirty="0"/>
              <a:t>in so doing</a:t>
            </a:r>
          </a:p>
        </p:txBody>
      </p:sp>
    </p:spTree>
    <p:extLst>
      <p:ext uri="{BB962C8B-B14F-4D97-AF65-F5344CB8AC3E}">
        <p14:creationId xmlns="" xmlns:p14="http://schemas.microsoft.com/office/powerpoint/2010/main" val="415564335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80">
                                          <p:stCondLst>
                                            <p:cond delay="0"/>
                                          </p:stCondLst>
                                        </p:cTn>
                                        <p:tgtEl>
                                          <p:spTgt spid="6"/>
                                        </p:tgtEl>
                                      </p:cBhvr>
                                    </p:animEffect>
                                    <p:anim calcmode="lin" valueType="num">
                                      <p:cBhvr>
                                        <p:cTn id="3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0" dur="26">
                                          <p:stCondLst>
                                            <p:cond delay="650"/>
                                          </p:stCondLst>
                                        </p:cTn>
                                        <p:tgtEl>
                                          <p:spTgt spid="6"/>
                                        </p:tgtEl>
                                      </p:cBhvr>
                                      <p:to x="100000" y="60000"/>
                                    </p:animScale>
                                    <p:animScale>
                                      <p:cBhvr>
                                        <p:cTn id="41" dur="166" decel="50000">
                                          <p:stCondLst>
                                            <p:cond delay="676"/>
                                          </p:stCondLst>
                                        </p:cTn>
                                        <p:tgtEl>
                                          <p:spTgt spid="6"/>
                                        </p:tgtEl>
                                      </p:cBhvr>
                                      <p:to x="100000" y="100000"/>
                                    </p:animScale>
                                    <p:animScale>
                                      <p:cBhvr>
                                        <p:cTn id="42" dur="26">
                                          <p:stCondLst>
                                            <p:cond delay="1312"/>
                                          </p:stCondLst>
                                        </p:cTn>
                                        <p:tgtEl>
                                          <p:spTgt spid="6"/>
                                        </p:tgtEl>
                                      </p:cBhvr>
                                      <p:to x="100000" y="80000"/>
                                    </p:animScale>
                                    <p:animScale>
                                      <p:cBhvr>
                                        <p:cTn id="43" dur="166" decel="50000">
                                          <p:stCondLst>
                                            <p:cond delay="1338"/>
                                          </p:stCondLst>
                                        </p:cTn>
                                        <p:tgtEl>
                                          <p:spTgt spid="6"/>
                                        </p:tgtEl>
                                      </p:cBhvr>
                                      <p:to x="100000" y="100000"/>
                                    </p:animScale>
                                    <p:animScale>
                                      <p:cBhvr>
                                        <p:cTn id="44" dur="26">
                                          <p:stCondLst>
                                            <p:cond delay="1642"/>
                                          </p:stCondLst>
                                        </p:cTn>
                                        <p:tgtEl>
                                          <p:spTgt spid="6"/>
                                        </p:tgtEl>
                                      </p:cBhvr>
                                      <p:to x="100000" y="90000"/>
                                    </p:animScale>
                                    <p:animScale>
                                      <p:cBhvr>
                                        <p:cTn id="45" dur="166" decel="50000">
                                          <p:stCondLst>
                                            <p:cond delay="1668"/>
                                          </p:stCondLst>
                                        </p:cTn>
                                        <p:tgtEl>
                                          <p:spTgt spid="6"/>
                                        </p:tgtEl>
                                      </p:cBhvr>
                                      <p:to x="100000" y="100000"/>
                                    </p:animScale>
                                    <p:animScale>
                                      <p:cBhvr>
                                        <p:cTn id="46" dur="26">
                                          <p:stCondLst>
                                            <p:cond delay="1808"/>
                                          </p:stCondLst>
                                        </p:cTn>
                                        <p:tgtEl>
                                          <p:spTgt spid="6"/>
                                        </p:tgtEl>
                                      </p:cBhvr>
                                      <p:to x="100000" y="95000"/>
                                    </p:animScale>
                                    <p:animScale>
                                      <p:cBhvr>
                                        <p:cTn id="47" dur="166" decel="50000">
                                          <p:stCondLst>
                                            <p:cond delay="1834"/>
                                          </p:stCondLst>
                                        </p:cTn>
                                        <p:tgtEl>
                                          <p:spTgt spid="6"/>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heel(1)">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0-#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0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580">
                                          <p:stCondLst>
                                            <p:cond delay="0"/>
                                          </p:stCondLst>
                                        </p:cTn>
                                        <p:tgtEl>
                                          <p:spTgt spid="14"/>
                                        </p:tgtEl>
                                      </p:cBhvr>
                                    </p:animEffect>
                                    <p:anim calcmode="lin" valueType="num">
                                      <p:cBhvr>
                                        <p:cTn id="7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4" dur="26">
                                          <p:stCondLst>
                                            <p:cond delay="650"/>
                                          </p:stCondLst>
                                        </p:cTn>
                                        <p:tgtEl>
                                          <p:spTgt spid="14"/>
                                        </p:tgtEl>
                                      </p:cBhvr>
                                      <p:to x="100000" y="60000"/>
                                    </p:animScale>
                                    <p:animScale>
                                      <p:cBhvr>
                                        <p:cTn id="85" dur="166" decel="50000">
                                          <p:stCondLst>
                                            <p:cond delay="676"/>
                                          </p:stCondLst>
                                        </p:cTn>
                                        <p:tgtEl>
                                          <p:spTgt spid="14"/>
                                        </p:tgtEl>
                                      </p:cBhvr>
                                      <p:to x="100000" y="100000"/>
                                    </p:animScale>
                                    <p:animScale>
                                      <p:cBhvr>
                                        <p:cTn id="86" dur="26">
                                          <p:stCondLst>
                                            <p:cond delay="1312"/>
                                          </p:stCondLst>
                                        </p:cTn>
                                        <p:tgtEl>
                                          <p:spTgt spid="14"/>
                                        </p:tgtEl>
                                      </p:cBhvr>
                                      <p:to x="100000" y="80000"/>
                                    </p:animScale>
                                    <p:animScale>
                                      <p:cBhvr>
                                        <p:cTn id="87" dur="166" decel="50000">
                                          <p:stCondLst>
                                            <p:cond delay="1338"/>
                                          </p:stCondLst>
                                        </p:cTn>
                                        <p:tgtEl>
                                          <p:spTgt spid="14"/>
                                        </p:tgtEl>
                                      </p:cBhvr>
                                      <p:to x="100000" y="100000"/>
                                    </p:animScale>
                                    <p:animScale>
                                      <p:cBhvr>
                                        <p:cTn id="88" dur="26">
                                          <p:stCondLst>
                                            <p:cond delay="1642"/>
                                          </p:stCondLst>
                                        </p:cTn>
                                        <p:tgtEl>
                                          <p:spTgt spid="14"/>
                                        </p:tgtEl>
                                      </p:cBhvr>
                                      <p:to x="100000" y="90000"/>
                                    </p:animScale>
                                    <p:animScale>
                                      <p:cBhvr>
                                        <p:cTn id="89" dur="166" decel="50000">
                                          <p:stCondLst>
                                            <p:cond delay="1668"/>
                                          </p:stCondLst>
                                        </p:cTn>
                                        <p:tgtEl>
                                          <p:spTgt spid="14"/>
                                        </p:tgtEl>
                                      </p:cBhvr>
                                      <p:to x="100000" y="100000"/>
                                    </p:animScale>
                                    <p:animScale>
                                      <p:cBhvr>
                                        <p:cTn id="90" dur="26">
                                          <p:stCondLst>
                                            <p:cond delay="1808"/>
                                          </p:stCondLst>
                                        </p:cTn>
                                        <p:tgtEl>
                                          <p:spTgt spid="14"/>
                                        </p:tgtEl>
                                      </p:cBhvr>
                                      <p:to x="100000" y="95000"/>
                                    </p:animScale>
                                    <p:animScale>
                                      <p:cBhvr>
                                        <p:cTn id="91" dur="166" decel="50000">
                                          <p:stCondLst>
                                            <p:cond delay="1834"/>
                                          </p:stCondLst>
                                        </p:cTn>
                                        <p:tgtEl>
                                          <p:spTgt spid="14"/>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1" presetClass="entr" presetSubtype="1"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wheel(1)">
                                      <p:cBhvr>
                                        <p:cTn id="96" dur="2000"/>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nodeType="click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500" fill="hold"/>
                                        <p:tgtEl>
                                          <p:spTgt spid="15"/>
                                        </p:tgtEl>
                                        <p:attrNameLst>
                                          <p:attrName>ppt_x</p:attrName>
                                        </p:attrNameLst>
                                      </p:cBhvr>
                                      <p:tavLst>
                                        <p:tav tm="0">
                                          <p:val>
                                            <p:strVal val="0-#ppt_w/2"/>
                                          </p:val>
                                        </p:tav>
                                        <p:tav tm="100000">
                                          <p:val>
                                            <p:strVal val="#ppt_x"/>
                                          </p:val>
                                        </p:tav>
                                      </p:tavLst>
                                    </p:anim>
                                    <p:anim calcmode="lin" valueType="num">
                                      <p:cBhvr additive="base">
                                        <p:cTn id="10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barn(inVertical)">
                                      <p:cBhvr>
                                        <p:cTn id="107" dur="500"/>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grpId="0" nodeType="click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wheel(1)">
                                      <p:cBhvr>
                                        <p:cTn id="1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6" grpId="0" animBg="1"/>
      <p:bldP spid="7" grpId="0" animBg="1"/>
      <p:bldP spid="8" grpId="0"/>
      <p:bldP spid="11" grpId="0"/>
      <p:bldP spid="12" grpId="0"/>
      <p:bldP spid="13" grpId="0" animBg="1"/>
      <p:bldP spid="14"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685800"/>
            <a:ext cx="6781800" cy="646331"/>
          </a:xfrm>
          <a:prstGeom prst="rect">
            <a:avLst/>
          </a:prstGeom>
        </p:spPr>
        <p:txBody>
          <a:bodyPr wrap="square">
            <a:spAutoFit/>
          </a:bodyPr>
          <a:lstStyle/>
          <a:p>
            <a:r>
              <a:rPr lang="en-US" sz="3600" b="1" dirty="0">
                <a:ln w="10541" cmpd="sng">
                  <a:solidFill>
                    <a:schemeClr val="accent1">
                      <a:shade val="88000"/>
                      <a:satMod val="110000"/>
                    </a:schemeClr>
                  </a:solidFill>
                  <a:prstDash val="solid"/>
                </a:ln>
                <a:solidFill>
                  <a:srgbClr val="FFFF00"/>
                </a:solidFill>
              </a:rPr>
              <a:t>“right-answer </a:t>
            </a:r>
            <a:r>
              <a:rPr lang="en-US" sz="3600" b="1" dirty="0" smtClean="0">
                <a:ln w="10541" cmpd="sng">
                  <a:solidFill>
                    <a:schemeClr val="accent1">
                      <a:shade val="88000"/>
                      <a:satMod val="110000"/>
                    </a:schemeClr>
                  </a:solidFill>
                  <a:prstDash val="solid"/>
                </a:ln>
                <a:solidFill>
                  <a:srgbClr val="FFFF00"/>
                </a:solidFill>
              </a:rPr>
              <a:t>syndrome”</a:t>
            </a:r>
            <a:endParaRPr lang="en-US" sz="3600" b="1" dirty="0">
              <a:ln w="10541" cmpd="sng">
                <a:solidFill>
                  <a:schemeClr val="accent1">
                    <a:shade val="88000"/>
                    <a:satMod val="110000"/>
                  </a:schemeClr>
                </a:solidFill>
                <a:prstDash val="solid"/>
              </a:ln>
              <a:solidFill>
                <a:srgbClr val="FFFF00"/>
              </a:solidFill>
            </a:endParaRPr>
          </a:p>
        </p:txBody>
      </p:sp>
      <p:sp>
        <p:nvSpPr>
          <p:cNvPr id="5" name="Rectangle 4"/>
          <p:cNvSpPr/>
          <p:nvPr/>
        </p:nvSpPr>
        <p:spPr>
          <a:xfrm>
            <a:off x="1312364" y="1520874"/>
            <a:ext cx="7108449" cy="677108"/>
          </a:xfrm>
          <a:prstGeom prst="rect">
            <a:avLst/>
          </a:prstGeom>
        </p:spPr>
        <p:txBody>
          <a:bodyPr wrap="square">
            <a:spAutoFit/>
          </a:bodyPr>
          <a:lstStyle/>
          <a:p>
            <a:r>
              <a:rPr lang="en-US" sz="2000" i="1" dirty="0">
                <a:effectLst>
                  <a:outerShdw blurRad="38100" dist="38100" dir="2700000" algn="tl">
                    <a:srgbClr val="000000">
                      <a:alpha val="43137"/>
                    </a:srgbClr>
                  </a:outerShdw>
                </a:effectLst>
              </a:rPr>
              <a:t>Executive teachers </a:t>
            </a:r>
            <a:r>
              <a:rPr lang="en-US" dirty="0" smtClean="0"/>
              <a:t>suffer </a:t>
            </a:r>
            <a:r>
              <a:rPr lang="en-US" dirty="0"/>
              <a:t>from </a:t>
            </a:r>
            <a:r>
              <a:rPr lang="en-US" b="1" u="sng" dirty="0"/>
              <a:t>placing far too great an emphasis on right answers to questions </a:t>
            </a:r>
            <a:r>
              <a:rPr lang="en-US" dirty="0"/>
              <a:t>posed by teacher, text, or test.  </a:t>
            </a:r>
          </a:p>
        </p:txBody>
      </p:sp>
      <p:sp>
        <p:nvSpPr>
          <p:cNvPr id="6" name="Rectangle 5"/>
          <p:cNvSpPr/>
          <p:nvPr/>
        </p:nvSpPr>
        <p:spPr>
          <a:xfrm>
            <a:off x="4426355" y="2187892"/>
            <a:ext cx="716863" cy="523220"/>
          </a:xfrm>
          <a:prstGeom prst="rect">
            <a:avLst/>
          </a:prstGeom>
        </p:spPr>
        <p:txBody>
          <a:bodyPr wrap="none">
            <a:spAutoFit/>
          </a:bodyPr>
          <a:lstStyle/>
          <a:p>
            <a:r>
              <a:rPr lang="en-US" sz="2800" dirty="0" smtClean="0">
                <a:solidFill>
                  <a:srgbClr val="FF0000"/>
                </a:solidFill>
              </a:rPr>
              <a:t>but</a:t>
            </a:r>
            <a:endParaRPr lang="en-US" dirty="0">
              <a:solidFill>
                <a:srgbClr val="FF0000"/>
              </a:solidFill>
            </a:endParaRPr>
          </a:p>
        </p:txBody>
      </p:sp>
      <p:sp>
        <p:nvSpPr>
          <p:cNvPr id="7" name="Rectangle 6"/>
          <p:cNvSpPr/>
          <p:nvPr/>
        </p:nvSpPr>
        <p:spPr>
          <a:xfrm>
            <a:off x="1683155" y="2711112"/>
            <a:ext cx="5486400" cy="400110"/>
          </a:xfrm>
          <a:prstGeom prst="rect">
            <a:avLst/>
          </a:prstGeom>
        </p:spPr>
        <p:txBody>
          <a:bodyPr wrap="square">
            <a:spAutoFit/>
          </a:bodyPr>
          <a:lstStyle/>
          <a:p>
            <a:r>
              <a:rPr lang="en-US" sz="2000" i="1" dirty="0">
                <a:effectLst>
                  <a:outerShdw blurRad="38100" dist="38100" dir="2700000" algn="tl">
                    <a:srgbClr val="000000">
                      <a:alpha val="43137"/>
                    </a:srgbClr>
                  </a:outerShdw>
                </a:effectLst>
              </a:rPr>
              <a:t>Facilitators</a:t>
            </a:r>
            <a:r>
              <a:rPr lang="en-US" dirty="0"/>
              <a:t> </a:t>
            </a:r>
            <a:r>
              <a:rPr lang="en-US" b="1" u="sng" dirty="0"/>
              <a:t>are less concerned with right answers</a:t>
            </a:r>
          </a:p>
        </p:txBody>
      </p:sp>
      <p:sp>
        <p:nvSpPr>
          <p:cNvPr id="10" name="Frame 9"/>
          <p:cNvSpPr/>
          <p:nvPr/>
        </p:nvSpPr>
        <p:spPr>
          <a:xfrm>
            <a:off x="1630103" y="3429000"/>
            <a:ext cx="6472973" cy="3048000"/>
          </a:xfrm>
          <a:prstGeom prst="fram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2062139" y="4075837"/>
            <a:ext cx="5608900" cy="1631216"/>
          </a:xfrm>
          <a:prstGeom prst="rect">
            <a:avLst/>
          </a:prstGeom>
        </p:spPr>
        <p:txBody>
          <a:bodyPr wrap="square">
            <a:spAutoFit/>
          </a:bodyPr>
          <a:lstStyle/>
          <a:p>
            <a:r>
              <a:rPr lang="en-US" sz="2000" dirty="0" smtClean="0"/>
              <a:t>they </a:t>
            </a:r>
            <a:r>
              <a:rPr lang="en-US" sz="2000" dirty="0"/>
              <a:t>place a higher value on the student’s effort to engage material that is of interest to them and partly because the facilitator is aware that if the student feels too punished by wrong answers he or she may choose to opt out of the lesson.</a:t>
            </a:r>
          </a:p>
        </p:txBody>
      </p:sp>
      <p:sp>
        <p:nvSpPr>
          <p:cNvPr id="12" name="TextBox 11"/>
          <p:cNvSpPr txBox="1"/>
          <p:nvPr/>
        </p:nvSpPr>
        <p:spPr>
          <a:xfrm>
            <a:off x="3861038" y="3398520"/>
            <a:ext cx="2011100" cy="523220"/>
          </a:xfrm>
          <a:prstGeom prst="rect">
            <a:avLst/>
          </a:prstGeom>
          <a:noFill/>
        </p:spPr>
        <p:txBody>
          <a:bodyPr wrap="square" rtlCol="0">
            <a:spAutoFit/>
          </a:bodyPr>
          <a:lstStyle/>
          <a:p>
            <a:r>
              <a:rPr lang="en-US" sz="2800" b="1" dirty="0" smtClean="0"/>
              <a:t>because:</a:t>
            </a:r>
            <a:endParaRPr lang="en-US" b="1" dirty="0"/>
          </a:p>
        </p:txBody>
      </p:sp>
    </p:spTree>
    <p:extLst>
      <p:ext uri="{BB962C8B-B14F-4D97-AF65-F5344CB8AC3E}">
        <p14:creationId xmlns="" xmlns:p14="http://schemas.microsoft.com/office/powerpoint/2010/main" val="1380118071"/>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80">
                                          <p:stCondLst>
                                            <p:cond delay="0"/>
                                          </p:stCondLst>
                                        </p:cTn>
                                        <p:tgtEl>
                                          <p:spTgt spid="6">
                                            <p:txEl>
                                              <p:pRg st="0" end="0"/>
                                            </p:txEl>
                                          </p:spTgt>
                                        </p:tgtEl>
                                      </p:cBhvr>
                                    </p:animEffect>
                                    <p:anim calcmode="lin" valueType="num">
                                      <p:cBhvr>
                                        <p:cTn id="19"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6">
                                            <p:txEl>
                                              <p:pRg st="0" end="0"/>
                                            </p:txEl>
                                          </p:spTgt>
                                        </p:tgtEl>
                                      </p:cBhvr>
                                      <p:to x="100000" y="60000"/>
                                    </p:animScale>
                                    <p:animScale>
                                      <p:cBhvr>
                                        <p:cTn id="25" dur="166" decel="50000">
                                          <p:stCondLst>
                                            <p:cond delay="676"/>
                                          </p:stCondLst>
                                        </p:cTn>
                                        <p:tgtEl>
                                          <p:spTgt spid="6">
                                            <p:txEl>
                                              <p:pRg st="0" end="0"/>
                                            </p:txEl>
                                          </p:spTgt>
                                        </p:tgtEl>
                                      </p:cBhvr>
                                      <p:to x="100000" y="100000"/>
                                    </p:animScale>
                                    <p:animScale>
                                      <p:cBhvr>
                                        <p:cTn id="26" dur="26">
                                          <p:stCondLst>
                                            <p:cond delay="1312"/>
                                          </p:stCondLst>
                                        </p:cTn>
                                        <p:tgtEl>
                                          <p:spTgt spid="6">
                                            <p:txEl>
                                              <p:pRg st="0" end="0"/>
                                            </p:txEl>
                                          </p:spTgt>
                                        </p:tgtEl>
                                      </p:cBhvr>
                                      <p:to x="100000" y="80000"/>
                                    </p:animScale>
                                    <p:animScale>
                                      <p:cBhvr>
                                        <p:cTn id="27" dur="166" decel="50000">
                                          <p:stCondLst>
                                            <p:cond delay="1338"/>
                                          </p:stCondLst>
                                        </p:cTn>
                                        <p:tgtEl>
                                          <p:spTgt spid="6">
                                            <p:txEl>
                                              <p:pRg st="0" end="0"/>
                                            </p:txEl>
                                          </p:spTgt>
                                        </p:tgtEl>
                                      </p:cBhvr>
                                      <p:to x="100000" y="100000"/>
                                    </p:animScale>
                                    <p:animScale>
                                      <p:cBhvr>
                                        <p:cTn id="28" dur="26">
                                          <p:stCondLst>
                                            <p:cond delay="1642"/>
                                          </p:stCondLst>
                                        </p:cTn>
                                        <p:tgtEl>
                                          <p:spTgt spid="6">
                                            <p:txEl>
                                              <p:pRg st="0" end="0"/>
                                            </p:txEl>
                                          </p:spTgt>
                                        </p:tgtEl>
                                      </p:cBhvr>
                                      <p:to x="100000" y="90000"/>
                                    </p:animScale>
                                    <p:animScale>
                                      <p:cBhvr>
                                        <p:cTn id="29" dur="166" decel="50000">
                                          <p:stCondLst>
                                            <p:cond delay="1668"/>
                                          </p:stCondLst>
                                        </p:cTn>
                                        <p:tgtEl>
                                          <p:spTgt spid="6">
                                            <p:txEl>
                                              <p:pRg st="0" end="0"/>
                                            </p:txEl>
                                          </p:spTgt>
                                        </p:tgtEl>
                                      </p:cBhvr>
                                      <p:to x="100000" y="100000"/>
                                    </p:animScale>
                                    <p:animScale>
                                      <p:cBhvr>
                                        <p:cTn id="30" dur="26">
                                          <p:stCondLst>
                                            <p:cond delay="1808"/>
                                          </p:stCondLst>
                                        </p:cTn>
                                        <p:tgtEl>
                                          <p:spTgt spid="6">
                                            <p:txEl>
                                              <p:pRg st="0" end="0"/>
                                            </p:txEl>
                                          </p:spTgt>
                                        </p:tgtEl>
                                      </p:cBhvr>
                                      <p:to x="100000" y="95000"/>
                                    </p:animScale>
                                    <p:animScale>
                                      <p:cBhvr>
                                        <p:cTn id="31" dur="166" decel="50000">
                                          <p:stCondLst>
                                            <p:cond delay="1834"/>
                                          </p:stCondLst>
                                        </p:cTn>
                                        <p:tgtEl>
                                          <p:spTgt spid="6">
                                            <p:txEl>
                                              <p:pRg st="0" end="0"/>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anim calcmode="lin" valueType="num">
                                      <p:cBhvr>
                                        <p:cTn id="37" dur="2000" fill="hold"/>
                                        <p:tgtEl>
                                          <p:spTgt spid="7"/>
                                        </p:tgtEl>
                                        <p:attrNameLst>
                                          <p:attrName>ppt_w</p:attrName>
                                        </p:attrNameLst>
                                      </p:cBhvr>
                                      <p:tavLst>
                                        <p:tav tm="0" fmla="#ppt_w*sin(2.5*pi*$)">
                                          <p:val>
                                            <p:fltVal val="0"/>
                                          </p:val>
                                        </p:tav>
                                        <p:tav tm="100000">
                                          <p:val>
                                            <p:fltVal val="1"/>
                                          </p:val>
                                        </p:tav>
                                      </p:tavLst>
                                    </p:anim>
                                    <p:anim calcmode="lin" valueType="num">
                                      <p:cBhvr>
                                        <p:cTn id="3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arn(inVertical)">
                                      <p:cBhvr>
                                        <p:cTn id="61" dur="500"/>
                                        <p:tgtEl>
                                          <p:spTgt spid="10"/>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barn(inVertical)">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allAtOnce"/>
      <p:bldP spid="7" grpId="0"/>
      <p:bldP spid="10" grpId="0" animBg="1"/>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4080" y="228600"/>
            <a:ext cx="6858000" cy="2400657"/>
          </a:xfrm>
          <a:prstGeom prst="rect">
            <a:avLst/>
          </a:prstGeom>
        </p:spPr>
        <p:txBody>
          <a:bodyPr wrap="square">
            <a:spAutoFit/>
          </a:bodyPr>
          <a:lstStyle/>
          <a:p>
            <a:pPr algn="ctr"/>
            <a:r>
              <a:rPr lang="en-US" sz="2400" b="1" dirty="0" smtClean="0">
                <a:solidFill>
                  <a:srgbClr val="FF0000"/>
                </a:solidFill>
              </a:rPr>
              <a:t>Yet</a:t>
            </a:r>
            <a:endParaRPr lang="en-US" b="1" dirty="0" smtClean="0">
              <a:solidFill>
                <a:srgbClr val="FF0000"/>
              </a:solidFill>
            </a:endParaRPr>
          </a:p>
          <a:p>
            <a:r>
              <a:rPr lang="en-US" dirty="0" smtClean="0"/>
              <a:t> *how </a:t>
            </a:r>
            <a:r>
              <a:rPr lang="en-US" dirty="0"/>
              <a:t>far may the facilitator go</a:t>
            </a:r>
            <a:r>
              <a:rPr lang="en-US" dirty="0" smtClean="0"/>
              <a:t>?</a:t>
            </a:r>
          </a:p>
          <a:p>
            <a:endParaRPr lang="en-US" dirty="0" smtClean="0"/>
          </a:p>
          <a:p>
            <a:r>
              <a:rPr lang="en-US" dirty="0" smtClean="0"/>
              <a:t> *Should </a:t>
            </a:r>
            <a:r>
              <a:rPr lang="en-US" dirty="0"/>
              <a:t>errors of fact be allowed, be overlooked, or go uncorrected? </a:t>
            </a:r>
            <a:endParaRPr lang="en-US" dirty="0" smtClean="0"/>
          </a:p>
          <a:p>
            <a:endParaRPr lang="en-US" dirty="0" smtClean="0"/>
          </a:p>
          <a:p>
            <a:r>
              <a:rPr lang="en-US" dirty="0" smtClean="0"/>
              <a:t>*Should </a:t>
            </a:r>
            <a:r>
              <a:rPr lang="en-US" dirty="0"/>
              <a:t>poor writing or sloppy work be allowed to stand? </a:t>
            </a:r>
            <a:endParaRPr lang="en-US" dirty="0" smtClean="0"/>
          </a:p>
          <a:p>
            <a:endParaRPr lang="en-US" dirty="0" smtClean="0"/>
          </a:p>
          <a:p>
            <a:r>
              <a:rPr lang="en-US" dirty="0" smtClean="0"/>
              <a:t>*Should </a:t>
            </a:r>
            <a:r>
              <a:rPr lang="en-US" dirty="0"/>
              <a:t>inappropriate conduct go unnoticed or unpunished? </a:t>
            </a:r>
          </a:p>
        </p:txBody>
      </p:sp>
      <p:pic>
        <p:nvPicPr>
          <p:cNvPr id="3" name="Picture 2"/>
          <p:cNvPicPr>
            <a:picLocks noChangeAspect="1" noChangeArrowheads="1"/>
          </p:cNvPicPr>
          <p:nvPr/>
        </p:nvPicPr>
        <p:blipFill>
          <a:blip r:embed="rId2" cstate="print">
            <a:duotone>
              <a:prstClr val="black"/>
              <a:schemeClr val="accent5">
                <a:tint val="45000"/>
                <a:satMod val="400000"/>
              </a:schemeClr>
            </a:duotone>
            <a:extLst>
              <a:ext uri="{BEBA8EAE-BF5A-486C-A8C5-ECC9F3942E4B}">
                <a14:imgProps xmlns="" xmlns:a14="http://schemas.microsoft.com/office/drawing/2010/main">
                  <a14:imgLayer r:embed="rId3">
                    <a14:imgEffect>
                      <a14:backgroundRemoval t="7895" b="93553" l="10000" r="100000"/>
                    </a14:imgEffect>
                    <a14:imgEffect>
                      <a14:colorTemperature colorTemp="11200"/>
                    </a14:imgEffect>
                  </a14:imgLayer>
                </a14:imgProps>
              </a:ext>
              <a:ext uri="{28A0092B-C50C-407E-A947-70E740481C1C}">
                <a14:useLocalDpi xmlns="" xmlns:a14="http://schemas.microsoft.com/office/drawing/2010/main" val="0"/>
              </a:ext>
            </a:extLst>
          </a:blip>
          <a:srcRect/>
          <a:stretch>
            <a:fillRect/>
          </a:stretch>
        </p:blipFill>
        <p:spPr bwMode="auto">
          <a:xfrm>
            <a:off x="-121920" y="-762000"/>
            <a:ext cx="2286000" cy="482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lded Corner 3"/>
          <p:cNvSpPr/>
          <p:nvPr/>
        </p:nvSpPr>
        <p:spPr>
          <a:xfrm>
            <a:off x="2286000" y="2819400"/>
            <a:ext cx="5943600" cy="3124200"/>
          </a:xfrm>
          <a:prstGeom prst="foldedCorne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solidFill>
                  <a:schemeClr val="tx1"/>
                </a:solidFill>
              </a:rPr>
              <a:t>Some advocates for facilitation argue that </a:t>
            </a:r>
            <a:r>
              <a:rPr lang="en-US" u="sng" dirty="0">
                <a:solidFill>
                  <a:schemeClr val="tx1"/>
                </a:solidFill>
              </a:rPr>
              <a:t>these absences and omissions are proper</a:t>
            </a:r>
            <a:r>
              <a:rPr lang="en-US" dirty="0">
                <a:solidFill>
                  <a:schemeClr val="tx1"/>
                </a:solidFill>
              </a:rPr>
              <a:t>, that the facilitative approach </a:t>
            </a:r>
            <a:r>
              <a:rPr lang="en-US" u="sng" dirty="0">
                <a:solidFill>
                  <a:schemeClr val="tx1"/>
                </a:solidFill>
              </a:rPr>
              <a:t>is corrupted </a:t>
            </a:r>
            <a:r>
              <a:rPr lang="en-US" dirty="0">
                <a:solidFill>
                  <a:schemeClr val="tx1"/>
                </a:solidFill>
              </a:rPr>
              <a:t>when the teacher </a:t>
            </a:r>
            <a:r>
              <a:rPr lang="en-US" u="sng" dirty="0">
                <a:solidFill>
                  <a:schemeClr val="tx1"/>
                </a:solidFill>
              </a:rPr>
              <a:t>strives for right answers </a:t>
            </a:r>
            <a:r>
              <a:rPr lang="en-US" dirty="0">
                <a:solidFill>
                  <a:schemeClr val="tx1"/>
                </a:solidFill>
              </a:rPr>
              <a:t>or for work that meets externally imposed standards .</a:t>
            </a:r>
          </a:p>
        </p:txBody>
      </p:sp>
    </p:spTree>
    <p:extLst>
      <p:ext uri="{BB962C8B-B14F-4D97-AF65-F5344CB8AC3E}">
        <p14:creationId xmlns="" xmlns:p14="http://schemas.microsoft.com/office/powerpoint/2010/main" val="958220791"/>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left)">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left)">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left)">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left)">
                                      <p:cBhvr>
                                        <p:cTn id="33" dur="500"/>
                                        <p:tgtEl>
                                          <p:spTgt spid="2">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4">
                                            <p:bg/>
                                          </p:spTgt>
                                        </p:tgtEl>
                                        <p:attrNameLst>
                                          <p:attrName>style.visibility</p:attrName>
                                        </p:attrNameLst>
                                      </p:cBhvr>
                                      <p:to>
                                        <p:strVal val="visible"/>
                                      </p:to>
                                    </p:set>
                                    <p:animEffect transition="in" filter="diamond(in)">
                                      <p:cBhvr>
                                        <p:cTn id="38" dur="2000"/>
                                        <p:tgtEl>
                                          <p:spTgt spid="4">
                                            <p:bg/>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diamond(in)">
                                      <p:cBhvr>
                                        <p:cTn id="4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497949"/>
            <a:ext cx="441960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400" dirty="0" smtClean="0"/>
              <a:t>has </a:t>
            </a:r>
            <a:r>
              <a:rPr lang="en-US" sz="2400" dirty="0"/>
              <a:t>been the target of </a:t>
            </a:r>
            <a:r>
              <a:rPr lang="en-US" sz="2400" b="1" u="sng" dirty="0"/>
              <a:t>extensive criticism </a:t>
            </a:r>
            <a:r>
              <a:rPr lang="en-US" sz="2400" dirty="0"/>
              <a:t>leveled at the facilitator approach.</a:t>
            </a:r>
          </a:p>
        </p:txBody>
      </p:sp>
      <p:sp>
        <p:nvSpPr>
          <p:cNvPr id="3" name="Rectangle 2"/>
          <p:cNvSpPr/>
          <p:nvPr/>
        </p:nvSpPr>
        <p:spPr>
          <a:xfrm>
            <a:off x="345524" y="457200"/>
            <a:ext cx="253104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u="sng" dirty="0">
                <a:solidFill>
                  <a:srgbClr val="FF0000"/>
                </a:solidFill>
              </a:rPr>
              <a:t>tolerance </a:t>
            </a:r>
            <a:r>
              <a:rPr lang="en-US" b="1" u="sng" dirty="0" smtClean="0">
                <a:solidFill>
                  <a:srgbClr val="FF0000"/>
                </a:solidFill>
              </a:rPr>
              <a:t> for  error</a:t>
            </a:r>
            <a:endParaRPr lang="en-US" dirty="0"/>
          </a:p>
        </p:txBody>
      </p:sp>
      <p:sp>
        <p:nvSpPr>
          <p:cNvPr id="4" name="Rectangle 3"/>
          <p:cNvSpPr/>
          <p:nvPr/>
        </p:nvSpPr>
        <p:spPr>
          <a:xfrm>
            <a:off x="345524" y="1604754"/>
            <a:ext cx="253104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b="1" u="sng" dirty="0" smtClean="0">
                <a:solidFill>
                  <a:srgbClr val="FF0000"/>
                </a:solidFill>
              </a:rPr>
              <a:t>Allowance  </a:t>
            </a:r>
            <a:r>
              <a:rPr lang="en-US" b="1" u="sng" dirty="0">
                <a:solidFill>
                  <a:srgbClr val="FF0000"/>
                </a:solidFill>
              </a:rPr>
              <a:t>for so wide a margin of difference in style and quality of work</a:t>
            </a:r>
            <a:r>
              <a:rPr lang="en-US" dirty="0">
                <a:solidFill>
                  <a:prstClr val="black"/>
                </a:solidFill>
              </a:rPr>
              <a:t>,</a:t>
            </a:r>
            <a:endParaRPr lang="en-US" dirty="0"/>
          </a:p>
        </p:txBody>
      </p:sp>
      <p:sp>
        <p:nvSpPr>
          <p:cNvPr id="5" name="Right Arrow 4"/>
          <p:cNvSpPr/>
          <p:nvPr/>
        </p:nvSpPr>
        <p:spPr>
          <a:xfrm>
            <a:off x="3117182" y="914594"/>
            <a:ext cx="702244" cy="60016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 name="TextBox 5"/>
          <p:cNvSpPr txBox="1"/>
          <p:nvPr/>
        </p:nvSpPr>
        <p:spPr>
          <a:xfrm>
            <a:off x="1236461" y="853589"/>
            <a:ext cx="838200" cy="707886"/>
          </a:xfrm>
          <a:prstGeom prst="rect">
            <a:avLst/>
          </a:prstGeom>
          <a:noFill/>
        </p:spPr>
        <p:txBody>
          <a:bodyPr wrap="square" rtlCol="0">
            <a:spAutoFit/>
          </a:bodyPr>
          <a:lstStyle/>
          <a:p>
            <a:r>
              <a:rPr lang="en-US" sz="4000" b="1" dirty="0" smtClean="0"/>
              <a:t>&amp;</a:t>
            </a:r>
            <a:endParaRPr lang="en-US" sz="4000" b="1" dirty="0"/>
          </a:p>
        </p:txBody>
      </p:sp>
      <p:sp>
        <p:nvSpPr>
          <p:cNvPr id="7" name="Rectangle 6"/>
          <p:cNvSpPr/>
          <p:nvPr/>
        </p:nvSpPr>
        <p:spPr>
          <a:xfrm>
            <a:off x="315044" y="3760708"/>
            <a:ext cx="4495911" cy="369332"/>
          </a:xfrm>
          <a:prstGeom prst="rect">
            <a:avLst/>
          </a:prstGeom>
        </p:spPr>
        <p:txBody>
          <a:bodyPr wrap="none">
            <a:spAutoFit/>
          </a:bodyPr>
          <a:lstStyle/>
          <a:p>
            <a:r>
              <a:rPr lang="en-US" dirty="0"/>
              <a:t>Too much discretion yielded to the student </a:t>
            </a:r>
          </a:p>
        </p:txBody>
      </p:sp>
      <p:sp>
        <p:nvSpPr>
          <p:cNvPr id="8" name="Rectangle 7"/>
          <p:cNvSpPr/>
          <p:nvPr/>
        </p:nvSpPr>
        <p:spPr>
          <a:xfrm>
            <a:off x="3230880" y="4709160"/>
            <a:ext cx="5562600" cy="369332"/>
          </a:xfrm>
          <a:prstGeom prst="rect">
            <a:avLst/>
          </a:prstGeom>
        </p:spPr>
        <p:txBody>
          <a:bodyPr wrap="square">
            <a:spAutoFit/>
          </a:bodyPr>
          <a:lstStyle/>
          <a:p>
            <a:r>
              <a:rPr lang="en-US" dirty="0"/>
              <a:t>risks the entire enterprise of educating that student</a:t>
            </a:r>
          </a:p>
        </p:txBody>
      </p:sp>
      <p:sp>
        <p:nvSpPr>
          <p:cNvPr id="9" name="Bent-Up Arrow 8"/>
          <p:cNvSpPr/>
          <p:nvPr/>
        </p:nvSpPr>
        <p:spPr>
          <a:xfrm flipV="1">
            <a:off x="4783210" y="3882628"/>
            <a:ext cx="838200" cy="697468"/>
          </a:xfrm>
          <a:prstGeom prst="ben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p:nvSpPr>
        <p:spPr>
          <a:xfrm>
            <a:off x="618194" y="5078492"/>
            <a:ext cx="2074735" cy="369332"/>
          </a:xfrm>
          <a:prstGeom prst="rect">
            <a:avLst/>
          </a:prstGeom>
        </p:spPr>
        <p:txBody>
          <a:bodyPr wrap="none">
            <a:spAutoFit/>
          </a:bodyPr>
          <a:lstStyle/>
          <a:p>
            <a:r>
              <a:rPr lang="en-US" dirty="0"/>
              <a:t>too little discretion</a:t>
            </a:r>
          </a:p>
        </p:txBody>
      </p:sp>
      <p:sp>
        <p:nvSpPr>
          <p:cNvPr id="11" name="Bent-Up Arrow 10"/>
          <p:cNvSpPr/>
          <p:nvPr/>
        </p:nvSpPr>
        <p:spPr>
          <a:xfrm flipV="1">
            <a:off x="2728562" y="5247918"/>
            <a:ext cx="838200" cy="697468"/>
          </a:xfrm>
          <a:prstGeom prst="ben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3147662" y="5945386"/>
            <a:ext cx="5791200" cy="646331"/>
          </a:xfrm>
          <a:prstGeom prst="rect">
            <a:avLst/>
          </a:prstGeom>
        </p:spPr>
        <p:txBody>
          <a:bodyPr wrap="square">
            <a:spAutoFit/>
          </a:bodyPr>
          <a:lstStyle/>
          <a:p>
            <a:r>
              <a:rPr lang="en-US" dirty="0"/>
              <a:t>risks failure in achieving the very goals that define the facilitator approach: self-actualization and authenticity. </a:t>
            </a:r>
          </a:p>
        </p:txBody>
      </p:sp>
      <p:sp>
        <p:nvSpPr>
          <p:cNvPr id="13" name="Bevel 12"/>
          <p:cNvSpPr/>
          <p:nvPr/>
        </p:nvSpPr>
        <p:spPr>
          <a:xfrm>
            <a:off x="5029200" y="2204918"/>
            <a:ext cx="3429000" cy="1219200"/>
          </a:xfrm>
          <a:prstGeom prst="beve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There is a clearly a balance to be achieved here, but it is far from easy to obtain.</a:t>
            </a:r>
          </a:p>
        </p:txBody>
      </p:sp>
    </p:spTree>
    <p:extLst>
      <p:ext uri="{BB962C8B-B14F-4D97-AF65-F5344CB8AC3E}">
        <p14:creationId xmlns="" xmlns:p14="http://schemas.microsoft.com/office/powerpoint/2010/main" val="1820791694"/>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circle(in)">
                                      <p:cBhvr>
                                        <p:cTn id="68" dur="20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barn(inVertical)">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80">
                                          <p:stCondLst>
                                            <p:cond delay="0"/>
                                          </p:stCondLst>
                                        </p:cTn>
                                        <p:tgtEl>
                                          <p:spTgt spid="11"/>
                                        </p:tgtEl>
                                      </p:cBhvr>
                                    </p:animEffect>
                                    <p:anim calcmode="lin" valueType="num">
                                      <p:cBhvr>
                                        <p:cTn id="7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4" dur="26">
                                          <p:stCondLst>
                                            <p:cond delay="650"/>
                                          </p:stCondLst>
                                        </p:cTn>
                                        <p:tgtEl>
                                          <p:spTgt spid="11"/>
                                        </p:tgtEl>
                                      </p:cBhvr>
                                      <p:to x="100000" y="60000"/>
                                    </p:animScale>
                                    <p:animScale>
                                      <p:cBhvr>
                                        <p:cTn id="85" dur="166" decel="50000">
                                          <p:stCondLst>
                                            <p:cond delay="676"/>
                                          </p:stCondLst>
                                        </p:cTn>
                                        <p:tgtEl>
                                          <p:spTgt spid="11"/>
                                        </p:tgtEl>
                                      </p:cBhvr>
                                      <p:to x="100000" y="100000"/>
                                    </p:animScale>
                                    <p:animScale>
                                      <p:cBhvr>
                                        <p:cTn id="86" dur="26">
                                          <p:stCondLst>
                                            <p:cond delay="1312"/>
                                          </p:stCondLst>
                                        </p:cTn>
                                        <p:tgtEl>
                                          <p:spTgt spid="11"/>
                                        </p:tgtEl>
                                      </p:cBhvr>
                                      <p:to x="100000" y="80000"/>
                                    </p:animScale>
                                    <p:animScale>
                                      <p:cBhvr>
                                        <p:cTn id="87" dur="166" decel="50000">
                                          <p:stCondLst>
                                            <p:cond delay="1338"/>
                                          </p:stCondLst>
                                        </p:cTn>
                                        <p:tgtEl>
                                          <p:spTgt spid="11"/>
                                        </p:tgtEl>
                                      </p:cBhvr>
                                      <p:to x="100000" y="100000"/>
                                    </p:animScale>
                                    <p:animScale>
                                      <p:cBhvr>
                                        <p:cTn id="88" dur="26">
                                          <p:stCondLst>
                                            <p:cond delay="1642"/>
                                          </p:stCondLst>
                                        </p:cTn>
                                        <p:tgtEl>
                                          <p:spTgt spid="11"/>
                                        </p:tgtEl>
                                      </p:cBhvr>
                                      <p:to x="100000" y="90000"/>
                                    </p:animScale>
                                    <p:animScale>
                                      <p:cBhvr>
                                        <p:cTn id="89" dur="166" decel="50000">
                                          <p:stCondLst>
                                            <p:cond delay="1668"/>
                                          </p:stCondLst>
                                        </p:cTn>
                                        <p:tgtEl>
                                          <p:spTgt spid="11"/>
                                        </p:tgtEl>
                                      </p:cBhvr>
                                      <p:to x="100000" y="100000"/>
                                    </p:animScale>
                                    <p:animScale>
                                      <p:cBhvr>
                                        <p:cTn id="90" dur="26">
                                          <p:stCondLst>
                                            <p:cond delay="1808"/>
                                          </p:stCondLst>
                                        </p:cTn>
                                        <p:tgtEl>
                                          <p:spTgt spid="11"/>
                                        </p:tgtEl>
                                      </p:cBhvr>
                                      <p:to x="100000" y="95000"/>
                                    </p:animScale>
                                    <p:animScale>
                                      <p:cBhvr>
                                        <p:cTn id="91" dur="166" decel="50000">
                                          <p:stCondLst>
                                            <p:cond delay="1834"/>
                                          </p:stCondLst>
                                        </p:cTn>
                                        <p:tgtEl>
                                          <p:spTgt spid="11"/>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barn(inVertical)">
                                      <p:cBhvr>
                                        <p:cTn id="9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animBg="1"/>
      <p:bldP spid="10" grpId="0"/>
      <p:bldP spid="11" grpId="0" animBg="1"/>
      <p:bldP spid="12"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813560" y="1386840"/>
            <a:ext cx="5867400" cy="419100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These are not the only challenges confronting the facilitator. Another powerful rebuttal comes from those who argue that too exclusive an </a:t>
            </a:r>
            <a:r>
              <a:rPr lang="en-US" dirty="0" err="1"/>
              <a:t>ephasis</a:t>
            </a:r>
            <a:r>
              <a:rPr lang="en-US" dirty="0"/>
              <a:t> on the individual and on choice destroys one of the most fundamental purposes of schooling: to forge a common understanding and a common bond among and between all the young people who reside in this nation.</a:t>
            </a:r>
          </a:p>
        </p:txBody>
      </p:sp>
      <p:sp>
        <p:nvSpPr>
          <p:cNvPr id="5" name="Rectangle 4"/>
          <p:cNvSpPr/>
          <p:nvPr/>
        </p:nvSpPr>
        <p:spPr>
          <a:xfrm>
            <a:off x="975360" y="6261854"/>
            <a:ext cx="2624052" cy="369332"/>
          </a:xfrm>
          <a:prstGeom prst="rect">
            <a:avLst/>
          </a:prstGeom>
        </p:spPr>
        <p:txBody>
          <a:bodyPr wrap="none">
            <a:spAutoFit/>
          </a:bodyPr>
          <a:lstStyle/>
          <a:p>
            <a:r>
              <a:rPr lang="en-US" dirty="0"/>
              <a:t>Page </a:t>
            </a:r>
            <a:r>
              <a:rPr lang="en-US" dirty="0" smtClean="0"/>
              <a:t>62 &amp; 63 </a:t>
            </a:r>
            <a:r>
              <a:rPr lang="en-US" dirty="0"/>
              <a:t>of the book</a:t>
            </a:r>
          </a:p>
        </p:txBody>
      </p:sp>
    </p:spTree>
    <p:extLst>
      <p:ext uri="{BB962C8B-B14F-4D97-AF65-F5344CB8AC3E}">
        <p14:creationId xmlns="" xmlns:p14="http://schemas.microsoft.com/office/powerpoint/2010/main" val="583361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F180AC46-64BA-C14E-BE2E-28A3FA86E023}"/>
              </a:ext>
            </a:extLst>
          </p:cNvPr>
          <p:cNvPicPr>
            <a:picLocks noChangeAspect="1"/>
          </p:cNvPicPr>
          <p:nvPr/>
        </p:nvPicPr>
        <p:blipFill rotWithShape="1">
          <a:blip r:embed="rId2">
            <a:duotone>
              <a:prstClr val="black"/>
              <a:schemeClr val="accent3">
                <a:tint val="45000"/>
                <a:satMod val="400000"/>
              </a:schemeClr>
            </a:duotone>
            <a:extLst>
              <a:ext uri="{28A0092B-C50C-407E-A947-70E740481C1C}">
                <a14:useLocalDpi xmlns="" xmlns:a14="http://schemas.microsoft.com/office/drawing/2010/main" val="0"/>
              </a:ext>
            </a:extLst>
          </a:blip>
          <a:srcRect/>
          <a:stretch/>
        </p:blipFill>
        <p:spPr>
          <a:xfrm>
            <a:off x="-838200" y="-152400"/>
            <a:ext cx="10322560" cy="7010400"/>
          </a:xfrm>
          <a:prstGeom prst="rect">
            <a:avLst/>
          </a:prstGeom>
        </p:spPr>
      </p:pic>
      <p:sp>
        <p:nvSpPr>
          <p:cNvPr id="7" name="Rectangle 6"/>
          <p:cNvSpPr/>
          <p:nvPr/>
        </p:nvSpPr>
        <p:spPr>
          <a:xfrm>
            <a:off x="2286000" y="838200"/>
            <a:ext cx="4419600" cy="4378042"/>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57400" y="1371600"/>
            <a:ext cx="4191000" cy="707886"/>
          </a:xfrm>
          <a:prstGeom prst="rect">
            <a:avLst/>
          </a:prstGeom>
          <a:noFill/>
        </p:spPr>
        <p:txBody>
          <a:bodyPr wrap="square" rtlCol="0">
            <a:sp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62055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38200"/>
            <a:ext cx="8915400" cy="923330"/>
          </a:xfrm>
          <a:prstGeom prst="rect">
            <a:avLst/>
          </a:prstGeom>
          <a:noFill/>
        </p:spPr>
        <p:txBody>
          <a:bodyPr wrap="square" rtlCol="0">
            <a:spAutoFit/>
          </a:bodyPr>
          <a:lstStyle/>
          <a:p>
            <a:r>
              <a:rPr lang="en-US" dirty="0" smtClean="0">
                <a:solidFill>
                  <a:schemeClr val="accent1">
                    <a:lumMod val="75000"/>
                  </a:schemeClr>
                </a:solidFill>
              </a:rPr>
              <a:t> all three approaches and their variations have received extensive criticism over the years. </a:t>
            </a:r>
          </a:p>
          <a:p>
            <a:r>
              <a:rPr lang="en-US" dirty="0" smtClean="0">
                <a:solidFill>
                  <a:schemeClr val="accent1">
                    <a:lumMod val="75000"/>
                  </a:schemeClr>
                </a:solidFill>
              </a:rPr>
              <a:t> Understanding what others believe to be the error in a particular approach;</a:t>
            </a:r>
          </a:p>
          <a:p>
            <a:endParaRPr lang="en-US" dirty="0" smtClean="0">
              <a:solidFill>
                <a:schemeClr val="accent1">
                  <a:lumMod val="75000"/>
                </a:schemeClr>
              </a:solidFill>
            </a:endParaRPr>
          </a:p>
        </p:txBody>
      </p:sp>
      <p:sp>
        <p:nvSpPr>
          <p:cNvPr id="6" name="Chevron 5"/>
          <p:cNvSpPr/>
          <p:nvPr/>
        </p:nvSpPr>
        <p:spPr>
          <a:xfrm>
            <a:off x="457200" y="2028706"/>
            <a:ext cx="533400" cy="392668"/>
          </a:xfrm>
          <a:prstGeom prst="chevron">
            <a:avLst>
              <a:gd name="adj" fmla="val 616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8" name="TextBox 7"/>
          <p:cNvSpPr txBox="1"/>
          <p:nvPr/>
        </p:nvSpPr>
        <p:spPr>
          <a:xfrm>
            <a:off x="990600" y="2006322"/>
            <a:ext cx="4914900" cy="369332"/>
          </a:xfrm>
          <a:prstGeom prst="rect">
            <a:avLst/>
          </a:prstGeom>
          <a:noFill/>
        </p:spPr>
        <p:txBody>
          <a:bodyPr wrap="square" rtlCol="0">
            <a:spAutoFit/>
          </a:bodyPr>
          <a:lstStyle/>
          <a:p>
            <a:r>
              <a:rPr lang="en-US" dirty="0" smtClean="0"/>
              <a:t> adds to the depth of our understanding</a:t>
            </a:r>
            <a:endParaRPr lang="en-US" dirty="0"/>
          </a:p>
        </p:txBody>
      </p:sp>
      <p:sp>
        <p:nvSpPr>
          <p:cNvPr id="9" name="TextBox 8"/>
          <p:cNvSpPr txBox="1"/>
          <p:nvPr/>
        </p:nvSpPr>
        <p:spPr>
          <a:xfrm>
            <a:off x="1539240" y="2744986"/>
            <a:ext cx="6324600" cy="369332"/>
          </a:xfrm>
          <a:prstGeom prst="rect">
            <a:avLst/>
          </a:prstGeom>
          <a:noFill/>
        </p:spPr>
        <p:txBody>
          <a:bodyPr wrap="square" rtlCol="0">
            <a:spAutoFit/>
          </a:bodyPr>
          <a:lstStyle/>
          <a:p>
            <a:r>
              <a:rPr lang="en-US" dirty="0" smtClean="0"/>
              <a:t> it leads to a more balanced and careful use of the approach</a:t>
            </a:r>
            <a:endParaRPr lang="en-US" dirty="0"/>
          </a:p>
        </p:txBody>
      </p:sp>
      <p:sp>
        <p:nvSpPr>
          <p:cNvPr id="10" name="Chevron 9"/>
          <p:cNvSpPr/>
          <p:nvPr/>
        </p:nvSpPr>
        <p:spPr>
          <a:xfrm>
            <a:off x="990600" y="2843570"/>
            <a:ext cx="533400" cy="392668"/>
          </a:xfrm>
          <a:prstGeom prst="chevron">
            <a:avLst>
              <a:gd name="adj" fmla="val 616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Tree>
    <p:extLst>
      <p:ext uri="{BB962C8B-B14F-4D97-AF65-F5344CB8AC3E}">
        <p14:creationId xmlns="" xmlns:p14="http://schemas.microsoft.com/office/powerpoint/2010/main" val="308975849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8" grpId="0"/>
      <p:bldP spid="9"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p:cNvSpPr/>
          <p:nvPr/>
        </p:nvSpPr>
        <p:spPr>
          <a:xfrm>
            <a:off x="381000" y="533400"/>
            <a:ext cx="4543586" cy="447294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lvl="0">
              <a:spcBef>
                <a:spcPct val="20000"/>
              </a:spcBef>
              <a:buClr>
                <a:srgbClr val="0BD0D9"/>
              </a:buClr>
              <a:buSzPct val="95000"/>
            </a:pPr>
            <a:r>
              <a:rPr lang="en-US" sz="1400" dirty="0">
                <a:solidFill>
                  <a:prstClr val="black"/>
                </a:solidFill>
              </a:rPr>
              <a:t>Now that all three approaches and their variations have been described, do you find that you prefer one over the others? Perhaps you find all three attractive. Or you might like some limited combination of approaches and their variations. And of course there is always the possibility that none of them appeals to you. Whatever your preferences at the moment, you should be aware that all three approaches and their variations have received extensive criticism over the years. </a:t>
            </a:r>
          </a:p>
        </p:txBody>
      </p:sp>
      <p:sp>
        <p:nvSpPr>
          <p:cNvPr id="7" name="Vertical Scroll 6"/>
          <p:cNvSpPr/>
          <p:nvPr/>
        </p:nvSpPr>
        <p:spPr>
          <a:xfrm>
            <a:off x="3962400" y="1371600"/>
            <a:ext cx="4905214" cy="5257800"/>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endParaRPr lang="en-US" sz="1400" dirty="0" smtClean="0">
              <a:solidFill>
                <a:prstClr val="black"/>
              </a:solidFill>
            </a:endParaRPr>
          </a:p>
          <a:p>
            <a:pPr lvl="0"/>
            <a:r>
              <a:rPr lang="en-US" sz="1400" dirty="0" smtClean="0">
                <a:solidFill>
                  <a:prstClr val="black"/>
                </a:solidFill>
              </a:rPr>
              <a:t>We </a:t>
            </a:r>
            <a:r>
              <a:rPr lang="en-US" sz="1400" dirty="0">
                <a:solidFill>
                  <a:prstClr val="black"/>
                </a:solidFill>
              </a:rPr>
              <a:t>purposely suppressed these negative perspectives in the previous chapters in order to allow each approach its “best shot” at capturing your attention and your desire to try teaching in that way. Yet it is very important to understand the arguments that detractors have lodged against the different approaches. Understanding what others believe to be the error in a particular approach not only adds to the depth of our understanding; it leads to a more balanced and careful use of the approach. In chapter 6 we will invite you to thoughtfully consider how you might make the best use of one or more of the approaches. First, however, we need to reassess the three approaches and their variations, paying particular attention to their potential downside consequences. Before we do so, we thought you might find it useful to have a summary of what has been covered so far. </a:t>
            </a:r>
          </a:p>
        </p:txBody>
      </p:sp>
    </p:spTree>
    <p:extLst>
      <p:ext uri="{BB962C8B-B14F-4D97-AF65-F5344CB8AC3E}">
        <p14:creationId xmlns="" xmlns:p14="http://schemas.microsoft.com/office/powerpoint/2010/main" val="465427915"/>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533400"/>
            <a:ext cx="7924800" cy="1600200"/>
          </a:xfrm>
        </p:spPr>
        <p:txBody>
          <a:bodyPr>
            <a:prstTxWarp prst="textInflate">
              <a:avLst/>
            </a:prstTxWarp>
            <a:scene3d>
              <a:camera prst="orthographicFront"/>
              <a:lightRig rig="freezing" dir="t">
                <a:rot lat="0" lon="0" rev="5640000"/>
              </a:lightRig>
            </a:scene3d>
            <a:sp3d extrusionH="57150" prstMaterial="flat">
              <a:bevelT w="38100" h="38100" prst="angle"/>
            </a:sp3d>
          </a:bodyPr>
          <a:lstStyle/>
          <a:p>
            <a:pPr lvl="0">
              <a:spcBef>
                <a:spcPct val="20000"/>
              </a:spcBef>
            </a:pPr>
            <a:r>
              <a:rPr lang="en-US" sz="7200" dirty="0" smtClean="0">
                <a:solidFill>
                  <a:schemeClr val="tx1"/>
                </a:solidFill>
                <a:effectLst>
                  <a:glow rad="228600">
                    <a:schemeClr val="accent6">
                      <a:satMod val="175000"/>
                      <a:alpha val="40000"/>
                    </a:schemeClr>
                  </a:glow>
                  <a:outerShdw blurRad="38100" dist="25400" dir="5400000" algn="tl" rotWithShape="0">
                    <a:srgbClr val="000000">
                      <a:alpha val="43000"/>
                    </a:srgbClr>
                  </a:outerShdw>
                </a:effectLst>
              </a:rPr>
              <a:t>A synoptic view </a:t>
            </a:r>
            <a:r>
              <a:rPr lang="fa-IR" sz="8000" b="0" dirty="0" smtClean="0">
                <a:ln>
                  <a:noFill/>
                </a:ln>
                <a:solidFill>
                  <a:prstClr val="black"/>
                </a:solidFill>
                <a:effectLst/>
                <a:latin typeface="Constantia"/>
                <a:ea typeface="+mn-ea"/>
              </a:rPr>
              <a:t>👀</a:t>
            </a:r>
            <a:r>
              <a:rPr lang="en-US" sz="8000" b="0" dirty="0">
                <a:ln>
                  <a:noFill/>
                </a:ln>
                <a:solidFill>
                  <a:prstClr val="black"/>
                </a:solidFill>
                <a:effectLst/>
                <a:latin typeface="Constantia"/>
                <a:ea typeface="+mn-ea"/>
                <a:cs typeface="+mn-cs"/>
              </a:rPr>
              <a:t/>
            </a:r>
            <a:br>
              <a:rPr lang="en-US" sz="8000" b="0" dirty="0">
                <a:ln>
                  <a:noFill/>
                </a:ln>
                <a:solidFill>
                  <a:prstClr val="black"/>
                </a:solidFill>
                <a:effectLst/>
                <a:latin typeface="Constantia"/>
                <a:ea typeface="+mn-ea"/>
                <a:cs typeface="+mn-cs"/>
              </a:rPr>
            </a:br>
            <a:endParaRPr lang="en-US" sz="7200" dirty="0">
              <a:solidFill>
                <a:schemeClr val="tx1"/>
              </a:solidFill>
              <a:effectLst>
                <a:glow rad="228600">
                  <a:schemeClr val="accent6">
                    <a:satMod val="175000"/>
                    <a:alpha val="40000"/>
                  </a:schemeClr>
                </a:glow>
                <a:outerShdw blurRad="38100" dist="25400" dir="5400000" algn="tl" rotWithShape="0">
                  <a:srgbClr val="000000">
                    <a:alpha val="43000"/>
                  </a:srgbClr>
                </a:outerShdw>
              </a:effectLst>
            </a:endParaRPr>
          </a:p>
        </p:txBody>
      </p:sp>
      <p:sp>
        <p:nvSpPr>
          <p:cNvPr id="3" name="Text Placeholder 2"/>
          <p:cNvSpPr>
            <a:spLocks noGrp="1"/>
          </p:cNvSpPr>
          <p:nvPr>
            <p:ph type="body" idx="1"/>
          </p:nvPr>
        </p:nvSpPr>
        <p:spPr>
          <a:xfrm>
            <a:off x="762000" y="1676400"/>
            <a:ext cx="7772400" cy="1509712"/>
          </a:xfrm>
        </p:spPr>
        <p:txBody>
          <a:bodyPr>
            <a:normAutofit/>
          </a:bodyPr>
          <a:lstStyle/>
          <a:p>
            <a:r>
              <a:rPr lang="en-US" sz="2800" u="sng" dirty="0" smtClean="0"/>
              <a:t>The executive approach </a:t>
            </a:r>
            <a:r>
              <a:rPr lang="fa-IR" sz="2800" u="sng" dirty="0" smtClean="0"/>
              <a:t>:</a:t>
            </a:r>
          </a:p>
          <a:p>
            <a:r>
              <a:rPr lang="fa-IR" sz="2000" dirty="0" smtClean="0"/>
              <a:t>-1</a:t>
            </a:r>
            <a:r>
              <a:rPr lang="en-US" sz="2000" dirty="0" smtClean="0"/>
              <a:t>emphasizes </a:t>
            </a:r>
            <a:r>
              <a:rPr lang="en-US" sz="2000" dirty="0"/>
              <a:t>well-managed classrooms </a:t>
            </a:r>
            <a:endParaRPr lang="fa-IR" sz="2000" dirty="0" smtClean="0"/>
          </a:p>
          <a:p>
            <a:r>
              <a:rPr lang="fa-IR" sz="2000" dirty="0" smtClean="0"/>
              <a:t>-2</a:t>
            </a:r>
            <a:r>
              <a:rPr lang="en-US" sz="2000" dirty="0" smtClean="0"/>
              <a:t> focuses on </a:t>
            </a:r>
            <a:r>
              <a:rPr lang="en-US" sz="2000" dirty="0"/>
              <a:t>effective teaching </a:t>
            </a:r>
            <a:r>
              <a:rPr lang="en-US" sz="2000" dirty="0" smtClean="0"/>
              <a:t> which leads to </a:t>
            </a:r>
            <a:r>
              <a:rPr lang="en-US" sz="2000" dirty="0"/>
              <a:t>proficient learning</a:t>
            </a:r>
          </a:p>
        </p:txBody>
      </p:sp>
      <p:sp>
        <p:nvSpPr>
          <p:cNvPr id="6" name="TextBox 5"/>
          <p:cNvSpPr txBox="1"/>
          <p:nvPr/>
        </p:nvSpPr>
        <p:spPr>
          <a:xfrm>
            <a:off x="609600" y="2971800"/>
            <a:ext cx="7620000" cy="1754326"/>
          </a:xfrm>
          <a:prstGeom prst="rect">
            <a:avLst/>
          </a:prstGeom>
          <a:noFill/>
        </p:spPr>
        <p:txBody>
          <a:bodyPr wrap="square" rtlCol="0">
            <a:spAutoFit/>
          </a:bodyPr>
          <a:lstStyle/>
          <a:p>
            <a:r>
              <a:rPr lang="en-US" sz="2800" u="sng" dirty="0" smtClean="0"/>
              <a:t> The facilitator approach :</a:t>
            </a:r>
          </a:p>
          <a:p>
            <a:r>
              <a:rPr lang="en-US" sz="2000" dirty="0" smtClean="0"/>
              <a:t>1-its most important goal  is  the student’s development as an authentic, self-actualized person </a:t>
            </a:r>
          </a:p>
          <a:p>
            <a:r>
              <a:rPr lang="en-US" sz="2000" dirty="0" smtClean="0"/>
              <a:t>2-assigns a high priority to the teacher’s gaining a deep understanding of her students</a:t>
            </a:r>
            <a:endParaRPr lang="en-US" sz="2000" dirty="0"/>
          </a:p>
        </p:txBody>
      </p:sp>
      <p:sp>
        <p:nvSpPr>
          <p:cNvPr id="7" name="TextBox 6"/>
          <p:cNvSpPr txBox="1"/>
          <p:nvPr/>
        </p:nvSpPr>
        <p:spPr>
          <a:xfrm>
            <a:off x="609600" y="4726126"/>
            <a:ext cx="5334000" cy="954107"/>
          </a:xfrm>
          <a:prstGeom prst="rect">
            <a:avLst/>
          </a:prstGeom>
          <a:noFill/>
        </p:spPr>
        <p:txBody>
          <a:bodyPr wrap="square" rtlCol="0">
            <a:spAutoFit/>
          </a:bodyPr>
          <a:lstStyle/>
          <a:p>
            <a:r>
              <a:rPr lang="en-US" sz="2800" u="sng" dirty="0" smtClean="0"/>
              <a:t>The liberationist approach:</a:t>
            </a:r>
          </a:p>
          <a:p>
            <a:endParaRPr lang="en-US" sz="2800" u="sng" dirty="0"/>
          </a:p>
        </p:txBody>
      </p:sp>
      <p:sp>
        <p:nvSpPr>
          <p:cNvPr id="4" name="Rectangle 3"/>
          <p:cNvSpPr/>
          <p:nvPr/>
        </p:nvSpPr>
        <p:spPr>
          <a:xfrm>
            <a:off x="640080" y="5334000"/>
            <a:ext cx="7848600" cy="923330"/>
          </a:xfrm>
          <a:prstGeom prst="rect">
            <a:avLst/>
          </a:prstGeom>
        </p:spPr>
        <p:txBody>
          <a:bodyPr wrap="square">
            <a:spAutoFit/>
          </a:bodyPr>
          <a:lstStyle/>
          <a:p>
            <a:r>
              <a:rPr lang="en-US" dirty="0"/>
              <a:t> attends to the pursuit of high ideals of intellectual and moral accomplishment through deep study of the disciplines combined with appropriate manner on the part of the teacher. </a:t>
            </a:r>
          </a:p>
        </p:txBody>
      </p:sp>
    </p:spTree>
    <p:extLst>
      <p:ext uri="{BB962C8B-B14F-4D97-AF65-F5344CB8AC3E}">
        <p14:creationId xmlns="" xmlns:p14="http://schemas.microsoft.com/office/powerpoint/2010/main" val="3056059893"/>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p:cTn id="3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46" dur="1000"/>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4">
                                            <p:txEl>
                                              <p:pRg st="0" end="0"/>
                                            </p:txEl>
                                          </p:spTgt>
                                        </p:tgtEl>
                                        <p:attrNameLst>
                                          <p:attrName>style.visibility</p:attrName>
                                        </p:attrNameLst>
                                      </p:cBhvr>
                                      <p:to>
                                        <p:strVal val="visible"/>
                                      </p:to>
                                    </p:set>
                                    <p:anim calcmode="lin" valueType="num">
                                      <p:cBhvr>
                                        <p:cTn id="66"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7"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68"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6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P spid="7"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762000" y="457200"/>
            <a:ext cx="7239000" cy="56388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A Synoptic View</a:t>
            </a:r>
          </a:p>
          <a:p>
            <a:pPr algn="ctr"/>
            <a:r>
              <a:rPr lang="en-US" sz="1600" dirty="0" smtClean="0">
                <a:solidFill>
                  <a:schemeClr val="tx1"/>
                </a:solidFill>
              </a:rPr>
              <a:t>The executive approach emphasizes well-managed classrooms with a focus on effective teaching leading to proficient learning. The facilitator approach places the student’s development as an authentic, self-actualized person as its most important goal and assigns a high priority to the teacher’s gaining a deep understanding of her students. The liberationist approach attends to the pursuit of high ideals of intellectual and moral accomplishment through deep study of the disciplines combined with appropriate manner on the part of the teacher</a:t>
            </a:r>
            <a:endParaRPr lang="en-US" sz="1600" dirty="0">
              <a:solidFill>
                <a:schemeClr val="tx1"/>
              </a:solidFill>
            </a:endParaRPr>
          </a:p>
        </p:txBody>
      </p:sp>
    </p:spTree>
    <p:extLst>
      <p:ext uri="{BB962C8B-B14F-4D97-AF65-F5344CB8AC3E}">
        <p14:creationId xmlns="" xmlns:p14="http://schemas.microsoft.com/office/powerpoint/2010/main" val="328161003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05800" cy="1828800"/>
          </a:xfrm>
        </p:spPr>
        <p:txBody>
          <a:bodyPr>
            <a:noAutofit/>
          </a:bodyPr>
          <a:lstStyle/>
          <a:p>
            <a:pPr algn="ctr"/>
            <a:r>
              <a:rPr lang="en-US" sz="2800" dirty="0">
                <a:solidFill>
                  <a:schemeClr val="tx1"/>
                </a:solidFill>
                <a:effectLst/>
              </a:rPr>
              <a:t>Variations in  The facilitator </a:t>
            </a:r>
            <a:r>
              <a:rPr lang="en-US" sz="2800" dirty="0" smtClean="0">
                <a:solidFill>
                  <a:schemeClr val="tx1"/>
                </a:solidFill>
                <a:effectLst/>
              </a:rPr>
              <a:t>and the </a:t>
            </a:r>
            <a:r>
              <a:rPr lang="en-US" sz="2800" dirty="0">
                <a:solidFill>
                  <a:schemeClr val="tx1"/>
                </a:solidFill>
                <a:effectLst/>
              </a:rPr>
              <a:t>liberationist approach Over the past several decades   </a:t>
            </a:r>
          </a:p>
        </p:txBody>
      </p:sp>
      <p:sp>
        <p:nvSpPr>
          <p:cNvPr id="3" name="Subtitle 2"/>
          <p:cNvSpPr>
            <a:spLocks noGrp="1"/>
          </p:cNvSpPr>
          <p:nvPr>
            <p:ph type="subTitle" idx="1"/>
          </p:nvPr>
        </p:nvSpPr>
        <p:spPr>
          <a:xfrm>
            <a:off x="228600" y="2514600"/>
            <a:ext cx="9067800" cy="3733800"/>
          </a:xfrm>
        </p:spPr>
        <p:txBody>
          <a:bodyPr>
            <a:normAutofit/>
          </a:bodyPr>
          <a:lstStyle/>
          <a:p>
            <a:pPr algn="l"/>
            <a:r>
              <a:rPr lang="en-US" sz="2800" i="1" dirty="0">
                <a:solidFill>
                  <a:srgbClr val="FF0000"/>
                </a:solidFill>
                <a:latin typeface="Calibri"/>
                <a:ea typeface="+mj-ea"/>
                <a:cs typeface="+mj-cs"/>
              </a:rPr>
              <a:t>The facilitator </a:t>
            </a:r>
            <a:r>
              <a:rPr lang="en-US" sz="2800" dirty="0">
                <a:solidFill>
                  <a:srgbClr val="FF0000"/>
                </a:solidFill>
                <a:latin typeface="Calibri"/>
                <a:ea typeface="+mj-ea"/>
                <a:cs typeface="+mj-cs"/>
              </a:rPr>
              <a:t>:</a:t>
            </a:r>
            <a:r>
              <a:rPr lang="en-US" sz="2800" dirty="0">
                <a:latin typeface="Calibri"/>
                <a:ea typeface="+mj-ea"/>
                <a:cs typeface="+mj-cs"/>
              </a:rPr>
              <a:t>pedagogy is its most contemporary </a:t>
            </a:r>
            <a:r>
              <a:rPr lang="en-US" sz="2800" dirty="0" smtClean="0">
                <a:latin typeface="Calibri"/>
                <a:ea typeface="+mj-ea"/>
                <a:cs typeface="+mj-cs"/>
              </a:rPr>
              <a:t>variation.</a:t>
            </a:r>
          </a:p>
          <a:p>
            <a:pPr algn="l"/>
            <a:r>
              <a:rPr lang="en-US" sz="2800" dirty="0">
                <a:solidFill>
                  <a:srgbClr val="FF0000"/>
                </a:solidFill>
                <a:latin typeface="Calibri"/>
                <a:ea typeface="+mj-ea"/>
                <a:cs typeface="+mj-cs"/>
              </a:rPr>
              <a:t>the liberationist:</a:t>
            </a:r>
            <a:r>
              <a:rPr lang="en-US" sz="2800" dirty="0">
                <a:solidFill>
                  <a:schemeClr val="accent1">
                    <a:lumMod val="75000"/>
                  </a:schemeClr>
                </a:solidFill>
                <a:latin typeface="Calibri"/>
                <a:ea typeface="+mj-ea"/>
                <a:cs typeface="+mj-cs"/>
              </a:rPr>
              <a:t> </a:t>
            </a:r>
            <a:r>
              <a:rPr lang="en-US" sz="2800" dirty="0">
                <a:latin typeface="Calibri"/>
                <a:ea typeface="+mj-ea"/>
                <a:cs typeface="+mj-cs"/>
              </a:rPr>
              <a:t>emancipatory teaching </a:t>
            </a:r>
            <a:r>
              <a:rPr lang="en-US" sz="2800" dirty="0" smtClean="0">
                <a:latin typeface="Calibri"/>
                <a:ea typeface="+mj-ea"/>
                <a:cs typeface="+mj-cs"/>
              </a:rPr>
              <a:t>is as </a:t>
            </a:r>
            <a:r>
              <a:rPr lang="en-US" sz="2800" dirty="0">
                <a:latin typeface="Calibri"/>
                <a:ea typeface="+mj-ea"/>
                <a:cs typeface="+mj-cs"/>
              </a:rPr>
              <a:t>an alternative conception of freeing the </a:t>
            </a:r>
            <a:r>
              <a:rPr lang="en-US" sz="2800" dirty="0" smtClean="0">
                <a:latin typeface="Calibri"/>
                <a:ea typeface="+mj-ea"/>
                <a:cs typeface="+mj-cs"/>
              </a:rPr>
              <a:t>person in this approach.</a:t>
            </a:r>
            <a:endParaRPr lang="en-US" dirty="0"/>
          </a:p>
        </p:txBody>
      </p:sp>
    </p:spTree>
    <p:extLst>
      <p:ext uri="{BB962C8B-B14F-4D97-AF65-F5344CB8AC3E}">
        <p14:creationId xmlns="" xmlns:p14="http://schemas.microsoft.com/office/powerpoint/2010/main" val="17001390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 xmlns:a14="http://schemas.microsoft.com/office/drawing/2010/main" val="0"/>
              </a:ext>
            </a:extLst>
          </a:blip>
          <a:srcRect l="14494" t="25212" r="16894" b="32627"/>
          <a:stretch/>
        </p:blipFill>
        <p:spPr bwMode="auto">
          <a:xfrm>
            <a:off x="134319" y="990600"/>
            <a:ext cx="8635139" cy="298332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381000" y="126504"/>
            <a:ext cx="8382000" cy="707886"/>
          </a:xfrm>
          <a:prstGeom prst="rect">
            <a:avLst/>
          </a:prstGeom>
          <a:noFill/>
        </p:spPr>
        <p:txBody>
          <a:bodyPr wrap="square" rtlCol="0">
            <a:spAutoFit/>
          </a:bodyPr>
          <a:lstStyle/>
          <a:p>
            <a:pPr algn="ctr"/>
            <a:r>
              <a:rPr lang="en-US" sz="2000" dirty="0" smtClean="0"/>
              <a:t>*Using the table  below you  can figure out what elements are dominant in each approach and which are recessive.</a:t>
            </a:r>
            <a:endParaRPr lang="en-US" sz="2000" dirty="0"/>
          </a:p>
        </p:txBody>
      </p:sp>
      <p:sp>
        <p:nvSpPr>
          <p:cNvPr id="5" name="TextBox 4"/>
          <p:cNvSpPr txBox="1"/>
          <p:nvPr/>
        </p:nvSpPr>
        <p:spPr>
          <a:xfrm>
            <a:off x="609600" y="4107051"/>
            <a:ext cx="8001000" cy="1846659"/>
          </a:xfrm>
          <a:prstGeom prst="rect">
            <a:avLst/>
          </a:prstGeom>
          <a:noFill/>
        </p:spPr>
        <p:txBody>
          <a:bodyPr wrap="square" rtlCol="0">
            <a:spAutoFit/>
          </a:bodyPr>
          <a:lstStyle/>
          <a:p>
            <a:pPr algn="ctr"/>
            <a:r>
              <a:rPr lang="en-US" sz="2400" u="sng" dirty="0" smtClean="0">
                <a:effectLst>
                  <a:outerShdw blurRad="38100" dist="38100" dir="2700000" algn="tl">
                    <a:srgbClr val="000000">
                      <a:alpha val="43137"/>
                    </a:srgbClr>
                  </a:outerShdw>
                </a:effectLst>
              </a:rPr>
              <a:t>In executive approach:</a:t>
            </a:r>
          </a:p>
          <a:p>
            <a:r>
              <a:rPr lang="en-US" dirty="0" smtClean="0"/>
              <a:t>The teacher :</a:t>
            </a:r>
          </a:p>
          <a:p>
            <a:r>
              <a:rPr lang="en-US" dirty="0" smtClean="0"/>
              <a:t>1-puts a </a:t>
            </a:r>
            <a:r>
              <a:rPr lang="en-US" dirty="0"/>
              <a:t>high value  </a:t>
            </a:r>
            <a:r>
              <a:rPr lang="en-US" dirty="0" smtClean="0"/>
              <a:t>on </a:t>
            </a:r>
            <a:r>
              <a:rPr lang="en-US" dirty="0"/>
              <a:t>the body of </a:t>
            </a:r>
            <a:r>
              <a:rPr lang="en-US" dirty="0" smtClean="0"/>
              <a:t>knowledge</a:t>
            </a:r>
          </a:p>
          <a:p>
            <a:r>
              <a:rPr lang="en-US" dirty="0"/>
              <a:t>2-attends to those methods of instruction hat will most effectively lead to the acquisition of this body of </a:t>
            </a:r>
            <a:r>
              <a:rPr lang="en-US" dirty="0" smtClean="0"/>
              <a:t>knowledge</a:t>
            </a:r>
          </a:p>
          <a:p>
            <a:endParaRPr lang="en-US" dirty="0"/>
          </a:p>
        </p:txBody>
      </p:sp>
      <p:sp>
        <p:nvSpPr>
          <p:cNvPr id="6" name="Down Arrow 5"/>
          <p:cNvSpPr/>
          <p:nvPr/>
        </p:nvSpPr>
        <p:spPr>
          <a:xfrm>
            <a:off x="3620146" y="5667881"/>
            <a:ext cx="1600200" cy="53340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thus</a:t>
            </a:r>
            <a:endParaRPr lang="en-US" dirty="0">
              <a:solidFill>
                <a:schemeClr val="tx1"/>
              </a:solidFill>
            </a:endParaRPr>
          </a:p>
        </p:txBody>
      </p:sp>
      <p:sp>
        <p:nvSpPr>
          <p:cNvPr id="7" name="TextBox 6"/>
          <p:cNvSpPr txBox="1"/>
          <p:nvPr/>
        </p:nvSpPr>
        <p:spPr>
          <a:xfrm>
            <a:off x="2207863" y="6216134"/>
            <a:ext cx="6172200" cy="369332"/>
          </a:xfrm>
          <a:prstGeom prst="rect">
            <a:avLst/>
          </a:prstGeom>
          <a:noFill/>
        </p:spPr>
        <p:txBody>
          <a:bodyPr wrap="square" rtlCol="0">
            <a:spAutoFit/>
          </a:bodyPr>
          <a:lstStyle/>
          <a:p>
            <a:r>
              <a:rPr lang="en-US" b="1" dirty="0" smtClean="0"/>
              <a:t>M</a:t>
            </a:r>
            <a:r>
              <a:rPr lang="en-US" dirty="0" smtClean="0"/>
              <a:t> &amp; </a:t>
            </a:r>
            <a:r>
              <a:rPr lang="en-US" b="1" dirty="0" smtClean="0"/>
              <a:t>K</a:t>
            </a:r>
            <a:r>
              <a:rPr lang="en-US" dirty="0" smtClean="0"/>
              <a:t> are dominant in executive approach</a:t>
            </a:r>
            <a:endParaRPr lang="en-US" dirty="0"/>
          </a:p>
        </p:txBody>
      </p:sp>
    </p:spTree>
    <p:extLst>
      <p:ext uri="{BB962C8B-B14F-4D97-AF65-F5344CB8AC3E}">
        <p14:creationId xmlns="" xmlns:p14="http://schemas.microsoft.com/office/powerpoint/2010/main" val="1651571854"/>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75025"/>
            <a:ext cx="9144000" cy="1752600"/>
          </a:xfrm>
        </p:spPr>
        <p:txBody>
          <a:bodyPr>
            <a:normAutofit/>
          </a:bodyPr>
          <a:lstStyle/>
          <a:p>
            <a:pPr algn="l"/>
            <a:r>
              <a:rPr lang="en-US" sz="2400" b="1" dirty="0" smtClean="0">
                <a:effectLst>
                  <a:outerShdw blurRad="38100" dist="38100" dir="2700000" algn="tl">
                    <a:srgbClr val="000000">
                      <a:alpha val="43137"/>
                    </a:srgbClr>
                  </a:outerShdw>
                </a:effectLst>
              </a:rPr>
              <a:t>Awareness of </a:t>
            </a:r>
            <a:r>
              <a:rPr lang="en-US" sz="2400" b="1" dirty="0">
                <a:effectLst>
                  <a:outerShdw blurRad="38100" dist="38100" dir="2700000" algn="tl">
                    <a:srgbClr val="000000">
                      <a:alpha val="43137"/>
                    </a:srgbClr>
                  </a:outerShdw>
                </a:effectLst>
              </a:rPr>
              <a:t>students’ personal </a:t>
            </a:r>
            <a:r>
              <a:rPr lang="en-US" sz="2400" b="1" dirty="0" smtClean="0">
                <a:effectLst>
                  <a:outerShdw blurRad="38100" dist="38100" dir="2700000" algn="tl">
                    <a:srgbClr val="000000">
                      <a:alpha val="43137"/>
                    </a:srgbClr>
                  </a:outerShdw>
                </a:effectLst>
              </a:rPr>
              <a:t>histories </a:t>
            </a:r>
            <a:r>
              <a:rPr lang="en-US" sz="2400" b="1" dirty="0">
                <a:effectLst>
                  <a:outerShdw blurRad="38100" dist="38100" dir="2700000" algn="tl">
                    <a:srgbClr val="000000">
                      <a:alpha val="43137"/>
                    </a:srgbClr>
                  </a:outerShdw>
                </a:effectLst>
              </a:rPr>
              <a:t>and interests  </a:t>
            </a:r>
          </a:p>
        </p:txBody>
      </p:sp>
      <p:sp>
        <p:nvSpPr>
          <p:cNvPr id="5" name="TextBox 4"/>
          <p:cNvSpPr txBox="1"/>
          <p:nvPr/>
        </p:nvSpPr>
        <p:spPr>
          <a:xfrm>
            <a:off x="762000" y="1435177"/>
            <a:ext cx="8153400" cy="707886"/>
          </a:xfrm>
          <a:prstGeom prst="rect">
            <a:avLst/>
          </a:prstGeom>
          <a:noFill/>
        </p:spPr>
        <p:txBody>
          <a:bodyPr wrap="square" rtlCol="0">
            <a:spAutoFit/>
          </a:bodyPr>
          <a:lstStyle/>
          <a:p>
            <a:r>
              <a:rPr lang="en-US" sz="2000" dirty="0" smtClean="0"/>
              <a:t> is a means </a:t>
            </a:r>
            <a:r>
              <a:rPr lang="en-US" sz="2000" dirty="0"/>
              <a:t>to determine how best to succeed with learning the subject matters of the school </a:t>
            </a:r>
            <a:r>
              <a:rPr lang="en-US" sz="2000" dirty="0" smtClean="0"/>
              <a:t>curriculum.</a:t>
            </a:r>
            <a:endParaRPr lang="en-US" sz="2000" dirty="0"/>
          </a:p>
        </p:txBody>
      </p:sp>
      <p:sp>
        <p:nvSpPr>
          <p:cNvPr id="9" name="TextBox 8"/>
          <p:cNvSpPr txBox="1"/>
          <p:nvPr/>
        </p:nvSpPr>
        <p:spPr>
          <a:xfrm>
            <a:off x="3238500" y="2297145"/>
            <a:ext cx="76962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Relationships</a:t>
            </a:r>
            <a:endParaRPr lang="en-US" sz="2400" b="1" dirty="0">
              <a:effectLst>
                <a:outerShdw blurRad="38100" dist="38100" dir="2700000" algn="tl">
                  <a:srgbClr val="000000">
                    <a:alpha val="43137"/>
                  </a:srgbClr>
                </a:outerShdw>
              </a:effectLst>
            </a:endParaRPr>
          </a:p>
        </p:txBody>
      </p:sp>
      <p:sp>
        <p:nvSpPr>
          <p:cNvPr id="10" name="TextBox 9"/>
          <p:cNvSpPr txBox="1"/>
          <p:nvPr/>
        </p:nvSpPr>
        <p:spPr>
          <a:xfrm>
            <a:off x="2209800" y="3424347"/>
            <a:ext cx="8045479" cy="400110"/>
          </a:xfrm>
          <a:prstGeom prst="rect">
            <a:avLst/>
          </a:prstGeom>
          <a:noFill/>
        </p:spPr>
        <p:txBody>
          <a:bodyPr wrap="square" rtlCol="0">
            <a:spAutoFit/>
          </a:bodyPr>
          <a:lstStyle/>
          <a:p>
            <a:r>
              <a:rPr lang="en-US" sz="2000" dirty="0"/>
              <a:t>as a means to promote mastery of </a:t>
            </a:r>
            <a:r>
              <a:rPr lang="en-US" sz="2000" dirty="0" smtClean="0"/>
              <a:t>content.</a:t>
            </a:r>
            <a:endParaRPr lang="en-US" sz="2000" dirty="0"/>
          </a:p>
        </p:txBody>
      </p:sp>
      <p:sp>
        <p:nvSpPr>
          <p:cNvPr id="12" name="Down Arrow 11"/>
          <p:cNvSpPr/>
          <p:nvPr/>
        </p:nvSpPr>
        <p:spPr>
          <a:xfrm>
            <a:off x="3771900" y="1057512"/>
            <a:ext cx="1066800" cy="37766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Down Arrow 12"/>
          <p:cNvSpPr/>
          <p:nvPr/>
        </p:nvSpPr>
        <p:spPr>
          <a:xfrm>
            <a:off x="3787140" y="2933148"/>
            <a:ext cx="1066800" cy="37766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p:cNvSpPr txBox="1"/>
          <p:nvPr/>
        </p:nvSpPr>
        <p:spPr>
          <a:xfrm>
            <a:off x="3931920" y="4117030"/>
            <a:ext cx="251460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rPr>
              <a:t>Ends</a:t>
            </a:r>
            <a:endParaRPr lang="en-US" b="1" dirty="0">
              <a:effectLst>
                <a:outerShdw blurRad="38100" dist="38100" dir="2700000" algn="tl">
                  <a:srgbClr val="000000">
                    <a:alpha val="43137"/>
                  </a:srgbClr>
                </a:outerShdw>
              </a:effectLst>
            </a:endParaRPr>
          </a:p>
        </p:txBody>
      </p:sp>
      <p:sp>
        <p:nvSpPr>
          <p:cNvPr id="15" name="Down Arrow 14"/>
          <p:cNvSpPr/>
          <p:nvPr/>
        </p:nvSpPr>
        <p:spPr>
          <a:xfrm>
            <a:off x="3870960" y="4724400"/>
            <a:ext cx="1066800" cy="37766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TextBox 15"/>
          <p:cNvSpPr txBox="1"/>
          <p:nvPr/>
        </p:nvSpPr>
        <p:spPr>
          <a:xfrm>
            <a:off x="1066800" y="5334000"/>
            <a:ext cx="7467600" cy="707886"/>
          </a:xfrm>
          <a:prstGeom prst="rect">
            <a:avLst/>
          </a:prstGeom>
          <a:noFill/>
        </p:spPr>
        <p:txBody>
          <a:bodyPr wrap="square" rtlCol="0">
            <a:spAutoFit/>
          </a:bodyPr>
          <a:lstStyle/>
          <a:p>
            <a:r>
              <a:rPr lang="en-US" sz="2000" dirty="0"/>
              <a:t>pertain to acquiring the knowledge and information contained within the curriculum of the </a:t>
            </a:r>
            <a:r>
              <a:rPr lang="en-US" sz="2000" dirty="0" smtClean="0"/>
              <a:t>school.</a:t>
            </a:r>
            <a:endParaRPr lang="en-US" sz="2000" dirty="0"/>
          </a:p>
        </p:txBody>
      </p:sp>
    </p:spTree>
    <p:extLst>
      <p:ext uri="{BB962C8B-B14F-4D97-AF65-F5344CB8AC3E}">
        <p14:creationId xmlns="" xmlns:p14="http://schemas.microsoft.com/office/powerpoint/2010/main" val="348835801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P spid="10" grpId="0"/>
      <p:bldP spid="12" grpId="0" animBg="1"/>
      <p:bldP spid="13" grpId="0" animBg="1"/>
      <p:bldP spid="14" grpId="0"/>
      <p:bldP spid="15" grpId="0" animBg="1"/>
      <p:bldP spid="1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957</TotalTime>
  <Words>2659</Words>
  <Application>Microsoft Office PowerPoint</Application>
  <PresentationFormat>On-screen Show (4:3)</PresentationFormat>
  <Paragraphs>185</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Slide 1</vt:lpstr>
      <vt:lpstr>Up to now we have studied all 3 approaches and their variation. </vt:lpstr>
      <vt:lpstr>Slide 3</vt:lpstr>
      <vt:lpstr>Slide 4</vt:lpstr>
      <vt:lpstr>A synoptic view 👀 </vt:lpstr>
      <vt:lpstr>Slide 6</vt:lpstr>
      <vt:lpstr>Variations in  The facilitator and the liberationist approach Over the past several decades   </vt:lpstr>
      <vt:lpstr>Slide 8</vt:lpstr>
      <vt:lpstr>Slide 9</vt:lpstr>
      <vt:lpstr>Slide 10</vt:lpstr>
      <vt:lpstr>Slide 11</vt:lpstr>
      <vt:lpstr>Slide 12</vt:lpstr>
      <vt:lpstr>Critical Perspectives on the Executive Approach</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💖💲🅰M🅰Neh💝</dc:creator>
  <cp:lastModifiedBy>Active</cp:lastModifiedBy>
  <cp:revision>63</cp:revision>
  <dcterms:created xsi:type="dcterms:W3CDTF">2020-06-01T12:17:10Z</dcterms:created>
  <dcterms:modified xsi:type="dcterms:W3CDTF">2020-06-06T16:11:33Z</dcterms:modified>
</cp:coreProperties>
</file>