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7" r:id="rId2"/>
    <p:sldId id="256" r:id="rId3"/>
    <p:sldId id="318" r:id="rId4"/>
    <p:sldId id="317" r:id="rId5"/>
    <p:sldId id="321" r:id="rId6"/>
    <p:sldId id="324" r:id="rId7"/>
    <p:sldId id="326" r:id="rId8"/>
    <p:sldId id="327" r:id="rId9"/>
    <p:sldId id="328" r:id="rId10"/>
    <p:sldId id="283" r:id="rId11"/>
    <p:sldId id="257" r:id="rId12"/>
    <p:sldId id="330" r:id="rId13"/>
    <p:sldId id="331" r:id="rId14"/>
    <p:sldId id="276" r:id="rId15"/>
    <p:sldId id="279" r:id="rId16"/>
    <p:sldId id="332" r:id="rId17"/>
    <p:sldId id="288" r:id="rId18"/>
    <p:sldId id="286" r:id="rId19"/>
    <p:sldId id="280" r:id="rId20"/>
    <p:sldId id="287" r:id="rId21"/>
    <p:sldId id="333" r:id="rId22"/>
    <p:sldId id="33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864" y="-10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BF509-9288-4C7C-90F5-129727C084C6}" type="datetimeFigureOut">
              <a:rPr lang="en-US" smtClean="0"/>
              <a:pPr/>
              <a:t>6/6/2020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A5C6D0-9869-45FD-80D7-C85AD873B3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12</a:t>
            </a:fld>
            <a:endParaRPr lang="en-US"/>
          </a:p>
        </p:txBody>
      </p:sp>
    </p:spTree>
    <p:extLst>
      <p:ext uri="{BB962C8B-B14F-4D97-AF65-F5344CB8AC3E}">
        <p14:creationId xmlns="" xmlns:p14="http://schemas.microsoft.com/office/powerpoint/2010/main" val="249519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13</a:t>
            </a:fld>
            <a:endParaRPr lang="en-US"/>
          </a:p>
        </p:txBody>
      </p:sp>
    </p:spTree>
    <p:extLst>
      <p:ext uri="{BB962C8B-B14F-4D97-AF65-F5344CB8AC3E}">
        <p14:creationId xmlns="" xmlns:p14="http://schemas.microsoft.com/office/powerpoint/2010/main" val="80735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16</a:t>
            </a:fld>
            <a:endParaRPr lang="en-US"/>
          </a:p>
        </p:txBody>
      </p:sp>
    </p:spTree>
    <p:extLst>
      <p:ext uri="{BB962C8B-B14F-4D97-AF65-F5344CB8AC3E}">
        <p14:creationId xmlns="" xmlns:p14="http://schemas.microsoft.com/office/powerpoint/2010/main" val="9090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F460F-2787-4510-A7C7-3D2805BC612A}" type="slidenum">
              <a:rPr lang="en-US" smtClean="0"/>
              <a:pPr/>
              <a:t>21</a:t>
            </a:fld>
            <a:endParaRPr lang="en-US"/>
          </a:p>
        </p:txBody>
      </p:sp>
    </p:spTree>
    <p:extLst>
      <p:ext uri="{BB962C8B-B14F-4D97-AF65-F5344CB8AC3E}">
        <p14:creationId xmlns="" xmlns:p14="http://schemas.microsoft.com/office/powerpoint/2010/main" val="10366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268D81-8D4A-8946-ADA4-BB455889EC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D7F3CBE-445D-8F47-A9F7-F845AD7A26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472A8F3-39AB-AA44-91A0-1B38C2543DBC}"/>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5" name="Footer Placeholder 4">
            <a:extLst>
              <a:ext uri="{FF2B5EF4-FFF2-40B4-BE49-F238E27FC236}">
                <a16:creationId xmlns="" xmlns:a16="http://schemas.microsoft.com/office/drawing/2014/main" id="{6B3FDB49-F8D9-6F4F-9E58-75033239A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CF8754F-A3BD-5E46-9F47-D559C6394218}"/>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356498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6389B-27FA-DB4C-96D8-10CC68264F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89A4718-9AEC-DB46-8EF4-E6CA4DE963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DB856A-41E4-6345-AB65-A23FDEE3B407}"/>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5" name="Footer Placeholder 4">
            <a:extLst>
              <a:ext uri="{FF2B5EF4-FFF2-40B4-BE49-F238E27FC236}">
                <a16:creationId xmlns="" xmlns:a16="http://schemas.microsoft.com/office/drawing/2014/main" id="{D7B5DF70-8A51-6745-ADAE-79DA967EB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AC65069-EC0B-1C4A-AD71-BFB11C41F66A}"/>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54551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1E93C04-2243-8243-8B53-ADB6A08172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CBCB283-D202-0D4D-80F3-B73A47364A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60DD5B9-D84E-C846-9444-3E86F6694412}"/>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5" name="Footer Placeholder 4">
            <a:extLst>
              <a:ext uri="{FF2B5EF4-FFF2-40B4-BE49-F238E27FC236}">
                <a16:creationId xmlns="" xmlns:a16="http://schemas.microsoft.com/office/drawing/2014/main" id="{5856D625-2FF7-6F42-955E-2AF8A0481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857B867-078A-C24E-B9B0-89BDDB2B3E55}"/>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128317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3634EA-BB46-6541-9E61-73DCE9E93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F3A57AE-A1AC-8A48-8C52-4274B042BD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1FC3A53-D899-E340-847C-A4D687FC848F}"/>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5" name="Footer Placeholder 4">
            <a:extLst>
              <a:ext uri="{FF2B5EF4-FFF2-40B4-BE49-F238E27FC236}">
                <a16:creationId xmlns="" xmlns:a16="http://schemas.microsoft.com/office/drawing/2014/main" id="{5CE3076E-EFD7-6049-B377-CF860D23D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C61707-199E-ED4C-9D4A-BA768E226CE8}"/>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158817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349924-1565-D24E-9B11-61E7B14BD5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87F89D0-894E-8044-B0BF-C1D2346DD7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C05975B-3A1E-DA40-A477-D1E60131A4D7}"/>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5" name="Footer Placeholder 4">
            <a:extLst>
              <a:ext uri="{FF2B5EF4-FFF2-40B4-BE49-F238E27FC236}">
                <a16:creationId xmlns="" xmlns:a16="http://schemas.microsoft.com/office/drawing/2014/main" id="{4DB42F22-AA7C-4D4D-A67C-13B6CF094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759E7AE-EC1E-A749-A7B8-573E2AC7A177}"/>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372258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FCE006-58A0-574D-AFF4-97FEB6479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638FD9C-5C81-C246-826D-7ED48C8EEC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D304677-32AC-214E-B5B8-9679C595F4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65C1218-510F-5B42-9CB7-DC9FADF75F67}"/>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6" name="Footer Placeholder 5">
            <a:extLst>
              <a:ext uri="{FF2B5EF4-FFF2-40B4-BE49-F238E27FC236}">
                <a16:creationId xmlns="" xmlns:a16="http://schemas.microsoft.com/office/drawing/2014/main" id="{D7E05F33-B64B-954A-BFBF-E61D01FFEB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55E3A8D-2B1C-4E47-A205-F1EF376F65FB}"/>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24345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E99878-9107-294A-8A94-BD53CC2875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BB0AADB-AAB3-B940-AEDE-1D7FEBCF5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D92E91B-FB26-1A41-8910-68A50606962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6435ACF-F286-A34E-BA93-92FC232241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2C91BF6-8A37-6748-B400-8FFA060194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8F9F2C7-84E4-D345-BCBF-B9D9E6AE7799}"/>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8" name="Footer Placeholder 7">
            <a:extLst>
              <a:ext uri="{FF2B5EF4-FFF2-40B4-BE49-F238E27FC236}">
                <a16:creationId xmlns="" xmlns:a16="http://schemas.microsoft.com/office/drawing/2014/main" id="{321BAFB1-E9C9-E741-9D51-24B156E87B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FCBA73F-6518-FC42-B151-3D3D97F02858}"/>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199144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994E74-2DBB-2849-92E7-B5A1AEE35F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0B57720-051D-A846-BEB7-B8D954E74F78}"/>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4" name="Footer Placeholder 3">
            <a:extLst>
              <a:ext uri="{FF2B5EF4-FFF2-40B4-BE49-F238E27FC236}">
                <a16:creationId xmlns="" xmlns:a16="http://schemas.microsoft.com/office/drawing/2014/main" id="{E06581BE-5333-0648-833A-3B4E340BB6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1004EB5-0624-1F44-B98A-CCE2E1A15260}"/>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286880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87F656E-FFBB-BE47-B3D9-973ADC0466D3}"/>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3" name="Footer Placeholder 2">
            <a:extLst>
              <a:ext uri="{FF2B5EF4-FFF2-40B4-BE49-F238E27FC236}">
                <a16:creationId xmlns="" xmlns:a16="http://schemas.microsoft.com/office/drawing/2014/main" id="{A12F78DD-A85C-724C-878E-345C5253CB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50DC732-5F78-CE46-966B-58182FDE5887}"/>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171464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AB8915-DB5B-2848-A824-B44E77301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CE05403-68D4-844B-8EEB-4DB1690E4A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4365740-F234-9D47-9560-95A777429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D9BA5B3-B1A9-6D47-A51B-025BC46091B6}"/>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6" name="Footer Placeholder 5">
            <a:extLst>
              <a:ext uri="{FF2B5EF4-FFF2-40B4-BE49-F238E27FC236}">
                <a16:creationId xmlns="" xmlns:a16="http://schemas.microsoft.com/office/drawing/2014/main" id="{942546C8-A2C2-AF44-AF9B-C18D11149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437872B-5D65-5140-AD76-4051219FFD72}"/>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339284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2BF6B2-DD06-1943-9F02-91E572524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6D40847-FCD2-BF4E-92EB-6C0300172A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3D597A5-EB41-AE40-AA22-986624D11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38FBC7E-6306-114E-A9F5-E7AFDB30C29F}"/>
              </a:ext>
            </a:extLst>
          </p:cNvPr>
          <p:cNvSpPr>
            <a:spLocks noGrp="1"/>
          </p:cNvSpPr>
          <p:nvPr>
            <p:ph type="dt" sz="half" idx="10"/>
          </p:nvPr>
        </p:nvSpPr>
        <p:spPr/>
        <p:txBody>
          <a:bodyPr/>
          <a:lstStyle/>
          <a:p>
            <a:fld id="{AFD6AAB4-F126-0245-8292-88B42DA4C235}" type="datetimeFigureOut">
              <a:rPr lang="en-US" smtClean="0"/>
              <a:pPr/>
              <a:t>6/6/2020</a:t>
            </a:fld>
            <a:endParaRPr lang="en-US"/>
          </a:p>
        </p:txBody>
      </p:sp>
      <p:sp>
        <p:nvSpPr>
          <p:cNvPr id="6" name="Footer Placeholder 5">
            <a:extLst>
              <a:ext uri="{FF2B5EF4-FFF2-40B4-BE49-F238E27FC236}">
                <a16:creationId xmlns="" xmlns:a16="http://schemas.microsoft.com/office/drawing/2014/main" id="{3AC3FD99-547F-4F47-BCFA-70C25EB01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0C85FAF-8C8C-5F43-B9F8-18CBC2696272}"/>
              </a:ext>
            </a:extLst>
          </p:cNvPr>
          <p:cNvSpPr>
            <a:spLocks noGrp="1"/>
          </p:cNvSpPr>
          <p:nvPr>
            <p:ph type="sldNum" sz="quarter" idx="12"/>
          </p:nvPr>
        </p:nvSpPr>
        <p:spPr/>
        <p:txBody>
          <a:body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16844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05BEAA0-731F-704E-AF64-742E6BEAC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563B79F-8A64-114D-90B2-7269EDA9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BD4957-F3E8-CF4B-A16A-08CE7616E3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6AAB4-F126-0245-8292-88B42DA4C235}" type="datetimeFigureOut">
              <a:rPr lang="en-US" smtClean="0"/>
              <a:pPr/>
              <a:t>6/6/2020</a:t>
            </a:fld>
            <a:endParaRPr lang="en-US"/>
          </a:p>
        </p:txBody>
      </p:sp>
      <p:sp>
        <p:nvSpPr>
          <p:cNvPr id="5" name="Footer Placeholder 4">
            <a:extLst>
              <a:ext uri="{FF2B5EF4-FFF2-40B4-BE49-F238E27FC236}">
                <a16:creationId xmlns="" xmlns:a16="http://schemas.microsoft.com/office/drawing/2014/main" id="{25402B88-B6F7-2E4E-A3B3-B3DCB24265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004C133-2DA1-E44D-A7BF-6D7B7CB7D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A9FE8-FC43-9344-97D4-7577EA873A5F}" type="slidenum">
              <a:rPr lang="en-US" smtClean="0"/>
              <a:pPr/>
              <a:t>‹#›</a:t>
            </a:fld>
            <a:endParaRPr lang="en-US"/>
          </a:p>
        </p:txBody>
      </p:sp>
    </p:spTree>
    <p:extLst>
      <p:ext uri="{BB962C8B-B14F-4D97-AF65-F5344CB8AC3E}">
        <p14:creationId xmlns="" xmlns:p14="http://schemas.microsoft.com/office/powerpoint/2010/main" val="3319461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AAACCC-F936-0D40-A5FB-D4314E082773}"/>
              </a:ext>
            </a:extLst>
          </p:cNvPr>
          <p:cNvSpPr>
            <a:spLocks noGrp="1"/>
          </p:cNvSpPr>
          <p:nvPr>
            <p:ph type="title"/>
          </p:nvPr>
        </p:nvSpPr>
        <p:spPr/>
        <p:txBody>
          <a:bodyPr/>
          <a:lstStyle/>
          <a:p>
            <a:endParaRPr lang="en-US"/>
          </a:p>
        </p:txBody>
      </p:sp>
      <p:pic>
        <p:nvPicPr>
          <p:cNvPr id="4" name="Picture 4">
            <a:extLst>
              <a:ext uri="{FF2B5EF4-FFF2-40B4-BE49-F238E27FC236}">
                <a16:creationId xmlns="" xmlns:a16="http://schemas.microsoft.com/office/drawing/2014/main" id="{F180AC46-64BA-C14E-BE2E-28A3FA86E023}"/>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972809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DEB9B288-93DC-1E4A-B957-1079ABE93E3C}"/>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
            <a:ext cx="12192000" cy="6858000"/>
          </a:xfrm>
          <a:prstGeom prst="rect">
            <a:avLst/>
          </a:prstGeom>
        </p:spPr>
      </p:pic>
      <p:sp>
        <p:nvSpPr>
          <p:cNvPr id="2" name="Title 1">
            <a:extLst>
              <a:ext uri="{FF2B5EF4-FFF2-40B4-BE49-F238E27FC236}">
                <a16:creationId xmlns="" xmlns:a16="http://schemas.microsoft.com/office/drawing/2014/main" id="{54CAB0E3-2F79-2649-AD34-123B0DB54BF5}"/>
              </a:ext>
            </a:extLst>
          </p:cNvPr>
          <p:cNvSpPr>
            <a:spLocks noGrp="1"/>
          </p:cNvSpPr>
          <p:nvPr>
            <p:ph type="title"/>
          </p:nvPr>
        </p:nvSpPr>
        <p:spPr>
          <a:xfrm rot="10800000" flipV="1">
            <a:off x="3514725" y="2044897"/>
            <a:ext cx="5162550" cy="2768203"/>
          </a:xfrm>
        </p:spPr>
        <p:txBody>
          <a:bodyPr>
            <a:normAutofit/>
          </a:bodyPr>
          <a:lstStyle/>
          <a:p>
            <a:pPr algn="ctr"/>
            <a:r>
              <a:rPr lang="en-US" i="1" dirty="0">
                <a:latin typeface="Arial Black" panose="020B0604020202020204" pitchFamily="34" charset="0"/>
                <a:ea typeface="Segoe UI Symbol" panose="020B0502040204020203" pitchFamily="34" charset="0"/>
                <a:cs typeface="Arial Black" panose="020B0604020202020204" pitchFamily="34" charset="0"/>
              </a:rPr>
              <a:t>Facilitating Identity</a:t>
            </a:r>
            <a:br>
              <a:rPr lang="en-US" i="1" dirty="0">
                <a:latin typeface="Arial Black" panose="020B0604020202020204" pitchFamily="34" charset="0"/>
                <a:ea typeface="Segoe UI Symbol" panose="020B0502040204020203" pitchFamily="34" charset="0"/>
                <a:cs typeface="Arial Black" panose="020B0604020202020204" pitchFamily="34" charset="0"/>
              </a:rPr>
            </a:br>
            <a:endParaRPr lang="en-US" dirty="0">
              <a:latin typeface="Arial Black" panose="020B0604020202020204" pitchFamily="34" charset="0"/>
              <a:ea typeface="Segoe UI Symbol" panose="020B0502040204020203" pitchFamily="34" charset="0"/>
              <a:cs typeface="Arial Black" panose="020B0604020202020204" pitchFamily="34" charset="0"/>
            </a:endParaRPr>
          </a:p>
        </p:txBody>
      </p:sp>
    </p:spTree>
    <p:extLst>
      <p:ext uri="{BB962C8B-B14F-4D97-AF65-F5344CB8AC3E}">
        <p14:creationId xmlns="" xmlns:p14="http://schemas.microsoft.com/office/powerpoint/2010/main" val="3590167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36761368-462F-A541-9158-ED00176AC49F}"/>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Content Placeholder 3">
            <a:extLst>
              <a:ext uri="{FF2B5EF4-FFF2-40B4-BE49-F238E27FC236}">
                <a16:creationId xmlns="" xmlns:a16="http://schemas.microsoft.com/office/drawing/2014/main" id="{D8775C4C-CB25-8C40-AFAD-0EDDA52DB850}"/>
              </a:ext>
            </a:extLst>
          </p:cNvPr>
          <p:cNvSpPr>
            <a:spLocks noGrp="1"/>
          </p:cNvSpPr>
          <p:nvPr>
            <p:ph idx="1"/>
          </p:nvPr>
        </p:nvSpPr>
        <p:spPr>
          <a:xfrm>
            <a:off x="519545" y="333287"/>
            <a:ext cx="5375298" cy="6191426"/>
          </a:xfrm>
        </p:spPr>
        <p:txBody>
          <a:bodyPr>
            <a:normAutofit/>
          </a:bodyPr>
          <a:lstStyle/>
          <a:p>
            <a:pPr marL="0" indent="0" algn="just">
              <a:buNone/>
            </a:pPr>
            <a:r>
              <a:rPr lang="en-US" dirty="0">
                <a:latin typeface="Segoe UI Symbol" panose="020B0502040204020203" pitchFamily="34" charset="0"/>
                <a:ea typeface="Segoe UI Symbol" panose="020B0502040204020203" pitchFamily="34" charset="0"/>
              </a:rPr>
              <a:t>It is the role of schooling in promoting an understanding of and respect for certain human differences. </a:t>
            </a:r>
            <a:endParaRPr lang="en-US" dirty="0" smtClean="0">
              <a:latin typeface="Segoe UI Symbol" panose="020B0502040204020203" pitchFamily="34" charset="0"/>
              <a:ea typeface="Segoe UI Symbol" panose="020B0502040204020203" pitchFamily="34" charset="0"/>
            </a:endParaRPr>
          </a:p>
          <a:p>
            <a:pPr marL="0" indent="0" algn="just">
              <a:buNone/>
            </a:pPr>
            <a:endParaRPr lang="en-US" dirty="0">
              <a:latin typeface="Segoe UI Symbol" panose="020B0502040204020203" pitchFamily="34" charset="0"/>
              <a:ea typeface="Segoe UI Symbol" panose="020B0502040204020203" pitchFamily="34" charset="0"/>
            </a:endParaRPr>
          </a:p>
          <a:p>
            <a:pPr marL="0" indent="0" algn="just">
              <a:buNone/>
            </a:pPr>
            <a:r>
              <a:rPr lang="en-US" dirty="0">
                <a:latin typeface="Segoe UI Symbol" panose="020B0502040204020203" pitchFamily="34" charset="0"/>
                <a:ea typeface="Segoe UI Symbol" panose="020B0502040204020203" pitchFamily="34" charset="0"/>
              </a:rPr>
              <a:t>Nowadays every one knows how very contentious these topics are; because of this, it is a challenge to present them in a way that clearly demonstrates their educational importance.</a:t>
            </a:r>
          </a:p>
          <a:p>
            <a:pPr marL="0" indent="0" algn="just">
              <a:buNone/>
            </a:pPr>
            <a:r>
              <a:rPr lang="en-US" b="1" dirty="0">
                <a:latin typeface="Segoe UI Symbol" panose="020B0502040204020203" pitchFamily="34" charset="0"/>
                <a:ea typeface="Segoe UI Symbol" panose="020B0502040204020203" pitchFamily="34" charset="0"/>
              </a:rPr>
              <a:t>The facilitator approach</a:t>
            </a:r>
            <a:r>
              <a:rPr lang="en-US" dirty="0">
                <a:latin typeface="Segoe UI Symbol" panose="020B0502040204020203" pitchFamily="34" charset="0"/>
                <a:ea typeface="Segoe UI Symbol" panose="020B0502040204020203" pitchFamily="34" charset="0"/>
              </a:rPr>
              <a:t> opens a path for doing </a:t>
            </a:r>
            <a:r>
              <a:rPr lang="en-US" dirty="0" smtClean="0">
                <a:latin typeface="Segoe UI Symbol" panose="020B0502040204020203" pitchFamily="34" charset="0"/>
                <a:ea typeface="Segoe UI Symbol" panose="020B0502040204020203" pitchFamily="34" charset="0"/>
              </a:rPr>
              <a:t>so.</a:t>
            </a:r>
            <a:endParaRPr lang="en-US" dirty="0">
              <a:latin typeface="Segoe UI Symbol" panose="020B0502040204020203" pitchFamily="34" charset="0"/>
              <a:ea typeface="Segoe UI Symbol" panose="020B0502040204020203" pitchFamily="34" charset="0"/>
              <a:cs typeface="Tahoma" panose="020B0604030504040204" pitchFamily="34" charset="0"/>
            </a:endParaRPr>
          </a:p>
        </p:txBody>
      </p:sp>
    </p:spTree>
    <p:extLst>
      <p:ext uri="{BB962C8B-B14F-4D97-AF65-F5344CB8AC3E}">
        <p14:creationId xmlns="" xmlns:p14="http://schemas.microsoft.com/office/powerpoint/2010/main" val="3011603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14400" y="838200"/>
            <a:ext cx="8771017" cy="2562225"/>
          </a:xfrm>
          <a:prstGeom prst="roundRect">
            <a:avLst/>
          </a:prstGeom>
          <a:ln w="28575">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smtClean="0">
                <a:ln w="0"/>
                <a:solidFill>
                  <a:schemeClr val="tx1"/>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:Most </a:t>
            </a:r>
            <a:r>
              <a:rPr lang="en-US" sz="3600" dirty="0">
                <a:ln w="0"/>
                <a:solidFill>
                  <a:schemeClr val="tx1"/>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often identified as </a:t>
            </a:r>
            <a:r>
              <a:rPr lang="en-US" sz="3600" u="sng" dirty="0">
                <a:ln w="0"/>
                <a:solidFill>
                  <a:srgbClr val="FF0066"/>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multiculturalism</a:t>
            </a:r>
            <a:r>
              <a:rPr lang="en-US" sz="3600" dirty="0">
                <a:ln w="0"/>
                <a:solidFill>
                  <a:schemeClr val="tx1"/>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 or </a:t>
            </a:r>
            <a:r>
              <a:rPr lang="en-US" sz="3600" u="sng" dirty="0">
                <a:ln w="0"/>
                <a:solidFill>
                  <a:srgbClr val="FF0066"/>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diversity</a:t>
            </a:r>
            <a:r>
              <a:rPr lang="en-US" sz="3600" dirty="0">
                <a:ln w="0"/>
                <a:solidFill>
                  <a:schemeClr val="tx1"/>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 it is the role of schooling in promoting an understanding of </a:t>
            </a:r>
            <a:r>
              <a:rPr lang="en-US" sz="3600" dirty="0" smtClean="0">
                <a:ln w="0"/>
                <a:solidFill>
                  <a:schemeClr val="tx1"/>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and respect </a:t>
            </a:r>
            <a:r>
              <a:rPr lang="en-US" sz="3600" dirty="0">
                <a:ln w="0"/>
                <a:solidFill>
                  <a:schemeClr val="tx1"/>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for certain </a:t>
            </a:r>
            <a:r>
              <a:rPr lang="en-US" sz="3600" u="sng" dirty="0">
                <a:ln w="0"/>
                <a:solidFill>
                  <a:srgbClr val="FF0066"/>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human </a:t>
            </a:r>
            <a:r>
              <a:rPr lang="en-US" sz="3600" u="sng" dirty="0" smtClean="0">
                <a:ln w="0"/>
                <a:solidFill>
                  <a:srgbClr val="FF0066"/>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differences</a:t>
            </a:r>
            <a:r>
              <a:rPr lang="en-US" sz="3600" dirty="0" smtClean="0">
                <a:ln w="0"/>
                <a:solidFill>
                  <a:srgbClr val="FF0066"/>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rPr>
              <a:t>.</a:t>
            </a:r>
            <a:endParaRPr lang="en-US" sz="3600" dirty="0">
              <a:ln w="0"/>
              <a:solidFill>
                <a:srgbClr val="FF0066"/>
              </a:solidFill>
              <a:effectLst>
                <a:outerShdw blurRad="38100" dist="19050" dir="2700000" algn="tl" rotWithShape="0">
                  <a:schemeClr val="dk1">
                    <a:alpha val="40000"/>
                  </a:schemeClr>
                </a:outerShdw>
              </a:effectLst>
              <a:latin typeface="Adobe نسخ Medium" panose="01010101010101010101" pitchFamily="50" charset="-78"/>
              <a:cs typeface="Adobe نسخ Medium" panose="01010101010101010101" pitchFamily="50" charset="-78"/>
            </a:endParaRPr>
          </a:p>
        </p:txBody>
      </p:sp>
      <p:sp>
        <p:nvSpPr>
          <p:cNvPr id="11" name="Rounded Rectangle 10"/>
          <p:cNvSpPr/>
          <p:nvPr/>
        </p:nvSpPr>
        <p:spPr>
          <a:xfrm>
            <a:off x="1068308" y="4304104"/>
            <a:ext cx="3430041" cy="1508453"/>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u="sng" dirty="0">
                <a:ln/>
                <a:solidFill>
                  <a:srgbClr val="FF0066"/>
                </a:solidFill>
              </a:rPr>
              <a:t>Most prominent examples of these differences</a:t>
            </a:r>
          </a:p>
        </p:txBody>
      </p:sp>
      <p:cxnSp>
        <p:nvCxnSpPr>
          <p:cNvPr id="14" name="Straight Arrow Connector 13"/>
          <p:cNvCxnSpPr>
            <a:stCxn id="11" idx="3"/>
            <a:endCxn id="33" idx="1"/>
          </p:cNvCxnSpPr>
          <p:nvPr/>
        </p:nvCxnSpPr>
        <p:spPr>
          <a:xfrm flipV="1">
            <a:off x="4498349" y="4112288"/>
            <a:ext cx="2012775" cy="9460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11" idx="3"/>
            <a:endCxn id="34" idx="1"/>
          </p:cNvCxnSpPr>
          <p:nvPr/>
        </p:nvCxnSpPr>
        <p:spPr>
          <a:xfrm flipV="1">
            <a:off x="4498349" y="4584829"/>
            <a:ext cx="2012775" cy="4735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1" idx="3"/>
            <a:endCxn id="35" idx="1"/>
          </p:cNvCxnSpPr>
          <p:nvPr/>
        </p:nvCxnSpPr>
        <p:spPr>
          <a:xfrm>
            <a:off x="4498349" y="5058331"/>
            <a:ext cx="2020589" cy="562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11" idx="3"/>
            <a:endCxn id="36" idx="1"/>
          </p:cNvCxnSpPr>
          <p:nvPr/>
        </p:nvCxnSpPr>
        <p:spPr>
          <a:xfrm>
            <a:off x="4498349" y="5058331"/>
            <a:ext cx="2029695" cy="6079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Rounded Rectangle 32"/>
          <p:cNvSpPr/>
          <p:nvPr/>
        </p:nvSpPr>
        <p:spPr>
          <a:xfrm>
            <a:off x="6511124" y="3904543"/>
            <a:ext cx="2510653" cy="415490"/>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u="sng" dirty="0" smtClean="0">
                <a:ln/>
                <a:solidFill>
                  <a:schemeClr val="tx1"/>
                </a:solidFill>
                <a:latin typeface="Adobe Devanagari" panose="02040503050201020203" pitchFamily="18" charset="0"/>
                <a:cs typeface="Adobe Devanagari" panose="02040503050201020203" pitchFamily="18" charset="0"/>
              </a:rPr>
              <a:t>RACE</a:t>
            </a:r>
            <a:endParaRPr lang="en-US" sz="2400" b="1" u="sng" dirty="0">
              <a:ln/>
              <a:solidFill>
                <a:schemeClr val="tx1"/>
              </a:solidFill>
              <a:latin typeface="Adobe Devanagari" panose="02040503050201020203" pitchFamily="18" charset="0"/>
              <a:cs typeface="Adobe Devanagari" panose="02040503050201020203" pitchFamily="18" charset="0"/>
            </a:endParaRPr>
          </a:p>
        </p:txBody>
      </p:sp>
      <p:sp>
        <p:nvSpPr>
          <p:cNvPr id="34" name="Rounded Rectangle 33"/>
          <p:cNvSpPr/>
          <p:nvPr/>
        </p:nvSpPr>
        <p:spPr>
          <a:xfrm>
            <a:off x="6511124" y="4377084"/>
            <a:ext cx="2510653" cy="415490"/>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u="sng" dirty="0">
                <a:ln/>
                <a:solidFill>
                  <a:schemeClr val="tx1"/>
                </a:solidFill>
                <a:latin typeface="Adobe Devanagari" panose="02040503050201020203" pitchFamily="18" charset="0"/>
                <a:cs typeface="Adobe Devanagari" panose="02040503050201020203" pitchFamily="18" charset="0"/>
              </a:rPr>
              <a:t>ETHNICITY</a:t>
            </a:r>
            <a:endParaRPr lang="en-US" sz="2000" b="1" u="sng" dirty="0">
              <a:ln/>
              <a:solidFill>
                <a:schemeClr val="tx1"/>
              </a:solidFill>
              <a:latin typeface="Adobe Devanagari" panose="02040503050201020203" pitchFamily="18" charset="0"/>
              <a:cs typeface="Adobe Devanagari" panose="02040503050201020203" pitchFamily="18" charset="0"/>
            </a:endParaRPr>
          </a:p>
        </p:txBody>
      </p:sp>
      <p:sp>
        <p:nvSpPr>
          <p:cNvPr id="35" name="Rounded Rectangle 34"/>
          <p:cNvSpPr/>
          <p:nvPr/>
        </p:nvSpPr>
        <p:spPr>
          <a:xfrm>
            <a:off x="6518938" y="4906884"/>
            <a:ext cx="2453527" cy="415490"/>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u="sng" dirty="0">
                <a:ln/>
                <a:solidFill>
                  <a:schemeClr val="tx1"/>
                </a:solidFill>
                <a:latin typeface="Adobe Devanagari" panose="02040503050201020203" pitchFamily="18" charset="0"/>
                <a:cs typeface="Adobe Devanagari" panose="02040503050201020203" pitchFamily="18" charset="0"/>
              </a:rPr>
              <a:t>GENDER</a:t>
            </a:r>
          </a:p>
        </p:txBody>
      </p:sp>
      <p:sp>
        <p:nvSpPr>
          <p:cNvPr id="36" name="Rounded Rectangle 35"/>
          <p:cNvSpPr/>
          <p:nvPr/>
        </p:nvSpPr>
        <p:spPr>
          <a:xfrm>
            <a:off x="6528044" y="5458504"/>
            <a:ext cx="2453527" cy="415490"/>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u="sng" dirty="0">
                <a:ln/>
                <a:solidFill>
                  <a:schemeClr val="tx1"/>
                </a:solidFill>
                <a:latin typeface="Adobe Devanagari" panose="02040503050201020203" pitchFamily="18" charset="0"/>
                <a:cs typeface="Adobe Devanagari" panose="02040503050201020203" pitchFamily="18" charset="0"/>
              </a:rPr>
              <a:t>DISABILITY</a:t>
            </a:r>
          </a:p>
        </p:txBody>
      </p:sp>
      <p:cxnSp>
        <p:nvCxnSpPr>
          <p:cNvPr id="38" name="Straight Arrow Connector 37"/>
          <p:cNvCxnSpPr>
            <a:stCxn id="11" idx="3"/>
            <a:endCxn id="40" idx="1"/>
          </p:cNvCxnSpPr>
          <p:nvPr/>
        </p:nvCxnSpPr>
        <p:spPr>
          <a:xfrm>
            <a:off x="4498349" y="5058331"/>
            <a:ext cx="2046615" cy="11377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Rounded Rectangle 39"/>
          <p:cNvSpPr/>
          <p:nvPr/>
        </p:nvSpPr>
        <p:spPr>
          <a:xfrm>
            <a:off x="6544964" y="5988304"/>
            <a:ext cx="2453527" cy="415490"/>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u="sng" dirty="0" smtClean="0">
                <a:ln/>
                <a:solidFill>
                  <a:schemeClr val="tx1"/>
                </a:solidFill>
                <a:latin typeface="Adobe Devanagari" panose="02040503050201020203" pitchFamily="18" charset="0"/>
                <a:cs typeface="Adobe Devanagari" panose="02040503050201020203" pitchFamily="18" charset="0"/>
              </a:rPr>
              <a:t>SEXUAL ORIENTATION</a:t>
            </a:r>
            <a:endParaRPr lang="en-US" sz="2400" b="1" u="sng" dirty="0">
              <a:ln/>
              <a:solidFill>
                <a:schemeClr val="tx1"/>
              </a:solidFill>
              <a:latin typeface="Adobe Devanagari" panose="02040503050201020203" pitchFamily="18" charset="0"/>
              <a:cs typeface="Adobe Devanagari" panose="02040503050201020203" pitchFamily="18" charset="0"/>
            </a:endParaRPr>
          </a:p>
        </p:txBody>
      </p:sp>
    </p:spTree>
    <p:extLst>
      <p:ext uri="{BB962C8B-B14F-4D97-AF65-F5344CB8AC3E}">
        <p14:creationId xmlns="" xmlns:p14="http://schemas.microsoft.com/office/powerpoint/2010/main" val="21988492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ppt_x"/>
                                          </p:val>
                                        </p:tav>
                                        <p:tav tm="100000">
                                          <p:val>
                                            <p:strVal val="#ppt_x"/>
                                          </p:val>
                                        </p:tav>
                                      </p:tavLst>
                                    </p:anim>
                                    <p:anim calcmode="lin" valueType="num">
                                      <p:cBhvr additive="base">
                                        <p:cTn id="5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additive="base">
                                        <p:cTn id="70" dur="500" fill="hold"/>
                                        <p:tgtEl>
                                          <p:spTgt spid="40"/>
                                        </p:tgtEl>
                                        <p:attrNameLst>
                                          <p:attrName>ppt_x</p:attrName>
                                        </p:attrNameLst>
                                      </p:cBhvr>
                                      <p:tavLst>
                                        <p:tav tm="0">
                                          <p:val>
                                            <p:strVal val="#ppt_x"/>
                                          </p:val>
                                        </p:tav>
                                        <p:tav tm="100000">
                                          <p:val>
                                            <p:strVal val="#ppt_x"/>
                                          </p:val>
                                        </p:tav>
                                      </p:tavLst>
                                    </p:anim>
                                    <p:anim calcmode="lin" valueType="num">
                                      <p:cBhvr additive="base">
                                        <p:cTn id="7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33" grpId="0" animBg="1"/>
      <p:bldP spid="34" grpId="0" animBg="1"/>
      <p:bldP spid="35" grpId="0" animBg="1"/>
      <p:bldP spid="36"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11133" y="344147"/>
            <a:ext cx="8771017" cy="2562225"/>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n-US" sz="3200" b="1" dirty="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rPr>
              <a:t>When the facilitator claims that among his </a:t>
            </a:r>
            <a:r>
              <a:rPr lang="en-US" sz="3200" b="1" u="sng" dirty="0">
                <a:ln w="9525">
                  <a:solidFill>
                    <a:schemeClr val="tx1">
                      <a:lumMod val="95000"/>
                      <a:lumOff val="5000"/>
                    </a:schemeClr>
                  </a:solidFill>
                  <a:prstDash val="solid"/>
                </a:ln>
                <a:solidFill>
                  <a:schemeClr val="tx1"/>
                </a:solidFill>
                <a:latin typeface="Times New Roman" pitchFamily="18" charset="0"/>
                <a:ea typeface="Adobe Gothic Std B" panose="020B0800000000000000" pitchFamily="34" charset="-128"/>
                <a:cs typeface="Times New Roman" pitchFamily="18" charset="0"/>
              </a:rPr>
              <a:t>ends</a:t>
            </a:r>
            <a:r>
              <a:rPr lang="en-US" sz="3200" b="1" dirty="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rPr>
              <a:t> are </a:t>
            </a:r>
            <a:r>
              <a:rPr lang="en-US" sz="3200" b="1" u="sng" dirty="0" smtClean="0">
                <a:ln w="9525">
                  <a:solidFill>
                    <a:schemeClr val="tx1">
                      <a:lumMod val="95000"/>
                      <a:lumOff val="5000"/>
                    </a:schemeClr>
                  </a:solidFill>
                  <a:prstDash val="solid"/>
                </a:ln>
                <a:solidFill>
                  <a:schemeClr val="tx1"/>
                </a:solidFill>
                <a:latin typeface="Times New Roman" pitchFamily="18" charset="0"/>
                <a:ea typeface="Adobe Gothic Std B" panose="020B0800000000000000" pitchFamily="34" charset="-128"/>
                <a:cs typeface="Times New Roman" pitchFamily="18" charset="0"/>
              </a:rPr>
              <a:t>authenticity</a:t>
            </a:r>
            <a:r>
              <a:rPr lang="en-US" sz="3200" b="1" dirty="0" smtClean="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rPr>
              <a:t>, </a:t>
            </a:r>
            <a:r>
              <a:rPr lang="en-US" sz="3200" b="1" u="sng" dirty="0">
                <a:ln w="9525">
                  <a:solidFill>
                    <a:schemeClr val="tx1">
                      <a:lumMod val="95000"/>
                      <a:lumOff val="5000"/>
                    </a:schemeClr>
                  </a:solidFill>
                  <a:prstDash val="solid"/>
                </a:ln>
                <a:solidFill>
                  <a:schemeClr val="tx1"/>
                </a:solidFill>
                <a:latin typeface="Times New Roman" pitchFamily="18" charset="0"/>
                <a:ea typeface="Adobe Gothic Std B" panose="020B0800000000000000" pitchFamily="34" charset="-128"/>
                <a:cs typeface="Times New Roman" pitchFamily="18" charset="0"/>
              </a:rPr>
              <a:t>growth</a:t>
            </a:r>
            <a:r>
              <a:rPr lang="en-US" sz="3200" b="1" dirty="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rPr>
              <a:t>, and </a:t>
            </a:r>
            <a:r>
              <a:rPr lang="en-US" sz="3200" b="1" u="sng" dirty="0">
                <a:ln w="9525">
                  <a:solidFill>
                    <a:schemeClr val="tx1">
                      <a:lumMod val="95000"/>
                      <a:lumOff val="5000"/>
                    </a:schemeClr>
                  </a:solidFill>
                  <a:prstDash val="solid"/>
                </a:ln>
                <a:solidFill>
                  <a:schemeClr val="tx1"/>
                </a:solidFill>
                <a:latin typeface="Times New Roman" pitchFamily="18" charset="0"/>
                <a:ea typeface="Adobe Gothic Std B" panose="020B0800000000000000" pitchFamily="34" charset="-128"/>
                <a:cs typeface="Times New Roman" pitchFamily="18" charset="0"/>
              </a:rPr>
              <a:t>self-actualization</a:t>
            </a:r>
            <a:r>
              <a:rPr lang="en-US" sz="3200" b="1" dirty="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rPr>
              <a:t>, he is saying that it is essential to address </a:t>
            </a:r>
            <a:r>
              <a:rPr lang="en-US" sz="3200" b="1" dirty="0" smtClean="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rPr>
              <a:t>certain questions:</a:t>
            </a:r>
            <a:endParaRPr lang="en-US" sz="3200" b="1" dirty="0">
              <a:ln w="12700" cmpd="sng">
                <a:solidFill>
                  <a:schemeClr val="accent4"/>
                </a:solidFill>
                <a:prstDash val="solid"/>
              </a:ln>
              <a:solidFill>
                <a:schemeClr val="tx1"/>
              </a:solidFill>
              <a:latin typeface="Times New Roman" pitchFamily="18" charset="0"/>
              <a:ea typeface="Adobe Gothic Std B" panose="020B0800000000000000" pitchFamily="34" charset="-128"/>
              <a:cs typeface="Times New Roman" pitchFamily="18" charset="0"/>
            </a:endParaRPr>
          </a:p>
        </p:txBody>
      </p:sp>
      <p:sp>
        <p:nvSpPr>
          <p:cNvPr id="4" name="Title 3"/>
          <p:cNvSpPr>
            <a:spLocks noGrp="1"/>
          </p:cNvSpPr>
          <p:nvPr>
            <p:ph type="ctrTitle"/>
          </p:nvPr>
        </p:nvSpPr>
        <p:spPr>
          <a:xfrm>
            <a:off x="1061908" y="3408466"/>
            <a:ext cx="6700967" cy="2408578"/>
          </a:xfrm>
        </p:spPr>
        <p:txBody>
          <a:bodyPr/>
          <a:lstStyle/>
          <a:p>
            <a:pPr algn="l"/>
            <a:r>
              <a:rPr lang="en-US" sz="3200" b="1" dirty="0">
                <a:ln w="13462">
                  <a:solidFill>
                    <a:schemeClr val="bg1"/>
                  </a:solidFill>
                  <a:prstDash val="solid"/>
                </a:ln>
                <a:effectLst>
                  <a:outerShdw dist="38100" dir="2700000" algn="bl" rotWithShape="0">
                    <a:schemeClr val="accent5"/>
                  </a:outerShdw>
                </a:effectLst>
                <a:latin typeface="Times New Roman" pitchFamily="18" charset="0"/>
                <a:ea typeface="Adobe Gothic Std B" panose="020B0800000000000000" pitchFamily="34" charset="-128"/>
                <a:cs typeface="Times New Roman" pitchFamily="18" charset="0"/>
              </a:rPr>
              <a:t>1.</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Who </a:t>
            </a:r>
            <a:r>
              <a:rPr lang="en-US" sz="3200" b="1" dirty="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am </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I? </a:t>
            </a:r>
            <a:b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br>
            <a:r>
              <a:rPr lang="en-US" sz="3200" b="1" dirty="0">
                <a:ln w="13462">
                  <a:solidFill>
                    <a:schemeClr val="bg1"/>
                  </a:solidFill>
                  <a:prstDash val="solid"/>
                </a:ln>
                <a:effectLst>
                  <a:outerShdw dist="38100" dir="2700000" algn="bl" rotWithShape="0">
                    <a:schemeClr val="accent5"/>
                  </a:outerShdw>
                </a:effectLst>
                <a:latin typeface="Times New Roman" pitchFamily="18" charset="0"/>
                <a:ea typeface="Adobe Gothic Std B" panose="020B0800000000000000" pitchFamily="34" charset="-128"/>
                <a:cs typeface="Times New Roman" pitchFamily="18" charset="0"/>
              </a:rPr>
              <a:t>2.</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To </a:t>
            </a:r>
            <a:r>
              <a:rPr lang="en-US" sz="3200" b="1" dirty="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what do I belong? </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
            </a:r>
            <a:b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br>
            <a:r>
              <a:rPr lang="en-US" sz="3200" b="1" dirty="0">
                <a:ln w="13462">
                  <a:solidFill>
                    <a:schemeClr val="bg1"/>
                  </a:solidFill>
                  <a:prstDash val="solid"/>
                </a:ln>
                <a:effectLst>
                  <a:outerShdw dist="38100" dir="2700000" algn="bl" rotWithShape="0">
                    <a:schemeClr val="accent5"/>
                  </a:outerShdw>
                </a:effectLst>
                <a:latin typeface="Times New Roman" pitchFamily="18" charset="0"/>
                <a:ea typeface="Adobe Gothic Std B" panose="020B0800000000000000" pitchFamily="34" charset="-128"/>
                <a:cs typeface="Times New Roman" pitchFamily="18" charset="0"/>
              </a:rPr>
              <a:t>3.</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What are my </a:t>
            </a:r>
            <a:r>
              <a:rPr lang="en-US" sz="3200" b="1" dirty="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roots? </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
            </a:r>
            <a:b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br>
            <a:r>
              <a:rPr lang="en-US" sz="3200" b="1" dirty="0">
                <a:ln w="13462">
                  <a:solidFill>
                    <a:schemeClr val="bg1"/>
                  </a:solidFill>
                  <a:prstDash val="solid"/>
                </a:ln>
                <a:effectLst>
                  <a:outerShdw dist="38100" dir="2700000" algn="bl" rotWithShape="0">
                    <a:schemeClr val="accent5"/>
                  </a:outerShdw>
                </a:effectLst>
                <a:latin typeface="Times New Roman" pitchFamily="18" charset="0"/>
                <a:ea typeface="Adobe Gothic Std B" panose="020B0800000000000000" pitchFamily="34" charset="-128"/>
                <a:cs typeface="Times New Roman" pitchFamily="18" charset="0"/>
              </a:rPr>
              <a:t>4.</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How </a:t>
            </a:r>
            <a:r>
              <a:rPr lang="en-US" sz="3200" b="1" dirty="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am I recognized by others? </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
            </a:r>
            <a:b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br>
            <a:r>
              <a:rPr lang="en-US" sz="3200" b="1" dirty="0">
                <a:ln w="13462">
                  <a:solidFill>
                    <a:schemeClr val="bg1"/>
                  </a:solidFill>
                  <a:prstDash val="solid"/>
                </a:ln>
                <a:effectLst>
                  <a:outerShdw dist="38100" dir="2700000" algn="bl" rotWithShape="0">
                    <a:schemeClr val="accent5"/>
                  </a:outerShdw>
                </a:effectLst>
                <a:latin typeface="Times New Roman" pitchFamily="18" charset="0"/>
                <a:ea typeface="Adobe Gothic Std B" panose="020B0800000000000000" pitchFamily="34" charset="-128"/>
                <a:cs typeface="Times New Roman" pitchFamily="18" charset="0"/>
              </a:rPr>
              <a:t>5.</a:t>
            </a:r>
            <a:r>
              <a:rPr lang="en-US" sz="3200" b="1" dirty="0" smtClean="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What </a:t>
            </a:r>
            <a:r>
              <a:rPr lang="en-US" sz="3200" b="1" dirty="0">
                <a:ln w="22225">
                  <a:solidFill>
                    <a:schemeClr val="bg2">
                      <a:lumMod val="10000"/>
                    </a:schemeClr>
                  </a:solidFill>
                  <a:prstDash val="solid"/>
                </a:ln>
                <a:latin typeface="Times New Roman" pitchFamily="18" charset="0"/>
                <a:ea typeface="Adobe Gothic Std B" panose="020B0800000000000000" pitchFamily="34" charset="-128"/>
                <a:cs typeface="Times New Roman" pitchFamily="18" charset="0"/>
              </a:rPr>
              <a:t>is it that I am becoming?</a:t>
            </a:r>
          </a:p>
        </p:txBody>
      </p:sp>
      <p:sp>
        <p:nvSpPr>
          <p:cNvPr id="13" name="Left Brace 12"/>
          <p:cNvSpPr/>
          <p:nvPr/>
        </p:nvSpPr>
        <p:spPr>
          <a:xfrm>
            <a:off x="666750" y="3145744"/>
            <a:ext cx="496808" cy="2765259"/>
          </a:xfrm>
          <a:prstGeom prst="leftBrace">
            <a:avLst/>
          </a:prstGeom>
          <a:ln>
            <a:solidFill>
              <a:schemeClr val="accent1">
                <a:lumMod val="50000"/>
              </a:schemeClr>
            </a:solidFill>
          </a:ln>
          <a:effectLst>
            <a:glow rad="101600">
              <a:schemeClr val="accent3">
                <a:satMod val="175000"/>
                <a:alpha val="40000"/>
              </a:schemeClr>
            </a:glow>
            <a:outerShdw blurRad="38100" dist="254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8" name="Right Arrow 17"/>
          <p:cNvSpPr/>
          <p:nvPr/>
        </p:nvSpPr>
        <p:spPr>
          <a:xfrm>
            <a:off x="7762875" y="3775898"/>
            <a:ext cx="1338675" cy="150495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Rounded Rectangle 24"/>
          <p:cNvSpPr/>
          <p:nvPr/>
        </p:nvSpPr>
        <p:spPr>
          <a:xfrm>
            <a:off x="8868058" y="3648074"/>
            <a:ext cx="3104867" cy="2048919"/>
          </a:xfrm>
          <a:prstGeom prst="roundRect">
            <a:avLst/>
          </a:prstGeom>
          <a:ln/>
          <a:effectLst>
            <a:softEdge rad="31750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latin typeface="Andalus" panose="02020603050405020304" pitchFamily="18" charset="-78"/>
                <a:cs typeface="Andalus" panose="02020603050405020304" pitchFamily="18" charset="-78"/>
              </a:rPr>
              <a:t>These are questions of </a:t>
            </a:r>
            <a:r>
              <a:rPr lang="en-US" sz="4000" b="1" u="sng" dirty="0">
                <a:ln w="10160">
                  <a:solidFill>
                    <a:schemeClr val="tx1">
                      <a:lumMod val="95000"/>
                      <a:lumOff val="5000"/>
                    </a:schemeClr>
                  </a:solidFill>
                  <a:prstDash val="solid"/>
                </a:ln>
                <a:solidFill>
                  <a:srgbClr val="FFFF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identity</a:t>
            </a:r>
            <a:r>
              <a:rPr lang="en-US" sz="3200" dirty="0">
                <a:latin typeface="Andalus" panose="02020603050405020304" pitchFamily="18" charset="-78"/>
                <a:cs typeface="Andalus" panose="02020603050405020304" pitchFamily="18" charset="-78"/>
              </a:rPr>
              <a:t>.</a:t>
            </a:r>
            <a:endParaRPr lang="en-US" sz="3200" b="1" dirty="0">
              <a:ln w="12700" cmpd="sng">
                <a:solidFill>
                  <a:schemeClr val="accent4"/>
                </a:solidFill>
                <a:prstDash val="solid"/>
              </a:ln>
              <a:solidFill>
                <a:schemeClr val="tx1">
                  <a:lumMod val="75000"/>
                  <a:lumOff val="25000"/>
                </a:schemeClr>
              </a:solidFill>
              <a:latin typeface="Andalus" panose="02020603050405020304" pitchFamily="18" charset="-78"/>
              <a:ea typeface="Adobe Gothic Std B" panose="020B0800000000000000" pitchFamily="34" charset="-128"/>
              <a:cs typeface="Andalus" panose="02020603050405020304" pitchFamily="18" charset="-78"/>
            </a:endParaRPr>
          </a:p>
        </p:txBody>
      </p:sp>
    </p:spTree>
    <p:extLst>
      <p:ext uri="{BB962C8B-B14F-4D97-AF65-F5344CB8AC3E}">
        <p14:creationId xmlns="" xmlns:p14="http://schemas.microsoft.com/office/powerpoint/2010/main" val="26713081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6">
                                            <p:txEl>
                                              <p:pRg st="0" end="0"/>
                                            </p:txEl>
                                          </p:spTgt>
                                        </p:tgtEl>
                                        <p:attrNameLst>
                                          <p:attrName>ppt_x</p:attrName>
                                          <p:attrName>ppt_y</p:attrName>
                                        </p:attrNameLst>
                                      </p:cBhvr>
                                    </p:animMotion>
                                    <p:animRot by="1500000">
                                      <p:cBhvr>
                                        <p:cTn id="15" dur="125" fill="hold">
                                          <p:stCondLst>
                                            <p:cond delay="0"/>
                                          </p:stCondLst>
                                        </p:cTn>
                                        <p:tgtEl>
                                          <p:spTgt spid="6">
                                            <p:txEl>
                                              <p:pRg st="0" end="0"/>
                                            </p:txEl>
                                          </p:spTgt>
                                        </p:tgtEl>
                                        <p:attrNameLst>
                                          <p:attrName>r</p:attrName>
                                        </p:attrNameLst>
                                      </p:cBhvr>
                                    </p:animRot>
                                    <p:animRot by="-1500000">
                                      <p:cBhvr>
                                        <p:cTn id="16" dur="125" fill="hold">
                                          <p:stCondLst>
                                            <p:cond delay="125"/>
                                          </p:stCondLst>
                                        </p:cTn>
                                        <p:tgtEl>
                                          <p:spTgt spid="6">
                                            <p:txEl>
                                              <p:pRg st="0" end="0"/>
                                            </p:txEl>
                                          </p:spTgt>
                                        </p:tgtEl>
                                        <p:attrNameLst>
                                          <p:attrName>r</p:attrName>
                                        </p:attrNameLst>
                                      </p:cBhvr>
                                    </p:animRot>
                                    <p:animRot by="-1500000">
                                      <p:cBhvr>
                                        <p:cTn id="17" dur="125" fill="hold">
                                          <p:stCondLst>
                                            <p:cond delay="250"/>
                                          </p:stCondLst>
                                        </p:cTn>
                                        <p:tgtEl>
                                          <p:spTgt spid="6">
                                            <p:txEl>
                                              <p:pRg st="0" end="0"/>
                                            </p:txEl>
                                          </p:spTgt>
                                        </p:tgtEl>
                                        <p:attrNameLst>
                                          <p:attrName>r</p:attrName>
                                        </p:attrNameLst>
                                      </p:cBhvr>
                                    </p:animRot>
                                    <p:animRot by="1500000">
                                      <p:cBhvr>
                                        <p:cTn id="18" dur="125" fill="hold">
                                          <p:stCondLst>
                                            <p:cond delay="375"/>
                                          </p:stCondLst>
                                        </p:cTn>
                                        <p:tgtEl>
                                          <p:spTgt spid="6">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80">
                                          <p:stCondLst>
                                            <p:cond delay="0"/>
                                          </p:stCondLst>
                                        </p:cTn>
                                        <p:tgtEl>
                                          <p:spTgt spid="25"/>
                                        </p:tgtEl>
                                      </p:cBhvr>
                                    </p:animEffect>
                                    <p:anim calcmode="lin" valueType="num">
                                      <p:cBhvr>
                                        <p:cTn id="4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6" dur="26">
                                          <p:stCondLst>
                                            <p:cond delay="650"/>
                                          </p:stCondLst>
                                        </p:cTn>
                                        <p:tgtEl>
                                          <p:spTgt spid="25"/>
                                        </p:tgtEl>
                                      </p:cBhvr>
                                      <p:to x="100000" y="60000"/>
                                    </p:animScale>
                                    <p:animScale>
                                      <p:cBhvr>
                                        <p:cTn id="47" dur="166" decel="50000">
                                          <p:stCondLst>
                                            <p:cond delay="676"/>
                                          </p:stCondLst>
                                        </p:cTn>
                                        <p:tgtEl>
                                          <p:spTgt spid="25"/>
                                        </p:tgtEl>
                                      </p:cBhvr>
                                      <p:to x="100000" y="100000"/>
                                    </p:animScale>
                                    <p:animScale>
                                      <p:cBhvr>
                                        <p:cTn id="48" dur="26">
                                          <p:stCondLst>
                                            <p:cond delay="1312"/>
                                          </p:stCondLst>
                                        </p:cTn>
                                        <p:tgtEl>
                                          <p:spTgt spid="25"/>
                                        </p:tgtEl>
                                      </p:cBhvr>
                                      <p:to x="100000" y="80000"/>
                                    </p:animScale>
                                    <p:animScale>
                                      <p:cBhvr>
                                        <p:cTn id="49" dur="166" decel="50000">
                                          <p:stCondLst>
                                            <p:cond delay="1338"/>
                                          </p:stCondLst>
                                        </p:cTn>
                                        <p:tgtEl>
                                          <p:spTgt spid="25"/>
                                        </p:tgtEl>
                                      </p:cBhvr>
                                      <p:to x="100000" y="100000"/>
                                    </p:animScale>
                                    <p:animScale>
                                      <p:cBhvr>
                                        <p:cTn id="50" dur="26">
                                          <p:stCondLst>
                                            <p:cond delay="1642"/>
                                          </p:stCondLst>
                                        </p:cTn>
                                        <p:tgtEl>
                                          <p:spTgt spid="25"/>
                                        </p:tgtEl>
                                      </p:cBhvr>
                                      <p:to x="100000" y="90000"/>
                                    </p:animScale>
                                    <p:animScale>
                                      <p:cBhvr>
                                        <p:cTn id="51" dur="166" decel="50000">
                                          <p:stCondLst>
                                            <p:cond delay="1668"/>
                                          </p:stCondLst>
                                        </p:cTn>
                                        <p:tgtEl>
                                          <p:spTgt spid="25"/>
                                        </p:tgtEl>
                                      </p:cBhvr>
                                      <p:to x="100000" y="100000"/>
                                    </p:animScale>
                                    <p:animScale>
                                      <p:cBhvr>
                                        <p:cTn id="52" dur="26">
                                          <p:stCondLst>
                                            <p:cond delay="1808"/>
                                          </p:stCondLst>
                                        </p:cTn>
                                        <p:tgtEl>
                                          <p:spTgt spid="25"/>
                                        </p:tgtEl>
                                      </p:cBhvr>
                                      <p:to x="100000" y="95000"/>
                                    </p:animScale>
                                    <p:animScale>
                                      <p:cBhvr>
                                        <p:cTn id="53"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3" grpId="0" animBg="1"/>
      <p:bldP spid="18"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3BAF7216-4B1C-7C45-ABFF-BB97C2C832A0}"/>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5400000">
            <a:off x="2669955" y="-2664048"/>
            <a:ext cx="6852094" cy="12192001"/>
          </a:xfrm>
          <a:prstGeom prst="rect">
            <a:avLst/>
          </a:prstGeom>
        </p:spPr>
      </p:pic>
      <p:sp>
        <p:nvSpPr>
          <p:cNvPr id="3" name="Content Placeholder 2">
            <a:extLst>
              <a:ext uri="{FF2B5EF4-FFF2-40B4-BE49-F238E27FC236}">
                <a16:creationId xmlns="" xmlns:a16="http://schemas.microsoft.com/office/drawing/2014/main" id="{F62A30AF-F856-B148-ABF7-7981F6AF9F71}"/>
              </a:ext>
            </a:extLst>
          </p:cNvPr>
          <p:cNvSpPr>
            <a:spLocks noGrp="1"/>
          </p:cNvSpPr>
          <p:nvPr>
            <p:ph idx="1"/>
          </p:nvPr>
        </p:nvSpPr>
        <p:spPr>
          <a:xfrm>
            <a:off x="5176728" y="941367"/>
            <a:ext cx="5572125" cy="4975266"/>
          </a:xfrm>
        </p:spPr>
        <p:txBody>
          <a:bodyPr anchor="t">
            <a:normAutofit/>
          </a:bodyPr>
          <a:lstStyle/>
          <a:p>
            <a:pPr marL="0" indent="0" algn="just">
              <a:buNone/>
            </a:pPr>
            <a:endParaRPr lang="en-US" sz="2400" dirty="0">
              <a:latin typeface="Segoe UI Symbol" panose="020B0502040204020203" pitchFamily="34" charset="0"/>
              <a:ea typeface="Segoe UI Symbol" panose="020B0502040204020203" pitchFamily="34" charset="0"/>
            </a:endParaRPr>
          </a:p>
          <a:p>
            <a:pPr marL="0" indent="0" algn="just">
              <a:buNone/>
            </a:pPr>
            <a:r>
              <a:rPr lang="en-US" sz="2400" b="1" i="1" dirty="0">
                <a:latin typeface="Raavi" pitchFamily="34" charset="0"/>
                <a:ea typeface="Segoe UI Symbol" panose="020B0502040204020203" pitchFamily="34" charset="0"/>
                <a:cs typeface="Raavi" pitchFamily="34" charset="0"/>
              </a:rPr>
              <a:t>The facilitator believes that these identify questions are vital to educative process</a:t>
            </a:r>
            <a:r>
              <a:rPr lang="en-US" b="1" i="1" dirty="0">
                <a:latin typeface="Raavi" pitchFamily="34" charset="0"/>
                <a:ea typeface="Segoe UI Symbol" panose="020B0502040204020203" pitchFamily="34" charset="0"/>
                <a:cs typeface="Raavi" pitchFamily="34" charset="0"/>
              </a:rPr>
              <a:t>.</a:t>
            </a:r>
          </a:p>
        </p:txBody>
      </p:sp>
    </p:spTree>
    <p:extLst>
      <p:ext uri="{BB962C8B-B14F-4D97-AF65-F5344CB8AC3E}">
        <p14:creationId xmlns="" xmlns:p14="http://schemas.microsoft.com/office/powerpoint/2010/main" val="882946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 xmlns:a16="http://schemas.microsoft.com/office/drawing/2014/main" id="{E8A7CCEC-5EE8-E34F-AB69-870F511179DA}"/>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16200000">
            <a:off x="2667000" y="-2667000"/>
            <a:ext cx="6858000" cy="12192000"/>
          </a:xfrm>
          <a:prstGeom prst="rect">
            <a:avLst/>
          </a:prstGeom>
        </p:spPr>
      </p:pic>
      <p:sp>
        <p:nvSpPr>
          <p:cNvPr id="13" name="Content Placeholder 12">
            <a:extLst>
              <a:ext uri="{FF2B5EF4-FFF2-40B4-BE49-F238E27FC236}">
                <a16:creationId xmlns="" xmlns:a16="http://schemas.microsoft.com/office/drawing/2014/main" id="{CDF49E34-E86F-DB46-9500-F3D08D612095}"/>
              </a:ext>
            </a:extLst>
          </p:cNvPr>
          <p:cNvSpPr>
            <a:spLocks noGrp="1"/>
          </p:cNvSpPr>
          <p:nvPr>
            <p:ph idx="1"/>
          </p:nvPr>
        </p:nvSpPr>
        <p:spPr>
          <a:xfrm>
            <a:off x="3733800" y="785811"/>
            <a:ext cx="5410200" cy="5286376"/>
          </a:xfrm>
        </p:spPr>
        <p:txBody>
          <a:bodyPr>
            <a:normAutofit/>
          </a:bodyPr>
          <a:lstStyle/>
          <a:p>
            <a:pPr marL="0" indent="0" algn="just">
              <a:buNone/>
            </a:pPr>
            <a:r>
              <a:rPr lang="en-US" b="1" i="1" dirty="0"/>
              <a:t>What is that goes into the formation of our identities???</a:t>
            </a:r>
          </a:p>
          <a:p>
            <a:pPr marL="0" indent="0" algn="just">
              <a:buNone/>
            </a:pPr>
            <a:endParaRPr lang="en-US" b="1" i="1" dirty="0"/>
          </a:p>
          <a:p>
            <a:pPr marL="0" indent="0">
              <a:buNone/>
            </a:pPr>
            <a:r>
              <a:rPr lang="en-US" dirty="0">
                <a:latin typeface="Times New Roman" pitchFamily="18" charset="0"/>
                <a:cs typeface="Times New Roman" pitchFamily="18" charset="0"/>
              </a:rPr>
              <a:t>An enormously powerful influence on identity formation is applied when a person comes to understand that he or she is different from some norm or standard.</a:t>
            </a:r>
          </a:p>
          <a:p>
            <a:pPr marL="0" indent="0">
              <a:buNone/>
            </a:pPr>
            <a:endParaRPr lang="en-US" dirty="0"/>
          </a:p>
        </p:txBody>
      </p:sp>
    </p:spTree>
    <p:extLst>
      <p:ext uri="{BB962C8B-B14F-4D97-AF65-F5344CB8AC3E}">
        <p14:creationId xmlns="" xmlns:p14="http://schemas.microsoft.com/office/powerpoint/2010/main" val="165601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73690" y="3203851"/>
            <a:ext cx="8771017" cy="256222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dirty="0">
                <a:solidFill>
                  <a:schemeClr val="tx1"/>
                </a:solidFill>
                <a:latin typeface="Times New Roman" pitchFamily="18" charset="0"/>
                <a:cs typeface="Times New Roman" pitchFamily="18" charset="0"/>
              </a:rPr>
              <a:t>It depends on </a:t>
            </a:r>
            <a:r>
              <a:rPr lang="en-US" sz="2800" dirty="0" smtClean="0">
                <a:solidFill>
                  <a:schemeClr val="tx1"/>
                </a:solidFill>
                <a:latin typeface="Times New Roman" pitchFamily="18" charset="0"/>
                <a:cs typeface="Times New Roman" pitchFamily="18" charset="0"/>
              </a:rPr>
              <a:t>where and </a:t>
            </a:r>
            <a:r>
              <a:rPr lang="en-US" sz="2800" dirty="0">
                <a:solidFill>
                  <a:schemeClr val="tx1"/>
                </a:solidFill>
                <a:latin typeface="Times New Roman" pitchFamily="18" charset="0"/>
                <a:cs typeface="Times New Roman" pitchFamily="18" charset="0"/>
              </a:rPr>
              <a:t>to whom we are born; on where we are reared</a:t>
            </a:r>
            <a:r>
              <a:rPr lang="en-US" sz="3200" dirty="0">
                <a:solidFill>
                  <a:schemeClr val="tx1"/>
                </a:solidFill>
                <a:latin typeface="Times New Roman" pitchFamily="18" charset="0"/>
                <a:cs typeface="Times New Roman" pitchFamily="18" charset="0"/>
              </a:rPr>
              <a:t>; </a:t>
            </a:r>
            <a:r>
              <a:rPr lang="en-US" sz="3200" i="1" u="sng" dirty="0">
                <a:solidFill>
                  <a:schemeClr val="tx1"/>
                </a:solidFill>
                <a:latin typeface="Times New Roman" pitchFamily="18" charset="0"/>
                <a:cs typeface="Times New Roman" pitchFamily="18" charset="0"/>
              </a:rPr>
              <a:t>on friends</a:t>
            </a:r>
            <a:r>
              <a:rPr lang="en-US" sz="2800" dirty="0">
                <a:solidFill>
                  <a:schemeClr val="tx1"/>
                </a:solidFill>
                <a:latin typeface="Times New Roman" pitchFamily="18" charset="0"/>
                <a:cs typeface="Times New Roman" pitchFamily="18" charset="0"/>
              </a:rPr>
              <a:t>, </a:t>
            </a:r>
            <a:r>
              <a:rPr lang="en-US" sz="3200" i="1" u="sng" dirty="0">
                <a:solidFill>
                  <a:schemeClr val="tx1"/>
                </a:solidFill>
                <a:latin typeface="Times New Roman" pitchFamily="18" charset="0"/>
                <a:cs typeface="Times New Roman" pitchFamily="18" charset="0"/>
              </a:rPr>
              <a:t>neighborhoods</a:t>
            </a:r>
            <a:r>
              <a:rPr lang="en-US" sz="2800" dirty="0" smtClean="0">
                <a:solidFill>
                  <a:schemeClr val="tx1"/>
                </a:solidFill>
                <a:latin typeface="Times New Roman" pitchFamily="18" charset="0"/>
                <a:cs typeface="Times New Roman" pitchFamily="18" charset="0"/>
              </a:rPr>
              <a:t>, and </a:t>
            </a:r>
            <a:r>
              <a:rPr lang="en-US" sz="3200" i="1" u="sng" dirty="0">
                <a:solidFill>
                  <a:schemeClr val="tx1"/>
                </a:solidFill>
                <a:latin typeface="Times New Roman" pitchFamily="18" charset="0"/>
                <a:cs typeface="Times New Roman" pitchFamily="18" charset="0"/>
              </a:rPr>
              <a:t>associations</a:t>
            </a:r>
            <a:r>
              <a:rPr lang="en-US" sz="2800" i="1" u="sng" dirty="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that make up our life experiences; on the stories </a:t>
            </a:r>
            <a:r>
              <a:rPr lang="en-US" sz="2800" dirty="0" smtClean="0">
                <a:solidFill>
                  <a:schemeClr val="tx1"/>
                </a:solidFill>
                <a:latin typeface="Times New Roman" pitchFamily="18" charset="0"/>
                <a:cs typeface="Times New Roman" pitchFamily="18" charset="0"/>
              </a:rPr>
              <a:t>we are </a:t>
            </a:r>
            <a:r>
              <a:rPr lang="en-US" sz="2800" dirty="0">
                <a:solidFill>
                  <a:schemeClr val="tx1"/>
                </a:solidFill>
                <a:latin typeface="Times New Roman" pitchFamily="18" charset="0"/>
                <a:cs typeface="Times New Roman" pitchFamily="18" charset="0"/>
              </a:rPr>
              <a:t>told and the songs we learn to sing; and on how we are recognized </a:t>
            </a:r>
            <a:r>
              <a:rPr lang="en-US" sz="2800" dirty="0" smtClean="0">
                <a:solidFill>
                  <a:schemeClr val="tx1"/>
                </a:solidFill>
                <a:latin typeface="Times New Roman" pitchFamily="18" charset="0"/>
                <a:cs typeface="Times New Roman" pitchFamily="18" charset="0"/>
              </a:rPr>
              <a:t>and treated </a:t>
            </a:r>
            <a:r>
              <a:rPr lang="en-US" sz="2800" dirty="0">
                <a:solidFill>
                  <a:schemeClr val="tx1"/>
                </a:solidFill>
                <a:latin typeface="Times New Roman" pitchFamily="18" charset="0"/>
                <a:cs typeface="Times New Roman" pitchFamily="18" charset="0"/>
              </a:rPr>
              <a:t>by </a:t>
            </a:r>
            <a:r>
              <a:rPr lang="en-US" sz="2800" dirty="0" smtClean="0">
                <a:solidFill>
                  <a:schemeClr val="tx1"/>
                </a:solidFill>
                <a:latin typeface="Times New Roman" pitchFamily="18" charset="0"/>
                <a:cs typeface="Times New Roman" pitchFamily="18" charset="0"/>
              </a:rPr>
              <a:t>others.</a:t>
            </a:r>
            <a:endParaRPr lang="en-US" sz="2800" dirty="0">
              <a:solidFill>
                <a:schemeClr val="tx1"/>
              </a:solidFill>
              <a:latin typeface="Times New Roman" pitchFamily="18" charset="0"/>
              <a:ea typeface="Adobe Gothic Std B" panose="020B0800000000000000" pitchFamily="34" charset="-128"/>
              <a:cs typeface="Times New Roman" pitchFamily="18" charset="0"/>
            </a:endParaRPr>
          </a:p>
        </p:txBody>
      </p:sp>
      <p:sp>
        <p:nvSpPr>
          <p:cNvPr id="5" name="Subtitle 4"/>
          <p:cNvSpPr>
            <a:spLocks noGrp="1"/>
          </p:cNvSpPr>
          <p:nvPr>
            <p:ph type="subTitle" idx="1"/>
          </p:nvPr>
        </p:nvSpPr>
        <p:spPr>
          <a:xfrm>
            <a:off x="2105026" y="2519363"/>
            <a:ext cx="5772057" cy="770214"/>
          </a:xfrm>
        </p:spPr>
        <p:txBody>
          <a:bodyPr>
            <a:normAutofit/>
          </a:bodyPr>
          <a:lstStyle/>
          <a:p>
            <a:pPr algn="l"/>
            <a:r>
              <a:rPr lang="en-US" sz="3600" b="1" dirty="0">
                <a:ln w="13462">
                  <a:solidFill>
                    <a:schemeClr val="bg1"/>
                  </a:solidFill>
                  <a:prstDash val="solid"/>
                </a:ln>
                <a:latin typeface="Times New Roman" pitchFamily="18" charset="0"/>
                <a:cs typeface="Times New Roman" pitchFamily="18" charset="0"/>
              </a:rPr>
              <a:t>The answer </a:t>
            </a:r>
            <a:r>
              <a:rPr lang="en-US" sz="3600" b="1" dirty="0" smtClean="0">
                <a:ln w="13462">
                  <a:solidFill>
                    <a:schemeClr val="bg1"/>
                  </a:solidFill>
                  <a:prstDash val="solid"/>
                </a:ln>
                <a:latin typeface="Times New Roman" pitchFamily="18" charset="0"/>
                <a:cs typeface="Times New Roman" pitchFamily="18" charset="0"/>
              </a:rPr>
              <a:t>is: </a:t>
            </a:r>
            <a:r>
              <a:rPr lang="en-US" sz="3600" b="1" dirty="0">
                <a:ln w="13462">
                  <a:solidFill>
                    <a:schemeClr val="bg1"/>
                  </a:solidFill>
                  <a:prstDash val="solid"/>
                </a:ln>
                <a:latin typeface="Times New Roman" pitchFamily="18" charset="0"/>
                <a:cs typeface="Times New Roman" pitchFamily="18" charset="0"/>
              </a:rPr>
              <a:t>it </a:t>
            </a:r>
            <a:r>
              <a:rPr lang="en-US" sz="3600" b="1" dirty="0" smtClean="0">
                <a:ln w="13462">
                  <a:solidFill>
                    <a:schemeClr val="bg1"/>
                  </a:solidFill>
                  <a:prstDash val="solid"/>
                </a:ln>
                <a:latin typeface="Times New Roman" pitchFamily="18" charset="0"/>
                <a:cs typeface="Times New Roman" pitchFamily="18" charset="0"/>
              </a:rPr>
              <a:t>depends!</a:t>
            </a:r>
            <a:endParaRPr lang="en-US" sz="3600" b="1" dirty="0">
              <a:ln w="13462">
                <a:solidFill>
                  <a:schemeClr val="bg1"/>
                </a:solidFill>
                <a:prstDash val="solid"/>
              </a:ln>
              <a:latin typeface="Times New Roman" pitchFamily="18" charset="0"/>
              <a:cs typeface="Times New Roman" pitchFamily="18" charset="0"/>
            </a:endParaRPr>
          </a:p>
        </p:txBody>
      </p:sp>
      <p:sp>
        <p:nvSpPr>
          <p:cNvPr id="3" name="Curved Right Arrow 2"/>
          <p:cNvSpPr/>
          <p:nvPr/>
        </p:nvSpPr>
        <p:spPr>
          <a:xfrm>
            <a:off x="1352550" y="1704976"/>
            <a:ext cx="752476" cy="1375050"/>
          </a:xfrm>
          <a:prstGeom prst="curvedRightArrow">
            <a:avLst/>
          </a:prstGeom>
          <a:solidFill>
            <a:srgbClr val="FF0066"/>
          </a:solidFill>
          <a:ln w="285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0066"/>
              </a:solidFill>
            </a:endParaRPr>
          </a:p>
        </p:txBody>
      </p:sp>
      <p:sp>
        <p:nvSpPr>
          <p:cNvPr id="12" name="Horizontal Scroll 11"/>
          <p:cNvSpPr/>
          <p:nvPr/>
        </p:nvSpPr>
        <p:spPr>
          <a:xfrm>
            <a:off x="1521658" y="0"/>
            <a:ext cx="8075083" cy="1704975"/>
          </a:xfrm>
          <a:prstGeom prst="horizontalScroll">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a:ln w="3175">
                  <a:solidFill>
                    <a:schemeClr val="tx1">
                      <a:lumMod val="95000"/>
                      <a:lumOff val="5000"/>
                    </a:schemeClr>
                  </a:solidFill>
                  <a:prstDash val="solid"/>
                </a:ln>
                <a:solidFill>
                  <a:srgbClr val="7030A0"/>
                </a:solidFill>
              </a:rPr>
              <a:t>Q:What is it that goes into the formation of our identities??</a:t>
            </a:r>
            <a:endParaRPr lang="en-US" sz="4000" dirty="0"/>
          </a:p>
        </p:txBody>
      </p:sp>
    </p:spTree>
    <p:extLst>
      <p:ext uri="{BB962C8B-B14F-4D97-AF65-F5344CB8AC3E}">
        <p14:creationId xmlns="" xmlns:p14="http://schemas.microsoft.com/office/powerpoint/2010/main" val="22733747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2"/>
                                        </p:tgtEl>
                                        <p:attrNameLst>
                                          <p:attrName>style.color</p:attrName>
                                        </p:attrNameLst>
                                      </p:cBhvr>
                                      <p:to>
                                        <a:schemeClr val="bg1"/>
                                      </p:to>
                                    </p:animClr>
                                    <p:animClr clrSpc="rgb" dir="cw">
                                      <p:cBhvr>
                                        <p:cTn id="7" dur="250" autoRev="1" fill="remove"/>
                                        <p:tgtEl>
                                          <p:spTgt spid="12"/>
                                        </p:tgtEl>
                                        <p:attrNameLst>
                                          <p:attrName>fillcolor</p:attrName>
                                        </p:attrNameLst>
                                      </p:cBhvr>
                                      <p:to>
                                        <a:schemeClr val="bg1"/>
                                      </p:to>
                                    </p:animClr>
                                    <p:set>
                                      <p:cBhvr>
                                        <p:cTn id="8" dur="250" autoRev="1" fill="remove"/>
                                        <p:tgtEl>
                                          <p:spTgt spid="12"/>
                                        </p:tgtEl>
                                        <p:attrNameLst>
                                          <p:attrName>fill.type</p:attrName>
                                        </p:attrNameLst>
                                      </p:cBhvr>
                                      <p:to>
                                        <p:strVal val="solid"/>
                                      </p:to>
                                    </p:set>
                                    <p:set>
                                      <p:cBhvr>
                                        <p:cTn id="9" dur="250" autoRev="1" fill="remove"/>
                                        <p:tgtEl>
                                          <p:spTgt spid="1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P spid="3"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5C127A09-8A0F-4A42-BB67-4269770F863A}"/>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161109" y="0"/>
            <a:ext cx="9030891" cy="6858000"/>
          </a:xfrm>
          <a:prstGeom prst="rect">
            <a:avLst/>
          </a:prstGeom>
          <a:effectLst/>
        </p:spPr>
      </p:pic>
      <p:sp>
        <p:nvSpPr>
          <p:cNvPr id="9" name="Content Placeholder 12">
            <a:extLst>
              <a:ext uri="{FF2B5EF4-FFF2-40B4-BE49-F238E27FC236}">
                <a16:creationId xmlns="" xmlns:a16="http://schemas.microsoft.com/office/drawing/2014/main" id="{E1D3A059-A0AA-8F45-8FDD-3C4B83347EAE}"/>
              </a:ext>
            </a:extLst>
          </p:cNvPr>
          <p:cNvSpPr txBox="1">
            <a:spLocks/>
          </p:cNvSpPr>
          <p:nvPr/>
        </p:nvSpPr>
        <p:spPr>
          <a:xfrm>
            <a:off x="272143" y="1065808"/>
            <a:ext cx="4947047" cy="3469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3200"/>
          </a:p>
          <a:p>
            <a:pPr marL="0" indent="0" algn="just">
              <a:buFont typeface="Arial" panose="020B0604020202020204" pitchFamily="34" charset="0"/>
              <a:buNone/>
            </a:pPr>
            <a:r>
              <a:rPr lang="en-US" sz="3200"/>
              <a:t>The person begins to grasp not only that he or she is </a:t>
            </a:r>
            <a:r>
              <a:rPr lang="en-US" sz="3200">
                <a:solidFill>
                  <a:srgbClr val="00B0F0"/>
                </a:solidFill>
              </a:rPr>
              <a:t>d</a:t>
            </a:r>
            <a:r>
              <a:rPr lang="en-US" sz="3200">
                <a:solidFill>
                  <a:schemeClr val="accent1">
                    <a:lumMod val="50000"/>
                  </a:schemeClr>
                </a:solidFill>
              </a:rPr>
              <a:t>i</a:t>
            </a:r>
            <a:r>
              <a:rPr lang="en-US" sz="3200">
                <a:solidFill>
                  <a:srgbClr val="7030A0"/>
                </a:solidFill>
              </a:rPr>
              <a:t>f</a:t>
            </a:r>
            <a:r>
              <a:rPr lang="en-US" sz="3200">
                <a:solidFill>
                  <a:srgbClr val="FF0000"/>
                </a:solidFill>
              </a:rPr>
              <a:t>f</a:t>
            </a:r>
            <a:r>
              <a:rPr lang="en-US" sz="3200">
                <a:solidFill>
                  <a:srgbClr val="FFC000"/>
                </a:solidFill>
              </a:rPr>
              <a:t>e</a:t>
            </a:r>
            <a:r>
              <a:rPr lang="en-US" sz="3200">
                <a:solidFill>
                  <a:srgbClr val="FFFF00"/>
                </a:solidFill>
              </a:rPr>
              <a:t>r</a:t>
            </a:r>
            <a:r>
              <a:rPr lang="en-US" sz="3200">
                <a:solidFill>
                  <a:srgbClr val="92D050"/>
                </a:solidFill>
              </a:rPr>
              <a:t>e</a:t>
            </a:r>
            <a:r>
              <a:rPr lang="en-US" sz="3200">
                <a:solidFill>
                  <a:srgbClr val="00B050"/>
                </a:solidFill>
              </a:rPr>
              <a:t>n</a:t>
            </a:r>
            <a:r>
              <a:rPr lang="en-US" sz="3200">
                <a:solidFill>
                  <a:schemeClr val="accent6">
                    <a:lumMod val="50000"/>
                  </a:schemeClr>
                </a:solidFill>
              </a:rPr>
              <a:t>t</a:t>
            </a:r>
            <a:r>
              <a:rPr lang="en-US" sz="3200"/>
              <a:t>, but that he or she also is less valued because of this difference</a:t>
            </a:r>
            <a:r>
              <a:rPr lang="en-US"/>
              <a:t>. </a:t>
            </a:r>
          </a:p>
        </p:txBody>
      </p:sp>
    </p:spTree>
    <p:extLst>
      <p:ext uri="{BB962C8B-B14F-4D97-AF65-F5344CB8AC3E}">
        <p14:creationId xmlns="" xmlns:p14="http://schemas.microsoft.com/office/powerpoint/2010/main" val="3723861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209EED07-E989-254E-9E5C-783A5E794D2A}"/>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5400000">
            <a:off x="2667000" y="-2667000"/>
            <a:ext cx="6858000" cy="12192000"/>
          </a:xfrm>
          <a:prstGeom prst="rect">
            <a:avLst/>
          </a:prstGeom>
        </p:spPr>
      </p:pic>
      <p:sp>
        <p:nvSpPr>
          <p:cNvPr id="5" name="Content Placeholder 2">
            <a:extLst>
              <a:ext uri="{FF2B5EF4-FFF2-40B4-BE49-F238E27FC236}">
                <a16:creationId xmlns="" xmlns:a16="http://schemas.microsoft.com/office/drawing/2014/main" id="{647F4520-8227-A546-B386-1A64C4161A38}"/>
              </a:ext>
            </a:extLst>
          </p:cNvPr>
          <p:cNvSpPr>
            <a:spLocks noGrp="1"/>
          </p:cNvSpPr>
          <p:nvPr>
            <p:ph idx="1"/>
          </p:nvPr>
        </p:nvSpPr>
        <p:spPr>
          <a:xfrm>
            <a:off x="348257" y="2500313"/>
            <a:ext cx="11495485" cy="4357686"/>
          </a:xfrm>
        </p:spPr>
        <p:txBody>
          <a:bodyPr/>
          <a:lstStyle/>
          <a:p>
            <a:pPr marL="0" indent="0" algn="just">
              <a:buNone/>
            </a:pPr>
            <a:r>
              <a:rPr lang="en-US"/>
              <a:t>Among the ways of coping with the recognition that one is different and less valued is to unite with others who share this difference.</a:t>
            </a:r>
          </a:p>
          <a:p>
            <a:pPr marL="0" indent="0" algn="just">
              <a:buNone/>
            </a:pPr>
            <a:r>
              <a:rPr lang="en-US"/>
              <a:t>The intent of such programs is to aid in the</a:t>
            </a:r>
            <a:r>
              <a:rPr lang="en-US" b="1"/>
              <a:t> formation of a strong, positive identity</a:t>
            </a:r>
            <a:r>
              <a:rPr lang="en-US"/>
              <a:t>.</a:t>
            </a:r>
          </a:p>
          <a:p>
            <a:pPr marL="0" indent="0" algn="just">
              <a:buNone/>
            </a:pPr>
            <a:r>
              <a:rPr lang="en-US"/>
              <a:t>This objective is highly consistent with the ends supported by the facilitator.</a:t>
            </a:r>
          </a:p>
          <a:p>
            <a:pPr marL="0" indent="0" algn="just">
              <a:buNone/>
            </a:pPr>
            <a:r>
              <a:rPr lang="en-US"/>
              <a:t>The interest in multiculturalism and diversity </a:t>
            </a:r>
            <a:r>
              <a:rPr lang="en-US" u="sng"/>
              <a:t>is not</a:t>
            </a:r>
            <a:r>
              <a:rPr lang="en-US"/>
              <a:t> the sole province of the facilitative teacher. The liberationist approach is also concerned with how differences in such things as race, culture and gender are dealt with in the context of school.</a:t>
            </a:r>
          </a:p>
        </p:txBody>
      </p:sp>
    </p:spTree>
    <p:extLst>
      <p:ext uri="{BB962C8B-B14F-4D97-AF65-F5344CB8AC3E}">
        <p14:creationId xmlns="" xmlns:p14="http://schemas.microsoft.com/office/powerpoint/2010/main" val="2164604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0FBC3992-04F7-A04F-A273-F34719CD9333}"/>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16200000">
            <a:off x="2667002" y="-2667003"/>
            <a:ext cx="6858000" cy="12192003"/>
          </a:xfrm>
          <a:prstGeom prst="rect">
            <a:avLst/>
          </a:prstGeom>
        </p:spPr>
      </p:pic>
      <p:sp>
        <p:nvSpPr>
          <p:cNvPr id="5" name="Content Placeholder 2">
            <a:extLst>
              <a:ext uri="{FF2B5EF4-FFF2-40B4-BE49-F238E27FC236}">
                <a16:creationId xmlns="" xmlns:a16="http://schemas.microsoft.com/office/drawing/2014/main" id="{46EB01B9-9BDA-0F45-B8EA-D9587897EA0F}"/>
              </a:ext>
            </a:extLst>
          </p:cNvPr>
          <p:cNvSpPr>
            <a:spLocks noGrp="1"/>
          </p:cNvSpPr>
          <p:nvPr>
            <p:ph idx="1"/>
          </p:nvPr>
        </p:nvSpPr>
        <p:spPr>
          <a:xfrm>
            <a:off x="334750" y="560334"/>
            <a:ext cx="6076768" cy="5737328"/>
          </a:xfrm>
        </p:spPr>
        <p:txBody>
          <a:bodyPr>
            <a:normAutofit lnSpcReduction="10000"/>
          </a:bodyPr>
          <a:lstStyle/>
          <a:p>
            <a:pPr marL="0" indent="0" algn="just">
              <a:buNone/>
            </a:pPr>
            <a:r>
              <a:rPr lang="en-US" sz="2400" b="1" i="1"/>
              <a:t>What distinguishes the facilitator from the liberationist is:</a:t>
            </a:r>
          </a:p>
          <a:p>
            <a:pPr marL="0" indent="0" algn="just">
              <a:buNone/>
            </a:pPr>
            <a:r>
              <a:rPr lang="en-US" sz="2400"/>
              <a:t>The facilitator focuses on the person, in the form of both awareness (</a:t>
            </a:r>
            <a:r>
              <a:rPr lang="en-US" sz="2400" b="1"/>
              <a:t>A</a:t>
            </a:r>
            <a:r>
              <a:rPr lang="en-US" sz="2400"/>
              <a:t>) and relationship (</a:t>
            </a:r>
            <a:r>
              <a:rPr lang="en-US" sz="2400" b="1"/>
              <a:t>R</a:t>
            </a:r>
            <a:r>
              <a:rPr lang="en-US" sz="2400"/>
              <a:t>)</a:t>
            </a:r>
          </a:p>
          <a:p>
            <a:pPr marL="0" indent="0" algn="just">
              <a:buNone/>
            </a:pPr>
            <a:r>
              <a:rPr lang="en-US" sz="2400"/>
              <a:t>But</a:t>
            </a:r>
          </a:p>
          <a:p>
            <a:pPr marL="0" indent="0" algn="just">
              <a:buNone/>
            </a:pPr>
            <a:r>
              <a:rPr lang="en-US" sz="2400"/>
              <a:t>The liberationist depends more on ends (</a:t>
            </a:r>
            <a:r>
              <a:rPr lang="en-US" sz="2400" b="1"/>
              <a:t>E</a:t>
            </a:r>
            <a:r>
              <a:rPr lang="en-US" sz="2400"/>
              <a:t>) and knowledge (</a:t>
            </a:r>
            <a:r>
              <a:rPr lang="en-US" sz="2400" b="1"/>
              <a:t>K</a:t>
            </a:r>
            <a:r>
              <a:rPr lang="en-US" sz="2400"/>
              <a:t>) in the formation of identity.</a:t>
            </a:r>
          </a:p>
          <a:p>
            <a:pPr marL="0" indent="0" algn="just">
              <a:buNone/>
            </a:pPr>
            <a:endParaRPr lang="en-US" sz="2400"/>
          </a:p>
          <a:p>
            <a:pPr marL="0" indent="0" algn="just">
              <a:buNone/>
            </a:pPr>
            <a:r>
              <a:rPr lang="en-US" sz="2400"/>
              <a:t>For the facilitator, the pursuit of diversity is much about doing what is best to aid in the formation of people with these characteristics:</a:t>
            </a:r>
          </a:p>
          <a:p>
            <a:pPr algn="just"/>
            <a:r>
              <a:rPr lang="en-US" sz="2400"/>
              <a:t>Fully capable</a:t>
            </a:r>
          </a:p>
          <a:p>
            <a:pPr algn="just"/>
            <a:r>
              <a:rPr lang="en-US" sz="2400"/>
              <a:t>Fully functioning</a:t>
            </a:r>
          </a:p>
          <a:p>
            <a:pPr algn="just"/>
            <a:r>
              <a:rPr lang="en-US" sz="2400"/>
              <a:t>Self-aware</a:t>
            </a:r>
          </a:p>
          <a:p>
            <a:pPr algn="just"/>
            <a:r>
              <a:rPr lang="en-US" sz="2400"/>
              <a:t>Able to make thoughtful choices</a:t>
            </a:r>
          </a:p>
        </p:txBody>
      </p:sp>
    </p:spTree>
    <p:extLst>
      <p:ext uri="{BB962C8B-B14F-4D97-AF65-F5344CB8AC3E}">
        <p14:creationId xmlns="" xmlns:p14="http://schemas.microsoft.com/office/powerpoint/2010/main" val="3977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D4F3F4-D9E7-9448-8D81-6EA92A224517}"/>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43413AF1-E176-3040-B4DE-77266FBB8A14}"/>
              </a:ext>
            </a:extLst>
          </p:cNvPr>
          <p:cNvSpPr>
            <a:spLocks noGrp="1"/>
          </p:cNvSpPr>
          <p:nvPr>
            <p:ph type="subTitle" idx="1"/>
          </p:nvPr>
        </p:nvSpPr>
        <p:spPr/>
        <p:txBody>
          <a:bodyPr/>
          <a:lstStyle/>
          <a:p>
            <a:endParaRPr lang="en-US"/>
          </a:p>
        </p:txBody>
      </p:sp>
      <p:pic>
        <p:nvPicPr>
          <p:cNvPr id="4" name="Picture 4">
            <a:extLst>
              <a:ext uri="{FF2B5EF4-FFF2-40B4-BE49-F238E27FC236}">
                <a16:creationId xmlns="" xmlns:a16="http://schemas.microsoft.com/office/drawing/2014/main" id="{CF1F1780-0C7F-7A4B-8CF6-EE0173FAD0C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914" y="0"/>
            <a:ext cx="12204914" cy="685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Subtitle 2">
            <a:extLst>
              <a:ext uri="{FF2B5EF4-FFF2-40B4-BE49-F238E27FC236}">
                <a16:creationId xmlns="" xmlns:a16="http://schemas.microsoft.com/office/drawing/2014/main" id="{65DD3EC9-8160-6F4E-8F3F-3DB2A1B0AB63}"/>
              </a:ext>
            </a:extLst>
          </p:cNvPr>
          <p:cNvSpPr>
            <a:spLocks noGrp="1"/>
          </p:cNvSpPr>
          <p:nvPr>
            <p:ph type="subTitle" idx="1"/>
          </p:nvPr>
        </p:nvSpPr>
        <p:spPr>
          <a:xfrm>
            <a:off x="492855" y="1676401"/>
            <a:ext cx="11206290" cy="16002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i="1" spc="50" dirty="0" smtClean="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APPROACHES </a:t>
            </a:r>
            <a:r>
              <a:rPr lang="en-US" sz="4400" b="1" i="1" spc="50" dirty="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to </a:t>
            </a:r>
            <a:r>
              <a:rPr lang="en-US" sz="4400" b="1" i="1" spc="50" dirty="0" smtClean="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TEACHING</a:t>
            </a:r>
          </a:p>
          <a:p>
            <a:endParaRPr lang="en-US" sz="4400" b="1" i="1" spc="50" dirty="0" smtClean="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endParaRPr>
          </a:p>
          <a:p>
            <a:r>
              <a:rPr lang="en-US" sz="4400" b="1" i="1" spc="50" dirty="0" smtClean="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Chapter Three:</a:t>
            </a:r>
          </a:p>
          <a:p>
            <a:r>
              <a:rPr lang="en-US" sz="4400" b="1" i="1" spc="50" dirty="0" smtClean="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 The Facilitator Approach</a:t>
            </a:r>
          </a:p>
          <a:p>
            <a:r>
              <a:rPr lang="en-US" sz="4400" b="1" i="1" spc="50" dirty="0" smtClean="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rPr>
              <a:t>Part 2</a:t>
            </a:r>
            <a:endParaRPr lang="en-US" sz="4400" b="1" i="1" spc="50" dirty="0">
              <a:ln w="11430"/>
              <a:effectLst>
                <a:outerShdw blurRad="76200" dist="50800" dir="5400000" algn="tl" rotWithShape="0">
                  <a:srgbClr val="000000">
                    <a:alpha val="65000"/>
                  </a:srgbClr>
                </a:outerShdw>
              </a:effectLst>
              <a:latin typeface="Times New Roman" pitchFamily="18" charset="0"/>
              <a:ea typeface="Tahoma" panose="020B0604030504040204" pitchFamily="34" charset="0"/>
              <a:cs typeface="Times New Roman" pitchFamily="18" charset="0"/>
            </a:endParaRPr>
          </a:p>
        </p:txBody>
      </p:sp>
    </p:spTree>
    <p:extLst>
      <p:ext uri="{BB962C8B-B14F-4D97-AF65-F5344CB8AC3E}">
        <p14:creationId xmlns="" xmlns:p14="http://schemas.microsoft.com/office/powerpoint/2010/main" val="2916819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 xmlns:a16="http://schemas.microsoft.com/office/drawing/2014/main" id="{0A8DBBE4-F059-4B4F-A8BA-1346AB19D31B}"/>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5400000">
            <a:off x="2667001" y="-2667001"/>
            <a:ext cx="6858000" cy="12192002"/>
          </a:xfrm>
          <a:prstGeom prst="rect">
            <a:avLst/>
          </a:prstGeom>
        </p:spPr>
      </p:pic>
      <p:sp>
        <p:nvSpPr>
          <p:cNvPr id="3" name="Content Placeholder 2">
            <a:extLst>
              <a:ext uri="{FF2B5EF4-FFF2-40B4-BE49-F238E27FC236}">
                <a16:creationId xmlns="" xmlns:a16="http://schemas.microsoft.com/office/drawing/2014/main" id="{419976D4-DD04-E549-94CD-B777B60D454E}"/>
              </a:ext>
            </a:extLst>
          </p:cNvPr>
          <p:cNvSpPr>
            <a:spLocks noGrp="1"/>
          </p:cNvSpPr>
          <p:nvPr>
            <p:ph idx="1"/>
          </p:nvPr>
        </p:nvSpPr>
        <p:spPr>
          <a:xfrm>
            <a:off x="2696764" y="416191"/>
            <a:ext cx="9100579" cy="4155809"/>
          </a:xfrm>
        </p:spPr>
        <p:txBody>
          <a:bodyPr/>
          <a:lstStyle/>
          <a:p>
            <a:pPr marL="0" indent="0" algn="just">
              <a:buNone/>
            </a:pPr>
            <a:r>
              <a:rPr lang="en-US"/>
              <a:t>A </a:t>
            </a:r>
            <a:r>
              <a:rPr lang="en-US" b="1"/>
              <a:t>facilitative teacher</a:t>
            </a:r>
            <a:r>
              <a:rPr lang="en-US"/>
              <a:t> not only aknowledges important differences between his or her students, but also notices curefully to the various ways students recognize one another.</a:t>
            </a:r>
          </a:p>
          <a:p>
            <a:pPr marL="0" indent="0" algn="just">
              <a:buNone/>
            </a:pPr>
            <a:r>
              <a:rPr lang="en-US"/>
              <a:t>Such teacher’s relationships to their students are deeply embedded in knowing the students and caring for them; they establish clear expectations for classroom interactions. </a:t>
            </a:r>
          </a:p>
          <a:p>
            <a:pPr marL="0" indent="0" algn="just">
              <a:buNone/>
            </a:pPr>
            <a:r>
              <a:rPr lang="en-US"/>
              <a:t>They find and praise what is worthy in the important differences that characterize students.</a:t>
            </a:r>
          </a:p>
        </p:txBody>
      </p:sp>
    </p:spTree>
    <p:extLst>
      <p:ext uri="{BB962C8B-B14F-4D97-AF65-F5344CB8AC3E}">
        <p14:creationId xmlns="" xmlns:p14="http://schemas.microsoft.com/office/powerpoint/2010/main" val="2269356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uble Wave 10"/>
          <p:cNvSpPr/>
          <p:nvPr/>
        </p:nvSpPr>
        <p:spPr>
          <a:xfrm>
            <a:off x="1430449" y="344031"/>
            <a:ext cx="7514376" cy="2679826"/>
          </a:xfrm>
          <a:prstGeom prst="doubleWave">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5400000" scaled="1"/>
            <a:tileRect/>
          </a:gradFill>
          <a:ln w="28575">
            <a:solidFill>
              <a:schemeClr val="accent2">
                <a:lumMod val="50000"/>
              </a:schemeClr>
            </a:solidFill>
            <a:prstDash val="solid"/>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r>
              <a:rPr lang="en-US" sz="2800" b="1" dirty="0" smtClean="0">
                <a:ln/>
                <a:solidFill>
                  <a:sysClr val="windowText" lastClr="000000"/>
                </a:solidFill>
                <a:latin typeface="Adobe Gurmukhi" panose="01010101010101010101" pitchFamily="50" charset="0"/>
                <a:ea typeface="Adobe Heiti Std R" panose="020B0400000000000000" pitchFamily="34" charset="-128"/>
                <a:cs typeface="Adobe Gurmukhi" panose="01010101010101010101" pitchFamily="50" charset="0"/>
              </a:rPr>
              <a:t>This approach is </a:t>
            </a:r>
            <a:r>
              <a:rPr lang="en-US" sz="2800" b="1" dirty="0">
                <a:ln/>
                <a:solidFill>
                  <a:sysClr val="windowText" lastClr="000000"/>
                </a:solidFill>
                <a:latin typeface="Adobe Gurmukhi" panose="01010101010101010101" pitchFamily="50" charset="0"/>
                <a:ea typeface="Adobe Heiti Std R" panose="020B0400000000000000" pitchFamily="34" charset="-128"/>
                <a:cs typeface="Adobe Gurmukhi" panose="01010101010101010101" pitchFamily="50" charset="0"/>
              </a:rPr>
              <a:t>about doing what is best to aid in the formation of a </a:t>
            </a:r>
            <a:r>
              <a:rPr lang="en-US" sz="2800" b="1" dirty="0">
                <a:ln w="22225">
                  <a:solidFill>
                    <a:srgbClr val="FF0000"/>
                  </a:solidFill>
                  <a:prstDash val="solid"/>
                </a:ln>
                <a:solidFill>
                  <a:srgbClr val="C00000"/>
                </a:solidFill>
                <a:latin typeface="Adobe Gurmukhi" panose="01010101010101010101" pitchFamily="50" charset="0"/>
                <a:ea typeface="Adobe Heiti Std R" panose="020B0400000000000000" pitchFamily="34" charset="-128"/>
                <a:cs typeface="Adobe Gurmukhi" panose="01010101010101010101" pitchFamily="50" charset="0"/>
              </a:rPr>
              <a:t>fully capable</a:t>
            </a:r>
            <a:r>
              <a:rPr lang="en-US" sz="2800" b="1" dirty="0" smtClean="0">
                <a:ln/>
                <a:solidFill>
                  <a:sysClr val="windowText" lastClr="000000"/>
                </a:solidFill>
                <a:latin typeface="Adobe Gurmukhi" panose="01010101010101010101" pitchFamily="50" charset="0"/>
                <a:ea typeface="Adobe Heiti Std R" panose="020B0400000000000000" pitchFamily="34" charset="-128"/>
                <a:cs typeface="Adobe Gurmukhi" panose="01010101010101010101" pitchFamily="50" charset="0"/>
              </a:rPr>
              <a:t>, </a:t>
            </a:r>
            <a:r>
              <a:rPr lang="en-US" sz="2800" b="1" dirty="0">
                <a:ln w="22225">
                  <a:solidFill>
                    <a:srgbClr val="FF0000"/>
                  </a:solidFill>
                  <a:prstDash val="solid"/>
                </a:ln>
                <a:solidFill>
                  <a:srgbClr val="C00000"/>
                </a:solidFill>
                <a:latin typeface="Adobe Gurmukhi" panose="01010101010101010101" pitchFamily="50" charset="0"/>
                <a:ea typeface="Adobe Heiti Std R" panose="020B0400000000000000" pitchFamily="34" charset="-128"/>
                <a:cs typeface="Adobe Gurmukhi" panose="01010101010101010101" pitchFamily="50" charset="0"/>
              </a:rPr>
              <a:t>fully functioning person</a:t>
            </a:r>
            <a:r>
              <a:rPr lang="en-US" sz="2800" b="1" dirty="0">
                <a:ln/>
                <a:solidFill>
                  <a:sysClr val="windowText" lastClr="000000"/>
                </a:solidFill>
                <a:latin typeface="Adobe Gurmukhi" panose="01010101010101010101" pitchFamily="50" charset="0"/>
                <a:ea typeface="Adobe Heiti Std R" panose="020B0400000000000000" pitchFamily="34" charset="-128"/>
                <a:cs typeface="Adobe Gurmukhi" panose="01010101010101010101" pitchFamily="50" charset="0"/>
              </a:rPr>
              <a:t>, one who is </a:t>
            </a:r>
            <a:r>
              <a:rPr lang="en-US" sz="2800" b="1" dirty="0">
                <a:ln w="22225">
                  <a:solidFill>
                    <a:srgbClr val="FF0000"/>
                  </a:solidFill>
                  <a:prstDash val="solid"/>
                </a:ln>
                <a:solidFill>
                  <a:srgbClr val="C00000"/>
                </a:solidFill>
                <a:latin typeface="Adobe Gurmukhi" panose="01010101010101010101" pitchFamily="50" charset="0"/>
                <a:ea typeface="Adobe Heiti Std R" panose="020B0400000000000000" pitchFamily="34" charset="-128"/>
                <a:cs typeface="Adobe Gurmukhi" panose="01010101010101010101" pitchFamily="50" charset="0"/>
              </a:rPr>
              <a:t>self-aware</a:t>
            </a:r>
            <a:r>
              <a:rPr lang="en-US" sz="2800" b="1" dirty="0">
                <a:ln/>
                <a:solidFill>
                  <a:sysClr val="windowText" lastClr="000000"/>
                </a:solidFill>
                <a:latin typeface="Adobe Gurmukhi" panose="01010101010101010101" pitchFamily="50" charset="0"/>
                <a:ea typeface="Adobe Heiti Std R" panose="020B0400000000000000" pitchFamily="34" charset="-128"/>
                <a:cs typeface="Adobe Gurmukhi" panose="01010101010101010101" pitchFamily="50" charset="0"/>
              </a:rPr>
              <a:t> and able to </a:t>
            </a:r>
            <a:r>
              <a:rPr lang="en-US" sz="2800" b="1" dirty="0" smtClean="0">
                <a:ln/>
                <a:solidFill>
                  <a:sysClr val="windowText" lastClr="000000"/>
                </a:solidFill>
                <a:latin typeface="Adobe Gurmukhi" panose="01010101010101010101" pitchFamily="50" charset="0"/>
                <a:ea typeface="Adobe Heiti Std R" panose="020B0400000000000000" pitchFamily="34" charset="-128"/>
                <a:cs typeface="Adobe Gurmukhi" panose="01010101010101010101" pitchFamily="50" charset="0"/>
              </a:rPr>
              <a:t>make </a:t>
            </a:r>
            <a:r>
              <a:rPr lang="en-US" sz="2800" b="1" dirty="0">
                <a:ln w="22225">
                  <a:solidFill>
                    <a:srgbClr val="FF0000"/>
                  </a:solidFill>
                  <a:prstDash val="solid"/>
                </a:ln>
                <a:solidFill>
                  <a:srgbClr val="C00000"/>
                </a:solidFill>
                <a:latin typeface="Adobe Gurmukhi" panose="01010101010101010101" pitchFamily="50" charset="0"/>
                <a:ea typeface="Adobe Heiti Std R" panose="020B0400000000000000" pitchFamily="34" charset="-128"/>
                <a:cs typeface="Adobe Gurmukhi" panose="01010101010101010101" pitchFamily="50" charset="0"/>
              </a:rPr>
              <a:t>thoughtful choices.</a:t>
            </a:r>
          </a:p>
        </p:txBody>
      </p:sp>
      <p:sp>
        <p:nvSpPr>
          <p:cNvPr id="13" name="Rounded Rectangle 12"/>
          <p:cNvSpPr/>
          <p:nvPr/>
        </p:nvSpPr>
        <p:spPr>
          <a:xfrm>
            <a:off x="581025" y="3460256"/>
            <a:ext cx="4479862" cy="2462542"/>
          </a:xfrm>
          <a:prstGeom prst="roundRect">
            <a:avLst/>
          </a:prstGeom>
          <a:solidFill>
            <a:srgbClr val="F39C5B"/>
          </a:solidFill>
          <a:ln w="19050">
            <a:solidFill>
              <a:schemeClr val="bg2">
                <a:lumMod val="2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spc="50" dirty="0" smtClean="0">
                <a:ln w="0"/>
                <a:solidFill>
                  <a:schemeClr val="bg2">
                    <a:lumMod val="25000"/>
                  </a:schemeClr>
                </a:solidFill>
                <a:effectLst>
                  <a:innerShdw blurRad="63500" dist="50800" dir="13500000">
                    <a:srgbClr val="000000">
                      <a:alpha val="50000"/>
                    </a:srgbClr>
                  </a:innerShdw>
                </a:effectLst>
                <a:latin typeface="Alaska" panose="020E0602030304020303" pitchFamily="34" charset="0"/>
              </a:rPr>
              <a:t>Facilitator teachers’ relationships </a:t>
            </a:r>
            <a:r>
              <a:rPr lang="en-US" sz="2400" b="1" spc="50" dirty="0">
                <a:ln w="0"/>
                <a:solidFill>
                  <a:schemeClr val="bg2">
                    <a:lumMod val="25000"/>
                  </a:schemeClr>
                </a:solidFill>
                <a:effectLst>
                  <a:innerShdw blurRad="63500" dist="50800" dir="13500000">
                    <a:srgbClr val="000000">
                      <a:alpha val="50000"/>
                    </a:srgbClr>
                  </a:innerShdw>
                </a:effectLst>
                <a:latin typeface="Alaska" panose="020E0602030304020303" pitchFamily="34" charset="0"/>
              </a:rPr>
              <a:t>to their students are </a:t>
            </a:r>
            <a:r>
              <a:rPr lang="en-US" sz="2400" b="1" spc="50" dirty="0" smtClean="0">
                <a:ln w="0"/>
                <a:solidFill>
                  <a:schemeClr val="bg2">
                    <a:lumMod val="25000"/>
                  </a:schemeClr>
                </a:solidFill>
                <a:effectLst>
                  <a:innerShdw blurRad="63500" dist="50800" dir="13500000">
                    <a:srgbClr val="000000">
                      <a:alpha val="50000"/>
                    </a:srgbClr>
                  </a:innerShdw>
                </a:effectLst>
                <a:latin typeface="Alaska" panose="020E0602030304020303" pitchFamily="34" charset="0"/>
              </a:rPr>
              <a:t>deeply embedded in </a:t>
            </a:r>
            <a:r>
              <a:rPr lang="en-US" sz="2400" b="1" spc="50" dirty="0" smtClean="0">
                <a:ln w="0">
                  <a:solidFill>
                    <a:schemeClr val="accent1">
                      <a:lumMod val="75000"/>
                    </a:schemeClr>
                  </a:solidFill>
                </a:ln>
                <a:solidFill>
                  <a:srgbClr val="9933FF"/>
                </a:solidFill>
                <a:effectLst>
                  <a:innerShdw blurRad="63500" dist="50800" dir="13500000">
                    <a:srgbClr val="000000">
                      <a:alpha val="50000"/>
                    </a:srgbClr>
                  </a:innerShdw>
                </a:effectLst>
                <a:latin typeface="Alaska" panose="020E0602030304020303" pitchFamily="34" charset="0"/>
              </a:rPr>
              <a:t>knowing </a:t>
            </a:r>
            <a:r>
              <a:rPr lang="en-US" sz="2400" b="1" spc="50" dirty="0">
                <a:ln w="0">
                  <a:solidFill>
                    <a:schemeClr val="accent1">
                      <a:lumMod val="75000"/>
                    </a:schemeClr>
                  </a:solidFill>
                </a:ln>
                <a:solidFill>
                  <a:srgbClr val="9933FF"/>
                </a:solidFill>
                <a:effectLst>
                  <a:innerShdw blurRad="63500" dist="50800" dir="13500000">
                    <a:srgbClr val="000000">
                      <a:alpha val="50000"/>
                    </a:srgbClr>
                  </a:innerShdw>
                </a:effectLst>
                <a:latin typeface="Alaska" panose="020E0602030304020303" pitchFamily="34" charset="0"/>
              </a:rPr>
              <a:t>the students and caring for </a:t>
            </a:r>
            <a:r>
              <a:rPr lang="en-US" sz="2400" b="1" spc="50" dirty="0" smtClean="0">
                <a:ln w="0">
                  <a:solidFill>
                    <a:schemeClr val="accent1">
                      <a:lumMod val="75000"/>
                    </a:schemeClr>
                  </a:solidFill>
                </a:ln>
                <a:solidFill>
                  <a:srgbClr val="9933FF"/>
                </a:solidFill>
                <a:effectLst>
                  <a:innerShdw blurRad="63500" dist="50800" dir="13500000">
                    <a:srgbClr val="000000">
                      <a:alpha val="50000"/>
                    </a:srgbClr>
                  </a:innerShdw>
                </a:effectLst>
                <a:latin typeface="Alaska" panose="020E0602030304020303" pitchFamily="34" charset="0"/>
              </a:rPr>
              <a:t>them</a:t>
            </a:r>
            <a:endParaRPr lang="en-US" sz="2400" b="1" spc="50" dirty="0">
              <a:ln w="0">
                <a:solidFill>
                  <a:schemeClr val="accent1">
                    <a:lumMod val="75000"/>
                  </a:schemeClr>
                </a:solidFill>
              </a:ln>
              <a:solidFill>
                <a:srgbClr val="9933FF"/>
              </a:solidFill>
              <a:effectLst>
                <a:innerShdw blurRad="63500" dist="50800" dir="13500000">
                  <a:srgbClr val="000000">
                    <a:alpha val="50000"/>
                  </a:srgbClr>
                </a:innerShdw>
              </a:effectLst>
              <a:latin typeface="Alaska" panose="020E0602030304020303" pitchFamily="34" charset="0"/>
              <a:cs typeface="Andalus" panose="02020603050405020304" pitchFamily="18" charset="-78"/>
            </a:endParaRPr>
          </a:p>
        </p:txBody>
      </p:sp>
      <p:sp>
        <p:nvSpPr>
          <p:cNvPr id="14" name="Rounded Rectangle 13"/>
          <p:cNvSpPr/>
          <p:nvPr/>
        </p:nvSpPr>
        <p:spPr>
          <a:xfrm>
            <a:off x="6536605" y="3460256"/>
            <a:ext cx="3728519" cy="2462542"/>
          </a:xfrm>
          <a:prstGeom prst="roundRect">
            <a:avLst/>
          </a:prstGeom>
          <a:solidFill>
            <a:srgbClr val="CD818A"/>
          </a:solidFill>
          <a:ln w="19050">
            <a:solidFill>
              <a:schemeClr val="accent6">
                <a:lumMod val="60000"/>
                <a:lumOff val="40000"/>
              </a:schemeClr>
            </a:solidFill>
          </a:ln>
          <a:effectLst>
            <a:outerShdw blurRad="38100" dist="25400" dir="5400000" rotWithShape="0">
              <a:srgbClr val="000000">
                <a:alpha val="35000"/>
              </a:srgbClr>
            </a:outerShdw>
          </a:effectLst>
          <a:scene3d>
            <a:camera prst="orthographicFront"/>
            <a:lightRig rig="threePt" dir="t"/>
          </a:scene3d>
          <a:sp3d>
            <a:bevelT w="165100" prst="coolSlan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ln w="12700" cmpd="sng">
                  <a:solidFill>
                    <a:schemeClr val="accent4"/>
                  </a:solidFill>
                  <a:prstDash val="solid"/>
                </a:ln>
                <a:solidFill>
                  <a:srgbClr val="002060"/>
                </a:solidFill>
              </a:rPr>
              <a:t>They </a:t>
            </a:r>
            <a:r>
              <a:rPr lang="en-US" sz="2400" b="1" dirty="0">
                <a:ln w="12700" cmpd="sng">
                  <a:solidFill>
                    <a:schemeClr val="accent4"/>
                  </a:solidFill>
                  <a:prstDash val="solid"/>
                </a:ln>
                <a:solidFill>
                  <a:srgbClr val="002060"/>
                </a:solidFill>
              </a:rPr>
              <a:t>find and publicly praise what is </a:t>
            </a:r>
            <a:r>
              <a:rPr lang="en-US" sz="2400" b="1" u="sng" dirty="0">
                <a:ln w="12700" cmpd="sng">
                  <a:solidFill>
                    <a:schemeClr val="accent4"/>
                  </a:solidFill>
                  <a:prstDash val="solid"/>
                </a:ln>
                <a:solidFill>
                  <a:srgbClr val="FFFF00"/>
                </a:solidFill>
              </a:rPr>
              <a:t>special and worthy</a:t>
            </a:r>
            <a:r>
              <a:rPr lang="en-US" sz="2400" b="1" dirty="0">
                <a:ln w="12700" cmpd="sng">
                  <a:solidFill>
                    <a:schemeClr val="accent4"/>
                  </a:solidFill>
                  <a:prstDash val="solid"/>
                </a:ln>
                <a:solidFill>
                  <a:srgbClr val="FFFF00"/>
                </a:solidFill>
              </a:rPr>
              <a:t> </a:t>
            </a:r>
            <a:r>
              <a:rPr lang="en-US" sz="2400" b="1" dirty="0">
                <a:ln w="12700" cmpd="sng">
                  <a:solidFill>
                    <a:schemeClr val="accent4"/>
                  </a:solidFill>
                  <a:prstDash val="solid"/>
                </a:ln>
                <a:solidFill>
                  <a:srgbClr val="002060"/>
                </a:solidFill>
              </a:rPr>
              <a:t>in the</a:t>
            </a:r>
          </a:p>
          <a:p>
            <a:pPr algn="ctr"/>
            <a:r>
              <a:rPr lang="en-US" sz="2400" b="1" dirty="0">
                <a:ln w="12700" cmpd="sng">
                  <a:solidFill>
                    <a:schemeClr val="accent4"/>
                  </a:solidFill>
                  <a:prstDash val="solid"/>
                </a:ln>
                <a:solidFill>
                  <a:srgbClr val="002060"/>
                </a:solidFill>
              </a:rPr>
              <a:t>important differences that characterize </a:t>
            </a:r>
            <a:r>
              <a:rPr lang="en-US" sz="2400" b="1" dirty="0" smtClean="0">
                <a:ln w="12700" cmpd="sng">
                  <a:solidFill>
                    <a:schemeClr val="accent4"/>
                  </a:solidFill>
                  <a:prstDash val="solid"/>
                </a:ln>
                <a:solidFill>
                  <a:srgbClr val="002060"/>
                </a:solidFill>
              </a:rPr>
              <a:t>students.</a:t>
            </a:r>
            <a:endParaRPr lang="en-US" sz="2400" b="1" dirty="0">
              <a:ln w="12700" cmpd="sng">
                <a:solidFill>
                  <a:schemeClr val="accent4"/>
                </a:solidFill>
                <a:prstDash val="solid"/>
              </a:ln>
              <a:solidFill>
                <a:srgbClr val="002060"/>
              </a:solidFill>
              <a:latin typeface="Alaska" panose="020E0602030304020303" pitchFamily="34" charset="0"/>
              <a:cs typeface="Andalus" panose="02020603050405020304" pitchFamily="18" charset="-78"/>
            </a:endParaRPr>
          </a:p>
        </p:txBody>
      </p:sp>
      <p:sp>
        <p:nvSpPr>
          <p:cNvPr id="6" name="Notched Right Arrow 5"/>
          <p:cNvSpPr/>
          <p:nvPr/>
        </p:nvSpPr>
        <p:spPr>
          <a:xfrm>
            <a:off x="5060887" y="4315808"/>
            <a:ext cx="1475718" cy="751438"/>
          </a:xfrm>
          <a:prstGeom prst="notchedRightArrow">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atin typeface="Adobe Hebrew" panose="02040503050201020203" pitchFamily="18" charset="-79"/>
                <a:cs typeface="Adobe Hebrew" panose="02040503050201020203" pitchFamily="18" charset="-79"/>
              </a:rPr>
              <a:t>so</a:t>
            </a:r>
            <a:endParaRPr lang="en-US" sz="2400" dirty="0">
              <a:latin typeface="Adobe Hebrew" panose="02040503050201020203" pitchFamily="18" charset="-79"/>
              <a:cs typeface="Adobe Hebrew" panose="02040503050201020203" pitchFamily="18" charset="-79"/>
            </a:endParaRPr>
          </a:p>
        </p:txBody>
      </p:sp>
    </p:spTree>
    <p:extLst>
      <p:ext uri="{BB962C8B-B14F-4D97-AF65-F5344CB8AC3E}">
        <p14:creationId xmlns="" xmlns:p14="http://schemas.microsoft.com/office/powerpoint/2010/main" val="3890746888"/>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amond(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762000" y="838200"/>
            <a:ext cx="9448800" cy="5410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6">
                    <a:lumMod val="75000"/>
                  </a:schemeClr>
                </a:solidFill>
              </a:rPr>
              <a:t>Normativity and Normative Considerations:</a:t>
            </a:r>
            <a:endParaRPr lang="en-US" b="1" i="1" dirty="0">
              <a:solidFill>
                <a:schemeClr val="accent6">
                  <a:lumMod val="75000"/>
                </a:schemeClr>
              </a:solidFill>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The normative domain is typically defined as the domain of what </a:t>
            </a:r>
            <a:r>
              <a:rPr lang="en-US" i="1" dirty="0" smtClean="0">
                <a:latin typeface="Times New Roman" pitchFamily="18" charset="0"/>
                <a:cs typeface="Times New Roman" pitchFamily="18" charset="0"/>
              </a:rPr>
              <a:t>ought to be</a:t>
            </a:r>
            <a:r>
              <a:rPr lang="en-US" dirty="0" smtClean="0">
                <a:latin typeface="Times New Roman" pitchFamily="18" charset="0"/>
                <a:cs typeface="Times New Roman" pitchFamily="18" charset="0"/>
              </a:rPr>
              <a:t> or what </a:t>
            </a:r>
            <a:r>
              <a:rPr lang="en-US" i="1" dirty="0" smtClean="0">
                <a:latin typeface="Times New Roman" pitchFamily="18" charset="0"/>
                <a:cs typeface="Times New Roman" pitchFamily="18" charset="0"/>
              </a:rPr>
              <a:t>ought to be done</a:t>
            </a:r>
            <a:r>
              <a:rPr lang="en-US" dirty="0" smtClean="0">
                <a:latin typeface="Times New Roman" pitchFamily="18" charset="0"/>
                <a:cs typeface="Times New Roman" pitchFamily="18" charset="0"/>
              </a:rPr>
              <a:t>, and contrasted with the descriptive domain, i.e. the domain of what </a:t>
            </a:r>
            <a:r>
              <a:rPr lang="en-US" i="1" dirty="0" smtClean="0">
                <a:latin typeface="Times New Roman" pitchFamily="18" charset="0"/>
                <a:cs typeface="Times New Roman" pitchFamily="18" charset="0"/>
              </a:rPr>
              <a:t>is</a:t>
            </a:r>
            <a:r>
              <a:rPr lang="en-US" dirty="0" smtClean="0">
                <a:latin typeface="Times New Roman" pitchFamily="18" charset="0"/>
                <a:cs typeface="Times New Roman" pitchFamily="18" charset="0"/>
              </a:rPr>
              <a:t>. This </a:t>
            </a:r>
            <a:r>
              <a:rPr lang="en-US" dirty="0" err="1" smtClean="0">
                <a:latin typeface="Times New Roman" pitchFamily="18" charset="0"/>
                <a:cs typeface="Times New Roman" pitchFamily="18" charset="0"/>
              </a:rPr>
              <a:t>characterisation</a:t>
            </a:r>
            <a:r>
              <a:rPr lang="en-US" dirty="0" smtClean="0">
                <a:latin typeface="Times New Roman" pitchFamily="18" charset="0"/>
                <a:cs typeface="Times New Roman" pitchFamily="18" charset="0"/>
              </a:rPr>
              <a:t> should perhaps not be taken too literally.</a:t>
            </a:r>
          </a:p>
          <a:p>
            <a:r>
              <a:rPr lang="en-US" b="1" i="1" dirty="0" smtClean="0">
                <a:solidFill>
                  <a:srgbClr val="FF0000"/>
                </a:solidFill>
                <a:latin typeface="Times New Roman" pitchFamily="18" charset="0"/>
                <a:cs typeface="Times New Roman" pitchFamily="18" charset="0"/>
              </a:rPr>
              <a:t>Normative considerations </a:t>
            </a:r>
            <a:r>
              <a:rPr lang="en-US" dirty="0" smtClean="0">
                <a:latin typeface="Times New Roman" pitchFamily="18" charset="0"/>
                <a:cs typeface="Times New Roman" pitchFamily="18" charset="0"/>
              </a:rPr>
              <a:t>have to do with what should or ought to be the case, rather than with what is believed to be the case</a:t>
            </a:r>
            <a:r>
              <a:rPr lang="en-US" b="1" i="1" dirty="0" smtClean="0">
                <a:solidFill>
                  <a:srgbClr val="FF0000"/>
                </a:solidFill>
                <a:latin typeface="Times New Roman" pitchFamily="18" charset="0"/>
                <a:cs typeface="Times New Roman" pitchFamily="18" charset="0"/>
              </a:rPr>
              <a:t> (descriptive considerations)</a:t>
            </a:r>
            <a:r>
              <a:rPr lang="en-US" b="1" i="1" dirty="0" smtClean="0">
                <a:latin typeface="Times New Roman" pitchFamily="18" charset="0"/>
                <a:cs typeface="Times New Roman" pitchFamily="18" charset="0"/>
              </a:rPr>
              <a:t>.</a:t>
            </a:r>
            <a:r>
              <a:rPr lang="en-US" b="1" i="1"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Normative considerations often point to ideals and aims, to what we believe is best and right in the human species.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fontScale="92500" lnSpcReduction="10000"/>
          </a:bodyPr>
          <a:lstStyle/>
          <a:p>
            <a:pPr algn="just"/>
            <a:r>
              <a:rPr lang="en-US" dirty="0" smtClean="0">
                <a:latin typeface="Times New Roman" pitchFamily="18" charset="0"/>
                <a:cs typeface="Times New Roman" pitchFamily="18" charset="0"/>
              </a:rPr>
              <a:t>Normativity is what brings ends, the E in MAKER, to the fore. When E is prominent in an approach, it signifies that the approach is rooted in certain ideals and aims, that the approach contains normative considerations. E plays a dominant role in the facilitator and liberationist approaches, but not in the executive approach.</a:t>
            </a:r>
          </a:p>
          <a:p>
            <a:pPr algn="just"/>
            <a:r>
              <a:rPr lang="en-US" dirty="0" smtClean="0">
                <a:latin typeface="Times New Roman" pitchFamily="18" charset="0"/>
                <a:cs typeface="Times New Roman" pitchFamily="18" charset="0"/>
              </a:rPr>
              <a:t>Recall that in the executive approach, M and K are dominant elements. E does not occupy a position of importance, because, for the executive, E is so closely associated with K. That is, what the executive seeks is to have the students acquire the knowledge that is being taught, in the belief that possession of this knowledge is essential to such goals as a productive workforce, good citizenship, national security, and global competitiveness.</a:t>
            </a:r>
          </a:p>
          <a:p>
            <a:pPr algn="just"/>
            <a:r>
              <a:rPr lang="en-US" dirty="0" smtClean="0">
                <a:latin typeface="Times New Roman" pitchFamily="18" charset="0"/>
                <a:cs typeface="Times New Roman" pitchFamily="18" charset="0"/>
              </a:rPr>
              <a:t>The executive typically holds goals for schooling that are broadly societal and economic, and thus instrumental in character. In contrast, the normative ends sought by the facilitator and liberationist are pursued directly with each student and grounded in a conception of what makes the student the best possible person.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95944" y="40341"/>
            <a:ext cx="6996056" cy="6858000"/>
          </a:xfrm>
          <a:prstGeom prst="rect">
            <a:avLst/>
          </a:prstGeom>
        </p:spPr>
      </p:pic>
      <p:sp>
        <p:nvSpPr>
          <p:cNvPr id="2" name="Title 1"/>
          <p:cNvSpPr>
            <a:spLocks noGrp="1"/>
          </p:cNvSpPr>
          <p:nvPr>
            <p:ph type="ctrTitle"/>
          </p:nvPr>
        </p:nvSpPr>
        <p:spPr>
          <a:xfrm>
            <a:off x="763792" y="333488"/>
            <a:ext cx="10693101" cy="6056554"/>
          </a:xfrm>
        </p:spPr>
        <p:txBody>
          <a:bodyPr anchor="t">
            <a:normAutofit/>
          </a:bodyPr>
          <a:lstStyle/>
          <a:p>
            <a:pPr algn="l"/>
            <a:r>
              <a:rPr lang="en-US" sz="2000" dirty="0">
                <a:latin typeface="Franklin Gothic Medium Cond" panose="020B0606030402020204" pitchFamily="34" charset="0"/>
                <a:cs typeface="Mongolian Baiti" panose="03000500000000000000" pitchFamily="66" charset="0"/>
              </a:rPr>
              <a:t/>
            </a:r>
            <a:br>
              <a:rPr lang="en-US" sz="2000" dirty="0">
                <a:latin typeface="Franklin Gothic Medium Cond" panose="020B0606030402020204" pitchFamily="34" charset="0"/>
                <a:cs typeface="Mongolian Baiti" panose="03000500000000000000" pitchFamily="66" charset="0"/>
              </a:rPr>
            </a:br>
            <a:r>
              <a:rPr lang="en-US" sz="3200" b="1" i="1" u="sng" dirty="0" smtClean="0">
                <a:solidFill>
                  <a:srgbClr val="FF0000"/>
                </a:solidFill>
                <a:latin typeface="Franklin Gothic Medium Cond" panose="020B0606030402020204" pitchFamily="34" charset="0"/>
                <a:cs typeface="Mongolian Baiti" panose="03000500000000000000" pitchFamily="66" charset="0"/>
              </a:rPr>
              <a:t>Existential Roots:</a:t>
            </a:r>
            <a:r>
              <a:rPr lang="en-US" sz="2000" dirty="0" smtClean="0">
                <a:latin typeface="Franklin Gothic Medium Cond" panose="020B0606030402020204" pitchFamily="34" charset="0"/>
                <a:cs typeface="Mongolian Baiti" panose="03000500000000000000" pitchFamily="66" charset="0"/>
              </a:rPr>
              <a:t/>
            </a:r>
            <a:br>
              <a:rPr lang="en-US" sz="2000" dirty="0" smtClean="0">
                <a:latin typeface="Franklin Gothic Medium Cond" panose="020B0606030402020204" pitchFamily="34" charset="0"/>
                <a:cs typeface="Mongolian Baiti" panose="03000500000000000000" pitchFamily="66" charset="0"/>
              </a:rPr>
            </a:br>
            <a:r>
              <a:rPr lang="en-US" sz="2000" dirty="0" smtClean="0">
                <a:latin typeface="Franklin Gothic Medium Cond" panose="020B0606030402020204" pitchFamily="34" charset="0"/>
                <a:cs typeface="Mongolian Baiti" panose="03000500000000000000" pitchFamily="66" charset="0"/>
              </a:rPr>
              <a:t/>
            </a:r>
            <a:br>
              <a:rPr lang="en-US" sz="2000" dirty="0" smtClean="0">
                <a:latin typeface="Franklin Gothic Medium Cond" panose="020B0606030402020204" pitchFamily="34" charset="0"/>
                <a:cs typeface="Mongolian Baiti" panose="03000500000000000000" pitchFamily="66" charset="0"/>
              </a:rPr>
            </a:br>
            <a:r>
              <a:rPr lang="en-US" sz="2200" dirty="0" smtClean="0">
                <a:latin typeface="Times New Roman" pitchFamily="18" charset="0"/>
                <a:cs typeface="Times New Roman" pitchFamily="18" charset="0"/>
              </a:rPr>
              <a:t>To the teacher as facilitator, the student’s authenticity is not cultivated by acquiring remote knowledge that is unrelated to the quest for personal meaning and identity. Filling students’ heads with knowledge that has been selected, packaged, and conveyed by others only keeps students from grasping themselves as human beings.</a:t>
            </a:r>
            <a:br>
              <a:rPr lang="en-US" sz="2200" dirty="0" smtClean="0">
                <a:latin typeface="Times New Roman" pitchFamily="18" charset="0"/>
                <a:cs typeface="Times New Roman" pitchFamily="18" charset="0"/>
              </a:rPr>
            </a:b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200" dirty="0" smtClean="0">
                <a:latin typeface="Times New Roman" pitchFamily="18" charset="0"/>
                <a:cs typeface="Times New Roman" pitchFamily="18" charset="0"/>
              </a:rPr>
              <a:t>The basic ideas that sustain so much of the normative stance in facilitative teaching can be found in a school of  philosophy known as existentialism.</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One of the few tenets that existentialists such as Camus, </a:t>
            </a:r>
            <a:r>
              <a:rPr lang="en-US" sz="2200" dirty="0" err="1" smtClean="0">
                <a:latin typeface="Times New Roman" pitchFamily="18" charset="0"/>
                <a:cs typeface="Times New Roman" pitchFamily="18" charset="0"/>
              </a:rPr>
              <a:t>Kirkegaard</a:t>
            </a:r>
            <a:r>
              <a:rPr lang="en-US" sz="2200" dirty="0" smtClean="0">
                <a:latin typeface="Times New Roman" pitchFamily="18" charset="0"/>
                <a:cs typeface="Times New Roman" pitchFamily="18" charset="0"/>
              </a:rPr>
              <a:t>, and Dostoyevsky hold in common is that existence precedes essence, that we simply are before we are anything in particular. </a:t>
            </a:r>
            <a:r>
              <a:rPr lang="en-US" sz="2200" dirty="0" smtClean="0">
                <a:latin typeface="Franklin Gothic Medium Cond" panose="020B0606030402020204" pitchFamily="34" charset="0"/>
                <a:cs typeface="Mongolian Baiti" panose="03000500000000000000" pitchFamily="66" charset="0"/>
              </a:rPr>
              <a:t/>
            </a:r>
            <a:br>
              <a:rPr lang="en-US" sz="2200" dirty="0" smtClean="0">
                <a:latin typeface="Franklin Gothic Medium Cond" panose="020B0606030402020204" pitchFamily="34" charset="0"/>
                <a:cs typeface="Mongolian Baiti" panose="03000500000000000000" pitchFamily="66" charset="0"/>
              </a:rPr>
            </a:br>
            <a:endParaRPr lang="en-US" sz="2200" dirty="0">
              <a:latin typeface="Franklin Gothic Medium Cond" panose="020B0606030402020204" pitchFamily="34" charset="0"/>
              <a:cs typeface="Mongolian Baiti" panose="03000500000000000000" pitchFamily="66" charset="0"/>
            </a:endParaRPr>
          </a:p>
        </p:txBody>
      </p:sp>
    </p:spTree>
    <p:extLst>
      <p:ext uri="{BB962C8B-B14F-4D97-AF65-F5344CB8AC3E}">
        <p14:creationId xmlns="" xmlns:p14="http://schemas.microsoft.com/office/powerpoint/2010/main" val="2088977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95944" y="40341"/>
            <a:ext cx="6996056" cy="6858000"/>
          </a:xfrm>
          <a:prstGeom prst="rect">
            <a:avLst/>
          </a:prstGeom>
        </p:spPr>
      </p:pic>
      <p:sp>
        <p:nvSpPr>
          <p:cNvPr id="2" name="Title 1"/>
          <p:cNvSpPr>
            <a:spLocks noGrp="1"/>
          </p:cNvSpPr>
          <p:nvPr>
            <p:ph type="ctrTitle"/>
          </p:nvPr>
        </p:nvSpPr>
        <p:spPr>
          <a:xfrm>
            <a:off x="763793" y="333488"/>
            <a:ext cx="10499463" cy="6056554"/>
          </a:xfrm>
        </p:spPr>
        <p:txBody>
          <a:bodyPr anchor="t">
            <a:normAutofit/>
          </a:bodyPr>
          <a:lstStyle/>
          <a:p>
            <a:pPr algn="l"/>
            <a:r>
              <a:rPr lang="en-US" sz="2200" dirty="0" smtClean="0">
                <a:latin typeface="Franklin Gothic Medium Cond" panose="020B0606030402020204" pitchFamily="34" charset="0"/>
                <a:cs typeface="Mongolian Baiti" panose="03000500000000000000" pitchFamily="66" charset="0"/>
              </a:rPr>
              <a:t/>
            </a:r>
            <a:br>
              <a:rPr lang="en-US" sz="2200" dirty="0" smtClean="0">
                <a:latin typeface="Franklin Gothic Medium Cond" panose="020B0606030402020204" pitchFamily="34" charset="0"/>
                <a:cs typeface="Mongolian Baiti" panose="03000500000000000000" pitchFamily="66" charset="0"/>
              </a:rPr>
            </a:br>
            <a:r>
              <a:rPr lang="en-US" sz="2400" b="1" i="1" u="sng" dirty="0" smtClean="0">
                <a:latin typeface="Times New Roman" pitchFamily="18" charset="0"/>
                <a:cs typeface="Times New Roman" pitchFamily="18" charset="0"/>
              </a:rPr>
              <a:t>The normativity that is characteristic of the facilitator approach </a:t>
            </a:r>
            <a:r>
              <a:rPr lang="en-US" sz="2400" dirty="0" smtClean="0">
                <a:latin typeface="Times New Roman" pitchFamily="18" charset="0"/>
                <a:cs typeface="Times New Roman" pitchFamily="18" charset="0"/>
              </a:rPr>
              <a:t>helps us gain a better sense of how the A and the E of MAKER are interconnected. In order to achieve the ends called for, such as self-actualization, authenticity, and personal meaning, the teacher must have an awareness of her students.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This awareness takes the form of insight into the life experiences of students as well as the knowledge and understanding that students bring with them as they pass through the schoolhouse door. To forge the critical links between A and E, the teacher has to attend to the quality of the relationship (R) with students. The R element assumes a quite special status in a modern version of facilitation known as care pedagogy</a:t>
            </a:r>
            <a:r>
              <a:rPr lang="en-US" sz="18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2017533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95944" y="40341"/>
            <a:ext cx="6996056" cy="6858000"/>
          </a:xfrm>
          <a:prstGeom prst="rect">
            <a:avLst/>
          </a:prstGeom>
        </p:spPr>
      </p:pic>
      <p:sp>
        <p:nvSpPr>
          <p:cNvPr id="2" name="Title 1"/>
          <p:cNvSpPr>
            <a:spLocks noGrp="1"/>
          </p:cNvSpPr>
          <p:nvPr>
            <p:ph type="ctrTitle"/>
          </p:nvPr>
        </p:nvSpPr>
        <p:spPr>
          <a:xfrm>
            <a:off x="763793" y="333488"/>
            <a:ext cx="10499463" cy="6056554"/>
          </a:xfrm>
        </p:spPr>
        <p:txBody>
          <a:bodyPr anchor="t">
            <a:normAutofit/>
          </a:bodyPr>
          <a:lstStyle/>
          <a:p>
            <a:pPr algn="l"/>
            <a:r>
              <a:rPr lang="en-US" sz="2000" dirty="0">
                <a:latin typeface="Franklin Gothic Medium Cond" panose="020B0606030402020204" pitchFamily="34" charset="0"/>
                <a:cs typeface="Mongolian Baiti" panose="03000500000000000000" pitchFamily="66" charset="0"/>
              </a:rPr>
              <a:t/>
            </a:r>
            <a:br>
              <a:rPr lang="en-US" sz="2000" dirty="0">
                <a:latin typeface="Franklin Gothic Medium Cond" panose="020B0606030402020204" pitchFamily="34" charset="0"/>
                <a:cs typeface="Mongolian Baiti" panose="03000500000000000000" pitchFamily="66" charset="0"/>
              </a:rPr>
            </a:br>
            <a:r>
              <a:rPr lang="en-US" sz="3200" dirty="0" smtClean="0">
                <a:solidFill>
                  <a:schemeClr val="accent4"/>
                </a:solidFill>
                <a:latin typeface="Franklin Gothic Medium Cond" panose="020B0606030402020204" pitchFamily="34" charset="0"/>
                <a:cs typeface="Mongolian Baiti" panose="03000500000000000000" pitchFamily="66" charset="0"/>
              </a:rPr>
              <a:t>Care Pedagogy:</a:t>
            </a:r>
            <a:br>
              <a:rPr lang="en-US" sz="3200" dirty="0" smtClean="0">
                <a:solidFill>
                  <a:schemeClr val="accent4"/>
                </a:solidFill>
                <a:latin typeface="Franklin Gothic Medium Cond" panose="020B0606030402020204" pitchFamily="34" charset="0"/>
                <a:cs typeface="Mongolian Baiti" panose="03000500000000000000" pitchFamily="66" charset="0"/>
              </a:rPr>
            </a:br>
            <a:r>
              <a:rPr lang="en-US" sz="3200" dirty="0" smtClean="0">
                <a:solidFill>
                  <a:schemeClr val="accent4"/>
                </a:solidFill>
                <a:latin typeface="Franklin Gothic Medium Cond" panose="020B0606030402020204" pitchFamily="34" charset="0"/>
                <a:cs typeface="Mongolian Baiti" panose="03000500000000000000" pitchFamily="66" charset="0"/>
              </a:rPr>
              <a:t/>
            </a:r>
            <a:br>
              <a:rPr lang="en-US" sz="3200" dirty="0" smtClean="0">
                <a:solidFill>
                  <a:schemeClr val="accent4"/>
                </a:solidFill>
                <a:latin typeface="Franklin Gothic Medium Cond" panose="020B0606030402020204" pitchFamily="34" charset="0"/>
                <a:cs typeface="Mongolian Baiti" panose="03000500000000000000" pitchFamily="66" charset="0"/>
              </a:rPr>
            </a:br>
            <a:r>
              <a:rPr lang="en-US" sz="2000" dirty="0" smtClean="0"/>
              <a:t> “</a:t>
            </a:r>
            <a:r>
              <a:rPr lang="en-US" sz="2000" i="1" dirty="0" smtClean="0"/>
              <a:t>We sometimes speak as if caring did not require knowledge, as if caring for someone, for example, were simply a matter of good intentions or warm regard. But in order to care I must understand the other’s needs and I must be able to respond properly to them, and clearly good intentions do not guarantee this. To care for someone, I must know many things.”—Milton </a:t>
            </a:r>
            <a:r>
              <a:rPr lang="en-US" sz="2000" i="1" dirty="0" err="1" smtClean="0"/>
              <a:t>Mayeroff</a:t>
            </a:r>
            <a:r>
              <a:rPr lang="en-US" sz="2000" i="1" dirty="0" smtClean="0"/>
              <a:t> </a:t>
            </a:r>
            <a:r>
              <a:rPr lang="en-US" sz="2000" dirty="0" smtClean="0">
                <a:latin typeface="Franklin Gothic Medium Cond" panose="020B0606030402020204" pitchFamily="34" charset="0"/>
                <a:cs typeface="Mongolian Baiti" panose="03000500000000000000" pitchFamily="66" charset="0"/>
              </a:rPr>
              <a:t/>
            </a:r>
            <a:br>
              <a:rPr lang="en-US" sz="2000" dirty="0" smtClean="0">
                <a:latin typeface="Franklin Gothic Medium Cond" panose="020B0606030402020204" pitchFamily="34" charset="0"/>
                <a:cs typeface="Mongolian Baiti" panose="03000500000000000000" pitchFamily="66" charset="0"/>
              </a:rPr>
            </a:br>
            <a:r>
              <a:rPr lang="en-US" sz="2200" dirty="0" smtClean="0">
                <a:latin typeface="Franklin Gothic Medium Cond" panose="020B0606030402020204" pitchFamily="34" charset="0"/>
                <a:cs typeface="Mongolian Baiti" panose="03000500000000000000" pitchFamily="66" charset="0"/>
              </a:rPr>
              <a:t/>
            </a:r>
            <a:br>
              <a:rPr lang="en-US" sz="2200" dirty="0" smtClean="0">
                <a:latin typeface="Franklin Gothic Medium Cond" panose="020B0606030402020204" pitchFamily="34" charset="0"/>
                <a:cs typeface="Mongolian Baiti" panose="03000500000000000000" pitchFamily="66" charset="0"/>
              </a:rPr>
            </a:br>
            <a:r>
              <a:rPr lang="en-US" sz="2000" b="1" dirty="0" smtClean="0"/>
              <a:t> The pedagogy of care is a science. </a:t>
            </a:r>
            <a:r>
              <a:rPr lang="en-US" sz="2000" dirty="0" smtClean="0"/>
              <a:t>Now more than ever, we possess the brain research that demonstrates what we’ve always known instinctively: children are learning from the moment they are born and the most meaningful lessons are embedded in care.</a:t>
            </a:r>
            <a:br>
              <a:rPr lang="en-US" sz="2000" dirty="0" smtClean="0"/>
            </a:br>
            <a:r>
              <a:rPr lang="en-US" sz="2000" dirty="0" smtClean="0"/>
              <a:t/>
            </a:r>
            <a:br>
              <a:rPr lang="en-US" sz="2000" dirty="0" smtClean="0"/>
            </a:br>
            <a:r>
              <a:rPr lang="en-US" sz="2000" b="1" dirty="0" smtClean="0">
                <a:solidFill>
                  <a:schemeClr val="accent1">
                    <a:lumMod val="50000"/>
                  </a:schemeClr>
                </a:solidFill>
              </a:rPr>
              <a:t> </a:t>
            </a:r>
            <a:r>
              <a:rPr lang="en-US" sz="2000" b="1" i="1" dirty="0" smtClean="0">
                <a:solidFill>
                  <a:schemeClr val="accent1">
                    <a:lumMod val="50000"/>
                  </a:schemeClr>
                </a:solidFill>
              </a:rPr>
              <a:t>Care requires personal knowledge of people.</a:t>
            </a:r>
            <a:br>
              <a:rPr lang="en-US" sz="2000" b="1" i="1" dirty="0" smtClean="0">
                <a:solidFill>
                  <a:schemeClr val="accent1">
                    <a:lumMod val="50000"/>
                  </a:schemeClr>
                </a:solidFill>
              </a:rPr>
            </a:br>
            <a:r>
              <a:rPr lang="en-US" sz="2000" b="1" i="1" dirty="0" smtClean="0">
                <a:solidFill>
                  <a:schemeClr val="accent1">
                    <a:lumMod val="50000"/>
                  </a:schemeClr>
                </a:solidFill>
              </a:rPr>
              <a:t> Care requires sharing.</a:t>
            </a:r>
            <a:br>
              <a:rPr lang="en-US" sz="2000" b="1" i="1" dirty="0" smtClean="0">
                <a:solidFill>
                  <a:schemeClr val="accent1">
                    <a:lumMod val="50000"/>
                  </a:schemeClr>
                </a:solidFill>
              </a:rPr>
            </a:br>
            <a:r>
              <a:rPr lang="en-US" sz="2000" b="1" i="1" dirty="0" smtClean="0">
                <a:solidFill>
                  <a:schemeClr val="accent1">
                    <a:lumMod val="50000"/>
                  </a:schemeClr>
                </a:solidFill>
              </a:rPr>
              <a:t> Care requires sharing and empathy with others different from ourselves. </a:t>
            </a:r>
            <a:endParaRPr lang="en-US" sz="2000" i="1" dirty="0">
              <a:solidFill>
                <a:schemeClr val="accent1">
                  <a:lumMod val="50000"/>
                </a:schemeClr>
              </a:solidFill>
              <a:latin typeface="Franklin Gothic Medium Cond" panose="020B0606030402020204" pitchFamily="34" charset="0"/>
              <a:cs typeface="Mongolian Baiti" panose="03000500000000000000" pitchFamily="66" charset="0"/>
            </a:endParaRPr>
          </a:p>
        </p:txBody>
      </p:sp>
    </p:spTree>
    <p:extLst>
      <p:ext uri="{BB962C8B-B14F-4D97-AF65-F5344CB8AC3E}">
        <p14:creationId xmlns="" xmlns:p14="http://schemas.microsoft.com/office/powerpoint/2010/main" val="4068137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10515600" cy="5948363"/>
          </a:xfrm>
        </p:spPr>
        <p:txBody>
          <a:bodyPr/>
          <a:lstStyle/>
          <a:p>
            <a:pPr algn="just"/>
            <a:r>
              <a:rPr lang="en-US" dirty="0" smtClean="0">
                <a:latin typeface="Times New Roman" pitchFamily="18" charset="0"/>
                <a:cs typeface="Times New Roman" pitchFamily="18" charset="0"/>
              </a:rPr>
              <a:t>According to care theory, justice is an inadequate standard for human conduct. Justice, argue the care theorists, has permitted the moral rationale for such things as the egregious treatment of prisoners, acts of war, the slaughter of noncombatants, and indifference to poverty and disability.</a:t>
            </a:r>
          </a:p>
          <a:p>
            <a:pPr algn="just"/>
            <a:r>
              <a:rPr lang="en-US" dirty="0" smtClean="0">
                <a:latin typeface="Times New Roman" pitchFamily="18" charset="0"/>
                <a:cs typeface="Times New Roman" pitchFamily="18" charset="0"/>
              </a:rPr>
              <a:t>Given the humanistic psychologists’ low estimation of the value of teaching for learning, they gave little attention to the nature and quality of the relationship between teacher and student. The humanists appear to view the teacher more as a remover of barriers and impediments to choice, as a creator of environments of opportunity and possibility for the learner, than as one who forges profound relationships with students.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95944" y="40341"/>
            <a:ext cx="6996056" cy="6858000"/>
          </a:xfrm>
          <a:prstGeom prst="rect">
            <a:avLst/>
          </a:prstGeom>
        </p:spPr>
      </p:pic>
      <p:sp>
        <p:nvSpPr>
          <p:cNvPr id="2" name="Title 1"/>
          <p:cNvSpPr>
            <a:spLocks noGrp="1"/>
          </p:cNvSpPr>
          <p:nvPr>
            <p:ph type="ctrTitle"/>
          </p:nvPr>
        </p:nvSpPr>
        <p:spPr>
          <a:xfrm>
            <a:off x="753035" y="408792"/>
            <a:ext cx="10660829" cy="6056554"/>
          </a:xfrm>
        </p:spPr>
        <p:txBody>
          <a:bodyPr anchor="t">
            <a:normAutofit/>
          </a:bodyPr>
          <a:lstStyle/>
          <a:p>
            <a:pPr algn="l"/>
            <a:r>
              <a:rPr lang="en-US" sz="2000" dirty="0">
                <a:latin typeface="Franklin Gothic Medium Cond" panose="020B0606030402020204" pitchFamily="34" charset="0"/>
                <a:cs typeface="Mongolian Baiti" panose="03000500000000000000" pitchFamily="66" charset="0"/>
              </a:rPr>
              <a:t/>
            </a:r>
            <a:br>
              <a:rPr lang="en-US" sz="2000" dirty="0">
                <a:latin typeface="Franklin Gothic Medium Cond" panose="020B0606030402020204" pitchFamily="34" charset="0"/>
                <a:cs typeface="Mongolian Baiti" panose="03000500000000000000" pitchFamily="66" charset="0"/>
              </a:rPr>
            </a:br>
            <a:r>
              <a:rPr lang="en-US" sz="2400" b="1" i="1" dirty="0" smtClean="0">
                <a:solidFill>
                  <a:srgbClr val="FF0000"/>
                </a:solidFill>
                <a:latin typeface="Times New Roman" pitchFamily="18" charset="0"/>
                <a:cs typeface="Times New Roman" pitchFamily="18" charset="0"/>
              </a:rPr>
              <a:t>Care pedagogy </a:t>
            </a:r>
            <a:r>
              <a:rPr lang="en-US" sz="2400" dirty="0" smtClean="0">
                <a:latin typeface="Times New Roman" pitchFamily="18" charset="0"/>
                <a:cs typeface="Times New Roman" pitchFamily="18" charset="0"/>
              </a:rPr>
              <a:t>represents a fascinating evolution in humanistic education. While it is highly responsive to the social critiques of the 1960s and shares elements of humanistic psychology and existentialism, it stands quite independent of its precursors. It recasts the A so critical to the humanistic educators, into an R, such that A does not stand alone but as part of the R that obtains between the one caring and the cared for, between the teacher and the learner. Care pedagogy brings the teacher back into a much more crucial role in the growth of the learner than was the case in humanistic education.</a:t>
            </a:r>
            <a:r>
              <a:rPr lang="en-US" sz="2200" dirty="0" smtClean="0">
                <a:latin typeface="Franklin Gothic Medium Cond" panose="020B0606030402020204" pitchFamily="34" charset="0"/>
                <a:cs typeface="Mongolian Baiti" panose="03000500000000000000" pitchFamily="66" charset="0"/>
              </a:rPr>
              <a:t/>
            </a:r>
            <a:br>
              <a:rPr lang="en-US" sz="2200" dirty="0" smtClean="0">
                <a:latin typeface="Franklin Gothic Medium Cond" panose="020B0606030402020204" pitchFamily="34" charset="0"/>
                <a:cs typeface="Mongolian Baiti" panose="03000500000000000000" pitchFamily="66" charset="0"/>
              </a:rPr>
            </a:br>
            <a:r>
              <a:rPr lang="en-US" sz="2200" dirty="0" smtClean="0">
                <a:latin typeface="Franklin Gothic Medium Cond" panose="020B0606030402020204" pitchFamily="34" charset="0"/>
                <a:cs typeface="Mongolian Baiti" panose="03000500000000000000" pitchFamily="66" charset="0"/>
              </a:rPr>
              <a:t/>
            </a:r>
            <a:br>
              <a:rPr lang="en-US" sz="2200" dirty="0" smtClean="0">
                <a:latin typeface="Franklin Gothic Medium Cond" panose="020B0606030402020204" pitchFamily="34" charset="0"/>
                <a:cs typeface="Mongolian Baiti" panose="03000500000000000000" pitchFamily="66" charset="0"/>
              </a:rPr>
            </a:br>
            <a:r>
              <a:rPr lang="en-US" sz="2200" dirty="0" smtClean="0">
                <a:latin typeface="Franklin Gothic Medium Cond" panose="020B0606030402020204" pitchFamily="34" charset="0"/>
                <a:cs typeface="Mongolian Baiti" panose="03000500000000000000" pitchFamily="66" charset="0"/>
              </a:rPr>
              <a:t/>
            </a:r>
            <a:br>
              <a:rPr lang="en-US" sz="2200" dirty="0" smtClean="0">
                <a:latin typeface="Franklin Gothic Medium Cond" panose="020B0606030402020204" pitchFamily="34" charset="0"/>
                <a:cs typeface="Mongolian Baiti" panose="03000500000000000000" pitchFamily="66" charset="0"/>
              </a:rPr>
            </a:br>
            <a:r>
              <a:rPr lang="en-US" sz="2200" dirty="0">
                <a:latin typeface="Franklin Gothic Medium Cond" panose="020B0606030402020204" pitchFamily="34" charset="0"/>
                <a:cs typeface="Mongolian Baiti" panose="03000500000000000000" pitchFamily="66" charset="0"/>
              </a:rPr>
              <a:t/>
            </a:r>
            <a:br>
              <a:rPr lang="en-US" sz="2200" dirty="0">
                <a:latin typeface="Franklin Gothic Medium Cond" panose="020B0606030402020204" pitchFamily="34" charset="0"/>
                <a:cs typeface="Mongolian Baiti" panose="03000500000000000000" pitchFamily="66" charset="0"/>
              </a:rPr>
            </a:br>
            <a:endParaRPr lang="en-US" sz="2200" dirty="0">
              <a:latin typeface="Franklin Gothic Medium Cond" panose="020B0606030402020204" pitchFamily="34" charset="0"/>
              <a:cs typeface="Mongolian Baiti" panose="03000500000000000000" pitchFamily="66" charset="0"/>
            </a:endParaRPr>
          </a:p>
        </p:txBody>
      </p:sp>
    </p:spTree>
    <p:extLst>
      <p:ext uri="{BB962C8B-B14F-4D97-AF65-F5344CB8AC3E}">
        <p14:creationId xmlns="" xmlns:p14="http://schemas.microsoft.com/office/powerpoint/2010/main" val="2049635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974</Words>
  <Application>Microsoft Office PowerPoint</Application>
  <PresentationFormat>Custom</PresentationFormat>
  <Paragraphs>68</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Normativity and Normative Considerations:</vt:lpstr>
      <vt:lpstr>Slide 4</vt:lpstr>
      <vt:lpstr> Existential Roots:  To the teacher as facilitator, the student’s authenticity is not cultivated by acquiring remote knowledge that is unrelated to the quest for personal meaning and identity. Filling students’ heads with knowledge that has been selected, packaged, and conveyed by others only keeps students from grasping themselves as human beings.  The basic ideas that sustain so much of the normative stance in facilitative teaching can be found in a school of  philosophy known as existentialism.   One of the few tenets that existentialists such as Camus, Kirkegaard, and Dostoyevsky hold in common is that existence precedes essence, that we simply are before we are anything in particular.  </vt:lpstr>
      <vt:lpstr> The normativity that is characteristic of the facilitator approach helps us gain a better sense of how the A and the E of MAKER are interconnected. In order to achieve the ends called for, such as self-actualization, authenticity, and personal meaning, the teacher must have an awareness of her students.   This awareness takes the form of insight into the life experiences of students as well as the knowledge and understanding that students bring with them as they pass through the schoolhouse door. To forge the critical links between A and E, the teacher has to attend to the quality of the relationship (R) with students. The R element assumes a quite special status in a modern version of facilitation known as care pedagogy.</vt:lpstr>
      <vt:lpstr> Care Pedagogy:   “We sometimes speak as if caring did not require knowledge, as if caring for someone, for example, were simply a matter of good intentions or warm regard. But in order to care I must understand the other’s needs and I must be able to respond properly to them, and clearly good intentions do not guarantee this. To care for someone, I must know many things.”—Milton Mayeroff    The pedagogy of care is a science. Now more than ever, we possess the brain research that demonstrates what we’ve always known instinctively: children are learning from the moment they are born and the most meaningful lessons are embedded in care.   Care requires personal knowledge of people.  Care requires sharing.  Care requires sharing and empathy with others different from ourselves. </vt:lpstr>
      <vt:lpstr>Slide 8</vt:lpstr>
      <vt:lpstr> Care pedagogy represents a fascinating evolution in humanistic education. While it is highly responsive to the social critiques of the 1960s and shares elements of humanistic psychology and existentialism, it stands quite independent of its precursors. It recasts the A so critical to the humanistic educators, into an R, such that A does not stand alone but as part of the R that obtains between the one caring and the cared for, between the teacher and the learner. Care pedagogy brings the teacher back into a much more crucial role in the growth of the learner than was the case in humanistic education.    </vt:lpstr>
      <vt:lpstr>Facilitating Identity </vt:lpstr>
      <vt:lpstr>Slide 11</vt:lpstr>
      <vt:lpstr>Slide 12</vt:lpstr>
      <vt:lpstr>1.Who am I?  2.To what do I belong?  3.What are my roots?  4.How am I recognized by others?  5.What is it that I am becoming?</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Active</cp:lastModifiedBy>
  <cp:revision>98</cp:revision>
  <dcterms:modified xsi:type="dcterms:W3CDTF">2020-06-06T15:06:01Z</dcterms:modified>
</cp:coreProperties>
</file>