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2" r:id="rId3"/>
    <p:sldId id="257" r:id="rId4"/>
    <p:sldId id="270" r:id="rId5"/>
    <p:sldId id="258" r:id="rId6"/>
    <p:sldId id="273" r:id="rId7"/>
    <p:sldId id="274" r:id="rId8"/>
    <p:sldId id="275" r:id="rId9"/>
    <p:sldId id="276" r:id="rId10"/>
    <p:sldId id="259" r:id="rId11"/>
    <p:sldId id="261" r:id="rId12"/>
    <p:sldId id="262" r:id="rId13"/>
    <p:sldId id="263" r:id="rId14"/>
    <p:sldId id="264" r:id="rId15"/>
    <p:sldId id="265" r:id="rId16"/>
    <p:sldId id="266" r:id="rId17"/>
    <p:sldId id="267" r:id="rId18"/>
    <p:sldId id="268" r:id="rId19"/>
    <p:sldId id="269"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485" autoAdjust="0"/>
    <p:restoredTop sz="94660"/>
  </p:normalViewPr>
  <p:slideViewPr>
    <p:cSldViewPr snapToGrid="0">
      <p:cViewPr varScale="1">
        <p:scale>
          <a:sx n="69" d="100"/>
          <a:sy n="69" d="100"/>
        </p:scale>
        <p:origin x="-50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F68E2-58F2-4D09-BE8B-E3BD06533059}" type="datetimeFigureOut">
              <a:rPr lang="en-US" smtClean="0"/>
              <a:pPr/>
              <a:t>6/6/2020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D6473-DF6D-4702-B328-E0DD40540A4E}"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F7E3A-B166-407D-9866-32884E7D5B37}"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8FC5F6-F338-4AE4-BB23-26385BCFC423}"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AB4D41-86C1-4908-B66A-0B50CEB3BF29}"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426E2C-56C1-4E0D-A793-0088A7FDD37E}" type="datetimeFigureOut">
              <a:rPr lang="en-US" smtClean="0"/>
              <a:pPr/>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C39B41-D8B5-4052-B551-9B5525EAA8B6}" type="datetimeFigureOut">
              <a:rPr lang="en-US" smtClean="0"/>
              <a:pPr/>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BBEA6-7C60-4B02-AE87-00D78D8422AF}"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FAB73BC-B049-4115-A692-8D63A059BFB8}"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624D31-43A5-475A-80CF-332C9F6DCF35}" type="datetimeFigureOut">
              <a:rPr lang="en-US" smtClean="0"/>
              <a:pPr/>
              <a:t>6/6/2020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AB73BC-B049-4115-A692-8D63A059BFB8}"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25236" y="633723"/>
            <a:ext cx="10058400" cy="1207175"/>
          </a:xfrm>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rgbClr val="FF0000"/>
                </a:solidFill>
                <a:latin typeface="Bodoni MT Condensed" panose="02070606080606020203" pitchFamily="18" charset="0"/>
              </a:rPr>
              <a:t>In The Name of Allah</a:t>
            </a:r>
            <a:endParaRPr lang="en-US" dirty="0">
              <a:solidFill>
                <a:srgbClr val="FF0000"/>
              </a:solidFill>
              <a:latin typeface="Bodoni MT Condensed" panose="02070606080606020203" pitchFamily="18" charset="0"/>
            </a:endParaRPr>
          </a:p>
        </p:txBody>
      </p:sp>
      <p:sp>
        <p:nvSpPr>
          <p:cNvPr id="3" name="Subtitle 2"/>
          <p:cNvSpPr>
            <a:spLocks noGrp="1"/>
          </p:cNvSpPr>
          <p:nvPr>
            <p:ph type="subTitle" idx="1"/>
          </p:nvPr>
        </p:nvSpPr>
        <p:spPr>
          <a:xfrm>
            <a:off x="2479651" y="2175163"/>
            <a:ext cx="5146203" cy="1930464"/>
          </a:xfrm>
          <a:ln>
            <a:solidFill>
              <a:schemeClr val="accent2">
                <a:lumMod val="50000"/>
              </a:schemeClr>
            </a:solidFill>
          </a:ln>
        </p:spPr>
        <p:txBody>
          <a:bodyPr>
            <a:normAutofit lnSpcReduction="10000"/>
          </a:bodyPr>
          <a:lstStyle/>
          <a:p>
            <a:pPr algn="ctr"/>
            <a:r>
              <a:rPr lang="en-US" sz="2800" b="1" i="1" dirty="0" smtClean="0">
                <a:solidFill>
                  <a:schemeClr val="bg2">
                    <a:lumMod val="10000"/>
                  </a:schemeClr>
                </a:solidFill>
              </a:rPr>
              <a:t>Approaches to Teaching</a:t>
            </a:r>
          </a:p>
          <a:p>
            <a:pPr algn="ctr"/>
            <a:r>
              <a:rPr lang="en-US" sz="2800" b="1" i="1" dirty="0" smtClean="0">
                <a:solidFill>
                  <a:schemeClr val="bg2">
                    <a:lumMod val="10000"/>
                  </a:schemeClr>
                </a:solidFill>
              </a:rPr>
              <a:t>Chapter Two:</a:t>
            </a:r>
          </a:p>
          <a:p>
            <a:pPr algn="ctr"/>
            <a:r>
              <a:rPr lang="en-US" sz="2800" b="1" i="1" dirty="0" smtClean="0">
                <a:solidFill>
                  <a:schemeClr val="bg2">
                    <a:lumMod val="10000"/>
                  </a:schemeClr>
                </a:solidFill>
              </a:rPr>
              <a:t> The Executive </a:t>
            </a:r>
            <a:r>
              <a:rPr lang="en-US" sz="2800" b="1" i="1" dirty="0" smtClean="0">
                <a:solidFill>
                  <a:schemeClr val="bg2">
                    <a:lumMod val="10000"/>
                  </a:schemeClr>
                </a:solidFill>
              </a:rPr>
              <a:t>Approach</a:t>
            </a:r>
          </a:p>
          <a:p>
            <a:pPr algn="ctr"/>
            <a:r>
              <a:rPr lang="en-US" sz="2800" b="1" i="1" smtClean="0">
                <a:solidFill>
                  <a:schemeClr val="bg2">
                    <a:lumMod val="10000"/>
                  </a:schemeClr>
                </a:solidFill>
              </a:rPr>
              <a:t>Part one</a:t>
            </a:r>
            <a:endParaRPr lang="en-US" sz="2800" b="1" i="1" dirty="0">
              <a:solidFill>
                <a:schemeClr val="bg2">
                  <a:lumMod val="10000"/>
                </a:schemeClr>
              </a:solidFill>
            </a:endParaRPr>
          </a:p>
        </p:txBody>
      </p:sp>
    </p:spTree>
    <p:extLst>
      <p:ext uri="{BB962C8B-B14F-4D97-AF65-F5344CB8AC3E}">
        <p14:creationId xmlns:p14="http://schemas.microsoft.com/office/powerpoint/2010/main" xmlns="" val="81975536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1021"/>
            <a:ext cx="10058400" cy="874475"/>
          </a:xfrm>
          <a:ln>
            <a:solidFill>
              <a:schemeClr val="accent2">
                <a:lumMod val="50000"/>
              </a:schemeClr>
            </a:solidFill>
          </a:ln>
        </p:spPr>
        <p:txBody>
          <a:bodyPr/>
          <a:lstStyle/>
          <a:p>
            <a:pPr algn="ctr"/>
            <a:r>
              <a:rPr lang="en-US" dirty="0"/>
              <a:t>Managing Time in the Classroom</a:t>
            </a:r>
          </a:p>
        </p:txBody>
      </p:sp>
      <p:sp>
        <p:nvSpPr>
          <p:cNvPr id="3" name="Content Placeholder 2"/>
          <p:cNvSpPr>
            <a:spLocks noGrp="1"/>
          </p:cNvSpPr>
          <p:nvPr>
            <p:ph idx="1"/>
          </p:nvPr>
        </p:nvSpPr>
        <p:spPr/>
        <p:txBody>
          <a:bodyPr/>
          <a:lstStyle/>
          <a:p>
            <a:pPr algn="just">
              <a:lnSpc>
                <a:spcPct val="100000"/>
              </a:lnSpc>
            </a:pPr>
            <a:r>
              <a:rPr lang="en-US" dirty="0" smtClean="0"/>
              <a:t>Regardless </a:t>
            </a:r>
            <a:r>
              <a:rPr lang="en-US" dirty="0"/>
              <a:t>of the grade level, the nature of the students, the </a:t>
            </a:r>
            <a:r>
              <a:rPr lang="en-US" dirty="0" smtClean="0"/>
              <a:t>subject matter</a:t>
            </a:r>
            <a:r>
              <a:rPr lang="en-US" dirty="0"/>
              <a:t>, or the culture of the school, certain instructional practices </a:t>
            </a:r>
            <a:r>
              <a:rPr lang="en-US" dirty="0" smtClean="0"/>
              <a:t>is </a:t>
            </a:r>
            <a:r>
              <a:rPr lang="en-US" dirty="0"/>
              <a:t>regularly associated with gains in student achievement, while other </a:t>
            </a:r>
            <a:r>
              <a:rPr lang="en-US" dirty="0" smtClean="0"/>
              <a:t>instructional practices appears </a:t>
            </a:r>
            <a:r>
              <a:rPr lang="en-US" dirty="0"/>
              <a:t>unrelated to student mastery of content.</a:t>
            </a:r>
          </a:p>
        </p:txBody>
      </p:sp>
      <p:sp>
        <p:nvSpPr>
          <p:cNvPr id="4" name="Rectangle 3"/>
          <p:cNvSpPr/>
          <p:nvPr/>
        </p:nvSpPr>
        <p:spPr>
          <a:xfrm>
            <a:off x="1784349" y="3726726"/>
            <a:ext cx="6366457" cy="954107"/>
          </a:xfrm>
          <a:prstGeom prst="rect">
            <a:avLst/>
          </a:prstGeom>
          <a:solidFill>
            <a:schemeClr val="accent1">
              <a:lumMod val="40000"/>
              <a:lumOff val="60000"/>
            </a:schemeClr>
          </a:solidFill>
          <a:ln>
            <a:solidFill>
              <a:schemeClr val="accent1">
                <a:lumMod val="60000"/>
                <a:lumOff val="40000"/>
              </a:schemeClr>
            </a:solidFill>
          </a:ln>
          <a:effectLst>
            <a:glow rad="139700">
              <a:schemeClr val="accent1">
                <a:satMod val="175000"/>
                <a:alpha val="40000"/>
              </a:schemeClr>
            </a:glow>
            <a:softEdge rad="317500"/>
          </a:effectLst>
          <a:scene3d>
            <a:camera prst="orthographicFront"/>
            <a:lightRig rig="threePt" dir="t"/>
          </a:scene3d>
          <a:sp3d>
            <a:bevelT w="114300" prst="artDeco"/>
          </a:sp3d>
        </p:spPr>
        <p:txBody>
          <a:bodyPr wrap="square" lIns="91440" tIns="45720" rIns="91440" bIns="45720">
            <a:spAutoFit/>
          </a:bodyPr>
          <a:lstStyle/>
          <a:p>
            <a:pPr algn="ctr"/>
            <a:r>
              <a:rPr lang="en-US" sz="2800" dirty="0">
                <a:solidFill>
                  <a:schemeClr val="bg2">
                    <a:lumMod val="50000"/>
                  </a:schemeClr>
                </a:solidFill>
              </a:rPr>
              <a:t>Discrete executive skills for teaching </a:t>
            </a:r>
            <a:endParaRPr lang="en-US" sz="2800" dirty="0" smtClean="0">
              <a:solidFill>
                <a:schemeClr val="bg2">
                  <a:lumMod val="50000"/>
                </a:schemeClr>
              </a:solidFill>
            </a:endParaRPr>
          </a:p>
          <a:p>
            <a:pPr algn="ctr"/>
            <a:r>
              <a:rPr lang="en-US" sz="2800" dirty="0" smtClean="0">
                <a:solidFill>
                  <a:schemeClr val="bg2">
                    <a:lumMod val="50000"/>
                  </a:schemeClr>
                </a:solidFill>
              </a:rPr>
              <a:t>could </a:t>
            </a:r>
            <a:r>
              <a:rPr lang="en-US" sz="2800" dirty="0">
                <a:solidFill>
                  <a:schemeClr val="bg2">
                    <a:lumMod val="50000"/>
                  </a:schemeClr>
                </a:solidFill>
              </a:rPr>
              <a:t>be identified.</a:t>
            </a:r>
            <a:endParaRPr lang="en-US" sz="2800" b="1" cap="none" spc="0" dirty="0">
              <a:ln w="12700">
                <a:solidFill>
                  <a:schemeClr val="accent1"/>
                </a:solidFill>
                <a:prstDash val="solid"/>
              </a:ln>
              <a:solidFill>
                <a:schemeClr val="bg2">
                  <a:lumMod val="50000"/>
                </a:schemeClr>
              </a:solidFill>
              <a:effectLst>
                <a:outerShdw dist="38100" dir="2640000" algn="bl" rotWithShape="0">
                  <a:schemeClr val="accent1"/>
                </a:outerShdw>
              </a:effectLst>
            </a:endParaRPr>
          </a:p>
        </p:txBody>
      </p:sp>
      <p:sp>
        <p:nvSpPr>
          <p:cNvPr id="5" name="TextBox 4"/>
          <p:cNvSpPr txBox="1"/>
          <p:nvPr/>
        </p:nvSpPr>
        <p:spPr>
          <a:xfrm>
            <a:off x="1097281" y="4898689"/>
            <a:ext cx="10058399" cy="1015663"/>
          </a:xfrm>
          <a:prstGeom prst="rect">
            <a:avLst/>
          </a:prstGeom>
          <a:noFill/>
        </p:spPr>
        <p:txBody>
          <a:bodyPr wrap="square" rtlCol="0">
            <a:spAutoFit/>
          </a:bodyPr>
          <a:lstStyle/>
          <a:p>
            <a:pPr algn="just"/>
            <a:r>
              <a:rPr lang="en-US" sz="2000" dirty="0"/>
              <a:t>For example, the practice of engaging in friendly chit-chat with </a:t>
            </a:r>
            <a:r>
              <a:rPr lang="en-US" sz="2000" dirty="0" smtClean="0"/>
              <a:t>the class—discussing </a:t>
            </a:r>
            <a:r>
              <a:rPr lang="en-US" sz="2000" dirty="0"/>
              <a:t>ball games, the national news, or the gossip </a:t>
            </a:r>
            <a:r>
              <a:rPr lang="en-US" sz="2000" dirty="0" smtClean="0"/>
              <a:t>around school—is </a:t>
            </a:r>
            <a:r>
              <a:rPr lang="en-US" sz="2000" i="1" dirty="0"/>
              <a:t>not </a:t>
            </a:r>
            <a:r>
              <a:rPr lang="en-US" sz="2000" dirty="0"/>
              <a:t>a practice associated with gains in student learning.</a:t>
            </a:r>
          </a:p>
        </p:txBody>
      </p:sp>
    </p:spTree>
    <p:extLst>
      <p:ext uri="{BB962C8B-B14F-4D97-AF65-F5344CB8AC3E}">
        <p14:creationId xmlns:p14="http://schemas.microsoft.com/office/powerpoint/2010/main" xmlns="" val="345759365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 Teacher Evaluation Study </a:t>
            </a:r>
            <a:r>
              <a:rPr lang="en-US" dirty="0" smtClean="0">
                <a:solidFill>
                  <a:srgbClr val="FFFF00"/>
                </a:solidFill>
              </a:rPr>
              <a:t>(BTES)</a:t>
            </a:r>
            <a:endParaRPr lang="en-US" dirty="0">
              <a:solidFill>
                <a:srgbClr val="FFFF00"/>
              </a:solidFill>
            </a:endParaRPr>
          </a:p>
        </p:txBody>
      </p:sp>
      <p:sp>
        <p:nvSpPr>
          <p:cNvPr id="4" name="Text Placeholder 3"/>
          <p:cNvSpPr>
            <a:spLocks noGrp="1"/>
          </p:cNvSpPr>
          <p:nvPr>
            <p:ph type="body" idx="2"/>
          </p:nvPr>
        </p:nvSpPr>
        <p:spPr>
          <a:xfrm>
            <a:off x="457200" y="2880359"/>
            <a:ext cx="3200400" cy="3379124"/>
          </a:xfrm>
          <a:solidFill>
            <a:schemeClr val="accent1">
              <a:lumMod val="40000"/>
              <a:lumOff val="60000"/>
            </a:schemeClr>
          </a:solidFill>
          <a:scene3d>
            <a:camera prst="orthographicFront"/>
            <a:lightRig rig="threePt" dir="t"/>
          </a:scene3d>
          <a:sp3d>
            <a:bevelT prst="convex"/>
          </a:sp3d>
        </p:spPr>
        <p:txBody>
          <a:bodyPr>
            <a:normAutofit fontScale="92500" lnSpcReduction="10000"/>
          </a:bodyPr>
          <a:lstStyle/>
          <a:p>
            <a:pPr algn="ctr"/>
            <a:r>
              <a:rPr lang="en-US" sz="2000" dirty="0">
                <a:solidFill>
                  <a:schemeClr val="accent1">
                    <a:lumMod val="50000"/>
                  </a:schemeClr>
                </a:solidFill>
              </a:rPr>
              <a:t>BTES researchers </a:t>
            </a:r>
            <a:r>
              <a:rPr lang="en-US" sz="2000" dirty="0" smtClean="0">
                <a:solidFill>
                  <a:schemeClr val="accent1">
                    <a:lumMod val="50000"/>
                  </a:schemeClr>
                </a:solidFill>
              </a:rPr>
              <a:t>distinguished between </a:t>
            </a:r>
            <a:r>
              <a:rPr lang="en-US" sz="2000" i="1" dirty="0">
                <a:solidFill>
                  <a:srgbClr val="FF0000"/>
                </a:solidFill>
              </a:rPr>
              <a:t>allocated</a:t>
            </a:r>
            <a:r>
              <a:rPr lang="en-US" sz="2000" i="1" dirty="0">
                <a:solidFill>
                  <a:schemeClr val="accent1">
                    <a:lumMod val="50000"/>
                  </a:schemeClr>
                </a:solidFill>
              </a:rPr>
              <a:t> </a:t>
            </a:r>
            <a:r>
              <a:rPr lang="en-US" sz="2000" dirty="0">
                <a:solidFill>
                  <a:schemeClr val="accent1">
                    <a:lumMod val="50000"/>
                  </a:schemeClr>
                </a:solidFill>
              </a:rPr>
              <a:t>time and </a:t>
            </a:r>
            <a:r>
              <a:rPr lang="en-US" sz="2000" i="1" dirty="0">
                <a:solidFill>
                  <a:srgbClr val="FF0000"/>
                </a:solidFill>
              </a:rPr>
              <a:t>engaged</a:t>
            </a:r>
            <a:r>
              <a:rPr lang="en-US" sz="2000" i="1" dirty="0">
                <a:solidFill>
                  <a:schemeClr val="accent1">
                    <a:lumMod val="50000"/>
                  </a:schemeClr>
                </a:solidFill>
              </a:rPr>
              <a:t> </a:t>
            </a:r>
            <a:r>
              <a:rPr lang="en-US" sz="2000" dirty="0">
                <a:solidFill>
                  <a:schemeClr val="accent1">
                    <a:lumMod val="50000"/>
                  </a:schemeClr>
                </a:solidFill>
              </a:rPr>
              <a:t>time</a:t>
            </a:r>
            <a:r>
              <a:rPr lang="en-US" sz="2000" dirty="0" smtClean="0">
                <a:solidFill>
                  <a:schemeClr val="accent1">
                    <a:lumMod val="50000"/>
                  </a:schemeClr>
                </a:solidFill>
              </a:rPr>
              <a:t>.</a:t>
            </a:r>
          </a:p>
          <a:p>
            <a:pPr algn="just"/>
            <a:r>
              <a:rPr lang="en-US" sz="2000" dirty="0" smtClean="0">
                <a:solidFill>
                  <a:srgbClr val="FF0000"/>
                </a:solidFill>
              </a:rPr>
              <a:t>About BTES</a:t>
            </a:r>
            <a:r>
              <a:rPr lang="en-US" sz="2000" dirty="0" smtClean="0">
                <a:solidFill>
                  <a:schemeClr val="accent1">
                    <a:lumMod val="50000"/>
                  </a:schemeClr>
                </a:solidFill>
              </a:rPr>
              <a:t>: The overall purpose of the research program was to identify teaching behaviors which are effective in promoting learning in reading and mathematics in elementary schools.</a:t>
            </a:r>
            <a:endParaRPr lang="en-US" sz="2000" dirty="0">
              <a:solidFill>
                <a:schemeClr val="accent1">
                  <a:lumMod val="50000"/>
                </a:schemeClr>
              </a:solidFill>
            </a:endParaRPr>
          </a:p>
        </p:txBody>
      </p:sp>
      <p:sp>
        <p:nvSpPr>
          <p:cNvPr id="3" name="Content Placeholder 2"/>
          <p:cNvSpPr>
            <a:spLocks noGrp="1"/>
          </p:cNvSpPr>
          <p:nvPr>
            <p:ph sz="half" idx="1"/>
          </p:nvPr>
        </p:nvSpPr>
        <p:spPr/>
        <p:txBody>
          <a:bodyPr>
            <a:normAutofit fontScale="55000" lnSpcReduction="20000"/>
          </a:bodyPr>
          <a:lstStyle/>
          <a:p>
            <a:pPr algn="just">
              <a:lnSpc>
                <a:spcPct val="110000"/>
              </a:lnSpc>
              <a:buFont typeface="Wingdings" panose="05000000000000000000" pitchFamily="2" charset="2"/>
              <a:buChar char="Ø"/>
            </a:pPr>
            <a:r>
              <a:rPr lang="en-US" dirty="0" smtClean="0"/>
              <a:t>     </a:t>
            </a:r>
            <a:r>
              <a:rPr lang="en-US" b="1" i="1" dirty="0" smtClean="0">
                <a:solidFill>
                  <a:srgbClr val="FF0000"/>
                </a:solidFill>
              </a:rPr>
              <a:t>Allocated </a:t>
            </a:r>
            <a:r>
              <a:rPr lang="en-US" b="1" i="1" dirty="0">
                <a:solidFill>
                  <a:srgbClr val="FF0000"/>
                </a:solidFill>
              </a:rPr>
              <a:t>time </a:t>
            </a:r>
            <a:r>
              <a:rPr lang="en-US" dirty="0"/>
              <a:t>is how much time a teacher or school sets aside for the </a:t>
            </a:r>
            <a:r>
              <a:rPr lang="en-US" dirty="0" smtClean="0"/>
              <a:t>study of some subject. It’s the time that the state, district, school or teacher provides the students for instruction.</a:t>
            </a:r>
          </a:p>
          <a:p>
            <a:pPr algn="just">
              <a:lnSpc>
                <a:spcPct val="110000"/>
              </a:lnSpc>
              <a:buFont typeface="Wingdings" panose="05000000000000000000" pitchFamily="2" charset="2"/>
              <a:buChar char="Ø"/>
            </a:pPr>
            <a:r>
              <a:rPr lang="en-US" dirty="0" smtClean="0"/>
              <a:t>     </a:t>
            </a:r>
            <a:r>
              <a:rPr lang="en-US" b="1" i="1" dirty="0" smtClean="0">
                <a:solidFill>
                  <a:srgbClr val="FF0000"/>
                </a:solidFill>
              </a:rPr>
              <a:t>Engaged </a:t>
            </a:r>
            <a:r>
              <a:rPr lang="en-US" b="1" i="1" dirty="0">
                <a:solidFill>
                  <a:srgbClr val="FF0000"/>
                </a:solidFill>
              </a:rPr>
              <a:t>time </a:t>
            </a:r>
            <a:r>
              <a:rPr lang="en-US" dirty="0"/>
              <a:t>is the time a given student actually works </a:t>
            </a:r>
            <a:r>
              <a:rPr lang="en-US" dirty="0" smtClean="0"/>
              <a:t>at the subject. It’s the time that students appear to be paying attention to materials or presentations that have instructional goals.</a:t>
            </a:r>
          </a:p>
          <a:p>
            <a:pPr algn="just">
              <a:lnSpc>
                <a:spcPct val="110000"/>
              </a:lnSpc>
            </a:pPr>
            <a:r>
              <a:rPr lang="en-US" dirty="0"/>
              <a:t> </a:t>
            </a:r>
            <a:r>
              <a:rPr lang="en-US" dirty="0" smtClean="0"/>
              <a:t>   Clearly</a:t>
            </a:r>
            <a:r>
              <a:rPr lang="en-US" dirty="0"/>
              <a:t>, the amount of time allocated to a subject makes a </a:t>
            </a:r>
            <a:r>
              <a:rPr lang="en-US" dirty="0" smtClean="0"/>
              <a:t>tremendous difference in students</a:t>
            </a:r>
            <a:r>
              <a:rPr lang="en-US" dirty="0"/>
              <a:t>’ opportunity to learn it. If the teacher does not </a:t>
            </a:r>
            <a:r>
              <a:rPr lang="en-US" dirty="0" smtClean="0"/>
              <a:t>spend much </a:t>
            </a:r>
            <a:r>
              <a:rPr lang="en-US" dirty="0"/>
              <a:t>time with </a:t>
            </a:r>
            <a:r>
              <a:rPr lang="en-US" dirty="0" smtClean="0"/>
              <a:t>math, then </a:t>
            </a:r>
            <a:r>
              <a:rPr lang="en-US" dirty="0"/>
              <a:t>it is not surprising that his or her students </a:t>
            </a:r>
            <a:r>
              <a:rPr lang="en-US" dirty="0" smtClean="0"/>
              <a:t>fare poorly </a:t>
            </a:r>
            <a:r>
              <a:rPr lang="en-US" dirty="0"/>
              <a:t>on math exams. However, this variation in allocated time was </a:t>
            </a:r>
            <a:r>
              <a:rPr lang="en-US" dirty="0" smtClean="0"/>
              <a:t>not the big </a:t>
            </a:r>
            <a:r>
              <a:rPr lang="en-US" dirty="0"/>
              <a:t>surprise in the research on instructional time. The big surprise </a:t>
            </a:r>
            <a:r>
              <a:rPr lang="en-US" dirty="0" smtClean="0"/>
              <a:t>was in </a:t>
            </a:r>
            <a:r>
              <a:rPr lang="en-US" dirty="0"/>
              <a:t>engaged time</a:t>
            </a:r>
            <a:r>
              <a:rPr lang="en-US" dirty="0" smtClean="0"/>
              <a:t>.</a:t>
            </a:r>
          </a:p>
          <a:p>
            <a:pPr algn="just">
              <a:lnSpc>
                <a:spcPct val="110000"/>
              </a:lnSpc>
            </a:pPr>
            <a:r>
              <a:rPr lang="en-US" dirty="0"/>
              <a:t> </a:t>
            </a:r>
            <a:r>
              <a:rPr lang="en-US" dirty="0" smtClean="0"/>
              <a:t>   </a:t>
            </a:r>
            <a:r>
              <a:rPr lang="en-US" dirty="0"/>
              <a:t>By focusing on selected students in a classroom, </a:t>
            </a:r>
            <a:r>
              <a:rPr lang="en-US" dirty="0" smtClean="0"/>
              <a:t>the researchers</a:t>
            </a:r>
            <a:r>
              <a:rPr lang="en-US" dirty="0"/>
              <a:t> </a:t>
            </a:r>
            <a:r>
              <a:rPr lang="en-US" dirty="0" smtClean="0"/>
              <a:t>clocked </a:t>
            </a:r>
            <a:r>
              <a:rPr lang="en-US" dirty="0"/>
              <a:t>the amount of time in which these target students </a:t>
            </a:r>
            <a:r>
              <a:rPr lang="en-US" dirty="0" smtClean="0"/>
              <a:t>were engaged </a:t>
            </a:r>
            <a:r>
              <a:rPr lang="en-US" dirty="0"/>
              <a:t>in the assigned activity, or ”on-task.“ What they found was </a:t>
            </a:r>
            <a:r>
              <a:rPr lang="en-US" dirty="0" smtClean="0"/>
              <a:t>that even </a:t>
            </a:r>
            <a:r>
              <a:rPr lang="en-US" dirty="0"/>
              <a:t>though a teacher might allocate fifty minutes to math, a student </a:t>
            </a:r>
            <a:r>
              <a:rPr lang="en-US" dirty="0" smtClean="0"/>
              <a:t>might be </a:t>
            </a:r>
            <a:r>
              <a:rPr lang="en-US" dirty="0"/>
              <a:t>on-task only seven or eight of those fifty minutes! The engaged time </a:t>
            </a:r>
            <a:r>
              <a:rPr lang="en-US" dirty="0" smtClean="0"/>
              <a:t>for a </a:t>
            </a:r>
            <a:r>
              <a:rPr lang="en-US" dirty="0"/>
              <a:t>given student might be less than 20 percent of the allocated time.</a:t>
            </a:r>
          </a:p>
        </p:txBody>
      </p:sp>
    </p:spTree>
    <p:extLst>
      <p:ext uri="{BB962C8B-B14F-4D97-AF65-F5344CB8AC3E}">
        <p14:creationId xmlns:p14="http://schemas.microsoft.com/office/powerpoint/2010/main" xmlns="" val="217274029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3872"/>
            <a:ext cx="10058400" cy="861597"/>
          </a:xfrm>
          <a:ln>
            <a:solidFill>
              <a:schemeClr val="accent2">
                <a:lumMod val="50000"/>
              </a:schemeClr>
            </a:solidFill>
          </a:ln>
        </p:spPr>
        <p:txBody>
          <a:bodyPr/>
          <a:lstStyle/>
          <a:p>
            <a:pPr algn="ctr"/>
            <a:r>
              <a:rPr lang="en-US" dirty="0"/>
              <a:t>Features of This Approach</a:t>
            </a:r>
          </a:p>
        </p:txBody>
      </p:sp>
      <p:sp>
        <p:nvSpPr>
          <p:cNvPr id="3" name="Content Placeholder 2"/>
          <p:cNvSpPr>
            <a:spLocks noGrp="1"/>
          </p:cNvSpPr>
          <p:nvPr>
            <p:ph idx="1"/>
          </p:nvPr>
        </p:nvSpPr>
        <p:spPr/>
        <p:txBody>
          <a:bodyPr>
            <a:normAutofit lnSpcReduction="10000"/>
          </a:bodyPr>
          <a:lstStyle/>
          <a:p>
            <a:pPr algn="just">
              <a:lnSpc>
                <a:spcPct val="100000"/>
              </a:lnSpc>
            </a:pPr>
            <a:r>
              <a:rPr lang="en-US" dirty="0"/>
              <a:t>Researchers have found that there are many ways for teachers to </a:t>
            </a:r>
            <a:r>
              <a:rPr lang="en-US" dirty="0" smtClean="0"/>
              <a:t>increase the </a:t>
            </a:r>
            <a:r>
              <a:rPr lang="en-US" dirty="0"/>
              <a:t>time in which students are engaged. These skills for managing </a:t>
            </a:r>
            <a:r>
              <a:rPr lang="en-US" dirty="0" smtClean="0"/>
              <a:t>learning time </a:t>
            </a:r>
            <a:r>
              <a:rPr lang="en-US" dirty="0"/>
              <a:t>are considered </a:t>
            </a:r>
            <a:r>
              <a:rPr lang="en-US" dirty="0">
                <a:solidFill>
                  <a:srgbClr val="FF0000"/>
                </a:solidFill>
              </a:rPr>
              <a:t>generic teaching skills</a:t>
            </a:r>
            <a:r>
              <a:rPr lang="en-US" dirty="0"/>
              <a:t>, because they appear to be </a:t>
            </a:r>
            <a:r>
              <a:rPr lang="en-US" dirty="0" smtClean="0"/>
              <a:t>unrelated to </a:t>
            </a:r>
            <a:r>
              <a:rPr lang="en-US" dirty="0"/>
              <a:t>student background characteristics such as race or home </a:t>
            </a:r>
            <a:r>
              <a:rPr lang="en-US" dirty="0" smtClean="0"/>
              <a:t>environment, to </a:t>
            </a:r>
            <a:r>
              <a:rPr lang="en-US" dirty="0"/>
              <a:t>the subject matter taught, or to the nature of the school setting.</a:t>
            </a:r>
          </a:p>
          <a:p>
            <a:pPr algn="just">
              <a:lnSpc>
                <a:spcPct val="100000"/>
              </a:lnSpc>
            </a:pPr>
            <a:r>
              <a:rPr lang="en-US" dirty="0" smtClean="0"/>
              <a:t>   These </a:t>
            </a:r>
            <a:r>
              <a:rPr lang="en-US" dirty="0"/>
              <a:t>time-management skills are intended to increase the percentage </a:t>
            </a:r>
            <a:r>
              <a:rPr lang="en-US" dirty="0" smtClean="0"/>
              <a:t>of engaged </a:t>
            </a:r>
            <a:r>
              <a:rPr lang="en-US" dirty="0"/>
              <a:t>time relative to allocated time, and include such techniques </a:t>
            </a:r>
            <a:r>
              <a:rPr lang="en-US" dirty="0" smtClean="0"/>
              <a:t>as monitoring </a:t>
            </a:r>
            <a:r>
              <a:rPr lang="en-US" dirty="0"/>
              <a:t>seatwork, reducing idle chatter, maintaining a </a:t>
            </a:r>
            <a:r>
              <a:rPr lang="en-US" dirty="0" smtClean="0"/>
              <a:t>down-to-business atmosphere</a:t>
            </a:r>
            <a:r>
              <a:rPr lang="en-US" dirty="0"/>
              <a:t>, and providing students with an easy, comfortable </a:t>
            </a:r>
            <a:r>
              <a:rPr lang="en-US" dirty="0" smtClean="0"/>
              <a:t>means to </a:t>
            </a:r>
            <a:r>
              <a:rPr lang="en-US" dirty="0"/>
              <a:t>signal their confusion with material under consideration.</a:t>
            </a:r>
          </a:p>
        </p:txBody>
      </p:sp>
    </p:spTree>
    <p:extLst>
      <p:ext uri="{BB962C8B-B14F-4D97-AF65-F5344CB8AC3E}">
        <p14:creationId xmlns:p14="http://schemas.microsoft.com/office/powerpoint/2010/main" xmlns="" val="331823823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058400" cy="810081"/>
          </a:xfrm>
          <a:ln>
            <a:solidFill>
              <a:schemeClr val="accent2">
                <a:lumMod val="50000"/>
              </a:schemeClr>
            </a:solidFill>
          </a:ln>
        </p:spPr>
        <p:txBody>
          <a:bodyPr/>
          <a:lstStyle/>
          <a:p>
            <a:pPr algn="ctr"/>
            <a:r>
              <a:rPr lang="en-US" dirty="0" smtClean="0"/>
              <a:t>But is that all?</a:t>
            </a:r>
            <a:endParaRPr lang="en-US" dirty="0"/>
          </a:p>
        </p:txBody>
      </p:sp>
      <p:sp>
        <p:nvSpPr>
          <p:cNvPr id="3" name="Content Placeholder 2"/>
          <p:cNvSpPr>
            <a:spLocks noGrp="1"/>
          </p:cNvSpPr>
          <p:nvPr>
            <p:ph idx="1"/>
          </p:nvPr>
        </p:nvSpPr>
        <p:spPr>
          <a:xfrm>
            <a:off x="1086977" y="1737360"/>
            <a:ext cx="10058400" cy="4023360"/>
          </a:xfrm>
        </p:spPr>
        <p:txBody>
          <a:bodyPr/>
          <a:lstStyle/>
          <a:p>
            <a:pPr algn="just">
              <a:lnSpc>
                <a:spcPct val="100000"/>
              </a:lnSpc>
            </a:pPr>
            <a:r>
              <a:rPr lang="en-US" dirty="0"/>
              <a:t>Time engaged in academic work is not, however, the only aspect of </a:t>
            </a:r>
            <a:r>
              <a:rPr lang="en-US" dirty="0" smtClean="0"/>
              <a:t>the executive </a:t>
            </a:r>
            <a:r>
              <a:rPr lang="en-US" dirty="0"/>
              <a:t>approach to teaching. Among the many other methods or </a:t>
            </a:r>
            <a:r>
              <a:rPr lang="en-US" dirty="0" smtClean="0"/>
              <a:t>techniques are </a:t>
            </a:r>
            <a:r>
              <a:rPr lang="en-US" dirty="0"/>
              <a:t>three that appear to have a major impact on the effectiveness </a:t>
            </a:r>
            <a:r>
              <a:rPr lang="en-US" dirty="0" smtClean="0"/>
              <a:t>of a </a:t>
            </a:r>
            <a:r>
              <a:rPr lang="en-US" dirty="0"/>
              <a:t>teacher’s </a:t>
            </a:r>
            <a:r>
              <a:rPr lang="en-US" dirty="0" smtClean="0"/>
              <a:t>efforts. They </a:t>
            </a:r>
            <a:r>
              <a:rPr lang="en-US" dirty="0"/>
              <a:t>are </a:t>
            </a:r>
            <a:r>
              <a:rPr lang="en-US" b="1" i="1" dirty="0">
                <a:solidFill>
                  <a:srgbClr val="FF0000"/>
                </a:solidFill>
              </a:rPr>
              <a:t>cues</a:t>
            </a:r>
            <a:r>
              <a:rPr lang="en-US" dirty="0"/>
              <a:t>, </a:t>
            </a:r>
            <a:r>
              <a:rPr lang="en-US" b="1" i="1" dirty="0">
                <a:solidFill>
                  <a:srgbClr val="FF0000"/>
                </a:solidFill>
              </a:rPr>
              <a:t>corrective feedback</a:t>
            </a:r>
            <a:r>
              <a:rPr lang="en-US" dirty="0"/>
              <a:t>, and </a:t>
            </a:r>
            <a:r>
              <a:rPr lang="en-US" b="1" i="1" dirty="0">
                <a:solidFill>
                  <a:srgbClr val="FF0000"/>
                </a:solidFill>
              </a:rPr>
              <a:t>reinforcement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7247" y="3505400"/>
            <a:ext cx="3671767" cy="3223812"/>
          </a:xfrm>
          <a:prstGeom prst="rect">
            <a:avLst/>
          </a:prstGeom>
        </p:spPr>
      </p:pic>
    </p:spTree>
    <p:extLst>
      <p:ext uri="{BB962C8B-B14F-4D97-AF65-F5344CB8AC3E}">
        <p14:creationId xmlns:p14="http://schemas.microsoft.com/office/powerpoint/2010/main" xmlns="" val="130395755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927279"/>
            <a:ext cx="10058400" cy="810081"/>
          </a:xfrm>
          <a:ln>
            <a:solidFill>
              <a:schemeClr val="accent2">
                <a:lumMod val="50000"/>
              </a:schemeClr>
            </a:solidFill>
          </a:ln>
        </p:spPr>
        <p:txBody>
          <a:bodyPr/>
          <a:lstStyle/>
          <a:p>
            <a:pPr algn="ctr"/>
            <a:r>
              <a:rPr lang="en-US" dirty="0"/>
              <a:t>Cues </a:t>
            </a:r>
            <a:r>
              <a:rPr lang="en-US" dirty="0" smtClean="0"/>
              <a:t>Are Like Maps </a:t>
            </a:r>
            <a:r>
              <a:rPr lang="en-US" dirty="0"/>
              <a:t>and </a:t>
            </a:r>
            <a:r>
              <a:rPr lang="en-US" dirty="0" smtClean="0"/>
              <a:t>Signposts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18650" y="3169813"/>
            <a:ext cx="3429000" cy="3429000"/>
          </a:xfrm>
          <a:prstGeom prst="rect">
            <a:avLst/>
          </a:prstGeom>
        </p:spPr>
      </p:pic>
      <p:sp>
        <p:nvSpPr>
          <p:cNvPr id="2" name="TextBox 1"/>
          <p:cNvSpPr txBox="1"/>
          <p:nvPr/>
        </p:nvSpPr>
        <p:spPr>
          <a:xfrm>
            <a:off x="1249251" y="1983346"/>
            <a:ext cx="7701566" cy="2554545"/>
          </a:xfrm>
          <a:prstGeom prst="rect">
            <a:avLst/>
          </a:prstGeom>
          <a:noFill/>
        </p:spPr>
        <p:txBody>
          <a:bodyPr wrap="square" rtlCol="0">
            <a:spAutoFit/>
          </a:bodyPr>
          <a:lstStyle/>
          <a:p>
            <a:pPr algn="just"/>
            <a:r>
              <a:rPr lang="en-US" sz="2000" dirty="0"/>
              <a:t>T</a:t>
            </a:r>
            <a:r>
              <a:rPr lang="en-US" sz="2000" dirty="0" smtClean="0"/>
              <a:t>he </a:t>
            </a:r>
            <a:r>
              <a:rPr lang="en-US" sz="2000" dirty="0"/>
              <a:t>teacher employs them to alert </a:t>
            </a:r>
            <a:r>
              <a:rPr lang="en-US" sz="2000" dirty="0" smtClean="0"/>
              <a:t>students to </a:t>
            </a:r>
            <a:r>
              <a:rPr lang="en-US" sz="2000" dirty="0"/>
              <a:t>what is to be learned and how to go about learning it. </a:t>
            </a:r>
            <a:r>
              <a:rPr lang="en-US" sz="2000" dirty="0" smtClean="0"/>
              <a:t>Teachers who </a:t>
            </a:r>
            <a:r>
              <a:rPr lang="en-US" sz="2000" dirty="0"/>
              <a:t>make extensive use of cues, particularly in the early segments of an </a:t>
            </a:r>
            <a:r>
              <a:rPr lang="en-US" sz="2000" dirty="0" smtClean="0"/>
              <a:t>instructional sequence</a:t>
            </a:r>
            <a:r>
              <a:rPr lang="en-US" sz="2000" dirty="0"/>
              <a:t>, often have a stronger </a:t>
            </a:r>
            <a:r>
              <a:rPr lang="en-US" sz="2000" dirty="0" smtClean="0"/>
              <a:t>impact on </a:t>
            </a:r>
            <a:r>
              <a:rPr lang="en-US" sz="2000" dirty="0"/>
              <a:t>learning than </a:t>
            </a:r>
            <a:r>
              <a:rPr lang="en-US" sz="2000" dirty="0" smtClean="0"/>
              <a:t>those who </a:t>
            </a:r>
            <a:r>
              <a:rPr lang="en-US" sz="2000" dirty="0"/>
              <a:t>do not use cues</a:t>
            </a:r>
            <a:r>
              <a:rPr lang="en-US" sz="2000" dirty="0" smtClean="0"/>
              <a:t>.</a:t>
            </a:r>
          </a:p>
          <a:p>
            <a:pPr algn="just"/>
            <a:r>
              <a:rPr lang="en-US" sz="2000" dirty="0"/>
              <a:t> </a:t>
            </a:r>
            <a:r>
              <a:rPr lang="en-US" sz="2000" dirty="0" smtClean="0"/>
              <a:t>A learning cue is a word or short phrase that identifies the critical elements or features of a motor skill or task. Learning cues call the learner’s attention to key elements of a skill and project a clear visual image of a skill for the learner.</a:t>
            </a:r>
            <a:endParaRPr lang="en-US" sz="2000"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1506828" y="1010407"/>
            <a:ext cx="799384" cy="590973"/>
          </a:xfrm>
          <a:prstGeom prst="rect">
            <a:avLst/>
          </a:prstGeom>
        </p:spPr>
      </p:pic>
    </p:spTree>
    <p:extLst>
      <p:ext uri="{BB962C8B-B14F-4D97-AF65-F5344CB8AC3E}">
        <p14:creationId xmlns:p14="http://schemas.microsoft.com/office/powerpoint/2010/main" xmlns="" val="270811301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308" y="940158"/>
            <a:ext cx="10287643" cy="798490"/>
          </a:xfrm>
          <a:ln>
            <a:solidFill>
              <a:schemeClr val="accent2">
                <a:lumMod val="50000"/>
              </a:schemeClr>
            </a:solidFill>
          </a:ln>
        </p:spPr>
        <p:txBody>
          <a:bodyPr>
            <a:normAutofit fontScale="90000"/>
          </a:bodyPr>
          <a:lstStyle/>
          <a:p>
            <a:pPr algn="ctr"/>
            <a:r>
              <a:rPr lang="en-US" dirty="0"/>
              <a:t>corrective </a:t>
            </a:r>
            <a:r>
              <a:rPr lang="en-US" dirty="0" smtClean="0"/>
              <a:t>feedback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82120" y="3978628"/>
            <a:ext cx="4473260" cy="2341006"/>
          </a:xfrm>
          <a:prstGeom prst="rect">
            <a:avLst/>
          </a:prstGeom>
          <a:ln/>
        </p:spPr>
        <p:style>
          <a:lnRef idx="2">
            <a:schemeClr val="accent3"/>
          </a:lnRef>
          <a:fillRef idx="1">
            <a:schemeClr val="lt1"/>
          </a:fillRef>
          <a:effectRef idx="0">
            <a:schemeClr val="accent3"/>
          </a:effectRef>
          <a:fontRef idx="minor">
            <a:schemeClr val="dk1"/>
          </a:fontRef>
        </p:style>
      </p:pic>
      <p:sp>
        <p:nvSpPr>
          <p:cNvPr id="3" name="TextBox 2"/>
          <p:cNvSpPr txBox="1"/>
          <p:nvPr/>
        </p:nvSpPr>
        <p:spPr>
          <a:xfrm>
            <a:off x="775307" y="1885747"/>
            <a:ext cx="6406813" cy="209288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000" dirty="0" smtClean="0"/>
              <a:t>In corrective feedback, </a:t>
            </a:r>
            <a:r>
              <a:rPr lang="en-US" sz="2000" dirty="0"/>
              <a:t>teachers quickly remedy errors in written and oral work</a:t>
            </a:r>
            <a:r>
              <a:rPr lang="en-US" dirty="0" smtClean="0"/>
              <a:t>.</a:t>
            </a:r>
          </a:p>
          <a:p>
            <a:pPr algn="just"/>
            <a:r>
              <a:rPr lang="en-US" dirty="0" smtClean="0"/>
              <a:t>It’s a frequent practice in the field of education and in learning generally. </a:t>
            </a:r>
            <a:r>
              <a:rPr lang="en-US" dirty="0"/>
              <a:t>corrective </a:t>
            </a:r>
            <a:r>
              <a:rPr lang="en-US" dirty="0" smtClean="0"/>
              <a:t>feedback is a form of performance feedback used to improve student achievement. Teachers provide feedback to students to reinforce expectations and to correct student errors during lessons. </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2910625" y="1043916"/>
            <a:ext cx="799384" cy="590973"/>
          </a:xfrm>
          <a:prstGeom prst="rect">
            <a:avLst/>
          </a:prstGeom>
        </p:spPr>
      </p:pic>
    </p:spTree>
    <p:extLst>
      <p:ext uri="{BB962C8B-B14F-4D97-AF65-F5344CB8AC3E}">
        <p14:creationId xmlns:p14="http://schemas.microsoft.com/office/powerpoint/2010/main" xmlns="" val="379384582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75" y="746975"/>
            <a:ext cx="10058400" cy="928265"/>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000" dirty="0" smtClean="0">
                <a:solidFill>
                  <a:schemeClr val="tx2">
                    <a:lumMod val="50000"/>
                  </a:schemeClr>
                </a:solidFill>
                <a:latin typeface="+mj-lt"/>
              </a:rPr>
              <a:t>Reinforcement…Rewarding</a:t>
            </a:r>
            <a:r>
              <a:rPr lang="en-US" sz="4000" dirty="0" smtClean="0">
                <a:solidFill>
                  <a:schemeClr val="tx2">
                    <a:lumMod val="50000"/>
                  </a:schemeClr>
                </a:solidFill>
              </a:rPr>
              <a:t> </a:t>
            </a:r>
            <a:r>
              <a:rPr lang="en-US" sz="4000" dirty="0" smtClean="0">
                <a:solidFill>
                  <a:schemeClr val="tx2">
                    <a:lumMod val="50000"/>
                  </a:schemeClr>
                </a:solidFill>
                <a:latin typeface="+mj-lt"/>
              </a:rPr>
              <a:t>in Different Ways</a:t>
            </a:r>
            <a:endParaRPr lang="en-US" sz="4000" dirty="0">
              <a:solidFill>
                <a:schemeClr val="tx2">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1102" y="2691685"/>
            <a:ext cx="3880898" cy="3880898"/>
          </a:xfrm>
          <a:prstGeom prst="rect">
            <a:avLst/>
          </a:prstGeom>
        </p:spPr>
      </p:pic>
      <p:sp>
        <p:nvSpPr>
          <p:cNvPr id="3" name="TextBox 2"/>
          <p:cNvSpPr txBox="1"/>
          <p:nvPr/>
        </p:nvSpPr>
        <p:spPr>
          <a:xfrm>
            <a:off x="1289175" y="1906073"/>
            <a:ext cx="9674610" cy="1754326"/>
          </a:xfrm>
          <a:prstGeom prst="rect">
            <a:avLst/>
          </a:prstGeom>
          <a:noFill/>
        </p:spPr>
        <p:txBody>
          <a:bodyPr wrap="square" rtlCol="0">
            <a:spAutoFit/>
          </a:bodyPr>
          <a:lstStyle/>
          <a:p>
            <a:pPr algn="just"/>
            <a:r>
              <a:rPr lang="en-US" dirty="0" smtClean="0"/>
              <a:t>Reinforcement, ranging </a:t>
            </a:r>
            <a:r>
              <a:rPr lang="en-US" dirty="0"/>
              <a:t>from a fleeting smile through comments on homework </a:t>
            </a:r>
            <a:r>
              <a:rPr lang="en-US" dirty="0" smtClean="0"/>
              <a:t>assignments all </a:t>
            </a:r>
            <a:r>
              <a:rPr lang="en-US" dirty="0"/>
              <a:t>the way to such tangible rewards as food, toys, or money, is </a:t>
            </a:r>
            <a:r>
              <a:rPr lang="en-US" dirty="0" smtClean="0"/>
              <a:t>also quite </a:t>
            </a:r>
            <a:r>
              <a:rPr lang="en-US" dirty="0"/>
              <a:t>powerful as an </a:t>
            </a:r>
            <a:r>
              <a:rPr lang="en-US" dirty="0" smtClean="0"/>
              <a:t>instructional technique</a:t>
            </a:r>
            <a:r>
              <a:rPr lang="en-US" dirty="0"/>
              <a:t>, although it requires </a:t>
            </a:r>
            <a:r>
              <a:rPr lang="en-US" dirty="0" smtClean="0"/>
              <a:t>experience and </a:t>
            </a:r>
            <a:r>
              <a:rPr lang="en-US" dirty="0"/>
              <a:t>insight into the learner for it to be employed well</a:t>
            </a:r>
            <a:r>
              <a:rPr lang="en-US" dirty="0" smtClean="0"/>
              <a:t>.</a:t>
            </a:r>
          </a:p>
          <a:p>
            <a:pPr algn="just"/>
            <a:r>
              <a:rPr lang="en-US" dirty="0" smtClean="0"/>
              <a:t>In fact, reinforcement is a consequence following a behavior that increases the probability that the behavior will increase in the future. In addition to keeping behavior under control, reinforcement in the classroom should be used to keep students engaged and motivated to learn.</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1392206" y="1079645"/>
            <a:ext cx="629777" cy="465585"/>
          </a:xfrm>
          <a:prstGeom prst="rect">
            <a:avLst/>
          </a:prstGeom>
        </p:spPr>
      </p:pic>
    </p:spTree>
    <p:extLst>
      <p:ext uri="{BB962C8B-B14F-4D97-AF65-F5344CB8AC3E}">
        <p14:creationId xmlns:p14="http://schemas.microsoft.com/office/powerpoint/2010/main" xmlns="" val="233934403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158"/>
            <a:ext cx="10058400" cy="797202"/>
          </a:xfrm>
          <a:ln>
            <a:solidFill>
              <a:schemeClr val="accent2">
                <a:lumMod val="50000"/>
              </a:schemeClr>
            </a:solidFill>
          </a:ln>
        </p:spPr>
        <p:txBody>
          <a:bodyPr>
            <a:normAutofit fontScale="90000"/>
          </a:bodyPr>
          <a:lstStyle/>
          <a:p>
            <a:pPr algn="ctr"/>
            <a:r>
              <a:rPr lang="en-US" dirty="0" smtClean="0"/>
              <a:t>Opportunity to Learn(OTL)</a:t>
            </a:r>
            <a:endParaRPr lang="en-US" dirty="0"/>
          </a:p>
        </p:txBody>
      </p:sp>
      <p:sp>
        <p:nvSpPr>
          <p:cNvPr id="3" name="Content Placeholder 2"/>
          <p:cNvSpPr>
            <a:spLocks noGrp="1"/>
          </p:cNvSpPr>
          <p:nvPr>
            <p:ph idx="1"/>
          </p:nvPr>
        </p:nvSpPr>
        <p:spPr/>
        <p:txBody>
          <a:bodyPr/>
          <a:lstStyle/>
          <a:p>
            <a:pPr algn="just">
              <a:lnSpc>
                <a:spcPct val="100000"/>
              </a:lnSpc>
            </a:pPr>
            <a:r>
              <a:rPr lang="en-US" dirty="0"/>
              <a:t>Another aspect of the executive approach is known as </a:t>
            </a:r>
            <a:r>
              <a:rPr lang="en-US" i="1" dirty="0"/>
              <a:t>opportunity </a:t>
            </a:r>
            <a:r>
              <a:rPr lang="en-US" i="1" dirty="0" smtClean="0"/>
              <a:t>to learn</a:t>
            </a:r>
            <a:r>
              <a:rPr lang="en-US" dirty="0" smtClean="0"/>
              <a:t>—giving </a:t>
            </a:r>
            <a:r>
              <a:rPr lang="en-US" dirty="0"/>
              <a:t>students </a:t>
            </a:r>
            <a:r>
              <a:rPr lang="en-US" dirty="0" smtClean="0"/>
              <a:t>the chance </a:t>
            </a:r>
            <a:r>
              <a:rPr lang="en-US" dirty="0"/>
              <a:t>to learn what is being taught. </a:t>
            </a:r>
            <a:r>
              <a:rPr lang="en-US" dirty="0" smtClean="0"/>
              <a:t>Sometimes teachers </a:t>
            </a:r>
            <a:r>
              <a:rPr lang="en-US" dirty="0"/>
              <a:t>embark on complex topics or ideas but allow too little </a:t>
            </a:r>
            <a:r>
              <a:rPr lang="en-US" dirty="0" smtClean="0"/>
              <a:t>opportunity for </a:t>
            </a:r>
            <a:r>
              <a:rPr lang="en-US" dirty="0"/>
              <a:t>students to become involved in these topics to the extent that the </a:t>
            </a:r>
            <a:r>
              <a:rPr lang="en-US" dirty="0" smtClean="0"/>
              <a:t>topics demand.</a:t>
            </a:r>
            <a:endParaRPr lang="en-US" dirty="0"/>
          </a:p>
          <a:p>
            <a:pPr algn="just">
              <a:lnSpc>
                <a:spcPct val="100000"/>
              </a:lnSpc>
            </a:pPr>
            <a:r>
              <a:rPr lang="en-US" dirty="0"/>
              <a:t>Opportunity to </a:t>
            </a:r>
            <a:r>
              <a:rPr lang="en-US" dirty="0" smtClean="0"/>
              <a:t>Learn was originally defined as the overlap between the information on which they were tested. This is for ensuring that students are able to meet the increased demands of performance-based accountability systems.</a:t>
            </a:r>
            <a:endParaRPr lang="en-US" dirty="0"/>
          </a:p>
        </p:txBody>
      </p:sp>
    </p:spTree>
    <p:extLst>
      <p:ext uri="{BB962C8B-B14F-4D97-AF65-F5344CB8AC3E}">
        <p14:creationId xmlns:p14="http://schemas.microsoft.com/office/powerpoint/2010/main" xmlns="" val="394542170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11369"/>
            <a:ext cx="10058400" cy="925991"/>
          </a:xfrm>
          <a:ln>
            <a:solidFill>
              <a:schemeClr val="accent2">
                <a:lumMod val="50000"/>
              </a:schemeClr>
            </a:solidFill>
          </a:ln>
        </p:spPr>
        <p:txBody>
          <a:bodyPr/>
          <a:lstStyle/>
          <a:p>
            <a:pPr algn="ctr"/>
            <a:r>
              <a:rPr lang="en-US" dirty="0" smtClean="0"/>
              <a:t>Wait Time</a:t>
            </a:r>
            <a:endParaRPr lang="en-US" dirty="0"/>
          </a:p>
        </p:txBody>
      </p:sp>
      <p:sp>
        <p:nvSpPr>
          <p:cNvPr id="3" name="Content Placeholder 2"/>
          <p:cNvSpPr>
            <a:spLocks noGrp="1"/>
          </p:cNvSpPr>
          <p:nvPr>
            <p:ph idx="1"/>
          </p:nvPr>
        </p:nvSpPr>
        <p:spPr/>
        <p:txBody>
          <a:bodyPr/>
          <a:lstStyle/>
          <a:p>
            <a:pPr algn="just"/>
            <a:r>
              <a:rPr lang="en-US" dirty="0" smtClean="0"/>
              <a:t>   One </a:t>
            </a:r>
            <a:r>
              <a:rPr lang="en-US" dirty="0"/>
              <a:t>of the generic skills frequently associated with opportunity to </a:t>
            </a:r>
            <a:r>
              <a:rPr lang="en-US" dirty="0" smtClean="0"/>
              <a:t>learn is </a:t>
            </a:r>
            <a:r>
              <a:rPr lang="en-US" dirty="0"/>
              <a:t>known as “wait time.” It is generally understood as the time that </a:t>
            </a:r>
            <a:r>
              <a:rPr lang="en-US" dirty="0" smtClean="0"/>
              <a:t>elapses between </a:t>
            </a:r>
            <a:r>
              <a:rPr lang="en-US" dirty="0"/>
              <a:t>a teacher’s question and a student’s response to that question</a:t>
            </a:r>
            <a:r>
              <a:rPr lang="en-US" dirty="0" smtClean="0"/>
              <a:t>. </a:t>
            </a:r>
          </a:p>
          <a:p>
            <a:pPr algn="just"/>
            <a:r>
              <a:rPr lang="en-US" dirty="0" smtClean="0"/>
              <a:t>In other words, the amount of time that a teacher gives students to think of the answer and raise their hands is called wait time, and research published over forty years ago is still used to show that wait time is a critical instructional tool.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9746" y="1067913"/>
            <a:ext cx="550188" cy="550188"/>
          </a:xfrm>
          <a:prstGeom prst="rect">
            <a:avLst/>
          </a:prstGeom>
        </p:spPr>
      </p:pic>
    </p:spTree>
    <p:extLst>
      <p:ext uri="{BB962C8B-B14F-4D97-AF65-F5344CB8AC3E}">
        <p14:creationId xmlns:p14="http://schemas.microsoft.com/office/powerpoint/2010/main" xmlns="" val="282165232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1521"/>
            <a:ext cx="10058400" cy="835839"/>
          </a:xfrm>
          <a:ln>
            <a:solidFill>
              <a:schemeClr val="accent2">
                <a:lumMod val="50000"/>
              </a:schemeClr>
            </a:solidFill>
          </a:ln>
        </p:spPr>
        <p:txBody>
          <a:bodyPr/>
          <a:lstStyle/>
          <a:p>
            <a:pPr algn="ctr"/>
            <a:r>
              <a:rPr lang="en-US" dirty="0" smtClean="0"/>
              <a:t>Another Look</a:t>
            </a:r>
            <a:endParaRPr lang="en-US" dirty="0"/>
          </a:p>
        </p:txBody>
      </p:sp>
      <p:sp>
        <p:nvSpPr>
          <p:cNvPr id="3" name="Content Placeholder 2"/>
          <p:cNvSpPr>
            <a:spLocks noGrp="1"/>
          </p:cNvSpPr>
          <p:nvPr>
            <p:ph idx="1"/>
          </p:nvPr>
        </p:nvSpPr>
        <p:spPr>
          <a:xfrm>
            <a:off x="1246675" y="1858613"/>
            <a:ext cx="9909005" cy="4023360"/>
          </a:xfrm>
        </p:spPr>
        <p:txBody>
          <a:bodyPr>
            <a:normAutofit lnSpcReduction="10000"/>
          </a:bodyPr>
          <a:lstStyle/>
          <a:p>
            <a:pPr algn="just">
              <a:lnSpc>
                <a:spcPct val="100000"/>
              </a:lnSpc>
            </a:pPr>
            <a:r>
              <a:rPr lang="en-US" dirty="0" smtClean="0"/>
              <a:t>   There </a:t>
            </a:r>
            <a:r>
              <a:rPr lang="en-US" dirty="0"/>
              <a:t>is an interesting facet to all these features of the executive </a:t>
            </a:r>
            <a:r>
              <a:rPr lang="en-US" dirty="0" smtClean="0"/>
              <a:t>approach to </a:t>
            </a:r>
            <a:r>
              <a:rPr lang="en-US" dirty="0"/>
              <a:t>teaching. They all place a high premium on student </a:t>
            </a:r>
            <a:r>
              <a:rPr lang="en-US" dirty="0" smtClean="0"/>
              <a:t>learning. What </a:t>
            </a:r>
            <a:r>
              <a:rPr lang="en-US" dirty="0"/>
              <a:t>is so strange about that? Is not student learning what schools </a:t>
            </a:r>
            <a:r>
              <a:rPr lang="en-US" dirty="0" smtClean="0"/>
              <a:t>and teachers </a:t>
            </a:r>
            <a:r>
              <a:rPr lang="en-US" dirty="0"/>
              <a:t>are all about? Well, yes . . . but should everything a teacher does </a:t>
            </a:r>
            <a:r>
              <a:rPr lang="en-US" dirty="0" smtClean="0"/>
              <a:t>be determined </a:t>
            </a:r>
            <a:r>
              <a:rPr lang="en-US" dirty="0"/>
              <a:t>by what advances student learning of selected subject </a:t>
            </a:r>
            <a:r>
              <a:rPr lang="en-US" dirty="0" smtClean="0"/>
              <a:t>matter? What </a:t>
            </a:r>
            <a:r>
              <a:rPr lang="en-US" dirty="0"/>
              <a:t>about nurturing a strong bond between teacher and student? </a:t>
            </a:r>
            <a:r>
              <a:rPr lang="en-US" dirty="0" smtClean="0"/>
              <a:t>What about </a:t>
            </a:r>
            <a:r>
              <a:rPr lang="en-US" dirty="0"/>
              <a:t>helping the student to develop his or her own strengths and </a:t>
            </a:r>
            <a:r>
              <a:rPr lang="en-US" dirty="0" smtClean="0"/>
              <a:t>interests? What </a:t>
            </a:r>
            <a:r>
              <a:rPr lang="en-US" dirty="0"/>
              <a:t>about fostering the moral capacities of the student? The </a:t>
            </a:r>
            <a:r>
              <a:rPr lang="en-US" dirty="0" smtClean="0"/>
              <a:t>best way </a:t>
            </a:r>
            <a:r>
              <a:rPr lang="en-US" dirty="0"/>
              <a:t>to come to grips with these questions is to use the MAKER framework </a:t>
            </a:r>
            <a:r>
              <a:rPr lang="en-US" dirty="0" smtClean="0"/>
              <a:t>to analyze </a:t>
            </a:r>
            <a:r>
              <a:rPr lang="en-US" dirty="0"/>
              <a:t>the executive approach.</a:t>
            </a:r>
          </a:p>
        </p:txBody>
      </p:sp>
    </p:spTree>
    <p:extLst>
      <p:ext uri="{BB962C8B-B14F-4D97-AF65-F5344CB8AC3E}">
        <p14:creationId xmlns:p14="http://schemas.microsoft.com/office/powerpoint/2010/main" xmlns="" val="364988238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E69812-8B3B-40D8-9834-22E4118840A4}"/>
              </a:ext>
            </a:extLst>
          </p:cNvPr>
          <p:cNvSpPr>
            <a:spLocks noGrp="1"/>
          </p:cNvSpPr>
          <p:nvPr>
            <p:ph idx="1"/>
          </p:nvPr>
        </p:nvSpPr>
        <p:spPr>
          <a:xfrm>
            <a:off x="1295399" y="122830"/>
            <a:ext cx="10537209" cy="6482686"/>
          </a:xfrm>
        </p:spPr>
        <p:txBody>
          <a:bodyPr/>
          <a:lstStyle/>
          <a:p>
            <a:r>
              <a:rPr lang="en-US" sz="2800" b="1" dirty="0" smtClean="0"/>
              <a:t>In general, an </a:t>
            </a:r>
            <a:r>
              <a:rPr lang="en-US" sz="2800" b="1" dirty="0"/>
              <a:t>executive </a:t>
            </a:r>
            <a:r>
              <a:rPr lang="en-US" sz="2800" b="1" dirty="0" smtClean="0"/>
              <a:t>classroom is:</a:t>
            </a:r>
            <a:endParaRPr lang="en-US" sz="2800" b="1" dirty="0"/>
          </a:p>
          <a:p>
            <a:pPr marL="0" indent="0">
              <a:buNone/>
            </a:pPr>
            <a:endParaRPr lang="en-US" dirty="0"/>
          </a:p>
          <a:p>
            <a:pPr>
              <a:buFont typeface="Arial" panose="020B0604020202020204" pitchFamily="34" charset="0"/>
              <a:buChar char="•"/>
            </a:pPr>
            <a:r>
              <a:rPr lang="en-US" sz="2400" dirty="0"/>
              <a:t>Complex place</a:t>
            </a:r>
          </a:p>
          <a:p>
            <a:pPr>
              <a:buFont typeface="Arial" panose="020B0604020202020204" pitchFamily="34" charset="0"/>
              <a:buChar char="•"/>
            </a:pPr>
            <a:r>
              <a:rPr lang="en-US" sz="2400" dirty="0"/>
              <a:t>Contained 25-35 children</a:t>
            </a:r>
          </a:p>
          <a:p>
            <a:pPr>
              <a:buFont typeface="Arial" panose="020B0604020202020204" pitchFamily="34" charset="0"/>
              <a:buChar char="•"/>
            </a:pPr>
            <a:r>
              <a:rPr lang="en-US" sz="2400" dirty="0"/>
              <a:t>Confined space </a:t>
            </a:r>
          </a:p>
          <a:p>
            <a:pPr>
              <a:buFont typeface="Arial" panose="020B0604020202020204" pitchFamily="34" charset="0"/>
              <a:buChar char="•"/>
            </a:pPr>
            <a:r>
              <a:rPr lang="en-US" sz="2400" dirty="0" smtClean="0"/>
              <a:t>Teacher  </a:t>
            </a:r>
            <a:r>
              <a:rPr lang="en-US" sz="2400" dirty="0"/>
              <a:t>as an aide</a:t>
            </a:r>
          </a:p>
          <a:p>
            <a:pPr>
              <a:buFont typeface="Arial" panose="020B0604020202020204" pitchFamily="34" charset="0"/>
              <a:buChar char="•"/>
            </a:pPr>
            <a:r>
              <a:rPr lang="en-US" sz="2400" dirty="0"/>
              <a:t>Students required to be there</a:t>
            </a:r>
          </a:p>
          <a:p>
            <a:pPr>
              <a:buFont typeface="Arial" panose="020B0604020202020204" pitchFamily="34" charset="0"/>
              <a:buChar char="•"/>
            </a:pPr>
            <a:r>
              <a:rPr lang="en-US" sz="2400" dirty="0"/>
              <a:t>Prescribed content</a:t>
            </a:r>
          </a:p>
          <a:p>
            <a:pPr marL="0" indent="0">
              <a:buNone/>
            </a:pPr>
            <a:endParaRPr lang="en-US" sz="2400" dirty="0"/>
          </a:p>
          <a:p>
            <a:pPr marL="0" indent="0">
              <a:buNone/>
            </a:pPr>
            <a:r>
              <a:rPr lang="en-US" sz="2400" b="1" dirty="0"/>
              <a:t>Classrooms’ complexity        demands                    management is required</a:t>
            </a:r>
          </a:p>
          <a:p>
            <a:pPr>
              <a:buFont typeface="Arial" panose="020B0604020202020204" pitchFamily="34" charset="0"/>
              <a:buChar char="•"/>
            </a:pPr>
            <a:endParaRPr lang="en-US" sz="2400" dirty="0"/>
          </a:p>
        </p:txBody>
      </p:sp>
      <p:sp>
        <p:nvSpPr>
          <p:cNvPr id="4" name="Cross 3">
            <a:extLst>
              <a:ext uri="{FF2B5EF4-FFF2-40B4-BE49-F238E27FC236}">
                <a16:creationId xmlns:a16="http://schemas.microsoft.com/office/drawing/2014/main" xmlns="" id="{6655F8B0-C818-40D1-9A4B-7926345F92A5}"/>
              </a:ext>
            </a:extLst>
          </p:cNvPr>
          <p:cNvSpPr/>
          <p:nvPr/>
        </p:nvSpPr>
        <p:spPr>
          <a:xfrm>
            <a:off x="4946900" y="4334611"/>
            <a:ext cx="245660" cy="27295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D6F03AE1-15B0-424F-9480-6C28653B4716}"/>
              </a:ext>
            </a:extLst>
          </p:cNvPr>
          <p:cNvSpPr/>
          <p:nvPr/>
        </p:nvSpPr>
        <p:spPr>
          <a:xfrm flipV="1">
            <a:off x="6868802" y="4221603"/>
            <a:ext cx="1014486" cy="443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1801306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4694" y="1066799"/>
            <a:ext cx="9953923" cy="5458691"/>
          </a:xfrm>
        </p:spPr>
      </p:pic>
    </p:spTree>
    <p:extLst>
      <p:ext uri="{BB962C8B-B14F-4D97-AF65-F5344CB8AC3E}">
        <p14:creationId xmlns:p14="http://schemas.microsoft.com/office/powerpoint/2010/main" xmlns="" val="354107929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71" y="476909"/>
            <a:ext cx="10058400" cy="900233"/>
          </a:xfrm>
          <a:ln>
            <a:solidFill>
              <a:schemeClr val="accent3">
                <a:lumMod val="50000"/>
              </a:schemeClr>
            </a:solidFill>
          </a:ln>
        </p:spPr>
        <p:txBody>
          <a:bodyPr/>
          <a:lstStyle/>
          <a:p>
            <a:pPr algn="ctr"/>
            <a:r>
              <a:rPr lang="en-US" dirty="0" smtClean="0">
                <a:latin typeface="Times New Roman" pitchFamily="18" charset="0"/>
                <a:cs typeface="Times New Roman" pitchFamily="18" charset="0"/>
              </a:rPr>
              <a:t>Managing </a:t>
            </a:r>
            <a:r>
              <a:rPr lang="en-US" dirty="0">
                <a:latin typeface="Times New Roman" pitchFamily="18" charset="0"/>
                <a:cs typeface="Times New Roman" pitchFamily="18" charset="0"/>
              </a:rPr>
              <a:t>Your Classroom</a:t>
            </a:r>
          </a:p>
        </p:txBody>
      </p:sp>
      <p:sp>
        <p:nvSpPr>
          <p:cNvPr id="3" name="Content Placeholder 2"/>
          <p:cNvSpPr>
            <a:spLocks noGrp="1"/>
          </p:cNvSpPr>
          <p:nvPr>
            <p:ph idx="1"/>
          </p:nvPr>
        </p:nvSpPr>
        <p:spPr>
          <a:xfrm>
            <a:off x="1380615" y="2022752"/>
            <a:ext cx="4530788" cy="1149939"/>
          </a:xfrm>
          <a:solidFill>
            <a:schemeClr val="accent1">
              <a:lumMod val="40000"/>
              <a:lumOff val="60000"/>
            </a:schemeClr>
          </a:solidFill>
          <a:ln>
            <a:no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a:noAutofit/>
          </a:bodyPr>
          <a:lstStyle/>
          <a:p>
            <a:pPr algn="ctr"/>
            <a:r>
              <a:rPr lang="en-US" sz="2800" dirty="0">
                <a:solidFill>
                  <a:schemeClr val="bg2">
                    <a:lumMod val="10000"/>
                  </a:schemeClr>
                </a:solidFill>
                <a:latin typeface="Times New Roman" pitchFamily="18" charset="0"/>
                <a:cs typeface="Times New Roman" pitchFamily="18" charset="0"/>
              </a:rPr>
              <a:t>How do you manage a classroom?</a:t>
            </a:r>
          </a:p>
        </p:txBody>
      </p:sp>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backgroundRemoval t="191" b="100000" l="0" r="100000">
                        <a14:foregroundMark x1="33095" y1="34907" x2="33095" y2="34907"/>
                        <a14:foregroundMark x1="29881" y1="37588" x2="29881" y2="37588"/>
                        <a14:foregroundMark x1="56548" y1="36439" x2="56548" y2="36439"/>
                        <a14:foregroundMark x1="57262" y1="25909" x2="57262" y2="25909"/>
                        <a14:foregroundMark x1="47024" y1="27632" x2="47024" y2="27632"/>
                      </a14:backgroundRemoval>
                    </a14:imgEffect>
                  </a14:imgLayer>
                </a14:imgProps>
              </a:ext>
              <a:ext uri="{28A0092B-C50C-407E-A947-70E740481C1C}">
                <a14:useLocalDpi xmlns:a14="http://schemas.microsoft.com/office/drawing/2010/main" xmlns="" val="0"/>
              </a:ext>
            </a:extLst>
          </a:blip>
          <a:stretch>
            <a:fillRect/>
          </a:stretch>
        </p:blipFill>
        <p:spPr>
          <a:xfrm>
            <a:off x="7104094" y="2022752"/>
            <a:ext cx="2426272" cy="45261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05472" y="967429"/>
            <a:ext cx="1743692" cy="1907163"/>
          </a:xfrm>
          <a:prstGeom prst="rect">
            <a:avLst/>
          </a:prstGeom>
        </p:spPr>
      </p:pic>
    </p:spTree>
    <p:extLst>
      <p:ext uri="{BB962C8B-B14F-4D97-AF65-F5344CB8AC3E}">
        <p14:creationId xmlns:p14="http://schemas.microsoft.com/office/powerpoint/2010/main" xmlns="" val="173828457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88" b="9860"/>
          <a:stretch/>
        </p:blipFill>
        <p:spPr>
          <a:xfrm>
            <a:off x="5081630" y="167425"/>
            <a:ext cx="5977028" cy="3970318"/>
          </a:xfrm>
          <a:prstGeom prst="rect">
            <a:avLst/>
          </a:prstGeom>
          <a:ln>
            <a:noFill/>
          </a:ln>
          <a:effectLst>
            <a:softEdge rad="112500"/>
          </a:effectLst>
        </p:spPr>
      </p:pic>
      <p:sp>
        <p:nvSpPr>
          <p:cNvPr id="5" name="TextBox 4"/>
          <p:cNvSpPr txBox="1"/>
          <p:nvPr/>
        </p:nvSpPr>
        <p:spPr>
          <a:xfrm>
            <a:off x="167425" y="206062"/>
            <a:ext cx="3696238" cy="3970318"/>
          </a:xfrm>
          <a:prstGeom prst="rect">
            <a:avLst/>
          </a:prstGeom>
          <a:noFill/>
          <a:ln>
            <a:solidFill>
              <a:schemeClr val="accent1">
                <a:lumMod val="50000"/>
              </a:schemeClr>
            </a:solidFill>
          </a:ln>
        </p:spPr>
        <p:txBody>
          <a:bodyPr wrap="square" rtlCol="0">
            <a:spAutoFit/>
          </a:bodyPr>
          <a:lstStyle/>
          <a:p>
            <a:pPr algn="just"/>
            <a:r>
              <a:rPr lang="en-US" dirty="0">
                <a:latin typeface="Times New Roman" pitchFamily="18" charset="0"/>
                <a:cs typeface="Times New Roman" pitchFamily="18" charset="0"/>
              </a:rPr>
              <a:t>Classrooms are complex places. Often twenty-five to thirty-five </a:t>
            </a:r>
            <a:r>
              <a:rPr lang="en-US" dirty="0" smtClean="0">
                <a:latin typeface="Times New Roman" pitchFamily="18" charset="0"/>
                <a:cs typeface="Times New Roman" pitchFamily="18" charset="0"/>
              </a:rPr>
              <a:t>children are </a:t>
            </a:r>
            <a:r>
              <a:rPr lang="en-US" dirty="0">
                <a:latin typeface="Times New Roman" pitchFamily="18" charset="0"/>
                <a:cs typeface="Times New Roman" pitchFamily="18" charset="0"/>
              </a:rPr>
              <a:t>contained in a confined space, along with a teacher and perhaps </a:t>
            </a:r>
            <a:r>
              <a:rPr lang="en-US" dirty="0" smtClean="0">
                <a:latin typeface="Times New Roman" pitchFamily="18" charset="0"/>
                <a:cs typeface="Times New Roman" pitchFamily="18" charset="0"/>
              </a:rPr>
              <a:t>an aide</a:t>
            </a:r>
            <a:r>
              <a:rPr lang="en-US" dirty="0">
                <a:latin typeface="Times New Roman" pitchFamily="18" charset="0"/>
                <a:cs typeface="Times New Roman" pitchFamily="18" charset="0"/>
              </a:rPr>
              <a:t>. There is a great deal going on. The children are there because they are</a:t>
            </a:r>
          </a:p>
          <a:p>
            <a:pPr algn="just"/>
            <a:r>
              <a:rPr lang="en-US" dirty="0">
                <a:latin typeface="Times New Roman" pitchFamily="18" charset="0"/>
                <a:cs typeface="Times New Roman" pitchFamily="18" charset="0"/>
              </a:rPr>
              <a:t>required to be there, and the teacher is trying to engage the students in </a:t>
            </a:r>
            <a:r>
              <a:rPr lang="en-US" dirty="0" smtClean="0">
                <a:latin typeface="Times New Roman" pitchFamily="18" charset="0"/>
                <a:cs typeface="Times New Roman" pitchFamily="18" charset="0"/>
              </a:rPr>
              <a:t>the study </a:t>
            </a:r>
            <a:r>
              <a:rPr lang="en-US" dirty="0">
                <a:latin typeface="Times New Roman" pitchFamily="18" charset="0"/>
                <a:cs typeface="Times New Roman" pitchFamily="18" charset="0"/>
              </a:rPr>
              <a:t>of whatever content </a:t>
            </a:r>
            <a:r>
              <a:rPr lang="en-US" dirty="0" smtClean="0">
                <a:latin typeface="Times New Roman" pitchFamily="18" charset="0"/>
                <a:cs typeface="Times New Roman" pitchFamily="18" charset="0"/>
              </a:rPr>
              <a:t>is prescribed</a:t>
            </a:r>
            <a:r>
              <a:rPr lang="en-US" dirty="0">
                <a:latin typeface="Times New Roman" pitchFamily="18" charset="0"/>
                <a:cs typeface="Times New Roman" pitchFamily="18" charset="0"/>
              </a:rPr>
              <a:t>. The complexity of </a:t>
            </a:r>
            <a:r>
              <a:rPr lang="en-US" dirty="0" smtClean="0">
                <a:latin typeface="Times New Roman" pitchFamily="18" charset="0"/>
                <a:cs typeface="Times New Roman" pitchFamily="18" charset="0"/>
              </a:rPr>
              <a:t>classrooms when </a:t>
            </a:r>
            <a:r>
              <a:rPr lang="en-US" dirty="0">
                <a:latin typeface="Times New Roman" pitchFamily="18" charset="0"/>
                <a:cs typeface="Times New Roman" pitchFamily="18" charset="0"/>
              </a:rPr>
              <a:t>joined with the demand that certain things take place there, </a:t>
            </a:r>
            <a:r>
              <a:rPr lang="en-US" dirty="0" smtClean="0">
                <a:latin typeface="Times New Roman" pitchFamily="18" charset="0"/>
                <a:cs typeface="Times New Roman" pitchFamily="18" charset="0"/>
              </a:rPr>
              <a:t>means that </a:t>
            </a:r>
            <a:r>
              <a:rPr lang="en-US" dirty="0">
                <a:latin typeface="Times New Roman" pitchFamily="18" charset="0"/>
                <a:cs typeface="Times New Roman" pitchFamily="18" charset="0"/>
              </a:rPr>
              <a:t>they must in some way be managed.</a:t>
            </a:r>
          </a:p>
        </p:txBody>
      </p:sp>
      <p:sp>
        <p:nvSpPr>
          <p:cNvPr id="6" name="TextBox 5"/>
          <p:cNvSpPr txBox="1"/>
          <p:nvPr/>
        </p:nvSpPr>
        <p:spPr>
          <a:xfrm>
            <a:off x="3863663" y="4176380"/>
            <a:ext cx="8203841" cy="2031325"/>
          </a:xfrm>
          <a:prstGeom prst="rect">
            <a:avLst/>
          </a:prstGeom>
          <a:noFill/>
          <a:ln>
            <a:solidFill>
              <a:schemeClr val="accent2">
                <a:lumMod val="75000"/>
              </a:schemeClr>
            </a:solidFill>
          </a:ln>
        </p:spPr>
        <p:txBody>
          <a:bodyPr wrap="square" rtlCol="0">
            <a:spAutoFit/>
          </a:bodyPr>
          <a:lstStyle/>
          <a:p>
            <a:pPr algn="just"/>
            <a:r>
              <a:rPr lang="en-US" dirty="0">
                <a:latin typeface="Times New Roman" pitchFamily="18" charset="0"/>
                <a:cs typeface="Times New Roman" pitchFamily="18" charset="0"/>
              </a:rPr>
              <a:t>All </a:t>
            </a:r>
            <a:r>
              <a:rPr lang="en-US" dirty="0" smtClean="0">
                <a:latin typeface="Times New Roman" pitchFamily="18" charset="0"/>
                <a:cs typeface="Times New Roman" pitchFamily="18" charset="0"/>
              </a:rPr>
              <a:t>the complexity of classroom </a:t>
            </a:r>
            <a:r>
              <a:rPr lang="en-US" dirty="0">
                <a:latin typeface="Times New Roman" pitchFamily="18" charset="0"/>
                <a:cs typeface="Times New Roman" pitchFamily="18" charset="0"/>
              </a:rPr>
              <a:t>requires careful planning, action carried out on </a:t>
            </a:r>
            <a:r>
              <a:rPr lang="en-US" dirty="0" smtClean="0">
                <a:latin typeface="Times New Roman" pitchFamily="18" charset="0"/>
                <a:cs typeface="Times New Roman" pitchFamily="18" charset="0"/>
              </a:rPr>
              <a:t>the basis </a:t>
            </a:r>
            <a:r>
              <a:rPr lang="en-US" dirty="0">
                <a:latin typeface="Times New Roman" pitchFamily="18" charset="0"/>
                <a:cs typeface="Times New Roman" pitchFamily="18" charset="0"/>
              </a:rPr>
              <a:t>of the plan (with many revisions en route), then follow-up </a:t>
            </a:r>
            <a:r>
              <a:rPr lang="en-US" dirty="0" smtClean="0">
                <a:latin typeface="Times New Roman" pitchFamily="18" charset="0"/>
                <a:cs typeface="Times New Roman" pitchFamily="18" charset="0"/>
              </a:rPr>
              <a:t>evaluation, revised </a:t>
            </a:r>
            <a:r>
              <a:rPr lang="en-US" dirty="0">
                <a:latin typeface="Times New Roman" pitchFamily="18" charset="0"/>
                <a:cs typeface="Times New Roman" pitchFamily="18" charset="0"/>
              </a:rPr>
              <a:t>plans, and another instructional effort. These are the kinds of </a:t>
            </a:r>
            <a:r>
              <a:rPr lang="en-US" dirty="0" smtClean="0">
                <a:latin typeface="Times New Roman" pitchFamily="18" charset="0"/>
                <a:cs typeface="Times New Roman" pitchFamily="18" charset="0"/>
              </a:rPr>
              <a:t>things that </a:t>
            </a:r>
            <a:r>
              <a:rPr lang="en-US" dirty="0">
                <a:latin typeface="Times New Roman" pitchFamily="18" charset="0"/>
                <a:cs typeface="Times New Roman" pitchFamily="18" charset="0"/>
              </a:rPr>
              <a:t>executives do. They manage people and resources through </a:t>
            </a:r>
            <a:r>
              <a:rPr lang="en-US" dirty="0" smtClean="0">
                <a:latin typeface="Times New Roman" pitchFamily="18" charset="0"/>
                <a:cs typeface="Times New Roman" pitchFamily="18" charset="0"/>
              </a:rPr>
              <a:t>planning, action</a:t>
            </a:r>
            <a:r>
              <a:rPr lang="en-US" dirty="0">
                <a:latin typeface="Times New Roman" pitchFamily="18" charset="0"/>
                <a:cs typeface="Times New Roman" pitchFamily="18" charset="0"/>
              </a:rPr>
              <a:t>, assessment, and reaction on the basis of experience and </a:t>
            </a:r>
            <a:r>
              <a:rPr lang="en-US" dirty="0" smtClean="0">
                <a:latin typeface="Times New Roman" pitchFamily="18" charset="0"/>
                <a:cs typeface="Times New Roman" pitchFamily="18" charset="0"/>
              </a:rPr>
              <a:t>evidence. Executives </a:t>
            </a:r>
            <a:r>
              <a:rPr lang="en-US" dirty="0">
                <a:latin typeface="Times New Roman" pitchFamily="18" charset="0"/>
                <a:cs typeface="Times New Roman" pitchFamily="18" charset="0"/>
              </a:rPr>
              <a:t>make decisions about what people will do, when they will do </a:t>
            </a:r>
            <a:r>
              <a:rPr lang="en-US" dirty="0" smtClean="0">
                <a:latin typeface="Times New Roman" pitchFamily="18" charset="0"/>
                <a:cs typeface="Times New Roman" pitchFamily="18" charset="0"/>
              </a:rPr>
              <a:t>it, how </a:t>
            </a:r>
            <a:r>
              <a:rPr lang="en-US" dirty="0">
                <a:latin typeface="Times New Roman" pitchFamily="18" charset="0"/>
                <a:cs typeface="Times New Roman" pitchFamily="18" charset="0"/>
              </a:rPr>
              <a:t>long it is likely to take, what standard </a:t>
            </a:r>
            <a:r>
              <a:rPr lang="en-US" dirty="0" smtClean="0">
                <a:latin typeface="Times New Roman" pitchFamily="18" charset="0"/>
                <a:cs typeface="Times New Roman" pitchFamily="18" charset="0"/>
              </a:rPr>
              <a:t>of performance </a:t>
            </a:r>
            <a:r>
              <a:rPr lang="en-US" dirty="0">
                <a:latin typeface="Times New Roman" pitchFamily="18" charset="0"/>
                <a:cs typeface="Times New Roman" pitchFamily="18" charset="0"/>
              </a:rPr>
              <a:t>will be </a:t>
            </a:r>
            <a:r>
              <a:rPr lang="en-US" dirty="0" smtClean="0">
                <a:latin typeface="Times New Roman" pitchFamily="18" charset="0"/>
                <a:cs typeface="Times New Roman" pitchFamily="18" charset="0"/>
              </a:rPr>
              <a:t>attained, and </a:t>
            </a:r>
            <a:r>
              <a:rPr lang="en-US" dirty="0">
                <a:latin typeface="Times New Roman" pitchFamily="18" charset="0"/>
                <a:cs typeface="Times New Roman" pitchFamily="18" charset="0"/>
              </a:rPr>
              <a:t>what happens if these standards are not met.</a:t>
            </a:r>
          </a:p>
        </p:txBody>
      </p:sp>
    </p:spTree>
    <p:extLst>
      <p:ext uri="{BB962C8B-B14F-4D97-AF65-F5344CB8AC3E}">
        <p14:creationId xmlns:p14="http://schemas.microsoft.com/office/powerpoint/2010/main" xmlns="" val="316367875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1029" y="2400928"/>
            <a:ext cx="7294809" cy="3817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4294967295"/>
          </p:nvPr>
        </p:nvSpPr>
        <p:spPr>
          <a:xfrm>
            <a:off x="304800" y="65088"/>
            <a:ext cx="11887200" cy="2195512"/>
          </a:xfrm>
          <a:noFill/>
          <a:ln>
            <a:noFill/>
          </a:ln>
        </p:spPr>
        <p:txBody>
          <a:bodyPr numCol="1">
            <a:normAutofit fontScale="85000" lnSpcReduction="20000"/>
          </a:bodyPr>
          <a:lstStyle/>
          <a:p>
            <a:pPr algn="just">
              <a:lnSpc>
                <a:spcPct val="100000"/>
              </a:lnSpc>
            </a:pPr>
            <a:r>
              <a:rPr lang="en-US" dirty="0" smtClean="0"/>
              <a:t>    </a:t>
            </a:r>
            <a:r>
              <a:rPr lang="en-US" dirty="0" smtClean="0">
                <a:latin typeface="Times New Roman" pitchFamily="18" charset="0"/>
                <a:cs typeface="Times New Roman" pitchFamily="18" charset="0"/>
              </a:rPr>
              <a:t>Until recently, very little thought was given to the teacher as an executive. On the contrary, teachers were thought simply to be experts in the subjects they taught, while students were willing participants in the teaching of these subjects.</a:t>
            </a:r>
          </a:p>
          <a:p>
            <a:pPr algn="just">
              <a:lnSpc>
                <a:spcPct val="100000"/>
              </a:lnSpc>
            </a:pPr>
            <a:r>
              <a:rPr lang="en-US" dirty="0" smtClean="0">
                <a:latin typeface="Times New Roman" pitchFamily="18" charset="0"/>
                <a:cs typeface="Times New Roman" pitchFamily="18" charset="0"/>
              </a:rPr>
              <a:t>    Beginning  in the 1970s, researchers began careful and extensive studies of actual classroom settings. They found them far more complex than the folk wisdom of the time had led most people to believe. And they found teachers engaged in more complex and sophisticated endeavors than they had traditionally been given credit for.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56187782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F66976-E16D-4335-9F7F-58BD1E157392}"/>
              </a:ext>
            </a:extLst>
          </p:cNvPr>
          <p:cNvSpPr>
            <a:spLocks noGrp="1"/>
          </p:cNvSpPr>
          <p:nvPr>
            <p:ph idx="1"/>
          </p:nvPr>
        </p:nvSpPr>
        <p:spPr>
          <a:xfrm>
            <a:off x="1371600" y="300251"/>
            <a:ext cx="9601200" cy="6141492"/>
          </a:xfrm>
        </p:spPr>
        <p:txBody>
          <a:bodyPr/>
          <a:lstStyle/>
          <a:p>
            <a:pPr marL="0" indent="0">
              <a:buNone/>
            </a:pPr>
            <a:r>
              <a:rPr lang="en-US" dirty="0" smtClean="0"/>
              <a:t>What </a:t>
            </a:r>
            <a:r>
              <a:rPr lang="en-US" dirty="0"/>
              <a:t>should we do to engage the students’ academic work</a:t>
            </a:r>
            <a:r>
              <a:rPr lang="en-US" dirty="0" smtClean="0"/>
              <a:t>?</a:t>
            </a:r>
          </a:p>
          <a:p>
            <a:pPr marL="0" indent="0">
              <a:buNone/>
            </a:pPr>
            <a:endParaRPr lang="en-US" dirty="0"/>
          </a:p>
          <a:p>
            <a:pPr marL="457200" indent="-457200">
              <a:buFont typeface="+mj-lt"/>
              <a:buAutoNum type="arabicPeriod"/>
            </a:pPr>
            <a:r>
              <a:rPr lang="en-US" dirty="0"/>
              <a:t>Determining the content and materials (from curriculum guide)</a:t>
            </a:r>
          </a:p>
          <a:p>
            <a:pPr marL="457200" indent="-457200">
              <a:buFont typeface="+mj-lt"/>
              <a:buAutoNum type="arabicPeriod"/>
            </a:pPr>
            <a:r>
              <a:rPr lang="en-US" dirty="0"/>
              <a:t>Students learning ability </a:t>
            </a:r>
          </a:p>
          <a:p>
            <a:pPr marL="457200" indent="-457200">
              <a:buFont typeface="+mj-lt"/>
              <a:buAutoNum type="arabicPeriod"/>
            </a:pPr>
            <a:r>
              <a:rPr lang="en-US" dirty="0"/>
              <a:t>Find the ways that makes the students get it across</a:t>
            </a:r>
          </a:p>
          <a:p>
            <a:pPr marL="457200" indent="-457200">
              <a:buFont typeface="+mj-lt"/>
              <a:buAutoNum type="arabicPeriod"/>
            </a:pPr>
            <a:r>
              <a:rPr lang="en-US" dirty="0"/>
              <a:t>Find motivational advises</a:t>
            </a:r>
          </a:p>
          <a:p>
            <a:pPr marL="457200" indent="-457200">
              <a:buFont typeface="+mj-lt"/>
              <a:buAutoNum type="arabicPeriod"/>
            </a:pPr>
            <a:r>
              <a:rPr lang="en-US" dirty="0"/>
              <a:t>Consider to find better-succeed classroom structures</a:t>
            </a:r>
          </a:p>
          <a:p>
            <a:pPr marL="0" indent="0">
              <a:buNone/>
            </a:pPr>
            <a:endParaRPr lang="en-US" dirty="0"/>
          </a:p>
          <a:p>
            <a:pPr marL="0" indent="0">
              <a:buNone/>
            </a:pPr>
            <a:r>
              <a:rPr lang="en-US" sz="2400" dirty="0"/>
              <a:t>          Your </a:t>
            </a:r>
            <a:r>
              <a:rPr lang="en-US" sz="2400" b="1" dirty="0"/>
              <a:t>planning</a:t>
            </a:r>
            <a:r>
              <a:rPr lang="en-US" sz="2400" dirty="0"/>
              <a:t> stage is completed</a:t>
            </a:r>
          </a:p>
          <a:p>
            <a:pPr marL="0" indent="0">
              <a:buNone/>
            </a:pPr>
            <a:endParaRPr lang="en-US" sz="2400" dirty="0"/>
          </a:p>
          <a:p>
            <a:pPr marL="0" indent="0">
              <a:buNone/>
            </a:pPr>
            <a:r>
              <a:rPr lang="en-US" sz="2400" dirty="0"/>
              <a:t>  </a:t>
            </a:r>
          </a:p>
        </p:txBody>
      </p:sp>
      <p:sp>
        <p:nvSpPr>
          <p:cNvPr id="4" name="Arrow: Curved Right 3">
            <a:extLst>
              <a:ext uri="{FF2B5EF4-FFF2-40B4-BE49-F238E27FC236}">
                <a16:creationId xmlns:a16="http://schemas.microsoft.com/office/drawing/2014/main" xmlns="" id="{58EE4FF0-0641-49EB-9A22-A367ABE506F4}"/>
              </a:ext>
            </a:extLst>
          </p:cNvPr>
          <p:cNvSpPr/>
          <p:nvPr/>
        </p:nvSpPr>
        <p:spPr>
          <a:xfrm rot="21026400">
            <a:off x="1302536" y="4121727"/>
            <a:ext cx="541360" cy="7472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48324579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FEECC4-AE4D-428E-9F1B-CB820B77002C}"/>
              </a:ext>
            </a:extLst>
          </p:cNvPr>
          <p:cNvSpPr>
            <a:spLocks noGrp="1"/>
          </p:cNvSpPr>
          <p:nvPr>
            <p:ph idx="1"/>
          </p:nvPr>
        </p:nvSpPr>
        <p:spPr>
          <a:xfrm>
            <a:off x="1405151" y="168891"/>
            <a:ext cx="9601200" cy="6155140"/>
          </a:xfrm>
        </p:spPr>
        <p:txBody>
          <a:bodyPr>
            <a:normAutofit fontScale="92500" lnSpcReduction="20000"/>
          </a:bodyPr>
          <a:lstStyle/>
          <a:p>
            <a:pPr marL="0" indent="0" algn="ctr">
              <a:buNone/>
            </a:pPr>
            <a:r>
              <a:rPr lang="en-US" dirty="0"/>
              <a:t>Planning</a:t>
            </a:r>
          </a:p>
          <a:p>
            <a:pPr marL="0" indent="0" algn="ctr">
              <a:buNone/>
            </a:pPr>
            <a:endParaRPr lang="en-US" dirty="0"/>
          </a:p>
          <a:p>
            <a:pPr marL="0" indent="0" algn="ctr">
              <a:buNone/>
            </a:pPr>
            <a:r>
              <a:rPr lang="en-US" dirty="0"/>
              <a:t>Doing the plan </a:t>
            </a:r>
          </a:p>
          <a:p>
            <a:pPr marL="0" indent="0" algn="ctr">
              <a:buNone/>
            </a:pPr>
            <a:endParaRPr lang="en-US" dirty="0"/>
          </a:p>
          <a:p>
            <a:pPr marL="0" indent="0" algn="ctr">
              <a:buNone/>
            </a:pPr>
            <a:r>
              <a:rPr lang="en-US" dirty="0"/>
              <a:t>Veer from your plan</a:t>
            </a:r>
          </a:p>
          <a:p>
            <a:pPr marL="0" indent="0" algn="ctr">
              <a:buNone/>
            </a:pPr>
            <a:endParaRPr lang="en-US" dirty="0"/>
          </a:p>
          <a:p>
            <a:pPr marL="0" indent="0" algn="ctr">
              <a:buNone/>
            </a:pPr>
            <a:r>
              <a:rPr lang="en-US" dirty="0"/>
              <a:t>Changing the plan </a:t>
            </a:r>
          </a:p>
          <a:p>
            <a:pPr marL="0" indent="0" algn="ctr">
              <a:buNone/>
            </a:pPr>
            <a:r>
              <a:rPr lang="en-US" sz="1400" dirty="0"/>
              <a:t>(students, the material, the overall success or failure )</a:t>
            </a:r>
          </a:p>
          <a:p>
            <a:pPr marL="0" indent="0" algn="ctr">
              <a:buNone/>
            </a:pPr>
            <a:endParaRPr lang="en-US" dirty="0"/>
          </a:p>
          <a:p>
            <a:pPr marL="0" indent="0" algn="ctr">
              <a:buNone/>
            </a:pPr>
            <a:r>
              <a:rPr lang="en-US" dirty="0"/>
              <a:t>Evaluation</a:t>
            </a:r>
          </a:p>
          <a:p>
            <a:pPr marL="0" indent="0" algn="ctr">
              <a:buNone/>
            </a:pPr>
            <a:endParaRPr lang="en-US" dirty="0"/>
          </a:p>
          <a:p>
            <a:pPr marL="0" indent="0" algn="ctr">
              <a:buNone/>
            </a:pPr>
            <a:r>
              <a:rPr lang="en-US" dirty="0"/>
              <a:t>Failure in teach</a:t>
            </a:r>
          </a:p>
          <a:p>
            <a:pPr marL="0" indent="0" algn="ctr">
              <a:buNone/>
            </a:pPr>
            <a:r>
              <a:rPr lang="en-US" dirty="0"/>
              <a:t> </a:t>
            </a:r>
            <a:r>
              <a:rPr lang="en-US" sz="1400" dirty="0"/>
              <a:t>(mere 6 out of 28)</a:t>
            </a:r>
          </a:p>
          <a:p>
            <a:pPr marL="0" indent="0" algn="ctr">
              <a:buNone/>
            </a:pPr>
            <a:endParaRPr lang="en-US" dirty="0"/>
          </a:p>
          <a:p>
            <a:pPr marL="0" indent="0" algn="ctr">
              <a:buNone/>
            </a:pPr>
            <a:r>
              <a:rPr lang="en-US" dirty="0"/>
              <a:t>Need to reteach</a:t>
            </a:r>
          </a:p>
          <a:p>
            <a:pPr marL="0" indent="0" algn="ctr">
              <a:buNone/>
            </a:pPr>
            <a:endParaRPr lang="en-US" dirty="0"/>
          </a:p>
          <a:p>
            <a:pPr marL="0" indent="0" algn="ctr">
              <a:buNone/>
            </a:pPr>
            <a:r>
              <a:rPr lang="en-US" dirty="0"/>
              <a:t>Revise your plan</a:t>
            </a:r>
          </a:p>
        </p:txBody>
      </p:sp>
      <p:sp>
        <p:nvSpPr>
          <p:cNvPr id="4" name="Arrow: Down 3">
            <a:extLst>
              <a:ext uri="{FF2B5EF4-FFF2-40B4-BE49-F238E27FC236}">
                <a16:creationId xmlns:a16="http://schemas.microsoft.com/office/drawing/2014/main" xmlns="" id="{54EF6928-2DD7-4AB4-BFF7-893DABE696A3}"/>
              </a:ext>
            </a:extLst>
          </p:cNvPr>
          <p:cNvSpPr/>
          <p:nvPr/>
        </p:nvSpPr>
        <p:spPr>
          <a:xfrm>
            <a:off x="6096000" y="511791"/>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ED8EF230-447D-4EA7-979D-41A621194656}"/>
              </a:ext>
            </a:extLst>
          </p:cNvPr>
          <p:cNvSpPr/>
          <p:nvPr/>
        </p:nvSpPr>
        <p:spPr>
          <a:xfrm>
            <a:off x="6096000" y="1262418"/>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F615E301-11AA-4109-B6F2-5BFFBBB91C24}"/>
              </a:ext>
            </a:extLst>
          </p:cNvPr>
          <p:cNvSpPr/>
          <p:nvPr/>
        </p:nvSpPr>
        <p:spPr>
          <a:xfrm>
            <a:off x="6096000" y="1937982"/>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8808913A-7E34-4F0E-8164-99477E995609}"/>
              </a:ext>
            </a:extLst>
          </p:cNvPr>
          <p:cNvSpPr/>
          <p:nvPr/>
        </p:nvSpPr>
        <p:spPr>
          <a:xfrm>
            <a:off x="6096000" y="3087806"/>
            <a:ext cx="228600" cy="317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9AC2F973-EBDF-4529-8906-A652DEE813BD}"/>
              </a:ext>
            </a:extLst>
          </p:cNvPr>
          <p:cNvSpPr/>
          <p:nvPr/>
        </p:nvSpPr>
        <p:spPr>
          <a:xfrm>
            <a:off x="6091451" y="3690014"/>
            <a:ext cx="228600" cy="317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087B0BE0-4642-4715-9627-75DE1BB5659B}"/>
              </a:ext>
            </a:extLst>
          </p:cNvPr>
          <p:cNvSpPr/>
          <p:nvPr/>
        </p:nvSpPr>
        <p:spPr>
          <a:xfrm>
            <a:off x="6057900" y="4891868"/>
            <a:ext cx="228600" cy="284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1A1F959C-D166-4312-B71A-F36F3F81546F}"/>
              </a:ext>
            </a:extLst>
          </p:cNvPr>
          <p:cNvSpPr/>
          <p:nvPr/>
        </p:nvSpPr>
        <p:spPr>
          <a:xfrm>
            <a:off x="6040841" y="5635671"/>
            <a:ext cx="245659" cy="382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Curved Down 10">
            <a:extLst>
              <a:ext uri="{FF2B5EF4-FFF2-40B4-BE49-F238E27FC236}">
                <a16:creationId xmlns:a16="http://schemas.microsoft.com/office/drawing/2014/main" xmlns="" id="{716A7AA8-764E-464C-9933-C03FEFBCB64E}"/>
              </a:ext>
            </a:extLst>
          </p:cNvPr>
          <p:cNvSpPr/>
          <p:nvPr/>
        </p:nvSpPr>
        <p:spPr>
          <a:xfrm rot="16200000">
            <a:off x="2000252" y="3124482"/>
            <a:ext cx="5471046" cy="928051"/>
          </a:xfrm>
          <a:prstGeom prst="curvedDownArrow">
            <a:avLst>
              <a:gd name="adj1" fmla="val 10879"/>
              <a:gd name="adj2" fmla="val 41329"/>
              <a:gd name="adj3" fmla="val 32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DEA863BF-2475-441E-9C80-F4350F32B8A1}"/>
              </a:ext>
            </a:extLst>
          </p:cNvPr>
          <p:cNvSpPr txBox="1"/>
          <p:nvPr/>
        </p:nvSpPr>
        <p:spPr>
          <a:xfrm>
            <a:off x="8066399" y="3968538"/>
            <a:ext cx="3875964" cy="923330"/>
          </a:xfrm>
          <a:prstGeom prst="rect">
            <a:avLst/>
          </a:prstGeom>
          <a:noFill/>
        </p:spPr>
        <p:txBody>
          <a:bodyPr wrap="square" rtlCol="0">
            <a:spAutoFit/>
          </a:bodyPr>
          <a:lstStyle/>
          <a:p>
            <a:r>
              <a:rPr lang="en-US" dirty="0"/>
              <a:t>We need </a:t>
            </a:r>
            <a:r>
              <a:rPr lang="en-US" b="1" dirty="0"/>
              <a:t>extensive</a:t>
            </a:r>
            <a:r>
              <a:rPr lang="en-US" dirty="0"/>
              <a:t> </a:t>
            </a:r>
            <a:r>
              <a:rPr lang="en-US" b="1" dirty="0"/>
              <a:t>reflection</a:t>
            </a:r>
            <a:r>
              <a:rPr lang="en-US" dirty="0"/>
              <a:t> to know :</a:t>
            </a:r>
          </a:p>
          <a:p>
            <a:pPr marL="342900" indent="-342900">
              <a:buFont typeface="+mj-lt"/>
              <a:buAutoNum type="arabicPeriod"/>
            </a:pPr>
            <a:r>
              <a:rPr lang="en-US" dirty="0"/>
              <a:t>What already happened </a:t>
            </a:r>
          </a:p>
          <a:p>
            <a:pPr marL="342900" indent="-342900">
              <a:buFont typeface="+mj-lt"/>
              <a:buAutoNum type="arabicPeriod"/>
            </a:pPr>
            <a:r>
              <a:rPr lang="en-US" dirty="0"/>
              <a:t>What should happened next</a:t>
            </a:r>
          </a:p>
        </p:txBody>
      </p:sp>
      <p:cxnSp>
        <p:nvCxnSpPr>
          <p:cNvPr id="19" name="Connector: Elbow 18">
            <a:extLst>
              <a:ext uri="{FF2B5EF4-FFF2-40B4-BE49-F238E27FC236}">
                <a16:creationId xmlns:a16="http://schemas.microsoft.com/office/drawing/2014/main" xmlns="" id="{74DA48B0-0C1E-44F4-A185-D4B88534E0AF}"/>
              </a:ext>
            </a:extLst>
          </p:cNvPr>
          <p:cNvCxnSpPr/>
          <p:nvPr/>
        </p:nvCxnSpPr>
        <p:spPr>
          <a:xfrm rot="10800000" flipV="1">
            <a:off x="7127541" y="4430202"/>
            <a:ext cx="938859" cy="919719"/>
          </a:xfrm>
          <a:prstGeom prst="bentConnector3">
            <a:avLst>
              <a:gd name="adj1" fmla="val 5000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ED129FBE-D773-45E1-A899-ADD10D767A82}"/>
              </a:ext>
            </a:extLst>
          </p:cNvPr>
          <p:cNvSpPr txBox="1"/>
          <p:nvPr/>
        </p:nvSpPr>
        <p:spPr>
          <a:xfrm>
            <a:off x="8338783" y="5826739"/>
            <a:ext cx="2838734" cy="369332"/>
          </a:xfrm>
          <a:prstGeom prst="rect">
            <a:avLst/>
          </a:prstGeom>
          <a:noFill/>
        </p:spPr>
        <p:txBody>
          <a:bodyPr wrap="square" rtlCol="0">
            <a:spAutoFit/>
          </a:bodyPr>
          <a:lstStyle/>
          <a:p>
            <a:r>
              <a:rPr lang="en-US" dirty="0"/>
              <a:t>Another instructional effort </a:t>
            </a:r>
          </a:p>
        </p:txBody>
      </p:sp>
      <p:sp>
        <p:nvSpPr>
          <p:cNvPr id="22" name="Arrow: Down 21">
            <a:extLst>
              <a:ext uri="{FF2B5EF4-FFF2-40B4-BE49-F238E27FC236}">
                <a16:creationId xmlns:a16="http://schemas.microsoft.com/office/drawing/2014/main" xmlns="" id="{8F06902A-0E49-47BE-98B3-E06C036DAE83}"/>
              </a:ext>
            </a:extLst>
          </p:cNvPr>
          <p:cNvSpPr/>
          <p:nvPr/>
        </p:nvSpPr>
        <p:spPr>
          <a:xfrm>
            <a:off x="9573491" y="5347854"/>
            <a:ext cx="239249" cy="46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8077546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69E6B2-7B42-4DD9-B898-763DC5088C80}"/>
              </a:ext>
            </a:extLst>
          </p:cNvPr>
          <p:cNvSpPr>
            <a:spLocks noGrp="1"/>
          </p:cNvSpPr>
          <p:nvPr>
            <p:ph idx="1"/>
          </p:nvPr>
        </p:nvSpPr>
        <p:spPr>
          <a:xfrm>
            <a:off x="1371600" y="395785"/>
            <a:ext cx="9601200" cy="6114197"/>
          </a:xfrm>
        </p:spPr>
        <p:txBody>
          <a:bodyPr>
            <a:normAutofit lnSpcReduction="10000"/>
          </a:bodyPr>
          <a:lstStyle/>
          <a:p>
            <a:r>
              <a:rPr lang="en-US" b="1" dirty="0"/>
              <a:t>What executives do?</a:t>
            </a:r>
          </a:p>
          <a:p>
            <a:pPr marL="0" indent="0">
              <a:buNone/>
            </a:pPr>
            <a:r>
              <a:rPr lang="en-US" dirty="0"/>
              <a:t>Manage people and resources through:</a:t>
            </a:r>
          </a:p>
          <a:p>
            <a:pPr marL="457200" indent="-457200">
              <a:buFont typeface="+mj-lt"/>
              <a:buAutoNum type="arabicPeriod"/>
            </a:pPr>
            <a:r>
              <a:rPr lang="en-US" dirty="0"/>
              <a:t>Planning </a:t>
            </a:r>
          </a:p>
          <a:p>
            <a:pPr marL="457200" indent="-457200">
              <a:buFont typeface="+mj-lt"/>
              <a:buAutoNum type="arabicPeriod"/>
            </a:pPr>
            <a:r>
              <a:rPr lang="en-US" dirty="0"/>
              <a:t>Action </a:t>
            </a:r>
          </a:p>
          <a:p>
            <a:pPr marL="457200" indent="-457200">
              <a:buFont typeface="+mj-lt"/>
              <a:buAutoNum type="arabicPeriod"/>
            </a:pPr>
            <a:r>
              <a:rPr lang="en-US" dirty="0"/>
              <a:t>Assessment </a:t>
            </a:r>
          </a:p>
          <a:p>
            <a:pPr marL="457200" indent="-457200">
              <a:buFont typeface="+mj-lt"/>
              <a:buAutoNum type="arabicPeriod"/>
            </a:pPr>
            <a:r>
              <a:rPr lang="en-US" dirty="0"/>
              <a:t>Reaction on the basis of experience and evidence</a:t>
            </a:r>
          </a:p>
          <a:p>
            <a:pPr marL="0" indent="0">
              <a:buNone/>
            </a:pPr>
            <a:endParaRPr lang="en-US" dirty="0"/>
          </a:p>
          <a:p>
            <a:pPr marL="0" indent="0">
              <a:buNone/>
            </a:pPr>
            <a:r>
              <a:rPr lang="en-US" b="1" dirty="0"/>
              <a:t>Make decisions about:</a:t>
            </a:r>
          </a:p>
          <a:p>
            <a:pPr marL="457200" indent="-457200">
              <a:buFont typeface="+mj-lt"/>
              <a:buAutoNum type="arabicPeriod"/>
            </a:pPr>
            <a:r>
              <a:rPr lang="en-US" dirty="0"/>
              <a:t>What people will do .</a:t>
            </a:r>
          </a:p>
          <a:p>
            <a:pPr marL="457200" indent="-457200">
              <a:buFont typeface="+mj-lt"/>
              <a:buAutoNum type="arabicPeriod"/>
            </a:pPr>
            <a:r>
              <a:rPr lang="en-US" dirty="0"/>
              <a:t>When they will do .</a:t>
            </a:r>
          </a:p>
          <a:p>
            <a:pPr marL="457200" indent="-457200">
              <a:buFont typeface="+mj-lt"/>
              <a:buAutoNum type="arabicPeriod"/>
            </a:pPr>
            <a:r>
              <a:rPr lang="en-US" dirty="0"/>
              <a:t>How long it is likely to take .</a:t>
            </a:r>
          </a:p>
          <a:p>
            <a:pPr marL="457200" indent="-457200">
              <a:buFont typeface="+mj-lt"/>
              <a:buAutoNum type="arabicPeriod"/>
            </a:pPr>
            <a:r>
              <a:rPr lang="en-US" dirty="0"/>
              <a:t>What standard of performance will be attained .</a:t>
            </a:r>
          </a:p>
          <a:p>
            <a:pPr marL="457200" indent="-457200">
              <a:buFont typeface="+mj-lt"/>
              <a:buAutoNum type="arabicPeriod"/>
            </a:pPr>
            <a:r>
              <a:rPr lang="en-US" dirty="0"/>
              <a:t>What happens if these standards are not met .</a:t>
            </a:r>
          </a:p>
        </p:txBody>
      </p:sp>
    </p:spTree>
    <p:extLst>
      <p:ext uri="{BB962C8B-B14F-4D97-AF65-F5344CB8AC3E}">
        <p14:creationId xmlns:p14="http://schemas.microsoft.com/office/powerpoint/2010/main" xmlns="" val="327999861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188C27-69FF-48EC-94AA-FAE3E247E96F}"/>
              </a:ext>
            </a:extLst>
          </p:cNvPr>
          <p:cNvSpPr>
            <a:spLocks noGrp="1"/>
          </p:cNvSpPr>
          <p:nvPr>
            <p:ph idx="1"/>
          </p:nvPr>
        </p:nvSpPr>
        <p:spPr>
          <a:xfrm>
            <a:off x="1371600" y="368490"/>
            <a:ext cx="6066430" cy="6168788"/>
          </a:xfrm>
        </p:spPr>
        <p:txBody>
          <a:bodyPr>
            <a:normAutofit fontScale="92500" lnSpcReduction="20000"/>
          </a:bodyPr>
          <a:lstStyle/>
          <a:p>
            <a:r>
              <a:rPr lang="en-US" b="1" dirty="0"/>
              <a:t>As an executive</a:t>
            </a:r>
          </a:p>
          <a:p>
            <a:pPr marL="457200" indent="-457200">
              <a:buFont typeface="+mj-lt"/>
              <a:buAutoNum type="arabicPeriod"/>
            </a:pPr>
            <a:r>
              <a:rPr lang="en-US" dirty="0"/>
              <a:t>Very little thought was given to the teacher </a:t>
            </a:r>
          </a:p>
          <a:p>
            <a:pPr marL="457200" indent="-457200">
              <a:buFont typeface="+mj-lt"/>
              <a:buAutoNum type="arabicPeriod"/>
            </a:pPr>
            <a:r>
              <a:rPr lang="en-US" dirty="0"/>
              <a:t>Being experts in the subject they taught</a:t>
            </a:r>
          </a:p>
          <a:p>
            <a:pPr marL="457200" indent="-457200">
              <a:buFont typeface="+mj-lt"/>
              <a:buAutoNum type="arabicPeriod"/>
            </a:pPr>
            <a:r>
              <a:rPr lang="en-US" dirty="0"/>
              <a:t>Students as willing participants in teaching these subjects</a:t>
            </a:r>
          </a:p>
          <a:p>
            <a:pPr marL="457200" indent="-457200">
              <a:buFont typeface="+mj-lt"/>
              <a:buAutoNum type="arabicPeriod"/>
            </a:pPr>
            <a:r>
              <a:rPr lang="en-US" dirty="0"/>
              <a:t>The teaching tasks seemed fairly straightforward</a:t>
            </a:r>
          </a:p>
          <a:p>
            <a:pPr marL="457200" indent="-457200">
              <a:buFont typeface="+mj-lt"/>
              <a:buAutoNum type="alphaLcPeriod"/>
            </a:pPr>
            <a:r>
              <a:rPr lang="en-US" dirty="0"/>
              <a:t>Get the youngsters together </a:t>
            </a:r>
          </a:p>
          <a:p>
            <a:pPr marL="457200" indent="-457200">
              <a:buFont typeface="+mj-lt"/>
              <a:buAutoNum type="alphaLcPeriod"/>
            </a:pPr>
            <a:r>
              <a:rPr lang="en-US" dirty="0"/>
              <a:t>Gain their attention </a:t>
            </a:r>
          </a:p>
          <a:p>
            <a:pPr marL="457200" indent="-457200">
              <a:buFont typeface="+mj-lt"/>
              <a:buAutoNum type="alphaLcPeriod"/>
            </a:pPr>
            <a:r>
              <a:rPr lang="en-US" dirty="0"/>
              <a:t>Present as a well-constructed lesson </a:t>
            </a:r>
          </a:p>
          <a:p>
            <a:pPr marL="457200" indent="-457200">
              <a:buFont typeface="+mj-lt"/>
              <a:buAutoNum type="alphaLcPeriod"/>
            </a:pPr>
            <a:r>
              <a:rPr lang="en-US" dirty="0"/>
              <a:t>Know they will do day works well</a:t>
            </a:r>
          </a:p>
          <a:p>
            <a:pPr marL="0" indent="0">
              <a:buNone/>
            </a:pPr>
            <a:endParaRPr lang="en-US" dirty="0"/>
          </a:p>
          <a:p>
            <a:pPr marL="0" indent="0">
              <a:buNone/>
            </a:pPr>
            <a:r>
              <a:rPr lang="en-US" dirty="0"/>
              <a:t>                      prevailed</a:t>
            </a:r>
          </a:p>
          <a:p>
            <a:pPr marL="0" indent="0">
              <a:buNone/>
            </a:pPr>
            <a:endParaRPr lang="en-US" dirty="0"/>
          </a:p>
          <a:p>
            <a:pPr marL="0" indent="0">
              <a:buNone/>
            </a:pPr>
            <a:r>
              <a:rPr lang="en-US" b="1" dirty="0"/>
              <a:t>      19</a:t>
            </a:r>
            <a:r>
              <a:rPr lang="en-US" b="1" baseline="30000" dirty="0"/>
              <a:t>th</a:t>
            </a:r>
            <a:r>
              <a:rPr lang="en-US" b="1" dirty="0"/>
              <a:t>  and 20</a:t>
            </a:r>
            <a:r>
              <a:rPr lang="en-US" b="1" baseline="30000" dirty="0"/>
              <a:t>th</a:t>
            </a:r>
            <a:endParaRPr lang="en-US" b="1" dirty="0"/>
          </a:p>
          <a:p>
            <a:pPr marL="0" indent="0">
              <a:buNone/>
            </a:pPr>
            <a:r>
              <a:rPr lang="en-US" dirty="0"/>
              <a:t> </a:t>
            </a:r>
          </a:p>
          <a:p>
            <a:pPr marL="0" indent="0">
              <a:buNone/>
            </a:pPr>
            <a:endParaRPr lang="en-US" dirty="0"/>
          </a:p>
        </p:txBody>
      </p:sp>
      <p:sp>
        <p:nvSpPr>
          <p:cNvPr id="4" name="Arrow: Down 3">
            <a:extLst>
              <a:ext uri="{FF2B5EF4-FFF2-40B4-BE49-F238E27FC236}">
                <a16:creationId xmlns:a16="http://schemas.microsoft.com/office/drawing/2014/main" xmlns="" id="{7B7742B2-D4A2-4F8C-9390-E10B64CE826B}"/>
              </a:ext>
            </a:extLst>
          </p:cNvPr>
          <p:cNvSpPr/>
          <p:nvPr/>
        </p:nvSpPr>
        <p:spPr>
          <a:xfrm>
            <a:off x="2156760" y="4876799"/>
            <a:ext cx="573206" cy="720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8EDA176-B7CF-4A9A-A80E-439CFBB68BB8}"/>
              </a:ext>
            </a:extLst>
          </p:cNvPr>
          <p:cNvSpPr txBox="1"/>
          <p:nvPr/>
        </p:nvSpPr>
        <p:spPr>
          <a:xfrm>
            <a:off x="7751928" y="327546"/>
            <a:ext cx="4189863" cy="3416320"/>
          </a:xfrm>
          <a:prstGeom prst="rect">
            <a:avLst/>
          </a:prstGeom>
          <a:noFill/>
        </p:spPr>
        <p:txBody>
          <a:bodyPr wrap="square" rtlCol="0">
            <a:spAutoFit/>
          </a:bodyPr>
          <a:lstStyle/>
          <a:p>
            <a:pPr algn="ctr"/>
            <a:r>
              <a:rPr lang="en-US" dirty="0"/>
              <a:t>Beginning of 1970</a:t>
            </a:r>
          </a:p>
          <a:p>
            <a:pPr algn="ctr"/>
            <a:endParaRPr lang="en-US" dirty="0"/>
          </a:p>
          <a:p>
            <a:pPr algn="ctr"/>
            <a:r>
              <a:rPr lang="en-US" dirty="0"/>
              <a:t>Study and research in actual classrooms settings </a:t>
            </a:r>
          </a:p>
          <a:p>
            <a:pPr algn="ctr"/>
            <a:endParaRPr lang="en-US" dirty="0"/>
          </a:p>
          <a:p>
            <a:pPr algn="ctr"/>
            <a:r>
              <a:rPr lang="en-US" dirty="0"/>
              <a:t>Classroom is More complex than it’s believed</a:t>
            </a:r>
          </a:p>
          <a:p>
            <a:pPr algn="ctr"/>
            <a:endParaRPr lang="en-US" dirty="0"/>
          </a:p>
          <a:p>
            <a:pPr algn="ctr"/>
            <a:r>
              <a:rPr lang="en-US" dirty="0"/>
              <a:t>Teachers engaged in more complex and sophisticated endeavors than they had traditionally been given credit for </a:t>
            </a:r>
          </a:p>
          <a:p>
            <a:endParaRPr lang="en-US" dirty="0"/>
          </a:p>
        </p:txBody>
      </p:sp>
      <p:sp>
        <p:nvSpPr>
          <p:cNvPr id="6" name="Arrow: Down 5">
            <a:extLst>
              <a:ext uri="{FF2B5EF4-FFF2-40B4-BE49-F238E27FC236}">
                <a16:creationId xmlns:a16="http://schemas.microsoft.com/office/drawing/2014/main" xmlns="" id="{40428DE4-1FDC-4FF1-AD9F-F29F00591892}"/>
              </a:ext>
            </a:extLst>
          </p:cNvPr>
          <p:cNvSpPr/>
          <p:nvPr/>
        </p:nvSpPr>
        <p:spPr>
          <a:xfrm>
            <a:off x="9567081" y="709684"/>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559D4487-E319-4665-BE9F-F7D98F1BC514}"/>
              </a:ext>
            </a:extLst>
          </p:cNvPr>
          <p:cNvSpPr/>
          <p:nvPr/>
        </p:nvSpPr>
        <p:spPr>
          <a:xfrm>
            <a:off x="9567081" y="1487606"/>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6C69A43E-B1EE-4DFF-AF74-B623800C64AB}"/>
              </a:ext>
            </a:extLst>
          </p:cNvPr>
          <p:cNvSpPr/>
          <p:nvPr/>
        </p:nvSpPr>
        <p:spPr>
          <a:xfrm>
            <a:off x="9567081" y="2347415"/>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D900209-3DBA-43D0-91C3-0A52C895ACA9}"/>
              </a:ext>
            </a:extLst>
          </p:cNvPr>
          <p:cNvSpPr txBox="1"/>
          <p:nvPr/>
        </p:nvSpPr>
        <p:spPr>
          <a:xfrm>
            <a:off x="7716982" y="4258101"/>
            <a:ext cx="4074684" cy="2031325"/>
          </a:xfrm>
          <a:prstGeom prst="rect">
            <a:avLst/>
          </a:prstGeom>
          <a:noFill/>
        </p:spPr>
        <p:txBody>
          <a:bodyPr wrap="square" rtlCol="0">
            <a:spAutoFit/>
          </a:bodyPr>
          <a:lstStyle/>
          <a:p>
            <a:r>
              <a:rPr lang="en-US" dirty="0"/>
              <a:t>Teacher    as managers </a:t>
            </a:r>
          </a:p>
          <a:p>
            <a:pPr marL="342900" indent="-342900">
              <a:buFont typeface="+mj-lt"/>
              <a:buAutoNum type="arabicPeriod"/>
            </a:pPr>
            <a:r>
              <a:rPr lang="en-US" dirty="0"/>
              <a:t>Dealt with concerned parents</a:t>
            </a:r>
          </a:p>
          <a:p>
            <a:pPr marL="342900" indent="-342900">
              <a:buFont typeface="+mj-lt"/>
              <a:buAutoNum type="arabicPeriod"/>
            </a:pPr>
            <a:r>
              <a:rPr lang="en-US" dirty="0"/>
              <a:t>Responded to administer</a:t>
            </a:r>
          </a:p>
          <a:p>
            <a:pPr marL="342900" indent="-342900">
              <a:buFont typeface="+mj-lt"/>
              <a:buAutoNum type="arabicPeriod"/>
            </a:pPr>
            <a:r>
              <a:rPr lang="en-US" dirty="0"/>
              <a:t>Coped with textbooks and supplementary materials</a:t>
            </a:r>
          </a:p>
          <a:p>
            <a:pPr marL="342900" indent="-342900">
              <a:buFont typeface="+mj-lt"/>
              <a:buAutoNum type="arabicPeriod"/>
            </a:pPr>
            <a:r>
              <a:rPr lang="en-US" dirty="0"/>
              <a:t>Complying with policy mandates </a:t>
            </a:r>
          </a:p>
          <a:p>
            <a:pPr marL="342900" indent="-342900">
              <a:buFont typeface="+mj-lt"/>
              <a:buAutoNum type="arabicPeriod"/>
            </a:pPr>
            <a:r>
              <a:rPr lang="en-US" dirty="0"/>
              <a:t>Plus all this, the teaching content </a:t>
            </a:r>
          </a:p>
        </p:txBody>
      </p:sp>
    </p:spTree>
    <p:extLst>
      <p:ext uri="{BB962C8B-B14F-4D97-AF65-F5344CB8AC3E}">
        <p14:creationId xmlns:p14="http://schemas.microsoft.com/office/powerpoint/2010/main" xmlns="" val="4157092077"/>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1021</TotalTime>
  <Words>1785</Words>
  <Application>Microsoft Office PowerPoint</Application>
  <PresentationFormat>Custom</PresentationFormat>
  <Paragraphs>128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In The Name of Allah</vt:lpstr>
      <vt:lpstr>Slide 2</vt:lpstr>
      <vt:lpstr>Managing Your Classroom</vt:lpstr>
      <vt:lpstr>Slide 4</vt:lpstr>
      <vt:lpstr>Slide 5</vt:lpstr>
      <vt:lpstr>Slide 6</vt:lpstr>
      <vt:lpstr>Slide 7</vt:lpstr>
      <vt:lpstr>Slide 8</vt:lpstr>
      <vt:lpstr>Slide 9</vt:lpstr>
      <vt:lpstr>Managing Time in the Classroom</vt:lpstr>
      <vt:lpstr>the Beginning Teacher Evaluation Study (BTES)</vt:lpstr>
      <vt:lpstr>Features of This Approach</vt:lpstr>
      <vt:lpstr>But is that all?</vt:lpstr>
      <vt:lpstr>Cues Are Like Maps and Signposts</vt:lpstr>
      <vt:lpstr>corrective feedback</vt:lpstr>
      <vt:lpstr>Reinforcement…Rewarding in Different Ways</vt:lpstr>
      <vt:lpstr>Opportunity to Learn(OTL)</vt:lpstr>
      <vt:lpstr>Wait Time</vt:lpstr>
      <vt:lpstr>Another Look</vt:lpstr>
      <vt:lpstr>Slide 20</vt:lpstr>
    </vt:vector>
  </TitlesOfParts>
  <Company>Moorche 30 DVDs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Allah</dc:title>
  <dc:creator>MRT www.Win2Farsi.com</dc:creator>
  <cp:lastModifiedBy>Active</cp:lastModifiedBy>
  <cp:revision>65</cp:revision>
  <dcterms:created xsi:type="dcterms:W3CDTF">2020-02-20T12:27:33Z</dcterms:created>
  <dcterms:modified xsi:type="dcterms:W3CDTF">2020-06-06T14:56:48Z</dcterms:modified>
</cp:coreProperties>
</file>