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61" r:id="rId6"/>
    <p:sldId id="262" r:id="rId7"/>
    <p:sldId id="264" r:id="rId8"/>
    <p:sldId id="265" r:id="rId9"/>
    <p:sldId id="263" r:id="rId10"/>
    <p:sldId id="266" r:id="rId11"/>
    <p:sldId id="268" r:id="rId12"/>
    <p:sldId id="267" r:id="rId13"/>
    <p:sldId id="270" r:id="rId14"/>
    <p:sldId id="272" r:id="rId15"/>
    <p:sldId id="27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7" d="100"/>
          <a:sy n="67" d="100"/>
        </p:scale>
        <p:origin x="-21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F8C9F-CC49-4FCC-A853-3A8E078D02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06E634-0769-428E-B126-EBCFD26B0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60A26FD-CD43-4012-8B4C-E507A06FE08D}"/>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5" name="Footer Placeholder 4">
            <a:extLst>
              <a:ext uri="{FF2B5EF4-FFF2-40B4-BE49-F238E27FC236}">
                <a16:creationId xmlns:a16="http://schemas.microsoft.com/office/drawing/2014/main" xmlns="" id="{93019B8F-F0E3-4F45-B4B1-8109F1E67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294501-0FE5-4E45-AF48-4BAB48A097BE}"/>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147603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30CB6-216C-4C30-A654-3A58B9E334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118E7F-BC2F-4858-8466-C96935D862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B1CA22-82AC-4606-89DB-82506D9D8A45}"/>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5" name="Footer Placeholder 4">
            <a:extLst>
              <a:ext uri="{FF2B5EF4-FFF2-40B4-BE49-F238E27FC236}">
                <a16:creationId xmlns:a16="http://schemas.microsoft.com/office/drawing/2014/main" xmlns="" id="{DF363894-B210-4994-A319-8DC5B538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D7C667-E2B1-41C0-AF9B-03FB1E074319}"/>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310002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043F0AF-3924-49F7-B015-E5698DC0CA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08906D-8497-4872-964C-20E67D6EF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9E5121-BB27-4C15-AAEE-2275802CC082}"/>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5" name="Footer Placeholder 4">
            <a:extLst>
              <a:ext uri="{FF2B5EF4-FFF2-40B4-BE49-F238E27FC236}">
                <a16:creationId xmlns:a16="http://schemas.microsoft.com/office/drawing/2014/main" xmlns="" id="{06B8BE88-5B9D-4E08-AAAA-E5DF8F5C4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827330-346F-4298-A38E-8C4D9C83E868}"/>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312865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1E83D-28ED-44A6-8070-4DC91D53DC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9546174-D65D-4457-A5FF-976660F8A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7A647E-ECA4-4E68-AE8F-5F9087BB3A25}"/>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5" name="Footer Placeholder 4">
            <a:extLst>
              <a:ext uri="{FF2B5EF4-FFF2-40B4-BE49-F238E27FC236}">
                <a16:creationId xmlns:a16="http://schemas.microsoft.com/office/drawing/2014/main" xmlns="" id="{E5AF5472-DB3B-4517-A347-D0CE6A180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ABFC7E-FABC-45CF-B23E-4B884835E39C}"/>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378404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AC214-EE87-438C-8D38-85F5C7EE4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CF75856-3499-4F84-ACE1-DFCB72766D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AAE9EC5-530E-48F9-9D1B-98228993E796}"/>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5" name="Footer Placeholder 4">
            <a:extLst>
              <a:ext uri="{FF2B5EF4-FFF2-40B4-BE49-F238E27FC236}">
                <a16:creationId xmlns:a16="http://schemas.microsoft.com/office/drawing/2014/main" xmlns="" id="{621CEB5A-35AA-4AB9-9D6A-6C6926E89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EE7873-F4A0-4CB7-AB7F-09CF9F3F35C7}"/>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156105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3E251-7494-418D-B9BF-67A7EB089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CE66E1-97F4-438D-8443-D98C1C8A70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E888AA-78F4-4963-AA9E-3BB6779320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F47DE97-EDF0-4CE8-87AD-7B1875769751}"/>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6" name="Footer Placeholder 5">
            <a:extLst>
              <a:ext uri="{FF2B5EF4-FFF2-40B4-BE49-F238E27FC236}">
                <a16:creationId xmlns:a16="http://schemas.microsoft.com/office/drawing/2014/main" xmlns="" id="{9078D508-122B-492B-8C1F-D3BC75971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66740F6-18B6-4FC9-8D97-C55B62F95DED}"/>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286148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A8A03E-B9FE-4030-B058-48B9D1D41B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402A81A-2490-4DB4-9276-60ABB47E1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B22DBE-3134-4E5C-88E1-F2552C212E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137957C-2077-4D75-A61C-905EE4680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5099640-66F3-4BBF-B659-49DFB11C28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5FDA220-715C-4202-9A17-7E7ABE77290C}"/>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8" name="Footer Placeholder 7">
            <a:extLst>
              <a:ext uri="{FF2B5EF4-FFF2-40B4-BE49-F238E27FC236}">
                <a16:creationId xmlns:a16="http://schemas.microsoft.com/office/drawing/2014/main" xmlns="" id="{E0EC0C78-99D0-4074-ACA4-05154CA805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07BD049-76E8-4D73-A71E-E1E49233C0EC}"/>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213016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8B600-ED49-49B7-BD4C-BB8659CA7B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35E0020-00E2-442E-A8A6-0832BAD8BA98}"/>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4" name="Footer Placeholder 3">
            <a:extLst>
              <a:ext uri="{FF2B5EF4-FFF2-40B4-BE49-F238E27FC236}">
                <a16:creationId xmlns:a16="http://schemas.microsoft.com/office/drawing/2014/main" xmlns="" id="{9507E37E-4C40-4BF3-BF4F-53B4F2F46F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989F291-680E-4BEF-B10F-B9A6D7A197F3}"/>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380860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87724C-5893-4610-B4F5-FE2CFD30274E}"/>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3" name="Footer Placeholder 2">
            <a:extLst>
              <a:ext uri="{FF2B5EF4-FFF2-40B4-BE49-F238E27FC236}">
                <a16:creationId xmlns:a16="http://schemas.microsoft.com/office/drawing/2014/main" xmlns="" id="{F29E1109-0586-414B-B496-375296E37E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DBD0EE4-824A-49FE-B91E-4A0AC06C3146}"/>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315717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E55E2-8D2B-4E9E-A8AB-7F0F17381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F37AEA8-E6C5-4219-A4F4-2EA597EA3E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FCDC42D-09B9-4EE0-9ED7-9AB57446F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8094FC-1931-4A93-8F84-CFB764748AAC}"/>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6" name="Footer Placeholder 5">
            <a:extLst>
              <a:ext uri="{FF2B5EF4-FFF2-40B4-BE49-F238E27FC236}">
                <a16:creationId xmlns:a16="http://schemas.microsoft.com/office/drawing/2014/main" xmlns="" id="{C9E6CED5-5BF4-4EF8-BAC0-EAB89A4E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6F23D5-30D8-4E4D-86A4-CFB6AEFBBC09}"/>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254008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49B3D-CBB1-46C9-85FA-AA0920F55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AE6F2B1-248E-44F8-85DC-2497B2226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4BE2825-4AB6-4055-81AB-CD53E85C4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053A78-0F5B-4E61-B3B3-2C896D01995A}"/>
              </a:ext>
            </a:extLst>
          </p:cNvPr>
          <p:cNvSpPr>
            <a:spLocks noGrp="1"/>
          </p:cNvSpPr>
          <p:nvPr>
            <p:ph type="dt" sz="half" idx="10"/>
          </p:nvPr>
        </p:nvSpPr>
        <p:spPr/>
        <p:txBody>
          <a:bodyPr/>
          <a:lstStyle/>
          <a:p>
            <a:fld id="{68FB3E2B-5F17-4A19-A250-16E334D1F14E}" type="datetimeFigureOut">
              <a:rPr lang="en-US" smtClean="0"/>
              <a:pPr/>
              <a:t>6/6/2020</a:t>
            </a:fld>
            <a:endParaRPr lang="en-US"/>
          </a:p>
        </p:txBody>
      </p:sp>
      <p:sp>
        <p:nvSpPr>
          <p:cNvPr id="6" name="Footer Placeholder 5">
            <a:extLst>
              <a:ext uri="{FF2B5EF4-FFF2-40B4-BE49-F238E27FC236}">
                <a16:creationId xmlns:a16="http://schemas.microsoft.com/office/drawing/2014/main" xmlns="" id="{D6F44E9A-4D0A-48F7-A1BB-CEA4E3D0C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F1B637-093D-4605-A6E8-2F2E46B3EA69}"/>
              </a:ext>
            </a:extLst>
          </p:cNvPr>
          <p:cNvSpPr>
            <a:spLocks noGrp="1"/>
          </p:cNvSpPr>
          <p:nvPr>
            <p:ph type="sldNum" sz="quarter" idx="12"/>
          </p:nvPr>
        </p:nvSpPr>
        <p:spPr/>
        <p:txBody>
          <a:body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8172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9E56FE-8F5F-4265-BFF4-B87D52690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ADBE6EB-9D47-446E-9E86-327F27D6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6FD1B7-42A3-4CCE-B0D1-9968181B8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B3E2B-5F17-4A19-A250-16E334D1F14E}" type="datetimeFigureOut">
              <a:rPr lang="en-US" smtClean="0"/>
              <a:pPr/>
              <a:t>6/6/2020</a:t>
            </a:fld>
            <a:endParaRPr lang="en-US"/>
          </a:p>
        </p:txBody>
      </p:sp>
      <p:sp>
        <p:nvSpPr>
          <p:cNvPr id="5" name="Footer Placeholder 4">
            <a:extLst>
              <a:ext uri="{FF2B5EF4-FFF2-40B4-BE49-F238E27FC236}">
                <a16:creationId xmlns:a16="http://schemas.microsoft.com/office/drawing/2014/main" xmlns="" id="{45EC433C-1201-445D-B9B9-4F6466ED0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1D32EF6-DF47-45CC-BED9-132842FF4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71E7F-D58C-44C3-93AD-98DDE8C3691A}" type="slidenum">
              <a:rPr lang="en-US" smtClean="0"/>
              <a:pPr/>
              <a:t>‹#›</a:t>
            </a:fld>
            <a:endParaRPr lang="en-US"/>
          </a:p>
        </p:txBody>
      </p:sp>
    </p:spTree>
    <p:extLst>
      <p:ext uri="{BB962C8B-B14F-4D97-AF65-F5344CB8AC3E}">
        <p14:creationId xmlns:p14="http://schemas.microsoft.com/office/powerpoint/2010/main" xmlns="" val="2536983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1432560"/>
            <a:ext cx="9047018" cy="2862322"/>
          </a:xfrm>
          <a:prstGeom prst="rect">
            <a:avLst/>
          </a:prstGeom>
          <a:noFill/>
        </p:spPr>
        <p:txBody>
          <a:bodyPr wrap="square" rtlCol="0">
            <a:spAutoFit/>
          </a:bodyPr>
          <a:lstStyle/>
          <a:p>
            <a:pPr algn="ctr"/>
            <a:r>
              <a:rPr lang="en-US" sz="2400" b="1" i="1" dirty="0" smtClean="0">
                <a:solidFill>
                  <a:srgbClr val="FFFFCC"/>
                </a:solidFill>
                <a:latin typeface="Times New Roman" pitchFamily="18" charset="0"/>
                <a:cs typeface="Times New Roman" pitchFamily="18" charset="0"/>
              </a:rPr>
              <a:t>Approaches to teaching</a:t>
            </a:r>
          </a:p>
          <a:p>
            <a:pPr algn="ctr"/>
            <a:r>
              <a:rPr lang="en-US" sz="2400" b="1" i="1" dirty="0" smtClean="0">
                <a:solidFill>
                  <a:srgbClr val="FFFFCC"/>
                </a:solidFill>
                <a:latin typeface="Times New Roman" pitchFamily="18" charset="0"/>
                <a:cs typeface="Times New Roman" pitchFamily="18" charset="0"/>
              </a:rPr>
              <a:t>        Chapter 5</a:t>
            </a:r>
          </a:p>
          <a:p>
            <a:pPr algn="ctr"/>
            <a:r>
              <a:rPr lang="en-US" sz="3600" b="1" i="1" dirty="0" smtClean="0">
                <a:solidFill>
                  <a:srgbClr val="FFFFCC"/>
                </a:solidFill>
                <a:latin typeface="Times New Roman" pitchFamily="18" charset="0"/>
                <a:cs typeface="Times New Roman" pitchFamily="18" charset="0"/>
              </a:rPr>
              <a:t>Reflections on the</a:t>
            </a:r>
          </a:p>
          <a:p>
            <a:pPr algn="ctr"/>
            <a:r>
              <a:rPr lang="en-US" sz="3600" b="1" i="1" dirty="0" smtClean="0">
                <a:solidFill>
                  <a:srgbClr val="FFFFCC"/>
                </a:solidFill>
                <a:latin typeface="Times New Roman" pitchFamily="18" charset="0"/>
                <a:cs typeface="Times New Roman" pitchFamily="18" charset="0"/>
              </a:rPr>
              <a:t> Three </a:t>
            </a:r>
            <a:r>
              <a:rPr lang="en-US" sz="3600" b="1" i="1" dirty="0" smtClean="0">
                <a:solidFill>
                  <a:srgbClr val="FFFFCC"/>
                </a:solidFill>
                <a:latin typeface="Times New Roman" pitchFamily="18" charset="0"/>
                <a:cs typeface="Times New Roman" pitchFamily="18" charset="0"/>
              </a:rPr>
              <a:t>Approaches: </a:t>
            </a:r>
            <a:endParaRPr lang="en-US" sz="3600" b="1" i="1" dirty="0" smtClean="0">
              <a:solidFill>
                <a:srgbClr val="FFFFCC"/>
              </a:solidFill>
              <a:latin typeface="Times New Roman" pitchFamily="18" charset="0"/>
              <a:cs typeface="Times New Roman" pitchFamily="18" charset="0"/>
            </a:endParaRPr>
          </a:p>
          <a:p>
            <a:pPr algn="ctr"/>
            <a:r>
              <a:rPr lang="en-US" sz="3600" b="1" i="1" dirty="0" smtClean="0">
                <a:solidFill>
                  <a:srgbClr val="FFFFCC"/>
                </a:solidFill>
                <a:latin typeface="Times New Roman" pitchFamily="18" charset="0"/>
                <a:cs typeface="Times New Roman" pitchFamily="18" charset="0"/>
              </a:rPr>
              <a:t>Part </a:t>
            </a:r>
            <a:r>
              <a:rPr lang="en-US" sz="3600" b="1" i="1" dirty="0" smtClean="0">
                <a:solidFill>
                  <a:srgbClr val="FFFFCC"/>
                </a:solidFill>
                <a:latin typeface="Times New Roman" pitchFamily="18" charset="0"/>
                <a:cs typeface="Times New Roman" pitchFamily="18" charset="0"/>
              </a:rPr>
              <a:t>Two</a:t>
            </a:r>
            <a:endParaRPr lang="en-US" sz="3600" b="1" i="1" dirty="0" smtClean="0">
              <a:solidFill>
                <a:srgbClr val="FFFFCC"/>
              </a:solidFill>
              <a:latin typeface="Times New Roman" pitchFamily="18" charset="0"/>
              <a:cs typeface="Times New Roman" pitchFamily="18" charset="0"/>
            </a:endParaRPr>
          </a:p>
          <a:p>
            <a:endParaRPr lang="en-US" sz="2400" b="1" dirty="0">
              <a:solidFill>
                <a:srgbClr val="FFFFCC"/>
              </a:solidFill>
            </a:endParaRPr>
          </a:p>
        </p:txBody>
      </p:sp>
    </p:spTree>
    <p:extLst>
      <p:ext uri="{BB962C8B-B14F-4D97-AF65-F5344CB8AC3E}">
        <p14:creationId xmlns:p14="http://schemas.microsoft.com/office/powerpoint/2010/main" xmlns="" val="36195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6CEBAA20-B631-4098-B4A8-B9005CE83866}"/>
              </a:ext>
            </a:extLst>
          </p:cNvPr>
          <p:cNvSpPr/>
          <p:nvPr/>
        </p:nvSpPr>
        <p:spPr>
          <a:xfrm>
            <a:off x="-998806" y="2194560"/>
            <a:ext cx="6400800" cy="2096086"/>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B6CA581-309B-4BF7-A497-E752D822FC15}"/>
              </a:ext>
            </a:extLst>
          </p:cNvPr>
          <p:cNvSpPr>
            <a:spLocks noGrp="1"/>
          </p:cNvSpPr>
          <p:nvPr>
            <p:ph idx="1"/>
          </p:nvPr>
        </p:nvSpPr>
        <p:spPr>
          <a:xfrm>
            <a:off x="838200" y="618978"/>
            <a:ext cx="10515600" cy="5557985"/>
          </a:xfrm>
        </p:spPr>
        <p:txBody>
          <a:bodyPr>
            <a:normAutofit/>
          </a:bodyPr>
          <a:lstStyle/>
          <a:p>
            <a:pPr marL="0" indent="0">
              <a:buNone/>
            </a:pPr>
            <a:r>
              <a:rPr lang="en-US" dirty="0">
                <a:solidFill>
                  <a:schemeClr val="accent2">
                    <a:lumMod val="50000"/>
                  </a:schemeClr>
                </a:solidFill>
                <a:latin typeface="Comic Sans MS" panose="030F0702030302020204" pitchFamily="66" charset="0"/>
              </a:rPr>
              <a:t>As is so often the case with strongly normative approaches, the very core of the emancipationist variation becomes the target of most of the criticism directed at it. </a:t>
            </a:r>
          </a:p>
          <a:p>
            <a:pPr marL="0" indent="0">
              <a:buNone/>
            </a:pPr>
            <a:endParaRPr lang="en-US" dirty="0">
              <a:solidFill>
                <a:schemeClr val="accent2">
                  <a:lumMod val="50000"/>
                </a:schemeClr>
              </a:solidFill>
              <a:latin typeface="Comic Sans MS" panose="030F0702030302020204" pitchFamily="66" charset="0"/>
            </a:endParaRPr>
          </a:p>
          <a:p>
            <a:pPr marL="0" indent="0">
              <a:buNone/>
            </a:pPr>
            <a:r>
              <a:rPr lang="en-US" dirty="0">
                <a:solidFill>
                  <a:schemeClr val="accent2">
                    <a:lumMod val="50000"/>
                  </a:schemeClr>
                </a:solidFill>
                <a:latin typeface="Comic Sans MS" panose="030F0702030302020204" pitchFamily="66" charset="0"/>
              </a:rPr>
              <a:t>It is, many argue, too ideological, too politicized, for adoption in the context of educating children in a society that values </a:t>
            </a:r>
            <a:r>
              <a:rPr lang="en-US" dirty="0" err="1">
                <a:solidFill>
                  <a:schemeClr val="accent2">
                    <a:lumMod val="50000"/>
                  </a:schemeClr>
                </a:solidFill>
                <a:latin typeface="Comic Sans MS" panose="030F0702030302020204" pitchFamily="66" charset="0"/>
              </a:rPr>
              <a:t>ideological</a:t>
            </a:r>
            <a:r>
              <a:rPr lang="en-US" dirty="0">
                <a:solidFill>
                  <a:schemeClr val="accent2">
                    <a:lumMod val="50000"/>
                  </a:schemeClr>
                </a:solidFill>
                <a:latin typeface="Comic Sans MS" panose="030F0702030302020204" pitchFamily="66" charset="0"/>
              </a:rPr>
              <a:t> neutrality in the schooling of its children and youth. </a:t>
            </a:r>
          </a:p>
          <a:p>
            <a:pPr marL="0" indent="0">
              <a:buNone/>
            </a:pPr>
            <a:endParaRPr lang="en-US" dirty="0">
              <a:solidFill>
                <a:schemeClr val="accent2">
                  <a:lumMod val="50000"/>
                </a:schemeClr>
              </a:solidFill>
              <a:latin typeface="Comic Sans MS" panose="030F0702030302020204" pitchFamily="66" charset="0"/>
            </a:endParaRPr>
          </a:p>
          <a:p>
            <a:pPr marL="0" indent="0">
              <a:buNone/>
            </a:pPr>
            <a:r>
              <a:rPr lang="en-US" dirty="0">
                <a:solidFill>
                  <a:schemeClr val="accent2">
                    <a:lumMod val="50000"/>
                  </a:schemeClr>
                </a:solidFill>
                <a:latin typeface="Comic Sans MS" panose="030F0702030302020204" pitchFamily="66" charset="0"/>
              </a:rPr>
              <a:t>For others, the objection lies not so much in that it is political as in what kind of politics it is—left wing, radical, even socialist—in the minds of many detractors.</a:t>
            </a:r>
          </a:p>
        </p:txBody>
      </p:sp>
    </p:spTree>
    <p:extLst>
      <p:ext uri="{BB962C8B-B14F-4D97-AF65-F5344CB8AC3E}">
        <p14:creationId xmlns:p14="http://schemas.microsoft.com/office/powerpoint/2010/main" xmlns="" val="44140522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6CEBAA20-B631-4098-B4A8-B9005CE83866}"/>
              </a:ext>
            </a:extLst>
          </p:cNvPr>
          <p:cNvSpPr/>
          <p:nvPr/>
        </p:nvSpPr>
        <p:spPr>
          <a:xfrm>
            <a:off x="-998806" y="2194560"/>
            <a:ext cx="6400800" cy="2096086"/>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B6CA581-309B-4BF7-A497-E752D822FC15}"/>
              </a:ext>
            </a:extLst>
          </p:cNvPr>
          <p:cNvSpPr>
            <a:spLocks noGrp="1"/>
          </p:cNvSpPr>
          <p:nvPr>
            <p:ph idx="1"/>
          </p:nvPr>
        </p:nvSpPr>
        <p:spPr>
          <a:xfrm>
            <a:off x="838200" y="1119041"/>
            <a:ext cx="10515600" cy="5557985"/>
          </a:xfrm>
        </p:spPr>
        <p:txBody>
          <a:bodyPr>
            <a:normAutofit/>
          </a:bodyPr>
          <a:lstStyle/>
          <a:p>
            <a:pPr marL="0" indent="0">
              <a:buNone/>
            </a:pPr>
            <a:r>
              <a:rPr lang="en-US" dirty="0">
                <a:solidFill>
                  <a:schemeClr val="accent2">
                    <a:lumMod val="50000"/>
                  </a:schemeClr>
                </a:solidFill>
                <a:latin typeface="Comic Sans MS" panose="030F0702030302020204" pitchFamily="66" charset="0"/>
              </a:rPr>
              <a:t>The emancipationist’s attention to matters of social justice, although often as much a challenge as an advantage for this variation, does call our attention back to this very important aspect of contemporary education.</a:t>
            </a:r>
          </a:p>
          <a:p>
            <a:pPr marL="0" indent="0">
              <a:buNone/>
            </a:pPr>
            <a:endParaRPr lang="en-US" dirty="0">
              <a:solidFill>
                <a:schemeClr val="accent2">
                  <a:lumMod val="50000"/>
                </a:schemeClr>
              </a:solidFill>
              <a:latin typeface="Comic Sans MS" panose="030F0702030302020204" pitchFamily="66" charset="0"/>
            </a:endParaRPr>
          </a:p>
          <a:p>
            <a:pPr marL="0" indent="0">
              <a:buNone/>
            </a:pPr>
            <a:r>
              <a:rPr lang="en-US" dirty="0">
                <a:solidFill>
                  <a:schemeClr val="accent2">
                    <a:lumMod val="50000"/>
                  </a:schemeClr>
                </a:solidFill>
                <a:latin typeface="Comic Sans MS" panose="030F0702030302020204" pitchFamily="66" charset="0"/>
              </a:rPr>
              <a:t>Before bringing these reflections on the three approaches to a close, we would like to return to matters multicultural, doing what we can to bring  together notions of democracy, diversity, and identity—notions that have so far been discussed piecemeal.</a:t>
            </a:r>
          </a:p>
        </p:txBody>
      </p:sp>
    </p:spTree>
    <p:extLst>
      <p:ext uri="{BB962C8B-B14F-4D97-AF65-F5344CB8AC3E}">
        <p14:creationId xmlns:p14="http://schemas.microsoft.com/office/powerpoint/2010/main" xmlns="" val="93980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6C6A4-1ACD-4A9F-B129-C54065751B25}"/>
              </a:ext>
            </a:extLst>
          </p:cNvPr>
          <p:cNvSpPr>
            <a:spLocks noGrp="1"/>
          </p:cNvSpPr>
          <p:nvPr>
            <p:ph type="title"/>
          </p:nvPr>
        </p:nvSpPr>
        <p:spPr>
          <a:ln>
            <a:solidFill>
              <a:schemeClr val="bg1">
                <a:lumMod val="75000"/>
              </a:schemeClr>
            </a:solidFill>
          </a:ln>
        </p:spPr>
        <p:txBody>
          <a:bodyPr/>
          <a:lstStyle/>
          <a:p>
            <a:r>
              <a:rPr lang="en-US" dirty="0">
                <a:latin typeface="Comic Sans MS" panose="030F0702030302020204" pitchFamily="66" charset="0"/>
              </a:rPr>
              <a:t>Democracy, Identity, and Diversity</a:t>
            </a:r>
          </a:p>
        </p:txBody>
      </p:sp>
      <p:sp>
        <p:nvSpPr>
          <p:cNvPr id="3" name="Content Placeholder 2">
            <a:extLst>
              <a:ext uri="{FF2B5EF4-FFF2-40B4-BE49-F238E27FC236}">
                <a16:creationId xmlns:a16="http://schemas.microsoft.com/office/drawing/2014/main" xmlns="" id="{6A62F296-F02F-4BD9-811B-4A0E1BB69D84}"/>
              </a:ext>
            </a:extLst>
          </p:cNvPr>
          <p:cNvSpPr>
            <a:spLocks noGrp="1"/>
          </p:cNvSpPr>
          <p:nvPr>
            <p:ph idx="1"/>
          </p:nvPr>
        </p:nvSpPr>
        <p:spPr/>
        <p:txBody>
          <a:bodyPr>
            <a:normAutofit lnSpcReduction="10000"/>
          </a:bodyPr>
          <a:lstStyle/>
          <a:p>
            <a:pPr marL="0" indent="0">
              <a:buNone/>
            </a:pPr>
            <a:r>
              <a:rPr lang="en-US" dirty="0">
                <a:latin typeface="Comic Sans MS" panose="030F0702030302020204" pitchFamily="66" charset="0"/>
              </a:rPr>
              <a:t>One of the more significant challenges faced by education in these times is how to balance regard for difference with a sense of what is common to a nation, its people, and its government.</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Many political theorists believe that in a political system such as that in place in the United States, holding certain things in common across all the people is essential to sustaining a healthy, fully functioning democracy . </a:t>
            </a:r>
          </a:p>
          <a:p>
            <a:pPr marL="0" indent="0">
              <a:buNone/>
            </a:pPr>
            <a:r>
              <a:rPr lang="en-US" dirty="0">
                <a:latin typeface="Comic Sans MS" panose="030F0702030302020204" pitchFamily="66" charset="0"/>
              </a:rPr>
              <a:t>John Dewey put it in just this way in his famous work Democracy and Education.</a:t>
            </a:r>
          </a:p>
        </p:txBody>
      </p:sp>
    </p:spTree>
    <p:extLst>
      <p:ext uri="{BB962C8B-B14F-4D97-AF65-F5344CB8AC3E}">
        <p14:creationId xmlns:p14="http://schemas.microsoft.com/office/powerpoint/2010/main" xmlns="" val="217811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62F296-F02F-4BD9-811B-4A0E1BB69D84}"/>
              </a:ext>
            </a:extLst>
          </p:cNvPr>
          <p:cNvSpPr>
            <a:spLocks noGrp="1"/>
          </p:cNvSpPr>
          <p:nvPr>
            <p:ph idx="1"/>
          </p:nvPr>
        </p:nvSpPr>
        <p:spPr>
          <a:xfrm>
            <a:off x="838200" y="576775"/>
            <a:ext cx="10515600" cy="5600188"/>
          </a:xfrm>
        </p:spPr>
        <p:txBody>
          <a:bodyPr>
            <a:normAutofit fontScale="92500" lnSpcReduction="10000"/>
          </a:bodyPr>
          <a:lstStyle/>
          <a:p>
            <a:pPr marL="0" indent="0">
              <a:buNone/>
            </a:pPr>
            <a:r>
              <a:rPr lang="en-US" dirty="0">
                <a:latin typeface="Comic Sans MS" panose="030F0702030302020204" pitchFamily="66" charset="0"/>
              </a:rPr>
              <a:t>There is an alternative resolution. It involves finding a balance between the need for commonality in order to sustain the benefits of liberty and self-governance, and the need for difference in order to permit various cultures, languages, and value orientations to survive, even flourish. </a:t>
            </a:r>
            <a:r>
              <a:rPr lang="en-US" dirty="0" err="1">
                <a:latin typeface="Comic Sans MS" panose="030F0702030302020204" pitchFamily="66" charset="0"/>
              </a:rPr>
              <a:t>How,do</a:t>
            </a:r>
            <a:r>
              <a:rPr lang="en-US" dirty="0">
                <a:latin typeface="Comic Sans MS" panose="030F0702030302020204" pitchFamily="66" charset="0"/>
              </a:rPr>
              <a:t> we support the Latino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interest in the Spanish language and a culture other than the dominant American one, while ensuring sufficient commonality to sustain democratic governance?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Questions much like this one can be raised for all groups asserting a difference between themselves and a common or dominant culture. Such questions may also go beyond race, ethnicity, and language, to issues of gender, physical and mental condition, religious belief, sexual orientation, and age.</a:t>
            </a:r>
          </a:p>
        </p:txBody>
      </p:sp>
    </p:spTree>
    <p:extLst>
      <p:ext uri="{BB962C8B-B14F-4D97-AF65-F5344CB8AC3E}">
        <p14:creationId xmlns:p14="http://schemas.microsoft.com/office/powerpoint/2010/main" xmlns="" val="174601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62F296-F02F-4BD9-811B-4A0E1BB69D84}"/>
              </a:ext>
            </a:extLst>
          </p:cNvPr>
          <p:cNvSpPr>
            <a:spLocks noGrp="1"/>
          </p:cNvSpPr>
          <p:nvPr>
            <p:ph idx="1"/>
          </p:nvPr>
        </p:nvSpPr>
        <p:spPr>
          <a:xfrm>
            <a:off x="838200" y="576775"/>
            <a:ext cx="10515600" cy="5600188"/>
          </a:xfrm>
        </p:spPr>
        <p:txBody>
          <a:bodyPr>
            <a:normAutofit/>
          </a:bodyPr>
          <a:lstStyle/>
          <a:p>
            <a:pPr marL="0" indent="0">
              <a:buNone/>
            </a:pPr>
            <a:r>
              <a:rPr lang="en-US" dirty="0">
                <a:latin typeface="Comic Sans MS" panose="030F0702030302020204" pitchFamily="66" charset="0"/>
              </a:rPr>
              <a:t>It could be said that what developed nations, are in the process of discovering is how to scrap a single-perspective commons for a multiple-perspective one.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That is, how can a commons be formed and sustained, and how does it in turn sustain democratic order, if it consists of multiple, frequently conflicting, often irreconcilable points of view on such critical issues as who we are, what we stand for, and where we are trying to go as a nation?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The answer to this question is, for many, not yet at hand, while others believe either that it is impossible to find or that is has been staring us in the face for some time.</a:t>
            </a:r>
          </a:p>
        </p:txBody>
      </p:sp>
    </p:spTree>
    <p:extLst>
      <p:ext uri="{BB962C8B-B14F-4D97-AF65-F5344CB8AC3E}">
        <p14:creationId xmlns:p14="http://schemas.microsoft.com/office/powerpoint/2010/main" xmlns="" val="37793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6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21ACFD-0976-40CA-A79D-5FCC7AD68877}"/>
              </a:ext>
            </a:extLst>
          </p:cNvPr>
          <p:cNvSpPr>
            <a:spLocks noGrp="1"/>
          </p:cNvSpPr>
          <p:nvPr>
            <p:ph idx="1"/>
          </p:nvPr>
        </p:nvSpPr>
        <p:spPr>
          <a:xfrm>
            <a:off x="838200" y="1379940"/>
            <a:ext cx="10515600" cy="4351338"/>
          </a:xfrm>
          <a:ln>
            <a:solidFill>
              <a:schemeClr val="accent2">
                <a:lumMod val="60000"/>
                <a:lumOff val="40000"/>
              </a:schemeClr>
            </a:solidFill>
          </a:ln>
        </p:spPr>
        <p:txBody>
          <a:bodyPr>
            <a:normAutofit/>
          </a:bodyPr>
          <a:lstStyle/>
          <a:p>
            <a:pPr marL="0" indent="0">
              <a:buNone/>
            </a:pPr>
            <a:r>
              <a:rPr lang="en-US" dirty="0">
                <a:solidFill>
                  <a:schemeClr val="accent1">
                    <a:lumMod val="60000"/>
                    <a:lumOff val="40000"/>
                  </a:schemeClr>
                </a:solidFill>
                <a:latin typeface="Berlin Sans FB Demi" panose="020E0802020502020306" pitchFamily="34" charset="0"/>
              </a:rPr>
              <a:t>The executive approach, as an approach, is neutral on the matter. </a:t>
            </a:r>
          </a:p>
          <a:p>
            <a:pPr marL="0" indent="0">
              <a:buNone/>
            </a:pPr>
            <a:r>
              <a:rPr lang="en-US" dirty="0">
                <a:solidFill>
                  <a:schemeClr val="accent1">
                    <a:lumMod val="60000"/>
                    <a:lumOff val="40000"/>
                  </a:schemeClr>
                </a:solidFill>
                <a:latin typeface="Berlin Sans FB Demi" panose="020E0802020502020306" pitchFamily="34" charset="0"/>
              </a:rPr>
              <a:t>Given that it is the least normative of the three approaches, that is to be expected.</a:t>
            </a:r>
          </a:p>
          <a:p>
            <a:pPr marL="0" indent="0">
              <a:buNone/>
            </a:pPr>
            <a:endParaRPr lang="en-US" dirty="0">
              <a:solidFill>
                <a:schemeClr val="accent1">
                  <a:lumMod val="60000"/>
                  <a:lumOff val="40000"/>
                </a:schemeClr>
              </a:solidFill>
              <a:latin typeface="Berlin Sans FB Demi" panose="020E0802020502020306" pitchFamily="34" charset="0"/>
            </a:endParaRPr>
          </a:p>
          <a:p>
            <a:pPr marL="0" indent="0">
              <a:buNone/>
            </a:pPr>
            <a:r>
              <a:rPr lang="en-US" dirty="0">
                <a:solidFill>
                  <a:schemeClr val="accent1">
                    <a:lumMod val="60000"/>
                    <a:lumOff val="40000"/>
                  </a:schemeClr>
                </a:solidFill>
                <a:latin typeface="Berlin Sans FB Demi" panose="020E0802020502020306" pitchFamily="34" charset="0"/>
              </a:rPr>
              <a:t>The executive teacher may take a strong stand for or against diversity and difference, and not be in violation of the approach itself. There is an exception to this claim, however. Can you think what it might be?</a:t>
            </a:r>
          </a:p>
        </p:txBody>
      </p:sp>
    </p:spTree>
    <p:extLst>
      <p:ext uri="{BB962C8B-B14F-4D97-AF65-F5344CB8AC3E}">
        <p14:creationId xmlns:p14="http://schemas.microsoft.com/office/powerpoint/2010/main" xmlns="" val="30361776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F180AC46-64BA-C14E-BE2E-28A3FA86E023}"/>
              </a:ext>
            </a:extLst>
          </p:cNvPr>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p:blipFill>
        <p:spPr>
          <a:xfrm>
            <a:off x="-1117600" y="-152400"/>
            <a:ext cx="13763413" cy="7010400"/>
          </a:xfrm>
          <a:prstGeom prst="rect">
            <a:avLst/>
          </a:prstGeom>
        </p:spPr>
      </p:pic>
      <p:sp>
        <p:nvSpPr>
          <p:cNvPr id="7" name="Rectangle 6"/>
          <p:cNvSpPr/>
          <p:nvPr/>
        </p:nvSpPr>
        <p:spPr>
          <a:xfrm>
            <a:off x="3048000" y="838200"/>
            <a:ext cx="5892800" cy="437804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1371600"/>
            <a:ext cx="5588000" cy="707886"/>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6205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Oval 3">
            <a:extLst>
              <a:ext uri="{FF2B5EF4-FFF2-40B4-BE49-F238E27FC236}">
                <a16:creationId xmlns:a16="http://schemas.microsoft.com/office/drawing/2014/main" xmlns="" id="{CE43752F-D42A-4E8B-B0A8-13B4A5F67DED}"/>
              </a:ext>
            </a:extLst>
          </p:cNvPr>
          <p:cNvSpPr/>
          <p:nvPr/>
        </p:nvSpPr>
        <p:spPr>
          <a:xfrm>
            <a:off x="-192253" y="-2123255"/>
            <a:ext cx="9597822" cy="10116661"/>
          </a:xfrm>
          <a:custGeom>
            <a:avLst/>
            <a:gdLst>
              <a:gd name="connsiteX0" fmla="*/ 0 w 5908431"/>
              <a:gd name="connsiteY0" fmla="*/ 2419643 h 4839285"/>
              <a:gd name="connsiteX1" fmla="*/ 2954216 w 5908431"/>
              <a:gd name="connsiteY1" fmla="*/ 0 h 4839285"/>
              <a:gd name="connsiteX2" fmla="*/ 5908432 w 5908431"/>
              <a:gd name="connsiteY2" fmla="*/ 2419643 h 4839285"/>
              <a:gd name="connsiteX3" fmla="*/ 2954216 w 5908431"/>
              <a:gd name="connsiteY3" fmla="*/ 4839286 h 4839285"/>
              <a:gd name="connsiteX4" fmla="*/ 0 w 5908431"/>
              <a:gd name="connsiteY4" fmla="*/ 2419643 h 4839285"/>
              <a:gd name="connsiteX0" fmla="*/ 274331 w 10099326"/>
              <a:gd name="connsiteY0" fmla="*/ 4248443 h 6668086"/>
              <a:gd name="connsiteX1" fmla="*/ 9784092 w 10099326"/>
              <a:gd name="connsiteY1" fmla="*/ 0 h 6668086"/>
              <a:gd name="connsiteX2" fmla="*/ 6182763 w 10099326"/>
              <a:gd name="connsiteY2" fmla="*/ 4248443 h 6668086"/>
              <a:gd name="connsiteX3" fmla="*/ 3228547 w 10099326"/>
              <a:gd name="connsiteY3" fmla="*/ 6668086 h 6668086"/>
              <a:gd name="connsiteX4" fmla="*/ 274331 w 10099326"/>
              <a:gd name="connsiteY4" fmla="*/ 4248443 h 6668086"/>
              <a:gd name="connsiteX0" fmla="*/ 2062566 w 11887561"/>
              <a:gd name="connsiteY0" fmla="*/ 4248443 h 8440615"/>
              <a:gd name="connsiteX1" fmla="*/ 11572327 w 11887561"/>
              <a:gd name="connsiteY1" fmla="*/ 0 h 8440615"/>
              <a:gd name="connsiteX2" fmla="*/ 7970998 w 11887561"/>
              <a:gd name="connsiteY2" fmla="*/ 4248443 h 8440615"/>
              <a:gd name="connsiteX3" fmla="*/ 796474 w 11887561"/>
              <a:gd name="connsiteY3" fmla="*/ 8440615 h 8440615"/>
              <a:gd name="connsiteX4" fmla="*/ 2062566 w 11887561"/>
              <a:gd name="connsiteY4" fmla="*/ 4248443 h 8440615"/>
              <a:gd name="connsiteX0" fmla="*/ 5118208 w 10820470"/>
              <a:gd name="connsiteY0" fmla="*/ 4348525 h 8440761"/>
              <a:gd name="connsiteX1" fmla="*/ 10798919 w 10820470"/>
              <a:gd name="connsiteY1" fmla="*/ 70 h 8440761"/>
              <a:gd name="connsiteX2" fmla="*/ 7197590 w 10820470"/>
              <a:gd name="connsiteY2" fmla="*/ 4248513 h 8440761"/>
              <a:gd name="connsiteX3" fmla="*/ 23066 w 10820470"/>
              <a:gd name="connsiteY3" fmla="*/ 8440685 h 8440761"/>
              <a:gd name="connsiteX4" fmla="*/ 5118208 w 10820470"/>
              <a:gd name="connsiteY4" fmla="*/ 4348525 h 8440761"/>
              <a:gd name="connsiteX0" fmla="*/ 5144999 w 10887895"/>
              <a:gd name="connsiteY0" fmla="*/ 4352802 h 8451293"/>
              <a:gd name="connsiteX1" fmla="*/ 10825710 w 10887895"/>
              <a:gd name="connsiteY1" fmla="*/ 4347 h 8451293"/>
              <a:gd name="connsiteX2" fmla="*/ 8324518 w 10887895"/>
              <a:gd name="connsiteY2" fmla="*/ 5167190 h 8451293"/>
              <a:gd name="connsiteX3" fmla="*/ 49857 w 10887895"/>
              <a:gd name="connsiteY3" fmla="*/ 8444962 h 8451293"/>
              <a:gd name="connsiteX4" fmla="*/ 5144999 w 10887895"/>
              <a:gd name="connsiteY4" fmla="*/ 4352802 h 8451293"/>
              <a:gd name="connsiteX0" fmla="*/ 5144999 w 10905347"/>
              <a:gd name="connsiteY0" fmla="*/ 4352802 h 8451293"/>
              <a:gd name="connsiteX1" fmla="*/ 10825710 w 10905347"/>
              <a:gd name="connsiteY1" fmla="*/ 4347 h 8451293"/>
              <a:gd name="connsiteX2" fmla="*/ 8324518 w 10905347"/>
              <a:gd name="connsiteY2" fmla="*/ 5167190 h 8451293"/>
              <a:gd name="connsiteX3" fmla="*/ 49857 w 10905347"/>
              <a:gd name="connsiteY3" fmla="*/ 8444962 h 8451293"/>
              <a:gd name="connsiteX4" fmla="*/ 5144999 w 10905347"/>
              <a:gd name="connsiteY4" fmla="*/ 4352802 h 8451293"/>
              <a:gd name="connsiteX0" fmla="*/ 5144999 w 10905347"/>
              <a:gd name="connsiteY0" fmla="*/ 4352097 h 8449408"/>
              <a:gd name="connsiteX1" fmla="*/ 10825710 w 10905347"/>
              <a:gd name="connsiteY1" fmla="*/ 3642 h 8449408"/>
              <a:gd name="connsiteX2" fmla="*/ 8324518 w 10905347"/>
              <a:gd name="connsiteY2" fmla="*/ 5095048 h 8449408"/>
              <a:gd name="connsiteX3" fmla="*/ 49857 w 10905347"/>
              <a:gd name="connsiteY3" fmla="*/ 8444257 h 8449408"/>
              <a:gd name="connsiteX4" fmla="*/ 5144999 w 10905347"/>
              <a:gd name="connsiteY4" fmla="*/ 4352097 h 8449408"/>
              <a:gd name="connsiteX0" fmla="*/ 5144999 w 10905347"/>
              <a:gd name="connsiteY0" fmla="*/ 4352097 h 8449220"/>
              <a:gd name="connsiteX1" fmla="*/ 10825710 w 10905347"/>
              <a:gd name="connsiteY1" fmla="*/ 3642 h 8449220"/>
              <a:gd name="connsiteX2" fmla="*/ 8324518 w 10905347"/>
              <a:gd name="connsiteY2" fmla="*/ 5095048 h 8449220"/>
              <a:gd name="connsiteX3" fmla="*/ 49857 w 10905347"/>
              <a:gd name="connsiteY3" fmla="*/ 8444257 h 8449220"/>
              <a:gd name="connsiteX4" fmla="*/ 5144999 w 10905347"/>
              <a:gd name="connsiteY4" fmla="*/ 4352097 h 8449220"/>
              <a:gd name="connsiteX0" fmla="*/ 5131280 w 10906509"/>
              <a:gd name="connsiteY0" fmla="*/ 3291677 h 8496148"/>
              <a:gd name="connsiteX1" fmla="*/ 10826278 w 10906509"/>
              <a:gd name="connsiteY1" fmla="*/ 29072 h 8496148"/>
              <a:gd name="connsiteX2" fmla="*/ 8325086 w 10906509"/>
              <a:gd name="connsiteY2" fmla="*/ 5120478 h 8496148"/>
              <a:gd name="connsiteX3" fmla="*/ 50425 w 10906509"/>
              <a:gd name="connsiteY3" fmla="*/ 8469687 h 8496148"/>
              <a:gd name="connsiteX4" fmla="*/ 5131280 w 10906509"/>
              <a:gd name="connsiteY4" fmla="*/ 3291677 h 8496148"/>
              <a:gd name="connsiteX0" fmla="*/ 4478974 w 10970002"/>
              <a:gd name="connsiteY0" fmla="*/ 4436977 h 8447339"/>
              <a:gd name="connsiteX1" fmla="*/ 10859772 w 10970002"/>
              <a:gd name="connsiteY1" fmla="*/ 2797 h 8447339"/>
              <a:gd name="connsiteX2" fmla="*/ 8358580 w 10970002"/>
              <a:gd name="connsiteY2" fmla="*/ 5094203 h 8447339"/>
              <a:gd name="connsiteX3" fmla="*/ 83919 w 10970002"/>
              <a:gd name="connsiteY3" fmla="*/ 8443412 h 8447339"/>
              <a:gd name="connsiteX4" fmla="*/ 4478974 w 10970002"/>
              <a:gd name="connsiteY4" fmla="*/ 4436977 h 8447339"/>
              <a:gd name="connsiteX0" fmla="*/ 4503448 w 10994476"/>
              <a:gd name="connsiteY0" fmla="*/ 4439994 h 8450356"/>
              <a:gd name="connsiteX1" fmla="*/ 10884246 w 10994476"/>
              <a:gd name="connsiteY1" fmla="*/ 5814 h 8450356"/>
              <a:gd name="connsiteX2" fmla="*/ 8383054 w 10994476"/>
              <a:gd name="connsiteY2" fmla="*/ 5097220 h 8450356"/>
              <a:gd name="connsiteX3" fmla="*/ 108393 w 10994476"/>
              <a:gd name="connsiteY3" fmla="*/ 8446429 h 8450356"/>
              <a:gd name="connsiteX4" fmla="*/ 4503448 w 10994476"/>
              <a:gd name="connsiteY4" fmla="*/ 4439994 h 8450356"/>
              <a:gd name="connsiteX0" fmla="*/ 4503448 w 10994476"/>
              <a:gd name="connsiteY0" fmla="*/ 4439994 h 8452688"/>
              <a:gd name="connsiteX1" fmla="*/ 10884246 w 10994476"/>
              <a:gd name="connsiteY1" fmla="*/ 5814 h 8452688"/>
              <a:gd name="connsiteX2" fmla="*/ 8383054 w 10994476"/>
              <a:gd name="connsiteY2" fmla="*/ 5097220 h 8452688"/>
              <a:gd name="connsiteX3" fmla="*/ 108393 w 10994476"/>
              <a:gd name="connsiteY3" fmla="*/ 8446429 h 8452688"/>
              <a:gd name="connsiteX4" fmla="*/ 4503448 w 10994476"/>
              <a:gd name="connsiteY4" fmla="*/ 4439994 h 8452688"/>
              <a:gd name="connsiteX0" fmla="*/ 6258980 w 10833979"/>
              <a:gd name="connsiteY0" fmla="*/ 3417648 h 8545591"/>
              <a:gd name="connsiteX1" fmla="*/ 10796690 w 10833979"/>
              <a:gd name="connsiteY1" fmla="*/ 69318 h 8545591"/>
              <a:gd name="connsiteX2" fmla="*/ 8295498 w 10833979"/>
              <a:gd name="connsiteY2" fmla="*/ 5160724 h 8545591"/>
              <a:gd name="connsiteX3" fmla="*/ 20837 w 10833979"/>
              <a:gd name="connsiteY3" fmla="*/ 8509933 h 8545591"/>
              <a:gd name="connsiteX4" fmla="*/ 6258980 w 10833979"/>
              <a:gd name="connsiteY4" fmla="*/ 3417648 h 8545591"/>
              <a:gd name="connsiteX0" fmla="*/ 6253363 w 10828362"/>
              <a:gd name="connsiteY0" fmla="*/ 3501742 h 8629685"/>
              <a:gd name="connsiteX1" fmla="*/ 10791073 w 10828362"/>
              <a:gd name="connsiteY1" fmla="*/ 153412 h 8629685"/>
              <a:gd name="connsiteX2" fmla="*/ 8289881 w 10828362"/>
              <a:gd name="connsiteY2" fmla="*/ 5244818 h 8629685"/>
              <a:gd name="connsiteX3" fmla="*/ 15220 w 10828362"/>
              <a:gd name="connsiteY3" fmla="*/ 8594027 h 8629685"/>
              <a:gd name="connsiteX4" fmla="*/ 6253363 w 10828362"/>
              <a:gd name="connsiteY4" fmla="*/ 3501742 h 8629685"/>
              <a:gd name="connsiteX0" fmla="*/ 6275902 w 10971518"/>
              <a:gd name="connsiteY0" fmla="*/ 3378389 h 8470677"/>
              <a:gd name="connsiteX1" fmla="*/ 10813612 w 10971518"/>
              <a:gd name="connsiteY1" fmla="*/ 30059 h 8470677"/>
              <a:gd name="connsiteX2" fmla="*/ 9584007 w 10971518"/>
              <a:gd name="connsiteY2" fmla="*/ 3364103 h 8470677"/>
              <a:gd name="connsiteX3" fmla="*/ 37759 w 10971518"/>
              <a:gd name="connsiteY3" fmla="*/ 8470674 h 8470677"/>
              <a:gd name="connsiteX4" fmla="*/ 6275902 w 10971518"/>
              <a:gd name="connsiteY4" fmla="*/ 3378389 h 8470677"/>
              <a:gd name="connsiteX0" fmla="*/ 6275902 w 10971518"/>
              <a:gd name="connsiteY0" fmla="*/ 3378389 h 8470677"/>
              <a:gd name="connsiteX1" fmla="*/ 10813612 w 10971518"/>
              <a:gd name="connsiteY1" fmla="*/ 30059 h 8470677"/>
              <a:gd name="connsiteX2" fmla="*/ 9584007 w 10971518"/>
              <a:gd name="connsiteY2" fmla="*/ 3364103 h 8470677"/>
              <a:gd name="connsiteX3" fmla="*/ 37759 w 10971518"/>
              <a:gd name="connsiteY3" fmla="*/ 8470674 h 8470677"/>
              <a:gd name="connsiteX4" fmla="*/ 6275902 w 10971518"/>
              <a:gd name="connsiteY4" fmla="*/ 3378389 h 8470677"/>
              <a:gd name="connsiteX0" fmla="*/ 6275902 w 10904010"/>
              <a:gd name="connsiteY0" fmla="*/ 3378389 h 8470677"/>
              <a:gd name="connsiteX1" fmla="*/ 10813612 w 10904010"/>
              <a:gd name="connsiteY1" fmla="*/ 30059 h 8470677"/>
              <a:gd name="connsiteX2" fmla="*/ 9584007 w 10904010"/>
              <a:gd name="connsiteY2" fmla="*/ 3364103 h 8470677"/>
              <a:gd name="connsiteX3" fmla="*/ 37759 w 10904010"/>
              <a:gd name="connsiteY3" fmla="*/ 8470674 h 8470677"/>
              <a:gd name="connsiteX4" fmla="*/ 6275902 w 10904010"/>
              <a:gd name="connsiteY4" fmla="*/ 3378389 h 8470677"/>
              <a:gd name="connsiteX0" fmla="*/ 6272112 w 9580217"/>
              <a:gd name="connsiteY0" fmla="*/ 5019970 h 10112256"/>
              <a:gd name="connsiteX1" fmla="*/ 2751672 w 9580217"/>
              <a:gd name="connsiteY1" fmla="*/ 2 h 10112256"/>
              <a:gd name="connsiteX2" fmla="*/ 9580217 w 9580217"/>
              <a:gd name="connsiteY2" fmla="*/ 5005684 h 10112256"/>
              <a:gd name="connsiteX3" fmla="*/ 33969 w 9580217"/>
              <a:gd name="connsiteY3" fmla="*/ 10112255 h 10112256"/>
              <a:gd name="connsiteX4" fmla="*/ 6272112 w 9580217"/>
              <a:gd name="connsiteY4" fmla="*/ 5019970 h 10112256"/>
              <a:gd name="connsiteX0" fmla="*/ 5316282 w 9610224"/>
              <a:gd name="connsiteY0" fmla="*/ 6527906 h 10154077"/>
              <a:gd name="connsiteX1" fmla="*/ 2781679 w 9610224"/>
              <a:gd name="connsiteY1" fmla="*/ 22038 h 10154077"/>
              <a:gd name="connsiteX2" fmla="*/ 9610224 w 9610224"/>
              <a:gd name="connsiteY2" fmla="*/ 5027720 h 10154077"/>
              <a:gd name="connsiteX3" fmla="*/ 63976 w 9610224"/>
              <a:gd name="connsiteY3" fmla="*/ 10134291 h 10154077"/>
              <a:gd name="connsiteX4" fmla="*/ 5316282 w 9610224"/>
              <a:gd name="connsiteY4" fmla="*/ 6527906 h 10154077"/>
              <a:gd name="connsiteX0" fmla="*/ 7098407 w 9563549"/>
              <a:gd name="connsiteY0" fmla="*/ 2126799 h 10345071"/>
              <a:gd name="connsiteX1" fmla="*/ 2735004 w 9563549"/>
              <a:gd name="connsiteY1" fmla="*/ 150069 h 10345071"/>
              <a:gd name="connsiteX2" fmla="*/ 9563549 w 9563549"/>
              <a:gd name="connsiteY2" fmla="*/ 5155751 h 10345071"/>
              <a:gd name="connsiteX3" fmla="*/ 17301 w 9563549"/>
              <a:gd name="connsiteY3" fmla="*/ 10262322 h 10345071"/>
              <a:gd name="connsiteX4" fmla="*/ 7098407 w 9563549"/>
              <a:gd name="connsiteY4" fmla="*/ 2126799 h 10345071"/>
              <a:gd name="connsiteX0" fmla="*/ 5661067 w 9597822"/>
              <a:gd name="connsiteY0" fmla="*/ 4549933 h 10116661"/>
              <a:gd name="connsiteX1" fmla="*/ 2769277 w 9597822"/>
              <a:gd name="connsiteY1" fmla="*/ 1453 h 10116661"/>
              <a:gd name="connsiteX2" fmla="*/ 9597822 w 9597822"/>
              <a:gd name="connsiteY2" fmla="*/ 5007135 h 10116661"/>
              <a:gd name="connsiteX3" fmla="*/ 51574 w 9597822"/>
              <a:gd name="connsiteY3" fmla="*/ 10113706 h 10116661"/>
              <a:gd name="connsiteX4" fmla="*/ 5661067 w 9597822"/>
              <a:gd name="connsiteY4" fmla="*/ 4549933 h 1011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7822" h="10116661">
                <a:moveTo>
                  <a:pt x="5661067" y="4549933"/>
                </a:moveTo>
                <a:cubicBezTo>
                  <a:pt x="6114017" y="2864558"/>
                  <a:pt x="2113151" y="-74747"/>
                  <a:pt x="2769277" y="1453"/>
                </a:cubicBezTo>
                <a:cubicBezTo>
                  <a:pt x="3425403" y="77653"/>
                  <a:pt x="9212059" y="1641978"/>
                  <a:pt x="9597822" y="5007135"/>
                </a:cubicBezTo>
                <a:cubicBezTo>
                  <a:pt x="8197647" y="8800918"/>
                  <a:pt x="707700" y="10189906"/>
                  <a:pt x="51574" y="10113706"/>
                </a:cubicBezTo>
                <a:cubicBezTo>
                  <a:pt x="-604552" y="10037506"/>
                  <a:pt x="5208117" y="6235308"/>
                  <a:pt x="5661067" y="4549933"/>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2219F62-CB1E-4DEB-952E-E49FE3F22F28}"/>
              </a:ext>
            </a:extLst>
          </p:cNvPr>
          <p:cNvSpPr>
            <a:spLocks noGrp="1"/>
          </p:cNvSpPr>
          <p:nvPr>
            <p:ph idx="1"/>
          </p:nvPr>
        </p:nvSpPr>
        <p:spPr>
          <a:xfrm>
            <a:off x="531628" y="170121"/>
            <a:ext cx="10822172" cy="6294475"/>
          </a:xfrm>
          <a:solidFill>
            <a:schemeClr val="dk1">
              <a:alpha val="5000"/>
            </a:schemeClr>
          </a:solidFill>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pPr marL="0" indent="0" algn="l">
              <a:lnSpc>
                <a:spcPct val="120000"/>
              </a:lnSpc>
              <a:buNone/>
            </a:pPr>
            <a:endParaRPr lang="en-US" sz="100" dirty="0">
              <a:solidFill>
                <a:schemeClr val="accent6">
                  <a:lumMod val="50000"/>
                </a:schemeClr>
              </a:solidFill>
              <a:latin typeface="Comic Sans MS" panose="030F0702030302020204" pitchFamily="66" charset="0"/>
              <a:cs typeface="Aldhabi" panose="01000000000000000000" pitchFamily="2" charset="-78"/>
            </a:endParaRPr>
          </a:p>
          <a:p>
            <a:pPr marL="0" indent="0" algn="l">
              <a:lnSpc>
                <a:spcPct val="120000"/>
              </a:lnSpc>
              <a:buNone/>
            </a:pPr>
            <a:r>
              <a:rPr lang="en-US" sz="3600" dirty="0">
                <a:solidFill>
                  <a:schemeClr val="accent6">
                    <a:lumMod val="50000"/>
                  </a:schemeClr>
                </a:solidFill>
                <a:latin typeface="Comic Sans MS" panose="030F0702030302020204" pitchFamily="66" charset="0"/>
                <a:cs typeface="Aldhabi" panose="01000000000000000000" pitchFamily="2" charset="-78"/>
              </a:rPr>
              <a:t>The facilitator approach shows extraordinary regard for allowing and encouraging each human being to come to terms with his or her own uniqueness. As such, the facilitative teacher lacks the warrant to impose ideas, ideologies, loyalties, and commitments upon students. </a:t>
            </a:r>
          </a:p>
          <a:p>
            <a:pPr marL="0" indent="0" algn="l">
              <a:lnSpc>
                <a:spcPct val="120000"/>
              </a:lnSpc>
              <a:buNone/>
            </a:pPr>
            <a:endParaRPr lang="en-US" sz="1000" dirty="0">
              <a:solidFill>
                <a:schemeClr val="accent6">
                  <a:lumMod val="50000"/>
                </a:schemeClr>
              </a:solidFill>
              <a:latin typeface="Comic Sans MS" panose="030F0702030302020204" pitchFamily="66" charset="0"/>
              <a:cs typeface="Aldhabi" panose="01000000000000000000" pitchFamily="2" charset="-78"/>
            </a:endParaRPr>
          </a:p>
          <a:p>
            <a:pPr marL="0" indent="0" algn="l">
              <a:lnSpc>
                <a:spcPct val="120000"/>
              </a:lnSpc>
              <a:buNone/>
            </a:pPr>
            <a:r>
              <a:rPr lang="en-US" sz="3600" dirty="0">
                <a:solidFill>
                  <a:schemeClr val="accent6">
                    <a:lumMod val="50000"/>
                  </a:schemeClr>
                </a:solidFill>
                <a:latin typeface="Comic Sans MS" panose="030F0702030302020204" pitchFamily="66" charset="0"/>
                <a:cs typeface="Aldhabi" panose="01000000000000000000" pitchFamily="2" charset="-78"/>
              </a:rPr>
              <a:t>Yet how does one forge cultural or national identities without some degree of imposition? </a:t>
            </a:r>
          </a:p>
          <a:p>
            <a:pPr marL="0" indent="0" algn="l">
              <a:lnSpc>
                <a:spcPct val="120000"/>
              </a:lnSpc>
              <a:buNone/>
            </a:pPr>
            <a:endParaRPr lang="en-US" sz="100" dirty="0">
              <a:solidFill>
                <a:schemeClr val="accent6">
                  <a:lumMod val="50000"/>
                </a:schemeClr>
              </a:solidFill>
              <a:latin typeface="Comic Sans MS" panose="030F0702030302020204" pitchFamily="66" charset="0"/>
              <a:cs typeface="Aldhabi" panose="01000000000000000000" pitchFamily="2" charset="-78"/>
            </a:endParaRPr>
          </a:p>
          <a:p>
            <a:pPr>
              <a:lnSpc>
                <a:spcPct val="120000"/>
              </a:lnSpc>
            </a:pPr>
            <a:r>
              <a:rPr lang="en-US" sz="3600" dirty="0">
                <a:solidFill>
                  <a:schemeClr val="accent6">
                    <a:lumMod val="50000"/>
                  </a:schemeClr>
                </a:solidFill>
                <a:latin typeface="Comic Sans MS" panose="030F0702030302020204" pitchFamily="66" charset="0"/>
                <a:cs typeface="Aldhabi" panose="01000000000000000000" pitchFamily="2" charset="-78"/>
              </a:rPr>
              <a:t>When children are required to learn the stories of a nation in the process of forming itself, </a:t>
            </a:r>
          </a:p>
          <a:p>
            <a:pPr>
              <a:lnSpc>
                <a:spcPct val="120000"/>
              </a:lnSpc>
            </a:pPr>
            <a:r>
              <a:rPr lang="en-US" sz="3600" dirty="0">
                <a:solidFill>
                  <a:schemeClr val="accent6">
                    <a:lumMod val="50000"/>
                  </a:schemeClr>
                </a:solidFill>
                <a:latin typeface="Comic Sans MS" panose="030F0702030302020204" pitchFamily="66" charset="0"/>
                <a:cs typeface="Aldhabi" panose="01000000000000000000" pitchFamily="2" charset="-78"/>
              </a:rPr>
              <a:t>When they are taught respect for the national flag and other symbols, </a:t>
            </a:r>
          </a:p>
          <a:p>
            <a:pPr>
              <a:lnSpc>
                <a:spcPct val="120000"/>
              </a:lnSpc>
            </a:pPr>
            <a:r>
              <a:rPr lang="en-US" sz="3600" dirty="0">
                <a:solidFill>
                  <a:schemeClr val="accent6">
                    <a:lumMod val="50000"/>
                  </a:schemeClr>
                </a:solidFill>
                <a:latin typeface="Comic Sans MS" panose="030F0702030302020204" pitchFamily="66" charset="0"/>
                <a:cs typeface="Aldhabi" panose="01000000000000000000" pitchFamily="2" charset="-78"/>
              </a:rPr>
              <a:t>When they are told or read about national sacrifice in time of armed conflicts,</a:t>
            </a:r>
          </a:p>
          <a:p>
            <a:pPr>
              <a:lnSpc>
                <a:spcPct val="120000"/>
              </a:lnSpc>
            </a:pPr>
            <a:r>
              <a:rPr lang="en-US" sz="3600" dirty="0">
                <a:solidFill>
                  <a:schemeClr val="accent6">
                    <a:lumMod val="50000"/>
                  </a:schemeClr>
                </a:solidFill>
                <a:latin typeface="Comic Sans MS" panose="030F0702030302020204" pitchFamily="66" charset="0"/>
                <a:cs typeface="Aldhabi" panose="01000000000000000000" pitchFamily="2" charset="-78"/>
              </a:rPr>
              <a:t>When they learn certain songs and recite particular pledges, these activities shape their sentiments, identities, and loyalties. </a:t>
            </a:r>
          </a:p>
        </p:txBody>
      </p:sp>
    </p:spTree>
    <p:extLst>
      <p:ext uri="{BB962C8B-B14F-4D97-AF65-F5344CB8AC3E}">
        <p14:creationId xmlns:p14="http://schemas.microsoft.com/office/powerpoint/2010/main" xmlns="" val="20817101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xit" presetSubtype="0" fill="hold" grpId="1" nodeType="clickEffect">
                                  <p:stCondLst>
                                    <p:cond delay="0"/>
                                  </p:stCondLst>
                                  <p:childTnLst>
                                    <p:animEffect transition="out" filter="fade">
                                      <p:cBhvr>
                                        <p:cTn id="34" dur="1000"/>
                                        <p:tgtEl>
                                          <p:spTgt spid="3">
                                            <p:txEl>
                                              <p:pRg st="1" end="1"/>
                                            </p:txEl>
                                          </p:spTgt>
                                        </p:tgtEl>
                                      </p:cBhvr>
                                    </p:animEffect>
                                    <p:anim calcmode="lin" valueType="num">
                                      <p:cBhvr>
                                        <p:cTn id="35"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p:tgtEl>
                                          <p:spTgt spid="3">
                                            <p:txEl>
                                              <p:pRg st="1" end="1"/>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3">
                                            <p:txEl>
                                              <p:pRg st="1" end="1"/>
                                            </p:txEl>
                                          </p:spTgt>
                                        </p:tgtEl>
                                        <p:attrNameLst>
                                          <p:attrName>style.visibility</p:attrName>
                                        </p:attrNameLst>
                                      </p:cBhvr>
                                      <p:to>
                                        <p:strVal val="hidden"/>
                                      </p:to>
                                    </p:set>
                                  </p:childTnLst>
                                </p:cTn>
                              </p:par>
                              <p:par>
                                <p:cTn id="38" presetID="47" presetClass="exit" presetSubtype="0" fill="hold" grpId="1" nodeType="withEffect">
                                  <p:stCondLst>
                                    <p:cond delay="0"/>
                                  </p:stCondLst>
                                  <p:childTnLst>
                                    <p:animEffect transition="out" filter="fade">
                                      <p:cBhvr>
                                        <p:cTn id="39" dur="1000"/>
                                        <p:tgtEl>
                                          <p:spTgt spid="3">
                                            <p:txEl>
                                              <p:pRg st="3" end="3"/>
                                            </p:txEl>
                                          </p:spTgt>
                                        </p:tgtEl>
                                      </p:cBhvr>
                                    </p:animEffect>
                                    <p:anim calcmode="lin" valueType="num">
                                      <p:cBhvr>
                                        <p:cTn id="40"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p:tgtEl>
                                          <p:spTgt spid="3">
                                            <p:txEl>
                                              <p:pRg st="3" end="3"/>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3">
                                            <p:txEl>
                                              <p:pRg st="3" end="3"/>
                                            </p:txEl>
                                          </p:spTgt>
                                        </p:tgtEl>
                                        <p:attrNameLst>
                                          <p:attrName>style.visibility</p:attrName>
                                        </p:attrNameLst>
                                      </p:cBhvr>
                                      <p:to>
                                        <p:strVal val="hidden"/>
                                      </p:to>
                                    </p:set>
                                  </p:childTnLst>
                                </p:cTn>
                              </p:par>
                              <p:par>
                                <p:cTn id="43" presetID="47" presetClass="exit" presetSubtype="0" fill="hold" grpId="1" nodeType="withEffect">
                                  <p:stCondLst>
                                    <p:cond delay="0"/>
                                  </p:stCondLst>
                                  <p:childTnLst>
                                    <p:animEffect transition="out" filter="fade">
                                      <p:cBhvr>
                                        <p:cTn id="44" dur="1000"/>
                                        <p:tgtEl>
                                          <p:spTgt spid="3">
                                            <p:txEl>
                                              <p:pRg st="5" end="5"/>
                                            </p:txEl>
                                          </p:spTgt>
                                        </p:tgtEl>
                                      </p:cBhvr>
                                    </p:animEffect>
                                    <p:anim calcmode="lin" valueType="num">
                                      <p:cBhvr>
                                        <p:cTn id="45"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p:tgtEl>
                                          <p:spTgt spid="3">
                                            <p:txEl>
                                              <p:pRg st="5" end="5"/>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3">
                                            <p:txEl>
                                              <p:pRg st="5" end="5"/>
                                            </p:txEl>
                                          </p:spTgt>
                                        </p:tgtEl>
                                        <p:attrNameLst>
                                          <p:attrName>style.visibility</p:attrName>
                                        </p:attrNameLst>
                                      </p:cBhvr>
                                      <p:to>
                                        <p:strVal val="hidden"/>
                                      </p:to>
                                    </p:set>
                                  </p:childTnLst>
                                </p:cTn>
                              </p:par>
                              <p:par>
                                <p:cTn id="48" presetID="47" presetClass="exit" presetSubtype="0" fill="hold" grpId="1" nodeType="withEffect">
                                  <p:stCondLst>
                                    <p:cond delay="0"/>
                                  </p:stCondLst>
                                  <p:childTnLst>
                                    <p:animEffect transition="out" filter="fade">
                                      <p:cBhvr>
                                        <p:cTn id="49" dur="1000"/>
                                        <p:tgtEl>
                                          <p:spTgt spid="3">
                                            <p:txEl>
                                              <p:pRg st="6" end="6"/>
                                            </p:txEl>
                                          </p:spTgt>
                                        </p:tgtEl>
                                      </p:cBhvr>
                                    </p:animEffect>
                                    <p:anim calcmode="lin" valueType="num">
                                      <p:cBhvr>
                                        <p:cTn id="50" dur="1000"/>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p:tgtEl>
                                          <p:spTgt spid="3">
                                            <p:txEl>
                                              <p:pRg st="6" end="6"/>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3">
                                            <p:txEl>
                                              <p:pRg st="6" end="6"/>
                                            </p:txEl>
                                          </p:spTgt>
                                        </p:tgtEl>
                                        <p:attrNameLst>
                                          <p:attrName>style.visibility</p:attrName>
                                        </p:attrNameLst>
                                      </p:cBhvr>
                                      <p:to>
                                        <p:strVal val="hidden"/>
                                      </p:to>
                                    </p:set>
                                  </p:childTnLst>
                                </p:cTn>
                              </p:par>
                              <p:par>
                                <p:cTn id="53" presetID="47" presetClass="exit" presetSubtype="0" fill="hold" grpId="1" nodeType="withEffect">
                                  <p:stCondLst>
                                    <p:cond delay="0"/>
                                  </p:stCondLst>
                                  <p:childTnLst>
                                    <p:animEffect transition="out" filter="fade">
                                      <p:cBhvr>
                                        <p:cTn id="54" dur="1000"/>
                                        <p:tgtEl>
                                          <p:spTgt spid="3">
                                            <p:txEl>
                                              <p:pRg st="7" end="7"/>
                                            </p:txEl>
                                          </p:spTgt>
                                        </p:tgtEl>
                                      </p:cBhvr>
                                    </p:animEffect>
                                    <p:anim calcmode="lin" valueType="num">
                                      <p:cBhvr>
                                        <p:cTn id="55" dur="1000"/>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p:tgtEl>
                                          <p:spTgt spid="3">
                                            <p:txEl>
                                              <p:pRg st="7" end="7"/>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3">
                                            <p:txEl>
                                              <p:pRg st="7" end="7"/>
                                            </p:txEl>
                                          </p:spTgt>
                                        </p:tgtEl>
                                        <p:attrNameLst>
                                          <p:attrName>style.visibility</p:attrName>
                                        </p:attrNameLst>
                                      </p:cBhvr>
                                      <p:to>
                                        <p:strVal val="hidden"/>
                                      </p:to>
                                    </p:set>
                                  </p:childTnLst>
                                </p:cTn>
                              </p:par>
                              <p:par>
                                <p:cTn id="58" presetID="47" presetClass="exit" presetSubtype="0" fill="hold" grpId="1" nodeType="withEffect">
                                  <p:stCondLst>
                                    <p:cond delay="0"/>
                                  </p:stCondLst>
                                  <p:childTnLst>
                                    <p:animEffect transition="out" filter="fade">
                                      <p:cBhvr>
                                        <p:cTn id="59" dur="1000"/>
                                        <p:tgtEl>
                                          <p:spTgt spid="3">
                                            <p:txEl>
                                              <p:pRg st="8" end="8"/>
                                            </p:txEl>
                                          </p:spTgt>
                                        </p:tgtEl>
                                      </p:cBhvr>
                                    </p:animEffect>
                                    <p:anim calcmode="lin" valueType="num">
                                      <p:cBhvr>
                                        <p:cTn id="60" dur="1000"/>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p:tgtEl>
                                          <p:spTgt spid="3">
                                            <p:txEl>
                                              <p:pRg st="8" end="8"/>
                                            </p:txEl>
                                          </p:spTgt>
                                        </p:tgtEl>
                                        <p:attrNameLst>
                                          <p:attrName>ppt_y</p:attrName>
                                        </p:attrNameLst>
                                      </p:cBhvr>
                                      <p:tavLst>
                                        <p:tav tm="0">
                                          <p:val>
                                            <p:strVal val="ppt_y"/>
                                          </p:val>
                                        </p:tav>
                                        <p:tav tm="100000">
                                          <p:val>
                                            <p:strVal val="ppt_y-.1"/>
                                          </p:val>
                                        </p:tav>
                                      </p:tavLst>
                                    </p:anim>
                                    <p:set>
                                      <p:cBhvr>
                                        <p:cTn id="62" dur="1" fill="hold">
                                          <p:stCondLst>
                                            <p:cond delay="999"/>
                                          </p:stCondLst>
                                        </p:cTn>
                                        <p:tgtEl>
                                          <p:spTgt spid="3">
                                            <p:txEl>
                                              <p:pRg st="8" end="8"/>
                                            </p:txEl>
                                          </p:spTgt>
                                        </p:tgtEl>
                                        <p:attrNameLst>
                                          <p:attrName>style.visibility</p:attrName>
                                        </p:attrNameLst>
                                      </p:cBhvr>
                                      <p:to>
                                        <p:strVal val="hidden"/>
                                      </p:to>
                                    </p:set>
                                  </p:childTnLst>
                                </p:cTn>
                              </p:par>
                              <p:par>
                                <p:cTn id="63" presetID="47" presetClass="exit" presetSubtype="0" fill="hold" grpId="1" nodeType="withEffect">
                                  <p:stCondLst>
                                    <p:cond delay="0"/>
                                  </p:stCondLst>
                                  <p:childTnLst>
                                    <p:animEffect transition="out" filter="fade">
                                      <p:cBhvr>
                                        <p:cTn id="64" dur="1000"/>
                                        <p:tgtEl>
                                          <p:spTgt spid="3">
                                            <p:bg/>
                                          </p:spTgt>
                                        </p:tgtEl>
                                      </p:cBhvr>
                                    </p:animEffect>
                                    <p:anim calcmode="lin" valueType="num">
                                      <p:cBhvr>
                                        <p:cTn id="65" dur="1000"/>
                                        <p:tgtEl>
                                          <p:spTgt spid="3">
                                            <p:bg/>
                                          </p:spTgt>
                                        </p:tgtEl>
                                        <p:attrNameLst>
                                          <p:attrName>ppt_x</p:attrName>
                                        </p:attrNameLst>
                                      </p:cBhvr>
                                      <p:tavLst>
                                        <p:tav tm="0">
                                          <p:val>
                                            <p:strVal val="ppt_x"/>
                                          </p:val>
                                        </p:tav>
                                        <p:tav tm="100000">
                                          <p:val>
                                            <p:strVal val="ppt_x"/>
                                          </p:val>
                                        </p:tav>
                                      </p:tavLst>
                                    </p:anim>
                                    <p:anim calcmode="lin" valueType="num">
                                      <p:cBhvr>
                                        <p:cTn id="66" dur="1000"/>
                                        <p:tgtEl>
                                          <p:spTgt spid="3">
                                            <p:bg/>
                                          </p:spTgt>
                                        </p:tgtEl>
                                        <p:attrNameLst>
                                          <p:attrName>ppt_y</p:attrName>
                                        </p:attrNameLst>
                                      </p:cBhvr>
                                      <p:tavLst>
                                        <p:tav tm="0">
                                          <p:val>
                                            <p:strVal val="ppt_y"/>
                                          </p:val>
                                        </p:tav>
                                        <p:tav tm="100000">
                                          <p:val>
                                            <p:strVal val="ppt_y-.1"/>
                                          </p:val>
                                        </p:tav>
                                      </p:tavLst>
                                    </p:anim>
                                    <p:set>
                                      <p:cBhvr>
                                        <p:cTn id="67"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cxnSp>
        <p:nvCxnSpPr>
          <p:cNvPr id="13" name="Straight Connector 6">
            <a:extLst>
              <a:ext uri="{FF2B5EF4-FFF2-40B4-BE49-F238E27FC236}">
                <a16:creationId xmlns:a16="http://schemas.microsoft.com/office/drawing/2014/main" xmlns="" id="{048E334F-2461-49F7-934D-B61C21C2D8D6}"/>
              </a:ext>
            </a:extLst>
          </p:cNvPr>
          <p:cNvCxnSpPr/>
          <p:nvPr/>
        </p:nvCxnSpPr>
        <p:spPr>
          <a:xfrm rot="5400000" flipH="1" flipV="1">
            <a:off x="2901638" y="366756"/>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1" name="Straight Connector 6">
            <a:extLst>
              <a:ext uri="{FF2B5EF4-FFF2-40B4-BE49-F238E27FC236}">
                <a16:creationId xmlns:a16="http://schemas.microsoft.com/office/drawing/2014/main" xmlns="" id="{6A7BB0A0-C331-492D-8A14-E90CE2E51BF4}"/>
              </a:ext>
            </a:extLst>
          </p:cNvPr>
          <p:cNvCxnSpPr/>
          <p:nvPr/>
        </p:nvCxnSpPr>
        <p:spPr>
          <a:xfrm rot="5400000" flipH="1" flipV="1">
            <a:off x="2596838" y="61956"/>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6" name="Straight Connector 6">
            <a:extLst>
              <a:ext uri="{FF2B5EF4-FFF2-40B4-BE49-F238E27FC236}">
                <a16:creationId xmlns:a16="http://schemas.microsoft.com/office/drawing/2014/main" xmlns="" id="{B2D5EC36-ACA6-4259-B643-BBD8595FA68F}"/>
              </a:ext>
            </a:extLst>
          </p:cNvPr>
          <p:cNvCxnSpPr/>
          <p:nvPr/>
        </p:nvCxnSpPr>
        <p:spPr>
          <a:xfrm rot="5400000" flipH="1" flipV="1">
            <a:off x="3358838" y="823956"/>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5" name="Straight Connector 6">
            <a:extLst>
              <a:ext uri="{FF2B5EF4-FFF2-40B4-BE49-F238E27FC236}">
                <a16:creationId xmlns:a16="http://schemas.microsoft.com/office/drawing/2014/main" xmlns="" id="{4ACB8172-54CE-4E64-94D2-E7AF25157183}"/>
              </a:ext>
            </a:extLst>
          </p:cNvPr>
          <p:cNvCxnSpPr/>
          <p:nvPr/>
        </p:nvCxnSpPr>
        <p:spPr>
          <a:xfrm rot="5400000" flipH="1" flipV="1">
            <a:off x="3206438" y="671556"/>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4" name="Straight Connector 6">
            <a:extLst>
              <a:ext uri="{FF2B5EF4-FFF2-40B4-BE49-F238E27FC236}">
                <a16:creationId xmlns:a16="http://schemas.microsoft.com/office/drawing/2014/main" xmlns="" id="{40C09879-A472-4C84-8E2D-FCB942340843}"/>
              </a:ext>
            </a:extLst>
          </p:cNvPr>
          <p:cNvCxnSpPr/>
          <p:nvPr/>
        </p:nvCxnSpPr>
        <p:spPr>
          <a:xfrm rot="5400000" flipH="1" flipV="1">
            <a:off x="3054038" y="519156"/>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xmlns="" id="{085AF523-58DA-460F-BB45-37F94A3B80E2}"/>
              </a:ext>
            </a:extLst>
          </p:cNvPr>
          <p:cNvCxnSpPr/>
          <p:nvPr/>
        </p:nvCxnSpPr>
        <p:spPr>
          <a:xfrm rot="5400000" flipH="1" flipV="1">
            <a:off x="2139638" y="-395244"/>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9" name="Straight Connector 6">
            <a:extLst>
              <a:ext uri="{FF2B5EF4-FFF2-40B4-BE49-F238E27FC236}">
                <a16:creationId xmlns:a16="http://schemas.microsoft.com/office/drawing/2014/main" xmlns="" id="{97FE1F81-5170-415D-BFCC-D7D1932C879F}"/>
              </a:ext>
            </a:extLst>
          </p:cNvPr>
          <p:cNvCxnSpPr/>
          <p:nvPr/>
        </p:nvCxnSpPr>
        <p:spPr>
          <a:xfrm rot="5400000" flipH="1" flipV="1">
            <a:off x="2292038" y="-242844"/>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0" name="Straight Connector 6">
            <a:extLst>
              <a:ext uri="{FF2B5EF4-FFF2-40B4-BE49-F238E27FC236}">
                <a16:creationId xmlns:a16="http://schemas.microsoft.com/office/drawing/2014/main" xmlns="" id="{2F52D43C-2165-4215-B3C5-A8387655C590}"/>
              </a:ext>
            </a:extLst>
          </p:cNvPr>
          <p:cNvCxnSpPr/>
          <p:nvPr/>
        </p:nvCxnSpPr>
        <p:spPr>
          <a:xfrm rot="5400000" flipH="1" flipV="1">
            <a:off x="2444438" y="-90444"/>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2" name="Straight Connector 6">
            <a:extLst>
              <a:ext uri="{FF2B5EF4-FFF2-40B4-BE49-F238E27FC236}">
                <a16:creationId xmlns:a16="http://schemas.microsoft.com/office/drawing/2014/main" xmlns="" id="{FDE86CF4-5BEC-4528-AAB3-AE5B1541574D}"/>
              </a:ext>
            </a:extLst>
          </p:cNvPr>
          <p:cNvCxnSpPr/>
          <p:nvPr/>
        </p:nvCxnSpPr>
        <p:spPr>
          <a:xfrm rot="5400000" flipH="1" flipV="1">
            <a:off x="2749238" y="214356"/>
            <a:ext cx="7270298" cy="6991643"/>
          </a:xfrm>
          <a:prstGeom prst="curvedConnector3">
            <a:avLst>
              <a:gd name="adj1" fmla="val 58127"/>
            </a:avLst>
          </a:prstGeom>
          <a:ln>
            <a:solidFill>
              <a:schemeClr val="accent3">
                <a:lumMod val="60000"/>
                <a:lumOff val="40000"/>
              </a:schemeClr>
            </a:solidFill>
          </a:ln>
        </p:spPr>
        <p:style>
          <a:lnRef idx="3">
            <a:schemeClr val="dk1"/>
          </a:lnRef>
          <a:fillRef idx="0">
            <a:schemeClr val="dk1"/>
          </a:fillRef>
          <a:effectRef idx="2">
            <a:schemeClr val="dk1"/>
          </a:effectRef>
          <a:fontRef idx="minor">
            <a:schemeClr val="tx1"/>
          </a:fontRef>
        </p:style>
      </p:cxnSp>
      <p:sp>
        <p:nvSpPr>
          <p:cNvPr id="4" name="Content Placeholder 2">
            <a:extLst>
              <a:ext uri="{FF2B5EF4-FFF2-40B4-BE49-F238E27FC236}">
                <a16:creationId xmlns:a16="http://schemas.microsoft.com/office/drawing/2014/main" xmlns="" id="{BE734CC5-4470-431D-8481-AA8302CCA1A5}"/>
              </a:ext>
            </a:extLst>
          </p:cNvPr>
          <p:cNvSpPr txBox="1">
            <a:spLocks/>
          </p:cNvSpPr>
          <p:nvPr/>
        </p:nvSpPr>
        <p:spPr>
          <a:xfrm>
            <a:off x="216195" y="122274"/>
            <a:ext cx="11759609" cy="6613452"/>
          </a:xfrm>
          <a:prstGeom prst="rect">
            <a:avLst/>
          </a:prstGeom>
          <a:solidFill>
            <a:schemeClr val="dk1">
              <a:alpha val="5000"/>
            </a:schemeClr>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05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The facilitator approach is sharply challenged by imposition and even the slightest hint of indoctrination. Thus the forging of a national identity</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in the setting of the school is highly problematic for the facilitative</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teacher.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Perhaps the challenge can be surmounted through the argument</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that forging national identity is a transcendent purpose of school, and</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therefore should be allowed as an exception to facilitative principles.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On this argument, the facilitative teacher says something like, “OK, I will</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allow imposition to occur for purposes of forging national identity, but</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only for that purpose.</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In all other matters of knowledge and ends, I shall strive to the extent possible to allow student needs and interests to prevail.” Readers will, we are sure, recognize how slippery a slope is a response of this kind. Once again, the line becomes exceedingly hard for the</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70AD47">
                    <a:lumMod val="50000"/>
                  </a:srgbClr>
                </a:solidFill>
                <a:effectLst/>
                <a:uLnTx/>
                <a:uFillTx/>
                <a:latin typeface="Comic Sans MS" panose="030F0702030302020204" pitchFamily="66" charset="0"/>
                <a:ea typeface="+mn-ea"/>
                <a:cs typeface="Aldhabi" panose="01000000000000000000" pitchFamily="2" charset="-78"/>
              </a:rPr>
              <a:t>facilitator to draw.</a:t>
            </a:r>
          </a:p>
        </p:txBody>
      </p:sp>
    </p:spTree>
    <p:extLst>
      <p:ext uri="{BB962C8B-B14F-4D97-AF65-F5344CB8AC3E}">
        <p14:creationId xmlns:p14="http://schemas.microsoft.com/office/powerpoint/2010/main" xmlns="" val="28695738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Horz">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xmlns="" id="{E37828E1-8A36-4D17-B89B-4065DC04C64E}"/>
              </a:ext>
            </a:extLst>
          </p:cNvPr>
          <p:cNvSpPr/>
          <p:nvPr/>
        </p:nvSpPr>
        <p:spPr>
          <a:xfrm rot="1841777">
            <a:off x="10082798" y="-141117"/>
            <a:ext cx="2940147" cy="2489982"/>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xmlns="" id="{1068FBD1-966E-4C6E-94F2-59611CDDACF3}"/>
              </a:ext>
            </a:extLst>
          </p:cNvPr>
          <p:cNvSpPr/>
          <p:nvPr/>
        </p:nvSpPr>
        <p:spPr>
          <a:xfrm rot="1841777">
            <a:off x="-136208" y="5137579"/>
            <a:ext cx="2940147" cy="2489982"/>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63134F8-41F6-4523-8F68-B3D8E4FDF140}"/>
              </a:ext>
            </a:extLst>
          </p:cNvPr>
          <p:cNvSpPr>
            <a:spLocks noGrp="1"/>
          </p:cNvSpPr>
          <p:nvPr>
            <p:ph idx="1"/>
          </p:nvPr>
        </p:nvSpPr>
        <p:spPr>
          <a:xfrm>
            <a:off x="838200" y="475430"/>
            <a:ext cx="10515600" cy="5907140"/>
          </a:xfrm>
          <a:solidFill>
            <a:schemeClr val="accent4">
              <a:lumMod val="75000"/>
              <a:alpha val="49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marL="0" indent="0">
              <a:buNone/>
            </a:pPr>
            <a:r>
              <a:rPr lang="en-US" dirty="0">
                <a:solidFill>
                  <a:schemeClr val="bg1"/>
                </a:solidFill>
              </a:rPr>
              <a:t>Imposition is not problematic for the executive approach, provided that</a:t>
            </a:r>
          </a:p>
          <a:p>
            <a:pPr marL="0" indent="0">
              <a:buNone/>
            </a:pPr>
            <a:r>
              <a:rPr lang="en-US" dirty="0">
                <a:solidFill>
                  <a:schemeClr val="bg1"/>
                </a:solidFill>
              </a:rPr>
              <a:t>it is neither extreme nor excessive. However, we want to take care to point</a:t>
            </a:r>
          </a:p>
          <a:p>
            <a:pPr marL="0" indent="0">
              <a:buNone/>
            </a:pPr>
            <a:r>
              <a:rPr lang="en-US" dirty="0">
                <a:solidFill>
                  <a:schemeClr val="bg1"/>
                </a:solidFill>
              </a:rPr>
              <a:t>out that we do not mean that the executive is in favor of indoctrination (the</a:t>
            </a:r>
          </a:p>
          <a:p>
            <a:pPr marL="0" indent="0">
              <a:buNone/>
            </a:pPr>
            <a:r>
              <a:rPr lang="en-US" dirty="0">
                <a:solidFill>
                  <a:schemeClr val="bg1"/>
                </a:solidFill>
              </a:rPr>
              <a:t>word has such negative connotations in these times, but if you ponder it</a:t>
            </a:r>
          </a:p>
          <a:p>
            <a:pPr marL="0" indent="0">
              <a:buNone/>
            </a:pPr>
            <a:r>
              <a:rPr lang="en-US" dirty="0">
                <a:solidFill>
                  <a:schemeClr val="bg1"/>
                </a:solidFill>
              </a:rPr>
              <a:t>carefully, you will find that all approaches depend upon it to some extent as</a:t>
            </a:r>
          </a:p>
          <a:p>
            <a:pPr marL="0" indent="0">
              <a:buNone/>
            </a:pPr>
            <a:r>
              <a:rPr lang="en-US" dirty="0">
                <a:solidFill>
                  <a:schemeClr val="bg1"/>
                </a:solidFill>
              </a:rPr>
              <a:t>an educational device, to be used modestly and with care). </a:t>
            </a:r>
          </a:p>
          <a:p>
            <a:pPr marL="0" indent="0">
              <a:buNone/>
            </a:pPr>
            <a:r>
              <a:rPr lang="en-US" dirty="0">
                <a:solidFill>
                  <a:schemeClr val="bg1"/>
                </a:solidFill>
              </a:rPr>
              <a:t>While no less considerate of truth, evidence, and integrity than are teachers who represent the other approaches, the executive understands that, in large part, the curriculum, the standards for its attainment, and many of the means for its implementation are determined elsewhere and given over to the teacher for pursuit in the classroom. </a:t>
            </a:r>
          </a:p>
          <a:p>
            <a:pPr marL="0" indent="0">
              <a:buNone/>
            </a:pPr>
            <a:r>
              <a:rPr lang="en-US" i="1" dirty="0">
                <a:solidFill>
                  <a:schemeClr val="bg1"/>
                </a:solidFill>
              </a:rPr>
              <a:t>Thus the executive is not likely to be too troubled by the imposition of certain pledges, stories, and symbols that most would agree are a part of our national heritage</a:t>
            </a:r>
          </a:p>
        </p:txBody>
      </p:sp>
    </p:spTree>
    <p:extLst>
      <p:ext uri="{BB962C8B-B14F-4D97-AF65-F5344CB8AC3E}">
        <p14:creationId xmlns:p14="http://schemas.microsoft.com/office/powerpoint/2010/main" xmlns="" val="226667898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accent1"/>
          </a:fgClr>
          <a:bgClr>
            <a:schemeClr val="bg1"/>
          </a:bgClr>
        </a:patt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3E81583B-2977-47C3-8F15-BE881140C84A}"/>
              </a:ext>
            </a:extLst>
          </p:cNvPr>
          <p:cNvSpPr/>
          <p:nvPr/>
        </p:nvSpPr>
        <p:spPr>
          <a:xfrm>
            <a:off x="-249071" y="-455978"/>
            <a:ext cx="10994476" cy="8452688"/>
          </a:xfrm>
          <a:custGeom>
            <a:avLst/>
            <a:gdLst>
              <a:gd name="connsiteX0" fmla="*/ 0 w 5908431"/>
              <a:gd name="connsiteY0" fmla="*/ 2419643 h 4839285"/>
              <a:gd name="connsiteX1" fmla="*/ 2954216 w 5908431"/>
              <a:gd name="connsiteY1" fmla="*/ 0 h 4839285"/>
              <a:gd name="connsiteX2" fmla="*/ 5908432 w 5908431"/>
              <a:gd name="connsiteY2" fmla="*/ 2419643 h 4839285"/>
              <a:gd name="connsiteX3" fmla="*/ 2954216 w 5908431"/>
              <a:gd name="connsiteY3" fmla="*/ 4839286 h 4839285"/>
              <a:gd name="connsiteX4" fmla="*/ 0 w 5908431"/>
              <a:gd name="connsiteY4" fmla="*/ 2419643 h 4839285"/>
              <a:gd name="connsiteX0" fmla="*/ 274331 w 10099326"/>
              <a:gd name="connsiteY0" fmla="*/ 4248443 h 6668086"/>
              <a:gd name="connsiteX1" fmla="*/ 9784092 w 10099326"/>
              <a:gd name="connsiteY1" fmla="*/ 0 h 6668086"/>
              <a:gd name="connsiteX2" fmla="*/ 6182763 w 10099326"/>
              <a:gd name="connsiteY2" fmla="*/ 4248443 h 6668086"/>
              <a:gd name="connsiteX3" fmla="*/ 3228547 w 10099326"/>
              <a:gd name="connsiteY3" fmla="*/ 6668086 h 6668086"/>
              <a:gd name="connsiteX4" fmla="*/ 274331 w 10099326"/>
              <a:gd name="connsiteY4" fmla="*/ 4248443 h 6668086"/>
              <a:gd name="connsiteX0" fmla="*/ 2062566 w 11887561"/>
              <a:gd name="connsiteY0" fmla="*/ 4248443 h 8440615"/>
              <a:gd name="connsiteX1" fmla="*/ 11572327 w 11887561"/>
              <a:gd name="connsiteY1" fmla="*/ 0 h 8440615"/>
              <a:gd name="connsiteX2" fmla="*/ 7970998 w 11887561"/>
              <a:gd name="connsiteY2" fmla="*/ 4248443 h 8440615"/>
              <a:gd name="connsiteX3" fmla="*/ 796474 w 11887561"/>
              <a:gd name="connsiteY3" fmla="*/ 8440615 h 8440615"/>
              <a:gd name="connsiteX4" fmla="*/ 2062566 w 11887561"/>
              <a:gd name="connsiteY4" fmla="*/ 4248443 h 8440615"/>
              <a:gd name="connsiteX0" fmla="*/ 5118208 w 10820470"/>
              <a:gd name="connsiteY0" fmla="*/ 4348525 h 8440761"/>
              <a:gd name="connsiteX1" fmla="*/ 10798919 w 10820470"/>
              <a:gd name="connsiteY1" fmla="*/ 70 h 8440761"/>
              <a:gd name="connsiteX2" fmla="*/ 7197590 w 10820470"/>
              <a:gd name="connsiteY2" fmla="*/ 4248513 h 8440761"/>
              <a:gd name="connsiteX3" fmla="*/ 23066 w 10820470"/>
              <a:gd name="connsiteY3" fmla="*/ 8440685 h 8440761"/>
              <a:gd name="connsiteX4" fmla="*/ 5118208 w 10820470"/>
              <a:gd name="connsiteY4" fmla="*/ 4348525 h 8440761"/>
              <a:gd name="connsiteX0" fmla="*/ 5144999 w 10887895"/>
              <a:gd name="connsiteY0" fmla="*/ 4352802 h 8451293"/>
              <a:gd name="connsiteX1" fmla="*/ 10825710 w 10887895"/>
              <a:gd name="connsiteY1" fmla="*/ 4347 h 8451293"/>
              <a:gd name="connsiteX2" fmla="*/ 8324518 w 10887895"/>
              <a:gd name="connsiteY2" fmla="*/ 5167190 h 8451293"/>
              <a:gd name="connsiteX3" fmla="*/ 49857 w 10887895"/>
              <a:gd name="connsiteY3" fmla="*/ 8444962 h 8451293"/>
              <a:gd name="connsiteX4" fmla="*/ 5144999 w 10887895"/>
              <a:gd name="connsiteY4" fmla="*/ 4352802 h 8451293"/>
              <a:gd name="connsiteX0" fmla="*/ 5144999 w 10905347"/>
              <a:gd name="connsiteY0" fmla="*/ 4352802 h 8451293"/>
              <a:gd name="connsiteX1" fmla="*/ 10825710 w 10905347"/>
              <a:gd name="connsiteY1" fmla="*/ 4347 h 8451293"/>
              <a:gd name="connsiteX2" fmla="*/ 8324518 w 10905347"/>
              <a:gd name="connsiteY2" fmla="*/ 5167190 h 8451293"/>
              <a:gd name="connsiteX3" fmla="*/ 49857 w 10905347"/>
              <a:gd name="connsiteY3" fmla="*/ 8444962 h 8451293"/>
              <a:gd name="connsiteX4" fmla="*/ 5144999 w 10905347"/>
              <a:gd name="connsiteY4" fmla="*/ 4352802 h 8451293"/>
              <a:gd name="connsiteX0" fmla="*/ 5144999 w 10905347"/>
              <a:gd name="connsiteY0" fmla="*/ 4352097 h 8449408"/>
              <a:gd name="connsiteX1" fmla="*/ 10825710 w 10905347"/>
              <a:gd name="connsiteY1" fmla="*/ 3642 h 8449408"/>
              <a:gd name="connsiteX2" fmla="*/ 8324518 w 10905347"/>
              <a:gd name="connsiteY2" fmla="*/ 5095048 h 8449408"/>
              <a:gd name="connsiteX3" fmla="*/ 49857 w 10905347"/>
              <a:gd name="connsiteY3" fmla="*/ 8444257 h 8449408"/>
              <a:gd name="connsiteX4" fmla="*/ 5144999 w 10905347"/>
              <a:gd name="connsiteY4" fmla="*/ 4352097 h 8449408"/>
              <a:gd name="connsiteX0" fmla="*/ 5144999 w 10905347"/>
              <a:gd name="connsiteY0" fmla="*/ 4352097 h 8449220"/>
              <a:gd name="connsiteX1" fmla="*/ 10825710 w 10905347"/>
              <a:gd name="connsiteY1" fmla="*/ 3642 h 8449220"/>
              <a:gd name="connsiteX2" fmla="*/ 8324518 w 10905347"/>
              <a:gd name="connsiteY2" fmla="*/ 5095048 h 8449220"/>
              <a:gd name="connsiteX3" fmla="*/ 49857 w 10905347"/>
              <a:gd name="connsiteY3" fmla="*/ 8444257 h 8449220"/>
              <a:gd name="connsiteX4" fmla="*/ 5144999 w 10905347"/>
              <a:gd name="connsiteY4" fmla="*/ 4352097 h 8449220"/>
              <a:gd name="connsiteX0" fmla="*/ 5131280 w 10906509"/>
              <a:gd name="connsiteY0" fmla="*/ 3291677 h 8496148"/>
              <a:gd name="connsiteX1" fmla="*/ 10826278 w 10906509"/>
              <a:gd name="connsiteY1" fmla="*/ 29072 h 8496148"/>
              <a:gd name="connsiteX2" fmla="*/ 8325086 w 10906509"/>
              <a:gd name="connsiteY2" fmla="*/ 5120478 h 8496148"/>
              <a:gd name="connsiteX3" fmla="*/ 50425 w 10906509"/>
              <a:gd name="connsiteY3" fmla="*/ 8469687 h 8496148"/>
              <a:gd name="connsiteX4" fmla="*/ 5131280 w 10906509"/>
              <a:gd name="connsiteY4" fmla="*/ 3291677 h 8496148"/>
              <a:gd name="connsiteX0" fmla="*/ 4478974 w 10970002"/>
              <a:gd name="connsiteY0" fmla="*/ 4436977 h 8447339"/>
              <a:gd name="connsiteX1" fmla="*/ 10859772 w 10970002"/>
              <a:gd name="connsiteY1" fmla="*/ 2797 h 8447339"/>
              <a:gd name="connsiteX2" fmla="*/ 8358580 w 10970002"/>
              <a:gd name="connsiteY2" fmla="*/ 5094203 h 8447339"/>
              <a:gd name="connsiteX3" fmla="*/ 83919 w 10970002"/>
              <a:gd name="connsiteY3" fmla="*/ 8443412 h 8447339"/>
              <a:gd name="connsiteX4" fmla="*/ 4478974 w 10970002"/>
              <a:gd name="connsiteY4" fmla="*/ 4436977 h 8447339"/>
              <a:gd name="connsiteX0" fmla="*/ 4503448 w 10994476"/>
              <a:gd name="connsiteY0" fmla="*/ 4439994 h 8450356"/>
              <a:gd name="connsiteX1" fmla="*/ 10884246 w 10994476"/>
              <a:gd name="connsiteY1" fmla="*/ 5814 h 8450356"/>
              <a:gd name="connsiteX2" fmla="*/ 8383054 w 10994476"/>
              <a:gd name="connsiteY2" fmla="*/ 5097220 h 8450356"/>
              <a:gd name="connsiteX3" fmla="*/ 108393 w 10994476"/>
              <a:gd name="connsiteY3" fmla="*/ 8446429 h 8450356"/>
              <a:gd name="connsiteX4" fmla="*/ 4503448 w 10994476"/>
              <a:gd name="connsiteY4" fmla="*/ 4439994 h 8450356"/>
              <a:gd name="connsiteX0" fmla="*/ 4503448 w 10994476"/>
              <a:gd name="connsiteY0" fmla="*/ 4439994 h 8452688"/>
              <a:gd name="connsiteX1" fmla="*/ 10884246 w 10994476"/>
              <a:gd name="connsiteY1" fmla="*/ 5814 h 8452688"/>
              <a:gd name="connsiteX2" fmla="*/ 8383054 w 10994476"/>
              <a:gd name="connsiteY2" fmla="*/ 5097220 h 8452688"/>
              <a:gd name="connsiteX3" fmla="*/ 108393 w 10994476"/>
              <a:gd name="connsiteY3" fmla="*/ 8446429 h 8452688"/>
              <a:gd name="connsiteX4" fmla="*/ 4503448 w 10994476"/>
              <a:gd name="connsiteY4" fmla="*/ 4439994 h 845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4476" h="8452688">
                <a:moveTo>
                  <a:pt x="4503448" y="4439994"/>
                </a:moveTo>
                <a:cubicBezTo>
                  <a:pt x="7199537" y="1333013"/>
                  <a:pt x="10237645" y="-103724"/>
                  <a:pt x="10884246" y="5814"/>
                </a:cubicBezTo>
                <a:cubicBezTo>
                  <a:pt x="11530847" y="115352"/>
                  <a:pt x="9154579" y="3760888"/>
                  <a:pt x="8383054" y="5097220"/>
                </a:cubicBezTo>
                <a:cubicBezTo>
                  <a:pt x="5325529" y="7219365"/>
                  <a:pt x="754994" y="8555967"/>
                  <a:pt x="108393" y="8446429"/>
                </a:cubicBezTo>
                <a:cubicBezTo>
                  <a:pt x="-538208" y="8336891"/>
                  <a:pt x="1807359" y="7546975"/>
                  <a:pt x="4503448" y="44399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3">
            <a:extLst>
              <a:ext uri="{FF2B5EF4-FFF2-40B4-BE49-F238E27FC236}">
                <a16:creationId xmlns:a16="http://schemas.microsoft.com/office/drawing/2014/main" xmlns="" id="{50BCB121-8A0A-45F6-8296-1BA40130EDF9}"/>
              </a:ext>
            </a:extLst>
          </p:cNvPr>
          <p:cNvSpPr/>
          <p:nvPr/>
        </p:nvSpPr>
        <p:spPr>
          <a:xfrm>
            <a:off x="-96671" y="-303578"/>
            <a:ext cx="3290037" cy="8452688"/>
          </a:xfrm>
          <a:custGeom>
            <a:avLst/>
            <a:gdLst>
              <a:gd name="connsiteX0" fmla="*/ 0 w 5908431"/>
              <a:gd name="connsiteY0" fmla="*/ 2419643 h 4839285"/>
              <a:gd name="connsiteX1" fmla="*/ 2954216 w 5908431"/>
              <a:gd name="connsiteY1" fmla="*/ 0 h 4839285"/>
              <a:gd name="connsiteX2" fmla="*/ 5908432 w 5908431"/>
              <a:gd name="connsiteY2" fmla="*/ 2419643 h 4839285"/>
              <a:gd name="connsiteX3" fmla="*/ 2954216 w 5908431"/>
              <a:gd name="connsiteY3" fmla="*/ 4839286 h 4839285"/>
              <a:gd name="connsiteX4" fmla="*/ 0 w 5908431"/>
              <a:gd name="connsiteY4" fmla="*/ 2419643 h 4839285"/>
              <a:gd name="connsiteX0" fmla="*/ 274331 w 10099326"/>
              <a:gd name="connsiteY0" fmla="*/ 4248443 h 6668086"/>
              <a:gd name="connsiteX1" fmla="*/ 9784092 w 10099326"/>
              <a:gd name="connsiteY1" fmla="*/ 0 h 6668086"/>
              <a:gd name="connsiteX2" fmla="*/ 6182763 w 10099326"/>
              <a:gd name="connsiteY2" fmla="*/ 4248443 h 6668086"/>
              <a:gd name="connsiteX3" fmla="*/ 3228547 w 10099326"/>
              <a:gd name="connsiteY3" fmla="*/ 6668086 h 6668086"/>
              <a:gd name="connsiteX4" fmla="*/ 274331 w 10099326"/>
              <a:gd name="connsiteY4" fmla="*/ 4248443 h 6668086"/>
              <a:gd name="connsiteX0" fmla="*/ 2062566 w 11887561"/>
              <a:gd name="connsiteY0" fmla="*/ 4248443 h 8440615"/>
              <a:gd name="connsiteX1" fmla="*/ 11572327 w 11887561"/>
              <a:gd name="connsiteY1" fmla="*/ 0 h 8440615"/>
              <a:gd name="connsiteX2" fmla="*/ 7970998 w 11887561"/>
              <a:gd name="connsiteY2" fmla="*/ 4248443 h 8440615"/>
              <a:gd name="connsiteX3" fmla="*/ 796474 w 11887561"/>
              <a:gd name="connsiteY3" fmla="*/ 8440615 h 8440615"/>
              <a:gd name="connsiteX4" fmla="*/ 2062566 w 11887561"/>
              <a:gd name="connsiteY4" fmla="*/ 4248443 h 8440615"/>
              <a:gd name="connsiteX0" fmla="*/ 5118208 w 10820470"/>
              <a:gd name="connsiteY0" fmla="*/ 4348525 h 8440761"/>
              <a:gd name="connsiteX1" fmla="*/ 10798919 w 10820470"/>
              <a:gd name="connsiteY1" fmla="*/ 70 h 8440761"/>
              <a:gd name="connsiteX2" fmla="*/ 7197590 w 10820470"/>
              <a:gd name="connsiteY2" fmla="*/ 4248513 h 8440761"/>
              <a:gd name="connsiteX3" fmla="*/ 23066 w 10820470"/>
              <a:gd name="connsiteY3" fmla="*/ 8440685 h 8440761"/>
              <a:gd name="connsiteX4" fmla="*/ 5118208 w 10820470"/>
              <a:gd name="connsiteY4" fmla="*/ 4348525 h 8440761"/>
              <a:gd name="connsiteX0" fmla="*/ 5144999 w 10887895"/>
              <a:gd name="connsiteY0" fmla="*/ 4352802 h 8451293"/>
              <a:gd name="connsiteX1" fmla="*/ 10825710 w 10887895"/>
              <a:gd name="connsiteY1" fmla="*/ 4347 h 8451293"/>
              <a:gd name="connsiteX2" fmla="*/ 8324518 w 10887895"/>
              <a:gd name="connsiteY2" fmla="*/ 5167190 h 8451293"/>
              <a:gd name="connsiteX3" fmla="*/ 49857 w 10887895"/>
              <a:gd name="connsiteY3" fmla="*/ 8444962 h 8451293"/>
              <a:gd name="connsiteX4" fmla="*/ 5144999 w 10887895"/>
              <a:gd name="connsiteY4" fmla="*/ 4352802 h 8451293"/>
              <a:gd name="connsiteX0" fmla="*/ 5144999 w 10905347"/>
              <a:gd name="connsiteY0" fmla="*/ 4352802 h 8451293"/>
              <a:gd name="connsiteX1" fmla="*/ 10825710 w 10905347"/>
              <a:gd name="connsiteY1" fmla="*/ 4347 h 8451293"/>
              <a:gd name="connsiteX2" fmla="*/ 8324518 w 10905347"/>
              <a:gd name="connsiteY2" fmla="*/ 5167190 h 8451293"/>
              <a:gd name="connsiteX3" fmla="*/ 49857 w 10905347"/>
              <a:gd name="connsiteY3" fmla="*/ 8444962 h 8451293"/>
              <a:gd name="connsiteX4" fmla="*/ 5144999 w 10905347"/>
              <a:gd name="connsiteY4" fmla="*/ 4352802 h 8451293"/>
              <a:gd name="connsiteX0" fmla="*/ 5144999 w 10905347"/>
              <a:gd name="connsiteY0" fmla="*/ 4352097 h 8449408"/>
              <a:gd name="connsiteX1" fmla="*/ 10825710 w 10905347"/>
              <a:gd name="connsiteY1" fmla="*/ 3642 h 8449408"/>
              <a:gd name="connsiteX2" fmla="*/ 8324518 w 10905347"/>
              <a:gd name="connsiteY2" fmla="*/ 5095048 h 8449408"/>
              <a:gd name="connsiteX3" fmla="*/ 49857 w 10905347"/>
              <a:gd name="connsiteY3" fmla="*/ 8444257 h 8449408"/>
              <a:gd name="connsiteX4" fmla="*/ 5144999 w 10905347"/>
              <a:gd name="connsiteY4" fmla="*/ 4352097 h 8449408"/>
              <a:gd name="connsiteX0" fmla="*/ 5144999 w 10905347"/>
              <a:gd name="connsiteY0" fmla="*/ 4352097 h 8449220"/>
              <a:gd name="connsiteX1" fmla="*/ 10825710 w 10905347"/>
              <a:gd name="connsiteY1" fmla="*/ 3642 h 8449220"/>
              <a:gd name="connsiteX2" fmla="*/ 8324518 w 10905347"/>
              <a:gd name="connsiteY2" fmla="*/ 5095048 h 8449220"/>
              <a:gd name="connsiteX3" fmla="*/ 49857 w 10905347"/>
              <a:gd name="connsiteY3" fmla="*/ 8444257 h 8449220"/>
              <a:gd name="connsiteX4" fmla="*/ 5144999 w 10905347"/>
              <a:gd name="connsiteY4" fmla="*/ 4352097 h 8449220"/>
              <a:gd name="connsiteX0" fmla="*/ 5131280 w 10906509"/>
              <a:gd name="connsiteY0" fmla="*/ 3291677 h 8496148"/>
              <a:gd name="connsiteX1" fmla="*/ 10826278 w 10906509"/>
              <a:gd name="connsiteY1" fmla="*/ 29072 h 8496148"/>
              <a:gd name="connsiteX2" fmla="*/ 8325086 w 10906509"/>
              <a:gd name="connsiteY2" fmla="*/ 5120478 h 8496148"/>
              <a:gd name="connsiteX3" fmla="*/ 50425 w 10906509"/>
              <a:gd name="connsiteY3" fmla="*/ 8469687 h 8496148"/>
              <a:gd name="connsiteX4" fmla="*/ 5131280 w 10906509"/>
              <a:gd name="connsiteY4" fmla="*/ 3291677 h 8496148"/>
              <a:gd name="connsiteX0" fmla="*/ 4478974 w 10970002"/>
              <a:gd name="connsiteY0" fmla="*/ 4436977 h 8447339"/>
              <a:gd name="connsiteX1" fmla="*/ 10859772 w 10970002"/>
              <a:gd name="connsiteY1" fmla="*/ 2797 h 8447339"/>
              <a:gd name="connsiteX2" fmla="*/ 8358580 w 10970002"/>
              <a:gd name="connsiteY2" fmla="*/ 5094203 h 8447339"/>
              <a:gd name="connsiteX3" fmla="*/ 83919 w 10970002"/>
              <a:gd name="connsiteY3" fmla="*/ 8443412 h 8447339"/>
              <a:gd name="connsiteX4" fmla="*/ 4478974 w 10970002"/>
              <a:gd name="connsiteY4" fmla="*/ 4436977 h 8447339"/>
              <a:gd name="connsiteX0" fmla="*/ 4503448 w 10994476"/>
              <a:gd name="connsiteY0" fmla="*/ 4439994 h 8450356"/>
              <a:gd name="connsiteX1" fmla="*/ 10884246 w 10994476"/>
              <a:gd name="connsiteY1" fmla="*/ 5814 h 8450356"/>
              <a:gd name="connsiteX2" fmla="*/ 8383054 w 10994476"/>
              <a:gd name="connsiteY2" fmla="*/ 5097220 h 8450356"/>
              <a:gd name="connsiteX3" fmla="*/ 108393 w 10994476"/>
              <a:gd name="connsiteY3" fmla="*/ 8446429 h 8450356"/>
              <a:gd name="connsiteX4" fmla="*/ 4503448 w 10994476"/>
              <a:gd name="connsiteY4" fmla="*/ 4439994 h 8450356"/>
              <a:gd name="connsiteX0" fmla="*/ 4503448 w 10994476"/>
              <a:gd name="connsiteY0" fmla="*/ 4439994 h 8452688"/>
              <a:gd name="connsiteX1" fmla="*/ 10884246 w 10994476"/>
              <a:gd name="connsiteY1" fmla="*/ 5814 h 8452688"/>
              <a:gd name="connsiteX2" fmla="*/ 8383054 w 10994476"/>
              <a:gd name="connsiteY2" fmla="*/ 5097220 h 8452688"/>
              <a:gd name="connsiteX3" fmla="*/ 108393 w 10994476"/>
              <a:gd name="connsiteY3" fmla="*/ 8446429 h 8452688"/>
              <a:gd name="connsiteX4" fmla="*/ 4503448 w 10994476"/>
              <a:gd name="connsiteY4" fmla="*/ 4439994 h 845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4476" h="8452688">
                <a:moveTo>
                  <a:pt x="4503448" y="4439994"/>
                </a:moveTo>
                <a:cubicBezTo>
                  <a:pt x="7199537" y="1333013"/>
                  <a:pt x="10237645" y="-103724"/>
                  <a:pt x="10884246" y="5814"/>
                </a:cubicBezTo>
                <a:cubicBezTo>
                  <a:pt x="11530847" y="115352"/>
                  <a:pt x="9154579" y="3760888"/>
                  <a:pt x="8383054" y="5097220"/>
                </a:cubicBezTo>
                <a:cubicBezTo>
                  <a:pt x="5325529" y="7219365"/>
                  <a:pt x="754994" y="8555967"/>
                  <a:pt x="108393" y="8446429"/>
                </a:cubicBezTo>
                <a:cubicBezTo>
                  <a:pt x="-538208" y="8336891"/>
                  <a:pt x="1807359" y="7546975"/>
                  <a:pt x="4503448" y="44399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152AF6C-9D54-4DCB-8848-1F6C61500B7F}"/>
              </a:ext>
            </a:extLst>
          </p:cNvPr>
          <p:cNvSpPr>
            <a:spLocks noGrp="1"/>
          </p:cNvSpPr>
          <p:nvPr>
            <p:ph idx="1"/>
          </p:nvPr>
        </p:nvSpPr>
        <p:spPr>
          <a:xfrm>
            <a:off x="422031" y="182879"/>
            <a:ext cx="11338560" cy="6443003"/>
          </a:xfrm>
          <a:noFill/>
          <a:ln>
            <a:noFill/>
          </a:ln>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en-US" b="1" i="1" dirty="0">
                <a:solidFill>
                  <a:schemeClr val="accent6">
                    <a:lumMod val="50000"/>
                  </a:schemeClr>
                </a:solidFill>
                <a:effectLst>
                  <a:glow rad="101600">
                    <a:schemeClr val="bg1">
                      <a:alpha val="60000"/>
                    </a:schemeClr>
                  </a:glow>
                  <a:outerShdw blurRad="50800" dist="38100" dir="2700000" algn="tl" rotWithShape="0">
                    <a:prstClr val="black">
                      <a:alpha val="40000"/>
                    </a:prstClr>
                  </a:outerShdw>
                </a:effectLst>
                <a:latin typeface="Comic Sans MS" panose="030F0702030302020204" pitchFamily="66" charset="0"/>
              </a:rPr>
              <a:t>The liberationist </a:t>
            </a:r>
            <a:r>
              <a:rPr lang="en-US" dirty="0">
                <a:solidFill>
                  <a:schemeClr val="accent6">
                    <a:lumMod val="50000"/>
                  </a:schemeClr>
                </a:solidFill>
                <a:effectLst>
                  <a:glow rad="101600">
                    <a:schemeClr val="bg1">
                      <a:alpha val="60000"/>
                    </a:schemeClr>
                  </a:glow>
                  <a:outerShdw blurRad="50800" dist="38100" dir="2700000" algn="tl" rotWithShape="0">
                    <a:prstClr val="black">
                      <a:alpha val="40000"/>
                    </a:prstClr>
                  </a:outerShdw>
                </a:effectLst>
                <a:latin typeface="Comic Sans MS" panose="030F0702030302020204" pitchFamily="66" charset="0"/>
              </a:rPr>
              <a:t>is more resistant to imposition but is likely to look with favor on the need to forge a common national identity. In the hands of the liberationist, this process will be carried out with argument and analysis. The liberationist will contend that if the principles and ideals withstand intellectual scrutiny and emerge with strong justification for adoption, then they should be accepted by students. </a:t>
            </a:r>
          </a:p>
          <a:p>
            <a:pPr marL="0" indent="0">
              <a:buNone/>
            </a:pPr>
            <a:endParaRPr lang="en-US" sz="500" dirty="0">
              <a:solidFill>
                <a:schemeClr val="accent6">
                  <a:lumMod val="50000"/>
                </a:schemeClr>
              </a:solidFill>
              <a:effectLst>
                <a:glow rad="101600">
                  <a:schemeClr val="bg1">
                    <a:alpha val="60000"/>
                  </a:schemeClr>
                </a:glow>
                <a:outerShdw blurRad="50800" dist="38100" dir="2700000" algn="tl" rotWithShape="0">
                  <a:prstClr val="black">
                    <a:alpha val="40000"/>
                  </a:prstClr>
                </a:outerShdw>
              </a:effectLst>
              <a:latin typeface="Comic Sans MS" panose="030F0702030302020204" pitchFamily="66" charset="0"/>
            </a:endParaRPr>
          </a:p>
          <a:p>
            <a:pPr marL="0" indent="0">
              <a:buNone/>
            </a:pPr>
            <a:r>
              <a:rPr lang="en-US" dirty="0">
                <a:solidFill>
                  <a:schemeClr val="accent6">
                    <a:lumMod val="50000"/>
                  </a:schemeClr>
                </a:solidFill>
                <a:effectLst>
                  <a:glow rad="101600">
                    <a:schemeClr val="bg1">
                      <a:alpha val="60000"/>
                    </a:schemeClr>
                  </a:glow>
                  <a:outerShdw blurRad="50800" dist="38100" dir="2700000" algn="tl" rotWithShape="0">
                    <a:prstClr val="black">
                      <a:alpha val="40000"/>
                    </a:prstClr>
                  </a:outerShdw>
                </a:effectLst>
                <a:latin typeface="Comic Sans MS" panose="030F0702030302020204" pitchFamily="66" charset="0"/>
              </a:rPr>
              <a:t>The liberationist teacher may also draw a distinction between blind patriotism and reasoned acceptance of foundational freedoms and principles. Yet he might also make a move similar to that of the facilitator, arguing that issues of national identity are so compelling that they justify a measure of imposition. </a:t>
            </a:r>
          </a:p>
          <a:p>
            <a:pPr marL="0" indent="0">
              <a:buNone/>
            </a:pPr>
            <a:r>
              <a:rPr lang="en-US" dirty="0">
                <a:solidFill>
                  <a:schemeClr val="accent6">
                    <a:lumMod val="50000"/>
                  </a:schemeClr>
                </a:solidFill>
                <a:effectLst>
                  <a:glow rad="101600">
                    <a:schemeClr val="bg1">
                      <a:alpha val="60000"/>
                    </a:schemeClr>
                  </a:glow>
                  <a:outerShdw blurRad="50800" dist="38100" dir="2700000" algn="tl" rotWithShape="0">
                    <a:prstClr val="black">
                      <a:alpha val="40000"/>
                    </a:prstClr>
                  </a:outerShdw>
                </a:effectLst>
                <a:latin typeface="Comic Sans MS" panose="030F0702030302020204" pitchFamily="66" charset="0"/>
              </a:rPr>
              <a:t>Perhaps the liberationist will further justify this stance with the claim that there is not enough time or opportunity to subject everything to deep analysis, and thus a measure of imposition is permissible, especially on matters of high common purpose that are backed by an extensive national consensus.</a:t>
            </a:r>
          </a:p>
          <a:p>
            <a:pPr marL="0" indent="0">
              <a:buNone/>
            </a:pPr>
            <a:r>
              <a:rPr lang="en-US" dirty="0">
                <a:solidFill>
                  <a:schemeClr val="accent6">
                    <a:lumMod val="50000"/>
                  </a:schemeClr>
                </a:solidFill>
                <a:effectLst>
                  <a:glow rad="101600">
                    <a:schemeClr val="bg1">
                      <a:alpha val="60000"/>
                    </a:schemeClr>
                  </a:glow>
                  <a:outerShdw blurRad="50800" dist="38100" dir="2700000" algn="tl" rotWithShape="0">
                    <a:prstClr val="black">
                      <a:alpha val="40000"/>
                    </a:prstClr>
                  </a:outerShdw>
                </a:effectLst>
                <a:latin typeface="Comic Sans MS" panose="030F0702030302020204" pitchFamily="66" charset="0"/>
              </a:rPr>
              <a:t>Such compromises are often the reality in the context of complex and multiple demands made upon schooling, although it is important to be aware that one has stepped outside the rules and principles of one’s approach to teaching when making such adjustment to how constant is taught.</a:t>
            </a:r>
          </a:p>
        </p:txBody>
      </p:sp>
    </p:spTree>
    <p:extLst>
      <p:ext uri="{BB962C8B-B14F-4D97-AF65-F5344CB8AC3E}">
        <p14:creationId xmlns:p14="http://schemas.microsoft.com/office/powerpoint/2010/main" xmlns="" val="80765613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003ACD01-B2E6-4BCA-977C-082498A98F6A}"/>
              </a:ext>
            </a:extLst>
          </p:cNvPr>
          <p:cNvSpPr/>
          <p:nvPr/>
        </p:nvSpPr>
        <p:spPr>
          <a:xfrm>
            <a:off x="-928468" y="2827606"/>
            <a:ext cx="4797083" cy="4543865"/>
          </a:xfrm>
          <a:prstGeom prst="ellipse">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630890F-9D58-436D-8F75-F6FCF71E9830}"/>
              </a:ext>
            </a:extLst>
          </p:cNvPr>
          <p:cNvSpPr>
            <a:spLocks noGrp="1"/>
          </p:cNvSpPr>
          <p:nvPr>
            <p:ph idx="1"/>
          </p:nvPr>
        </p:nvSpPr>
        <p:spPr>
          <a:xfrm>
            <a:off x="2297723" y="200465"/>
            <a:ext cx="7849772" cy="6457070"/>
          </a:xfrm>
        </p:spPr>
        <p:txBody>
          <a:bodyPr>
            <a:normAutofit fontScale="92500" lnSpcReduction="10000"/>
          </a:bodyPr>
          <a:lstStyle/>
          <a:p>
            <a:pPr marL="0" indent="0">
              <a:buNone/>
            </a:pPr>
            <a:r>
              <a:rPr lang="en-US"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rPr>
              <a:t>The emancipationist turns the curriculum into problems to be studied, worked through, and acted upon in a concerted effort to avoid imposition. </a:t>
            </a:r>
          </a:p>
          <a:p>
            <a:pPr marL="0" indent="0">
              <a:buNone/>
            </a:pPr>
            <a:endParaRPr lang="en-US" sz="1200"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endParaRPr>
          </a:p>
          <a:p>
            <a:pPr marL="0" indent="0">
              <a:buNone/>
            </a:pPr>
            <a:r>
              <a:rPr lang="en-US" i="1"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rPr>
              <a:t>For the emancipationist, every topic of instruction should be open to scrutiny, particularly those pertaining to politics, culture, and economy. Indeed, the emancipationist frets that the imposition of identity and loyalty is often undertaken to hide injustices in treatment and other abuses of power and privilege. </a:t>
            </a:r>
          </a:p>
          <a:p>
            <a:pPr marL="0" indent="0">
              <a:buNone/>
            </a:pPr>
            <a:endParaRPr lang="en-US" sz="1300" i="1"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endParaRPr>
          </a:p>
          <a:p>
            <a:pPr marL="0" indent="0">
              <a:buNone/>
            </a:pPr>
            <a:r>
              <a:rPr lang="en-US"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rPr>
              <a:t>The risk that is always carried by accepting the need for the imposition of certain valued principles and positions is that the interests of the privileged and the powerful will be served while those of the less fortunate and able will be subverted.</a:t>
            </a:r>
          </a:p>
        </p:txBody>
      </p:sp>
    </p:spTree>
    <p:extLst>
      <p:ext uri="{BB962C8B-B14F-4D97-AF65-F5344CB8AC3E}">
        <p14:creationId xmlns:p14="http://schemas.microsoft.com/office/powerpoint/2010/main" xmlns="" val="424974607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003ACD01-B2E6-4BCA-977C-082498A98F6A}"/>
              </a:ext>
            </a:extLst>
          </p:cNvPr>
          <p:cNvSpPr/>
          <p:nvPr/>
        </p:nvSpPr>
        <p:spPr>
          <a:xfrm>
            <a:off x="-928468" y="2827606"/>
            <a:ext cx="4797083" cy="4543865"/>
          </a:xfrm>
          <a:prstGeom prst="ellipse">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8630890F-9D58-436D-8F75-F6FCF71E9830}"/>
              </a:ext>
            </a:extLst>
          </p:cNvPr>
          <p:cNvSpPr>
            <a:spLocks noGrp="1"/>
          </p:cNvSpPr>
          <p:nvPr>
            <p:ph idx="1"/>
          </p:nvPr>
        </p:nvSpPr>
        <p:spPr>
          <a:xfrm>
            <a:off x="2054835" y="1271587"/>
            <a:ext cx="9303727" cy="4885885"/>
          </a:xfrm>
        </p:spPr>
        <p:txBody>
          <a:bodyPr>
            <a:normAutofit/>
          </a:bodyPr>
          <a:lstStyle/>
          <a:p>
            <a:pPr marL="0" indent="0">
              <a:buNone/>
            </a:pPr>
            <a:r>
              <a:rPr lang="en-US"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rPr>
              <a:t>These reflections on liberationist and emancipationist responses to the forging of national identity provide a segue into the last section of this chapter. </a:t>
            </a:r>
          </a:p>
          <a:p>
            <a:pPr marL="0" indent="0">
              <a:buNone/>
            </a:pPr>
            <a:endParaRPr lang="en-US"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endParaRPr>
          </a:p>
          <a:p>
            <a:pPr marL="0" indent="0">
              <a:buNone/>
            </a:pPr>
            <a:r>
              <a:rPr lang="en-US" dirty="0">
                <a:ln w="0"/>
                <a:solidFill>
                  <a:schemeClr val="accent1">
                    <a:lumMod val="75000"/>
                  </a:schemeClr>
                </a:solidFill>
                <a:effectLst>
                  <a:glow rad="63500">
                    <a:schemeClr val="accent1">
                      <a:lumMod val="20000"/>
                      <a:lumOff val="80000"/>
                      <a:alpha val="40000"/>
                    </a:schemeClr>
                  </a:glow>
                  <a:outerShdw blurRad="38100" dist="19050" dir="2700000" algn="tl" rotWithShape="0">
                    <a:schemeClr val="dk1">
                      <a:alpha val="40000"/>
                    </a:schemeClr>
                  </a:outerShdw>
                </a:effectLst>
                <a:latin typeface="Comic Sans MS" panose="030F0702030302020204" pitchFamily="66" charset="0"/>
              </a:rPr>
              <a:t>We turn now to critical reactions to the third approach to teaching.</a:t>
            </a:r>
          </a:p>
        </p:txBody>
      </p:sp>
    </p:spTree>
    <p:extLst>
      <p:ext uri="{BB962C8B-B14F-4D97-AF65-F5344CB8AC3E}">
        <p14:creationId xmlns:p14="http://schemas.microsoft.com/office/powerpoint/2010/main" xmlns="" val="79903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546AF-B3BF-44C9-B6F0-3068618D3B44}"/>
              </a:ext>
            </a:extLst>
          </p:cNvPr>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3200" dirty="0">
                <a:latin typeface="Comic Sans MS" panose="030F0702030302020204" pitchFamily="66" charset="0"/>
              </a:rPr>
              <a:t>Critical Perspectives on the Liberationist Approach</a:t>
            </a:r>
          </a:p>
        </p:txBody>
      </p:sp>
      <p:sp>
        <p:nvSpPr>
          <p:cNvPr id="3" name="Content Placeholder 2">
            <a:extLst>
              <a:ext uri="{FF2B5EF4-FFF2-40B4-BE49-F238E27FC236}">
                <a16:creationId xmlns:a16="http://schemas.microsoft.com/office/drawing/2014/main" xmlns="" id="{903578A1-8468-412B-AE44-83557A027CDF}"/>
              </a:ext>
            </a:extLst>
          </p:cNvPr>
          <p:cNvSpPr>
            <a:spLocks noGrp="1"/>
          </p:cNvSpPr>
          <p:nvPr>
            <p:ph idx="1"/>
          </p:nvPr>
        </p:nvSpPr>
        <p:spPr>
          <a:ln w="57150">
            <a:solidFill>
              <a:schemeClr val="bg1"/>
            </a:solidFill>
          </a:ln>
        </p:spPr>
        <p:txBody>
          <a:bodyPr>
            <a:normAutofit lnSpcReduction="10000"/>
          </a:bodyPr>
          <a:lstStyle/>
          <a:p>
            <a:pPr marL="0" indent="0">
              <a:buNone/>
            </a:pPr>
            <a:r>
              <a:rPr lang="en-US" dirty="0">
                <a:latin typeface="Comic Sans MS" panose="030F0702030302020204" pitchFamily="66" charset="0"/>
              </a:rPr>
              <a:t>The liberationist’s intense focus on the disciplines of knowledge has troubled many who have looked closely at this approach. They ask whether it is truly possible or even desirable for all students to study the core subjects in the way that is advocated by the liberationist, especially given the broad range of individual differences in most classrooms. </a:t>
            </a:r>
          </a:p>
          <a:p>
            <a:pPr marL="0" indent="0">
              <a:buNone/>
            </a:pPr>
            <a:endParaRPr lang="en-US" sz="1800" dirty="0">
              <a:latin typeface="Comic Sans MS" panose="030F0702030302020204" pitchFamily="66" charset="0"/>
            </a:endParaRPr>
          </a:p>
          <a:p>
            <a:pPr marL="0" indent="0">
              <a:buNone/>
            </a:pPr>
            <a:r>
              <a:rPr lang="en-US" dirty="0">
                <a:latin typeface="Comic Sans MS" panose="030F0702030302020204" pitchFamily="66" charset="0"/>
              </a:rPr>
              <a:t>They express doubt that all students require or are even capable of this probing initiation into human forms of knowledge and understanding. While such criticism opens the possibility of charges of elitism and snobbery in the liberationist approach, it also exposes another challenge.</a:t>
            </a:r>
          </a:p>
        </p:txBody>
      </p:sp>
    </p:spTree>
    <p:extLst>
      <p:ext uri="{BB962C8B-B14F-4D97-AF65-F5344CB8AC3E}">
        <p14:creationId xmlns:p14="http://schemas.microsoft.com/office/powerpoint/2010/main" xmlns="" val="13246809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203EC8-06F3-4942-8C7B-A1D01A235C2E}"/>
              </a:ext>
            </a:extLst>
          </p:cNvPr>
          <p:cNvSpPr>
            <a:spLocks noGrp="1"/>
          </p:cNvSpPr>
          <p:nvPr>
            <p:ph idx="1"/>
          </p:nvPr>
        </p:nvSpPr>
        <p:spPr>
          <a:xfrm>
            <a:off x="838200" y="604911"/>
            <a:ext cx="10515600" cy="5572052"/>
          </a:xfrm>
          <a:pattFill prst="diagBrick">
            <a:fgClr>
              <a:srgbClr val="92D050"/>
            </a:fgClr>
            <a:bgClr>
              <a:schemeClr val="bg1"/>
            </a:bgClr>
          </a:pattFill>
        </p:spPr>
        <p:txBody>
          <a:bodyPr>
            <a:normAutofit fontScale="92500" lnSpcReduction="20000"/>
          </a:bodyPr>
          <a:lstStyle/>
          <a:p>
            <a:pPr marL="0" indent="0">
              <a:buNone/>
            </a:pPr>
            <a:r>
              <a:rPr lang="en-US" dirty="0">
                <a:solidFill>
                  <a:schemeClr val="accent6">
                    <a:lumMod val="50000"/>
                  </a:schemeClr>
                </a:solidFill>
                <a:latin typeface="Berlin Sans FB Demi" panose="020E0802020502020306" pitchFamily="34" charset="0"/>
              </a:rPr>
              <a:t>Narrowness in conception of human capacity and potential is among</a:t>
            </a:r>
          </a:p>
          <a:p>
            <a:pPr marL="0" indent="0">
              <a:buNone/>
            </a:pPr>
            <a:r>
              <a:rPr lang="en-US" dirty="0">
                <a:solidFill>
                  <a:schemeClr val="accent6">
                    <a:lumMod val="50000"/>
                  </a:schemeClr>
                </a:solidFill>
                <a:latin typeface="Berlin Sans FB Demi" panose="020E0802020502020306" pitchFamily="34" charset="0"/>
              </a:rPr>
              <a:t>the more serious objections to the liberationist approach. </a:t>
            </a:r>
          </a:p>
          <a:p>
            <a:pPr marL="0" indent="0">
              <a:buNone/>
            </a:pPr>
            <a:r>
              <a:rPr lang="en-US" dirty="0">
                <a:solidFill>
                  <a:schemeClr val="accent6">
                    <a:lumMod val="50000"/>
                  </a:schemeClr>
                </a:solidFill>
                <a:latin typeface="Berlin Sans FB Demi" panose="020E0802020502020306" pitchFamily="34" charset="0"/>
              </a:rPr>
              <a:t>Another serious objection was touched on just above, the potential for elitism. </a:t>
            </a:r>
          </a:p>
          <a:p>
            <a:pPr marL="0" indent="0">
              <a:buNone/>
            </a:pPr>
            <a:r>
              <a:rPr lang="en-US" dirty="0">
                <a:solidFill>
                  <a:schemeClr val="accent6">
                    <a:lumMod val="50000"/>
                  </a:schemeClr>
                </a:solidFill>
                <a:latin typeface="Berlin Sans FB Demi" panose="020E0802020502020306" pitchFamily="34" charset="0"/>
              </a:rPr>
              <a:t>One of the more fascinating features of liberationist teaching is that it feeds off itself, in the sense that the more education a person has, the more robustly and effectively a teacher can engage that student in the pursuit of the ends of liberation. </a:t>
            </a:r>
          </a:p>
          <a:p>
            <a:pPr marL="0" indent="0">
              <a:buNone/>
            </a:pPr>
            <a:r>
              <a:rPr lang="en-US" dirty="0">
                <a:solidFill>
                  <a:schemeClr val="accent6">
                    <a:lumMod val="50000"/>
                  </a:schemeClr>
                </a:solidFill>
                <a:latin typeface="Berlin Sans FB Demi" panose="020E0802020502020306" pitchFamily="34" charset="0"/>
              </a:rPr>
              <a:t>Thus persons of advantage who arrive at the schoolhouse door ready to read and calculate, and who have a head start on logical thought and verbal expression, are more likely than others to be the beneficiaries of the liberationist approach. </a:t>
            </a:r>
          </a:p>
          <a:p>
            <a:pPr marL="0" indent="0">
              <a:buNone/>
            </a:pPr>
            <a:r>
              <a:rPr lang="en-US" dirty="0">
                <a:solidFill>
                  <a:schemeClr val="accent6">
                    <a:lumMod val="50000"/>
                  </a:schemeClr>
                </a:solidFill>
                <a:latin typeface="Berlin Sans FB Demi" panose="020E0802020502020306" pitchFamily="34" charset="0"/>
              </a:rPr>
              <a:t>It is with such well-prepared beginners that the teacher can readily launch probing examinations of the disciplines and embark on</a:t>
            </a:r>
          </a:p>
          <a:p>
            <a:pPr marL="0" indent="0">
              <a:buNone/>
            </a:pPr>
            <a:r>
              <a:rPr lang="en-US" dirty="0">
                <a:solidFill>
                  <a:schemeClr val="accent6">
                    <a:lumMod val="50000"/>
                  </a:schemeClr>
                </a:solidFill>
                <a:latin typeface="Berlin Sans FB Demi" panose="020E0802020502020306" pitchFamily="34" charset="0"/>
              </a:rPr>
              <a:t>journeys of intellectual and moral discovery.</a:t>
            </a:r>
          </a:p>
        </p:txBody>
      </p:sp>
    </p:spTree>
    <p:extLst>
      <p:ext uri="{BB962C8B-B14F-4D97-AF65-F5344CB8AC3E}">
        <p14:creationId xmlns:p14="http://schemas.microsoft.com/office/powerpoint/2010/main" xmlns="" val="14336649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1739</Words>
  <Application>Microsoft Office PowerPoint</Application>
  <PresentationFormat>Custom</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Critical Perspectives on the Liberationist Approach</vt:lpstr>
      <vt:lpstr>Slide 9</vt:lpstr>
      <vt:lpstr>Slide 10</vt:lpstr>
      <vt:lpstr>Slide 11</vt:lpstr>
      <vt:lpstr>Democracy, Identity, and Diversity</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Forging  national  identity</dc:title>
  <dc:creator>sahar tayyebghasemi</dc:creator>
  <cp:lastModifiedBy>Active</cp:lastModifiedBy>
  <cp:revision>18</cp:revision>
  <dcterms:created xsi:type="dcterms:W3CDTF">2020-06-02T14:32:34Z</dcterms:created>
  <dcterms:modified xsi:type="dcterms:W3CDTF">2020-06-06T16:29:32Z</dcterms:modified>
</cp:coreProperties>
</file>