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2" r:id="rId1"/>
  </p:sldMasterIdLst>
  <p:sldIdLst>
    <p:sldId id="267" r:id="rId2"/>
    <p:sldId id="257" r:id="rId3"/>
    <p:sldId id="258" r:id="rId4"/>
    <p:sldId id="266" r:id="rId5"/>
    <p:sldId id="269" r:id="rId6"/>
    <p:sldId id="259" r:id="rId7"/>
    <p:sldId id="260" r:id="rId8"/>
    <p:sldId id="261" r:id="rId9"/>
    <p:sldId id="262" r:id="rId10"/>
    <p:sldId id="263" r:id="rId11"/>
    <p:sldId id="264" r:id="rId12"/>
    <p:sldId id="265"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69" d="100"/>
          <a:sy n="69" d="100"/>
        </p:scale>
        <p:origin x="-684"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C693830C-D70D-4204-B30B-25D73FA284C9}" type="datetimeFigureOut">
              <a:rPr lang="en-US" smtClean="0"/>
              <a:pPr/>
              <a:t>6/6/2020</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3076649604"/>
      </p:ext>
    </p:extLst>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320375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2727257862"/>
      </p:ext>
    </p:extLst>
  </p:cSld>
  <p:clrMapOvr>
    <a:masterClrMapping/>
  </p:clrMapOvr>
  <p:extLst>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25721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693830C-D70D-4204-B30B-25D73FA284C9}" type="datetimeFigureOut">
              <a:rPr lang="en-US" smtClean="0"/>
              <a:pPr/>
              <a:t>6/6/2020</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503551519"/>
      </p:ext>
    </p:extLst>
  </p:cSld>
  <p:clrMapOvr>
    <a:masterClrMapping/>
  </p:clrMapOvr>
  <p:extLst>
    <p:ext uri="{DCECCB84-F9BA-43D5-87BE-67443E8EF086}">
      <p15:sldGuideLst xmlns:p15="http://schemas.microsoft.com/office/powerpoint/2012/main" xmlns=""/>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368926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2431385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3955998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3185535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C693830C-D70D-4204-B30B-25D73FA284C9}" type="datetimeFigureOut">
              <a:rPr lang="en-US" smtClean="0"/>
              <a:pPr/>
              <a:t>6/6/2020</a:t>
            </a:fld>
            <a:endParaRPr lang="en-US"/>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5832A865-CC84-48AB-97DB-47F4C774AF35}" type="slidenum">
              <a:rPr lang="en-US" smtClean="0"/>
              <a:pPr/>
              <a:t>‹#›</a:t>
            </a:fld>
            <a:endParaRPr lang="en-US"/>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014233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C693830C-D70D-4204-B30B-25D73FA284C9}" type="datetimeFigureOut">
              <a:rPr lang="en-US" smtClean="0"/>
              <a:pPr/>
              <a:t>6/6/2020</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234006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C693830C-D70D-4204-B30B-25D73FA284C9}" type="datetimeFigureOut">
              <a:rPr lang="en-US" smtClean="0"/>
              <a:pPr/>
              <a:t>6/6/2020</a:t>
            </a:fld>
            <a:endParaRPr lang="en-US"/>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5832A865-CC84-48AB-97DB-47F4C774AF35}" type="slidenum">
              <a:rPr lang="en-US" smtClean="0"/>
              <a:pPr/>
              <a:t>‹#›</a:t>
            </a:fld>
            <a:endParaRPr lang="en-US"/>
          </a:p>
        </p:txBody>
      </p:sp>
    </p:spTree>
    <p:extLst>
      <p:ext uri="{BB962C8B-B14F-4D97-AF65-F5344CB8AC3E}">
        <p14:creationId xmlns:p14="http://schemas.microsoft.com/office/powerpoint/2010/main" xmlns="" val="1114687098"/>
      </p:ext>
    </p:extLst>
  </p:cSld>
  <p:clrMap bg1="dk1" tx1="lt1" bg2="dk2" tx2="lt2" accent1="accent1" accent2="accent2" accent3="accent3" accent4="accent4" accent5="accent5" accent6="accent6" hlink="hlink" folHlink="folHlink"/>
  <p:sldLayoutIdLst>
    <p:sldLayoutId id="2147483993" r:id="rId1"/>
    <p:sldLayoutId id="2147483994" r:id="rId2"/>
    <p:sldLayoutId id="2147483995" r:id="rId3"/>
    <p:sldLayoutId id="2147483996" r:id="rId4"/>
    <p:sldLayoutId id="2147483997" r:id="rId5"/>
    <p:sldLayoutId id="2147483998" r:id="rId6"/>
    <p:sldLayoutId id="2147483999" r:id="rId7"/>
    <p:sldLayoutId id="2147484000" r:id="rId8"/>
    <p:sldLayoutId id="2147484001" r:id="rId9"/>
    <p:sldLayoutId id="2147484002" r:id="rId10"/>
    <p:sldLayoutId id="214748400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6513C92-B2E4-4B12-8D5E-38C4898B4635}"/>
              </a:ext>
            </a:extLst>
          </p:cNvPr>
          <p:cNvSpPr txBox="1"/>
          <p:nvPr/>
        </p:nvSpPr>
        <p:spPr>
          <a:xfrm>
            <a:off x="8069348" y="904973"/>
            <a:ext cx="3412501" cy="369332"/>
          </a:xfrm>
          <a:prstGeom prst="rect">
            <a:avLst/>
          </a:prstGeom>
          <a:noFill/>
        </p:spPr>
        <p:txBody>
          <a:bodyPr wrap="square" rtlCol="0">
            <a:spAutoFit/>
          </a:bodyPr>
          <a:lstStyle/>
          <a:p>
            <a:pPr algn="ctr"/>
            <a:r>
              <a:rPr lang="en-US" dirty="0">
                <a:latin typeface="+mj-lt"/>
              </a:rPr>
              <a:t>In the name of GOD</a:t>
            </a:r>
          </a:p>
        </p:txBody>
      </p:sp>
      <p:sp>
        <p:nvSpPr>
          <p:cNvPr id="6" name="TextBox 5">
            <a:extLst>
              <a:ext uri="{FF2B5EF4-FFF2-40B4-BE49-F238E27FC236}">
                <a16:creationId xmlns:a16="http://schemas.microsoft.com/office/drawing/2014/main" xmlns="" id="{EBDD86FB-0B6E-4690-822F-E9648856BE92}"/>
              </a:ext>
            </a:extLst>
          </p:cNvPr>
          <p:cNvSpPr txBox="1"/>
          <p:nvPr/>
        </p:nvSpPr>
        <p:spPr>
          <a:xfrm>
            <a:off x="3976542" y="2353454"/>
            <a:ext cx="3978112" cy="1754326"/>
          </a:xfrm>
          <a:prstGeom prst="rect">
            <a:avLst/>
          </a:prstGeom>
          <a:noFill/>
        </p:spPr>
        <p:txBody>
          <a:bodyPr wrap="square" rtlCol="0">
            <a:spAutoFit/>
          </a:bodyPr>
          <a:lstStyle/>
          <a:p>
            <a:pPr algn="ctr"/>
            <a:r>
              <a:rPr lang="en-US" b="1" i="1" dirty="0">
                <a:latin typeface="Times New Roman" pitchFamily="18" charset="0"/>
                <a:cs typeface="Times New Roman" pitchFamily="18" charset="0"/>
              </a:rPr>
              <a:t>Approaches to teaching </a:t>
            </a:r>
          </a:p>
          <a:p>
            <a:pPr algn="ctr"/>
            <a:endParaRPr lang="en-US" b="1" i="1" dirty="0">
              <a:latin typeface="Times New Roman" pitchFamily="18" charset="0"/>
              <a:cs typeface="Times New Roman" pitchFamily="18" charset="0"/>
            </a:endParaRPr>
          </a:p>
          <a:p>
            <a:pPr algn="ctr"/>
            <a:r>
              <a:rPr lang="en-US" b="1" i="1" dirty="0" smtClean="0">
                <a:latin typeface="Times New Roman" pitchFamily="18" charset="0"/>
                <a:cs typeface="Times New Roman" pitchFamily="18" charset="0"/>
              </a:rPr>
              <a:t>Chapter 4</a:t>
            </a:r>
            <a:r>
              <a:rPr lang="en-US" b="1" i="1" dirty="0">
                <a:latin typeface="Times New Roman" pitchFamily="18" charset="0"/>
                <a:cs typeface="Times New Roman" pitchFamily="18" charset="0"/>
              </a:rPr>
              <a:t>:</a:t>
            </a:r>
          </a:p>
          <a:p>
            <a:pPr algn="ctr"/>
            <a:endParaRPr lang="en-US" b="1" i="1" dirty="0">
              <a:latin typeface="Times New Roman" pitchFamily="18" charset="0"/>
              <a:cs typeface="Times New Roman" pitchFamily="18" charset="0"/>
            </a:endParaRPr>
          </a:p>
          <a:p>
            <a:pPr algn="ctr"/>
            <a:r>
              <a:rPr lang="en-US" b="1" i="1" dirty="0">
                <a:latin typeface="Times New Roman" pitchFamily="18" charset="0"/>
                <a:cs typeface="Times New Roman" pitchFamily="18" charset="0"/>
              </a:rPr>
              <a:t>The liberationist </a:t>
            </a:r>
            <a:r>
              <a:rPr lang="en-US" b="1" i="1" dirty="0" smtClean="0">
                <a:latin typeface="Times New Roman" pitchFamily="18" charset="0"/>
                <a:cs typeface="Times New Roman" pitchFamily="18" charset="0"/>
              </a:rPr>
              <a:t>approach</a:t>
            </a:r>
          </a:p>
          <a:p>
            <a:pPr algn="ctr"/>
            <a:r>
              <a:rPr lang="en-US" b="1" i="1" dirty="0" smtClean="0">
                <a:latin typeface="Times New Roman" pitchFamily="18" charset="0"/>
                <a:cs typeface="Times New Roman" pitchFamily="18" charset="0"/>
              </a:rPr>
              <a:t>Part </a:t>
            </a:r>
            <a:r>
              <a:rPr lang="en-US" b="1" i="1" dirty="0" smtClean="0">
                <a:latin typeface="Times New Roman" pitchFamily="18" charset="0"/>
                <a:cs typeface="Times New Roman" pitchFamily="18" charset="0"/>
              </a:rPr>
              <a:t>two</a:t>
            </a:r>
            <a:endParaRPr lang="en-US" b="1" i="1" dirty="0">
              <a:latin typeface="Times New Roman" pitchFamily="18" charset="0"/>
              <a:cs typeface="Times New Roman" pitchFamily="18" charset="0"/>
            </a:endParaRPr>
          </a:p>
        </p:txBody>
      </p:sp>
    </p:spTree>
    <p:extLst>
      <p:ext uri="{BB962C8B-B14F-4D97-AF65-F5344CB8AC3E}">
        <p14:creationId xmlns:p14="http://schemas.microsoft.com/office/powerpoint/2010/main" xmlns="" val="268113404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1000"/>
                                        <p:tgtEl>
                                          <p:spTgt spid="6">
                                            <p:txEl>
                                              <p:pRg st="4" end="4"/>
                                            </p:txEl>
                                          </p:spTgt>
                                        </p:tgtEl>
                                      </p:cBhvr>
                                    </p:animEffect>
                                    <p:anim calcmode="lin" valueType="num">
                                      <p:cBhvr>
                                        <p:cTn id="2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1000"/>
                                        <p:tgtEl>
                                          <p:spTgt spid="6">
                                            <p:txEl>
                                              <p:pRg st="5" end="5"/>
                                            </p:txEl>
                                          </p:spTgt>
                                        </p:tgtEl>
                                      </p:cBhvr>
                                    </p:animEffect>
                                    <p:anim calcmode="lin" valueType="num">
                                      <p:cBhvr>
                                        <p:cTn id="3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59635"/>
          </a:xfrm>
        </p:spPr>
        <p:txBody>
          <a:bodyPr/>
          <a:lstStyle/>
          <a:p>
            <a:endParaRPr lang="en-US" dirty="0"/>
          </a:p>
        </p:txBody>
      </p:sp>
      <p:sp>
        <p:nvSpPr>
          <p:cNvPr id="3" name="Content Placeholder 2"/>
          <p:cNvSpPr>
            <a:spLocks noGrp="1"/>
          </p:cNvSpPr>
          <p:nvPr>
            <p:ph idx="1"/>
          </p:nvPr>
        </p:nvSpPr>
        <p:spPr>
          <a:xfrm>
            <a:off x="1066800" y="1959429"/>
            <a:ext cx="10058400" cy="4075611"/>
          </a:xfrm>
        </p:spPr>
        <p:txBody>
          <a:bodyPr>
            <a:normAutofit/>
          </a:bodyPr>
          <a:lstStyle/>
          <a:p>
            <a:r>
              <a:rPr lang="en-US" sz="2000" b="1" dirty="0"/>
              <a:t>The more educated the people are, the more capable they </a:t>
            </a:r>
            <a:r>
              <a:rPr lang="en-US" sz="2000" b="1" dirty="0" smtClean="0"/>
              <a:t>become of </a:t>
            </a:r>
            <a:r>
              <a:rPr lang="en-US" sz="2000" b="1" dirty="0"/>
              <a:t>governing in ways that amplify freedom, autonomy, and the </a:t>
            </a:r>
            <a:r>
              <a:rPr lang="en-US" sz="2000" b="1" dirty="0" smtClean="0"/>
              <a:t>pursuit of </a:t>
            </a:r>
            <a:r>
              <a:rPr lang="en-US" sz="2000" b="1" dirty="0"/>
              <a:t>happiness</a:t>
            </a:r>
            <a:r>
              <a:rPr lang="en-US" sz="2000" b="1" dirty="0" smtClean="0"/>
              <a:t>.</a:t>
            </a:r>
          </a:p>
          <a:p>
            <a:endParaRPr lang="en-US" sz="2000" b="1" dirty="0" smtClean="0"/>
          </a:p>
          <a:p>
            <a:r>
              <a:rPr lang="en-US" sz="2000" b="1" dirty="0"/>
              <a:t>Given what we have already learned about the emancipationists, it comes </a:t>
            </a:r>
            <a:r>
              <a:rPr lang="en-US" sz="2000" b="1" dirty="0" smtClean="0"/>
              <a:t>as no </a:t>
            </a:r>
            <a:r>
              <a:rPr lang="en-US" sz="2000" b="1" dirty="0"/>
              <a:t>surprise that their concerns for social justice are centrally located in </a:t>
            </a:r>
            <a:r>
              <a:rPr lang="en-US" sz="2000" b="1" dirty="0" smtClean="0"/>
              <a:t>matters of </a:t>
            </a:r>
            <a:r>
              <a:rPr lang="en-US" sz="2000" b="1" dirty="0"/>
              <a:t>social class, power, and discriminatory practices rooted in race, </a:t>
            </a:r>
            <a:r>
              <a:rPr lang="en-US" sz="2000" b="1" dirty="0" smtClean="0"/>
              <a:t>culture, gender</a:t>
            </a:r>
            <a:r>
              <a:rPr lang="en-US" sz="2000" b="1" dirty="0"/>
              <a:t>, disability, and sexual orientation.</a:t>
            </a:r>
          </a:p>
        </p:txBody>
      </p:sp>
    </p:spTree>
    <p:extLst>
      <p:ext uri="{BB962C8B-B14F-4D97-AF65-F5344CB8AC3E}">
        <p14:creationId xmlns:p14="http://schemas.microsoft.com/office/powerpoint/2010/main" xmlns="" val="129762917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90263"/>
          </a:xfrm>
        </p:spPr>
        <p:txBody>
          <a:bodyPr/>
          <a:lstStyle/>
          <a:p>
            <a:r>
              <a:rPr lang="en-US" b="1" dirty="0">
                <a:solidFill>
                  <a:srgbClr val="FF0000"/>
                </a:solidFill>
                <a:latin typeface="Andalus" panose="02020603050405020304" pitchFamily="18" charset="-78"/>
                <a:cs typeface="Andalus" panose="02020603050405020304" pitchFamily="18" charset="-78"/>
              </a:rPr>
              <a:t>Social Justice and </a:t>
            </a:r>
            <a:r>
              <a:rPr lang="en-US" b="1" dirty="0" smtClean="0">
                <a:solidFill>
                  <a:srgbClr val="FF0000"/>
                </a:solidFill>
                <a:latin typeface="Andalus" panose="02020603050405020304" pitchFamily="18" charset="-78"/>
                <a:cs typeface="Andalus" panose="02020603050405020304" pitchFamily="18" charset="-78"/>
              </a:rPr>
              <a:t>Identity:</a:t>
            </a:r>
            <a:endParaRPr lang="en-US"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1066800" y="2129246"/>
            <a:ext cx="10058400" cy="3905794"/>
          </a:xfrm>
        </p:spPr>
        <p:txBody>
          <a:bodyPr/>
          <a:lstStyle/>
          <a:p>
            <a:r>
              <a:rPr lang="en-US" sz="2000" b="1" dirty="0" smtClean="0"/>
              <a:t>Social class</a:t>
            </a:r>
            <a:r>
              <a:rPr lang="en-US" sz="2000" b="1" dirty="0"/>
              <a:t>, race, gender, disability, and sexual orientation are among the </a:t>
            </a:r>
            <a:r>
              <a:rPr lang="en-US" sz="2000" b="1" dirty="0" smtClean="0"/>
              <a:t>more critical </a:t>
            </a:r>
            <a:r>
              <a:rPr lang="en-US" sz="2000" b="1" dirty="0"/>
              <a:t>factors in identity formation that bear directly on the work of </a:t>
            </a:r>
            <a:r>
              <a:rPr lang="en-US" sz="2000" b="1" dirty="0" smtClean="0"/>
              <a:t>the school.</a:t>
            </a:r>
          </a:p>
          <a:p>
            <a:r>
              <a:rPr lang="en-US" sz="2000" b="1" dirty="0"/>
              <a:t>The emancipationist addresses them as vital issues in need of improvement</a:t>
            </a:r>
            <a:r>
              <a:rPr lang="en-US" sz="2000" b="1" dirty="0" smtClean="0"/>
              <a:t>.</a:t>
            </a:r>
          </a:p>
          <a:p>
            <a:r>
              <a:rPr lang="en-US" sz="2000" b="1" dirty="0" smtClean="0"/>
              <a:t>The emancipationist </a:t>
            </a:r>
            <a:r>
              <a:rPr lang="en-US" sz="2000" b="1" dirty="0"/>
              <a:t>inclines more to the belief that the world would be </a:t>
            </a:r>
            <a:r>
              <a:rPr lang="en-US" sz="2000" b="1" dirty="0" smtClean="0"/>
              <a:t>vastly improved </a:t>
            </a:r>
            <a:r>
              <a:rPr lang="en-US" sz="2000" b="1" dirty="0"/>
              <a:t>if such factors as race and gender were far less potent </a:t>
            </a:r>
            <a:r>
              <a:rPr lang="en-US" sz="2000" b="1" dirty="0" smtClean="0"/>
              <a:t>determinants of </a:t>
            </a:r>
            <a:r>
              <a:rPr lang="en-US" sz="2000" b="1" dirty="0"/>
              <a:t>identity formation</a:t>
            </a:r>
            <a:r>
              <a:rPr lang="en-US" sz="2000" b="1" dirty="0" smtClean="0"/>
              <a:t>.</a:t>
            </a:r>
          </a:p>
          <a:p>
            <a:endParaRPr lang="en-US" dirty="0"/>
          </a:p>
        </p:txBody>
      </p:sp>
    </p:spTree>
    <p:extLst>
      <p:ext uri="{BB962C8B-B14F-4D97-AF65-F5344CB8AC3E}">
        <p14:creationId xmlns:p14="http://schemas.microsoft.com/office/powerpoint/2010/main" xmlns="" val="257141881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324057"/>
          </a:xfrm>
        </p:spPr>
        <p:txBody>
          <a:bodyPr>
            <a:normAutofit fontScale="90000"/>
          </a:bodyPr>
          <a:lstStyle/>
          <a:p>
            <a:endParaRPr lang="en-US" dirty="0"/>
          </a:p>
        </p:txBody>
      </p:sp>
      <p:sp>
        <p:nvSpPr>
          <p:cNvPr id="3" name="Content Placeholder 2"/>
          <p:cNvSpPr>
            <a:spLocks noGrp="1"/>
          </p:cNvSpPr>
          <p:nvPr>
            <p:ph idx="1"/>
          </p:nvPr>
        </p:nvSpPr>
        <p:spPr>
          <a:xfrm>
            <a:off x="1066800" y="1580606"/>
            <a:ext cx="10058400" cy="4598125"/>
          </a:xfrm>
        </p:spPr>
        <p:txBody>
          <a:bodyPr>
            <a:normAutofit/>
          </a:bodyPr>
          <a:lstStyle/>
          <a:p>
            <a:r>
              <a:rPr lang="en-US" sz="2000" b="1" dirty="0"/>
              <a:t>emancipationist teaching is grounded so strongly </a:t>
            </a:r>
            <a:r>
              <a:rPr lang="en-US" sz="2000" b="1" dirty="0" smtClean="0"/>
              <a:t>in praxis</a:t>
            </a:r>
            <a:r>
              <a:rPr lang="en-US" sz="2000" b="1" dirty="0"/>
              <a:t>, in thought combined with action, the curriculum of the </a:t>
            </a:r>
            <a:r>
              <a:rPr lang="en-US" sz="2000" b="1" dirty="0" smtClean="0"/>
              <a:t>emancipationist is</a:t>
            </a:r>
            <a:r>
              <a:rPr lang="en-US" sz="2000" b="1" dirty="0"/>
              <a:t>, as was already pointed out, more likely to be organized </a:t>
            </a:r>
            <a:r>
              <a:rPr lang="en-US" sz="2000" b="1" dirty="0" smtClean="0"/>
              <a:t>around problems </a:t>
            </a:r>
            <a:r>
              <a:rPr lang="en-US" sz="2000" b="1" dirty="0"/>
              <a:t>rather than subjects. The emancipationist does not neglect </a:t>
            </a:r>
            <a:r>
              <a:rPr lang="en-US" sz="2000" b="1" dirty="0" smtClean="0"/>
              <a:t>subject matter</a:t>
            </a:r>
            <a:r>
              <a:rPr lang="en-US" sz="2000" b="1" dirty="0"/>
              <a:t>, but calls upon it as a means of assisting in the resolution </a:t>
            </a:r>
            <a:r>
              <a:rPr lang="en-US" sz="2000" b="1" dirty="0" smtClean="0"/>
              <a:t>of problems.</a:t>
            </a:r>
          </a:p>
          <a:p>
            <a:endParaRPr lang="en-US" sz="2000" b="1" dirty="0" smtClean="0"/>
          </a:p>
          <a:p>
            <a:r>
              <a:rPr lang="en-US" sz="2000" b="1" dirty="0">
                <a:solidFill>
                  <a:srgbClr val="FFFF00"/>
                </a:solidFill>
              </a:rPr>
              <a:t>The liberationist says, </a:t>
            </a:r>
            <a:r>
              <a:rPr lang="en-US" sz="2000" b="1" dirty="0"/>
              <a:t>“Let us study and learn before we take on </a:t>
            </a:r>
            <a:r>
              <a:rPr lang="en-US" sz="2000" b="1" dirty="0" smtClean="0"/>
              <a:t>the burden </a:t>
            </a:r>
            <a:r>
              <a:rPr lang="en-US" sz="2000" b="1" dirty="0"/>
              <a:t>of the world’s problems.” </a:t>
            </a:r>
            <a:r>
              <a:rPr lang="en-US" sz="2000" b="1" dirty="0">
                <a:solidFill>
                  <a:srgbClr val="FFFF00"/>
                </a:solidFill>
              </a:rPr>
              <a:t>The emancipationist says, </a:t>
            </a:r>
            <a:r>
              <a:rPr lang="en-US" sz="2000" b="1" dirty="0"/>
              <a:t>“Let us </a:t>
            </a:r>
            <a:r>
              <a:rPr lang="en-US" sz="2000" b="1" dirty="0" smtClean="0"/>
              <a:t>learn by </a:t>
            </a:r>
            <a:r>
              <a:rPr lang="en-US" sz="2000" b="1" dirty="0"/>
              <a:t>studying and acting on the problems of the world.”</a:t>
            </a:r>
          </a:p>
        </p:txBody>
      </p:sp>
    </p:spTree>
    <p:extLst>
      <p:ext uri="{BB962C8B-B14F-4D97-AF65-F5344CB8AC3E}">
        <p14:creationId xmlns:p14="http://schemas.microsoft.com/office/powerpoint/2010/main" xmlns="" val="425820100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091B1904-159E-4DC3-903D-640C5EE50A3F}"/>
              </a:ext>
            </a:extLst>
          </p:cNvPr>
          <p:cNvPicPr>
            <a:picLocks noChangeAspect="1"/>
          </p:cNvPicPr>
          <p:nvPr/>
        </p:nvPicPr>
        <p:blipFill>
          <a:blip r:embed="rId2"/>
          <a:stretch>
            <a:fillRect/>
          </a:stretch>
        </p:blipFill>
        <p:spPr>
          <a:xfrm>
            <a:off x="2772253" y="1527657"/>
            <a:ext cx="7139234" cy="4022103"/>
          </a:xfrm>
          <a:prstGeom prst="rect">
            <a:avLst/>
          </a:prstGeom>
        </p:spPr>
      </p:pic>
    </p:spTree>
    <p:extLst>
      <p:ext uri="{BB962C8B-B14F-4D97-AF65-F5344CB8AC3E}">
        <p14:creationId xmlns:p14="http://schemas.microsoft.com/office/powerpoint/2010/main" xmlns="" val="363619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38012"/>
          </a:xfrm>
        </p:spPr>
        <p:txBody>
          <a:bodyPr/>
          <a:lstStyle/>
          <a:p>
            <a:r>
              <a:rPr lang="en-US" b="1" dirty="0">
                <a:solidFill>
                  <a:srgbClr val="FF0000"/>
                </a:solidFill>
                <a:latin typeface="Andalus" panose="02020603050405020304" pitchFamily="18" charset="-78"/>
                <a:cs typeface="Andalus" panose="02020603050405020304" pitchFamily="18" charset="-78"/>
              </a:rPr>
              <a:t>Emancipatory </a:t>
            </a:r>
            <a:r>
              <a:rPr lang="en-US" b="1" dirty="0" smtClean="0">
                <a:solidFill>
                  <a:srgbClr val="FF0000"/>
                </a:solidFill>
                <a:latin typeface="Andalus" panose="02020603050405020304" pitchFamily="18" charset="-78"/>
                <a:cs typeface="Andalus" panose="02020603050405020304" pitchFamily="18" charset="-78"/>
              </a:rPr>
              <a:t>Teaching</a:t>
            </a:r>
            <a:r>
              <a:rPr lang="fa-IR" b="1" dirty="0" smtClean="0">
                <a:solidFill>
                  <a:srgbClr val="FF0000"/>
                </a:solidFill>
                <a:latin typeface="Andalus" panose="02020603050405020304" pitchFamily="18" charset="-78"/>
                <a:cs typeface="Andalus" panose="02020603050405020304" pitchFamily="18" charset="-78"/>
              </a:rPr>
              <a:t>:</a:t>
            </a:r>
            <a:endParaRPr lang="en-US"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1066800" y="1580606"/>
            <a:ext cx="10058400" cy="4454434"/>
          </a:xfrm>
        </p:spPr>
        <p:txBody>
          <a:bodyPr>
            <a:normAutofit/>
          </a:bodyPr>
          <a:lstStyle/>
          <a:p>
            <a:r>
              <a:rPr lang="en-US" sz="2000" b="1" dirty="0"/>
              <a:t>Emancipatory teaching is a </a:t>
            </a:r>
            <a:r>
              <a:rPr lang="en-US" sz="2000" b="1" dirty="0" smtClean="0"/>
              <a:t>kind of </a:t>
            </a:r>
            <a:r>
              <a:rPr lang="en-US" sz="2000" b="1" dirty="0"/>
              <a:t>the liberationist approach, with </a:t>
            </a:r>
            <a:r>
              <a:rPr lang="en-US" sz="2000" b="1" dirty="0" smtClean="0"/>
              <a:t>a</a:t>
            </a:r>
            <a:r>
              <a:rPr lang="fa-IR" sz="2000" b="1" dirty="0" smtClean="0"/>
              <a:t> </a:t>
            </a:r>
            <a:r>
              <a:rPr lang="en-US" sz="2000" b="1" dirty="0" smtClean="0"/>
              <a:t>strong </a:t>
            </a:r>
            <a:r>
              <a:rPr lang="en-US" sz="2000" b="1" dirty="0"/>
              <a:t>social and political orientation. It is aligned with the notion of </a:t>
            </a:r>
            <a:r>
              <a:rPr lang="en-US" sz="2000" b="1" i="1" dirty="0" smtClean="0"/>
              <a:t>praxis</a:t>
            </a:r>
            <a:r>
              <a:rPr lang="en-US" sz="2000" b="1" dirty="0" smtClean="0"/>
              <a:t>,</a:t>
            </a:r>
            <a:r>
              <a:rPr lang="fa-IR" sz="2000" b="1" dirty="0" smtClean="0"/>
              <a:t> </a:t>
            </a:r>
            <a:r>
              <a:rPr lang="en-US" sz="2000" b="1" dirty="0" smtClean="0"/>
              <a:t>a </a:t>
            </a:r>
            <a:r>
              <a:rPr lang="en-US" sz="2000" b="1" dirty="0"/>
              <a:t>concept that </a:t>
            </a:r>
            <a:r>
              <a:rPr lang="en-US" sz="2000" b="1" dirty="0" smtClean="0"/>
              <a:t>connects strong </a:t>
            </a:r>
            <a:r>
              <a:rPr lang="en-US" sz="2000" b="1" dirty="0"/>
              <a:t>links between ideas and action</a:t>
            </a:r>
            <a:r>
              <a:rPr lang="en-US" sz="2000" b="1" dirty="0" smtClean="0"/>
              <a:t>.</a:t>
            </a:r>
            <a:endParaRPr lang="fa-IR" sz="2000" b="1" dirty="0" smtClean="0"/>
          </a:p>
          <a:p>
            <a:r>
              <a:rPr lang="en-US" sz="2000" b="1" dirty="0"/>
              <a:t>The emancipationist sees the social world as a place of constant </a:t>
            </a:r>
            <a:r>
              <a:rPr lang="en-US" sz="2000" b="1" dirty="0" smtClean="0"/>
              <a:t>struggle</a:t>
            </a:r>
            <a:r>
              <a:rPr lang="en-US" sz="2000" b="1" dirty="0"/>
              <a:t> </a:t>
            </a:r>
            <a:r>
              <a:rPr lang="en-US" sz="2000" b="1" dirty="0" smtClean="0"/>
              <a:t>where </a:t>
            </a:r>
            <a:r>
              <a:rPr lang="en-US" sz="2000" b="1" dirty="0"/>
              <a:t>those who have </a:t>
            </a:r>
            <a:r>
              <a:rPr lang="en-US" sz="2000" b="1" dirty="0" smtClean="0"/>
              <a:t>power </a:t>
            </a:r>
            <a:r>
              <a:rPr lang="en-US" sz="2000" b="1" dirty="0"/>
              <a:t>and status </a:t>
            </a:r>
            <a:r>
              <a:rPr lang="en-US" sz="2000" b="1" dirty="0" smtClean="0"/>
              <a:t>assert</a:t>
            </a:r>
            <a:r>
              <a:rPr lang="fa-IR" sz="2000" b="1" dirty="0" smtClean="0"/>
              <a:t> </a:t>
            </a:r>
            <a:r>
              <a:rPr lang="en-US" sz="2000" b="1" dirty="0" smtClean="0"/>
              <a:t>themselves </a:t>
            </a:r>
            <a:r>
              <a:rPr lang="en-US" sz="2000" b="1" dirty="0"/>
              <a:t>and those who do not have </a:t>
            </a:r>
            <a:r>
              <a:rPr lang="en-US" sz="2000" b="1" dirty="0" smtClean="0"/>
              <a:t>power</a:t>
            </a:r>
            <a:r>
              <a:rPr lang="fa-IR" sz="2000" b="1" dirty="0" smtClean="0"/>
              <a:t> </a:t>
            </a:r>
            <a:r>
              <a:rPr lang="en-US" sz="2000" b="1" dirty="0" smtClean="0"/>
              <a:t>status </a:t>
            </a:r>
            <a:r>
              <a:rPr lang="en-US" sz="2000" b="1" dirty="0"/>
              <a:t>and the fate that follows from </a:t>
            </a:r>
            <a:r>
              <a:rPr lang="en-US" sz="2000" b="1" dirty="0" smtClean="0"/>
              <a:t>their status.</a:t>
            </a:r>
          </a:p>
          <a:p>
            <a:r>
              <a:rPr lang="en-US" sz="2000" b="1" dirty="0" smtClean="0">
                <a:solidFill>
                  <a:schemeClr val="accent4">
                    <a:lumMod val="60000"/>
                    <a:lumOff val="40000"/>
                  </a:schemeClr>
                </a:solidFill>
              </a:rPr>
              <a:t>The most important </a:t>
            </a:r>
            <a:r>
              <a:rPr lang="en-US" sz="2000" b="1" dirty="0">
                <a:solidFill>
                  <a:schemeClr val="accent4">
                    <a:lumMod val="60000"/>
                    <a:lumOff val="40000"/>
                  </a:schemeClr>
                </a:solidFill>
              </a:rPr>
              <a:t>feature of emancipatory teaching is its attention to </a:t>
            </a:r>
            <a:r>
              <a:rPr lang="en-US" sz="2000" b="1" dirty="0" smtClean="0">
                <a:solidFill>
                  <a:schemeClr val="accent4">
                    <a:lumMod val="60000"/>
                    <a:lumOff val="40000"/>
                  </a:schemeClr>
                </a:solidFill>
              </a:rPr>
              <a:t>democratic ideals </a:t>
            </a:r>
            <a:r>
              <a:rPr lang="en-US" sz="2000" b="1" dirty="0">
                <a:solidFill>
                  <a:schemeClr val="accent4">
                    <a:lumMod val="60000"/>
                    <a:lumOff val="40000"/>
                  </a:schemeClr>
                </a:solidFill>
              </a:rPr>
              <a:t>and civic responsibilities.</a:t>
            </a:r>
          </a:p>
        </p:txBody>
      </p:sp>
    </p:spTree>
    <p:extLst>
      <p:ext uri="{BB962C8B-B14F-4D97-AF65-F5344CB8AC3E}">
        <p14:creationId xmlns:p14="http://schemas.microsoft.com/office/powerpoint/2010/main" xmlns="" val="154194477"/>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77200"/>
          </a:xfrm>
        </p:spPr>
        <p:txBody>
          <a:bodyPr/>
          <a:lstStyle/>
          <a:p>
            <a:r>
              <a:rPr lang="en-US" dirty="0" smtClean="0">
                <a:solidFill>
                  <a:srgbClr val="FF0000"/>
                </a:solidFill>
                <a:latin typeface="Andalus" panose="02020603050405020304" pitchFamily="18" charset="-78"/>
                <a:cs typeface="Andalus" panose="02020603050405020304" pitchFamily="18" charset="-78"/>
              </a:rPr>
              <a:t>Aim of Emancipatory teaching:</a:t>
            </a:r>
            <a:endParaRPr lang="en-US"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1066800" y="2050870"/>
            <a:ext cx="10058400" cy="3984170"/>
          </a:xfrm>
        </p:spPr>
        <p:txBody>
          <a:bodyPr/>
          <a:lstStyle/>
          <a:p>
            <a:r>
              <a:rPr lang="en-US" sz="2000" b="1" dirty="0"/>
              <a:t>The </a:t>
            </a:r>
            <a:r>
              <a:rPr lang="en-US" sz="2000" b="1" dirty="0" smtClean="0"/>
              <a:t>Emancipation contends that motivation behind training is not just to turn the youth into culture, educated life, but to empower them to evaluate its shortage and understand its contracts.</a:t>
            </a:r>
          </a:p>
          <a:p>
            <a:r>
              <a:rPr lang="en-US" sz="2000" b="1" dirty="0" smtClean="0"/>
              <a:t>Henry Giroux agreed with this approach.</a:t>
            </a:r>
          </a:p>
          <a:p>
            <a:r>
              <a:rPr lang="en-US" sz="2000" dirty="0" smtClean="0">
                <a:latin typeface="Palatino-Roman"/>
              </a:rPr>
              <a:t>The </a:t>
            </a:r>
            <a:r>
              <a:rPr lang="en-US" sz="2000" dirty="0">
                <a:latin typeface="Palatino-Roman"/>
              </a:rPr>
              <a:t>task of the </a:t>
            </a:r>
            <a:r>
              <a:rPr lang="en-US" sz="2000" dirty="0" smtClean="0">
                <a:latin typeface="Palatino-Roman"/>
              </a:rPr>
              <a:t>teacher as </a:t>
            </a:r>
            <a:r>
              <a:rPr lang="en-US" sz="2000" dirty="0">
                <a:latin typeface="Palatino-Roman"/>
              </a:rPr>
              <a:t>emancipator is problem posing—”</a:t>
            </a:r>
            <a:r>
              <a:rPr lang="en-US" sz="2000" dirty="0">
                <a:solidFill>
                  <a:srgbClr val="FFFF00"/>
                </a:solidFill>
                <a:latin typeface="Palatino-Roman"/>
              </a:rPr>
              <a:t>posing of the problems of men in </a:t>
            </a:r>
            <a:r>
              <a:rPr lang="en-US" sz="2000" dirty="0" smtClean="0">
                <a:solidFill>
                  <a:srgbClr val="FFFF00"/>
                </a:solidFill>
                <a:latin typeface="Palatino-Roman"/>
              </a:rPr>
              <a:t>their relations </a:t>
            </a:r>
            <a:r>
              <a:rPr lang="en-US" sz="2000" dirty="0">
                <a:solidFill>
                  <a:srgbClr val="FFFF00"/>
                </a:solidFill>
                <a:latin typeface="Palatino-Roman"/>
              </a:rPr>
              <a:t>with the world</a:t>
            </a:r>
            <a:r>
              <a:rPr lang="en-US" sz="2000" dirty="0" smtClean="0">
                <a:solidFill>
                  <a:srgbClr val="FFFF00"/>
                </a:solidFill>
                <a:latin typeface="Palatino-Roman"/>
              </a:rPr>
              <a:t>.”</a:t>
            </a:r>
          </a:p>
          <a:p>
            <a:endParaRPr lang="en-US" dirty="0"/>
          </a:p>
        </p:txBody>
      </p:sp>
    </p:spTree>
    <p:extLst>
      <p:ext uri="{BB962C8B-B14F-4D97-AF65-F5344CB8AC3E}">
        <p14:creationId xmlns:p14="http://schemas.microsoft.com/office/powerpoint/2010/main" xmlns="" val="297812994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E3DED1">
                  <a:lumMod val="60000"/>
                  <a:lumOff val="40000"/>
                </a:srgbClr>
              </a:buClr>
            </a:pPr>
            <a:r>
              <a:rPr lang="en-US" sz="2000" b="1" dirty="0">
                <a:solidFill>
                  <a:prstClr val="white"/>
                </a:solidFill>
              </a:rPr>
              <a:t>The end (E) of emancipationist teaching, then, is to free the minds of students from the unconscious grip of oppressive ideas about such things as their class, gender, race, or ethnic status</a:t>
            </a:r>
            <a:r>
              <a:rPr lang="en-US" sz="2000" b="1" dirty="0" smtClean="0">
                <a:solidFill>
                  <a:prstClr val="white"/>
                </a:solidFill>
              </a:rPr>
              <a:t>.</a:t>
            </a:r>
          </a:p>
          <a:p>
            <a:pPr lvl="0">
              <a:buClr>
                <a:srgbClr val="E3DED1">
                  <a:lumMod val="60000"/>
                  <a:lumOff val="40000"/>
                </a:srgbClr>
              </a:buClr>
            </a:pPr>
            <a:r>
              <a:rPr lang="en-US" sz="2000" b="1" dirty="0">
                <a:solidFill>
                  <a:srgbClr val="029676">
                    <a:lumMod val="60000"/>
                    <a:lumOff val="40000"/>
                  </a:srgbClr>
                </a:solidFill>
              </a:rPr>
              <a:t>Emancipationists seek to make the problems of social justice and moral goodness the foci of the curriculum.</a:t>
            </a:r>
          </a:p>
          <a:p>
            <a:pPr lvl="0">
              <a:buClr>
                <a:srgbClr val="E3DED1">
                  <a:lumMod val="60000"/>
                  <a:lumOff val="40000"/>
                </a:srgbClr>
              </a:buClr>
            </a:pPr>
            <a:endParaRPr lang="en-US" sz="2000" b="1" dirty="0">
              <a:solidFill>
                <a:prstClr val="white"/>
              </a:solidFill>
            </a:endParaRPr>
          </a:p>
          <a:p>
            <a:endParaRPr lang="en-US" dirty="0"/>
          </a:p>
        </p:txBody>
      </p:sp>
    </p:spTree>
    <p:extLst>
      <p:ext uri="{BB962C8B-B14F-4D97-AF65-F5344CB8AC3E}">
        <p14:creationId xmlns:p14="http://schemas.microsoft.com/office/powerpoint/2010/main" xmlns="" val="2613515867"/>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F961E2-0C90-E048-A22D-F4058C02A9E2}"/>
              </a:ext>
            </a:extLst>
          </p:cNvPr>
          <p:cNvSpPr>
            <a:spLocks noGrp="1"/>
          </p:cNvSpPr>
          <p:nvPr>
            <p:ph type="title"/>
          </p:nvPr>
        </p:nvSpPr>
        <p:spPr>
          <a:xfrm>
            <a:off x="1030287" y="560120"/>
            <a:ext cx="10131425" cy="1456267"/>
          </a:xfrm>
        </p:spPr>
        <p:txBody>
          <a:bodyPr>
            <a:normAutofit/>
          </a:bodyPr>
          <a:lstStyle/>
          <a:p>
            <a:r>
              <a:rPr lang="en-US" sz="3200" b="1">
                <a:solidFill>
                  <a:srgbClr val="FFC000"/>
                </a:solidFill>
              </a:rPr>
              <a:t>Views of emancipatory teaching:</a:t>
            </a:r>
          </a:p>
        </p:txBody>
      </p:sp>
      <p:sp>
        <p:nvSpPr>
          <p:cNvPr id="5" name="Content Placeholder 4">
            <a:extLst>
              <a:ext uri="{FF2B5EF4-FFF2-40B4-BE49-F238E27FC236}">
                <a16:creationId xmlns:a16="http://schemas.microsoft.com/office/drawing/2014/main" xmlns="" id="{8D1FE533-ACF9-EB43-91D2-DDB9D296A381}"/>
              </a:ext>
            </a:extLst>
          </p:cNvPr>
          <p:cNvSpPr>
            <a:spLocks noGrp="1"/>
          </p:cNvSpPr>
          <p:nvPr>
            <p:ph idx="1"/>
          </p:nvPr>
        </p:nvSpPr>
        <p:spPr>
          <a:xfrm>
            <a:off x="685800" y="1561606"/>
            <a:ext cx="10131425" cy="4391396"/>
          </a:xfrm>
        </p:spPr>
        <p:txBody>
          <a:bodyPr anchor="ctr">
            <a:noAutofit/>
          </a:bodyPr>
          <a:lstStyle/>
          <a:p>
            <a:pPr marL="0" indent="0">
              <a:buNone/>
            </a:pPr>
            <a:r>
              <a:rPr lang="en-US" sz="2000" b="1"/>
              <a:t>  </a:t>
            </a:r>
            <a:r>
              <a:rPr lang="en-US" sz="2000" b="1">
                <a:solidFill>
                  <a:schemeClr val="accent5"/>
                </a:solidFill>
              </a:rPr>
              <a:t>1.</a:t>
            </a:r>
            <a:r>
              <a:rPr lang="en-US" sz="2000" b="1"/>
              <a:t> The emancipationist argues that the purpose of education is not simply to initiate the</a:t>
            </a:r>
          </a:p>
          <a:p>
            <a:pPr marL="0" indent="0">
              <a:buNone/>
            </a:pPr>
            <a:r>
              <a:rPr lang="en-US" sz="2000" b="1"/>
              <a:t>       young into the civilized, enlightened life, but to encourage and enable them</a:t>
            </a:r>
          </a:p>
          <a:p>
            <a:pPr marL="0" indent="0">
              <a:buNone/>
            </a:pPr>
            <a:r>
              <a:rPr lang="en-US" sz="2000" b="1"/>
              <a:t>       to critique its shortcomings and to act to realize its promises.</a:t>
            </a:r>
          </a:p>
          <a:p>
            <a:pPr marL="0" indent="0">
              <a:buNone/>
            </a:pPr>
            <a:r>
              <a:rPr lang="en-US" sz="2000" b="1"/>
              <a:t> </a:t>
            </a:r>
            <a:r>
              <a:rPr lang="en-US" sz="2000" b="1">
                <a:solidFill>
                  <a:schemeClr val="accent5"/>
                </a:solidFill>
              </a:rPr>
              <a:t> 2.</a:t>
            </a:r>
            <a:r>
              <a:rPr lang="en-US" sz="2000" b="1"/>
              <a:t>  The emancipationist sees the social world as a place of constant struggle</a:t>
            </a:r>
          </a:p>
          <a:p>
            <a:pPr marL="0" indent="0">
              <a:buNone/>
            </a:pPr>
            <a:r>
              <a:rPr lang="en-US" sz="2000" b="1"/>
              <a:t>        and oppression where those who have power, privilege, and status assert</a:t>
            </a:r>
          </a:p>
          <a:p>
            <a:pPr marL="0" indent="0">
              <a:buNone/>
            </a:pPr>
            <a:r>
              <a:rPr lang="en-US" sz="2000" b="1"/>
              <a:t>        themselves and those who do not have power or privilege accept their diminished status          and the fate that follows from it.</a:t>
            </a:r>
          </a:p>
          <a:p>
            <a:pPr marL="0" indent="0">
              <a:buNone/>
            </a:pPr>
            <a:r>
              <a:rPr lang="en-US" sz="2000" b="1">
                <a:solidFill>
                  <a:schemeClr val="accent5"/>
                </a:solidFill>
              </a:rPr>
              <a:t>  3.</a:t>
            </a:r>
            <a:r>
              <a:rPr lang="en-US" sz="2000" b="1"/>
              <a:t>  The emancipationists argue that schools often serve as instruments of social reproduction      in which the lower classes learn to be docile workers who follow orders and the upper classes  are trained for leadership and the exercise of power. </a:t>
            </a:r>
          </a:p>
        </p:txBody>
      </p:sp>
    </p:spTree>
    <p:extLst>
      <p:ext uri="{BB962C8B-B14F-4D97-AF65-F5344CB8AC3E}">
        <p14:creationId xmlns:p14="http://schemas.microsoft.com/office/powerpoint/2010/main" xmlns="" val="1872811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98823"/>
          </a:xfrm>
        </p:spPr>
        <p:txBody>
          <a:bodyPr/>
          <a:lstStyle/>
          <a:p>
            <a:r>
              <a:rPr lang="en-US" dirty="0" smtClean="0">
                <a:solidFill>
                  <a:srgbClr val="FF0000"/>
                </a:solidFill>
                <a:latin typeface="Andalus" panose="02020603050405020304" pitchFamily="18" charset="-78"/>
                <a:cs typeface="Andalus" panose="02020603050405020304" pitchFamily="18" charset="-78"/>
              </a:rPr>
              <a:t>Paulo Freire:</a:t>
            </a:r>
            <a:endParaRPr lang="en-US"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1066800" y="1541417"/>
            <a:ext cx="10058400" cy="4493623"/>
          </a:xfrm>
        </p:spPr>
        <p:txBody>
          <a:bodyPr>
            <a:normAutofit lnSpcReduction="10000"/>
          </a:bodyPr>
          <a:lstStyle/>
          <a:p>
            <a:r>
              <a:rPr lang="en-US" sz="2000" b="1" dirty="0"/>
              <a:t>the best-known </a:t>
            </a:r>
            <a:r>
              <a:rPr lang="en-US" sz="2000" b="1" dirty="0" smtClean="0"/>
              <a:t> </a:t>
            </a:r>
            <a:r>
              <a:rPr lang="en-US" sz="2000" b="1" dirty="0"/>
              <a:t>role of the </a:t>
            </a:r>
            <a:r>
              <a:rPr lang="en-US" sz="2000" b="1" dirty="0" smtClean="0"/>
              <a:t>emancipationist teacher </a:t>
            </a:r>
            <a:r>
              <a:rPr lang="en-US" sz="2000" b="1" dirty="0"/>
              <a:t>is Paulo Freire, the Brazilian educator who developed </a:t>
            </a:r>
            <a:r>
              <a:rPr lang="en-US" sz="2000" b="1" dirty="0" smtClean="0"/>
              <a:t>a method </a:t>
            </a:r>
            <a:r>
              <a:rPr lang="en-US" sz="2000" b="1" dirty="0"/>
              <a:t>for teaching illiterate adult peasants in the northeastern region </a:t>
            </a:r>
            <a:r>
              <a:rPr lang="en-US" sz="2000" b="1" dirty="0" smtClean="0"/>
              <a:t>of Brazil.</a:t>
            </a:r>
          </a:p>
          <a:p>
            <a:r>
              <a:rPr lang="en-US" sz="2000" b="1" dirty="0"/>
              <a:t>Freire’s fundamental concern is the liberation of poor, powerless, </a:t>
            </a:r>
            <a:r>
              <a:rPr lang="en-US" sz="2000" b="1" dirty="0" smtClean="0"/>
              <a:t>unschooled people </a:t>
            </a:r>
            <a:r>
              <a:rPr lang="en-US" sz="2000" b="1" dirty="0"/>
              <a:t>who have been subject to </a:t>
            </a:r>
            <a:r>
              <a:rPr lang="en-US" sz="2000" b="1" dirty="0" err="1"/>
              <a:t>slavelike</a:t>
            </a:r>
            <a:r>
              <a:rPr lang="en-US" sz="2000" b="1" dirty="0"/>
              <a:t> domination by </a:t>
            </a:r>
            <a:r>
              <a:rPr lang="en-US" sz="2000" b="1" dirty="0" smtClean="0"/>
              <a:t>the wealthy </a:t>
            </a:r>
            <a:r>
              <a:rPr lang="en-US" sz="2000" b="1" dirty="0"/>
              <a:t>and the powerful</a:t>
            </a:r>
            <a:r>
              <a:rPr lang="en-US" sz="2000" b="1" dirty="0" smtClean="0"/>
              <a:t>.</a:t>
            </a:r>
          </a:p>
          <a:p>
            <a:r>
              <a:rPr lang="en-US" sz="2000" b="1" dirty="0"/>
              <a:t>By accepting </a:t>
            </a:r>
            <a:r>
              <a:rPr lang="en-US" sz="2000" b="1" dirty="0" smtClean="0"/>
              <a:t>the dominant </a:t>
            </a:r>
            <a:r>
              <a:rPr lang="en-US" sz="2000" b="1" dirty="0"/>
              <a:t>view, they come to think of themselves as inferior and </a:t>
            </a:r>
            <a:r>
              <a:rPr lang="en-US" sz="2000" b="1" dirty="0" smtClean="0"/>
              <a:t>helpless. They </a:t>
            </a:r>
            <a:r>
              <a:rPr lang="en-US" sz="2000" b="1" dirty="0"/>
              <a:t>acquire the personality traits characteristic of oppressed people: </a:t>
            </a:r>
            <a:r>
              <a:rPr lang="en-US" sz="2000" b="1" dirty="0" smtClean="0"/>
              <a:t>fatalism, self-deprecation</a:t>
            </a:r>
            <a:r>
              <a:rPr lang="en-US" sz="2000" b="1" dirty="0"/>
              <a:t>, and emotional dependence</a:t>
            </a:r>
            <a:r>
              <a:rPr lang="en-US" sz="2000" b="1" dirty="0" smtClean="0"/>
              <a:t>.</a:t>
            </a:r>
          </a:p>
          <a:p>
            <a:r>
              <a:rPr lang="en-US" sz="2000" b="1" dirty="0" smtClean="0"/>
              <a:t>One of the most important tasks of </a:t>
            </a:r>
            <a:r>
              <a:rPr lang="en-US" sz="2000" b="1" dirty="0"/>
              <a:t>education, for Freire, is to overcome these </a:t>
            </a:r>
            <a:r>
              <a:rPr lang="en-US" sz="2000" b="1" dirty="0" smtClean="0"/>
              <a:t>attitudes and </a:t>
            </a:r>
            <a:r>
              <a:rPr lang="en-US" sz="2000" b="1" dirty="0"/>
              <a:t>replace them with traits of active freedom and human responsibility</a:t>
            </a:r>
            <a:r>
              <a:rPr lang="en-US" sz="2000" b="1" dirty="0" smtClean="0"/>
              <a:t>.</a:t>
            </a:r>
          </a:p>
          <a:p>
            <a:r>
              <a:rPr lang="en-US" sz="2000" b="1" dirty="0" smtClean="0"/>
              <a:t>This is possible through </a:t>
            </a:r>
            <a:r>
              <a:rPr lang="en-US" sz="2000" b="1" dirty="0" smtClean="0">
                <a:solidFill>
                  <a:srgbClr val="FFFF00"/>
                </a:solidFill>
              </a:rPr>
              <a:t>dialogue</a:t>
            </a:r>
            <a:r>
              <a:rPr lang="en-US" sz="2000" b="1" dirty="0" smtClean="0"/>
              <a:t>.</a:t>
            </a:r>
            <a:endParaRPr lang="en-US" sz="2000" b="1" dirty="0"/>
          </a:p>
        </p:txBody>
      </p:sp>
    </p:spTree>
    <p:extLst>
      <p:ext uri="{BB962C8B-B14F-4D97-AF65-F5344CB8AC3E}">
        <p14:creationId xmlns:p14="http://schemas.microsoft.com/office/powerpoint/2010/main" xmlns="" val="581411288"/>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206492"/>
          </a:xfrm>
        </p:spPr>
        <p:txBody>
          <a:bodyPr>
            <a:normAutofit fontScale="90000"/>
          </a:bodyPr>
          <a:lstStyle/>
          <a:p>
            <a:endParaRPr lang="en-US" dirty="0"/>
          </a:p>
        </p:txBody>
      </p:sp>
      <p:sp>
        <p:nvSpPr>
          <p:cNvPr id="3" name="Content Placeholder 2"/>
          <p:cNvSpPr>
            <a:spLocks noGrp="1"/>
          </p:cNvSpPr>
          <p:nvPr>
            <p:ph idx="1"/>
          </p:nvPr>
        </p:nvSpPr>
        <p:spPr>
          <a:xfrm>
            <a:off x="1066800" y="1672046"/>
            <a:ext cx="10058400" cy="4310742"/>
          </a:xfrm>
        </p:spPr>
        <p:txBody>
          <a:bodyPr>
            <a:normAutofit/>
          </a:bodyPr>
          <a:lstStyle/>
          <a:p>
            <a:r>
              <a:rPr lang="en-US" sz="2000" b="1" dirty="0"/>
              <a:t>as seen in the work of Patricia Hinchey, Ira Shor, and Joan </a:t>
            </a:r>
            <a:r>
              <a:rPr lang="en-US" sz="2000" b="1" dirty="0" smtClean="0"/>
              <a:t>Wink.</a:t>
            </a:r>
            <a:r>
              <a:rPr lang="en-US" sz="2000" b="1" dirty="0"/>
              <a:t> </a:t>
            </a:r>
            <a:r>
              <a:rPr lang="en-US" sz="2000" b="1" dirty="0" smtClean="0"/>
              <a:t>These </a:t>
            </a:r>
            <a:r>
              <a:rPr lang="en-US" sz="2000" b="1" dirty="0"/>
              <a:t>writers have sought to describe how teaching is conducted and </a:t>
            </a:r>
            <a:r>
              <a:rPr lang="en-US" sz="2000" b="1" dirty="0" smtClean="0"/>
              <a:t>how classrooms </a:t>
            </a:r>
            <a:r>
              <a:rPr lang="en-US" sz="2000" b="1" dirty="0"/>
              <a:t>look when grounded in emancipatory principles</a:t>
            </a:r>
            <a:r>
              <a:rPr lang="en-US" sz="2000" b="1" dirty="0" smtClean="0"/>
              <a:t>.</a:t>
            </a:r>
          </a:p>
          <a:p>
            <a:r>
              <a:rPr lang="en-US" sz="2000" b="1" dirty="0" smtClean="0"/>
              <a:t>The result of these writings </a:t>
            </a:r>
            <a:r>
              <a:rPr lang="en-US" sz="2000" b="1" dirty="0"/>
              <a:t>is the importance of focusing </a:t>
            </a:r>
            <a:r>
              <a:rPr lang="en-US" sz="2000" b="1" dirty="0" smtClean="0"/>
              <a:t>instruction on </a:t>
            </a:r>
            <a:r>
              <a:rPr lang="en-US" sz="2000" b="1" dirty="0"/>
              <a:t>problems, such as war and peace, racial and economic </a:t>
            </a:r>
            <a:r>
              <a:rPr lang="en-US" sz="2000" b="1" dirty="0" smtClean="0"/>
              <a:t>injustice, and </a:t>
            </a:r>
            <a:r>
              <a:rPr lang="en-US" sz="2000" b="1" dirty="0"/>
              <a:t>the search for sustainable environments</a:t>
            </a:r>
            <a:r>
              <a:rPr lang="en-US" sz="2000" b="1" dirty="0" smtClean="0"/>
              <a:t>.</a:t>
            </a:r>
          </a:p>
          <a:p>
            <a:r>
              <a:rPr lang="en-US" sz="2000" b="1" dirty="0"/>
              <a:t>The students are encouraged to engage in open, </a:t>
            </a:r>
            <a:r>
              <a:rPr lang="en-US" sz="2000" b="1" dirty="0" smtClean="0"/>
              <a:t>respectful dialogue </a:t>
            </a:r>
            <a:r>
              <a:rPr lang="en-US" sz="2000" b="1" dirty="0"/>
              <a:t>with their classmates to explore other ways of thinking about </a:t>
            </a:r>
            <a:r>
              <a:rPr lang="en-US" sz="2000" b="1" dirty="0" smtClean="0"/>
              <a:t>the problems</a:t>
            </a:r>
            <a:r>
              <a:rPr lang="en-US" sz="2000" b="1" dirty="0"/>
              <a:t>, as well as to gain the benefit of the work other students </a:t>
            </a:r>
            <a:r>
              <a:rPr lang="en-US" sz="2000" b="1" dirty="0" smtClean="0"/>
              <a:t>have done</a:t>
            </a:r>
            <a:r>
              <a:rPr lang="en-US" sz="2000" b="1" dirty="0"/>
              <a:t>.</a:t>
            </a:r>
          </a:p>
        </p:txBody>
      </p:sp>
    </p:spTree>
    <p:extLst>
      <p:ext uri="{BB962C8B-B14F-4D97-AF65-F5344CB8AC3E}">
        <p14:creationId xmlns:p14="http://schemas.microsoft.com/office/powerpoint/2010/main" xmlns="" val="109357371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33509"/>
          </a:xfrm>
        </p:spPr>
        <p:txBody>
          <a:bodyPr/>
          <a:lstStyle/>
          <a:p>
            <a:r>
              <a:rPr lang="en-US" b="1" dirty="0">
                <a:solidFill>
                  <a:srgbClr val="FF0000"/>
                </a:solidFill>
                <a:latin typeface="Andalus" panose="02020603050405020304" pitchFamily="18" charset="-78"/>
                <a:cs typeface="Andalus" panose="02020603050405020304" pitchFamily="18" charset="-78"/>
              </a:rPr>
              <a:t>Democratic </a:t>
            </a:r>
            <a:r>
              <a:rPr lang="en-US" b="1" dirty="0" smtClean="0">
                <a:solidFill>
                  <a:srgbClr val="FF0000"/>
                </a:solidFill>
                <a:latin typeface="Andalus" panose="02020603050405020304" pitchFamily="18" charset="-78"/>
                <a:cs typeface="Andalus" panose="02020603050405020304" pitchFamily="18" charset="-78"/>
              </a:rPr>
              <a:t>Citizenship:</a:t>
            </a:r>
            <a:endParaRPr lang="en-US"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1066800" y="1476103"/>
            <a:ext cx="10058400" cy="4558937"/>
          </a:xfrm>
        </p:spPr>
        <p:txBody>
          <a:bodyPr>
            <a:normAutofit/>
          </a:bodyPr>
          <a:lstStyle/>
          <a:p>
            <a:r>
              <a:rPr lang="en-US" sz="2000" b="1" dirty="0" smtClean="0"/>
              <a:t>Hardly </a:t>
            </a:r>
            <a:r>
              <a:rPr lang="en-US" sz="2000" b="1" dirty="0"/>
              <a:t>defined, </a:t>
            </a:r>
            <a:r>
              <a:rPr lang="en-US" sz="2000" b="1" dirty="0" smtClean="0"/>
              <a:t>it signifies </a:t>
            </a:r>
            <a:r>
              <a:rPr lang="en-US" sz="2000" b="1" dirty="0"/>
              <a:t>rule by the people in contrast to rule by aristocrats, the wealthy, </a:t>
            </a:r>
            <a:r>
              <a:rPr lang="en-US" sz="2000" b="1" dirty="0" smtClean="0"/>
              <a:t>religious leaders</a:t>
            </a:r>
            <a:r>
              <a:rPr lang="en-US" sz="2000" b="1" dirty="0"/>
              <a:t>, or the military</a:t>
            </a:r>
            <a:r>
              <a:rPr lang="en-US" sz="2000" b="1" dirty="0" smtClean="0"/>
              <a:t>.</a:t>
            </a:r>
          </a:p>
          <a:p>
            <a:r>
              <a:rPr lang="en-US" sz="2000" b="1" dirty="0"/>
              <a:t>What complicates the meaning of </a:t>
            </a:r>
            <a:r>
              <a:rPr lang="en-US" sz="2000" b="1" dirty="0" smtClean="0"/>
              <a:t>democracy is </a:t>
            </a:r>
            <a:r>
              <a:rPr lang="en-US" sz="2000" b="1" dirty="0"/>
              <a:t>its dynamic relationship to such notions as </a:t>
            </a:r>
            <a:r>
              <a:rPr lang="en-US" sz="2000" b="1" dirty="0" smtClean="0">
                <a:solidFill>
                  <a:srgbClr val="FFFF00"/>
                </a:solidFill>
              </a:rPr>
              <a:t>liberalism </a:t>
            </a:r>
            <a:r>
              <a:rPr lang="en-US" sz="2000" b="1" dirty="0" smtClean="0"/>
              <a:t>,</a:t>
            </a:r>
            <a:r>
              <a:rPr lang="en-US" sz="2000" b="1" dirty="0"/>
              <a:t> </a:t>
            </a:r>
            <a:r>
              <a:rPr lang="en-US" sz="2000" b="1" dirty="0" smtClean="0"/>
              <a:t>capitalism, </a:t>
            </a:r>
            <a:r>
              <a:rPr lang="en-US" sz="2000" b="1" dirty="0"/>
              <a:t>and such associated terms of governmental </a:t>
            </a:r>
            <a:r>
              <a:rPr lang="en-US" sz="2000" b="1" dirty="0" smtClean="0"/>
              <a:t>organization as </a:t>
            </a:r>
            <a:r>
              <a:rPr lang="en-US" sz="2000" b="1" i="1" dirty="0"/>
              <a:t>federal</a:t>
            </a:r>
            <a:r>
              <a:rPr lang="en-US" sz="2000" b="1" dirty="0"/>
              <a:t>, </a:t>
            </a:r>
            <a:r>
              <a:rPr lang="en-US" sz="2000" b="1" i="1" dirty="0"/>
              <a:t>republic</a:t>
            </a:r>
            <a:r>
              <a:rPr lang="en-US" sz="2000" b="1" dirty="0"/>
              <a:t>, and </a:t>
            </a:r>
            <a:r>
              <a:rPr lang="en-US" sz="2000" b="1" i="1" dirty="0"/>
              <a:t>representative</a:t>
            </a:r>
            <a:r>
              <a:rPr lang="en-US" sz="2000" b="1" dirty="0" smtClean="0"/>
              <a:t>.</a:t>
            </a:r>
          </a:p>
          <a:p>
            <a:r>
              <a:rPr lang="en-US" sz="2000" b="1" dirty="0">
                <a:solidFill>
                  <a:schemeClr val="accent4">
                    <a:lumMod val="60000"/>
                    <a:lumOff val="40000"/>
                  </a:schemeClr>
                </a:solidFill>
              </a:rPr>
              <a:t>essential point</a:t>
            </a:r>
            <a:r>
              <a:rPr lang="en-US" sz="2000" b="1" dirty="0"/>
              <a:t>: If the responsibility for governance rests with the </a:t>
            </a:r>
            <a:r>
              <a:rPr lang="en-US" sz="2000" b="1" dirty="0" smtClean="0"/>
              <a:t>people, then </a:t>
            </a:r>
            <a:r>
              <a:rPr lang="en-US" sz="2000" b="1" dirty="0"/>
              <a:t>the people must </a:t>
            </a:r>
            <a:r>
              <a:rPr lang="en-US" sz="2000" b="1" dirty="0" smtClean="0"/>
              <a:t>understand </a:t>
            </a:r>
            <a:r>
              <a:rPr lang="en-US" sz="2000" b="1" dirty="0"/>
              <a:t>how to properly exercise that responsibility</a:t>
            </a:r>
            <a:r>
              <a:rPr lang="en-US" sz="2000" b="1" dirty="0" smtClean="0"/>
              <a:t>.</a:t>
            </a:r>
          </a:p>
          <a:p>
            <a:r>
              <a:rPr lang="en-US" sz="2000" b="1" dirty="0"/>
              <a:t>one the classic reasons for not vesting the people with the </a:t>
            </a:r>
            <a:r>
              <a:rPr lang="en-US" sz="2000" b="1" dirty="0" smtClean="0"/>
              <a:t>responsibility to </a:t>
            </a:r>
            <a:r>
              <a:rPr lang="en-US" sz="2000" b="1" dirty="0"/>
              <a:t>govern is that they will make a mess of it</a:t>
            </a:r>
            <a:r>
              <a:rPr lang="en-US" sz="2000" b="1" dirty="0" smtClean="0"/>
              <a:t>.</a:t>
            </a:r>
          </a:p>
          <a:p>
            <a:r>
              <a:rPr lang="en-US" sz="2000" b="1" dirty="0"/>
              <a:t>This suspicion of democracy represented the standard view for </a:t>
            </a:r>
            <a:r>
              <a:rPr lang="en-US" sz="2000" b="1" dirty="0" smtClean="0"/>
              <a:t>many centuries</a:t>
            </a:r>
            <a:r>
              <a:rPr lang="en-US" sz="2000" b="1" dirty="0"/>
              <a:t>.</a:t>
            </a:r>
            <a:endParaRPr lang="en-US" sz="2000" b="1" dirty="0">
              <a:solidFill>
                <a:srgbClr val="FFFF00"/>
              </a:solidFill>
            </a:endParaRPr>
          </a:p>
        </p:txBody>
      </p:sp>
    </p:spTree>
    <p:extLst>
      <p:ext uri="{BB962C8B-B14F-4D97-AF65-F5344CB8AC3E}">
        <p14:creationId xmlns:p14="http://schemas.microsoft.com/office/powerpoint/2010/main" xmlns="" val="3201068278"/>
      </p:ext>
    </p:extLst>
  </p:cSld>
  <p:clrMapOvr>
    <a:masterClrMapping/>
  </p:clrMapOvr>
  <mc:AlternateContent xmlns:mc="http://schemas.openxmlformats.org/markup-compatibility/2006">
    <mc:Choice xmlns:p14="http://schemas.microsoft.com/office/powerpoint/2010/main" xmlns=""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67303"/>
          </a:xfrm>
        </p:spPr>
        <p:txBody>
          <a:bodyPr>
            <a:normAutofit fontScale="90000"/>
          </a:bodyPr>
          <a:lstStyle/>
          <a:p>
            <a:endParaRPr lang="en-US" dirty="0"/>
          </a:p>
        </p:txBody>
      </p:sp>
      <p:sp>
        <p:nvSpPr>
          <p:cNvPr id="3" name="Content Placeholder 2"/>
          <p:cNvSpPr>
            <a:spLocks noGrp="1"/>
          </p:cNvSpPr>
          <p:nvPr>
            <p:ph idx="1"/>
          </p:nvPr>
        </p:nvSpPr>
        <p:spPr>
          <a:xfrm>
            <a:off x="1066800" y="1410788"/>
            <a:ext cx="10058400" cy="4937760"/>
          </a:xfrm>
        </p:spPr>
        <p:txBody>
          <a:bodyPr>
            <a:normAutofit/>
          </a:bodyPr>
          <a:lstStyle/>
          <a:p>
            <a:r>
              <a:rPr lang="en-US" sz="2000" b="1" dirty="0" smtClean="0"/>
              <a:t>The America</a:t>
            </a:r>
            <a:r>
              <a:rPr lang="en-US" sz="2000" b="1" dirty="0"/>
              <a:t>’s founders understood that realizing the promise of </a:t>
            </a:r>
            <a:r>
              <a:rPr lang="en-US" sz="2000" b="1" dirty="0" smtClean="0"/>
              <a:t>democracy depended </a:t>
            </a:r>
            <a:r>
              <a:rPr lang="en-US" sz="2000" b="1" dirty="0"/>
              <a:t>absolutely on </a:t>
            </a:r>
            <a:r>
              <a:rPr lang="en-US" sz="2000" b="1" dirty="0" smtClean="0"/>
              <a:t>education.</a:t>
            </a:r>
          </a:p>
          <a:p>
            <a:r>
              <a:rPr lang="en-US" sz="2000" b="1" dirty="0"/>
              <a:t>Education was </a:t>
            </a:r>
            <a:r>
              <a:rPr lang="en-US" sz="2000" b="1" dirty="0" smtClean="0"/>
              <a:t>understood </a:t>
            </a:r>
            <a:r>
              <a:rPr lang="en-US" sz="2000" b="1" dirty="0"/>
              <a:t>to </a:t>
            </a:r>
            <a:r>
              <a:rPr lang="en-US" sz="2000" b="1" dirty="0" smtClean="0"/>
              <a:t>be the </a:t>
            </a:r>
            <a:r>
              <a:rPr lang="en-US" sz="2000" b="1" dirty="0"/>
              <a:t>means for preparing the people for the responsibilities of </a:t>
            </a:r>
            <a:r>
              <a:rPr lang="en-US" sz="2000" b="1" dirty="0" smtClean="0"/>
              <a:t>democratic citizenship.</a:t>
            </a:r>
          </a:p>
          <a:p>
            <a:r>
              <a:rPr lang="en-US" sz="2000" b="1" dirty="0"/>
              <a:t>The central argument, advanced eloquently by </a:t>
            </a:r>
            <a:r>
              <a:rPr lang="en-US" sz="2000" b="1" dirty="0">
                <a:solidFill>
                  <a:srgbClr val="FFFF00"/>
                </a:solidFill>
              </a:rPr>
              <a:t>John </a:t>
            </a:r>
            <a:r>
              <a:rPr lang="en-US" sz="2000" b="1" dirty="0" smtClean="0">
                <a:solidFill>
                  <a:srgbClr val="FFFF00"/>
                </a:solidFill>
              </a:rPr>
              <a:t>Dewey </a:t>
            </a:r>
            <a:r>
              <a:rPr lang="en-US" sz="2000" b="1" dirty="0" smtClean="0"/>
              <a:t>in </a:t>
            </a:r>
            <a:r>
              <a:rPr lang="en-US" sz="2000" b="1" dirty="0"/>
              <a:t>his classic work </a:t>
            </a:r>
            <a:r>
              <a:rPr lang="en-US" sz="2000" b="1" i="1" dirty="0"/>
              <a:t>Democracy and Education</a:t>
            </a:r>
            <a:r>
              <a:rPr lang="en-US" sz="2000" b="1" dirty="0"/>
              <a:t>, is that democracy is to be </a:t>
            </a:r>
            <a:r>
              <a:rPr lang="en-US" sz="2000" b="1" dirty="0" smtClean="0"/>
              <a:t>treasured as </a:t>
            </a:r>
            <a:r>
              <a:rPr lang="en-US" sz="2000" b="1" dirty="0"/>
              <a:t>a form of government because it alone extends to each and </a:t>
            </a:r>
            <a:r>
              <a:rPr lang="en-US" sz="2000" b="1" dirty="0" smtClean="0"/>
              <a:t>every person </a:t>
            </a:r>
            <a:r>
              <a:rPr lang="en-US" sz="2000" b="1" dirty="0"/>
              <a:t>the opportunity to realize his or her full potential and render </a:t>
            </a:r>
            <a:r>
              <a:rPr lang="en-US" sz="2000" b="1" dirty="0" smtClean="0"/>
              <a:t>both service </a:t>
            </a:r>
            <a:r>
              <a:rPr lang="en-US" sz="2000" b="1" dirty="0"/>
              <a:t>and advancement to the entire human race</a:t>
            </a:r>
            <a:r>
              <a:rPr lang="en-US" sz="2000" b="1" dirty="0" smtClean="0"/>
              <a:t>.</a:t>
            </a:r>
          </a:p>
          <a:p>
            <a:endParaRPr lang="en-US" sz="2000" b="1" dirty="0" smtClean="0"/>
          </a:p>
          <a:p>
            <a:r>
              <a:rPr lang="en-US" sz="2000" b="1" dirty="0">
                <a:solidFill>
                  <a:schemeClr val="accent4">
                    <a:lumMod val="60000"/>
                    <a:lumOff val="40000"/>
                  </a:schemeClr>
                </a:solidFill>
              </a:rPr>
              <a:t>Democracy and education are thus interdependent;</a:t>
            </a:r>
          </a:p>
        </p:txBody>
      </p:sp>
    </p:spTree>
    <p:extLst>
      <p:ext uri="{BB962C8B-B14F-4D97-AF65-F5344CB8AC3E}">
        <p14:creationId xmlns:p14="http://schemas.microsoft.com/office/powerpoint/2010/main" xmlns="" val="9954377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Savon</Template>
  <TotalTime>104</TotalTime>
  <Words>1099</Words>
  <Application>Microsoft Office PowerPoint</Application>
  <PresentationFormat>Custom</PresentationFormat>
  <Paragraphs>55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Savon</vt:lpstr>
      <vt:lpstr>Slide 1</vt:lpstr>
      <vt:lpstr>Emancipatory Teaching:</vt:lpstr>
      <vt:lpstr>Aim of Emancipatory teaching:</vt:lpstr>
      <vt:lpstr>Slide 4</vt:lpstr>
      <vt:lpstr>Views of emancipatory teaching:</vt:lpstr>
      <vt:lpstr>Paulo Freire:</vt:lpstr>
      <vt:lpstr>Slide 7</vt:lpstr>
      <vt:lpstr>Democratic Citizenship:</vt:lpstr>
      <vt:lpstr>Slide 9</vt:lpstr>
      <vt:lpstr>Slide 10</vt:lpstr>
      <vt:lpstr>Social Justice and Identity:</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فرزانه قلی پور</dc:title>
  <dc:creator>Home</dc:creator>
  <cp:lastModifiedBy>Active</cp:lastModifiedBy>
  <cp:revision>15</cp:revision>
  <dcterms:created xsi:type="dcterms:W3CDTF">2020-06-05T12:45:13Z</dcterms:created>
  <dcterms:modified xsi:type="dcterms:W3CDTF">2020-06-06T15:55:14Z</dcterms:modified>
</cp:coreProperties>
</file>