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97" r:id="rId2"/>
    <p:sldId id="256" r:id="rId3"/>
    <p:sldId id="289" r:id="rId4"/>
    <p:sldId id="278" r:id="rId5"/>
    <p:sldId id="334" r:id="rId6"/>
    <p:sldId id="338" r:id="rId7"/>
    <p:sldId id="273" r:id="rId8"/>
    <p:sldId id="335" r:id="rId9"/>
    <p:sldId id="281" r:id="rId10"/>
    <p:sldId id="290" r:id="rId11"/>
    <p:sldId id="271" r:id="rId12"/>
    <p:sldId id="292" r:id="rId13"/>
    <p:sldId id="336" r:id="rId14"/>
    <p:sldId id="291" r:id="rId15"/>
    <p:sldId id="337" r:id="rId16"/>
    <p:sldId id="295" r:id="rId17"/>
    <p:sldId id="293" r:id="rId18"/>
    <p:sldId id="294" r:id="rId19"/>
    <p:sldId id="258" r:id="rId20"/>
    <p:sldId id="267" r:id="rId21"/>
    <p:sldId id="274" r:id="rId22"/>
    <p:sldId id="296" r:id="rId23"/>
    <p:sldId id="270" r:id="rId24"/>
    <p:sldId id="33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864" y="-102"/>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1BF509-9288-4C7C-90F5-129727C084C6}" type="datetimeFigureOut">
              <a:rPr lang="en-US" smtClean="0"/>
              <a:pPr/>
              <a:t>6/6/2020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A5C6D0-9869-45FD-80D7-C85AD873B30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9F460F-2787-4510-A7C7-3D2805BC612A}" type="slidenum">
              <a:rPr lang="en-US" smtClean="0"/>
              <a:pPr/>
              <a:t>5</a:t>
            </a:fld>
            <a:endParaRPr lang="en-US"/>
          </a:p>
        </p:txBody>
      </p:sp>
    </p:spTree>
    <p:extLst>
      <p:ext uri="{BB962C8B-B14F-4D97-AF65-F5344CB8AC3E}">
        <p14:creationId xmlns:p14="http://schemas.microsoft.com/office/powerpoint/2010/main" xmlns="" val="34419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9F460F-2787-4510-A7C7-3D2805BC612A}" type="slidenum">
              <a:rPr lang="en-US" smtClean="0"/>
              <a:pPr/>
              <a:t>8</a:t>
            </a:fld>
            <a:endParaRPr lang="en-US"/>
          </a:p>
        </p:txBody>
      </p:sp>
    </p:spTree>
    <p:extLst>
      <p:ext uri="{BB962C8B-B14F-4D97-AF65-F5344CB8AC3E}">
        <p14:creationId xmlns:p14="http://schemas.microsoft.com/office/powerpoint/2010/main" xmlns="" val="2394919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9F460F-2787-4510-A7C7-3D2805BC612A}" type="slidenum">
              <a:rPr lang="en-US" smtClean="0"/>
              <a:pPr/>
              <a:t>13</a:t>
            </a:fld>
            <a:endParaRPr lang="en-US"/>
          </a:p>
        </p:txBody>
      </p:sp>
    </p:spTree>
    <p:extLst>
      <p:ext uri="{BB962C8B-B14F-4D97-AF65-F5344CB8AC3E}">
        <p14:creationId xmlns:p14="http://schemas.microsoft.com/office/powerpoint/2010/main" xmlns="" val="2703334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9F460F-2787-4510-A7C7-3D2805BC612A}" type="slidenum">
              <a:rPr lang="en-US" smtClean="0"/>
              <a:pPr/>
              <a:t>15</a:t>
            </a:fld>
            <a:endParaRPr lang="en-US"/>
          </a:p>
        </p:txBody>
      </p:sp>
    </p:spTree>
    <p:extLst>
      <p:ext uri="{BB962C8B-B14F-4D97-AF65-F5344CB8AC3E}">
        <p14:creationId xmlns:p14="http://schemas.microsoft.com/office/powerpoint/2010/main" xmlns="" val="3261695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268D81-8D4A-8946-ADA4-BB455889EC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D7F3CBE-445D-8F47-A9F7-F845AD7A26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472A8F3-39AB-AA44-91A0-1B38C2543DBC}"/>
              </a:ext>
            </a:extLst>
          </p:cNvPr>
          <p:cNvSpPr>
            <a:spLocks noGrp="1"/>
          </p:cNvSpPr>
          <p:nvPr>
            <p:ph type="dt" sz="half" idx="10"/>
          </p:nvPr>
        </p:nvSpPr>
        <p:spPr/>
        <p:txBody>
          <a:bodyPr/>
          <a:lstStyle/>
          <a:p>
            <a:fld id="{AFD6AAB4-F126-0245-8292-88B42DA4C235}" type="datetimeFigureOut">
              <a:rPr lang="en-US" smtClean="0"/>
              <a:pPr/>
              <a:t>6/6/2020</a:t>
            </a:fld>
            <a:endParaRPr lang="en-US"/>
          </a:p>
        </p:txBody>
      </p:sp>
      <p:sp>
        <p:nvSpPr>
          <p:cNvPr id="5" name="Footer Placeholder 4">
            <a:extLst>
              <a:ext uri="{FF2B5EF4-FFF2-40B4-BE49-F238E27FC236}">
                <a16:creationId xmlns:a16="http://schemas.microsoft.com/office/drawing/2014/main" xmlns="" id="{6B3FDB49-F8D9-6F4F-9E58-75033239A8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CF8754F-A3BD-5E46-9F47-D559C6394218}"/>
              </a:ext>
            </a:extLst>
          </p:cNvPr>
          <p:cNvSpPr>
            <a:spLocks noGrp="1"/>
          </p:cNvSpPr>
          <p:nvPr>
            <p:ph type="sldNum" sz="quarter" idx="12"/>
          </p:nvPr>
        </p:nvSpPr>
        <p:spPr/>
        <p:txBody>
          <a:bodyPr/>
          <a:lstStyle/>
          <a:p>
            <a:fld id="{B60A9FE8-FC43-9344-97D4-7577EA873A5F}" type="slidenum">
              <a:rPr lang="en-US" smtClean="0"/>
              <a:pPr/>
              <a:t>‹#›</a:t>
            </a:fld>
            <a:endParaRPr lang="en-US"/>
          </a:p>
        </p:txBody>
      </p:sp>
    </p:spTree>
    <p:extLst>
      <p:ext uri="{BB962C8B-B14F-4D97-AF65-F5344CB8AC3E}">
        <p14:creationId xmlns:p14="http://schemas.microsoft.com/office/powerpoint/2010/main" xmlns="" val="3564983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26389B-27FA-DB4C-96D8-10CC68264F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89A4718-9AEC-DB46-8EF4-E6CA4DE963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CDB856A-41E4-6345-AB65-A23FDEE3B407}"/>
              </a:ext>
            </a:extLst>
          </p:cNvPr>
          <p:cNvSpPr>
            <a:spLocks noGrp="1"/>
          </p:cNvSpPr>
          <p:nvPr>
            <p:ph type="dt" sz="half" idx="10"/>
          </p:nvPr>
        </p:nvSpPr>
        <p:spPr/>
        <p:txBody>
          <a:bodyPr/>
          <a:lstStyle/>
          <a:p>
            <a:fld id="{AFD6AAB4-F126-0245-8292-88B42DA4C235}" type="datetimeFigureOut">
              <a:rPr lang="en-US" smtClean="0"/>
              <a:pPr/>
              <a:t>6/6/2020</a:t>
            </a:fld>
            <a:endParaRPr lang="en-US"/>
          </a:p>
        </p:txBody>
      </p:sp>
      <p:sp>
        <p:nvSpPr>
          <p:cNvPr id="5" name="Footer Placeholder 4">
            <a:extLst>
              <a:ext uri="{FF2B5EF4-FFF2-40B4-BE49-F238E27FC236}">
                <a16:creationId xmlns:a16="http://schemas.microsoft.com/office/drawing/2014/main" xmlns="" id="{D7B5DF70-8A51-6745-ADAE-79DA967EBB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AC65069-EC0B-1C4A-AD71-BFB11C41F66A}"/>
              </a:ext>
            </a:extLst>
          </p:cNvPr>
          <p:cNvSpPr>
            <a:spLocks noGrp="1"/>
          </p:cNvSpPr>
          <p:nvPr>
            <p:ph type="sldNum" sz="quarter" idx="12"/>
          </p:nvPr>
        </p:nvSpPr>
        <p:spPr/>
        <p:txBody>
          <a:bodyPr/>
          <a:lstStyle/>
          <a:p>
            <a:fld id="{B60A9FE8-FC43-9344-97D4-7577EA873A5F}" type="slidenum">
              <a:rPr lang="en-US" smtClean="0"/>
              <a:pPr/>
              <a:t>‹#›</a:t>
            </a:fld>
            <a:endParaRPr lang="en-US"/>
          </a:p>
        </p:txBody>
      </p:sp>
    </p:spTree>
    <p:extLst>
      <p:ext uri="{BB962C8B-B14F-4D97-AF65-F5344CB8AC3E}">
        <p14:creationId xmlns:p14="http://schemas.microsoft.com/office/powerpoint/2010/main" xmlns="" val="545512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1E93C04-2243-8243-8B53-ADB6A08172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CBCB283-D202-0D4D-80F3-B73A47364AC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60DD5B9-D84E-C846-9444-3E86F6694412}"/>
              </a:ext>
            </a:extLst>
          </p:cNvPr>
          <p:cNvSpPr>
            <a:spLocks noGrp="1"/>
          </p:cNvSpPr>
          <p:nvPr>
            <p:ph type="dt" sz="half" idx="10"/>
          </p:nvPr>
        </p:nvSpPr>
        <p:spPr/>
        <p:txBody>
          <a:bodyPr/>
          <a:lstStyle/>
          <a:p>
            <a:fld id="{AFD6AAB4-F126-0245-8292-88B42DA4C235}" type="datetimeFigureOut">
              <a:rPr lang="en-US" smtClean="0"/>
              <a:pPr/>
              <a:t>6/6/2020</a:t>
            </a:fld>
            <a:endParaRPr lang="en-US"/>
          </a:p>
        </p:txBody>
      </p:sp>
      <p:sp>
        <p:nvSpPr>
          <p:cNvPr id="5" name="Footer Placeholder 4">
            <a:extLst>
              <a:ext uri="{FF2B5EF4-FFF2-40B4-BE49-F238E27FC236}">
                <a16:creationId xmlns:a16="http://schemas.microsoft.com/office/drawing/2014/main" xmlns="" id="{5856D625-2FF7-6F42-955E-2AF8A04811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857B867-078A-C24E-B9B0-89BDDB2B3E55}"/>
              </a:ext>
            </a:extLst>
          </p:cNvPr>
          <p:cNvSpPr>
            <a:spLocks noGrp="1"/>
          </p:cNvSpPr>
          <p:nvPr>
            <p:ph type="sldNum" sz="quarter" idx="12"/>
          </p:nvPr>
        </p:nvSpPr>
        <p:spPr/>
        <p:txBody>
          <a:bodyPr/>
          <a:lstStyle/>
          <a:p>
            <a:fld id="{B60A9FE8-FC43-9344-97D4-7577EA873A5F}" type="slidenum">
              <a:rPr lang="en-US" smtClean="0"/>
              <a:pPr/>
              <a:t>‹#›</a:t>
            </a:fld>
            <a:endParaRPr lang="en-US"/>
          </a:p>
        </p:txBody>
      </p:sp>
    </p:spTree>
    <p:extLst>
      <p:ext uri="{BB962C8B-B14F-4D97-AF65-F5344CB8AC3E}">
        <p14:creationId xmlns:p14="http://schemas.microsoft.com/office/powerpoint/2010/main" xmlns="" val="1283179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3634EA-BB46-6541-9E61-73DCE9E932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F3A57AE-A1AC-8A48-8C52-4274B042BD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1FC3A53-D899-E340-847C-A4D687FC848F}"/>
              </a:ext>
            </a:extLst>
          </p:cNvPr>
          <p:cNvSpPr>
            <a:spLocks noGrp="1"/>
          </p:cNvSpPr>
          <p:nvPr>
            <p:ph type="dt" sz="half" idx="10"/>
          </p:nvPr>
        </p:nvSpPr>
        <p:spPr/>
        <p:txBody>
          <a:bodyPr/>
          <a:lstStyle/>
          <a:p>
            <a:fld id="{AFD6AAB4-F126-0245-8292-88B42DA4C235}" type="datetimeFigureOut">
              <a:rPr lang="en-US" smtClean="0"/>
              <a:pPr/>
              <a:t>6/6/2020</a:t>
            </a:fld>
            <a:endParaRPr lang="en-US"/>
          </a:p>
        </p:txBody>
      </p:sp>
      <p:sp>
        <p:nvSpPr>
          <p:cNvPr id="5" name="Footer Placeholder 4">
            <a:extLst>
              <a:ext uri="{FF2B5EF4-FFF2-40B4-BE49-F238E27FC236}">
                <a16:creationId xmlns:a16="http://schemas.microsoft.com/office/drawing/2014/main" xmlns="" id="{5CE3076E-EFD7-6049-B377-CF860D23D7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8C61707-199E-ED4C-9D4A-BA768E226CE8}"/>
              </a:ext>
            </a:extLst>
          </p:cNvPr>
          <p:cNvSpPr>
            <a:spLocks noGrp="1"/>
          </p:cNvSpPr>
          <p:nvPr>
            <p:ph type="sldNum" sz="quarter" idx="12"/>
          </p:nvPr>
        </p:nvSpPr>
        <p:spPr/>
        <p:txBody>
          <a:bodyPr/>
          <a:lstStyle/>
          <a:p>
            <a:fld id="{B60A9FE8-FC43-9344-97D4-7577EA873A5F}" type="slidenum">
              <a:rPr lang="en-US" smtClean="0"/>
              <a:pPr/>
              <a:t>‹#›</a:t>
            </a:fld>
            <a:endParaRPr lang="en-US"/>
          </a:p>
        </p:txBody>
      </p:sp>
    </p:spTree>
    <p:extLst>
      <p:ext uri="{BB962C8B-B14F-4D97-AF65-F5344CB8AC3E}">
        <p14:creationId xmlns:p14="http://schemas.microsoft.com/office/powerpoint/2010/main" xmlns="" val="1588176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349924-1565-D24E-9B11-61E7B14BD5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87F89D0-894E-8044-B0BF-C1D2346DD7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1C05975B-3A1E-DA40-A477-D1E60131A4D7}"/>
              </a:ext>
            </a:extLst>
          </p:cNvPr>
          <p:cNvSpPr>
            <a:spLocks noGrp="1"/>
          </p:cNvSpPr>
          <p:nvPr>
            <p:ph type="dt" sz="half" idx="10"/>
          </p:nvPr>
        </p:nvSpPr>
        <p:spPr/>
        <p:txBody>
          <a:bodyPr/>
          <a:lstStyle/>
          <a:p>
            <a:fld id="{AFD6AAB4-F126-0245-8292-88B42DA4C235}" type="datetimeFigureOut">
              <a:rPr lang="en-US" smtClean="0"/>
              <a:pPr/>
              <a:t>6/6/2020</a:t>
            </a:fld>
            <a:endParaRPr lang="en-US"/>
          </a:p>
        </p:txBody>
      </p:sp>
      <p:sp>
        <p:nvSpPr>
          <p:cNvPr id="5" name="Footer Placeholder 4">
            <a:extLst>
              <a:ext uri="{FF2B5EF4-FFF2-40B4-BE49-F238E27FC236}">
                <a16:creationId xmlns:a16="http://schemas.microsoft.com/office/drawing/2014/main" xmlns="" id="{4DB42F22-AA7C-4D4D-A67C-13B6CF094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759E7AE-EC1E-A749-A7B8-573E2AC7A177}"/>
              </a:ext>
            </a:extLst>
          </p:cNvPr>
          <p:cNvSpPr>
            <a:spLocks noGrp="1"/>
          </p:cNvSpPr>
          <p:nvPr>
            <p:ph type="sldNum" sz="quarter" idx="12"/>
          </p:nvPr>
        </p:nvSpPr>
        <p:spPr/>
        <p:txBody>
          <a:bodyPr/>
          <a:lstStyle/>
          <a:p>
            <a:fld id="{B60A9FE8-FC43-9344-97D4-7577EA873A5F}" type="slidenum">
              <a:rPr lang="en-US" smtClean="0"/>
              <a:pPr/>
              <a:t>‹#›</a:t>
            </a:fld>
            <a:endParaRPr lang="en-US"/>
          </a:p>
        </p:txBody>
      </p:sp>
    </p:spTree>
    <p:extLst>
      <p:ext uri="{BB962C8B-B14F-4D97-AF65-F5344CB8AC3E}">
        <p14:creationId xmlns:p14="http://schemas.microsoft.com/office/powerpoint/2010/main" xmlns="" val="3722580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FCE006-58A0-574D-AFF4-97FEB6479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638FD9C-5C81-C246-826D-7ED48C8EEC0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D304677-32AC-214E-B5B8-9679C595F48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65C1218-510F-5B42-9CB7-DC9FADF75F67}"/>
              </a:ext>
            </a:extLst>
          </p:cNvPr>
          <p:cNvSpPr>
            <a:spLocks noGrp="1"/>
          </p:cNvSpPr>
          <p:nvPr>
            <p:ph type="dt" sz="half" idx="10"/>
          </p:nvPr>
        </p:nvSpPr>
        <p:spPr/>
        <p:txBody>
          <a:bodyPr/>
          <a:lstStyle/>
          <a:p>
            <a:fld id="{AFD6AAB4-F126-0245-8292-88B42DA4C235}" type="datetimeFigureOut">
              <a:rPr lang="en-US" smtClean="0"/>
              <a:pPr/>
              <a:t>6/6/2020</a:t>
            </a:fld>
            <a:endParaRPr lang="en-US"/>
          </a:p>
        </p:txBody>
      </p:sp>
      <p:sp>
        <p:nvSpPr>
          <p:cNvPr id="6" name="Footer Placeholder 5">
            <a:extLst>
              <a:ext uri="{FF2B5EF4-FFF2-40B4-BE49-F238E27FC236}">
                <a16:creationId xmlns:a16="http://schemas.microsoft.com/office/drawing/2014/main" xmlns="" id="{D7E05F33-B64B-954A-BFBF-E61D01FFEB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55E3A8D-2B1C-4E47-A205-F1EF376F65FB}"/>
              </a:ext>
            </a:extLst>
          </p:cNvPr>
          <p:cNvSpPr>
            <a:spLocks noGrp="1"/>
          </p:cNvSpPr>
          <p:nvPr>
            <p:ph type="sldNum" sz="quarter" idx="12"/>
          </p:nvPr>
        </p:nvSpPr>
        <p:spPr/>
        <p:txBody>
          <a:bodyPr/>
          <a:lstStyle/>
          <a:p>
            <a:fld id="{B60A9FE8-FC43-9344-97D4-7577EA873A5F}" type="slidenum">
              <a:rPr lang="en-US" smtClean="0"/>
              <a:pPr/>
              <a:t>‹#›</a:t>
            </a:fld>
            <a:endParaRPr lang="en-US"/>
          </a:p>
        </p:txBody>
      </p:sp>
    </p:spTree>
    <p:extLst>
      <p:ext uri="{BB962C8B-B14F-4D97-AF65-F5344CB8AC3E}">
        <p14:creationId xmlns:p14="http://schemas.microsoft.com/office/powerpoint/2010/main" xmlns="" val="243459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E99878-9107-294A-8A94-BD53CC2875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BB0AADB-AAB3-B940-AEDE-1D7FEBCF53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0D92E91B-FB26-1A41-8910-68A50606962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6435ACF-F286-A34E-BA93-92FC232241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62C91BF6-8A37-6748-B400-8FFA060194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8F9F2C7-84E4-D345-BCBF-B9D9E6AE7799}"/>
              </a:ext>
            </a:extLst>
          </p:cNvPr>
          <p:cNvSpPr>
            <a:spLocks noGrp="1"/>
          </p:cNvSpPr>
          <p:nvPr>
            <p:ph type="dt" sz="half" idx="10"/>
          </p:nvPr>
        </p:nvSpPr>
        <p:spPr/>
        <p:txBody>
          <a:bodyPr/>
          <a:lstStyle/>
          <a:p>
            <a:fld id="{AFD6AAB4-F126-0245-8292-88B42DA4C235}" type="datetimeFigureOut">
              <a:rPr lang="en-US" smtClean="0"/>
              <a:pPr/>
              <a:t>6/6/2020</a:t>
            </a:fld>
            <a:endParaRPr lang="en-US"/>
          </a:p>
        </p:txBody>
      </p:sp>
      <p:sp>
        <p:nvSpPr>
          <p:cNvPr id="8" name="Footer Placeholder 7">
            <a:extLst>
              <a:ext uri="{FF2B5EF4-FFF2-40B4-BE49-F238E27FC236}">
                <a16:creationId xmlns:a16="http://schemas.microsoft.com/office/drawing/2014/main" xmlns="" id="{321BAFB1-E9C9-E741-9D51-24B156E87B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FCBA73F-6518-FC42-B151-3D3D97F02858}"/>
              </a:ext>
            </a:extLst>
          </p:cNvPr>
          <p:cNvSpPr>
            <a:spLocks noGrp="1"/>
          </p:cNvSpPr>
          <p:nvPr>
            <p:ph type="sldNum" sz="quarter" idx="12"/>
          </p:nvPr>
        </p:nvSpPr>
        <p:spPr/>
        <p:txBody>
          <a:bodyPr/>
          <a:lstStyle/>
          <a:p>
            <a:fld id="{B60A9FE8-FC43-9344-97D4-7577EA873A5F}" type="slidenum">
              <a:rPr lang="en-US" smtClean="0"/>
              <a:pPr/>
              <a:t>‹#›</a:t>
            </a:fld>
            <a:endParaRPr lang="en-US"/>
          </a:p>
        </p:txBody>
      </p:sp>
    </p:spTree>
    <p:extLst>
      <p:ext uri="{BB962C8B-B14F-4D97-AF65-F5344CB8AC3E}">
        <p14:creationId xmlns:p14="http://schemas.microsoft.com/office/powerpoint/2010/main" xmlns="" val="1991446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994E74-2DBB-2849-92E7-B5A1AEE35F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0B57720-051D-A846-BEB7-B8D954E74F78}"/>
              </a:ext>
            </a:extLst>
          </p:cNvPr>
          <p:cNvSpPr>
            <a:spLocks noGrp="1"/>
          </p:cNvSpPr>
          <p:nvPr>
            <p:ph type="dt" sz="half" idx="10"/>
          </p:nvPr>
        </p:nvSpPr>
        <p:spPr/>
        <p:txBody>
          <a:bodyPr/>
          <a:lstStyle/>
          <a:p>
            <a:fld id="{AFD6AAB4-F126-0245-8292-88B42DA4C235}" type="datetimeFigureOut">
              <a:rPr lang="en-US" smtClean="0"/>
              <a:pPr/>
              <a:t>6/6/2020</a:t>
            </a:fld>
            <a:endParaRPr lang="en-US"/>
          </a:p>
        </p:txBody>
      </p:sp>
      <p:sp>
        <p:nvSpPr>
          <p:cNvPr id="4" name="Footer Placeholder 3">
            <a:extLst>
              <a:ext uri="{FF2B5EF4-FFF2-40B4-BE49-F238E27FC236}">
                <a16:creationId xmlns:a16="http://schemas.microsoft.com/office/drawing/2014/main" xmlns="" id="{E06581BE-5333-0648-833A-3B4E340BB6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1004EB5-0624-1F44-B98A-CCE2E1A15260}"/>
              </a:ext>
            </a:extLst>
          </p:cNvPr>
          <p:cNvSpPr>
            <a:spLocks noGrp="1"/>
          </p:cNvSpPr>
          <p:nvPr>
            <p:ph type="sldNum" sz="quarter" idx="12"/>
          </p:nvPr>
        </p:nvSpPr>
        <p:spPr/>
        <p:txBody>
          <a:bodyPr/>
          <a:lstStyle/>
          <a:p>
            <a:fld id="{B60A9FE8-FC43-9344-97D4-7577EA873A5F}" type="slidenum">
              <a:rPr lang="en-US" smtClean="0"/>
              <a:pPr/>
              <a:t>‹#›</a:t>
            </a:fld>
            <a:endParaRPr lang="en-US"/>
          </a:p>
        </p:txBody>
      </p:sp>
    </p:spTree>
    <p:extLst>
      <p:ext uri="{BB962C8B-B14F-4D97-AF65-F5344CB8AC3E}">
        <p14:creationId xmlns:p14="http://schemas.microsoft.com/office/powerpoint/2010/main" xmlns="" val="2868801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87F656E-FFBB-BE47-B3D9-973ADC0466D3}"/>
              </a:ext>
            </a:extLst>
          </p:cNvPr>
          <p:cNvSpPr>
            <a:spLocks noGrp="1"/>
          </p:cNvSpPr>
          <p:nvPr>
            <p:ph type="dt" sz="half" idx="10"/>
          </p:nvPr>
        </p:nvSpPr>
        <p:spPr/>
        <p:txBody>
          <a:bodyPr/>
          <a:lstStyle/>
          <a:p>
            <a:fld id="{AFD6AAB4-F126-0245-8292-88B42DA4C235}" type="datetimeFigureOut">
              <a:rPr lang="en-US" smtClean="0"/>
              <a:pPr/>
              <a:t>6/6/2020</a:t>
            </a:fld>
            <a:endParaRPr lang="en-US"/>
          </a:p>
        </p:txBody>
      </p:sp>
      <p:sp>
        <p:nvSpPr>
          <p:cNvPr id="3" name="Footer Placeholder 2">
            <a:extLst>
              <a:ext uri="{FF2B5EF4-FFF2-40B4-BE49-F238E27FC236}">
                <a16:creationId xmlns:a16="http://schemas.microsoft.com/office/drawing/2014/main" xmlns="" id="{A12F78DD-A85C-724C-878E-345C5253CB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50DC732-5F78-CE46-966B-58182FDE5887}"/>
              </a:ext>
            </a:extLst>
          </p:cNvPr>
          <p:cNvSpPr>
            <a:spLocks noGrp="1"/>
          </p:cNvSpPr>
          <p:nvPr>
            <p:ph type="sldNum" sz="quarter" idx="12"/>
          </p:nvPr>
        </p:nvSpPr>
        <p:spPr/>
        <p:txBody>
          <a:bodyPr/>
          <a:lstStyle/>
          <a:p>
            <a:fld id="{B60A9FE8-FC43-9344-97D4-7577EA873A5F}" type="slidenum">
              <a:rPr lang="en-US" smtClean="0"/>
              <a:pPr/>
              <a:t>‹#›</a:t>
            </a:fld>
            <a:endParaRPr lang="en-US"/>
          </a:p>
        </p:txBody>
      </p:sp>
    </p:spTree>
    <p:extLst>
      <p:ext uri="{BB962C8B-B14F-4D97-AF65-F5344CB8AC3E}">
        <p14:creationId xmlns:p14="http://schemas.microsoft.com/office/powerpoint/2010/main" xmlns="" val="1714642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AB8915-DB5B-2848-A824-B44E773018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CE05403-68D4-844B-8EEB-4DB1690E4A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4365740-F234-9D47-9560-95A777429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D9BA5B3-B1A9-6D47-A51B-025BC46091B6}"/>
              </a:ext>
            </a:extLst>
          </p:cNvPr>
          <p:cNvSpPr>
            <a:spLocks noGrp="1"/>
          </p:cNvSpPr>
          <p:nvPr>
            <p:ph type="dt" sz="half" idx="10"/>
          </p:nvPr>
        </p:nvSpPr>
        <p:spPr/>
        <p:txBody>
          <a:bodyPr/>
          <a:lstStyle/>
          <a:p>
            <a:fld id="{AFD6AAB4-F126-0245-8292-88B42DA4C235}" type="datetimeFigureOut">
              <a:rPr lang="en-US" smtClean="0"/>
              <a:pPr/>
              <a:t>6/6/2020</a:t>
            </a:fld>
            <a:endParaRPr lang="en-US"/>
          </a:p>
        </p:txBody>
      </p:sp>
      <p:sp>
        <p:nvSpPr>
          <p:cNvPr id="6" name="Footer Placeholder 5">
            <a:extLst>
              <a:ext uri="{FF2B5EF4-FFF2-40B4-BE49-F238E27FC236}">
                <a16:creationId xmlns:a16="http://schemas.microsoft.com/office/drawing/2014/main" xmlns="" id="{942546C8-A2C2-AF44-AF9B-C18D11149D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437872B-5D65-5140-AD76-4051219FFD72}"/>
              </a:ext>
            </a:extLst>
          </p:cNvPr>
          <p:cNvSpPr>
            <a:spLocks noGrp="1"/>
          </p:cNvSpPr>
          <p:nvPr>
            <p:ph type="sldNum" sz="quarter" idx="12"/>
          </p:nvPr>
        </p:nvSpPr>
        <p:spPr/>
        <p:txBody>
          <a:bodyPr/>
          <a:lstStyle/>
          <a:p>
            <a:fld id="{B60A9FE8-FC43-9344-97D4-7577EA873A5F}" type="slidenum">
              <a:rPr lang="en-US" smtClean="0"/>
              <a:pPr/>
              <a:t>‹#›</a:t>
            </a:fld>
            <a:endParaRPr lang="en-US"/>
          </a:p>
        </p:txBody>
      </p:sp>
    </p:spTree>
    <p:extLst>
      <p:ext uri="{BB962C8B-B14F-4D97-AF65-F5344CB8AC3E}">
        <p14:creationId xmlns:p14="http://schemas.microsoft.com/office/powerpoint/2010/main" xmlns="" val="3392841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2BF6B2-DD06-1943-9F02-91E5725243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6D40847-FCD2-BF4E-92EB-6C0300172A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3D597A5-EB41-AE40-AA22-986624D11A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38FBC7E-6306-114E-A9F5-E7AFDB30C29F}"/>
              </a:ext>
            </a:extLst>
          </p:cNvPr>
          <p:cNvSpPr>
            <a:spLocks noGrp="1"/>
          </p:cNvSpPr>
          <p:nvPr>
            <p:ph type="dt" sz="half" idx="10"/>
          </p:nvPr>
        </p:nvSpPr>
        <p:spPr/>
        <p:txBody>
          <a:bodyPr/>
          <a:lstStyle/>
          <a:p>
            <a:fld id="{AFD6AAB4-F126-0245-8292-88B42DA4C235}" type="datetimeFigureOut">
              <a:rPr lang="en-US" smtClean="0"/>
              <a:pPr/>
              <a:t>6/6/2020</a:t>
            </a:fld>
            <a:endParaRPr lang="en-US"/>
          </a:p>
        </p:txBody>
      </p:sp>
      <p:sp>
        <p:nvSpPr>
          <p:cNvPr id="6" name="Footer Placeholder 5">
            <a:extLst>
              <a:ext uri="{FF2B5EF4-FFF2-40B4-BE49-F238E27FC236}">
                <a16:creationId xmlns:a16="http://schemas.microsoft.com/office/drawing/2014/main" xmlns="" id="{3AC3FD99-547F-4F47-BCFA-70C25EB01A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0C85FAF-8C8C-5F43-B9F8-18CBC2696272}"/>
              </a:ext>
            </a:extLst>
          </p:cNvPr>
          <p:cNvSpPr>
            <a:spLocks noGrp="1"/>
          </p:cNvSpPr>
          <p:nvPr>
            <p:ph type="sldNum" sz="quarter" idx="12"/>
          </p:nvPr>
        </p:nvSpPr>
        <p:spPr/>
        <p:txBody>
          <a:bodyPr/>
          <a:lstStyle/>
          <a:p>
            <a:fld id="{B60A9FE8-FC43-9344-97D4-7577EA873A5F}" type="slidenum">
              <a:rPr lang="en-US" smtClean="0"/>
              <a:pPr/>
              <a:t>‹#›</a:t>
            </a:fld>
            <a:endParaRPr lang="en-US"/>
          </a:p>
        </p:txBody>
      </p:sp>
    </p:spTree>
    <p:extLst>
      <p:ext uri="{BB962C8B-B14F-4D97-AF65-F5344CB8AC3E}">
        <p14:creationId xmlns:p14="http://schemas.microsoft.com/office/powerpoint/2010/main" xmlns="" val="168449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05BEAA0-731F-704E-AF64-742E6BEAC3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563B79F-8A64-114D-90B2-7269EDA9A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2BD4957-F3E8-CF4B-A16A-08CE7616E3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D6AAB4-F126-0245-8292-88B42DA4C235}" type="datetimeFigureOut">
              <a:rPr lang="en-US" smtClean="0"/>
              <a:pPr/>
              <a:t>6/6/2020</a:t>
            </a:fld>
            <a:endParaRPr lang="en-US"/>
          </a:p>
        </p:txBody>
      </p:sp>
      <p:sp>
        <p:nvSpPr>
          <p:cNvPr id="5" name="Footer Placeholder 4">
            <a:extLst>
              <a:ext uri="{FF2B5EF4-FFF2-40B4-BE49-F238E27FC236}">
                <a16:creationId xmlns:a16="http://schemas.microsoft.com/office/drawing/2014/main" xmlns="" id="{25402B88-B6F7-2E4E-A3B3-B3DCB24265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A004C133-2DA1-E44D-A7BF-6D7B7CB7D2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0A9FE8-FC43-9344-97D4-7577EA873A5F}" type="slidenum">
              <a:rPr lang="en-US" smtClean="0"/>
              <a:pPr/>
              <a:t>‹#›</a:t>
            </a:fld>
            <a:endParaRPr lang="en-US"/>
          </a:p>
        </p:txBody>
      </p:sp>
    </p:spTree>
    <p:extLst>
      <p:ext uri="{BB962C8B-B14F-4D97-AF65-F5344CB8AC3E}">
        <p14:creationId xmlns:p14="http://schemas.microsoft.com/office/powerpoint/2010/main" xmlns="" val="3319461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AAACCC-F936-0D40-A5FB-D4314E082773}"/>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F180AC46-64BA-C14E-BE2E-28A3FA86E023}"/>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972809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a:extLst>
              <a:ext uri="{FF2B5EF4-FFF2-40B4-BE49-F238E27FC236}">
                <a16:creationId xmlns:a16="http://schemas.microsoft.com/office/drawing/2014/main" xmlns="" id="{498B8FD2-721C-8444-8C07-CA32943E7C50}"/>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rot="16200000">
            <a:off x="2667002" y="-2667001"/>
            <a:ext cx="6858000" cy="12192000"/>
          </a:xfrm>
          <a:prstGeom prst="rect">
            <a:avLst/>
          </a:prstGeom>
        </p:spPr>
      </p:pic>
      <p:sp>
        <p:nvSpPr>
          <p:cNvPr id="9" name="Content Placeholder 8">
            <a:extLst>
              <a:ext uri="{FF2B5EF4-FFF2-40B4-BE49-F238E27FC236}">
                <a16:creationId xmlns:a16="http://schemas.microsoft.com/office/drawing/2014/main" xmlns="" id="{E72D39EA-0A06-854F-AF35-8F096813C660}"/>
              </a:ext>
            </a:extLst>
          </p:cNvPr>
          <p:cNvSpPr>
            <a:spLocks noGrp="1"/>
          </p:cNvSpPr>
          <p:nvPr>
            <p:ph idx="1"/>
          </p:nvPr>
        </p:nvSpPr>
        <p:spPr>
          <a:xfrm>
            <a:off x="4557664" y="1032122"/>
            <a:ext cx="6481251" cy="4793751"/>
          </a:xfrm>
        </p:spPr>
        <p:txBody>
          <a:bodyPr>
            <a:normAutofit lnSpcReduction="10000"/>
          </a:bodyPr>
          <a:lstStyle/>
          <a:p>
            <a:pPr marL="0" indent="0" algn="just">
              <a:buNone/>
            </a:pPr>
            <a:r>
              <a:rPr lang="en-US" b="1"/>
              <a:t>The positive side of constructivism</a:t>
            </a:r>
            <a:r>
              <a:rPr lang="en-US"/>
              <a:t> is that it attends carefully to the connections between the mental “maps” the students have when they enter the classroom and the knowledge the teacher seeks to present once they are there.</a:t>
            </a:r>
          </a:p>
          <a:p>
            <a:pPr marL="0" indent="0" algn="just">
              <a:buNone/>
            </a:pPr>
            <a:endParaRPr lang="en-US" b="1"/>
          </a:p>
          <a:p>
            <a:pPr marL="0" indent="0" algn="just">
              <a:buNone/>
            </a:pPr>
            <a:r>
              <a:rPr lang="en-US" b="1"/>
              <a:t>The downside of constructivism </a:t>
            </a:r>
            <a:r>
              <a:rPr lang="en-US"/>
              <a:t>is that students may believe that they correctly understand new material when in fact they do not, and the teacher may conclude that their understanding is correct when it is not!</a:t>
            </a:r>
            <a:endParaRPr lang="en-US" b="1"/>
          </a:p>
        </p:txBody>
      </p:sp>
    </p:spTree>
    <p:extLst>
      <p:ext uri="{BB962C8B-B14F-4D97-AF65-F5344CB8AC3E}">
        <p14:creationId xmlns:p14="http://schemas.microsoft.com/office/powerpoint/2010/main" xmlns="" val="3488837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a:extLst>
              <a:ext uri="{FF2B5EF4-FFF2-40B4-BE49-F238E27FC236}">
                <a16:creationId xmlns:a16="http://schemas.microsoft.com/office/drawing/2014/main" xmlns="" id="{8E1449C0-603D-CE4F-9D7E-03260D30493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9" name="Content Placeholder 8">
            <a:extLst>
              <a:ext uri="{FF2B5EF4-FFF2-40B4-BE49-F238E27FC236}">
                <a16:creationId xmlns:a16="http://schemas.microsoft.com/office/drawing/2014/main" xmlns="" id="{72D03172-69AF-6B49-8943-8E9F146A21D3}"/>
              </a:ext>
            </a:extLst>
          </p:cNvPr>
          <p:cNvSpPr>
            <a:spLocks noGrp="1"/>
          </p:cNvSpPr>
          <p:nvPr>
            <p:ph idx="1"/>
          </p:nvPr>
        </p:nvSpPr>
        <p:spPr>
          <a:xfrm>
            <a:off x="3294058" y="2597266"/>
            <a:ext cx="5603884" cy="2921281"/>
          </a:xfrm>
        </p:spPr>
        <p:txBody>
          <a:bodyPr>
            <a:normAutofit lnSpcReduction="10000"/>
          </a:bodyPr>
          <a:lstStyle/>
          <a:p>
            <a:pPr marL="0" indent="0" algn="just">
              <a:buNone/>
            </a:pPr>
            <a:r>
              <a:rPr lang="en-US" sz="3200">
                <a:solidFill>
                  <a:schemeClr val="accent3">
                    <a:lumMod val="50000"/>
                  </a:schemeClr>
                </a:solidFill>
              </a:rPr>
              <a:t>New information and experience must be presented in ways that </a:t>
            </a:r>
            <a:r>
              <a:rPr lang="en-US" sz="3200" u="sng">
                <a:solidFill>
                  <a:schemeClr val="accent3">
                    <a:lumMod val="50000"/>
                  </a:schemeClr>
                </a:solidFill>
              </a:rPr>
              <a:t>facilitate the learner’s imparting meaning to it</a:t>
            </a:r>
            <a:r>
              <a:rPr lang="en-US" sz="3200">
                <a:solidFill>
                  <a:schemeClr val="accent3">
                    <a:lumMod val="50000"/>
                  </a:schemeClr>
                </a:solidFill>
              </a:rPr>
              <a:t>, generally by connecting it to understandings already held and building new frameworks to accommodate it.</a:t>
            </a:r>
          </a:p>
        </p:txBody>
      </p:sp>
    </p:spTree>
    <p:extLst>
      <p:ext uri="{BB962C8B-B14F-4D97-AF65-F5344CB8AC3E}">
        <p14:creationId xmlns:p14="http://schemas.microsoft.com/office/powerpoint/2010/main" xmlns="" val="28381373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DEB9B288-93DC-1E4A-B957-1079ABE93E3C}"/>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xmlns="" id="{54CAB0E3-2F79-2649-AD34-123B0DB54BF5}"/>
              </a:ext>
            </a:extLst>
          </p:cNvPr>
          <p:cNvSpPr>
            <a:spLocks noGrp="1"/>
          </p:cNvSpPr>
          <p:nvPr>
            <p:ph type="title"/>
          </p:nvPr>
        </p:nvSpPr>
        <p:spPr>
          <a:xfrm rot="10800000" flipV="1">
            <a:off x="3514725" y="2044897"/>
            <a:ext cx="5162550" cy="2768203"/>
          </a:xfrm>
        </p:spPr>
        <p:txBody>
          <a:bodyPr>
            <a:normAutofit/>
          </a:bodyPr>
          <a:lstStyle/>
          <a:p>
            <a:pPr algn="ctr"/>
            <a:r>
              <a:rPr lang="en-US" i="1" dirty="0">
                <a:latin typeface="Arial Black" panose="020B0604020202020204" pitchFamily="34" charset="0"/>
                <a:ea typeface="Segoe UI Symbol" panose="020B0502040204020203" pitchFamily="34" charset="0"/>
                <a:cs typeface="Arial Black" panose="020B0604020202020204" pitchFamily="34" charset="0"/>
              </a:rPr>
              <a:t>Multiple Intelligences</a:t>
            </a:r>
            <a:br>
              <a:rPr lang="en-US" i="1" dirty="0">
                <a:latin typeface="Arial Black" panose="020B0604020202020204" pitchFamily="34" charset="0"/>
                <a:ea typeface="Segoe UI Symbol" panose="020B0502040204020203" pitchFamily="34" charset="0"/>
                <a:cs typeface="Arial Black" panose="020B0604020202020204" pitchFamily="34" charset="0"/>
              </a:rPr>
            </a:br>
            <a:endParaRPr lang="en-US" dirty="0">
              <a:latin typeface="Arial Black" panose="020B0604020202020204" pitchFamily="34" charset="0"/>
              <a:ea typeface="Segoe UI Symbol" panose="020B0502040204020203" pitchFamily="34" charset="0"/>
              <a:cs typeface="Arial Black" panose="020B0604020202020204" pitchFamily="34" charset="0"/>
            </a:endParaRPr>
          </a:p>
        </p:txBody>
      </p:sp>
    </p:spTree>
    <p:extLst>
      <p:ext uri="{BB962C8B-B14F-4D97-AF65-F5344CB8AC3E}">
        <p14:creationId xmlns:p14="http://schemas.microsoft.com/office/powerpoint/2010/main" xmlns="" val="36241551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0183" y="158234"/>
            <a:ext cx="5394425" cy="769441"/>
          </a:xfrm>
          <a:prstGeom prst="rect">
            <a:avLst/>
          </a:prstGeom>
        </p:spPr>
        <p:txBody>
          <a:bodyPr wrap="none">
            <a:spAutoFit/>
          </a:bodyPr>
          <a:lstStyle/>
          <a:p>
            <a:r>
              <a:rPr lang="en-US" sz="4400" b="1" dirty="0">
                <a:ln w="22225">
                  <a:solidFill>
                    <a:schemeClr val="accent2">
                      <a:lumMod val="50000"/>
                    </a:schemeClr>
                  </a:solidFill>
                  <a:prstDash val="solid"/>
                </a:ln>
                <a:solidFill>
                  <a:schemeClr val="accent2">
                    <a:lumMod val="40000"/>
                    <a:lumOff val="60000"/>
                  </a:schemeClr>
                </a:solidFill>
                <a:latin typeface="High Tower Text" panose="02040502050506030303" pitchFamily="18" charset="0"/>
              </a:rPr>
              <a:t>Multiple Intelligences</a:t>
            </a:r>
          </a:p>
        </p:txBody>
      </p:sp>
      <p:sp>
        <p:nvSpPr>
          <p:cNvPr id="12" name="Rounded Rectangle 11"/>
          <p:cNvSpPr/>
          <p:nvPr/>
        </p:nvSpPr>
        <p:spPr>
          <a:xfrm>
            <a:off x="830183" y="1114860"/>
            <a:ext cx="8653786" cy="1817257"/>
          </a:xfrm>
          <a:prstGeom prst="roundRect">
            <a:avLst/>
          </a:prstGeom>
          <a:solidFill>
            <a:srgbClr val="FF9999"/>
          </a:solidFill>
          <a:ln w="9525"/>
          <a:effectLst>
            <a:outerShdw blurRad="50800" dist="38100" dir="18900000" algn="bl" rotWithShape="0">
              <a:prstClr val="black">
                <a:alpha val="40000"/>
              </a:prstClr>
            </a:outerShdw>
          </a:effectLst>
          <a:scene3d>
            <a:camera prst="orthographicFront"/>
            <a:lightRig rig="threePt" dir="t"/>
          </a:scene3d>
          <a:sp3d>
            <a:bevelT w="139700" h="139700" prst="divot"/>
          </a:sp3d>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r>
              <a:rPr lang="en-US" sz="2800" b="1" dirty="0">
                <a:ln/>
                <a:solidFill>
                  <a:srgbClr val="002060"/>
                </a:solidFill>
                <a:latin typeface="Adobe Kaiti Std R" panose="02020400000000000000" pitchFamily="18" charset="-128"/>
                <a:ea typeface="Adobe Kaiti Std R" panose="02020400000000000000" pitchFamily="18" charset="-128"/>
                <a:cs typeface="Adobe Devanagari" panose="02040503050201020203" pitchFamily="18" charset="0"/>
              </a:rPr>
              <a:t>Gardner argues that human beings have the ability to </a:t>
            </a:r>
            <a:r>
              <a:rPr lang="en-US" sz="2800" b="1" dirty="0" smtClean="0">
                <a:ln/>
                <a:solidFill>
                  <a:srgbClr val="002060"/>
                </a:solidFill>
                <a:latin typeface="Adobe Kaiti Std R" panose="02020400000000000000" pitchFamily="18" charset="-128"/>
                <a:ea typeface="Adobe Kaiti Std R" panose="02020400000000000000" pitchFamily="18" charset="-128"/>
                <a:cs typeface="Adobe Devanagari" panose="02040503050201020203" pitchFamily="18" charset="0"/>
              </a:rPr>
              <a:t>solve many </a:t>
            </a:r>
            <a:r>
              <a:rPr lang="en-US" sz="2800" b="1" dirty="0">
                <a:ln w="3175"/>
                <a:solidFill>
                  <a:schemeClr val="bg1"/>
                </a:solidFill>
                <a:latin typeface="Adobe Kaiti Std R" panose="02020400000000000000" pitchFamily="18" charset="-128"/>
                <a:ea typeface="Adobe Kaiti Std R" panose="02020400000000000000" pitchFamily="18" charset="-128"/>
                <a:cs typeface="Adobe Devanagari" panose="02040503050201020203" pitchFamily="18" charset="0"/>
              </a:rPr>
              <a:t>different</a:t>
            </a:r>
            <a:r>
              <a:rPr lang="en-US" sz="2800" b="1" dirty="0">
                <a:ln/>
                <a:solidFill>
                  <a:srgbClr val="002060"/>
                </a:solidFill>
                <a:latin typeface="Adobe Kaiti Std R" panose="02020400000000000000" pitchFamily="18" charset="-128"/>
                <a:ea typeface="Adobe Kaiti Std R" panose="02020400000000000000" pitchFamily="18" charset="-128"/>
                <a:cs typeface="Adobe Devanagari" panose="02040503050201020203" pitchFamily="18" charset="0"/>
              </a:rPr>
              <a:t> kinds of problems and </a:t>
            </a:r>
            <a:r>
              <a:rPr lang="en-US" sz="2800" b="1" dirty="0">
                <a:ln w="3175"/>
                <a:solidFill>
                  <a:schemeClr val="bg1"/>
                </a:solidFill>
                <a:latin typeface="Adobe Kaiti Std R" panose="02020400000000000000" pitchFamily="18" charset="-128"/>
                <a:ea typeface="Adobe Kaiti Std R" panose="02020400000000000000" pitchFamily="18" charset="-128"/>
                <a:cs typeface="Adobe Devanagari" panose="02040503050201020203" pitchFamily="18" charset="0"/>
              </a:rPr>
              <a:t>make or create </a:t>
            </a:r>
            <a:r>
              <a:rPr lang="en-US" sz="2800" b="1" dirty="0">
                <a:ln/>
                <a:solidFill>
                  <a:srgbClr val="002060"/>
                </a:solidFill>
                <a:latin typeface="Adobe Kaiti Std R" panose="02020400000000000000" pitchFamily="18" charset="-128"/>
                <a:ea typeface="Adobe Kaiti Std R" panose="02020400000000000000" pitchFamily="18" charset="-128"/>
                <a:cs typeface="Adobe Devanagari" panose="02040503050201020203" pitchFamily="18" charset="0"/>
              </a:rPr>
              <a:t>things that are </a:t>
            </a:r>
            <a:r>
              <a:rPr lang="en-US" sz="2800" b="1" dirty="0" smtClean="0">
                <a:ln/>
                <a:solidFill>
                  <a:srgbClr val="002060"/>
                </a:solidFill>
                <a:latin typeface="Adobe Kaiti Std R" panose="02020400000000000000" pitchFamily="18" charset="-128"/>
                <a:ea typeface="Adobe Kaiti Std R" panose="02020400000000000000" pitchFamily="18" charset="-128"/>
                <a:cs typeface="Adobe Devanagari" panose="02040503050201020203" pitchFamily="18" charset="0"/>
              </a:rPr>
              <a:t>valued in one </a:t>
            </a:r>
            <a:r>
              <a:rPr lang="en-US" sz="2800" b="1" dirty="0">
                <a:ln/>
                <a:solidFill>
                  <a:srgbClr val="002060"/>
                </a:solidFill>
                <a:latin typeface="Adobe Kaiti Std R" panose="02020400000000000000" pitchFamily="18" charset="-128"/>
                <a:ea typeface="Adobe Kaiti Std R" panose="02020400000000000000" pitchFamily="18" charset="-128"/>
                <a:cs typeface="Adobe Devanagari" panose="02040503050201020203" pitchFamily="18" charset="0"/>
              </a:rPr>
              <a:t>or more cultural settings.</a:t>
            </a:r>
          </a:p>
        </p:txBody>
      </p:sp>
      <p:sp>
        <p:nvSpPr>
          <p:cNvPr id="15" name="Left Brace 14"/>
          <p:cNvSpPr/>
          <p:nvPr/>
        </p:nvSpPr>
        <p:spPr>
          <a:xfrm>
            <a:off x="666749" y="3163498"/>
            <a:ext cx="657959" cy="2991117"/>
          </a:xfrm>
          <a:prstGeom prst="leftBrace">
            <a:avLst>
              <a:gd name="adj1" fmla="val 36641"/>
              <a:gd name="adj2" fmla="val 48337"/>
            </a:avLst>
          </a:prstGeom>
          <a:ln w="57150">
            <a:solidFill>
              <a:srgbClr val="CC6600"/>
            </a:solidFill>
          </a:ln>
          <a:effectLst>
            <a:outerShdw blurRad="50800" dist="38100" dir="16200000" rotWithShape="0">
              <a:prstClr val="black">
                <a:alpha val="40000"/>
              </a:prstClr>
            </a:outerShdw>
          </a:effectLst>
          <a:scene3d>
            <a:camera prst="orthographicFront"/>
            <a:lightRig rig="harsh" dir="t"/>
          </a:scene3d>
          <a:sp3d>
            <a:bevelT prst="relaxedInset"/>
          </a:sp3d>
        </p:spPr>
        <p:style>
          <a:lnRef idx="3">
            <a:schemeClr val="accent2"/>
          </a:lnRef>
          <a:fillRef idx="0">
            <a:schemeClr val="accent2"/>
          </a:fillRef>
          <a:effectRef idx="2">
            <a:schemeClr val="accent2"/>
          </a:effectRef>
          <a:fontRef idx="minor">
            <a:schemeClr val="tx1"/>
          </a:fontRef>
        </p:style>
        <p:txBody>
          <a:bodyPr rtlCol="0" anchor="ctr">
            <a:sp3d extrusionH="57150" prstMaterial="matte">
              <a:bevelT w="63500" h="12700" prst="angle"/>
              <a:contourClr>
                <a:schemeClr val="bg1">
                  <a:lumMod val="65000"/>
                </a:schemeClr>
              </a:contourClr>
            </a:sp3d>
          </a:bodyPr>
          <a:lstStyle/>
          <a:p>
            <a:pPr algn="ctr"/>
            <a:endParaRPr lang="en-US" b="1">
              <a:ln/>
              <a:solidFill>
                <a:schemeClr val="accent3"/>
              </a:solidFill>
            </a:endParaRPr>
          </a:p>
        </p:txBody>
      </p:sp>
      <p:sp>
        <p:nvSpPr>
          <p:cNvPr id="3" name="Rectangle 2"/>
          <p:cNvSpPr/>
          <p:nvPr/>
        </p:nvSpPr>
        <p:spPr>
          <a:xfrm>
            <a:off x="1143001" y="3257550"/>
            <a:ext cx="10115550" cy="2677656"/>
          </a:xfrm>
          <a:prstGeom prst="rect">
            <a:avLst/>
          </a:prstGeom>
          <a:solidFill>
            <a:srgbClr val="FFFF66"/>
          </a:solidFill>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400" dirty="0" smtClean="0">
                <a:ln w="0"/>
                <a:solidFill>
                  <a:schemeClr val="tx1"/>
                </a:solidFill>
                <a:effectLst>
                  <a:outerShdw blurRad="38100" dist="19050" dir="2700000" algn="tl" rotWithShape="0">
                    <a:schemeClr val="dk1">
                      <a:alpha val="40000"/>
                    </a:schemeClr>
                  </a:outerShdw>
                </a:effectLst>
                <a:latin typeface="High Tower Text" panose="02040502050506030303" pitchFamily="18" charset="0"/>
              </a:rPr>
              <a:t>1.Linguistic </a:t>
            </a:r>
            <a:r>
              <a:rPr lang="en-US" sz="2400" dirty="0">
                <a:ln w="0"/>
                <a:solidFill>
                  <a:schemeClr val="tx1"/>
                </a:solidFill>
                <a:effectLst>
                  <a:outerShdw blurRad="38100" dist="19050" dir="2700000" algn="tl" rotWithShape="0">
                    <a:schemeClr val="dk1">
                      <a:alpha val="40000"/>
                    </a:schemeClr>
                  </a:outerShdw>
                </a:effectLst>
                <a:latin typeface="High Tower Text" panose="02040502050506030303" pitchFamily="18" charset="0"/>
              </a:rPr>
              <a:t>intelligence (as possessed by a poet, for </a:t>
            </a:r>
            <a:r>
              <a:rPr lang="en-US" sz="2400" dirty="0" smtClean="0">
                <a:ln w="0"/>
                <a:solidFill>
                  <a:schemeClr val="tx1"/>
                </a:solidFill>
                <a:effectLst>
                  <a:outerShdw blurRad="38100" dist="19050" dir="2700000" algn="tl" rotWithShape="0">
                    <a:schemeClr val="dk1">
                      <a:alpha val="40000"/>
                    </a:schemeClr>
                  </a:outerShdw>
                </a:effectLst>
                <a:latin typeface="High Tower Text" panose="02040502050506030303" pitchFamily="18" charset="0"/>
              </a:rPr>
              <a:t>example</a:t>
            </a:r>
            <a:endParaRPr lang="en-US" sz="2400" dirty="0">
              <a:ln w="0"/>
              <a:solidFill>
                <a:schemeClr val="tx1"/>
              </a:solidFill>
              <a:effectLst>
                <a:outerShdw blurRad="38100" dist="19050" dir="2700000" algn="tl" rotWithShape="0">
                  <a:schemeClr val="dk1">
                    <a:alpha val="40000"/>
                  </a:schemeClr>
                </a:outerShdw>
              </a:effectLst>
              <a:latin typeface="High Tower Text" panose="02040502050506030303" pitchFamily="18" charset="0"/>
            </a:endParaRPr>
          </a:p>
          <a:p>
            <a:r>
              <a:rPr lang="en-US" sz="2400" dirty="0" smtClean="0">
                <a:ln w="0"/>
                <a:solidFill>
                  <a:schemeClr val="tx1"/>
                </a:solidFill>
                <a:effectLst>
                  <a:outerShdw blurRad="38100" dist="19050" dir="2700000" algn="tl" rotWithShape="0">
                    <a:schemeClr val="dk1">
                      <a:alpha val="40000"/>
                    </a:schemeClr>
                  </a:outerShdw>
                </a:effectLst>
                <a:latin typeface="High Tower Text" panose="02040502050506030303" pitchFamily="18" charset="0"/>
              </a:rPr>
              <a:t>2.Logical-mathematical </a:t>
            </a:r>
            <a:r>
              <a:rPr lang="en-US" sz="2400" dirty="0">
                <a:ln w="0"/>
                <a:solidFill>
                  <a:schemeClr val="tx1"/>
                </a:solidFill>
                <a:effectLst>
                  <a:outerShdw blurRad="38100" dist="19050" dir="2700000" algn="tl" rotWithShape="0">
                    <a:schemeClr val="dk1">
                      <a:alpha val="40000"/>
                    </a:schemeClr>
                  </a:outerShdw>
                </a:effectLst>
                <a:latin typeface="High Tower Text" panose="02040502050506030303" pitchFamily="18" charset="0"/>
              </a:rPr>
              <a:t>intelligence (as in a physicist or mathematician</a:t>
            </a:r>
            <a:r>
              <a:rPr lang="en-US" sz="2400" dirty="0" smtClean="0">
                <a:ln w="0"/>
                <a:solidFill>
                  <a:schemeClr val="tx1"/>
                </a:solidFill>
                <a:effectLst>
                  <a:outerShdw blurRad="38100" dist="19050" dir="2700000" algn="tl" rotWithShape="0">
                    <a:schemeClr val="dk1">
                      <a:alpha val="40000"/>
                    </a:schemeClr>
                  </a:outerShdw>
                </a:effectLst>
                <a:latin typeface="High Tower Text" panose="02040502050506030303" pitchFamily="18" charset="0"/>
              </a:rPr>
              <a:t>)</a:t>
            </a:r>
          </a:p>
          <a:p>
            <a:r>
              <a:rPr lang="en-US" sz="2400" dirty="0" smtClean="0">
                <a:ln w="0"/>
                <a:solidFill>
                  <a:schemeClr val="tx1"/>
                </a:solidFill>
                <a:effectLst>
                  <a:outerShdw blurRad="38100" dist="19050" dir="2700000" algn="tl" rotWithShape="0">
                    <a:schemeClr val="dk1">
                      <a:alpha val="40000"/>
                    </a:schemeClr>
                  </a:outerShdw>
                </a:effectLst>
                <a:latin typeface="High Tower Text" panose="02040502050506030303" pitchFamily="18" charset="0"/>
              </a:rPr>
              <a:t>3.Spatial </a:t>
            </a:r>
            <a:r>
              <a:rPr lang="en-US" sz="2400" dirty="0">
                <a:ln w="0"/>
                <a:solidFill>
                  <a:schemeClr val="tx1"/>
                </a:solidFill>
                <a:effectLst>
                  <a:outerShdw blurRad="38100" dist="19050" dir="2700000" algn="tl" rotWithShape="0">
                    <a:schemeClr val="dk1">
                      <a:alpha val="40000"/>
                    </a:schemeClr>
                  </a:outerShdw>
                </a:effectLst>
                <a:latin typeface="High Tower Text" panose="02040502050506030303" pitchFamily="18" charset="0"/>
              </a:rPr>
              <a:t>intelligence (sculptor or architect)</a:t>
            </a:r>
          </a:p>
          <a:p>
            <a:r>
              <a:rPr lang="en-US" sz="2400" dirty="0" smtClean="0">
                <a:ln w="0"/>
                <a:solidFill>
                  <a:schemeClr val="tx1"/>
                </a:solidFill>
                <a:effectLst>
                  <a:outerShdw blurRad="38100" dist="19050" dir="2700000" algn="tl" rotWithShape="0">
                    <a:schemeClr val="dk1">
                      <a:alpha val="40000"/>
                    </a:schemeClr>
                  </a:outerShdw>
                </a:effectLst>
                <a:latin typeface="High Tower Text" panose="02040502050506030303" pitchFamily="18" charset="0"/>
              </a:rPr>
              <a:t>4.Musical </a:t>
            </a:r>
            <a:r>
              <a:rPr lang="en-US" sz="2400" dirty="0">
                <a:ln w="0"/>
                <a:solidFill>
                  <a:schemeClr val="tx1"/>
                </a:solidFill>
                <a:effectLst>
                  <a:outerShdw blurRad="38100" dist="19050" dir="2700000" algn="tl" rotWithShape="0">
                    <a:schemeClr val="dk1">
                      <a:alpha val="40000"/>
                    </a:schemeClr>
                  </a:outerShdw>
                </a:effectLst>
                <a:latin typeface="High Tower Text" panose="02040502050506030303" pitchFamily="18" charset="0"/>
              </a:rPr>
              <a:t>intelligence (cellist or conductor)</a:t>
            </a:r>
          </a:p>
          <a:p>
            <a:r>
              <a:rPr lang="en-US" sz="2400" dirty="0" smtClean="0">
                <a:ln w="0"/>
                <a:solidFill>
                  <a:schemeClr val="tx1"/>
                </a:solidFill>
                <a:effectLst>
                  <a:outerShdw blurRad="38100" dist="19050" dir="2700000" algn="tl" rotWithShape="0">
                    <a:schemeClr val="dk1">
                      <a:alpha val="40000"/>
                    </a:schemeClr>
                  </a:outerShdw>
                </a:effectLst>
                <a:latin typeface="High Tower Text" panose="02040502050506030303" pitchFamily="18" charset="0"/>
              </a:rPr>
              <a:t>5.Bodily-kinesthetic </a:t>
            </a:r>
            <a:r>
              <a:rPr lang="en-US" sz="2400" dirty="0">
                <a:ln w="0"/>
                <a:solidFill>
                  <a:schemeClr val="tx1"/>
                </a:solidFill>
                <a:effectLst>
                  <a:outerShdw blurRad="38100" dist="19050" dir="2700000" algn="tl" rotWithShape="0">
                    <a:schemeClr val="dk1">
                      <a:alpha val="40000"/>
                    </a:schemeClr>
                  </a:outerShdw>
                </a:effectLst>
                <a:latin typeface="High Tower Text" panose="02040502050506030303" pitchFamily="18" charset="0"/>
              </a:rPr>
              <a:t>intelligence (dancer, athlete)</a:t>
            </a:r>
          </a:p>
          <a:p>
            <a:r>
              <a:rPr lang="en-US" sz="2400" dirty="0" smtClean="0">
                <a:ln w="0"/>
                <a:solidFill>
                  <a:schemeClr val="tx1"/>
                </a:solidFill>
                <a:effectLst>
                  <a:outerShdw blurRad="38100" dist="19050" dir="2700000" algn="tl" rotWithShape="0">
                    <a:schemeClr val="dk1">
                      <a:alpha val="40000"/>
                    </a:schemeClr>
                  </a:outerShdw>
                </a:effectLst>
                <a:latin typeface="High Tower Text" panose="02040502050506030303" pitchFamily="18" charset="0"/>
              </a:rPr>
              <a:t>6.Interpersonal </a:t>
            </a:r>
            <a:r>
              <a:rPr lang="en-US" sz="2400" dirty="0">
                <a:ln w="0"/>
                <a:solidFill>
                  <a:schemeClr val="tx1"/>
                </a:solidFill>
                <a:effectLst>
                  <a:outerShdw blurRad="38100" dist="19050" dir="2700000" algn="tl" rotWithShape="0">
                    <a:schemeClr val="dk1">
                      <a:alpha val="40000"/>
                    </a:schemeClr>
                  </a:outerShdw>
                </a:effectLst>
                <a:latin typeface="High Tower Text" panose="02040502050506030303" pitchFamily="18" charset="0"/>
              </a:rPr>
              <a:t>intelligence (sensitivity to others; for example, a teacher)</a:t>
            </a:r>
          </a:p>
          <a:p>
            <a:r>
              <a:rPr lang="en-US" sz="2400" dirty="0" smtClean="0">
                <a:ln w="0"/>
                <a:solidFill>
                  <a:schemeClr val="tx1"/>
                </a:solidFill>
                <a:effectLst>
                  <a:outerShdw blurRad="38100" dist="19050" dir="2700000" algn="tl" rotWithShape="0">
                    <a:schemeClr val="dk1">
                      <a:alpha val="40000"/>
                    </a:schemeClr>
                  </a:outerShdw>
                </a:effectLst>
                <a:latin typeface="High Tower Text" panose="02040502050506030303" pitchFamily="18" charset="0"/>
              </a:rPr>
              <a:t>7.Intrapersonal </a:t>
            </a:r>
            <a:r>
              <a:rPr lang="en-US" sz="2400" dirty="0">
                <a:ln w="0"/>
                <a:solidFill>
                  <a:schemeClr val="tx1"/>
                </a:solidFill>
                <a:effectLst>
                  <a:outerShdw blurRad="38100" dist="19050" dir="2700000" algn="tl" rotWithShape="0">
                    <a:schemeClr val="dk1">
                      <a:alpha val="40000"/>
                    </a:schemeClr>
                  </a:outerShdw>
                </a:effectLst>
                <a:latin typeface="High Tower Text" panose="02040502050506030303" pitchFamily="18" charset="0"/>
              </a:rPr>
              <a:t>intelligence (possessing a well-developed sense of self</a:t>
            </a:r>
            <a:r>
              <a:rPr lang="en-US" sz="2400" dirty="0" smtClean="0">
                <a:ln w="0"/>
                <a:solidFill>
                  <a:schemeClr val="tx1"/>
                </a:solidFill>
                <a:effectLst>
                  <a:outerShdw blurRad="38100" dist="19050" dir="2700000" algn="tl" rotWithShape="0">
                    <a:schemeClr val="dk1">
                      <a:alpha val="40000"/>
                    </a:schemeClr>
                  </a:outerShdw>
                </a:effectLst>
                <a:latin typeface="High Tower Text" panose="02040502050506030303" pitchFamily="18" charset="0"/>
              </a:rPr>
              <a:t>)</a:t>
            </a:r>
            <a:endParaRPr lang="en-US" dirty="0">
              <a:latin typeface="High Tower Text" panose="02040502050506030303" pitchFamily="18" charset="0"/>
            </a:endParaRPr>
          </a:p>
        </p:txBody>
      </p:sp>
    </p:spTree>
    <p:extLst>
      <p:ext uri="{BB962C8B-B14F-4D97-AF65-F5344CB8AC3E}">
        <p14:creationId xmlns:p14="http://schemas.microsoft.com/office/powerpoint/2010/main" xmlns="" val="872503237"/>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2000"/>
                                        <p:tgtEl>
                                          <p:spTgt spid="3"/>
                                        </p:tgtEl>
                                      </p:cBhvr>
                                    </p:animEffect>
                                    <p:anim calcmode="lin" valueType="num">
                                      <p:cBhvr>
                                        <p:cTn id="24" dur="2000" fill="hold"/>
                                        <p:tgtEl>
                                          <p:spTgt spid="3"/>
                                        </p:tgtEl>
                                        <p:attrNameLst>
                                          <p:attrName>style.rotation</p:attrName>
                                        </p:attrNameLst>
                                      </p:cBhvr>
                                      <p:tavLst>
                                        <p:tav tm="0">
                                          <p:val>
                                            <p:fltVal val="720"/>
                                          </p:val>
                                        </p:tav>
                                        <p:tav tm="100000">
                                          <p:val>
                                            <p:fltVal val="0"/>
                                          </p:val>
                                        </p:tav>
                                      </p:tavLst>
                                    </p:anim>
                                    <p:anim calcmode="lin" valueType="num">
                                      <p:cBhvr>
                                        <p:cTn id="25" dur="2000" fill="hold"/>
                                        <p:tgtEl>
                                          <p:spTgt spid="3"/>
                                        </p:tgtEl>
                                        <p:attrNameLst>
                                          <p:attrName>ppt_h</p:attrName>
                                        </p:attrNameLst>
                                      </p:cBhvr>
                                      <p:tavLst>
                                        <p:tav tm="0">
                                          <p:val>
                                            <p:fltVal val="0"/>
                                          </p:val>
                                        </p:tav>
                                        <p:tav tm="100000">
                                          <p:val>
                                            <p:strVal val="#ppt_h"/>
                                          </p:val>
                                        </p:tav>
                                      </p:tavLst>
                                    </p:anim>
                                    <p:anim calcmode="lin" valueType="num">
                                      <p:cBhvr>
                                        <p:cTn id="26"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5"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xmlns="" id="{C8D820F3-7788-4D4F-A0A4-98547AB741EB}"/>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 y="0"/>
            <a:ext cx="3826422" cy="6858000"/>
          </a:xfrm>
          <a:prstGeom prst="rect">
            <a:avLst/>
          </a:prstGeom>
        </p:spPr>
      </p:pic>
      <p:sp>
        <p:nvSpPr>
          <p:cNvPr id="13" name="Content Placeholder 12">
            <a:extLst>
              <a:ext uri="{FF2B5EF4-FFF2-40B4-BE49-F238E27FC236}">
                <a16:creationId xmlns:a16="http://schemas.microsoft.com/office/drawing/2014/main" xmlns="" id="{D73CE467-4B8C-4649-AAF7-521C16460399}"/>
              </a:ext>
            </a:extLst>
          </p:cNvPr>
          <p:cNvSpPr>
            <a:spLocks noGrp="1"/>
          </p:cNvSpPr>
          <p:nvPr>
            <p:ph idx="1"/>
          </p:nvPr>
        </p:nvSpPr>
        <p:spPr>
          <a:xfrm flipH="1">
            <a:off x="1904998" y="1696923"/>
            <a:ext cx="1828801" cy="5161077"/>
          </a:xfrm>
        </p:spPr>
        <p:txBody>
          <a:bodyPr>
            <a:normAutofit/>
          </a:bodyPr>
          <a:lstStyle/>
          <a:p>
            <a:pPr marL="0" indent="0" algn="ctr">
              <a:buNone/>
            </a:pPr>
            <a:r>
              <a:rPr lang="en-US" b="1" dirty="0"/>
              <a:t>Howard Gardner in </a:t>
            </a:r>
          </a:p>
          <a:p>
            <a:pPr marL="0" indent="0" algn="ctr">
              <a:buNone/>
            </a:pPr>
            <a:r>
              <a:rPr lang="en-US" b="1" dirty="0"/>
              <a:t>his </a:t>
            </a:r>
          </a:p>
          <a:p>
            <a:pPr marL="0" indent="0" algn="ctr">
              <a:buNone/>
            </a:pPr>
            <a:r>
              <a:rPr lang="en-US" b="1" dirty="0"/>
              <a:t>1983 work argued for seven </a:t>
            </a:r>
            <a:r>
              <a:rPr lang="en-US" b="1" dirty="0" err="1"/>
              <a:t>intellig-ences</a:t>
            </a:r>
            <a:r>
              <a:rPr lang="en-US" b="1" dirty="0"/>
              <a:t>:</a:t>
            </a:r>
          </a:p>
        </p:txBody>
      </p:sp>
      <p:graphicFrame>
        <p:nvGraphicFramePr>
          <p:cNvPr id="26" name="Table 26">
            <a:extLst>
              <a:ext uri="{FF2B5EF4-FFF2-40B4-BE49-F238E27FC236}">
                <a16:creationId xmlns:a16="http://schemas.microsoft.com/office/drawing/2014/main" xmlns="" id="{95C91B7E-7B80-224D-871E-47425A2F2265}"/>
              </a:ext>
            </a:extLst>
          </p:cNvPr>
          <p:cNvGraphicFramePr>
            <a:graphicFrameLocks noGrp="1"/>
          </p:cNvGraphicFramePr>
          <p:nvPr>
            <p:ph idx="1"/>
            <p:extLst>
              <p:ext uri="{D42A27DB-BD31-4B8C-83A1-F6EECF244321}">
                <p14:modId xmlns:p14="http://schemas.microsoft.com/office/powerpoint/2010/main" xmlns="" val="36137604"/>
              </p:ext>
            </p:extLst>
          </p:nvPr>
        </p:nvGraphicFramePr>
        <p:xfrm>
          <a:off x="3826423" y="0"/>
          <a:ext cx="8365576" cy="6858000"/>
        </p:xfrm>
        <a:graphic>
          <a:graphicData uri="http://schemas.openxmlformats.org/drawingml/2006/table">
            <a:tbl>
              <a:tblPr firstRow="1" bandRow="1">
                <a:tableStyleId>{21E4AEA4-8DFA-4A89-87EB-49C32662AFE0}</a:tableStyleId>
              </a:tblPr>
              <a:tblGrid>
                <a:gridCol w="4182788">
                  <a:extLst>
                    <a:ext uri="{9D8B030D-6E8A-4147-A177-3AD203B41FA5}">
                      <a16:colId xmlns:a16="http://schemas.microsoft.com/office/drawing/2014/main" xmlns="" val="3501426622"/>
                    </a:ext>
                  </a:extLst>
                </a:gridCol>
                <a:gridCol w="4182788">
                  <a:extLst>
                    <a:ext uri="{9D8B030D-6E8A-4147-A177-3AD203B41FA5}">
                      <a16:colId xmlns:a16="http://schemas.microsoft.com/office/drawing/2014/main" xmlns="" val="2553520382"/>
                    </a:ext>
                  </a:extLst>
                </a:gridCol>
              </a:tblGrid>
              <a:tr h="857250">
                <a:tc>
                  <a:txBody>
                    <a:bodyPr/>
                    <a:lstStyle/>
                    <a:p>
                      <a:r>
                        <a:rPr lang="en-US" sz="4000"/>
                        <a:t>Intelligences</a:t>
                      </a:r>
                    </a:p>
                  </a:txBody>
                  <a:tcPr/>
                </a:tc>
                <a:tc>
                  <a:txBody>
                    <a:bodyPr/>
                    <a:lstStyle/>
                    <a:p>
                      <a:r>
                        <a:rPr lang="en-US" sz="3600"/>
                        <a:t>Examples </a:t>
                      </a:r>
                      <a:r>
                        <a:rPr lang="en-US" sz="2800"/>
                        <a:t>or</a:t>
                      </a:r>
                      <a:r>
                        <a:rPr lang="en-US" sz="3600"/>
                        <a:t> features</a:t>
                      </a:r>
                    </a:p>
                  </a:txBody>
                  <a:tcPr/>
                </a:tc>
                <a:extLst>
                  <a:ext uri="{0D108BD9-81ED-4DB2-BD59-A6C34878D82A}">
                    <a16:rowId xmlns:a16="http://schemas.microsoft.com/office/drawing/2014/main" xmlns="" val="6821123"/>
                  </a:ext>
                </a:extLst>
              </a:tr>
              <a:tr h="857250">
                <a:tc>
                  <a:txBody>
                    <a:bodyPr/>
                    <a:lstStyle/>
                    <a:p>
                      <a:pPr marL="0" indent="0">
                        <a:buFont typeface="+mj-lt"/>
                        <a:buNone/>
                      </a:pPr>
                      <a:r>
                        <a:rPr lang="en-US" sz="3200" b="1"/>
                        <a:t>1.Linguistic</a:t>
                      </a:r>
                    </a:p>
                  </a:txBody>
                  <a:tcPr/>
                </a:tc>
                <a:tc>
                  <a:txBody>
                    <a:bodyPr/>
                    <a:lstStyle/>
                    <a:p>
                      <a:r>
                        <a:rPr lang="en-US" sz="2800">
                          <a:solidFill>
                            <a:schemeClr val="tx1"/>
                          </a:solidFill>
                        </a:rPr>
                        <a:t>poet</a:t>
                      </a:r>
                    </a:p>
                  </a:txBody>
                  <a:tcPr/>
                </a:tc>
                <a:extLst>
                  <a:ext uri="{0D108BD9-81ED-4DB2-BD59-A6C34878D82A}">
                    <a16:rowId xmlns:a16="http://schemas.microsoft.com/office/drawing/2014/main" xmlns="" val="2006899488"/>
                  </a:ext>
                </a:extLst>
              </a:tr>
              <a:tr h="857250">
                <a:tc>
                  <a:txBody>
                    <a:bodyPr/>
                    <a:lstStyle/>
                    <a:p>
                      <a:pPr marL="0" indent="0">
                        <a:buFont typeface="+mj-lt"/>
                        <a:buNone/>
                      </a:pPr>
                      <a:r>
                        <a:rPr lang="en-US" sz="3200" b="1"/>
                        <a:t>2.Logical-mathematical</a:t>
                      </a:r>
                    </a:p>
                  </a:txBody>
                  <a:tcPr/>
                </a:tc>
                <a:tc>
                  <a:txBody>
                    <a:bodyPr/>
                    <a:lstStyle/>
                    <a:p>
                      <a:r>
                        <a:rPr lang="en-US" sz="2800"/>
                        <a:t>physicist, mathematician</a:t>
                      </a:r>
                    </a:p>
                  </a:txBody>
                  <a:tcPr/>
                </a:tc>
                <a:extLst>
                  <a:ext uri="{0D108BD9-81ED-4DB2-BD59-A6C34878D82A}">
                    <a16:rowId xmlns:a16="http://schemas.microsoft.com/office/drawing/2014/main" xmlns="" val="3565838898"/>
                  </a:ext>
                </a:extLst>
              </a:tr>
              <a:tr h="857250">
                <a:tc>
                  <a:txBody>
                    <a:bodyPr/>
                    <a:lstStyle/>
                    <a:p>
                      <a:r>
                        <a:rPr lang="en-US" sz="3200" b="1"/>
                        <a:t>3.Spatial</a:t>
                      </a:r>
                    </a:p>
                  </a:txBody>
                  <a:tcPr/>
                </a:tc>
                <a:tc>
                  <a:txBody>
                    <a:bodyPr/>
                    <a:lstStyle/>
                    <a:p>
                      <a:r>
                        <a:rPr lang="en-US" sz="2800"/>
                        <a:t>sculptor, architect</a:t>
                      </a:r>
                    </a:p>
                  </a:txBody>
                  <a:tcPr/>
                </a:tc>
                <a:extLst>
                  <a:ext uri="{0D108BD9-81ED-4DB2-BD59-A6C34878D82A}">
                    <a16:rowId xmlns:a16="http://schemas.microsoft.com/office/drawing/2014/main" xmlns="" val="3424436971"/>
                  </a:ext>
                </a:extLst>
              </a:tr>
              <a:tr h="857250">
                <a:tc>
                  <a:txBody>
                    <a:bodyPr/>
                    <a:lstStyle/>
                    <a:p>
                      <a:r>
                        <a:rPr lang="en-US" sz="3200" b="1"/>
                        <a:t>4.Musical</a:t>
                      </a:r>
                    </a:p>
                  </a:txBody>
                  <a:tcPr/>
                </a:tc>
                <a:tc>
                  <a:txBody>
                    <a:bodyPr/>
                    <a:lstStyle/>
                    <a:p>
                      <a:r>
                        <a:rPr lang="en-US" sz="2800"/>
                        <a:t>cellist, conductor</a:t>
                      </a:r>
                    </a:p>
                  </a:txBody>
                  <a:tcPr/>
                </a:tc>
                <a:extLst>
                  <a:ext uri="{0D108BD9-81ED-4DB2-BD59-A6C34878D82A}">
                    <a16:rowId xmlns:a16="http://schemas.microsoft.com/office/drawing/2014/main" xmlns="" val="496553592"/>
                  </a:ext>
                </a:extLst>
              </a:tr>
              <a:tr h="857250">
                <a:tc>
                  <a:txBody>
                    <a:bodyPr/>
                    <a:lstStyle/>
                    <a:p>
                      <a:r>
                        <a:rPr lang="en-US" sz="3200" b="1"/>
                        <a:t>5.Bodily-kinesthetic</a:t>
                      </a:r>
                    </a:p>
                  </a:txBody>
                  <a:tcPr/>
                </a:tc>
                <a:tc>
                  <a:txBody>
                    <a:bodyPr/>
                    <a:lstStyle/>
                    <a:p>
                      <a:r>
                        <a:rPr lang="en-US" sz="2800"/>
                        <a:t>dancer, athlete</a:t>
                      </a:r>
                    </a:p>
                  </a:txBody>
                  <a:tcPr/>
                </a:tc>
                <a:extLst>
                  <a:ext uri="{0D108BD9-81ED-4DB2-BD59-A6C34878D82A}">
                    <a16:rowId xmlns:a16="http://schemas.microsoft.com/office/drawing/2014/main" xmlns="" val="3619393651"/>
                  </a:ext>
                </a:extLst>
              </a:tr>
              <a:tr h="857250">
                <a:tc>
                  <a:txBody>
                    <a:bodyPr/>
                    <a:lstStyle/>
                    <a:p>
                      <a:r>
                        <a:rPr lang="en-US" sz="3200" b="1"/>
                        <a:t>6.Interpersonal</a:t>
                      </a:r>
                    </a:p>
                  </a:txBody>
                  <a:tcPr/>
                </a:tc>
                <a:tc>
                  <a:txBody>
                    <a:bodyPr/>
                    <a:lstStyle/>
                    <a:p>
                      <a:r>
                        <a:rPr lang="en-US" sz="2800"/>
                        <a:t>teacher</a:t>
                      </a:r>
                    </a:p>
                  </a:txBody>
                  <a:tcPr/>
                </a:tc>
                <a:extLst>
                  <a:ext uri="{0D108BD9-81ED-4DB2-BD59-A6C34878D82A}">
                    <a16:rowId xmlns:a16="http://schemas.microsoft.com/office/drawing/2014/main" xmlns="" val="3492879155"/>
                  </a:ext>
                </a:extLst>
              </a:tr>
              <a:tr h="857250">
                <a:tc>
                  <a:txBody>
                    <a:bodyPr/>
                    <a:lstStyle/>
                    <a:p>
                      <a:r>
                        <a:rPr lang="en-US" sz="3200" b="1"/>
                        <a:t>7.Intrapersonal</a:t>
                      </a:r>
                    </a:p>
                  </a:txBody>
                  <a:tcPr/>
                </a:tc>
                <a:tc>
                  <a:txBody>
                    <a:bodyPr/>
                    <a:lstStyle/>
                    <a:p>
                      <a:r>
                        <a:rPr lang="en-US" sz="2400"/>
                        <a:t>well-developed sense of self</a:t>
                      </a:r>
                    </a:p>
                  </a:txBody>
                  <a:tcPr/>
                </a:tc>
                <a:extLst>
                  <a:ext uri="{0D108BD9-81ED-4DB2-BD59-A6C34878D82A}">
                    <a16:rowId xmlns:a16="http://schemas.microsoft.com/office/drawing/2014/main" xmlns="" val="1042534975"/>
                  </a:ext>
                </a:extLst>
              </a:tr>
            </a:tbl>
          </a:graphicData>
        </a:graphic>
      </p:graphicFrame>
    </p:spTree>
    <p:extLst>
      <p:ext uri="{BB962C8B-B14F-4D97-AF65-F5344CB8AC3E}">
        <p14:creationId xmlns:p14="http://schemas.microsoft.com/office/powerpoint/2010/main" xmlns="" val="17376359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830183" y="336884"/>
            <a:ext cx="9911611" cy="2531444"/>
          </a:xfrm>
          <a:prstGeom prst="roundRect">
            <a:avLst/>
          </a:prstGeom>
          <a:solidFill>
            <a:srgbClr val="99FF99"/>
          </a:solidFill>
          <a:ln/>
          <a:effectLst>
            <a:glow rad="139700">
              <a:schemeClr val="accent5">
                <a:satMod val="175000"/>
                <a:alpha val="40000"/>
              </a:schemeClr>
            </a:glow>
            <a:outerShdw blurRad="50800" dist="381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3200" dirty="0">
                <a:ln>
                  <a:solidFill>
                    <a:schemeClr val="accent5">
                      <a:lumMod val="50000"/>
                    </a:schemeClr>
                  </a:solidFill>
                </a:ln>
                <a:solidFill>
                  <a:srgbClr val="FFFF66"/>
                </a:solidFill>
                <a:latin typeface="Adobe Garamond Pro Bold" panose="02020702060506020403" pitchFamily="18" charset="0"/>
                <a:ea typeface="Adobe Gothic Std B" panose="020B0800000000000000" pitchFamily="34" charset="-128"/>
                <a:cs typeface="Adobe Devanagari" panose="02040503050201020203" pitchFamily="18" charset="0"/>
              </a:rPr>
              <a:t>In a later work, </a:t>
            </a:r>
            <a:r>
              <a:rPr lang="en-US" sz="3200" dirty="0" smtClean="0">
                <a:ln>
                  <a:solidFill>
                    <a:schemeClr val="accent5">
                      <a:lumMod val="50000"/>
                    </a:schemeClr>
                  </a:solidFill>
                </a:ln>
                <a:solidFill>
                  <a:srgbClr val="FFFF66"/>
                </a:solidFill>
                <a:latin typeface="Adobe Garamond Pro Bold" panose="02020702060506020403" pitchFamily="18" charset="0"/>
                <a:ea typeface="Adobe Gothic Std B" panose="020B0800000000000000" pitchFamily="34" charset="-128"/>
                <a:cs typeface="Adobe Devanagari" panose="02040503050201020203" pitchFamily="18" charset="0"/>
              </a:rPr>
              <a:t>Gardner </a:t>
            </a:r>
            <a:r>
              <a:rPr lang="en-US" sz="3200" dirty="0">
                <a:ln>
                  <a:solidFill>
                    <a:schemeClr val="accent5">
                      <a:lumMod val="50000"/>
                    </a:schemeClr>
                  </a:solidFill>
                </a:ln>
                <a:solidFill>
                  <a:srgbClr val="FFFF66"/>
                </a:solidFill>
                <a:latin typeface="Adobe Garamond Pro Bold" panose="02020702060506020403" pitchFamily="18" charset="0"/>
                <a:ea typeface="Adobe Gothic Std B" panose="020B0800000000000000" pitchFamily="34" charset="-128"/>
                <a:cs typeface="Adobe Devanagari" panose="02040503050201020203" pitchFamily="18" charset="0"/>
              </a:rPr>
              <a:t>suggests two </a:t>
            </a:r>
            <a:r>
              <a:rPr lang="en-US" sz="3200" dirty="0" smtClean="0">
                <a:ln>
                  <a:solidFill>
                    <a:schemeClr val="accent5">
                      <a:lumMod val="50000"/>
                    </a:schemeClr>
                  </a:solidFill>
                </a:ln>
                <a:solidFill>
                  <a:srgbClr val="FFFF66"/>
                </a:solidFill>
                <a:latin typeface="Adobe Garamond Pro Bold" panose="02020702060506020403" pitchFamily="18" charset="0"/>
                <a:ea typeface="Adobe Gothic Std B" panose="020B0800000000000000" pitchFamily="34" charset="-128"/>
                <a:cs typeface="Adobe Devanagari" panose="02040503050201020203" pitchFamily="18" charset="0"/>
              </a:rPr>
              <a:t>additional forms</a:t>
            </a:r>
            <a:r>
              <a:rPr lang="en-US" sz="3200" dirty="0">
                <a:ln>
                  <a:solidFill>
                    <a:schemeClr val="accent5">
                      <a:lumMod val="50000"/>
                    </a:schemeClr>
                  </a:solidFill>
                </a:ln>
                <a:solidFill>
                  <a:srgbClr val="FFFF66"/>
                </a:solidFill>
                <a:latin typeface="Adobe Garamond Pro Bold" panose="02020702060506020403" pitchFamily="18" charset="0"/>
                <a:ea typeface="Adobe Gothic Std B" panose="020B0800000000000000" pitchFamily="34" charset="-128"/>
                <a:cs typeface="Adobe Devanagari" panose="02040503050201020203" pitchFamily="18" charset="0"/>
              </a:rPr>
              <a:t>: </a:t>
            </a:r>
            <a:r>
              <a:rPr lang="en-US" sz="3200" u="sng" dirty="0">
                <a:ln>
                  <a:solidFill>
                    <a:schemeClr val="accent5">
                      <a:lumMod val="50000"/>
                    </a:schemeClr>
                  </a:solidFill>
                </a:ln>
                <a:solidFill>
                  <a:srgbClr val="CC00FF"/>
                </a:solidFill>
                <a:latin typeface="Adobe Garamond Pro Bold" panose="02020702060506020403" pitchFamily="18" charset="0"/>
                <a:ea typeface="Adobe Gothic Std B" panose="020B0800000000000000" pitchFamily="34" charset="-128"/>
                <a:cs typeface="Adobe Devanagari" panose="02040503050201020203" pitchFamily="18" charset="0"/>
              </a:rPr>
              <a:t>naturalist intelligence</a:t>
            </a:r>
            <a:r>
              <a:rPr lang="en-US" sz="3200" dirty="0">
                <a:ln>
                  <a:solidFill>
                    <a:schemeClr val="accent5">
                      <a:lumMod val="50000"/>
                    </a:schemeClr>
                  </a:solidFill>
                </a:ln>
                <a:solidFill>
                  <a:srgbClr val="FFFF66"/>
                </a:solidFill>
                <a:latin typeface="Adobe Garamond Pro Bold" panose="02020702060506020403" pitchFamily="18" charset="0"/>
                <a:ea typeface="Adobe Gothic Std B" panose="020B0800000000000000" pitchFamily="34" charset="-128"/>
                <a:cs typeface="Adobe Devanagari" panose="02040503050201020203" pitchFamily="18" charset="0"/>
              </a:rPr>
              <a:t>, which is the ability to recognize and </a:t>
            </a:r>
            <a:r>
              <a:rPr lang="en-US" sz="3200" dirty="0" smtClean="0">
                <a:ln>
                  <a:solidFill>
                    <a:schemeClr val="accent5">
                      <a:lumMod val="50000"/>
                    </a:schemeClr>
                  </a:solidFill>
                </a:ln>
                <a:solidFill>
                  <a:srgbClr val="FFFF66"/>
                </a:solidFill>
                <a:latin typeface="Adobe Garamond Pro Bold" panose="02020702060506020403" pitchFamily="18" charset="0"/>
                <a:ea typeface="Adobe Gothic Std B" panose="020B0800000000000000" pitchFamily="34" charset="-128"/>
                <a:cs typeface="Adobe Devanagari" panose="02040503050201020203" pitchFamily="18" charset="0"/>
              </a:rPr>
              <a:t>categorize objects </a:t>
            </a:r>
            <a:r>
              <a:rPr lang="en-US" sz="3200" dirty="0">
                <a:ln>
                  <a:solidFill>
                    <a:schemeClr val="accent5">
                      <a:lumMod val="50000"/>
                    </a:schemeClr>
                  </a:solidFill>
                </a:ln>
                <a:solidFill>
                  <a:srgbClr val="FFFF66"/>
                </a:solidFill>
                <a:latin typeface="Adobe Garamond Pro Bold" panose="02020702060506020403" pitchFamily="18" charset="0"/>
                <a:ea typeface="Adobe Gothic Std B" panose="020B0800000000000000" pitchFamily="34" charset="-128"/>
                <a:cs typeface="Adobe Devanagari" panose="02040503050201020203" pitchFamily="18" charset="0"/>
              </a:rPr>
              <a:t>in nature; and </a:t>
            </a:r>
            <a:r>
              <a:rPr lang="en-US" sz="3200" u="sng" dirty="0">
                <a:ln>
                  <a:solidFill>
                    <a:schemeClr val="accent5">
                      <a:lumMod val="50000"/>
                    </a:schemeClr>
                  </a:solidFill>
                </a:ln>
                <a:solidFill>
                  <a:srgbClr val="CC00FF"/>
                </a:solidFill>
                <a:latin typeface="Adobe Garamond Pro Bold" panose="02020702060506020403" pitchFamily="18" charset="0"/>
                <a:ea typeface="Adobe Gothic Std B" panose="020B0800000000000000" pitchFamily="34" charset="-128"/>
                <a:cs typeface="Adobe Devanagari" panose="02040503050201020203" pitchFamily="18" charset="0"/>
              </a:rPr>
              <a:t>existential intelligence</a:t>
            </a:r>
            <a:r>
              <a:rPr lang="en-US" sz="3200" dirty="0">
                <a:ln>
                  <a:solidFill>
                    <a:schemeClr val="accent5">
                      <a:lumMod val="50000"/>
                    </a:schemeClr>
                  </a:solidFill>
                </a:ln>
                <a:solidFill>
                  <a:srgbClr val="FFFF66"/>
                </a:solidFill>
                <a:latin typeface="Adobe Garamond Pro Bold" panose="02020702060506020403" pitchFamily="18" charset="0"/>
                <a:ea typeface="Adobe Gothic Std B" panose="020B0800000000000000" pitchFamily="34" charset="-128"/>
                <a:cs typeface="Adobe Devanagari" panose="02040503050201020203" pitchFamily="18" charset="0"/>
              </a:rPr>
              <a:t>, which is a capacity </a:t>
            </a:r>
            <a:r>
              <a:rPr lang="en-US" sz="3200" dirty="0" smtClean="0">
                <a:ln>
                  <a:solidFill>
                    <a:schemeClr val="accent5">
                      <a:lumMod val="50000"/>
                    </a:schemeClr>
                  </a:solidFill>
                </a:ln>
                <a:solidFill>
                  <a:srgbClr val="FFFF66"/>
                </a:solidFill>
                <a:latin typeface="Adobe Garamond Pro Bold" panose="02020702060506020403" pitchFamily="18" charset="0"/>
                <a:ea typeface="Adobe Gothic Std B" panose="020B0800000000000000" pitchFamily="34" charset="-128"/>
                <a:cs typeface="Adobe Devanagari" panose="02040503050201020203" pitchFamily="18" charset="0"/>
              </a:rPr>
              <a:t>to grapple </a:t>
            </a:r>
            <a:r>
              <a:rPr lang="en-US" sz="3200" dirty="0">
                <a:ln>
                  <a:solidFill>
                    <a:schemeClr val="accent5">
                      <a:lumMod val="50000"/>
                    </a:schemeClr>
                  </a:solidFill>
                </a:ln>
                <a:solidFill>
                  <a:srgbClr val="FFFF66"/>
                </a:solidFill>
                <a:latin typeface="Adobe Garamond Pro Bold" panose="02020702060506020403" pitchFamily="18" charset="0"/>
                <a:ea typeface="Adobe Gothic Std B" panose="020B0800000000000000" pitchFamily="34" charset="-128"/>
                <a:cs typeface="Adobe Devanagari" panose="02040503050201020203" pitchFamily="18" charset="0"/>
              </a:rPr>
              <a:t>with the profound questions of human existence.</a:t>
            </a:r>
          </a:p>
        </p:txBody>
      </p:sp>
      <p:sp>
        <p:nvSpPr>
          <p:cNvPr id="13" name="Double Wave 12"/>
          <p:cNvSpPr/>
          <p:nvPr/>
        </p:nvSpPr>
        <p:spPr>
          <a:xfrm>
            <a:off x="830182" y="3304514"/>
            <a:ext cx="9911611" cy="2250831"/>
          </a:xfrm>
          <a:prstGeom prst="doubleWave">
            <a:avLst>
              <a:gd name="adj1" fmla="val 6250"/>
              <a:gd name="adj2" fmla="val -144"/>
            </a:avLst>
          </a:prstGeom>
          <a:solidFill>
            <a:srgbClr val="FFCC99"/>
          </a:solidFill>
          <a:ln w="28575">
            <a:solidFill>
              <a:srgbClr val="FF9999"/>
            </a:solidFill>
            <a:prstDash val="solid"/>
          </a:ln>
          <a:scene3d>
            <a:camera prst="orthographicFront"/>
            <a:lightRig rig="threePt" dir="t"/>
          </a:scene3d>
          <a:sp3d>
            <a:bevelT w="114300" prst="artDeco"/>
          </a:sp3d>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r>
              <a:rPr lang="en-US" sz="2800" b="1" dirty="0">
                <a:ln w="3175">
                  <a:solidFill>
                    <a:schemeClr val="tx2">
                      <a:lumMod val="50000"/>
                    </a:schemeClr>
                  </a:solidFill>
                </a:ln>
                <a:solidFill>
                  <a:srgbClr val="003366"/>
                </a:solidFill>
                <a:effectLst>
                  <a:glow rad="101600">
                    <a:schemeClr val="accent1">
                      <a:satMod val="175000"/>
                      <a:alpha val="40000"/>
                    </a:schemeClr>
                  </a:glow>
                </a:effectLst>
                <a:latin typeface="Andalus" panose="02020603050405020304" pitchFamily="18" charset="-78"/>
                <a:ea typeface="Adobe Heiti Std R" panose="020B0400000000000000" pitchFamily="34" charset="-128"/>
                <a:cs typeface="Andalus" panose="02020603050405020304" pitchFamily="18" charset="-78"/>
              </a:rPr>
              <a:t>The idea that there are other </a:t>
            </a:r>
            <a:r>
              <a:rPr lang="en-US" sz="2800" b="1" dirty="0" smtClean="0">
                <a:ln w="3175">
                  <a:solidFill>
                    <a:schemeClr val="tx2">
                      <a:lumMod val="50000"/>
                    </a:schemeClr>
                  </a:solidFill>
                </a:ln>
                <a:solidFill>
                  <a:srgbClr val="003366"/>
                </a:solidFill>
                <a:effectLst>
                  <a:glow rad="101600">
                    <a:schemeClr val="accent1">
                      <a:satMod val="175000"/>
                      <a:alpha val="40000"/>
                    </a:schemeClr>
                  </a:glow>
                </a:effectLst>
                <a:latin typeface="Andalus" panose="02020603050405020304" pitchFamily="18" charset="-78"/>
                <a:ea typeface="Adobe Heiti Std R" panose="020B0400000000000000" pitchFamily="34" charset="-128"/>
                <a:cs typeface="Andalus" panose="02020603050405020304" pitchFamily="18" charset="-78"/>
              </a:rPr>
              <a:t>intelligences </a:t>
            </a:r>
            <a:r>
              <a:rPr lang="en-US" sz="2800" b="1" dirty="0" smtClean="0">
                <a:ln w="3175">
                  <a:solidFill>
                    <a:srgbClr val="FF0000"/>
                  </a:solidFill>
                </a:ln>
                <a:solidFill>
                  <a:srgbClr val="FF0000"/>
                </a:solidFill>
                <a:effectLst>
                  <a:glow rad="101600">
                    <a:schemeClr val="accent1">
                      <a:satMod val="175000"/>
                      <a:alpha val="40000"/>
                    </a:schemeClr>
                  </a:glow>
                </a:effectLst>
                <a:latin typeface="Andalus" panose="02020603050405020304" pitchFamily="18" charset="-78"/>
                <a:ea typeface="Adobe Heiti Std R" panose="020B0400000000000000" pitchFamily="34" charset="-128"/>
                <a:cs typeface="Andalus" panose="02020603050405020304" pitchFamily="18" charset="-78"/>
              </a:rPr>
              <a:t>worthy </a:t>
            </a:r>
            <a:r>
              <a:rPr lang="en-US" sz="2800" b="1" dirty="0">
                <a:ln w="3175">
                  <a:solidFill>
                    <a:srgbClr val="FF0000"/>
                  </a:solidFill>
                </a:ln>
                <a:solidFill>
                  <a:srgbClr val="FF0000"/>
                </a:solidFill>
                <a:effectLst>
                  <a:glow rad="101600">
                    <a:schemeClr val="accent1">
                      <a:satMod val="175000"/>
                      <a:alpha val="40000"/>
                    </a:schemeClr>
                  </a:glow>
                </a:effectLst>
                <a:latin typeface="Andalus" panose="02020603050405020304" pitchFamily="18" charset="-78"/>
                <a:ea typeface="Adobe Heiti Std R" panose="020B0400000000000000" pitchFamily="34" charset="-128"/>
                <a:cs typeface="Andalus" panose="02020603050405020304" pitchFamily="18" charset="-78"/>
              </a:rPr>
              <a:t>of cultivation </a:t>
            </a:r>
            <a:r>
              <a:rPr lang="en-US" sz="2800" b="1" dirty="0">
                <a:ln w="3175">
                  <a:solidFill>
                    <a:schemeClr val="tx2">
                      <a:lumMod val="50000"/>
                    </a:schemeClr>
                  </a:solidFill>
                </a:ln>
                <a:solidFill>
                  <a:srgbClr val="003366"/>
                </a:solidFill>
                <a:effectLst>
                  <a:glow rad="101600">
                    <a:schemeClr val="accent1">
                      <a:satMod val="175000"/>
                      <a:alpha val="40000"/>
                    </a:schemeClr>
                  </a:glow>
                </a:effectLst>
                <a:latin typeface="Andalus" panose="02020603050405020304" pitchFamily="18" charset="-78"/>
                <a:ea typeface="Adobe Heiti Std R" panose="020B0400000000000000" pitchFamily="34" charset="-128"/>
                <a:cs typeface="Andalus" panose="02020603050405020304" pitchFamily="18" charset="-78"/>
              </a:rPr>
              <a:t>in the setting of the school offers the teacher a </a:t>
            </a:r>
            <a:r>
              <a:rPr lang="en-US" sz="2800" b="1" dirty="0" smtClean="0">
                <a:ln w="3175">
                  <a:solidFill>
                    <a:schemeClr val="tx2">
                      <a:lumMod val="50000"/>
                    </a:schemeClr>
                  </a:solidFill>
                </a:ln>
                <a:solidFill>
                  <a:srgbClr val="003366"/>
                </a:solidFill>
                <a:effectLst>
                  <a:glow rad="101600">
                    <a:schemeClr val="accent1">
                      <a:satMod val="175000"/>
                      <a:alpha val="40000"/>
                    </a:schemeClr>
                  </a:glow>
                </a:effectLst>
                <a:latin typeface="Andalus" panose="02020603050405020304" pitchFamily="18" charset="-78"/>
                <a:ea typeface="Adobe Heiti Std R" panose="020B0400000000000000" pitchFamily="34" charset="-128"/>
                <a:cs typeface="Andalus" panose="02020603050405020304" pitchFamily="18" charset="-78"/>
              </a:rPr>
              <a:t>strong rationale </a:t>
            </a:r>
            <a:r>
              <a:rPr lang="en-US" sz="2800" b="1" dirty="0">
                <a:ln w="3175">
                  <a:solidFill>
                    <a:schemeClr val="tx2">
                      <a:lumMod val="50000"/>
                    </a:schemeClr>
                  </a:solidFill>
                </a:ln>
                <a:solidFill>
                  <a:srgbClr val="003366"/>
                </a:solidFill>
                <a:effectLst>
                  <a:glow rad="101600">
                    <a:schemeClr val="accent1">
                      <a:satMod val="175000"/>
                      <a:alpha val="40000"/>
                    </a:schemeClr>
                  </a:glow>
                </a:effectLst>
                <a:latin typeface="Andalus" panose="02020603050405020304" pitchFamily="18" charset="-78"/>
                <a:ea typeface="Adobe Heiti Std R" panose="020B0400000000000000" pitchFamily="34" charset="-128"/>
                <a:cs typeface="Andalus" panose="02020603050405020304" pitchFamily="18" charset="-78"/>
              </a:rPr>
              <a:t>for supporting a broad range of </a:t>
            </a:r>
            <a:r>
              <a:rPr lang="en-US" sz="2800" b="1" dirty="0">
                <a:ln w="3175">
                  <a:solidFill>
                    <a:srgbClr val="FF0000"/>
                  </a:solidFill>
                </a:ln>
                <a:solidFill>
                  <a:srgbClr val="FF0000"/>
                </a:solidFill>
                <a:effectLst>
                  <a:glow rad="101600">
                    <a:schemeClr val="accent1">
                      <a:satMod val="175000"/>
                      <a:alpha val="40000"/>
                    </a:schemeClr>
                  </a:glow>
                </a:effectLst>
                <a:latin typeface="Andalus" panose="02020603050405020304" pitchFamily="18" charset="-78"/>
                <a:ea typeface="Adobe Heiti Std R" panose="020B0400000000000000" pitchFamily="34" charset="-128"/>
                <a:cs typeface="Andalus" panose="02020603050405020304" pitchFamily="18" charset="-78"/>
              </a:rPr>
              <a:t>choices </a:t>
            </a:r>
            <a:r>
              <a:rPr lang="en-US" sz="2800" b="1" dirty="0">
                <a:ln w="3175">
                  <a:solidFill>
                    <a:schemeClr val="tx2">
                      <a:lumMod val="50000"/>
                    </a:schemeClr>
                  </a:solidFill>
                </a:ln>
                <a:solidFill>
                  <a:srgbClr val="003366"/>
                </a:solidFill>
                <a:effectLst>
                  <a:glow rad="101600">
                    <a:schemeClr val="accent1">
                      <a:satMod val="175000"/>
                      <a:alpha val="40000"/>
                    </a:schemeClr>
                  </a:glow>
                </a:effectLst>
                <a:latin typeface="Andalus" panose="02020603050405020304" pitchFamily="18" charset="-78"/>
                <a:ea typeface="Adobe Heiti Std R" panose="020B0400000000000000" pitchFamily="34" charset="-128"/>
                <a:cs typeface="Andalus" panose="02020603050405020304" pitchFamily="18" charset="-78"/>
              </a:rPr>
              <a:t>as students pursue </a:t>
            </a:r>
            <a:r>
              <a:rPr lang="en-US" sz="2800" b="1" dirty="0" smtClean="0">
                <a:ln w="3175">
                  <a:solidFill>
                    <a:schemeClr val="tx2">
                      <a:lumMod val="50000"/>
                    </a:schemeClr>
                  </a:solidFill>
                </a:ln>
                <a:solidFill>
                  <a:srgbClr val="003366"/>
                </a:solidFill>
                <a:effectLst>
                  <a:glow rad="101600">
                    <a:schemeClr val="accent1">
                      <a:satMod val="175000"/>
                      <a:alpha val="40000"/>
                    </a:schemeClr>
                  </a:glow>
                </a:effectLst>
                <a:latin typeface="Andalus" panose="02020603050405020304" pitchFamily="18" charset="-78"/>
                <a:ea typeface="Adobe Heiti Std R" panose="020B0400000000000000" pitchFamily="34" charset="-128"/>
                <a:cs typeface="Andalus" panose="02020603050405020304" pitchFamily="18" charset="-78"/>
              </a:rPr>
              <a:t>their </a:t>
            </a:r>
            <a:r>
              <a:rPr lang="en-US" sz="2800" b="1" dirty="0">
                <a:ln w="3175">
                  <a:solidFill>
                    <a:srgbClr val="FF0000"/>
                  </a:solidFill>
                </a:ln>
                <a:solidFill>
                  <a:srgbClr val="FF0000"/>
                </a:solidFill>
                <a:effectLst>
                  <a:glow rad="101600">
                    <a:schemeClr val="accent1">
                      <a:satMod val="175000"/>
                      <a:alpha val="40000"/>
                    </a:schemeClr>
                  </a:glow>
                </a:effectLst>
                <a:latin typeface="Andalus" panose="02020603050405020304" pitchFamily="18" charset="-78"/>
                <a:ea typeface="Adobe Heiti Std R" panose="020B0400000000000000" pitchFamily="34" charset="-128"/>
                <a:cs typeface="Andalus" panose="02020603050405020304" pitchFamily="18" charset="-78"/>
              </a:rPr>
              <a:t>interests and talents</a:t>
            </a:r>
            <a:r>
              <a:rPr lang="en-US" sz="2800" b="1" dirty="0">
                <a:ln w="3175">
                  <a:solidFill>
                    <a:schemeClr val="tx2">
                      <a:lumMod val="50000"/>
                    </a:schemeClr>
                  </a:solidFill>
                </a:ln>
                <a:solidFill>
                  <a:srgbClr val="003366"/>
                </a:solidFill>
                <a:effectLst>
                  <a:glow rad="101600">
                    <a:schemeClr val="accent1">
                      <a:satMod val="175000"/>
                      <a:alpha val="40000"/>
                    </a:schemeClr>
                  </a:glow>
                </a:effectLst>
                <a:latin typeface="Andalus" panose="02020603050405020304" pitchFamily="18" charset="-78"/>
                <a:ea typeface="Adobe Heiti Std R" panose="020B0400000000000000" pitchFamily="34" charset="-128"/>
                <a:cs typeface="Andalus" panose="02020603050405020304" pitchFamily="18" charset="-78"/>
              </a:rPr>
              <a:t>.</a:t>
            </a:r>
          </a:p>
        </p:txBody>
      </p:sp>
    </p:spTree>
    <p:extLst>
      <p:ext uri="{BB962C8B-B14F-4D97-AF65-F5344CB8AC3E}">
        <p14:creationId xmlns:p14="http://schemas.microsoft.com/office/powerpoint/2010/main" xmlns="" val="97997333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Scale>
                                      <p:cBhvr>
                                        <p:cTn id="12"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3"/>
                                        </p:tgtEl>
                                        <p:attrNameLst>
                                          <p:attrName>ppt_x</p:attrName>
                                          <p:attrName>ppt_y</p:attrName>
                                        </p:attrNameLst>
                                      </p:cBhvr>
                                    </p:animMotion>
                                    <p:animEffect transition="in" filter="fade">
                                      <p:cBhvr>
                                        <p:cTn id="1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7">
            <a:extLst>
              <a:ext uri="{FF2B5EF4-FFF2-40B4-BE49-F238E27FC236}">
                <a16:creationId xmlns:a16="http://schemas.microsoft.com/office/drawing/2014/main" xmlns="" id="{1C397E6A-7B2D-7443-A2BB-2AAD9FDF23A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5400000">
            <a:off x="2667000" y="-2667000"/>
            <a:ext cx="6857999" cy="12192000"/>
          </a:xfrm>
          <a:prstGeom prst="rect">
            <a:avLst/>
          </a:prstGeom>
        </p:spPr>
      </p:pic>
      <p:sp>
        <p:nvSpPr>
          <p:cNvPr id="3" name="Content Placeholder 2">
            <a:extLst>
              <a:ext uri="{FF2B5EF4-FFF2-40B4-BE49-F238E27FC236}">
                <a16:creationId xmlns:a16="http://schemas.microsoft.com/office/drawing/2014/main" xmlns="" id="{A045A834-0AE2-7E49-88A5-5986D7FF743E}"/>
              </a:ext>
            </a:extLst>
          </p:cNvPr>
          <p:cNvSpPr>
            <a:spLocks noGrp="1"/>
          </p:cNvSpPr>
          <p:nvPr>
            <p:ph idx="4294967295"/>
          </p:nvPr>
        </p:nvSpPr>
        <p:spPr>
          <a:xfrm>
            <a:off x="0" y="0"/>
            <a:ext cx="1905000" cy="4371975"/>
          </a:xfrm>
        </p:spPr>
        <p:txBody>
          <a:bodyPr>
            <a:normAutofit/>
          </a:bodyPr>
          <a:lstStyle/>
          <a:p>
            <a:pPr marL="0" indent="0">
              <a:buNone/>
            </a:pPr>
            <a:r>
              <a:rPr lang="en-US" sz="3600" b="1" i="1" dirty="0"/>
              <a:t>In </a:t>
            </a:r>
          </a:p>
          <a:p>
            <a:pPr marL="0" indent="0">
              <a:buNone/>
            </a:pPr>
            <a:r>
              <a:rPr lang="en-US" sz="3600" b="1" i="1" dirty="0"/>
              <a:t>later work, Gardner suggests two additional forms:</a:t>
            </a:r>
          </a:p>
        </p:txBody>
      </p:sp>
      <p:graphicFrame>
        <p:nvGraphicFramePr>
          <p:cNvPr id="10" name="Table 10">
            <a:extLst>
              <a:ext uri="{FF2B5EF4-FFF2-40B4-BE49-F238E27FC236}">
                <a16:creationId xmlns:a16="http://schemas.microsoft.com/office/drawing/2014/main" xmlns="" id="{C6E450DD-30F6-374F-BB94-FF15E7DB8903}"/>
              </a:ext>
            </a:extLst>
          </p:cNvPr>
          <p:cNvGraphicFramePr>
            <a:graphicFrameLocks noGrp="1"/>
          </p:cNvGraphicFramePr>
          <p:nvPr>
            <p:extLst>
              <p:ext uri="{D42A27DB-BD31-4B8C-83A1-F6EECF244321}">
                <p14:modId xmlns:p14="http://schemas.microsoft.com/office/powerpoint/2010/main" xmlns="" val="4089339772"/>
              </p:ext>
            </p:extLst>
          </p:nvPr>
        </p:nvGraphicFramePr>
        <p:xfrm>
          <a:off x="2893087" y="1542157"/>
          <a:ext cx="6405826" cy="3773686"/>
        </p:xfrm>
        <a:graphic>
          <a:graphicData uri="http://schemas.openxmlformats.org/drawingml/2006/table">
            <a:tbl>
              <a:tblPr firstRow="1" bandRow="1">
                <a:tableStyleId>{8A107856-5554-42FB-B03E-39F5DBC370BA}</a:tableStyleId>
              </a:tblPr>
              <a:tblGrid>
                <a:gridCol w="3202913">
                  <a:extLst>
                    <a:ext uri="{9D8B030D-6E8A-4147-A177-3AD203B41FA5}">
                      <a16:colId xmlns:a16="http://schemas.microsoft.com/office/drawing/2014/main" xmlns="" val="1871207822"/>
                    </a:ext>
                  </a:extLst>
                </a:gridCol>
                <a:gridCol w="3202913">
                  <a:extLst>
                    <a:ext uri="{9D8B030D-6E8A-4147-A177-3AD203B41FA5}">
                      <a16:colId xmlns:a16="http://schemas.microsoft.com/office/drawing/2014/main" xmlns="" val="4134084990"/>
                    </a:ext>
                  </a:extLst>
                </a:gridCol>
              </a:tblGrid>
              <a:tr h="1886843">
                <a:tc>
                  <a:txBody>
                    <a:bodyPr/>
                    <a:lstStyle/>
                    <a:p>
                      <a:r>
                        <a:rPr lang="en-US" sz="3200"/>
                        <a:t>1.Naturalist intelligence</a:t>
                      </a:r>
                    </a:p>
                  </a:txBody>
                  <a:tcPr/>
                </a:tc>
                <a:tc>
                  <a:txBody>
                    <a:bodyPr/>
                    <a:lstStyle/>
                    <a:p>
                      <a:pPr algn="just"/>
                      <a:r>
                        <a:rPr lang="en-US" sz="2800" b="0"/>
                        <a:t>The ability to recognize &amp; categorize objects in nature</a:t>
                      </a:r>
                    </a:p>
                  </a:txBody>
                  <a:tcPr/>
                </a:tc>
                <a:extLst>
                  <a:ext uri="{0D108BD9-81ED-4DB2-BD59-A6C34878D82A}">
                    <a16:rowId xmlns:a16="http://schemas.microsoft.com/office/drawing/2014/main" xmlns="" val="3007856592"/>
                  </a:ext>
                </a:extLst>
              </a:tr>
              <a:tr h="1886843">
                <a:tc>
                  <a:txBody>
                    <a:bodyPr/>
                    <a:lstStyle/>
                    <a:p>
                      <a:r>
                        <a:rPr lang="en-US" sz="3200" b="1"/>
                        <a:t>2.Existential intelligence</a:t>
                      </a:r>
                    </a:p>
                  </a:txBody>
                  <a:tcPr/>
                </a:tc>
                <a:tc>
                  <a:txBody>
                    <a:bodyPr/>
                    <a:lstStyle/>
                    <a:p>
                      <a:pPr algn="just"/>
                      <a:r>
                        <a:rPr lang="en-US" sz="2800"/>
                        <a:t>A capacity to grapple with the profound questions of human existence</a:t>
                      </a:r>
                    </a:p>
                  </a:txBody>
                  <a:tcPr/>
                </a:tc>
                <a:extLst>
                  <a:ext uri="{0D108BD9-81ED-4DB2-BD59-A6C34878D82A}">
                    <a16:rowId xmlns:a16="http://schemas.microsoft.com/office/drawing/2014/main" xmlns="" val="3720396282"/>
                  </a:ext>
                </a:extLst>
              </a:tr>
            </a:tbl>
          </a:graphicData>
        </a:graphic>
      </p:graphicFrame>
    </p:spTree>
    <p:extLst>
      <p:ext uri="{BB962C8B-B14F-4D97-AF65-F5344CB8AC3E}">
        <p14:creationId xmlns:p14="http://schemas.microsoft.com/office/powerpoint/2010/main" xmlns="" val="337464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64053780-0C87-BA45-9B53-A72F7C1148F6}"/>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12192000" cy="6857999"/>
          </a:xfrm>
          <a:prstGeom prst="rect">
            <a:avLst/>
          </a:prstGeom>
        </p:spPr>
      </p:pic>
      <p:pic>
        <p:nvPicPr>
          <p:cNvPr id="8" name="Picture 8">
            <a:extLst>
              <a:ext uri="{FF2B5EF4-FFF2-40B4-BE49-F238E27FC236}">
                <a16:creationId xmlns:a16="http://schemas.microsoft.com/office/drawing/2014/main" xmlns="" id="{35D6C564-9868-BF47-8F48-2F5E70CF0CD5}"/>
              </a:ext>
            </a:extLst>
          </p:cNvPr>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3297016" y="-2"/>
            <a:ext cx="5597967" cy="6858000"/>
          </a:xfrm>
          <a:prstGeom prst="rect">
            <a:avLst/>
          </a:prstGeom>
        </p:spPr>
      </p:pic>
    </p:spTree>
    <p:extLst>
      <p:ext uri="{BB962C8B-B14F-4D97-AF65-F5344CB8AC3E}">
        <p14:creationId xmlns:p14="http://schemas.microsoft.com/office/powerpoint/2010/main" xmlns="" val="26736688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228D134D-763B-E644-B6C1-8BC117F27A0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 y="-1"/>
            <a:ext cx="12192000" cy="6857995"/>
          </a:xfrm>
          <a:prstGeom prst="rect">
            <a:avLst/>
          </a:prstGeom>
        </p:spPr>
      </p:pic>
      <p:pic>
        <p:nvPicPr>
          <p:cNvPr id="12" name="Picture 12">
            <a:extLst>
              <a:ext uri="{FF2B5EF4-FFF2-40B4-BE49-F238E27FC236}">
                <a16:creationId xmlns:a16="http://schemas.microsoft.com/office/drawing/2014/main" xmlns="" id="{CA7BDB2E-CB8D-9F49-BE09-D54EE0BBAE43}"/>
              </a:ext>
            </a:extLst>
          </p:cNvPr>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2146100" y="-4"/>
            <a:ext cx="7899795" cy="6857999"/>
          </a:xfrm>
          <a:prstGeom prst="rect">
            <a:avLst/>
          </a:prstGeom>
        </p:spPr>
      </p:pic>
    </p:spTree>
    <p:extLst>
      <p:ext uri="{BB962C8B-B14F-4D97-AF65-F5344CB8AC3E}">
        <p14:creationId xmlns:p14="http://schemas.microsoft.com/office/powerpoint/2010/main" xmlns="" val="4146773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7942AF-4FE6-7747-8669-3E34E6984528}"/>
              </a:ext>
            </a:extLst>
          </p:cNvPr>
          <p:cNvSpPr>
            <a:spLocks noGrp="1"/>
          </p:cNvSpPr>
          <p:nvPr>
            <p:ph type="title"/>
          </p:nvPr>
        </p:nvSpPr>
        <p:spPr/>
        <p:txBody>
          <a:bodyPr/>
          <a:lstStyle/>
          <a:p>
            <a:endParaRPr lang="en-US"/>
          </a:p>
        </p:txBody>
      </p:sp>
      <p:pic>
        <p:nvPicPr>
          <p:cNvPr id="26" name="Picture 26">
            <a:extLst>
              <a:ext uri="{FF2B5EF4-FFF2-40B4-BE49-F238E27FC236}">
                <a16:creationId xmlns:a16="http://schemas.microsoft.com/office/drawing/2014/main" xmlns="" id="{71A83CD4-C466-C94E-A633-7FADE20CC882}"/>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 y="0"/>
            <a:ext cx="12192001" cy="6858000"/>
          </a:xfrm>
          <a:prstGeom prst="rect">
            <a:avLst/>
          </a:prstGeom>
        </p:spPr>
      </p:pic>
      <p:sp>
        <p:nvSpPr>
          <p:cNvPr id="25" name="Content Placeholder 24">
            <a:extLst>
              <a:ext uri="{FF2B5EF4-FFF2-40B4-BE49-F238E27FC236}">
                <a16:creationId xmlns:a16="http://schemas.microsoft.com/office/drawing/2014/main" xmlns="" id="{853F31F0-24B9-4D48-9030-E8F30B5B22D3}"/>
              </a:ext>
            </a:extLst>
          </p:cNvPr>
          <p:cNvSpPr>
            <a:spLocks noGrp="1"/>
          </p:cNvSpPr>
          <p:nvPr>
            <p:ph idx="1"/>
          </p:nvPr>
        </p:nvSpPr>
        <p:spPr>
          <a:xfrm>
            <a:off x="4624503" y="2523982"/>
            <a:ext cx="5763845" cy="3826018"/>
          </a:xfrm>
        </p:spPr>
        <p:txBody>
          <a:bodyPr>
            <a:normAutofit/>
          </a:bodyPr>
          <a:lstStyle/>
          <a:p>
            <a:pPr marL="0" indent="0" algn="just">
              <a:buNone/>
            </a:pPr>
            <a:r>
              <a:rPr lang="en-US" sz="5400" i="1"/>
              <a:t>“</a:t>
            </a:r>
            <a:r>
              <a:rPr lang="en-US" sz="6600" i="1"/>
              <a:t>If</a:t>
            </a:r>
            <a:r>
              <a:rPr lang="en-US" sz="3600" i="1"/>
              <a:t> you go back to the (A) in maker, you will note that Gardner’s theory offers a facinating way to become more aware of one’s students.”</a:t>
            </a:r>
          </a:p>
        </p:txBody>
      </p:sp>
    </p:spTree>
    <p:extLst>
      <p:ext uri="{BB962C8B-B14F-4D97-AF65-F5344CB8AC3E}">
        <p14:creationId xmlns:p14="http://schemas.microsoft.com/office/powerpoint/2010/main" xmlns="" val="31218272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D4F3F4-D9E7-9448-8D81-6EA92A22451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43413AF1-E176-3040-B4DE-77266FBB8A14}"/>
              </a:ext>
            </a:extLst>
          </p:cNvPr>
          <p:cNvSpPr>
            <a:spLocks noGrp="1"/>
          </p:cNvSpPr>
          <p:nvPr>
            <p:ph type="subTitle" idx="1"/>
          </p:nvPr>
        </p:nvSpPr>
        <p:spPr/>
        <p:txBody>
          <a:bodyPr/>
          <a:lstStyle/>
          <a:p>
            <a:endParaRPr lang="en-US"/>
          </a:p>
        </p:txBody>
      </p:sp>
      <p:pic>
        <p:nvPicPr>
          <p:cNvPr id="4" name="Picture 4">
            <a:extLst>
              <a:ext uri="{FF2B5EF4-FFF2-40B4-BE49-F238E27FC236}">
                <a16:creationId xmlns:a16="http://schemas.microsoft.com/office/drawing/2014/main" xmlns="" id="{CF1F1780-0C7F-7A4B-8CF6-EE0173FAD0C2}"/>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914" y="0"/>
            <a:ext cx="12204914" cy="6858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Subtitle 2">
            <a:extLst>
              <a:ext uri="{FF2B5EF4-FFF2-40B4-BE49-F238E27FC236}">
                <a16:creationId xmlns:a16="http://schemas.microsoft.com/office/drawing/2014/main" xmlns="" id="{65DD3EC9-8160-6F4E-8F3F-3DB2A1B0AB63}"/>
              </a:ext>
            </a:extLst>
          </p:cNvPr>
          <p:cNvSpPr>
            <a:spLocks noGrp="1"/>
          </p:cNvSpPr>
          <p:nvPr>
            <p:ph type="subTitle" idx="1"/>
          </p:nvPr>
        </p:nvSpPr>
        <p:spPr>
          <a:xfrm>
            <a:off x="492855" y="1676401"/>
            <a:ext cx="11206290" cy="16002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400" b="1" i="1" spc="50" dirty="0" smtClean="0">
                <a:ln w="11430"/>
                <a:effectLst>
                  <a:outerShdw blurRad="76200" dist="50800" dir="5400000" algn="tl" rotWithShape="0">
                    <a:srgbClr val="000000">
                      <a:alpha val="65000"/>
                    </a:srgbClr>
                  </a:outerShdw>
                </a:effectLst>
                <a:latin typeface="Times New Roman" pitchFamily="18" charset="0"/>
                <a:ea typeface="Tahoma" panose="020B0604030504040204" pitchFamily="34" charset="0"/>
                <a:cs typeface="Times New Roman" pitchFamily="18" charset="0"/>
              </a:rPr>
              <a:t>APPROACHES </a:t>
            </a:r>
            <a:r>
              <a:rPr lang="en-US" sz="4400" b="1" i="1" spc="50" dirty="0">
                <a:ln w="11430"/>
                <a:effectLst>
                  <a:outerShdw blurRad="76200" dist="50800" dir="5400000" algn="tl" rotWithShape="0">
                    <a:srgbClr val="000000">
                      <a:alpha val="65000"/>
                    </a:srgbClr>
                  </a:outerShdw>
                </a:effectLst>
                <a:latin typeface="Times New Roman" pitchFamily="18" charset="0"/>
                <a:ea typeface="Tahoma" panose="020B0604030504040204" pitchFamily="34" charset="0"/>
                <a:cs typeface="Times New Roman" pitchFamily="18" charset="0"/>
              </a:rPr>
              <a:t>to </a:t>
            </a:r>
            <a:r>
              <a:rPr lang="en-US" sz="4400" b="1" i="1" spc="50" dirty="0" smtClean="0">
                <a:ln w="11430"/>
                <a:effectLst>
                  <a:outerShdw blurRad="76200" dist="50800" dir="5400000" algn="tl" rotWithShape="0">
                    <a:srgbClr val="000000">
                      <a:alpha val="65000"/>
                    </a:srgbClr>
                  </a:outerShdw>
                </a:effectLst>
                <a:latin typeface="Times New Roman" pitchFamily="18" charset="0"/>
                <a:ea typeface="Tahoma" panose="020B0604030504040204" pitchFamily="34" charset="0"/>
                <a:cs typeface="Times New Roman" pitchFamily="18" charset="0"/>
              </a:rPr>
              <a:t>TEACHING</a:t>
            </a:r>
          </a:p>
          <a:p>
            <a:endParaRPr lang="en-US" sz="4400" b="1" i="1" spc="50" dirty="0" smtClean="0">
              <a:ln w="11430"/>
              <a:effectLst>
                <a:outerShdw blurRad="76200" dist="50800" dir="5400000" algn="tl" rotWithShape="0">
                  <a:srgbClr val="000000">
                    <a:alpha val="65000"/>
                  </a:srgbClr>
                </a:outerShdw>
              </a:effectLst>
              <a:latin typeface="Times New Roman" pitchFamily="18" charset="0"/>
              <a:ea typeface="Tahoma" panose="020B0604030504040204" pitchFamily="34" charset="0"/>
              <a:cs typeface="Times New Roman" pitchFamily="18" charset="0"/>
            </a:endParaRPr>
          </a:p>
          <a:p>
            <a:r>
              <a:rPr lang="en-US" sz="4400" b="1" i="1" spc="50" dirty="0" smtClean="0">
                <a:ln w="11430"/>
                <a:effectLst>
                  <a:outerShdw blurRad="76200" dist="50800" dir="5400000" algn="tl" rotWithShape="0">
                    <a:srgbClr val="000000">
                      <a:alpha val="65000"/>
                    </a:srgbClr>
                  </a:outerShdw>
                </a:effectLst>
                <a:latin typeface="Times New Roman" pitchFamily="18" charset="0"/>
                <a:ea typeface="Tahoma" panose="020B0604030504040204" pitchFamily="34" charset="0"/>
                <a:cs typeface="Times New Roman" pitchFamily="18" charset="0"/>
              </a:rPr>
              <a:t>Chapter Three:</a:t>
            </a:r>
          </a:p>
          <a:p>
            <a:r>
              <a:rPr lang="en-US" sz="4400" b="1" i="1" spc="50" dirty="0" smtClean="0">
                <a:ln w="11430"/>
                <a:effectLst>
                  <a:outerShdw blurRad="76200" dist="50800" dir="5400000" algn="tl" rotWithShape="0">
                    <a:srgbClr val="000000">
                      <a:alpha val="65000"/>
                    </a:srgbClr>
                  </a:outerShdw>
                </a:effectLst>
                <a:latin typeface="Times New Roman" pitchFamily="18" charset="0"/>
                <a:ea typeface="Tahoma" panose="020B0604030504040204" pitchFamily="34" charset="0"/>
                <a:cs typeface="Times New Roman" pitchFamily="18" charset="0"/>
              </a:rPr>
              <a:t> The Facilitator </a:t>
            </a:r>
            <a:r>
              <a:rPr lang="en-US" sz="4400" b="1" i="1" spc="50" dirty="0" smtClean="0">
                <a:ln w="11430"/>
                <a:effectLst>
                  <a:outerShdw blurRad="76200" dist="50800" dir="5400000" algn="tl" rotWithShape="0">
                    <a:srgbClr val="000000">
                      <a:alpha val="65000"/>
                    </a:srgbClr>
                  </a:outerShdw>
                </a:effectLst>
                <a:latin typeface="Times New Roman" pitchFamily="18" charset="0"/>
                <a:ea typeface="Tahoma" panose="020B0604030504040204" pitchFamily="34" charset="0"/>
                <a:cs typeface="Times New Roman" pitchFamily="18" charset="0"/>
              </a:rPr>
              <a:t>Approach </a:t>
            </a:r>
          </a:p>
          <a:p>
            <a:r>
              <a:rPr lang="en-US" sz="4400" b="1" i="1" spc="50" dirty="0" smtClean="0">
                <a:ln w="11430"/>
                <a:effectLst>
                  <a:outerShdw blurRad="76200" dist="50800" dir="5400000" algn="tl" rotWithShape="0">
                    <a:srgbClr val="000000">
                      <a:alpha val="65000"/>
                    </a:srgbClr>
                  </a:outerShdw>
                </a:effectLst>
                <a:latin typeface="Times New Roman" pitchFamily="18" charset="0"/>
                <a:ea typeface="Tahoma" panose="020B0604030504040204" pitchFamily="34" charset="0"/>
                <a:cs typeface="Times New Roman" pitchFamily="18" charset="0"/>
              </a:rPr>
              <a:t>Part 3</a:t>
            </a:r>
            <a:endParaRPr lang="en-US" sz="4400" b="1" i="1" spc="50" dirty="0">
              <a:ln w="11430"/>
              <a:effectLst>
                <a:outerShdw blurRad="76200" dist="50800" dir="5400000" algn="tl" rotWithShape="0">
                  <a:srgbClr val="000000">
                    <a:alpha val="65000"/>
                  </a:srgbClr>
                </a:outerShdw>
              </a:effectLst>
              <a:latin typeface="Times New Roman" pitchFamily="18" charset="0"/>
              <a:ea typeface="Tahoma" panose="020B0604030504040204" pitchFamily="34" charset="0"/>
              <a:cs typeface="Times New Roman" pitchFamily="18" charset="0"/>
            </a:endParaRPr>
          </a:p>
        </p:txBody>
      </p:sp>
    </p:spTree>
    <p:extLst>
      <p:ext uri="{BB962C8B-B14F-4D97-AF65-F5344CB8AC3E}">
        <p14:creationId xmlns:p14="http://schemas.microsoft.com/office/powerpoint/2010/main" xmlns="" val="29168192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xmlns="" id="{89BC291C-8D6F-3C45-AAE5-96160AF59A2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 y="0"/>
            <a:ext cx="12191999" cy="6858000"/>
          </a:xfrm>
          <a:prstGeom prst="rect">
            <a:avLst/>
          </a:prstGeom>
        </p:spPr>
      </p:pic>
      <p:sp>
        <p:nvSpPr>
          <p:cNvPr id="3" name="Content Placeholder 2">
            <a:extLst>
              <a:ext uri="{FF2B5EF4-FFF2-40B4-BE49-F238E27FC236}">
                <a16:creationId xmlns:a16="http://schemas.microsoft.com/office/drawing/2014/main" xmlns="" id="{E3C53ECD-48CE-644D-8D33-58A5D58D0F1B}"/>
              </a:ext>
            </a:extLst>
          </p:cNvPr>
          <p:cNvSpPr>
            <a:spLocks noGrp="1"/>
          </p:cNvSpPr>
          <p:nvPr>
            <p:ph idx="1"/>
          </p:nvPr>
        </p:nvSpPr>
        <p:spPr>
          <a:xfrm>
            <a:off x="1909791" y="1924822"/>
            <a:ext cx="8698678" cy="3008355"/>
          </a:xfrm>
        </p:spPr>
        <p:txBody>
          <a:bodyPr>
            <a:normAutofit/>
          </a:bodyPr>
          <a:lstStyle/>
          <a:p>
            <a:pPr marL="0" indent="0" algn="just">
              <a:buNone/>
            </a:pPr>
            <a:r>
              <a:rPr lang="en-US"/>
              <a:t>Another aspect of MI theory is that it supplies the facilitative teacher with educationally relevant reasons for respecting the choices that students make.</a:t>
            </a:r>
          </a:p>
          <a:p>
            <a:pPr marL="0" indent="0" algn="just">
              <a:buNone/>
            </a:pPr>
            <a:endParaRPr lang="en-US"/>
          </a:p>
          <a:p>
            <a:pPr marL="0" indent="0" algn="just">
              <a:buNone/>
            </a:pPr>
            <a:r>
              <a:rPr lang="en-US" sz="3200" b="1" i="1"/>
              <a:t>“Choice is a key feature of the facilitative setting.”</a:t>
            </a:r>
          </a:p>
          <a:p>
            <a:pPr marL="0" indent="0">
              <a:buNone/>
            </a:pPr>
            <a:endParaRPr lang="en-US"/>
          </a:p>
        </p:txBody>
      </p:sp>
    </p:spTree>
    <p:extLst>
      <p:ext uri="{BB962C8B-B14F-4D97-AF65-F5344CB8AC3E}">
        <p14:creationId xmlns:p14="http://schemas.microsoft.com/office/powerpoint/2010/main" xmlns="" val="20939721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xmlns="" id="{B4935515-2213-264F-B4C5-BFDB7F86D306}"/>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rot="16200000">
            <a:off x="2667000" y="-2667001"/>
            <a:ext cx="6858000" cy="12192000"/>
          </a:xfrm>
          <a:prstGeom prst="rect">
            <a:avLst/>
          </a:prstGeom>
        </p:spPr>
      </p:pic>
      <p:sp>
        <p:nvSpPr>
          <p:cNvPr id="3" name="Content Placeholder 2">
            <a:extLst>
              <a:ext uri="{FF2B5EF4-FFF2-40B4-BE49-F238E27FC236}">
                <a16:creationId xmlns:a16="http://schemas.microsoft.com/office/drawing/2014/main" xmlns="" id="{B406E185-5824-B54C-83D9-B6380648E0F8}"/>
              </a:ext>
            </a:extLst>
          </p:cNvPr>
          <p:cNvSpPr>
            <a:spLocks noGrp="1"/>
          </p:cNvSpPr>
          <p:nvPr>
            <p:ph idx="1"/>
          </p:nvPr>
        </p:nvSpPr>
        <p:spPr>
          <a:xfrm>
            <a:off x="1557684" y="799799"/>
            <a:ext cx="9076630" cy="5258398"/>
          </a:xfrm>
        </p:spPr>
        <p:txBody>
          <a:bodyPr>
            <a:noAutofit/>
          </a:bodyPr>
          <a:lstStyle/>
          <a:p>
            <a:pPr marL="0" indent="0" algn="just">
              <a:buNone/>
            </a:pPr>
            <a:r>
              <a:rPr lang="en-US"/>
              <a:t>MI theory </a:t>
            </a:r>
            <a:r>
              <a:rPr lang="en-US" u="sng"/>
              <a:t>does not</a:t>
            </a:r>
            <a:r>
              <a:rPr lang="en-US"/>
              <a:t> support ignoring the development of one or more intelligences while pursuing the development of some others.</a:t>
            </a:r>
          </a:p>
          <a:p>
            <a:pPr marL="0" indent="0" algn="just">
              <a:buNone/>
            </a:pPr>
            <a:endParaRPr lang="en-US"/>
          </a:p>
          <a:p>
            <a:pPr marL="0" indent="0" algn="just">
              <a:buNone/>
            </a:pPr>
            <a:r>
              <a:rPr lang="en-US"/>
              <a:t>Gardner insists that </a:t>
            </a:r>
            <a:r>
              <a:rPr lang="en-US" b="1" u="sng"/>
              <a:t>the intelligences often work jointly</a:t>
            </a:r>
            <a:r>
              <a:rPr lang="en-US"/>
              <a:t>.</a:t>
            </a:r>
          </a:p>
          <a:p>
            <a:pPr marL="0" indent="0" algn="just">
              <a:buNone/>
            </a:pPr>
            <a:r>
              <a:rPr lang="en-US"/>
              <a:t>Consider dance as an example; how many intelligences might be involved in a performance?</a:t>
            </a:r>
          </a:p>
          <a:p>
            <a:pPr marL="514350" indent="-514350" algn="just">
              <a:buFont typeface="+mj-lt"/>
              <a:buAutoNum type="arabicPeriod"/>
            </a:pPr>
            <a:r>
              <a:rPr lang="en-US"/>
              <a:t>Spatial</a:t>
            </a:r>
          </a:p>
          <a:p>
            <a:pPr marL="514350" indent="-514350" algn="just">
              <a:buFont typeface="+mj-lt"/>
              <a:buAutoNum type="arabicPeriod"/>
            </a:pPr>
            <a:r>
              <a:rPr lang="en-US"/>
              <a:t>Musical</a:t>
            </a:r>
          </a:p>
          <a:p>
            <a:pPr marL="514350" indent="-514350" algn="just">
              <a:buFont typeface="+mj-lt"/>
              <a:buAutoNum type="arabicPeriod"/>
            </a:pPr>
            <a:r>
              <a:rPr lang="en-US"/>
              <a:t>Bodily-kinesthetic</a:t>
            </a:r>
          </a:p>
          <a:p>
            <a:pPr marL="514350" indent="-514350" algn="just">
              <a:buFont typeface="+mj-lt"/>
              <a:buAutoNum type="arabicPeriod"/>
            </a:pPr>
            <a:r>
              <a:rPr lang="en-US"/>
              <a:t>….</a:t>
            </a:r>
          </a:p>
        </p:txBody>
      </p:sp>
    </p:spTree>
    <p:extLst>
      <p:ext uri="{BB962C8B-B14F-4D97-AF65-F5344CB8AC3E}">
        <p14:creationId xmlns:p14="http://schemas.microsoft.com/office/powerpoint/2010/main" xmlns="" val="35565661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xmlns="" id="{9D0B54B8-3278-8842-83D0-047C34E285A3}"/>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rot="16200000">
            <a:off x="2666999" y="-2667001"/>
            <a:ext cx="6857999" cy="12192002"/>
          </a:xfrm>
          <a:prstGeom prst="rect">
            <a:avLst/>
          </a:prstGeom>
        </p:spPr>
      </p:pic>
      <p:sp>
        <p:nvSpPr>
          <p:cNvPr id="3" name="Content Placeholder 2">
            <a:extLst>
              <a:ext uri="{FF2B5EF4-FFF2-40B4-BE49-F238E27FC236}">
                <a16:creationId xmlns:a16="http://schemas.microsoft.com/office/drawing/2014/main" xmlns="" id="{68C3297C-D20B-F944-885C-FA5632BB99E9}"/>
              </a:ext>
            </a:extLst>
          </p:cNvPr>
          <p:cNvSpPr>
            <a:spLocks noGrp="1"/>
          </p:cNvSpPr>
          <p:nvPr>
            <p:ph idx="1"/>
          </p:nvPr>
        </p:nvSpPr>
        <p:spPr>
          <a:xfrm>
            <a:off x="1617277" y="2399798"/>
            <a:ext cx="5702620" cy="2058404"/>
          </a:xfrm>
        </p:spPr>
        <p:txBody>
          <a:bodyPr>
            <a:normAutofit/>
          </a:bodyPr>
          <a:lstStyle/>
          <a:p>
            <a:pPr marL="0" indent="0" algn="just">
              <a:buNone/>
            </a:pPr>
            <a:r>
              <a:rPr lang="en-US" sz="3200" i="1"/>
              <a:t>Accomplishments &amp; achivements on the students’ part generally call for the use of several different intelligences.</a:t>
            </a:r>
          </a:p>
        </p:txBody>
      </p:sp>
    </p:spTree>
    <p:extLst>
      <p:ext uri="{BB962C8B-B14F-4D97-AF65-F5344CB8AC3E}">
        <p14:creationId xmlns:p14="http://schemas.microsoft.com/office/powerpoint/2010/main" xmlns="" val="23237112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xmlns="" id="{B87E8C28-AF76-2642-BAB3-4721135A1736}"/>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rot="16200000">
            <a:off x="2667000" y="-2667000"/>
            <a:ext cx="6858000" cy="12192000"/>
          </a:xfrm>
          <a:prstGeom prst="rect">
            <a:avLst/>
          </a:prstGeom>
        </p:spPr>
      </p:pic>
      <p:sp>
        <p:nvSpPr>
          <p:cNvPr id="3" name="Content Placeholder 2">
            <a:extLst>
              <a:ext uri="{FF2B5EF4-FFF2-40B4-BE49-F238E27FC236}">
                <a16:creationId xmlns:a16="http://schemas.microsoft.com/office/drawing/2014/main" xmlns="" id="{99E5EA1F-D24D-A04B-B6B4-A543C0697A0F}"/>
              </a:ext>
            </a:extLst>
          </p:cNvPr>
          <p:cNvSpPr>
            <a:spLocks noGrp="1"/>
          </p:cNvSpPr>
          <p:nvPr>
            <p:ph idx="1"/>
          </p:nvPr>
        </p:nvSpPr>
        <p:spPr>
          <a:xfrm>
            <a:off x="1889521" y="1631899"/>
            <a:ext cx="8412956" cy="3594200"/>
          </a:xfrm>
        </p:spPr>
        <p:txBody>
          <a:bodyPr/>
          <a:lstStyle/>
          <a:p>
            <a:pPr marL="0" indent="0" algn="just">
              <a:buNone/>
            </a:pPr>
            <a:r>
              <a:rPr lang="en-US" b="1"/>
              <a:t>Constustivism</a:t>
            </a:r>
            <a:r>
              <a:rPr lang="en-US"/>
              <a:t> and </a:t>
            </a:r>
            <a:r>
              <a:rPr lang="en-US" b="1"/>
              <a:t>MI theory</a:t>
            </a:r>
            <a:r>
              <a:rPr lang="en-US"/>
              <a:t> both have their own critics, however, it is clear that:</a:t>
            </a:r>
          </a:p>
          <a:p>
            <a:pPr algn="just"/>
            <a:r>
              <a:rPr lang="en-US">
                <a:solidFill>
                  <a:srgbClr val="FF0000"/>
                </a:solidFill>
              </a:rPr>
              <a:t>Both</a:t>
            </a:r>
            <a:r>
              <a:rPr lang="en-US"/>
              <a:t> are easily situated within the facilitator approach.</a:t>
            </a:r>
          </a:p>
          <a:p>
            <a:pPr algn="just"/>
            <a:r>
              <a:rPr lang="en-US">
                <a:solidFill>
                  <a:srgbClr val="FF0000"/>
                </a:solidFill>
              </a:rPr>
              <a:t>Both</a:t>
            </a:r>
            <a:r>
              <a:rPr lang="en-US"/>
              <a:t> represent the student as an active agent in his or her own learning.</a:t>
            </a:r>
          </a:p>
          <a:p>
            <a:pPr algn="just"/>
            <a:r>
              <a:rPr lang="en-US">
                <a:solidFill>
                  <a:srgbClr val="FF0000"/>
                </a:solidFill>
              </a:rPr>
              <a:t>Both </a:t>
            </a:r>
            <a:r>
              <a:rPr lang="en-US"/>
              <a:t>expand the teacher’s capacity for becoming aware of her students as well as for honoring their choices.</a:t>
            </a:r>
          </a:p>
        </p:txBody>
      </p:sp>
    </p:spTree>
    <p:extLst>
      <p:ext uri="{BB962C8B-B14F-4D97-AF65-F5344CB8AC3E}">
        <p14:creationId xmlns:p14="http://schemas.microsoft.com/office/powerpoint/2010/main" xmlns="" val="36471442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762000" y="838200"/>
            <a:ext cx="9448800" cy="54102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DEB9B288-93DC-1E4A-B957-1079ABE93E3C}"/>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xmlns="" id="{54CAB0E3-2F79-2649-AD34-123B0DB54BF5}"/>
              </a:ext>
            </a:extLst>
          </p:cNvPr>
          <p:cNvSpPr>
            <a:spLocks noGrp="1"/>
          </p:cNvSpPr>
          <p:nvPr>
            <p:ph type="title"/>
          </p:nvPr>
        </p:nvSpPr>
        <p:spPr>
          <a:xfrm rot="10800000" flipV="1">
            <a:off x="3514725" y="2044897"/>
            <a:ext cx="5162550" cy="2768203"/>
          </a:xfrm>
        </p:spPr>
        <p:txBody>
          <a:bodyPr>
            <a:normAutofit/>
          </a:bodyPr>
          <a:lstStyle/>
          <a:p>
            <a:pPr algn="ctr"/>
            <a:r>
              <a:rPr lang="en-US" i="1" dirty="0">
                <a:latin typeface="Arial Black" panose="020B0604020202020204" pitchFamily="34" charset="0"/>
                <a:ea typeface="Segoe UI Symbol" panose="020B0502040204020203" pitchFamily="34" charset="0"/>
                <a:cs typeface="Arial Black" panose="020B0604020202020204" pitchFamily="34" charset="0"/>
              </a:rPr>
              <a:t>Constructivism</a:t>
            </a:r>
            <a:br>
              <a:rPr lang="en-US" i="1" dirty="0">
                <a:latin typeface="Arial Black" panose="020B0604020202020204" pitchFamily="34" charset="0"/>
                <a:ea typeface="Segoe UI Symbol" panose="020B0502040204020203" pitchFamily="34" charset="0"/>
                <a:cs typeface="Arial Black" panose="020B0604020202020204" pitchFamily="34" charset="0"/>
              </a:rPr>
            </a:br>
            <a:endParaRPr lang="en-US" dirty="0">
              <a:latin typeface="Arial Black" panose="020B0604020202020204" pitchFamily="34" charset="0"/>
              <a:ea typeface="Segoe UI Symbol" panose="020B0502040204020203" pitchFamily="34" charset="0"/>
              <a:cs typeface="Arial Black" panose="020B0604020202020204" pitchFamily="34" charset="0"/>
            </a:endParaRPr>
          </a:p>
        </p:txBody>
      </p:sp>
    </p:spTree>
    <p:extLst>
      <p:ext uri="{BB962C8B-B14F-4D97-AF65-F5344CB8AC3E}">
        <p14:creationId xmlns:p14="http://schemas.microsoft.com/office/powerpoint/2010/main" xmlns="" val="1012990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xmlns="" id="{1DEA348E-3D2D-5D4B-8DDB-B096413D86CF}"/>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rot="16200000">
            <a:off x="2631281" y="-2702719"/>
            <a:ext cx="6858001" cy="12263437"/>
          </a:xfrm>
          <a:prstGeom prst="rect">
            <a:avLst/>
          </a:prstGeom>
        </p:spPr>
      </p:pic>
      <p:sp>
        <p:nvSpPr>
          <p:cNvPr id="3" name="Content Placeholder 2">
            <a:extLst>
              <a:ext uri="{FF2B5EF4-FFF2-40B4-BE49-F238E27FC236}">
                <a16:creationId xmlns:a16="http://schemas.microsoft.com/office/drawing/2014/main" xmlns="" id="{BA5755FB-2663-0F4D-B70E-F34D39D94BE5}"/>
              </a:ext>
            </a:extLst>
          </p:cNvPr>
          <p:cNvSpPr>
            <a:spLocks noGrp="1"/>
          </p:cNvSpPr>
          <p:nvPr>
            <p:ph idx="1"/>
          </p:nvPr>
        </p:nvSpPr>
        <p:spPr>
          <a:xfrm>
            <a:off x="3878001" y="2139364"/>
            <a:ext cx="5593468" cy="2579269"/>
          </a:xfrm>
        </p:spPr>
        <p:txBody>
          <a:bodyPr>
            <a:normAutofit/>
          </a:bodyPr>
          <a:lstStyle/>
          <a:p>
            <a:pPr marL="0" indent="0" algn="just">
              <a:buNone/>
            </a:pPr>
            <a:r>
              <a:rPr lang="en-US"/>
              <a:t>Constructivism &amp; multiple intelligences are two quite different notions</a:t>
            </a:r>
            <a:r>
              <a:rPr lang="en-US" u="sng"/>
              <a:t> about how we learn</a:t>
            </a:r>
            <a:r>
              <a:rPr lang="en-US"/>
              <a:t>, but both are derived from the same school of psychology known as “</a:t>
            </a:r>
            <a:r>
              <a:rPr lang="en-US" b="1" i="1"/>
              <a:t>cognitive psychology</a:t>
            </a:r>
            <a:r>
              <a:rPr lang="en-US"/>
              <a:t>”.</a:t>
            </a:r>
          </a:p>
        </p:txBody>
      </p:sp>
    </p:spTree>
    <p:extLst>
      <p:ext uri="{BB962C8B-B14F-4D97-AF65-F5344CB8AC3E}">
        <p14:creationId xmlns:p14="http://schemas.microsoft.com/office/powerpoint/2010/main" xmlns="" val="19879056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4565" y="815154"/>
            <a:ext cx="4402167" cy="769441"/>
          </a:xfrm>
          <a:prstGeom prst="rect">
            <a:avLst/>
          </a:prstGeom>
        </p:spPr>
        <p:txBody>
          <a:bodyPr wrap="none">
            <a:spAutoFit/>
          </a:bodyPr>
          <a:lstStyle/>
          <a:p>
            <a:r>
              <a:rPr lang="en-US" sz="4400" b="1" i="1" dirty="0" smtClean="0">
                <a:ln w="22225">
                  <a:solidFill>
                    <a:schemeClr val="tx1">
                      <a:lumMod val="65000"/>
                      <a:lumOff val="35000"/>
                    </a:schemeClr>
                  </a:solidFill>
                  <a:prstDash val="solid"/>
                </a:ln>
                <a:solidFill>
                  <a:schemeClr val="accent6">
                    <a:lumMod val="75000"/>
                  </a:schemeClr>
                </a:solidFill>
                <a:latin typeface="Monotype Corsiva" panose="03010101010201010101" pitchFamily="66" charset="0"/>
              </a:rPr>
              <a:t>Cognitive Psychology</a:t>
            </a:r>
            <a:endParaRPr lang="en-US" sz="4400" b="1" i="1" dirty="0">
              <a:ln w="22225">
                <a:solidFill>
                  <a:schemeClr val="tx1">
                    <a:lumMod val="65000"/>
                    <a:lumOff val="35000"/>
                  </a:schemeClr>
                </a:solidFill>
                <a:prstDash val="solid"/>
              </a:ln>
              <a:solidFill>
                <a:schemeClr val="accent6">
                  <a:lumMod val="75000"/>
                </a:schemeClr>
              </a:solidFill>
              <a:latin typeface="Monotype Corsiva" panose="03010101010201010101" pitchFamily="66" charset="0"/>
            </a:endParaRPr>
          </a:p>
        </p:txBody>
      </p:sp>
      <p:sp>
        <p:nvSpPr>
          <p:cNvPr id="4" name="Up Arrow 3"/>
          <p:cNvSpPr/>
          <p:nvPr/>
        </p:nvSpPr>
        <p:spPr>
          <a:xfrm rot="4056116">
            <a:off x="5298708" y="216480"/>
            <a:ext cx="417948" cy="1390046"/>
          </a:xfrm>
          <a:prstGeom prst="upArrow">
            <a:avLst>
              <a:gd name="adj1" fmla="val 37498"/>
              <a:gd name="adj2" fmla="val 50000"/>
            </a:avLst>
          </a:prstGeom>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 name="Up Arrow 10"/>
          <p:cNvSpPr/>
          <p:nvPr/>
        </p:nvSpPr>
        <p:spPr>
          <a:xfrm rot="6233704">
            <a:off x="5315735" y="815679"/>
            <a:ext cx="437247" cy="1545483"/>
          </a:xfrm>
          <a:prstGeom prst="upArrow">
            <a:avLst>
              <a:gd name="adj1" fmla="val 37498"/>
              <a:gd name="adj2" fmla="val 50000"/>
            </a:avLst>
          </a:prstGeom>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 name="Rectangle 4"/>
          <p:cNvSpPr/>
          <p:nvPr/>
        </p:nvSpPr>
        <p:spPr>
          <a:xfrm>
            <a:off x="6115599" y="338763"/>
            <a:ext cx="2977097" cy="584775"/>
          </a:xfrm>
          <a:prstGeom prst="rect">
            <a:avLst/>
          </a:prstGeom>
        </p:spPr>
        <p:txBody>
          <a:bodyPr wrap="none">
            <a:spAutoFit/>
          </a:bodyPr>
          <a:lstStyle/>
          <a:p>
            <a:r>
              <a:rPr lang="en-US" sz="3200" b="1" i="1" dirty="0">
                <a:ln w="22225">
                  <a:solidFill>
                    <a:schemeClr val="tx1">
                      <a:lumMod val="65000"/>
                      <a:lumOff val="35000"/>
                    </a:schemeClr>
                  </a:solidFill>
                  <a:prstDash val="solid"/>
                </a:ln>
                <a:solidFill>
                  <a:srgbClr val="FFFF00"/>
                </a:solidFill>
                <a:latin typeface="Adobe Fan Heiti Std B" panose="020B0700000000000000" pitchFamily="34" charset="-128"/>
                <a:ea typeface="Adobe Fan Heiti Std B" panose="020B0700000000000000" pitchFamily="34" charset="-128"/>
              </a:rPr>
              <a:t>Constructivism</a:t>
            </a:r>
            <a:endParaRPr lang="en-US" sz="3600" b="1" i="1" dirty="0">
              <a:ln w="22225">
                <a:solidFill>
                  <a:schemeClr val="tx1">
                    <a:lumMod val="65000"/>
                    <a:lumOff val="35000"/>
                  </a:schemeClr>
                </a:solidFill>
                <a:prstDash val="solid"/>
              </a:ln>
              <a:solidFill>
                <a:srgbClr val="FFFF00"/>
              </a:solidFill>
              <a:latin typeface="Adobe Fan Heiti Std B" panose="020B0700000000000000" pitchFamily="34" charset="-128"/>
              <a:ea typeface="Adobe Fan Heiti Std B" panose="020B0700000000000000" pitchFamily="34" charset="-128"/>
            </a:endParaRPr>
          </a:p>
        </p:txBody>
      </p:sp>
      <p:sp>
        <p:nvSpPr>
          <p:cNvPr id="6" name="Rectangle 5"/>
          <p:cNvSpPr/>
          <p:nvPr/>
        </p:nvSpPr>
        <p:spPr>
          <a:xfrm>
            <a:off x="6229899" y="1484243"/>
            <a:ext cx="4761951" cy="584775"/>
          </a:xfrm>
          <a:prstGeom prst="rect">
            <a:avLst/>
          </a:prstGeom>
        </p:spPr>
        <p:txBody>
          <a:bodyPr wrap="square">
            <a:spAutoFit/>
          </a:bodyPr>
          <a:lstStyle/>
          <a:p>
            <a:r>
              <a:rPr lang="en-US" sz="3200" b="1" i="1" dirty="0" smtClean="0">
                <a:ln w="22225">
                  <a:solidFill>
                    <a:schemeClr val="tx1">
                      <a:lumMod val="65000"/>
                      <a:lumOff val="35000"/>
                    </a:schemeClr>
                  </a:solidFill>
                  <a:prstDash val="solid"/>
                </a:ln>
                <a:solidFill>
                  <a:srgbClr val="FFFF00"/>
                </a:solidFill>
                <a:latin typeface="Adobe Fan Heiti Std B" panose="020B0700000000000000" pitchFamily="34" charset="-128"/>
                <a:ea typeface="Adobe Fan Heiti Std B" panose="020B0700000000000000" pitchFamily="34" charset="-128"/>
              </a:rPr>
              <a:t>Multiple </a:t>
            </a:r>
            <a:r>
              <a:rPr lang="en-US" sz="3200" b="1" i="1" dirty="0">
                <a:ln w="22225">
                  <a:solidFill>
                    <a:schemeClr val="tx1">
                      <a:lumMod val="65000"/>
                      <a:lumOff val="35000"/>
                    </a:schemeClr>
                  </a:solidFill>
                  <a:prstDash val="solid"/>
                </a:ln>
                <a:solidFill>
                  <a:srgbClr val="FFFF00"/>
                </a:solidFill>
                <a:latin typeface="Adobe Fan Heiti Std B" panose="020B0700000000000000" pitchFamily="34" charset="-128"/>
                <a:ea typeface="Adobe Fan Heiti Std B" panose="020B0700000000000000" pitchFamily="34" charset="-128"/>
              </a:rPr>
              <a:t>intelligences</a:t>
            </a:r>
          </a:p>
        </p:txBody>
      </p:sp>
      <p:sp>
        <p:nvSpPr>
          <p:cNvPr id="15" name="Rounded Rectangle 14"/>
          <p:cNvSpPr/>
          <p:nvPr/>
        </p:nvSpPr>
        <p:spPr>
          <a:xfrm>
            <a:off x="434565" y="2773986"/>
            <a:ext cx="5539118" cy="3148812"/>
          </a:xfrm>
          <a:prstGeom prst="roundRect">
            <a:avLst/>
          </a:prstGeom>
          <a:solidFill>
            <a:srgbClr val="664CD4"/>
          </a:solidFill>
          <a:ln w="28575">
            <a:solidFill>
              <a:schemeClr val="accent3">
                <a:lumMod val="75000"/>
              </a:schemeClr>
            </a:solidFill>
          </a:ln>
          <a:effectLst>
            <a:glow rad="139700">
              <a:schemeClr val="accent2">
                <a:satMod val="175000"/>
                <a:alpha val="40000"/>
              </a:schemeClr>
            </a:glow>
            <a:outerShdw blurRad="38100" dist="254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harsh" dir="t"/>
            </a:scene3d>
            <a:sp3d prstMaterial="matte">
              <a:contourClr>
                <a:schemeClr val="bg1">
                  <a:lumMod val="65000"/>
                </a:schemeClr>
              </a:contourClr>
            </a:sp3d>
          </a:bodyPr>
          <a:lstStyle/>
          <a:p>
            <a:r>
              <a:rPr lang="en-US" sz="2400" b="1" dirty="0">
                <a:ln/>
                <a:solidFill>
                  <a:schemeClr val="bg1"/>
                </a:solidFill>
                <a:latin typeface="Adobe Fangsong Std R" panose="02020400000000000000" pitchFamily="18" charset="-128"/>
                <a:ea typeface="Adobe Fangsong Std R" panose="02020400000000000000" pitchFamily="18" charset="-128"/>
              </a:rPr>
              <a:t>B</a:t>
            </a:r>
            <a:r>
              <a:rPr lang="en-US" sz="2400" b="1" dirty="0" smtClean="0">
                <a:ln/>
                <a:solidFill>
                  <a:schemeClr val="bg1"/>
                </a:solidFill>
                <a:latin typeface="Adobe Fangsong Std R" panose="02020400000000000000" pitchFamily="18" charset="-128"/>
                <a:ea typeface="Adobe Fangsong Std R" panose="02020400000000000000" pitchFamily="18" charset="-128"/>
              </a:rPr>
              <a:t>oth </a:t>
            </a:r>
            <a:r>
              <a:rPr lang="en-US" sz="2400" b="1" dirty="0">
                <a:ln/>
                <a:solidFill>
                  <a:schemeClr val="bg1"/>
                </a:solidFill>
                <a:latin typeface="Adobe Fangsong Std R" panose="02020400000000000000" pitchFamily="18" charset="-128"/>
                <a:ea typeface="Adobe Fangsong Std R" panose="02020400000000000000" pitchFamily="18" charset="-128"/>
              </a:rPr>
              <a:t>notions attend to </a:t>
            </a:r>
            <a:r>
              <a:rPr lang="en-US" sz="2400" b="1" dirty="0" smtClean="0">
                <a:ln/>
                <a:solidFill>
                  <a:schemeClr val="bg1"/>
                </a:solidFill>
                <a:latin typeface="Adobe Fangsong Std R" panose="02020400000000000000" pitchFamily="18" charset="-128"/>
                <a:ea typeface="Adobe Fangsong Std R" panose="02020400000000000000" pitchFamily="18" charset="-128"/>
              </a:rPr>
              <a:t>how the </a:t>
            </a:r>
            <a:r>
              <a:rPr lang="en-US" sz="2400" b="1" dirty="0">
                <a:ln/>
                <a:solidFill>
                  <a:schemeClr val="bg1"/>
                </a:solidFill>
                <a:latin typeface="Adobe Fangsong Std R" panose="02020400000000000000" pitchFamily="18" charset="-128"/>
                <a:ea typeface="Adobe Fangsong Std R" panose="02020400000000000000" pitchFamily="18" charset="-128"/>
              </a:rPr>
              <a:t>mind processes experience, </a:t>
            </a:r>
            <a:r>
              <a:rPr lang="en-US" sz="2400" b="1" dirty="0" smtClean="0">
                <a:ln/>
                <a:solidFill>
                  <a:schemeClr val="bg1"/>
                </a:solidFill>
                <a:latin typeface="Adobe Fangsong Std R" panose="02020400000000000000" pitchFamily="18" charset="-128"/>
                <a:ea typeface="Adobe Fangsong Std R" panose="02020400000000000000" pitchFamily="18" charset="-128"/>
              </a:rPr>
              <a:t>particularly how </a:t>
            </a:r>
            <a:r>
              <a:rPr lang="en-US" sz="2400" b="1" dirty="0">
                <a:ln/>
                <a:solidFill>
                  <a:schemeClr val="bg1"/>
                </a:solidFill>
                <a:latin typeface="Adobe Fangsong Std R" panose="02020400000000000000" pitchFamily="18" charset="-128"/>
                <a:ea typeface="Adobe Fangsong Std R" panose="02020400000000000000" pitchFamily="18" charset="-128"/>
              </a:rPr>
              <a:t>mental organization, </a:t>
            </a:r>
            <a:r>
              <a:rPr lang="en-US" sz="2400" b="1" dirty="0" smtClean="0">
                <a:ln/>
                <a:solidFill>
                  <a:schemeClr val="bg1"/>
                </a:solidFill>
                <a:latin typeface="Adobe Fangsong Std R" panose="02020400000000000000" pitchFamily="18" charset="-128"/>
                <a:ea typeface="Adobe Fangsong Std R" panose="02020400000000000000" pitchFamily="18" charset="-128"/>
              </a:rPr>
              <a:t>memory, and </a:t>
            </a:r>
            <a:r>
              <a:rPr lang="en-US" sz="2400" b="1" dirty="0">
                <a:ln/>
                <a:solidFill>
                  <a:schemeClr val="bg1"/>
                </a:solidFill>
                <a:latin typeface="Adobe Fangsong Std R" panose="02020400000000000000" pitchFamily="18" charset="-128"/>
                <a:ea typeface="Adobe Fangsong Std R" panose="02020400000000000000" pitchFamily="18" charset="-128"/>
              </a:rPr>
              <a:t>learning are </a:t>
            </a:r>
            <a:r>
              <a:rPr lang="en-US" sz="2400" b="1" dirty="0" smtClean="0">
                <a:ln/>
                <a:solidFill>
                  <a:schemeClr val="bg1"/>
                </a:solidFill>
                <a:latin typeface="Adobe Fangsong Std R" panose="02020400000000000000" pitchFamily="18" charset="-128"/>
                <a:ea typeface="Adobe Fangsong Std R" panose="02020400000000000000" pitchFamily="18" charset="-128"/>
              </a:rPr>
              <a:t>accomplished. </a:t>
            </a:r>
            <a:r>
              <a:rPr lang="en-US" sz="2400" b="1" dirty="0">
                <a:ln/>
                <a:solidFill>
                  <a:schemeClr val="bg1"/>
                </a:solidFill>
                <a:latin typeface="Adobe Fangsong Std R" panose="02020400000000000000" pitchFamily="18" charset="-128"/>
                <a:ea typeface="Adobe Fangsong Std R" panose="02020400000000000000" pitchFamily="18" charset="-128"/>
              </a:rPr>
              <a:t>we can draw </a:t>
            </a:r>
            <a:r>
              <a:rPr lang="en-US" sz="2400" b="1" dirty="0" smtClean="0">
                <a:ln/>
                <a:solidFill>
                  <a:schemeClr val="bg1"/>
                </a:solidFill>
                <a:latin typeface="Adobe Fangsong Std R" panose="02020400000000000000" pitchFamily="18" charset="-128"/>
                <a:ea typeface="Adobe Fangsong Std R" panose="02020400000000000000" pitchFamily="18" charset="-128"/>
              </a:rPr>
              <a:t>some </a:t>
            </a:r>
            <a:r>
              <a:rPr lang="en-US" sz="2400" b="1" dirty="0" smtClean="0">
                <a:ln/>
                <a:solidFill>
                  <a:schemeClr val="tx1">
                    <a:lumMod val="95000"/>
                    <a:lumOff val="5000"/>
                  </a:schemeClr>
                </a:solidFill>
                <a:latin typeface="Adobe Fangsong Std R" panose="02020400000000000000" pitchFamily="18" charset="-128"/>
                <a:ea typeface="Adobe Fangsong Std R" panose="02020400000000000000" pitchFamily="18" charset="-128"/>
              </a:rPr>
              <a:t>inferences</a:t>
            </a:r>
            <a:r>
              <a:rPr lang="en-US" sz="2400" b="1" dirty="0" smtClean="0">
                <a:ln/>
                <a:solidFill>
                  <a:schemeClr val="bg1"/>
                </a:solidFill>
                <a:latin typeface="Adobe Fangsong Std R" panose="02020400000000000000" pitchFamily="18" charset="-128"/>
                <a:ea typeface="Adobe Fangsong Std R" panose="02020400000000000000" pitchFamily="18" charset="-128"/>
              </a:rPr>
              <a:t> about </a:t>
            </a:r>
            <a:r>
              <a:rPr lang="en-US" sz="2400" b="1" dirty="0">
                <a:ln/>
                <a:solidFill>
                  <a:schemeClr val="bg1"/>
                </a:solidFill>
                <a:latin typeface="Adobe Fangsong Std R" panose="02020400000000000000" pitchFamily="18" charset="-128"/>
                <a:ea typeface="Adobe Fangsong Std R" panose="02020400000000000000" pitchFamily="18" charset="-128"/>
              </a:rPr>
              <a:t>how to </a:t>
            </a:r>
            <a:r>
              <a:rPr lang="en-US" sz="2400" b="1" dirty="0">
                <a:ln/>
                <a:solidFill>
                  <a:schemeClr val="tx1">
                    <a:lumMod val="95000"/>
                    <a:lumOff val="5000"/>
                  </a:schemeClr>
                </a:solidFill>
                <a:latin typeface="Adobe Fangsong Std R" panose="02020400000000000000" pitchFamily="18" charset="-128"/>
                <a:ea typeface="Adobe Fangsong Std R" panose="02020400000000000000" pitchFamily="18" charset="-128"/>
              </a:rPr>
              <a:t>organize </a:t>
            </a:r>
            <a:r>
              <a:rPr lang="en-US" sz="2400" b="1" dirty="0" smtClean="0">
                <a:ln/>
                <a:solidFill>
                  <a:schemeClr val="tx1">
                    <a:lumMod val="95000"/>
                    <a:lumOff val="5000"/>
                  </a:schemeClr>
                </a:solidFill>
                <a:latin typeface="Adobe Fangsong Std R" panose="02020400000000000000" pitchFamily="18" charset="-128"/>
                <a:ea typeface="Adobe Fangsong Std R" panose="02020400000000000000" pitchFamily="18" charset="-128"/>
              </a:rPr>
              <a:t>instruction.</a:t>
            </a:r>
            <a:endParaRPr lang="en-US" sz="2400" b="1" dirty="0">
              <a:ln/>
              <a:solidFill>
                <a:schemeClr val="tx1">
                  <a:lumMod val="95000"/>
                  <a:lumOff val="5000"/>
                </a:schemeClr>
              </a:solidFill>
              <a:latin typeface="Adobe Fangsong Std R" panose="02020400000000000000" pitchFamily="18" charset="-128"/>
              <a:ea typeface="Adobe Fangsong Std R" panose="02020400000000000000" pitchFamily="18" charset="-128"/>
              <a:cs typeface="Andalus" panose="02020603050405020304" pitchFamily="18" charset="-78"/>
            </a:endParaRPr>
          </a:p>
        </p:txBody>
      </p:sp>
      <p:sp>
        <p:nvSpPr>
          <p:cNvPr id="16" name="Left Arrow Callout 15"/>
          <p:cNvSpPr/>
          <p:nvPr/>
        </p:nvSpPr>
        <p:spPr>
          <a:xfrm>
            <a:off x="6115599" y="2959843"/>
            <a:ext cx="4590501" cy="2506696"/>
          </a:xfrm>
          <a:prstGeom prst="leftArrowCallout">
            <a:avLst/>
          </a:prstGeom>
          <a:effectLst>
            <a:outerShdw blurRad="50800" dist="38100" algn="l" rotWithShape="0">
              <a:prstClr val="black">
                <a:alpha val="40000"/>
              </a:prstClr>
            </a:outerShdw>
            <a:softEdge rad="12700"/>
          </a:effectLst>
          <a:scene3d>
            <a:camera prst="orthographicFront"/>
            <a:lightRig rig="threePt" dir="t"/>
          </a:scene3d>
          <a:sp3d>
            <a:bevelT w="139700" prst="cross"/>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a:ln w="9525">
                  <a:solidFill>
                    <a:schemeClr val="bg2">
                      <a:lumMod val="10000"/>
                    </a:schemeClr>
                  </a:solidFill>
                  <a:prstDash val="solid"/>
                </a:ln>
                <a:solidFill>
                  <a:schemeClr val="accent5"/>
                </a:solidFill>
                <a:effectLst>
                  <a:outerShdw blurRad="12700" dist="38100" dir="2700000" algn="tl" rotWithShape="0">
                    <a:schemeClr val="accent5">
                      <a:lumMod val="60000"/>
                      <a:lumOff val="40000"/>
                    </a:schemeClr>
                  </a:outerShdw>
                </a:effectLst>
                <a:latin typeface="Adobe Fan Heiti Std B" panose="020B0700000000000000" pitchFamily="34" charset="-128"/>
                <a:ea typeface="Adobe Fan Heiti Std B" panose="020B0700000000000000" pitchFamily="34" charset="-128"/>
              </a:rPr>
              <a:t>These inferences permit us </a:t>
            </a:r>
            <a:r>
              <a:rPr lang="en-US" sz="2000" b="1" dirty="0" smtClean="0">
                <a:ln w="9525">
                  <a:solidFill>
                    <a:schemeClr val="bg2">
                      <a:lumMod val="10000"/>
                    </a:schemeClr>
                  </a:solidFill>
                  <a:prstDash val="solid"/>
                </a:ln>
                <a:solidFill>
                  <a:schemeClr val="accent5"/>
                </a:solidFill>
                <a:effectLst>
                  <a:outerShdw blurRad="12700" dist="38100" dir="2700000" algn="tl" rotWithShape="0">
                    <a:schemeClr val="accent5">
                      <a:lumMod val="60000"/>
                      <a:lumOff val="40000"/>
                    </a:schemeClr>
                  </a:outerShdw>
                </a:effectLst>
                <a:latin typeface="Adobe Fan Heiti Std B" panose="020B0700000000000000" pitchFamily="34" charset="-128"/>
                <a:ea typeface="Adobe Fan Heiti Std B" panose="020B0700000000000000" pitchFamily="34" charset="-128"/>
              </a:rPr>
              <a:t>to </a:t>
            </a:r>
            <a:r>
              <a:rPr lang="en-US" sz="2000" b="1" dirty="0">
                <a:ln w="9525">
                  <a:solidFill>
                    <a:schemeClr val="bg2">
                      <a:lumMod val="10000"/>
                    </a:schemeClr>
                  </a:solidFill>
                  <a:prstDash val="solid"/>
                </a:ln>
                <a:solidFill>
                  <a:schemeClr val="accent5"/>
                </a:solidFill>
                <a:effectLst>
                  <a:outerShdw blurRad="12700" dist="38100" dir="2700000" algn="tl" rotWithShape="0">
                    <a:schemeClr val="accent5">
                      <a:lumMod val="60000"/>
                      <a:lumOff val="40000"/>
                    </a:schemeClr>
                  </a:outerShdw>
                </a:effectLst>
                <a:latin typeface="Adobe Fan Heiti Std B" panose="020B0700000000000000" pitchFamily="34" charset="-128"/>
                <a:ea typeface="Adobe Fan Heiti Std B" panose="020B0700000000000000" pitchFamily="34" charset="-128"/>
              </a:rPr>
              <a:t>acquire information in ways that are most closely aligned </a:t>
            </a:r>
            <a:r>
              <a:rPr lang="en-US" sz="2000" b="1" dirty="0" smtClean="0">
                <a:ln w="9525">
                  <a:solidFill>
                    <a:schemeClr val="bg2">
                      <a:lumMod val="10000"/>
                    </a:schemeClr>
                  </a:solidFill>
                  <a:prstDash val="solid"/>
                </a:ln>
                <a:solidFill>
                  <a:schemeClr val="accent5"/>
                </a:solidFill>
                <a:effectLst>
                  <a:outerShdw blurRad="12700" dist="38100" dir="2700000" algn="tl" rotWithShape="0">
                    <a:schemeClr val="accent5">
                      <a:lumMod val="60000"/>
                      <a:lumOff val="40000"/>
                    </a:schemeClr>
                  </a:outerShdw>
                </a:effectLst>
                <a:latin typeface="Adobe Fan Heiti Std B" panose="020B0700000000000000" pitchFamily="34" charset="-128"/>
                <a:ea typeface="Adobe Fan Heiti Std B" panose="020B0700000000000000" pitchFamily="34" charset="-128"/>
              </a:rPr>
              <a:t>with </a:t>
            </a:r>
            <a:r>
              <a:rPr lang="en-US" sz="2000" b="1" dirty="0" smtClean="0">
                <a:ln w="9525">
                  <a:solidFill>
                    <a:schemeClr val="bg2">
                      <a:lumMod val="10000"/>
                    </a:schemeClr>
                  </a:solidFill>
                  <a:prstDash val="solid"/>
                </a:ln>
                <a:solidFill>
                  <a:srgbClr val="FF0066"/>
                </a:solidFill>
                <a:effectLst>
                  <a:outerShdw blurRad="12700" dist="38100" dir="2700000" algn="tl" rotWithShape="0">
                    <a:schemeClr val="accent5">
                      <a:lumMod val="60000"/>
                      <a:lumOff val="40000"/>
                    </a:schemeClr>
                  </a:outerShdw>
                </a:effectLst>
                <a:latin typeface="Adobe Fan Heiti Std B" panose="020B0700000000000000" pitchFamily="34" charset="-128"/>
                <a:ea typeface="Adobe Fan Heiti Std B" panose="020B0700000000000000" pitchFamily="34" charset="-128"/>
              </a:rPr>
              <a:t>how </a:t>
            </a:r>
            <a:r>
              <a:rPr lang="en-US" sz="2000" b="1" dirty="0">
                <a:ln w="9525">
                  <a:solidFill>
                    <a:schemeClr val="bg2">
                      <a:lumMod val="10000"/>
                    </a:schemeClr>
                  </a:solidFill>
                  <a:prstDash val="solid"/>
                </a:ln>
                <a:solidFill>
                  <a:srgbClr val="FF0066"/>
                </a:solidFill>
                <a:effectLst>
                  <a:outerShdw blurRad="12700" dist="38100" dir="2700000" algn="tl" rotWithShape="0">
                    <a:schemeClr val="accent5">
                      <a:lumMod val="60000"/>
                      <a:lumOff val="40000"/>
                    </a:schemeClr>
                  </a:outerShdw>
                </a:effectLst>
                <a:latin typeface="Adobe Fan Heiti Std B" panose="020B0700000000000000" pitchFamily="34" charset="-128"/>
                <a:ea typeface="Adobe Fan Heiti Std B" panose="020B0700000000000000" pitchFamily="34" charset="-128"/>
              </a:rPr>
              <a:t>the mind processes information</a:t>
            </a:r>
          </a:p>
        </p:txBody>
      </p:sp>
    </p:spTree>
    <p:extLst>
      <p:ext uri="{BB962C8B-B14F-4D97-AF65-F5344CB8AC3E}">
        <p14:creationId xmlns:p14="http://schemas.microsoft.com/office/powerpoint/2010/main" xmlns="" val="1249225738"/>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heel(1)">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edge">
                                      <p:cBhvr>
                                        <p:cTn id="33" dur="20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50" presetClass="entr" presetSubtype="0" decel="10000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1000" fill="hold"/>
                                        <p:tgtEl>
                                          <p:spTgt spid="16"/>
                                        </p:tgtEl>
                                        <p:attrNameLst>
                                          <p:attrName>ppt_w</p:attrName>
                                        </p:attrNameLst>
                                      </p:cBhvr>
                                      <p:tavLst>
                                        <p:tav tm="0">
                                          <p:val>
                                            <p:strVal val="#ppt_w+.3"/>
                                          </p:val>
                                        </p:tav>
                                        <p:tav tm="100000">
                                          <p:val>
                                            <p:strVal val="#ppt_w"/>
                                          </p:val>
                                        </p:tav>
                                      </p:tavLst>
                                    </p:anim>
                                    <p:anim calcmode="lin" valueType="num">
                                      <p:cBhvr>
                                        <p:cTn id="39" dur="1000" fill="hold"/>
                                        <p:tgtEl>
                                          <p:spTgt spid="16"/>
                                        </p:tgtEl>
                                        <p:attrNameLst>
                                          <p:attrName>ppt_h</p:attrName>
                                        </p:attrNameLst>
                                      </p:cBhvr>
                                      <p:tavLst>
                                        <p:tav tm="0">
                                          <p:val>
                                            <p:strVal val="#ppt_h"/>
                                          </p:val>
                                        </p:tav>
                                        <p:tav tm="100000">
                                          <p:val>
                                            <p:strVal val="#ppt_h"/>
                                          </p:val>
                                        </p:tav>
                                      </p:tavLst>
                                    </p:anim>
                                    <p:animEffect transition="in" filter="fade">
                                      <p:cBhvr>
                                        <p:cTn id="4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1" grpId="0" animBg="1"/>
      <p:bldP spid="5" grpId="0"/>
      <p:bldP spid="6" grpId="0"/>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09600"/>
            <a:ext cx="10515600" cy="5567363"/>
          </a:xfrm>
        </p:spPr>
        <p:txBody>
          <a:bodyPr/>
          <a:lstStyle/>
          <a:p>
            <a:pPr algn="ctr">
              <a:buNone/>
            </a:pPr>
            <a:r>
              <a:rPr lang="en-US" sz="3200" b="1" i="1" dirty="0" smtClean="0">
                <a:solidFill>
                  <a:srgbClr val="FF0000"/>
                </a:solidFill>
                <a:latin typeface="Times New Roman" pitchFamily="18" charset="0"/>
                <a:cs typeface="Times New Roman" pitchFamily="18" charset="0"/>
              </a:rPr>
              <a:t>What is constructivism?</a:t>
            </a:r>
          </a:p>
          <a:p>
            <a:pPr algn="ctr"/>
            <a:endParaRPr lang="en-US" b="1" i="1" dirty="0" smtClean="0">
              <a:solidFill>
                <a:srgbClr val="FF0000"/>
              </a:solidFill>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Constructivism is ‘an approach to learning that holds that people actively construct or make their own knowledge and that reality is determined by the experiences of the learner’ (Elliott et al., 2000:256).</a:t>
            </a:r>
          </a:p>
          <a:p>
            <a:pPr algn="just"/>
            <a:r>
              <a:rPr lang="en-US" dirty="0" smtClean="0">
                <a:latin typeface="Times New Roman" pitchFamily="18" charset="0"/>
                <a:cs typeface="Times New Roman" pitchFamily="18" charset="0"/>
              </a:rPr>
              <a:t>In elaborating constructivists’ ideas </a:t>
            </a:r>
            <a:r>
              <a:rPr lang="en-US" dirty="0" err="1" smtClean="0">
                <a:latin typeface="Times New Roman" pitchFamily="18" charset="0"/>
                <a:cs typeface="Times New Roman" pitchFamily="18" charset="0"/>
              </a:rPr>
              <a:t>Arends</a:t>
            </a:r>
            <a:r>
              <a:rPr lang="en-US" dirty="0" smtClean="0">
                <a:latin typeface="Times New Roman" pitchFamily="18" charset="0"/>
                <a:cs typeface="Times New Roman" pitchFamily="18" charset="0"/>
              </a:rPr>
              <a:t> (1998) states that constructivism believes in personal construction of meaning by the learner through experience, and that meaning is influenced by the interaction of prior knowledge and new events.</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xmlns="" id="{E2D16D82-E467-A949-A11D-7149323A70D5}"/>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rot="16200000">
            <a:off x="2659364" y="-2659364"/>
            <a:ext cx="6873274" cy="12192002"/>
          </a:xfrm>
          <a:prstGeom prst="rect">
            <a:avLst/>
          </a:prstGeom>
        </p:spPr>
      </p:pic>
      <p:sp>
        <p:nvSpPr>
          <p:cNvPr id="5" name="Content Placeholder 2">
            <a:extLst>
              <a:ext uri="{FF2B5EF4-FFF2-40B4-BE49-F238E27FC236}">
                <a16:creationId xmlns:a16="http://schemas.microsoft.com/office/drawing/2014/main" xmlns="" id="{C089D122-AECF-A649-A79A-B49F46D342BE}"/>
              </a:ext>
            </a:extLst>
          </p:cNvPr>
          <p:cNvSpPr>
            <a:spLocks noGrp="1"/>
          </p:cNvSpPr>
          <p:nvPr>
            <p:ph idx="1"/>
          </p:nvPr>
        </p:nvSpPr>
        <p:spPr>
          <a:xfrm>
            <a:off x="2193726" y="1494428"/>
            <a:ext cx="7804547" cy="3884415"/>
          </a:xfrm>
        </p:spPr>
        <p:txBody>
          <a:bodyPr>
            <a:noAutofit/>
          </a:bodyPr>
          <a:lstStyle/>
          <a:p>
            <a:pPr marL="0" indent="0" algn="just">
              <a:buNone/>
            </a:pPr>
            <a:r>
              <a:rPr lang="en-US" sz="2400" b="1"/>
              <a:t>Constructivism</a:t>
            </a:r>
            <a:r>
              <a:rPr lang="en-US" sz="2400"/>
              <a:t> says that children learn by constructing meaning for what they experience.</a:t>
            </a:r>
          </a:p>
          <a:p>
            <a:pPr marL="0" indent="0" algn="just">
              <a:buNone/>
            </a:pPr>
            <a:r>
              <a:rPr lang="en-US" sz="2400"/>
              <a:t>It means that learners </a:t>
            </a:r>
            <a:r>
              <a:rPr lang="en-US" sz="2400" u="sng"/>
              <a:t>do not</a:t>
            </a:r>
            <a:r>
              <a:rPr lang="en-US" sz="2400"/>
              <a:t> simply accept which is presented to them. Instead,</a:t>
            </a:r>
            <a:r>
              <a:rPr lang="en-US" sz="2400" u="sng"/>
              <a:t> they try to make sense of it</a:t>
            </a:r>
            <a:r>
              <a:rPr lang="en-US" sz="2400"/>
              <a:t>, often by connecting it to other information already present. </a:t>
            </a:r>
          </a:p>
          <a:p>
            <a:pPr marL="0" indent="0" algn="just">
              <a:buNone/>
            </a:pPr>
            <a:r>
              <a:rPr lang="en-US" sz="2400"/>
              <a:t>This process might alter the learner’s mental frameworks or might cause the student to change the new information to fit the framework already in place.</a:t>
            </a:r>
          </a:p>
          <a:p>
            <a:pPr marL="0" indent="0" algn="just">
              <a:buNone/>
            </a:pPr>
            <a:r>
              <a:rPr lang="en-US" sz="2400" b="1"/>
              <a:t>Jean Piaget</a:t>
            </a:r>
            <a:r>
              <a:rPr lang="en-US" sz="2400"/>
              <a:t> referred to these processes as </a:t>
            </a:r>
            <a:r>
              <a:rPr lang="en-US" sz="2400" b="1" i="1" u="sng"/>
              <a:t>assimilation</a:t>
            </a:r>
            <a:r>
              <a:rPr lang="en-US" sz="2400"/>
              <a:t> and </a:t>
            </a:r>
            <a:r>
              <a:rPr lang="en-US" sz="2400" b="1" i="1" u="sng"/>
              <a:t>accommodation</a:t>
            </a:r>
            <a:r>
              <a:rPr lang="en-US" sz="2400"/>
              <a:t>.</a:t>
            </a:r>
            <a:endParaRPr lang="en-US" sz="2400" i="1"/>
          </a:p>
        </p:txBody>
      </p:sp>
    </p:spTree>
    <p:extLst>
      <p:ext uri="{BB962C8B-B14F-4D97-AF65-F5344CB8AC3E}">
        <p14:creationId xmlns:p14="http://schemas.microsoft.com/office/powerpoint/2010/main" xmlns="" val="566769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Ribbon 2"/>
          <p:cNvSpPr/>
          <p:nvPr/>
        </p:nvSpPr>
        <p:spPr>
          <a:xfrm>
            <a:off x="1025826" y="65991"/>
            <a:ext cx="8143874" cy="1057275"/>
          </a:xfrm>
          <a:prstGeom prst="ribbon">
            <a:avLst/>
          </a:prstGeom>
          <a:solidFill>
            <a:srgbClr val="FF66CC"/>
          </a:solidFill>
          <a:ln>
            <a:solidFill>
              <a:srgbClr val="FF993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ln>
                  <a:solidFill>
                    <a:schemeClr val="bg2">
                      <a:lumMod val="25000"/>
                    </a:schemeClr>
                  </a:solidFill>
                </a:ln>
                <a:solidFill>
                  <a:srgbClr val="FFFF00"/>
                </a:solidFill>
                <a:latin typeface="Adobe Heiti Std R" panose="020B0400000000000000" pitchFamily="34" charset="-128"/>
                <a:ea typeface="Adobe Heiti Std R" panose="020B0400000000000000" pitchFamily="34" charset="-128"/>
              </a:rPr>
              <a:t>What is the role of student?</a:t>
            </a:r>
            <a:endParaRPr lang="en-US" sz="2800" b="1" u="sng" dirty="0">
              <a:ln>
                <a:solidFill>
                  <a:schemeClr val="bg2">
                    <a:lumMod val="25000"/>
                  </a:schemeClr>
                </a:solidFill>
              </a:ln>
              <a:solidFill>
                <a:srgbClr val="FFFF00"/>
              </a:solidFill>
              <a:latin typeface="Adobe Heiti Std R" panose="020B0400000000000000" pitchFamily="34" charset="-128"/>
              <a:ea typeface="Adobe Heiti Std R" panose="020B0400000000000000" pitchFamily="34" charset="-128"/>
            </a:endParaRPr>
          </a:p>
        </p:txBody>
      </p:sp>
      <p:sp>
        <p:nvSpPr>
          <p:cNvPr id="11" name="Curved Right Arrow 10"/>
          <p:cNvSpPr/>
          <p:nvPr/>
        </p:nvSpPr>
        <p:spPr>
          <a:xfrm>
            <a:off x="819150" y="990599"/>
            <a:ext cx="962025" cy="1666875"/>
          </a:xfrm>
          <a:prstGeom prst="curvedRightArrow">
            <a:avLst/>
          </a:prstGeom>
          <a:solidFill>
            <a:srgbClr val="FFFF66"/>
          </a:solidFill>
          <a:ln w="19050">
            <a:solidFill>
              <a:srgbClr val="FF66CC"/>
            </a:solid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ounded Rectangle 13"/>
          <p:cNvSpPr/>
          <p:nvPr/>
        </p:nvSpPr>
        <p:spPr>
          <a:xfrm>
            <a:off x="1784994" y="1309021"/>
            <a:ext cx="7384706" cy="2273062"/>
          </a:xfrm>
          <a:prstGeom prst="roundRect">
            <a:avLst/>
          </a:prstGeom>
          <a:solidFill>
            <a:srgbClr val="339966"/>
          </a:solidFill>
          <a:ln w="19050">
            <a:solidFill>
              <a:schemeClr val="accent5">
                <a:lumMod val="50000"/>
              </a:schemeClr>
            </a:solidFill>
          </a:ln>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400" dirty="0" smtClean="0">
                <a:solidFill>
                  <a:schemeClr val="tx1"/>
                </a:solidFill>
                <a:latin typeface="Times New Roman" pitchFamily="18" charset="0"/>
                <a:ea typeface="Adobe Myungjo Std M" panose="02020600000000000000" pitchFamily="18" charset="-128"/>
                <a:cs typeface="Times New Roman" pitchFamily="18" charset="0"/>
              </a:rPr>
              <a:t>Constructivism </a:t>
            </a:r>
            <a:r>
              <a:rPr lang="en-US" sz="2400" dirty="0">
                <a:solidFill>
                  <a:schemeClr val="tx1"/>
                </a:solidFill>
                <a:latin typeface="Times New Roman" pitchFamily="18" charset="0"/>
                <a:ea typeface="Adobe Myungjo Std M" panose="02020600000000000000" pitchFamily="18" charset="-128"/>
                <a:cs typeface="Times New Roman" pitchFamily="18" charset="0"/>
              </a:rPr>
              <a:t>contends that children learn by </a:t>
            </a:r>
            <a:r>
              <a:rPr lang="en-US" sz="2400" dirty="0" smtClean="0">
                <a:solidFill>
                  <a:schemeClr val="tx1"/>
                </a:solidFill>
                <a:latin typeface="Times New Roman" pitchFamily="18" charset="0"/>
                <a:ea typeface="Adobe Myungjo Std M" panose="02020600000000000000" pitchFamily="18" charset="-128"/>
                <a:cs typeface="Times New Roman" pitchFamily="18" charset="0"/>
              </a:rPr>
              <a:t>constructing meaning </a:t>
            </a:r>
            <a:r>
              <a:rPr lang="en-US" sz="2400" dirty="0">
                <a:solidFill>
                  <a:schemeClr val="tx1"/>
                </a:solidFill>
                <a:latin typeface="Times New Roman" pitchFamily="18" charset="0"/>
                <a:ea typeface="Adobe Myungjo Std M" panose="02020600000000000000" pitchFamily="18" charset="-128"/>
                <a:cs typeface="Times New Roman" pitchFamily="18" charset="0"/>
              </a:rPr>
              <a:t>for what they </a:t>
            </a:r>
            <a:r>
              <a:rPr lang="en-US" sz="2400" dirty="0" smtClean="0">
                <a:solidFill>
                  <a:schemeClr val="tx1"/>
                </a:solidFill>
                <a:latin typeface="Times New Roman" pitchFamily="18" charset="0"/>
                <a:ea typeface="Adobe Myungjo Std M" panose="02020600000000000000" pitchFamily="18" charset="-128"/>
                <a:cs typeface="Times New Roman" pitchFamily="18" charset="0"/>
              </a:rPr>
              <a:t>experience.</a:t>
            </a:r>
            <a:r>
              <a:rPr lang="en-US" sz="2400" dirty="0">
                <a:solidFill>
                  <a:schemeClr val="tx1"/>
                </a:solidFill>
                <a:latin typeface="Times New Roman" pitchFamily="18" charset="0"/>
                <a:ea typeface="Adobe Myungjo Std M" panose="02020600000000000000" pitchFamily="18" charset="-128"/>
                <a:cs typeface="Times New Roman" pitchFamily="18" charset="0"/>
              </a:rPr>
              <a:t> </a:t>
            </a:r>
            <a:r>
              <a:rPr lang="en-US" sz="2400" dirty="0" smtClean="0">
                <a:solidFill>
                  <a:schemeClr val="tx1"/>
                </a:solidFill>
                <a:latin typeface="Times New Roman" pitchFamily="18" charset="0"/>
                <a:ea typeface="Adobe Myungjo Std M" panose="02020600000000000000" pitchFamily="18" charset="-128"/>
                <a:cs typeface="Times New Roman" pitchFamily="18" charset="0"/>
              </a:rPr>
              <a:t>They try </a:t>
            </a:r>
            <a:r>
              <a:rPr lang="en-US" sz="2400" dirty="0">
                <a:solidFill>
                  <a:schemeClr val="tx1"/>
                </a:solidFill>
                <a:latin typeface="Times New Roman" pitchFamily="18" charset="0"/>
                <a:ea typeface="Adobe Myungjo Std M" panose="02020600000000000000" pitchFamily="18" charset="-128"/>
                <a:cs typeface="Times New Roman" pitchFamily="18" charset="0"/>
              </a:rPr>
              <a:t>to make sense of it, often by connecting it to other information or </a:t>
            </a:r>
            <a:r>
              <a:rPr lang="en-US" sz="2400" dirty="0" smtClean="0">
                <a:solidFill>
                  <a:schemeClr val="tx1"/>
                </a:solidFill>
                <a:latin typeface="Times New Roman" pitchFamily="18" charset="0"/>
                <a:ea typeface="Adobe Myungjo Std M" panose="02020600000000000000" pitchFamily="18" charset="-128"/>
                <a:cs typeface="Times New Roman" pitchFamily="18" charset="0"/>
              </a:rPr>
              <a:t>mental organizations </a:t>
            </a:r>
            <a:r>
              <a:rPr lang="en-US" sz="2400" dirty="0">
                <a:solidFill>
                  <a:schemeClr val="tx1"/>
                </a:solidFill>
                <a:latin typeface="Times New Roman" pitchFamily="18" charset="0"/>
                <a:ea typeface="Adobe Myungjo Std M" panose="02020600000000000000" pitchFamily="18" charset="-128"/>
                <a:cs typeface="Times New Roman" pitchFamily="18" charset="0"/>
              </a:rPr>
              <a:t>already present</a:t>
            </a:r>
            <a:r>
              <a:rPr lang="en-US" sz="2400" dirty="0" smtClean="0">
                <a:solidFill>
                  <a:schemeClr val="tx1"/>
                </a:solidFill>
                <a:latin typeface="Times New Roman" pitchFamily="18" charset="0"/>
                <a:ea typeface="Adobe Myungjo Std M" panose="02020600000000000000" pitchFamily="18" charset="-128"/>
                <a:cs typeface="Times New Roman" pitchFamily="18" charset="0"/>
              </a:rPr>
              <a:t>.</a:t>
            </a:r>
            <a:r>
              <a:rPr lang="en-US" sz="2400" dirty="0">
                <a:solidFill>
                  <a:schemeClr val="tx1"/>
                </a:solidFill>
                <a:latin typeface="Times New Roman" pitchFamily="18" charset="0"/>
                <a:cs typeface="Times New Roman" pitchFamily="18" charset="0"/>
              </a:rPr>
              <a:t> </a:t>
            </a:r>
            <a:endParaRPr lang="en-US" sz="2400" dirty="0">
              <a:solidFill>
                <a:schemeClr val="tx1"/>
              </a:solidFill>
              <a:latin typeface="Times New Roman" pitchFamily="18" charset="0"/>
              <a:ea typeface="Adobe Myungjo Std M" panose="02020600000000000000" pitchFamily="18" charset="-128"/>
              <a:cs typeface="Times New Roman" pitchFamily="18" charset="0"/>
            </a:endParaRPr>
          </a:p>
        </p:txBody>
      </p:sp>
      <p:sp>
        <p:nvSpPr>
          <p:cNvPr id="23" name="Rounded Rectangle 22"/>
          <p:cNvSpPr/>
          <p:nvPr/>
        </p:nvSpPr>
        <p:spPr>
          <a:xfrm>
            <a:off x="4938736" y="3813483"/>
            <a:ext cx="5091089" cy="2325338"/>
          </a:xfrm>
          <a:prstGeom prst="roundRect">
            <a:avLst/>
          </a:prstGeom>
          <a:solidFill>
            <a:srgbClr val="FF5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a:ln>
                  <a:solidFill>
                    <a:schemeClr val="accent5">
                      <a:lumMod val="50000"/>
                    </a:schemeClr>
                  </a:solidFill>
                </a:ln>
                <a:solidFill>
                  <a:schemeClr val="bg2">
                    <a:lumMod val="75000"/>
                  </a:schemeClr>
                </a:solidFill>
                <a:latin typeface="Adobe Gothic Std B" panose="020B0800000000000000" pitchFamily="34" charset="-128"/>
                <a:ea typeface="Adobe Gothic Std B" panose="020B0800000000000000" pitchFamily="34" charset="-128"/>
                <a:cs typeface="Adobe Devanagari" panose="02040503050201020203" pitchFamily="18" charset="0"/>
              </a:rPr>
              <a:t>The constructivist teacher attempts to </a:t>
            </a:r>
            <a:r>
              <a:rPr lang="en-US" sz="2000" dirty="0" smtClean="0">
                <a:ln>
                  <a:solidFill>
                    <a:schemeClr val="accent5">
                      <a:lumMod val="50000"/>
                    </a:schemeClr>
                  </a:solidFill>
                </a:ln>
                <a:solidFill>
                  <a:schemeClr val="bg2">
                    <a:lumMod val="75000"/>
                  </a:schemeClr>
                </a:solidFill>
                <a:latin typeface="Adobe Gothic Std B" panose="020B0800000000000000" pitchFamily="34" charset="-128"/>
                <a:ea typeface="Adobe Gothic Std B" panose="020B0800000000000000" pitchFamily="34" charset="-128"/>
                <a:cs typeface="Adobe Devanagari" panose="02040503050201020203" pitchFamily="18" charset="0"/>
              </a:rPr>
              <a:t>assist students </a:t>
            </a:r>
            <a:r>
              <a:rPr lang="en-US" sz="2000" dirty="0">
                <a:ln>
                  <a:solidFill>
                    <a:schemeClr val="accent5">
                      <a:lumMod val="50000"/>
                    </a:schemeClr>
                  </a:solidFill>
                </a:ln>
                <a:solidFill>
                  <a:schemeClr val="bg2">
                    <a:lumMod val="75000"/>
                  </a:schemeClr>
                </a:solidFill>
                <a:latin typeface="Adobe Gothic Std B" panose="020B0800000000000000" pitchFamily="34" charset="-128"/>
                <a:ea typeface="Adobe Gothic Std B" panose="020B0800000000000000" pitchFamily="34" charset="-128"/>
                <a:cs typeface="Adobe Devanagari" panose="02040503050201020203" pitchFamily="18" charset="0"/>
              </a:rPr>
              <a:t>to acquire concepts and mental </a:t>
            </a:r>
            <a:r>
              <a:rPr lang="en-US" sz="2000" dirty="0" smtClean="0">
                <a:ln>
                  <a:solidFill>
                    <a:schemeClr val="accent5">
                      <a:lumMod val="50000"/>
                    </a:schemeClr>
                  </a:solidFill>
                </a:ln>
                <a:solidFill>
                  <a:schemeClr val="bg2">
                    <a:lumMod val="75000"/>
                  </a:schemeClr>
                </a:solidFill>
                <a:latin typeface="Adobe Gothic Std B" panose="020B0800000000000000" pitchFamily="34" charset="-128"/>
                <a:ea typeface="Adobe Gothic Std B" panose="020B0800000000000000" pitchFamily="34" charset="-128"/>
                <a:cs typeface="Adobe Devanagari" panose="02040503050201020203" pitchFamily="18" charset="0"/>
              </a:rPr>
              <a:t>structures that </a:t>
            </a:r>
            <a:r>
              <a:rPr lang="en-US" sz="2000" dirty="0">
                <a:ln>
                  <a:solidFill>
                    <a:schemeClr val="accent5">
                      <a:lumMod val="50000"/>
                    </a:schemeClr>
                  </a:solidFill>
                </a:ln>
                <a:solidFill>
                  <a:schemeClr val="tx2">
                    <a:lumMod val="50000"/>
                  </a:schemeClr>
                </a:solidFill>
                <a:latin typeface="Adobe Gothic Std B" panose="020B0800000000000000" pitchFamily="34" charset="-128"/>
                <a:ea typeface="Adobe Gothic Std B" panose="020B0800000000000000" pitchFamily="34" charset="-128"/>
                <a:cs typeface="Adobe Devanagari" panose="02040503050201020203" pitchFamily="18" charset="0"/>
              </a:rPr>
              <a:t>accommodate subject matter</a:t>
            </a:r>
            <a:r>
              <a:rPr lang="en-US" sz="2000" dirty="0">
                <a:ln>
                  <a:solidFill>
                    <a:schemeClr val="accent5">
                      <a:lumMod val="50000"/>
                    </a:schemeClr>
                  </a:solidFill>
                </a:ln>
                <a:solidFill>
                  <a:schemeClr val="bg2">
                    <a:lumMod val="75000"/>
                  </a:schemeClr>
                </a:solidFill>
                <a:latin typeface="Adobe Gothic Std B" panose="020B0800000000000000" pitchFamily="34" charset="-128"/>
                <a:ea typeface="Adobe Gothic Std B" panose="020B0800000000000000" pitchFamily="34" charset="-128"/>
                <a:cs typeface="Adobe Devanagari" panose="02040503050201020203" pitchFamily="18" charset="0"/>
              </a:rPr>
              <a:t> in ways that are both </a:t>
            </a:r>
            <a:r>
              <a:rPr lang="en-US" sz="2000" dirty="0">
                <a:ln>
                  <a:solidFill>
                    <a:schemeClr val="accent5">
                      <a:lumMod val="50000"/>
                    </a:schemeClr>
                  </a:solidFill>
                </a:ln>
                <a:solidFill>
                  <a:schemeClr val="tx2">
                    <a:lumMod val="50000"/>
                  </a:schemeClr>
                </a:solidFill>
                <a:latin typeface="Adobe Gothic Std B" panose="020B0800000000000000" pitchFamily="34" charset="-128"/>
                <a:ea typeface="Adobe Gothic Std B" panose="020B0800000000000000" pitchFamily="34" charset="-128"/>
                <a:cs typeface="Adobe Devanagari" panose="02040503050201020203" pitchFamily="18" charset="0"/>
              </a:rPr>
              <a:t>valid</a:t>
            </a:r>
            <a:r>
              <a:rPr lang="en-US" sz="2000" dirty="0">
                <a:ln>
                  <a:solidFill>
                    <a:schemeClr val="accent5">
                      <a:lumMod val="50000"/>
                    </a:schemeClr>
                  </a:solidFill>
                </a:ln>
                <a:solidFill>
                  <a:schemeClr val="bg2">
                    <a:lumMod val="75000"/>
                  </a:schemeClr>
                </a:solidFill>
                <a:latin typeface="Adobe Gothic Std B" panose="020B0800000000000000" pitchFamily="34" charset="-128"/>
                <a:ea typeface="Adobe Gothic Std B" panose="020B0800000000000000" pitchFamily="34" charset="-128"/>
                <a:cs typeface="Adobe Devanagari" panose="02040503050201020203" pitchFamily="18" charset="0"/>
              </a:rPr>
              <a:t> and </a:t>
            </a:r>
            <a:r>
              <a:rPr lang="en-US" sz="2000" dirty="0">
                <a:ln>
                  <a:solidFill>
                    <a:schemeClr val="accent5">
                      <a:lumMod val="50000"/>
                    </a:schemeClr>
                  </a:solidFill>
                </a:ln>
                <a:solidFill>
                  <a:schemeClr val="tx2">
                    <a:lumMod val="50000"/>
                  </a:schemeClr>
                </a:solidFill>
                <a:latin typeface="Adobe Gothic Std B" panose="020B0800000000000000" pitchFamily="34" charset="-128"/>
                <a:ea typeface="Adobe Gothic Std B" panose="020B0800000000000000" pitchFamily="34" charset="-128"/>
                <a:cs typeface="Adobe Devanagari" panose="02040503050201020203" pitchFamily="18" charset="0"/>
              </a:rPr>
              <a:t>meaningful</a:t>
            </a:r>
          </a:p>
        </p:txBody>
      </p:sp>
      <p:sp>
        <p:nvSpPr>
          <p:cNvPr id="24" name="Right Arrow Callout 23"/>
          <p:cNvSpPr/>
          <p:nvPr/>
        </p:nvSpPr>
        <p:spPr>
          <a:xfrm>
            <a:off x="619148" y="3898549"/>
            <a:ext cx="4319588" cy="2021726"/>
          </a:xfrm>
          <a:prstGeom prst="rightArrowCallout">
            <a:avLst/>
          </a:prstGeom>
          <a:solidFill>
            <a:srgbClr val="CCFF66"/>
          </a:solidFill>
          <a:effectLst>
            <a:outerShdw blurRad="50800" dist="38100" dir="16200000" rotWithShape="0">
              <a:prstClr val="black">
                <a:alpha val="40000"/>
              </a:prstClr>
            </a:outerShdw>
            <a:softEdge rad="31750"/>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b="1" u="sng" dirty="0" smtClean="0">
                <a:ln w="13462">
                  <a:solidFill>
                    <a:schemeClr val="bg1"/>
                  </a:solidFill>
                  <a:prstDash val="solid"/>
                </a:ln>
                <a:solidFill>
                  <a:srgbClr val="CC00FF"/>
                </a:solidFill>
                <a:effectLst>
                  <a:outerShdw dist="38100" dir="2700000" algn="bl" rotWithShape="0">
                    <a:schemeClr val="accent5"/>
                  </a:outerShdw>
                </a:effectLst>
                <a:latin typeface="Monotype Corsiva" panose="03010101010201010101" pitchFamily="66" charset="0"/>
                <a:ea typeface="Adobe Gothic Std B" panose="020B0800000000000000" pitchFamily="34" charset="-128"/>
              </a:rPr>
              <a:t>What is the role of teacher?</a:t>
            </a:r>
            <a:endParaRPr lang="en-US" sz="3600" b="1" u="sng" dirty="0">
              <a:ln w="13462">
                <a:solidFill>
                  <a:schemeClr val="bg1"/>
                </a:solidFill>
                <a:prstDash val="solid"/>
              </a:ln>
              <a:solidFill>
                <a:srgbClr val="CC00FF"/>
              </a:solidFill>
              <a:effectLst>
                <a:outerShdw dist="38100" dir="2700000" algn="bl" rotWithShape="0">
                  <a:schemeClr val="accent5"/>
                </a:outerShdw>
              </a:effectLst>
              <a:latin typeface="Monotype Corsiva" panose="03010101010201010101" pitchFamily="66" charset="0"/>
              <a:ea typeface="Adobe Gothic Std B" panose="020B0800000000000000" pitchFamily="34" charset="-128"/>
            </a:endParaRPr>
          </a:p>
        </p:txBody>
      </p:sp>
    </p:spTree>
    <p:extLst>
      <p:ext uri="{BB962C8B-B14F-4D97-AF65-F5344CB8AC3E}">
        <p14:creationId xmlns:p14="http://schemas.microsoft.com/office/powerpoint/2010/main" xmlns="" val="124233717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ppt_w</p:attrName>
                                        </p:attrNameLst>
                                      </p:cBhvr>
                                      <p:tavLst>
                                        <p:tav tm="0">
                                          <p:val>
                                            <p:strVal val="#ppt_w+.3"/>
                                          </p:val>
                                        </p:tav>
                                        <p:tav tm="100000">
                                          <p:val>
                                            <p:strVal val="#ppt_w"/>
                                          </p:val>
                                        </p:tav>
                                      </p:tavLst>
                                    </p:anim>
                                    <p:anim calcmode="lin" valueType="num">
                                      <p:cBhvr>
                                        <p:cTn id="19" dur="1000" fill="hold"/>
                                        <p:tgtEl>
                                          <p:spTgt spid="14"/>
                                        </p:tgtEl>
                                        <p:attrNameLst>
                                          <p:attrName>ppt_h</p:attrName>
                                        </p:attrNameLst>
                                      </p:cBhvr>
                                      <p:tavLst>
                                        <p:tav tm="0">
                                          <p:val>
                                            <p:strVal val="#ppt_h"/>
                                          </p:val>
                                        </p:tav>
                                        <p:tav tm="100000">
                                          <p:val>
                                            <p:strVal val="#ppt_h"/>
                                          </p:val>
                                        </p:tav>
                                      </p:tavLst>
                                    </p:anim>
                                    <p:animEffect transition="in" filter="fade">
                                      <p:cBhvr>
                                        <p:cTn id="20" dur="10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dissolve">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30"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800" decel="100000"/>
                                        <p:tgtEl>
                                          <p:spTgt spid="23"/>
                                        </p:tgtEl>
                                      </p:cBhvr>
                                    </p:animEffect>
                                    <p:anim calcmode="lin" valueType="num">
                                      <p:cBhvr>
                                        <p:cTn id="31" dur="800" decel="100000" fill="hold"/>
                                        <p:tgtEl>
                                          <p:spTgt spid="23"/>
                                        </p:tgtEl>
                                        <p:attrNameLst>
                                          <p:attrName>style.rotation</p:attrName>
                                        </p:attrNameLst>
                                      </p:cBhvr>
                                      <p:tavLst>
                                        <p:tav tm="0">
                                          <p:val>
                                            <p:fltVal val="-90"/>
                                          </p:val>
                                        </p:tav>
                                        <p:tav tm="100000">
                                          <p:val>
                                            <p:fltVal val="0"/>
                                          </p:val>
                                        </p:tav>
                                      </p:tavLst>
                                    </p:anim>
                                    <p:anim calcmode="lin" valueType="num">
                                      <p:cBhvr>
                                        <p:cTn id="32" dur="800" decel="100000" fill="hold"/>
                                        <p:tgtEl>
                                          <p:spTgt spid="23"/>
                                        </p:tgtEl>
                                        <p:attrNameLst>
                                          <p:attrName>ppt_x</p:attrName>
                                        </p:attrNameLst>
                                      </p:cBhvr>
                                      <p:tavLst>
                                        <p:tav tm="0">
                                          <p:val>
                                            <p:strVal val="#ppt_x+0.4"/>
                                          </p:val>
                                        </p:tav>
                                        <p:tav tm="100000">
                                          <p:val>
                                            <p:strVal val="#ppt_x-0.05"/>
                                          </p:val>
                                        </p:tav>
                                      </p:tavLst>
                                    </p:anim>
                                    <p:anim calcmode="lin" valueType="num">
                                      <p:cBhvr>
                                        <p:cTn id="33" dur="800" decel="100000" fill="hold"/>
                                        <p:tgtEl>
                                          <p:spTgt spid="23"/>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23"/>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2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4"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a:extLst>
              <a:ext uri="{FF2B5EF4-FFF2-40B4-BE49-F238E27FC236}">
                <a16:creationId xmlns:a16="http://schemas.microsoft.com/office/drawing/2014/main" xmlns="" id="{380407D7-18BB-C74D-80E9-B6ACB7700259}"/>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rot="16200000">
            <a:off x="2670176" y="-2663827"/>
            <a:ext cx="6858000" cy="12185653"/>
          </a:xfrm>
          <a:prstGeom prst="rect">
            <a:avLst/>
          </a:prstGeom>
        </p:spPr>
      </p:pic>
      <p:sp>
        <p:nvSpPr>
          <p:cNvPr id="13" name="Content Placeholder 12">
            <a:extLst>
              <a:ext uri="{FF2B5EF4-FFF2-40B4-BE49-F238E27FC236}">
                <a16:creationId xmlns:a16="http://schemas.microsoft.com/office/drawing/2014/main" xmlns="" id="{77423AE9-3D79-D546-9C0E-535B32F9ACC5}"/>
              </a:ext>
            </a:extLst>
          </p:cNvPr>
          <p:cNvSpPr>
            <a:spLocks noGrp="1"/>
          </p:cNvSpPr>
          <p:nvPr>
            <p:ph idx="1"/>
          </p:nvPr>
        </p:nvSpPr>
        <p:spPr>
          <a:xfrm>
            <a:off x="2827734" y="2031502"/>
            <a:ext cx="7108032" cy="2794993"/>
          </a:xfrm>
        </p:spPr>
        <p:txBody>
          <a:bodyPr/>
          <a:lstStyle/>
          <a:p>
            <a:pPr marL="0" indent="0" algn="just">
              <a:buNone/>
            </a:pPr>
            <a:r>
              <a:rPr lang="en-US"/>
              <a:t>The constructivist encourages students to use whatever experience, knowledge and mental frameworks they bring to school, while guiding them in the formulation of newer and more powerful concepts in order to assimilate and accommodate the subject matter of study.</a:t>
            </a:r>
          </a:p>
        </p:txBody>
      </p:sp>
    </p:spTree>
    <p:extLst>
      <p:ext uri="{BB962C8B-B14F-4D97-AF65-F5344CB8AC3E}">
        <p14:creationId xmlns:p14="http://schemas.microsoft.com/office/powerpoint/2010/main" xmlns="" val="8193799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TotalTime>
  <Words>943</Words>
  <Application>Microsoft Office PowerPoint</Application>
  <PresentationFormat>Custom</PresentationFormat>
  <Paragraphs>87</Paragraphs>
  <Slides>24</Slides>
  <Notes>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Constructivism </vt:lpstr>
      <vt:lpstr>Slide 4</vt:lpstr>
      <vt:lpstr>Slide 5</vt:lpstr>
      <vt:lpstr>Slide 6</vt:lpstr>
      <vt:lpstr>Slide 7</vt:lpstr>
      <vt:lpstr>Slide 8</vt:lpstr>
      <vt:lpstr>Slide 9</vt:lpstr>
      <vt:lpstr>Slide 10</vt:lpstr>
      <vt:lpstr>Slide 11</vt:lpstr>
      <vt:lpstr>Multiple Intelligences </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Active</cp:lastModifiedBy>
  <cp:revision>97</cp:revision>
  <dcterms:modified xsi:type="dcterms:W3CDTF">2020-06-06T15:07:49Z</dcterms:modified>
</cp:coreProperties>
</file>