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485" autoAdjust="0"/>
    <p:restoredTop sz="94660"/>
  </p:normalViewPr>
  <p:slideViewPr>
    <p:cSldViewPr snapToGrid="0">
      <p:cViewPr varScale="1">
        <p:scale>
          <a:sx n="69" d="100"/>
          <a:sy n="69" d="100"/>
        </p:scale>
        <p:origin x="-504"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DF68E2-58F2-4D09-BE8B-E3BD06533059}" type="datetimeFigureOut">
              <a:rPr lang="en-US" smtClean="0"/>
              <a:pPr/>
              <a:t>6/6/2020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2D6473-DF6D-4702-B328-E0DD40540A4E}"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6F7E3A-B166-407D-9866-32884E7D5B37}"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8FC5F6-F338-4AE4-BB23-26385BCFC423}"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AB4D41-86C1-4908-B66A-0B50CEB3BF29}" type="datetimeFigureOut">
              <a:rPr lang="en-US" smtClean="0"/>
              <a:pPr/>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426E2C-56C1-4E0D-A793-0088A7FDD37E}" type="datetimeFigureOut">
              <a:rPr lang="en-US" smtClean="0"/>
              <a:pPr/>
              <a:t>6/6/2020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C39B41-D8B5-4052-B551-9B5525EAA8B6}" type="datetimeFigureOut">
              <a:rPr lang="en-US" smtClean="0"/>
              <a:pPr/>
              <a:t>6/6/2020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pPr/>
              <a:t>6/6/2020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ABBEA6-7C60-4B02-AE87-00D78D8422AF}" type="datetimeFigureOut">
              <a:rPr lang="en-US" smtClean="0"/>
              <a:pPr/>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FAB73BC-B049-4115-A692-8D63A059BFB8}"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624D31-43A5-475A-80CF-332C9F6DCF35}" type="datetimeFigureOut">
              <a:rPr lang="en-US" smtClean="0"/>
              <a:pPr/>
              <a:t>6/6/2020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AB73BC-B049-4115-A692-8D63A059BFB8}"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25236" y="633723"/>
            <a:ext cx="10058400" cy="1207175"/>
          </a:xfrm>
          <a:noFill/>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rgbClr val="FF0000"/>
                </a:solidFill>
                <a:latin typeface="Bodoni MT Condensed" panose="02070606080606020203" pitchFamily="18" charset="0"/>
              </a:rPr>
              <a:t>In The Name of Allah</a:t>
            </a:r>
            <a:endParaRPr lang="en-US" dirty="0">
              <a:solidFill>
                <a:srgbClr val="FF0000"/>
              </a:solidFill>
              <a:latin typeface="Bodoni MT Condensed" panose="02070606080606020203" pitchFamily="18" charset="0"/>
            </a:endParaRPr>
          </a:p>
        </p:txBody>
      </p:sp>
      <p:sp>
        <p:nvSpPr>
          <p:cNvPr id="3" name="Subtitle 2"/>
          <p:cNvSpPr>
            <a:spLocks noGrp="1"/>
          </p:cNvSpPr>
          <p:nvPr>
            <p:ph type="subTitle" idx="1"/>
          </p:nvPr>
        </p:nvSpPr>
        <p:spPr>
          <a:xfrm>
            <a:off x="2479651" y="2175163"/>
            <a:ext cx="5146203" cy="1930464"/>
          </a:xfrm>
          <a:ln>
            <a:solidFill>
              <a:schemeClr val="accent2">
                <a:lumMod val="50000"/>
              </a:schemeClr>
            </a:solidFill>
          </a:ln>
        </p:spPr>
        <p:txBody>
          <a:bodyPr>
            <a:normAutofit lnSpcReduction="10000"/>
          </a:bodyPr>
          <a:lstStyle/>
          <a:p>
            <a:pPr algn="ctr"/>
            <a:r>
              <a:rPr lang="en-US" sz="2800" b="1" i="1" dirty="0" smtClean="0">
                <a:solidFill>
                  <a:schemeClr val="bg2">
                    <a:lumMod val="10000"/>
                  </a:schemeClr>
                </a:solidFill>
              </a:rPr>
              <a:t>Approaches to Teaching</a:t>
            </a:r>
          </a:p>
          <a:p>
            <a:pPr algn="ctr"/>
            <a:r>
              <a:rPr lang="en-US" sz="2800" b="1" i="1" dirty="0" smtClean="0">
                <a:solidFill>
                  <a:schemeClr val="bg2">
                    <a:lumMod val="10000"/>
                  </a:schemeClr>
                </a:solidFill>
              </a:rPr>
              <a:t>Chapter Two:</a:t>
            </a:r>
          </a:p>
          <a:p>
            <a:pPr algn="ctr"/>
            <a:r>
              <a:rPr lang="en-US" sz="2800" b="1" i="1" dirty="0" smtClean="0">
                <a:solidFill>
                  <a:schemeClr val="bg2">
                    <a:lumMod val="10000"/>
                  </a:schemeClr>
                </a:solidFill>
              </a:rPr>
              <a:t> The Executive </a:t>
            </a:r>
            <a:r>
              <a:rPr lang="en-US" sz="2800" b="1" i="1" dirty="0" smtClean="0">
                <a:solidFill>
                  <a:schemeClr val="bg2">
                    <a:lumMod val="10000"/>
                  </a:schemeClr>
                </a:solidFill>
              </a:rPr>
              <a:t>Approach</a:t>
            </a:r>
          </a:p>
          <a:p>
            <a:pPr algn="ctr"/>
            <a:r>
              <a:rPr lang="en-US" sz="2800" b="1" i="1" dirty="0" smtClean="0">
                <a:solidFill>
                  <a:schemeClr val="bg2">
                    <a:lumMod val="10000"/>
                  </a:schemeClr>
                </a:solidFill>
              </a:rPr>
              <a:t>Part two</a:t>
            </a:r>
            <a:endParaRPr lang="en-US" sz="2800" b="1" i="1" dirty="0">
              <a:solidFill>
                <a:schemeClr val="bg2">
                  <a:lumMod val="10000"/>
                </a:schemeClr>
              </a:solidFill>
            </a:endParaRPr>
          </a:p>
        </p:txBody>
      </p:sp>
    </p:spTree>
    <p:extLst>
      <p:ext uri="{BB962C8B-B14F-4D97-AF65-F5344CB8AC3E}">
        <p14:creationId xmlns="" xmlns:p14="http://schemas.microsoft.com/office/powerpoint/2010/main" val="819755365"/>
      </p:ext>
    </p:extLst>
  </p:cSld>
  <p:clrMapOvr>
    <a:masterClrMapping/>
  </p:clrMapOvr>
  <mc:AlternateContent xmlns:mc="http://schemas.openxmlformats.org/markup-compatibility/2006">
    <mc:Choice xmlns="" xmlns:p14="http://schemas.microsoft.com/office/powerpoint/2010/main" Requires="p14">
      <p:transition spd="slow" p14:dur="15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45" y="180109"/>
            <a:ext cx="7093528" cy="547256"/>
          </a:xfrm>
        </p:spPr>
        <p:txBody>
          <a:bodyPr>
            <a:noAutofit/>
          </a:bodyPr>
          <a:lstStyle/>
          <a:p>
            <a:r>
              <a:rPr lang="en-US" sz="2400" b="1" dirty="0" smtClean="0">
                <a:solidFill>
                  <a:srgbClr val="C00000"/>
                </a:solidFill>
                <a:latin typeface="Times New Roman" pitchFamily="18" charset="0"/>
                <a:cs typeface="Times New Roman" pitchFamily="18" charset="0"/>
              </a:rPr>
              <a:t>Teaching for Student Achievement:</a:t>
            </a:r>
            <a:br>
              <a:rPr lang="en-US" sz="2400" b="1" dirty="0" smtClean="0">
                <a:solidFill>
                  <a:srgbClr val="C00000"/>
                </a:solidFill>
                <a:latin typeface="Times New Roman" pitchFamily="18" charset="0"/>
                <a:cs typeface="Times New Roman" pitchFamily="18" charset="0"/>
              </a:rPr>
            </a:b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74073" y="727365"/>
            <a:ext cx="11544299" cy="5183857"/>
          </a:xfrm>
        </p:spPr>
        <p:txBody>
          <a:bodyPr>
            <a:normAutofit/>
          </a:bodyPr>
          <a:lstStyle/>
          <a:p>
            <a:pPr marL="0" indent="0" algn="just">
              <a:buNone/>
            </a:pPr>
            <a:r>
              <a:rPr lang="en-US" sz="1600" dirty="0" smtClean="0"/>
              <a:t> </a:t>
            </a:r>
            <a:r>
              <a:rPr lang="en-US" dirty="0" smtClean="0">
                <a:latin typeface="Times New Roman" pitchFamily="18" charset="0"/>
                <a:cs typeface="Times New Roman" pitchFamily="18" charset="0"/>
              </a:rPr>
              <a:t>After </a:t>
            </a:r>
            <a:r>
              <a:rPr lang="en-US" dirty="0">
                <a:latin typeface="Times New Roman" pitchFamily="18" charset="0"/>
                <a:cs typeface="Times New Roman" pitchFamily="18" charset="0"/>
              </a:rPr>
              <a:t>the initial shock of the Coleman Report, researchers began to </a:t>
            </a:r>
            <a:r>
              <a:rPr lang="en-US" dirty="0" smtClean="0">
                <a:latin typeface="Times New Roman" pitchFamily="18" charset="0"/>
                <a:cs typeface="Times New Roman" pitchFamily="18" charset="0"/>
              </a:rPr>
              <a:t>find flaws in it. The first questions raised were about the statistical procedures used to analyze the data; then the design of the study was disputed; and, inevitably, the validity of the conclusions became suspect.</a:t>
            </a:r>
          </a:p>
        </p:txBody>
      </p:sp>
      <p:sp>
        <p:nvSpPr>
          <p:cNvPr id="10" name="Rectangle 9"/>
          <p:cNvSpPr/>
          <p:nvPr/>
        </p:nvSpPr>
        <p:spPr>
          <a:xfrm>
            <a:off x="795298" y="2396837"/>
            <a:ext cx="9948902" cy="3970318"/>
          </a:xfrm>
          <a:prstGeom prst="rect">
            <a:avLst/>
          </a:prstGeom>
        </p:spPr>
        <p:txBody>
          <a:bodyPr wrap="square">
            <a:spAutoFit/>
          </a:bodyPr>
          <a:lstStyle/>
          <a:p>
            <a:endParaRPr lang="en-US" dirty="0" smtClean="0"/>
          </a:p>
          <a:p>
            <a:r>
              <a:rPr lang="en-US" dirty="0" smtClean="0"/>
              <a:t>New research programs were begun           programs that were particularly directed at finding out whether Coleman was correct.</a:t>
            </a:r>
          </a:p>
          <a:p>
            <a:r>
              <a:rPr lang="en-US" dirty="0" smtClean="0"/>
              <a:t>This research shaped in            large part              by the behaviorists’ cause and effect conception of teaching and learning.</a:t>
            </a:r>
          </a:p>
          <a:p>
            <a:r>
              <a:rPr lang="en-US" dirty="0" smtClean="0"/>
              <a:t>Researchers viewed            teaching            descrete set of behaviors              tried to discover whether different sets of behaviors were related to different learning gains by students.</a:t>
            </a:r>
          </a:p>
          <a:p>
            <a:r>
              <a:rPr lang="en-US" dirty="0" smtClean="0"/>
              <a:t>Researchers assumed            a tight connection between 1-teaching as a cause   2-learning as an effect            follows from teaching.</a:t>
            </a:r>
          </a:p>
          <a:p>
            <a:r>
              <a:rPr lang="en-US" dirty="0" smtClean="0"/>
              <a:t> The researchers were not burdened with fancy ideas about the nobility of teaching, nor did they pay much attention to the so-called inputs of education. On the contrary, they went straight for the jugular.</a:t>
            </a:r>
          </a:p>
          <a:p>
            <a:endParaRPr lang="en-US" dirty="0" smtClean="0"/>
          </a:p>
          <a:p>
            <a:endParaRPr lang="en-US" dirty="0"/>
          </a:p>
        </p:txBody>
      </p:sp>
      <p:sp>
        <p:nvSpPr>
          <p:cNvPr id="11" name="Right Arrow 10"/>
          <p:cNvSpPr/>
          <p:nvPr/>
        </p:nvSpPr>
        <p:spPr>
          <a:xfrm flipV="1">
            <a:off x="7529945" y="3945081"/>
            <a:ext cx="58189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4453794" y="2789935"/>
            <a:ext cx="519987" cy="162824"/>
          </a:xfrm>
          <a:prstGeom prst="rect">
            <a:avLst/>
          </a:prstGeom>
        </p:spPr>
      </p:pic>
      <p:pic>
        <p:nvPicPr>
          <p:cNvPr id="13" name="Picture 12"/>
          <p:cNvPicPr>
            <a:picLocks noChangeAspect="1"/>
          </p:cNvPicPr>
          <p:nvPr/>
        </p:nvPicPr>
        <p:blipFill>
          <a:blip r:embed="rId2"/>
          <a:stretch>
            <a:fillRect/>
          </a:stretch>
        </p:blipFill>
        <p:spPr>
          <a:xfrm>
            <a:off x="4399438" y="3844200"/>
            <a:ext cx="603556" cy="188992"/>
          </a:xfrm>
          <a:prstGeom prst="rect">
            <a:avLst/>
          </a:prstGeom>
        </p:spPr>
      </p:pic>
      <p:pic>
        <p:nvPicPr>
          <p:cNvPr id="14" name="Picture 13"/>
          <p:cNvPicPr>
            <a:picLocks noChangeAspect="1"/>
          </p:cNvPicPr>
          <p:nvPr/>
        </p:nvPicPr>
        <p:blipFill>
          <a:blip r:embed="rId2"/>
          <a:stretch>
            <a:fillRect/>
          </a:stretch>
        </p:blipFill>
        <p:spPr>
          <a:xfrm>
            <a:off x="3275274" y="3330812"/>
            <a:ext cx="603556" cy="188992"/>
          </a:xfrm>
          <a:prstGeom prst="rect">
            <a:avLst/>
          </a:prstGeom>
        </p:spPr>
      </p:pic>
      <p:pic>
        <p:nvPicPr>
          <p:cNvPr id="15" name="Picture 14"/>
          <p:cNvPicPr>
            <a:picLocks noChangeAspect="1"/>
          </p:cNvPicPr>
          <p:nvPr/>
        </p:nvPicPr>
        <p:blipFill>
          <a:blip r:embed="rId2"/>
          <a:stretch>
            <a:fillRect/>
          </a:stretch>
        </p:blipFill>
        <p:spPr>
          <a:xfrm>
            <a:off x="4972898" y="3341973"/>
            <a:ext cx="603556" cy="188992"/>
          </a:xfrm>
          <a:prstGeom prst="rect">
            <a:avLst/>
          </a:prstGeom>
        </p:spPr>
      </p:pic>
      <p:pic>
        <p:nvPicPr>
          <p:cNvPr id="16" name="Picture 15"/>
          <p:cNvPicPr>
            <a:picLocks noChangeAspect="1"/>
          </p:cNvPicPr>
          <p:nvPr/>
        </p:nvPicPr>
        <p:blipFill>
          <a:blip r:embed="rId2"/>
          <a:stretch>
            <a:fillRect/>
          </a:stretch>
        </p:blipFill>
        <p:spPr>
          <a:xfrm>
            <a:off x="1506241" y="4713572"/>
            <a:ext cx="603556" cy="188992"/>
          </a:xfrm>
          <a:prstGeom prst="rect">
            <a:avLst/>
          </a:prstGeom>
        </p:spPr>
      </p:pic>
      <p:pic>
        <p:nvPicPr>
          <p:cNvPr id="17" name="Picture 16"/>
          <p:cNvPicPr>
            <a:picLocks noChangeAspect="1"/>
          </p:cNvPicPr>
          <p:nvPr/>
        </p:nvPicPr>
        <p:blipFill>
          <a:blip r:embed="rId2"/>
          <a:stretch>
            <a:fillRect/>
          </a:stretch>
        </p:blipFill>
        <p:spPr>
          <a:xfrm>
            <a:off x="2867450" y="3864211"/>
            <a:ext cx="603556" cy="188992"/>
          </a:xfrm>
          <a:prstGeom prst="rect">
            <a:avLst/>
          </a:prstGeom>
        </p:spPr>
      </p:pic>
      <p:pic>
        <p:nvPicPr>
          <p:cNvPr id="18" name="Picture 17"/>
          <p:cNvPicPr>
            <a:picLocks noChangeAspect="1"/>
          </p:cNvPicPr>
          <p:nvPr/>
        </p:nvPicPr>
        <p:blipFill>
          <a:blip r:embed="rId2"/>
          <a:stretch>
            <a:fillRect/>
          </a:stretch>
        </p:blipFill>
        <p:spPr>
          <a:xfrm>
            <a:off x="3051023" y="4444709"/>
            <a:ext cx="603556" cy="188992"/>
          </a:xfrm>
          <a:prstGeom prst="rect">
            <a:avLst/>
          </a:prstGeom>
        </p:spPr>
      </p:pic>
    </p:spTree>
    <p:extLst>
      <p:ext uri="{BB962C8B-B14F-4D97-AF65-F5344CB8AC3E}">
        <p14:creationId xmlns:p14="http://schemas.microsoft.com/office/powerpoint/2010/main" xmlns="" val="345690331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75" y="263891"/>
            <a:ext cx="10447915" cy="705927"/>
          </a:xfrm>
        </p:spPr>
        <p:txBody>
          <a:bodyPr>
            <a:noAutofit/>
          </a:bodyPr>
          <a:lstStyle/>
          <a:p>
            <a:pPr algn="ctr"/>
            <a:r>
              <a:rPr lang="en-US" sz="2000" b="1" dirty="0">
                <a:latin typeface="Times New Roman" pitchFamily="18" charset="0"/>
                <a:cs typeface="Times New Roman" pitchFamily="18" charset="0"/>
              </a:rPr>
              <a:t>Do the </a:t>
            </a:r>
            <a:r>
              <a:rPr lang="en-US" sz="2000" b="1" dirty="0" smtClean="0">
                <a:latin typeface="Times New Roman" pitchFamily="18" charset="0"/>
                <a:cs typeface="Times New Roman" pitchFamily="18" charset="0"/>
              </a:rPr>
              <a:t>instructional behaviors </a:t>
            </a:r>
            <a:r>
              <a:rPr lang="en-US" sz="2000" b="1" dirty="0">
                <a:latin typeface="Times New Roman" pitchFamily="18" charset="0"/>
                <a:cs typeface="Times New Roman" pitchFamily="18" charset="0"/>
              </a:rPr>
              <a:t>of some teachers lead to systematic gains in </a:t>
            </a:r>
            <a:r>
              <a:rPr lang="en-US" sz="2000" b="1" dirty="0" smtClean="0">
                <a:latin typeface="Times New Roman" pitchFamily="18" charset="0"/>
                <a:cs typeface="Times New Roman" pitchFamily="18" charset="0"/>
              </a:rPr>
              <a:t>student achievement</a:t>
            </a:r>
            <a:r>
              <a:rPr lang="en-US" sz="2000" b="1" dirty="0">
                <a:latin typeface="Times New Roman" pitchFamily="18" charset="0"/>
                <a:cs typeface="Times New Roman" pitchFamily="18" charset="0"/>
              </a:rPr>
              <a:t>, while different instructional behaviors by other </a:t>
            </a:r>
            <a:r>
              <a:rPr lang="en-US" sz="2000" b="1" dirty="0" smtClean="0">
                <a:latin typeface="Times New Roman" pitchFamily="18" charset="0"/>
                <a:cs typeface="Times New Roman" pitchFamily="18" charset="0"/>
              </a:rPr>
              <a:t>teachers show </a:t>
            </a:r>
            <a:r>
              <a:rPr lang="en-US" sz="2000" b="1" dirty="0">
                <a:latin typeface="Times New Roman" pitchFamily="18" charset="0"/>
                <a:cs typeface="Times New Roman" pitchFamily="18" charset="0"/>
              </a:rPr>
              <a:t>fewer or no systematic gains in student </a:t>
            </a:r>
            <a:r>
              <a:rPr lang="en-US" sz="2000" b="1" dirty="0" smtClean="0">
                <a:latin typeface="Times New Roman" pitchFamily="18" charset="0"/>
                <a:cs typeface="Times New Roman" pitchFamily="18" charset="0"/>
              </a:rPr>
              <a:t>learning?</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678874" y="1454727"/>
            <a:ext cx="10825738" cy="4456495"/>
          </a:xfrm>
        </p:spPr>
        <p:txBody>
          <a:bodyPr>
            <a:normAutofit fontScale="77500" lnSpcReduction="20000"/>
          </a:bodyPr>
          <a:lstStyle/>
          <a:p>
            <a:pPr marL="0" indent="0" algn="just">
              <a:buNone/>
            </a:pPr>
            <a:r>
              <a:rPr lang="en-US" dirty="0"/>
              <a:t>It was largely because of the work of the behaviorists and other </a:t>
            </a:r>
            <a:r>
              <a:rPr lang="en-US" dirty="0" smtClean="0"/>
              <a:t>experimental psychologists </a:t>
            </a:r>
            <a:r>
              <a:rPr lang="en-US" dirty="0"/>
              <a:t>that researchers phrased the question in this </a:t>
            </a:r>
            <a:r>
              <a:rPr lang="en-US" dirty="0" smtClean="0"/>
              <a:t>way. Advances </a:t>
            </a:r>
            <a:r>
              <a:rPr lang="en-US" dirty="0"/>
              <a:t>in research design and data analysis permitted them to look </a:t>
            </a:r>
            <a:r>
              <a:rPr lang="en-US" dirty="0" smtClean="0"/>
              <a:t>directly into classrooms </a:t>
            </a:r>
            <a:r>
              <a:rPr lang="en-US" dirty="0"/>
              <a:t>for an answer. Moreover, federal policy makers </a:t>
            </a:r>
            <a:r>
              <a:rPr lang="en-US" dirty="0" smtClean="0"/>
              <a:t>indicated a </a:t>
            </a:r>
            <a:r>
              <a:rPr lang="en-US" dirty="0"/>
              <a:t>strong interest in funding this research. If the researchers </a:t>
            </a:r>
            <a:r>
              <a:rPr lang="en-US" dirty="0" smtClean="0"/>
              <a:t>could show </a:t>
            </a:r>
            <a:r>
              <a:rPr lang="en-US" dirty="0"/>
              <a:t>that what goes on in schools does indeed account for some of </a:t>
            </a:r>
            <a:r>
              <a:rPr lang="en-US" dirty="0" smtClean="0"/>
              <a:t>the variance </a:t>
            </a:r>
            <a:r>
              <a:rPr lang="en-US" dirty="0"/>
              <a:t>in student achievement, the government’s past investment in </a:t>
            </a:r>
            <a:r>
              <a:rPr lang="en-US" dirty="0" smtClean="0"/>
              <a:t>education would </a:t>
            </a:r>
            <a:r>
              <a:rPr lang="en-US" dirty="0"/>
              <a:t>be vindicated and future investment </a:t>
            </a:r>
            <a:r>
              <a:rPr lang="en-US" dirty="0" smtClean="0"/>
              <a:t>continued.</a:t>
            </a:r>
          </a:p>
          <a:p>
            <a:pPr marL="0" indent="0" algn="just">
              <a:buNone/>
            </a:pPr>
            <a:r>
              <a:rPr lang="en-US" dirty="0" smtClean="0"/>
              <a:t> At </a:t>
            </a:r>
            <a:r>
              <a:rPr lang="en-US" dirty="0"/>
              <a:t>first, the research programs yielded little new understanding. </a:t>
            </a:r>
            <a:r>
              <a:rPr lang="en-US" dirty="0" smtClean="0"/>
              <a:t>But gradually</a:t>
            </a:r>
            <a:r>
              <a:rPr lang="en-US" dirty="0"/>
              <a:t>, findings began to emerge showing that teachers do make a </a:t>
            </a:r>
            <a:r>
              <a:rPr lang="en-US" dirty="0" smtClean="0"/>
              <a:t>difference and </a:t>
            </a:r>
            <a:r>
              <a:rPr lang="en-US" dirty="0"/>
              <a:t>that what happens in schools does account for a portion </a:t>
            </a:r>
            <a:r>
              <a:rPr lang="en-US" dirty="0" smtClean="0"/>
              <a:t>of the </a:t>
            </a:r>
            <a:r>
              <a:rPr lang="en-US" dirty="0"/>
              <a:t>variance in student achievement. Despite continuing progress in </a:t>
            </a:r>
            <a:r>
              <a:rPr lang="en-US" dirty="0" smtClean="0"/>
              <a:t>this form </a:t>
            </a:r>
            <a:r>
              <a:rPr lang="en-US" dirty="0"/>
              <a:t>of research, however, no one, to the best of our knowledge, has </a:t>
            </a:r>
            <a:r>
              <a:rPr lang="en-US" dirty="0" smtClean="0"/>
              <a:t>succeeded in </a:t>
            </a:r>
            <a:r>
              <a:rPr lang="en-US" dirty="0"/>
              <a:t>showing that what teachers and schools do ever </a:t>
            </a:r>
            <a:r>
              <a:rPr lang="en-US" dirty="0" smtClean="0"/>
              <a:t>accounts, </a:t>
            </a:r>
            <a:r>
              <a:rPr lang="en-US" dirty="0"/>
              <a:t>on </a:t>
            </a:r>
            <a:r>
              <a:rPr lang="en-US" dirty="0" smtClean="0"/>
              <a:t>average, for </a:t>
            </a:r>
            <a:r>
              <a:rPr lang="en-US" dirty="0"/>
              <a:t>more than 15 percent, or at most 20 percent, of the variance </a:t>
            </a:r>
            <a:r>
              <a:rPr lang="en-US" dirty="0" smtClean="0"/>
              <a:t>in </a:t>
            </a:r>
            <a:r>
              <a:rPr lang="en-US" dirty="0"/>
              <a:t>achievement. Still, that is no mean feat. Time in school does not </a:t>
            </a:r>
            <a:r>
              <a:rPr lang="en-US" dirty="0" smtClean="0"/>
              <a:t>consume more </a:t>
            </a:r>
            <a:r>
              <a:rPr lang="en-US" dirty="0"/>
              <a:t>than 20 percent of the waking life of the student, so if what </a:t>
            </a:r>
            <a:r>
              <a:rPr lang="en-US" dirty="0" smtClean="0"/>
              <a:t>happens in </a:t>
            </a:r>
            <a:r>
              <a:rPr lang="en-US" dirty="0"/>
              <a:t>school could be shown to account for as much as 20 percent of the </a:t>
            </a:r>
            <a:r>
              <a:rPr lang="en-US" dirty="0" smtClean="0"/>
              <a:t>variance in </a:t>
            </a:r>
            <a:r>
              <a:rPr lang="en-US" dirty="0"/>
              <a:t>student achievement, </a:t>
            </a:r>
            <a:r>
              <a:rPr lang="en-US" b="1" i="1" u="sng" dirty="0"/>
              <a:t>that would be a fine record of accomplishment.</a:t>
            </a:r>
            <a:endParaRPr lang="en-US" b="1" i="1" u="sng" dirty="0" smtClean="0"/>
          </a:p>
          <a:p>
            <a:pPr marL="0" indent="0">
              <a:buNone/>
            </a:pPr>
            <a:endParaRPr lang="en-US" dirty="0"/>
          </a:p>
        </p:txBody>
      </p:sp>
    </p:spTree>
    <p:extLst>
      <p:ext uri="{BB962C8B-B14F-4D97-AF65-F5344CB8AC3E}">
        <p14:creationId xmlns:p14="http://schemas.microsoft.com/office/powerpoint/2010/main" xmlns="" val="219094609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426682"/>
            <a:ext cx="8520545" cy="550063"/>
          </a:xfrm>
        </p:spPr>
        <p:txBody>
          <a:bodyPr>
            <a:normAutofit/>
          </a:bodyPr>
          <a:lstStyle/>
          <a:p>
            <a:r>
              <a:rPr lang="en-US" sz="2800" b="1" dirty="0" smtClean="0">
                <a:latin typeface="Times New Roman" pitchFamily="18" charset="0"/>
                <a:cs typeface="Times New Roman" pitchFamily="18" charset="0"/>
              </a:rPr>
              <a:t>The Complexity of modern schooling</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46365" y="1177636"/>
            <a:ext cx="11145982" cy="5680364"/>
          </a:xfrm>
        </p:spPr>
        <p:txBody>
          <a:bodyPr>
            <a:normAutofit/>
          </a:bodyPr>
          <a:lstStyle/>
          <a:p>
            <a:pPr marL="0" indent="0" algn="just">
              <a:buNone/>
            </a:pPr>
            <a:r>
              <a:rPr lang="en-US" dirty="0">
                <a:latin typeface="Times New Roman" pitchFamily="18" charset="0"/>
                <a:cs typeface="Times New Roman" pitchFamily="18" charset="0"/>
              </a:rPr>
              <a:t>The </a:t>
            </a:r>
            <a:r>
              <a:rPr lang="en-US" b="1" i="1" u="sng" dirty="0">
                <a:latin typeface="Times New Roman" pitchFamily="18" charset="0"/>
                <a:cs typeface="Times New Roman" pitchFamily="18" charset="0"/>
              </a:rPr>
              <a:t>executive approach </a:t>
            </a:r>
            <a:r>
              <a:rPr lang="en-US" dirty="0">
                <a:latin typeface="Times New Roman" pitchFamily="18" charset="0"/>
                <a:cs typeface="Times New Roman" pitchFamily="18" charset="0"/>
              </a:rPr>
              <a:t>to teaching is a powerful one. No other set of </a:t>
            </a:r>
            <a:r>
              <a:rPr lang="en-US" dirty="0" smtClean="0">
                <a:latin typeface="Times New Roman" pitchFamily="18" charset="0"/>
                <a:cs typeface="Times New Roman" pitchFamily="18" charset="0"/>
              </a:rPr>
              <a:t>instructional methods </a:t>
            </a:r>
            <a:r>
              <a:rPr lang="en-US" dirty="0">
                <a:latin typeface="Times New Roman" pitchFamily="18" charset="0"/>
                <a:cs typeface="Times New Roman" pitchFamily="18" charset="0"/>
              </a:rPr>
              <a:t>can lay claim to accounting for so much (</a:t>
            </a:r>
            <a:r>
              <a:rPr lang="en-US" dirty="0" smtClean="0">
                <a:latin typeface="Times New Roman" pitchFamily="18" charset="0"/>
                <a:cs typeface="Times New Roman" pitchFamily="18" charset="0"/>
              </a:rPr>
              <a:t>relatively speaking</a:t>
            </a:r>
            <a:r>
              <a:rPr lang="en-US" dirty="0">
                <a:latin typeface="Times New Roman" pitchFamily="18" charset="0"/>
                <a:cs typeface="Times New Roman" pitchFamily="18" charset="0"/>
              </a:rPr>
              <a:t>) of the variance in student achievement. But consider </a:t>
            </a:r>
            <a:r>
              <a:rPr lang="en-US" dirty="0" smtClean="0">
                <a:latin typeface="Times New Roman" pitchFamily="18" charset="0"/>
                <a:cs typeface="Times New Roman" pitchFamily="18" charset="0"/>
              </a:rPr>
              <a:t>this: Suppose </a:t>
            </a:r>
            <a:r>
              <a:rPr lang="en-US" dirty="0">
                <a:latin typeface="Times New Roman" pitchFamily="18" charset="0"/>
                <a:cs typeface="Times New Roman" pitchFamily="18" charset="0"/>
              </a:rPr>
              <a:t>we took teaching out of the typical school classroom and placed </a:t>
            </a:r>
            <a:r>
              <a:rPr lang="en-US" dirty="0" smtClean="0">
                <a:latin typeface="Times New Roman" pitchFamily="18" charset="0"/>
                <a:cs typeface="Times New Roman" pitchFamily="18" charset="0"/>
              </a:rPr>
              <a:t>it in </a:t>
            </a:r>
            <a:r>
              <a:rPr lang="en-US" dirty="0">
                <a:latin typeface="Times New Roman" pitchFamily="18" charset="0"/>
                <a:cs typeface="Times New Roman" pitchFamily="18" charset="0"/>
              </a:rPr>
              <a:t>a tutorial setting. Suppose there are only two or three students to </a:t>
            </a:r>
            <a:r>
              <a:rPr lang="en-US" dirty="0" smtClean="0">
                <a:latin typeface="Times New Roman" pitchFamily="18" charset="0"/>
                <a:cs typeface="Times New Roman" pitchFamily="18" charset="0"/>
              </a:rPr>
              <a:t>one teacher</a:t>
            </a:r>
            <a:r>
              <a:rPr lang="en-US" dirty="0">
                <a:latin typeface="Times New Roman" pitchFamily="18" charset="0"/>
                <a:cs typeface="Times New Roman" pitchFamily="18" charset="0"/>
              </a:rPr>
              <a:t>. And suppose, further, that these few students know why they </a:t>
            </a:r>
            <a:r>
              <a:rPr lang="en-US" dirty="0" smtClean="0">
                <a:latin typeface="Times New Roman" pitchFamily="18" charset="0"/>
                <a:cs typeface="Times New Roman" pitchFamily="18" charset="0"/>
              </a:rPr>
              <a:t>are studying </a:t>
            </a:r>
            <a:r>
              <a:rPr lang="en-US" dirty="0">
                <a:latin typeface="Times New Roman" pitchFamily="18" charset="0"/>
                <a:cs typeface="Times New Roman" pitchFamily="18" charset="0"/>
              </a:rPr>
              <a:t>with this teacher and willingly choose to be part of an </a:t>
            </a:r>
            <a:r>
              <a:rPr lang="en-US" dirty="0" smtClean="0">
                <a:latin typeface="Times New Roman" pitchFamily="18" charset="0"/>
                <a:cs typeface="Times New Roman" pitchFamily="18" charset="0"/>
              </a:rPr>
              <a:t>educational relationship. Do </a:t>
            </a:r>
            <a:r>
              <a:rPr lang="en-US" dirty="0">
                <a:latin typeface="Times New Roman" pitchFamily="18" charset="0"/>
                <a:cs typeface="Times New Roman" pitchFamily="18" charset="0"/>
              </a:rPr>
              <a:t>you think the executive approach to teaching would </a:t>
            </a:r>
            <a:r>
              <a:rPr lang="en-US" dirty="0" smtClean="0">
                <a:latin typeface="Times New Roman" pitchFamily="18" charset="0"/>
                <a:cs typeface="Times New Roman" pitchFamily="18" charset="0"/>
              </a:rPr>
              <a:t>be of </a:t>
            </a:r>
            <a:r>
              <a:rPr lang="en-US" dirty="0">
                <a:latin typeface="Times New Roman" pitchFamily="18" charset="0"/>
                <a:cs typeface="Times New Roman" pitchFamily="18" charset="0"/>
              </a:rPr>
              <a:t>much value in this setting? It would seem that the skills of </a:t>
            </a:r>
            <a:r>
              <a:rPr lang="en-US" i="1" u="sng" dirty="0">
                <a:latin typeface="Times New Roman" pitchFamily="18" charset="0"/>
                <a:cs typeface="Times New Roman" pitchFamily="18" charset="0"/>
              </a:rPr>
              <a:t>time </a:t>
            </a:r>
            <a:r>
              <a:rPr lang="en-US" i="1" u="sng" dirty="0" smtClean="0">
                <a:latin typeface="Times New Roman" pitchFamily="18" charset="0"/>
                <a:cs typeface="Times New Roman" pitchFamily="18" charset="0"/>
              </a:rPr>
              <a:t>management, making </a:t>
            </a:r>
            <a:r>
              <a:rPr lang="en-US" i="1" u="sng" dirty="0">
                <a:latin typeface="Times New Roman" pitchFamily="18" charset="0"/>
                <a:cs typeface="Times New Roman" pitchFamily="18" charset="0"/>
              </a:rPr>
              <a:t>provision for opportunity to learn, carefully aligning </a:t>
            </a:r>
            <a:r>
              <a:rPr lang="en-US" i="1" u="sng" dirty="0" smtClean="0">
                <a:latin typeface="Times New Roman" pitchFamily="18" charset="0"/>
                <a:cs typeface="Times New Roman" pitchFamily="18" charset="0"/>
              </a:rPr>
              <a:t>instruments of </a:t>
            </a:r>
            <a:r>
              <a:rPr lang="en-US" i="1" u="sng" dirty="0">
                <a:latin typeface="Times New Roman" pitchFamily="18" charset="0"/>
                <a:cs typeface="Times New Roman" pitchFamily="18" charset="0"/>
              </a:rPr>
              <a:t>assessment with the actual curriculum,</a:t>
            </a:r>
            <a:r>
              <a:rPr lang="en-US" dirty="0">
                <a:latin typeface="Times New Roman" pitchFamily="18" charset="0"/>
                <a:cs typeface="Times New Roman" pitchFamily="18" charset="0"/>
              </a:rPr>
              <a:t> and other aspects of </a:t>
            </a:r>
            <a:r>
              <a:rPr lang="en-US" dirty="0" smtClean="0">
                <a:latin typeface="Times New Roman" pitchFamily="18" charset="0"/>
                <a:cs typeface="Times New Roman" pitchFamily="18" charset="0"/>
              </a:rPr>
              <a:t>the executive </a:t>
            </a:r>
            <a:r>
              <a:rPr lang="en-US" dirty="0">
                <a:latin typeface="Times New Roman" pitchFamily="18" charset="0"/>
                <a:cs typeface="Times New Roman" pitchFamily="18" charset="0"/>
              </a:rPr>
              <a:t>approach </a:t>
            </a:r>
            <a:r>
              <a:rPr lang="en-US" b="1" i="1" u="sng" dirty="0">
                <a:latin typeface="Times New Roman" pitchFamily="18" charset="0"/>
                <a:cs typeface="Times New Roman" pitchFamily="18" charset="0"/>
              </a:rPr>
              <a:t>are not nearly so salient in this new setting</a:t>
            </a:r>
            <a:r>
              <a:rPr lang="en-US" dirty="0">
                <a:latin typeface="Times New Roman" pitchFamily="18" charset="0"/>
                <a:cs typeface="Times New Roman" pitchFamily="18" charset="0"/>
              </a:rPr>
              <a:t>. Because there is very little that </a:t>
            </a:r>
            <a:r>
              <a:rPr lang="en-US" b="1" u="sng" dirty="0">
                <a:latin typeface="Times New Roman" pitchFamily="18" charset="0"/>
                <a:cs typeface="Times New Roman" pitchFamily="18" charset="0"/>
              </a:rPr>
              <a:t>requires organizing or </a:t>
            </a:r>
            <a:r>
              <a:rPr lang="en-US" b="1" u="sng" dirty="0" smtClean="0">
                <a:latin typeface="Times New Roman" pitchFamily="18" charset="0"/>
                <a:cs typeface="Times New Roman" pitchFamily="18" charset="0"/>
              </a:rPr>
              <a:t>managing</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teacher is </a:t>
            </a:r>
            <a:r>
              <a:rPr lang="en-US" i="1" u="sng" dirty="0">
                <a:latin typeface="Times New Roman" pitchFamily="18" charset="0"/>
                <a:cs typeface="Times New Roman" pitchFamily="18" charset="0"/>
              </a:rPr>
              <a:t>free to concentrate specifically on the students and on </a:t>
            </a:r>
            <a:r>
              <a:rPr lang="en-US" i="1" u="sng" dirty="0" smtClean="0">
                <a:latin typeface="Times New Roman" pitchFamily="18" charset="0"/>
                <a:cs typeface="Times New Roman" pitchFamily="18" charset="0"/>
              </a:rPr>
              <a:t>what they </a:t>
            </a:r>
            <a:r>
              <a:rPr lang="en-US" i="1" u="sng" dirty="0">
                <a:latin typeface="Times New Roman" pitchFamily="18" charset="0"/>
                <a:cs typeface="Times New Roman" pitchFamily="18" charset="0"/>
              </a:rPr>
              <a:t>are learning</a:t>
            </a:r>
            <a:r>
              <a:rPr lang="en-US" i="1" u="sng" dirty="0" smtClean="0">
                <a:latin typeface="Times New Roman" pitchFamily="18" charset="0"/>
                <a:cs typeface="Times New Roman" pitchFamily="18" charset="0"/>
              </a:rPr>
              <a:t>.</a:t>
            </a:r>
          </a:p>
          <a:p>
            <a:pPr marL="0" indent="0">
              <a:buNone/>
            </a:pPr>
            <a:endParaRPr lang="en-US" i="1" u="sng" dirty="0"/>
          </a:p>
        </p:txBody>
      </p:sp>
    </p:spTree>
    <p:extLst>
      <p:ext uri="{BB962C8B-B14F-4D97-AF65-F5344CB8AC3E}">
        <p14:creationId xmlns:p14="http://schemas.microsoft.com/office/powerpoint/2010/main" xmlns="" val="30810596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436418"/>
            <a:ext cx="11499273" cy="6286500"/>
          </a:xfrm>
        </p:spPr>
        <p:txBody>
          <a:bodyPr>
            <a:normAutofit fontScale="92500" lnSpcReduction="20000"/>
          </a:bodyPr>
          <a:lstStyle/>
          <a:p>
            <a:pPr marL="0" indent="0" algn="just">
              <a:buNone/>
            </a:pPr>
            <a:r>
              <a:rPr lang="en-US" dirty="0">
                <a:latin typeface="Times New Roman" pitchFamily="18" charset="0"/>
                <a:cs typeface="Times New Roman" pitchFamily="18" charset="0"/>
              </a:rPr>
              <a:t>If the executive approach is far less compelling in a tutorial setting, </a:t>
            </a:r>
            <a:r>
              <a:rPr lang="en-US" dirty="0" smtClean="0">
                <a:latin typeface="Times New Roman" pitchFamily="18" charset="0"/>
                <a:cs typeface="Times New Roman" pitchFamily="18" charset="0"/>
              </a:rPr>
              <a:t>yet seemingly </a:t>
            </a:r>
            <a:r>
              <a:rPr lang="en-US" dirty="0">
                <a:latin typeface="Times New Roman" pitchFamily="18" charset="0"/>
                <a:cs typeface="Times New Roman" pitchFamily="18" charset="0"/>
              </a:rPr>
              <a:t>necessary in a typical school classroom, then this approach </a:t>
            </a:r>
            <a:r>
              <a:rPr lang="en-US" dirty="0" smtClean="0">
                <a:latin typeface="Times New Roman" pitchFamily="18" charset="0"/>
                <a:cs typeface="Times New Roman" pitchFamily="18" charset="0"/>
              </a:rPr>
              <a:t>to teaching </a:t>
            </a:r>
            <a:r>
              <a:rPr lang="en-US" dirty="0">
                <a:latin typeface="Times New Roman" pitchFamily="18" charset="0"/>
                <a:cs typeface="Times New Roman" pitchFamily="18" charset="0"/>
              </a:rPr>
              <a:t>may have much more to do with how we </a:t>
            </a:r>
            <a:r>
              <a:rPr lang="en-US" b="1" i="1" u="sng" dirty="0">
                <a:latin typeface="Times New Roman" pitchFamily="18" charset="0"/>
                <a:cs typeface="Times New Roman" pitchFamily="18" charset="0"/>
              </a:rPr>
              <a:t>organize education </a:t>
            </a:r>
            <a:r>
              <a:rPr lang="en-US" b="1" i="1" u="sng" dirty="0" smtClean="0">
                <a:latin typeface="Times New Roman" pitchFamily="18" charset="0"/>
                <a:cs typeface="Times New Roman" pitchFamily="18" charset="0"/>
              </a:rPr>
              <a:t>in schools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b="1" i="1" u="sng" dirty="0">
                <a:latin typeface="Times New Roman" pitchFamily="18" charset="0"/>
                <a:cs typeface="Times New Roman" pitchFamily="18" charset="0"/>
              </a:rPr>
              <a:t>how we engage learners in this form of education </a:t>
            </a:r>
            <a:r>
              <a:rPr lang="en-US" dirty="0">
                <a:latin typeface="Times New Roman" pitchFamily="18" charset="0"/>
                <a:cs typeface="Times New Roman" pitchFamily="18" charset="0"/>
              </a:rPr>
              <a:t>than it </a:t>
            </a:r>
            <a:r>
              <a:rPr lang="en-US" dirty="0" smtClean="0">
                <a:latin typeface="Times New Roman" pitchFamily="18" charset="0"/>
                <a:cs typeface="Times New Roman" pitchFamily="18" charset="0"/>
              </a:rPr>
              <a:t>does with </a:t>
            </a:r>
            <a:r>
              <a:rPr lang="en-US" dirty="0">
                <a:latin typeface="Times New Roman" pitchFamily="18" charset="0"/>
                <a:cs typeface="Times New Roman" pitchFamily="18" charset="0"/>
              </a:rPr>
              <a:t>any root notion of what education is all about. To put it another </a:t>
            </a:r>
            <a:r>
              <a:rPr lang="en-US" dirty="0" smtClean="0">
                <a:latin typeface="Times New Roman" pitchFamily="18" charset="0"/>
                <a:cs typeface="Times New Roman" pitchFamily="18" charset="0"/>
              </a:rPr>
              <a:t>way, the </a:t>
            </a:r>
            <a:r>
              <a:rPr lang="en-US" dirty="0">
                <a:latin typeface="Times New Roman" pitchFamily="18" charset="0"/>
                <a:cs typeface="Times New Roman" pitchFamily="18" charset="0"/>
              </a:rPr>
              <a:t>executive approach to </a:t>
            </a:r>
            <a:r>
              <a:rPr lang="en-US" b="1" i="1" u="sng" dirty="0">
                <a:latin typeface="Times New Roman" pitchFamily="18" charset="0"/>
                <a:cs typeface="Times New Roman" pitchFamily="18" charset="0"/>
              </a:rPr>
              <a:t>teaching accounts for variance in </a:t>
            </a:r>
            <a:r>
              <a:rPr lang="en-US" b="1" i="1" u="sng" dirty="0" smtClean="0">
                <a:latin typeface="Times New Roman" pitchFamily="18" charset="0"/>
                <a:cs typeface="Times New Roman" pitchFamily="18" charset="0"/>
              </a:rPr>
              <a:t>achievement</a:t>
            </a: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because it has been </a:t>
            </a:r>
            <a:r>
              <a:rPr lang="en-US" i="1" u="sng" dirty="0">
                <a:latin typeface="Times New Roman" pitchFamily="18" charset="0"/>
                <a:cs typeface="Times New Roman" pitchFamily="18" charset="0"/>
              </a:rPr>
              <a:t>shown to be a particularly good way to </a:t>
            </a:r>
            <a:r>
              <a:rPr lang="en-US" i="1" u="sng" dirty="0" smtClean="0">
                <a:latin typeface="Times New Roman" pitchFamily="18" charset="0"/>
                <a:cs typeface="Times New Roman" pitchFamily="18" charset="0"/>
              </a:rPr>
              <a:t>educate human </a:t>
            </a:r>
            <a:r>
              <a:rPr lang="en-US" i="1" u="sng" dirty="0">
                <a:latin typeface="Times New Roman" pitchFamily="18" charset="0"/>
                <a:cs typeface="Times New Roman" pitchFamily="18" charset="0"/>
              </a:rPr>
              <a:t>beings</a:t>
            </a:r>
            <a:r>
              <a:rPr lang="en-US" dirty="0">
                <a:latin typeface="Times New Roman" pitchFamily="18" charset="0"/>
                <a:cs typeface="Times New Roman" pitchFamily="18" charset="0"/>
              </a:rPr>
              <a:t>, but because it works well in rooms of 600 square feet </a:t>
            </a:r>
            <a:r>
              <a:rPr lang="en-US" dirty="0" smtClean="0">
                <a:latin typeface="Times New Roman" pitchFamily="18" charset="0"/>
                <a:cs typeface="Times New Roman" pitchFamily="18" charset="0"/>
              </a:rPr>
              <a:t>that are </a:t>
            </a:r>
            <a:r>
              <a:rPr lang="en-US" dirty="0">
                <a:latin typeface="Times New Roman" pitchFamily="18" charset="0"/>
                <a:cs typeface="Times New Roman" pitchFamily="18" charset="0"/>
              </a:rPr>
              <a:t>filled with twenty-five young people, many of whom, if given a </a:t>
            </a:r>
            <a:r>
              <a:rPr lang="en-US" dirty="0" smtClean="0">
                <a:latin typeface="Times New Roman" pitchFamily="18" charset="0"/>
                <a:cs typeface="Times New Roman" pitchFamily="18" charset="0"/>
              </a:rPr>
              <a:t>choice, might </a:t>
            </a:r>
            <a:r>
              <a:rPr lang="en-US" dirty="0">
                <a:latin typeface="Times New Roman" pitchFamily="18" charset="0"/>
                <a:cs typeface="Times New Roman" pitchFamily="18" charset="0"/>
              </a:rPr>
              <a:t>choose to be somewhere else</a:t>
            </a:r>
            <a:r>
              <a:rPr lang="en-US" dirty="0" smtClean="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The executive approach to teaching seems to work because it fits </a:t>
            </a:r>
            <a:r>
              <a:rPr lang="en-US" dirty="0" smtClean="0">
                <a:latin typeface="Times New Roman" pitchFamily="18" charset="0"/>
                <a:cs typeface="Times New Roman" pitchFamily="18" charset="0"/>
              </a:rPr>
              <a:t>so well </a:t>
            </a:r>
            <a:r>
              <a:rPr lang="en-US" dirty="0">
                <a:latin typeface="Times New Roman" pitchFamily="18" charset="0"/>
                <a:cs typeface="Times New Roman" pitchFamily="18" charset="0"/>
              </a:rPr>
              <a:t>the </a:t>
            </a:r>
            <a:r>
              <a:rPr lang="en-US" b="1" i="1" u="sng" dirty="0">
                <a:latin typeface="Times New Roman" pitchFamily="18" charset="0"/>
                <a:cs typeface="Times New Roman" pitchFamily="18" charset="0"/>
              </a:rPr>
              <a:t>modern circumstances of </a:t>
            </a:r>
            <a:r>
              <a:rPr lang="en-US" b="1" i="1" u="sng" dirty="0" smtClean="0">
                <a:latin typeface="Times New Roman" pitchFamily="18" charset="0"/>
                <a:cs typeface="Times New Roman" pitchFamily="18" charset="0"/>
              </a:rPr>
              <a:t>teaching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If the circumstances </a:t>
            </a:r>
            <a:r>
              <a:rPr lang="en-US" dirty="0" smtClean="0">
                <a:latin typeface="Times New Roman" pitchFamily="18" charset="0"/>
                <a:cs typeface="Times New Roman" pitchFamily="18" charset="0"/>
              </a:rPr>
              <a:t>were </a:t>
            </a:r>
            <a:r>
              <a:rPr lang="en-US" b="1" i="1" u="sng" dirty="0" smtClean="0">
                <a:latin typeface="Times New Roman" pitchFamily="18" charset="0"/>
                <a:cs typeface="Times New Roman" pitchFamily="18" charset="0"/>
              </a:rPr>
              <a:t>changed</a:t>
            </a:r>
            <a:r>
              <a:rPr lang="en-US" dirty="0">
                <a:latin typeface="Times New Roman" pitchFamily="18" charset="0"/>
                <a:cs typeface="Times New Roman" pitchFamily="18" charset="0"/>
              </a:rPr>
              <a:t>, the executive approach </a:t>
            </a:r>
            <a:r>
              <a:rPr lang="en-US" b="1" i="1" u="sng" dirty="0">
                <a:latin typeface="Times New Roman" pitchFamily="18" charset="0"/>
                <a:cs typeface="Times New Roman" pitchFamily="18" charset="0"/>
              </a:rPr>
              <a:t>might be far less powerful</a:t>
            </a:r>
            <a:r>
              <a:rPr lang="en-US" dirty="0">
                <a:latin typeface="Times New Roman" pitchFamily="18" charset="0"/>
                <a:cs typeface="Times New Roman" pitchFamily="18" charset="0"/>
              </a:rPr>
              <a:t>. The </a:t>
            </a:r>
            <a:r>
              <a:rPr lang="en-US" dirty="0" smtClean="0">
                <a:latin typeface="Times New Roman" pitchFamily="18" charset="0"/>
                <a:cs typeface="Times New Roman" pitchFamily="18" charset="0"/>
              </a:rPr>
              <a:t>power of </a:t>
            </a:r>
            <a:r>
              <a:rPr lang="en-US" dirty="0">
                <a:latin typeface="Times New Roman" pitchFamily="18" charset="0"/>
                <a:cs typeface="Times New Roman" pitchFamily="18" charset="0"/>
              </a:rPr>
              <a:t>this approach stems from its </a:t>
            </a:r>
            <a:r>
              <a:rPr lang="en-US" b="1" i="1" u="sng" dirty="0">
                <a:latin typeface="Times New Roman" pitchFamily="18" charset="0"/>
                <a:cs typeface="Times New Roman" pitchFamily="18" charset="0"/>
              </a:rPr>
              <a:t>connection to the structure of </a:t>
            </a:r>
            <a:r>
              <a:rPr lang="en-US" b="1" i="1" u="sng" dirty="0" smtClean="0">
                <a:latin typeface="Times New Roman" pitchFamily="18" charset="0"/>
                <a:cs typeface="Times New Roman" pitchFamily="18" charset="0"/>
              </a:rPr>
              <a:t>modern-day schooling</a:t>
            </a:r>
            <a:r>
              <a:rPr lang="en-US" dirty="0" smtClean="0">
                <a:latin typeface="Times New Roman" pitchFamily="18" charset="0"/>
                <a:cs typeface="Times New Roman" pitchFamily="18" charset="0"/>
              </a:rPr>
              <a:t>:</a:t>
            </a:r>
          </a:p>
          <a:p>
            <a:pPr algn="just">
              <a:buFont typeface="Arial" panose="020B0604020202020204" pitchFamily="34" charset="0"/>
              <a:buChar char="•"/>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classrooms with fifteen to thirty-five </a:t>
            </a:r>
            <a:r>
              <a:rPr lang="en-US" dirty="0" smtClean="0">
                <a:latin typeface="Times New Roman" pitchFamily="18" charset="0"/>
                <a:cs typeface="Times New Roman" pitchFamily="18" charset="0"/>
              </a:rPr>
              <a:t>students</a:t>
            </a:r>
          </a:p>
          <a:p>
            <a:pPr algn="just">
              <a:buFont typeface="Arial" panose="020B0604020202020204" pitchFamily="34" charset="0"/>
              <a:buChar char="•"/>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strong </a:t>
            </a:r>
            <a:r>
              <a:rPr lang="en-US" dirty="0" smtClean="0">
                <a:latin typeface="Times New Roman" pitchFamily="18" charset="0"/>
                <a:cs typeface="Times New Roman" pitchFamily="18" charset="0"/>
              </a:rPr>
              <a:t>systems of </a:t>
            </a:r>
            <a:r>
              <a:rPr lang="en-US" dirty="0">
                <a:latin typeface="Times New Roman" pitchFamily="18" charset="0"/>
                <a:cs typeface="Times New Roman" pitchFamily="18" charset="0"/>
              </a:rPr>
              <a:t>accountability that make regular use of standardized </a:t>
            </a:r>
            <a:r>
              <a:rPr lang="en-US" dirty="0" smtClean="0">
                <a:latin typeface="Times New Roman" pitchFamily="18" charset="0"/>
                <a:cs typeface="Times New Roman" pitchFamily="18" charset="0"/>
              </a:rPr>
              <a:t>tests</a:t>
            </a:r>
          </a:p>
          <a:p>
            <a:pPr algn="just">
              <a:buFont typeface="Arial" panose="020B0604020202020204" pitchFamily="34" charset="0"/>
              <a:buChar cha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to </a:t>
            </a:r>
            <a:r>
              <a:rPr lang="en-US" dirty="0" smtClean="0">
                <a:latin typeface="Times New Roman" pitchFamily="18" charset="0"/>
                <a:cs typeface="Times New Roman" pitchFamily="18" charset="0"/>
              </a:rPr>
              <a:t>a complex </a:t>
            </a:r>
            <a:r>
              <a:rPr lang="en-US" dirty="0">
                <a:latin typeface="Times New Roman" pitchFamily="18" charset="0"/>
                <a:cs typeface="Times New Roman" pitchFamily="18" charset="0"/>
              </a:rPr>
              <a:t>organizational structure consisting of differentiated </a:t>
            </a:r>
            <a:r>
              <a:rPr lang="en-US" dirty="0" smtClean="0">
                <a:latin typeface="Times New Roman" pitchFamily="18" charset="0"/>
                <a:cs typeface="Times New Roman" pitchFamily="18" charset="0"/>
              </a:rPr>
              <a:t>ability groups</a:t>
            </a:r>
            <a:r>
              <a:rPr lang="en-US" dirty="0">
                <a:latin typeface="Times New Roman" pitchFamily="18" charset="0"/>
                <a:cs typeface="Times New Roman" pitchFamily="18" charset="0"/>
              </a:rPr>
              <a:t>, grade levels, and types of </a:t>
            </a:r>
            <a:r>
              <a:rPr lang="en-US" dirty="0" smtClean="0">
                <a:latin typeface="Times New Roman" pitchFamily="18" charset="0"/>
                <a:cs typeface="Times New Roman" pitchFamily="18" charset="0"/>
              </a:rPr>
              <a:t>schools</a:t>
            </a:r>
          </a:p>
          <a:p>
            <a:pPr algn="just">
              <a:buFont typeface="Arial" panose="020B0604020202020204" pitchFamily="34" charset="0"/>
              <a:buChar cha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to teachers who are </a:t>
            </a:r>
            <a:r>
              <a:rPr lang="en-US" dirty="0" smtClean="0">
                <a:latin typeface="Times New Roman" pitchFamily="18" charset="0"/>
                <a:cs typeface="Times New Roman" pitchFamily="18" charset="0"/>
              </a:rPr>
              <a:t>variously licensed </a:t>
            </a:r>
            <a:r>
              <a:rPr lang="en-US" dirty="0">
                <a:latin typeface="Times New Roman" pitchFamily="18" charset="0"/>
                <a:cs typeface="Times New Roman" pitchFamily="18" charset="0"/>
              </a:rPr>
              <a:t>to work with some children but not others and with some </a:t>
            </a:r>
            <a:r>
              <a:rPr lang="en-US" dirty="0" smtClean="0">
                <a:latin typeface="Times New Roman" pitchFamily="18" charset="0"/>
                <a:cs typeface="Times New Roman" pitchFamily="18" charset="0"/>
              </a:rPr>
              <a:t>subjects but </a:t>
            </a:r>
            <a:r>
              <a:rPr lang="en-US" dirty="0">
                <a:latin typeface="Times New Roman" pitchFamily="18" charset="0"/>
                <a:cs typeface="Times New Roman" pitchFamily="18" charset="0"/>
              </a:rPr>
              <a:t>not others.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54943118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852054"/>
            <a:ext cx="10806546" cy="5548745"/>
          </a:xfrm>
        </p:spPr>
        <p:txBody>
          <a:bodyPr>
            <a:normAutofit/>
          </a:bodyPr>
          <a:lstStyle/>
          <a:p>
            <a:pPr marL="0" indent="0" algn="just">
              <a:buNone/>
            </a:pPr>
            <a:r>
              <a:rPr lang="en-US" dirty="0">
                <a:latin typeface="Times New Roman" pitchFamily="18" charset="0"/>
                <a:cs typeface="Times New Roman" pitchFamily="18" charset="0"/>
              </a:rPr>
              <a:t>Perhaps it is necessary to adopt such an approach to teaching </a:t>
            </a:r>
            <a:r>
              <a:rPr lang="en-US" b="1" i="1" u="sng" dirty="0">
                <a:latin typeface="Times New Roman" pitchFamily="18" charset="0"/>
                <a:cs typeface="Times New Roman" pitchFamily="18" charset="0"/>
              </a:rPr>
              <a:t>that </a:t>
            </a:r>
            <a:r>
              <a:rPr lang="en-US" b="1" i="1" u="sng" dirty="0" smtClean="0">
                <a:latin typeface="Times New Roman" pitchFamily="18" charset="0"/>
                <a:cs typeface="Times New Roman" pitchFamily="18" charset="0"/>
              </a:rPr>
              <a:t>capitalizes so </a:t>
            </a:r>
            <a:r>
              <a:rPr lang="en-US" b="1" i="1" u="sng" dirty="0">
                <a:latin typeface="Times New Roman" pitchFamily="18" charset="0"/>
                <a:cs typeface="Times New Roman" pitchFamily="18" charset="0"/>
              </a:rPr>
              <a:t>well on the structural and organizational features of </a:t>
            </a:r>
            <a:r>
              <a:rPr lang="en-US" b="1" i="1" u="sng" dirty="0" smtClean="0">
                <a:latin typeface="Times New Roman" pitchFamily="18" charset="0"/>
                <a:cs typeface="Times New Roman" pitchFamily="18" charset="0"/>
              </a:rPr>
              <a:t>contemporary schooling</a:t>
            </a:r>
            <a:r>
              <a:rPr lang="en-US" dirty="0">
                <a:latin typeface="Times New Roman" pitchFamily="18" charset="0"/>
                <a:cs typeface="Times New Roman" pitchFamily="18" charset="0"/>
              </a:rPr>
              <a:t>, even though doing so may leave unaddressed many of </a:t>
            </a:r>
            <a:r>
              <a:rPr lang="en-US" dirty="0" smtClean="0">
                <a:latin typeface="Times New Roman" pitchFamily="18" charset="0"/>
                <a:cs typeface="Times New Roman" pitchFamily="18" charset="0"/>
              </a:rPr>
              <a:t>the most </a:t>
            </a:r>
            <a:r>
              <a:rPr lang="en-US" dirty="0">
                <a:latin typeface="Times New Roman" pitchFamily="18" charset="0"/>
                <a:cs typeface="Times New Roman" pitchFamily="18" charset="0"/>
              </a:rPr>
              <a:t>desired </a:t>
            </a:r>
            <a:r>
              <a:rPr lang="en-US" dirty="0" smtClean="0">
                <a:latin typeface="Times New Roman" pitchFamily="18" charset="0"/>
                <a:cs typeface="Times New Roman" pitchFamily="18" charset="0"/>
              </a:rPr>
              <a:t>ends </a:t>
            </a:r>
            <a:r>
              <a:rPr lang="en-US" dirty="0">
                <a:latin typeface="Times New Roman" pitchFamily="18" charset="0"/>
                <a:cs typeface="Times New Roman" pitchFamily="18" charset="0"/>
              </a:rPr>
              <a:t>of education. Phrasing the point in this way </a:t>
            </a:r>
            <a:r>
              <a:rPr lang="en-US" dirty="0" smtClean="0">
                <a:latin typeface="Times New Roman" pitchFamily="18" charset="0"/>
                <a:cs typeface="Times New Roman" pitchFamily="18" charset="0"/>
              </a:rPr>
              <a:t>suggests that </a:t>
            </a:r>
            <a:r>
              <a:rPr lang="en-US" dirty="0">
                <a:latin typeface="Times New Roman" pitchFamily="18" charset="0"/>
                <a:cs typeface="Times New Roman" pitchFamily="18" charset="0"/>
              </a:rPr>
              <a:t>there may be a </a:t>
            </a:r>
            <a:r>
              <a:rPr lang="en-US" b="1" dirty="0">
                <a:latin typeface="Times New Roman" pitchFamily="18" charset="0"/>
                <a:cs typeface="Times New Roman" pitchFamily="18" charset="0"/>
              </a:rPr>
              <a:t>conflict</a:t>
            </a:r>
            <a:r>
              <a:rPr lang="en-US" dirty="0">
                <a:latin typeface="Times New Roman" pitchFamily="18" charset="0"/>
                <a:cs typeface="Times New Roman" pitchFamily="18" charset="0"/>
              </a:rPr>
              <a:t> between </a:t>
            </a:r>
            <a:r>
              <a:rPr lang="en-US" b="1" i="1" u="sng" dirty="0">
                <a:latin typeface="Times New Roman" pitchFamily="18" charset="0"/>
                <a:cs typeface="Times New Roman" pitchFamily="18" charset="0"/>
              </a:rPr>
              <a:t>managing a classroom</a:t>
            </a:r>
            <a:r>
              <a:rPr lang="en-US" dirty="0">
                <a:latin typeface="Times New Roman" pitchFamily="18" charset="0"/>
                <a:cs typeface="Times New Roman" pitchFamily="18" charset="0"/>
              </a:rPr>
              <a:t> as any good </a:t>
            </a:r>
            <a:r>
              <a:rPr lang="en-US" dirty="0" smtClean="0">
                <a:latin typeface="Times New Roman" pitchFamily="18" charset="0"/>
                <a:cs typeface="Times New Roman" pitchFamily="18" charset="0"/>
              </a:rPr>
              <a:t>executive would </a:t>
            </a:r>
            <a:r>
              <a:rPr lang="en-US" dirty="0">
                <a:latin typeface="Times New Roman" pitchFamily="18" charset="0"/>
                <a:cs typeface="Times New Roman" pitchFamily="18" charset="0"/>
              </a:rPr>
              <a:t>manage a complex organization and, at the same time, </a:t>
            </a:r>
            <a:r>
              <a:rPr lang="en-US" b="1" i="1" u="sng" dirty="0" smtClean="0">
                <a:latin typeface="Times New Roman" pitchFamily="18" charset="0"/>
                <a:cs typeface="Times New Roman" pitchFamily="18" charset="0"/>
              </a:rPr>
              <a:t>pursuing and </a:t>
            </a:r>
            <a:r>
              <a:rPr lang="en-US" b="1" i="1" u="sng" dirty="0">
                <a:latin typeface="Times New Roman" pitchFamily="18" charset="0"/>
                <a:cs typeface="Times New Roman" pitchFamily="18" charset="0"/>
              </a:rPr>
              <a:t>attaining</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the ideals involved in producing a fully </a:t>
            </a:r>
            <a:r>
              <a:rPr lang="en-US" u="sng" dirty="0" smtClean="0">
                <a:latin typeface="Times New Roman" pitchFamily="18" charset="0"/>
                <a:cs typeface="Times New Roman" pitchFamily="18" charset="0"/>
              </a:rPr>
              <a:t>educated human </a:t>
            </a:r>
            <a:r>
              <a:rPr lang="en-US" u="sng" dirty="0">
                <a:latin typeface="Times New Roman" pitchFamily="18" charset="0"/>
                <a:cs typeface="Times New Roman" pitchFamily="18" charset="0"/>
              </a:rPr>
              <a:t>being</a:t>
            </a:r>
            <a:r>
              <a:rPr lang="en-US" dirty="0">
                <a:latin typeface="Times New Roman" pitchFamily="18" charset="0"/>
                <a:cs typeface="Times New Roman" pitchFamily="18" charset="0"/>
              </a:rPr>
              <a:t>. Quite a few scholars have argued that this is indeed the </a:t>
            </a:r>
            <a:r>
              <a:rPr lang="en-US" dirty="0" smtClean="0">
                <a:latin typeface="Times New Roman" pitchFamily="18" charset="0"/>
                <a:cs typeface="Times New Roman" pitchFamily="18" charset="0"/>
              </a:rPr>
              <a:t>case, that </a:t>
            </a:r>
            <a:r>
              <a:rPr lang="en-US" dirty="0">
                <a:latin typeface="Times New Roman" pitchFamily="18" charset="0"/>
                <a:cs typeface="Times New Roman" pitchFamily="18" charset="0"/>
              </a:rPr>
              <a:t>the executive approach to teaching is alien to the pursuit of many </a:t>
            </a:r>
            <a:r>
              <a:rPr lang="en-US" dirty="0" smtClean="0">
                <a:latin typeface="Times New Roman" pitchFamily="18" charset="0"/>
                <a:cs typeface="Times New Roman" pitchFamily="18" charset="0"/>
              </a:rPr>
              <a:t>of the </a:t>
            </a:r>
            <a:r>
              <a:rPr lang="en-US" dirty="0">
                <a:latin typeface="Times New Roman" pitchFamily="18" charset="0"/>
                <a:cs typeface="Times New Roman" pitchFamily="18" charset="0"/>
              </a:rPr>
              <a:t>more noble ends of education. They also argue that pursuing </a:t>
            </a:r>
            <a:r>
              <a:rPr lang="en-US" dirty="0" smtClean="0">
                <a:latin typeface="Times New Roman" pitchFamily="18" charset="0"/>
                <a:cs typeface="Times New Roman" pitchFamily="18" charset="0"/>
              </a:rPr>
              <a:t>knowledge as </a:t>
            </a:r>
            <a:r>
              <a:rPr lang="en-US" dirty="0">
                <a:latin typeface="Times New Roman" pitchFamily="18" charset="0"/>
                <a:cs typeface="Times New Roman" pitchFamily="18" charset="0"/>
              </a:rPr>
              <a:t>an end in itself has some frightening </a:t>
            </a:r>
            <a:r>
              <a:rPr lang="en-US" dirty="0" smtClean="0">
                <a:latin typeface="Times New Roman" pitchFamily="18" charset="0"/>
                <a:cs typeface="Times New Roman" pitchFamily="18" charset="0"/>
              </a:rPr>
              <a:t>downside consequences.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88809315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64694" y="1066799"/>
            <a:ext cx="9953923" cy="5458691"/>
          </a:xfrm>
        </p:spPr>
      </p:pic>
    </p:spTree>
    <p:extLst>
      <p:ext uri="{BB962C8B-B14F-4D97-AF65-F5344CB8AC3E}">
        <p14:creationId xmlns="" xmlns:p14="http://schemas.microsoft.com/office/powerpoint/2010/main" val="35410792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a:extLst>
              <a:ext uri="{FF2B5EF4-FFF2-40B4-BE49-F238E27FC236}">
                <a16:creationId xmlns="" xmlns:a16="http://schemas.microsoft.com/office/drawing/2014/main" id="{F67A6DA0-589E-44F1-8FCA-7E94DFA7400B}"/>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924300" y="0"/>
            <a:ext cx="6858000" cy="6858000"/>
          </a:xfrm>
        </p:spPr>
      </p:pic>
      <p:sp>
        <p:nvSpPr>
          <p:cNvPr id="29" name="TextBox 28">
            <a:extLst>
              <a:ext uri="{FF2B5EF4-FFF2-40B4-BE49-F238E27FC236}">
                <a16:creationId xmlns="" xmlns:a16="http://schemas.microsoft.com/office/drawing/2014/main" id="{ECC63FE1-E2ED-4BA8-AC0D-4BD50E140DA5}"/>
              </a:ext>
            </a:extLst>
          </p:cNvPr>
          <p:cNvSpPr txBox="1"/>
          <p:nvPr/>
        </p:nvSpPr>
        <p:spPr>
          <a:xfrm>
            <a:off x="5143500" y="2171700"/>
            <a:ext cx="4171950" cy="3539430"/>
          </a:xfrm>
          <a:prstGeom prst="rect">
            <a:avLst/>
          </a:prstGeom>
          <a:noFill/>
        </p:spPr>
        <p:txBody>
          <a:bodyPr wrap="square" rtlCol="0">
            <a:spAutoFit/>
          </a:bodyPr>
          <a:lstStyle/>
          <a:p>
            <a:pPr algn="ctr"/>
            <a:r>
              <a:rPr lang="en-US" sz="3200" b="1" dirty="0">
                <a:ln/>
                <a:solidFill>
                  <a:srgbClr val="5A3E32"/>
                </a:solidFill>
                <a:latin typeface="Andalus" panose="02020603050405020304" pitchFamily="18" charset="-78"/>
                <a:cs typeface="Andalus" panose="02020603050405020304" pitchFamily="18" charset="-78"/>
              </a:rPr>
              <a:t>In order to compare and contrast three main appearances of teaching, we must use a means for comparing and that means framework</a:t>
            </a:r>
            <a:endParaRPr lang="en-US" sz="3200" dirty="0">
              <a:solidFill>
                <a:srgbClr val="5A3E32"/>
              </a:solidFill>
              <a:latin typeface="Andalus" panose="02020603050405020304" pitchFamily="18" charset="-78"/>
              <a:cs typeface="Andalus" panose="02020603050405020304" pitchFamily="18" charset="-78"/>
            </a:endParaRPr>
          </a:p>
        </p:txBody>
      </p:sp>
      <p:sp>
        <p:nvSpPr>
          <p:cNvPr id="3" name="TextBox 2">
            <a:extLst>
              <a:ext uri="{FF2B5EF4-FFF2-40B4-BE49-F238E27FC236}">
                <a16:creationId xmlns="" xmlns:a16="http://schemas.microsoft.com/office/drawing/2014/main" id="{1F9B2FA4-CF86-486E-9413-A686421F2474}"/>
              </a:ext>
            </a:extLst>
          </p:cNvPr>
          <p:cNvSpPr txBox="1"/>
          <p:nvPr/>
        </p:nvSpPr>
        <p:spPr>
          <a:xfrm>
            <a:off x="609600" y="858982"/>
            <a:ext cx="4533899" cy="707886"/>
          </a:xfrm>
          <a:prstGeom prst="rect">
            <a:avLst/>
          </a:prstGeom>
          <a:noFill/>
        </p:spPr>
        <p:txBody>
          <a:bodyPr wrap="square" rtlCol="0">
            <a:spAutoFit/>
          </a:bodyPr>
          <a:lstStyle/>
          <a:p>
            <a:pPr algn="ctr"/>
            <a:r>
              <a:rPr lang="en-US" sz="4000" dirty="0">
                <a:solidFill>
                  <a:srgbClr val="C54F4D"/>
                </a:solidFill>
                <a:latin typeface="Arial" panose="020B0604020202020204" pitchFamily="34" charset="0"/>
                <a:cs typeface="Arial" panose="020B0604020202020204" pitchFamily="34" charset="0"/>
              </a:rPr>
              <a:t>Maker Framework</a:t>
            </a:r>
          </a:p>
        </p:txBody>
      </p:sp>
    </p:spTree>
    <p:extLst>
      <p:ext uri="{BB962C8B-B14F-4D97-AF65-F5344CB8AC3E}">
        <p14:creationId xmlns="" xmlns:p14="http://schemas.microsoft.com/office/powerpoint/2010/main" val="3087042546"/>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par>
                          <p:cTn id="11" fill="hold">
                            <p:stCondLst>
                              <p:cond delay="1150"/>
                            </p:stCondLst>
                            <p:childTnLst>
                              <p:par>
                                <p:cTn id="12" presetID="9" presetClass="entr" presetSubtype="0" fill="hold" nodeType="after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dissolve">
                                      <p:cBhvr>
                                        <p:cTn id="14" dur="500"/>
                                        <p:tgtEl>
                                          <p:spTgt spid="29">
                                            <p:txEl>
                                              <p:pRg st="0" end="0"/>
                                            </p:txEl>
                                          </p:spTgt>
                                        </p:tgtEl>
                                      </p:cBhvr>
                                    </p:animEffect>
                                  </p:childTnLst>
                                </p:cTn>
                              </p:par>
                            </p:childTnLst>
                          </p:cTn>
                        </p:par>
                        <p:par>
                          <p:cTn id="15" fill="hold">
                            <p:stCondLst>
                              <p:cond delay="1650"/>
                            </p:stCondLst>
                            <p:childTnLst>
                              <p:par>
                                <p:cTn id="16" presetID="34" presetClass="emph" presetSubtype="0" repeatCount="indefinite" fill="hold" grpId="1" nodeType="afterEffect">
                                  <p:stCondLst>
                                    <p:cond delay="1000"/>
                                  </p:stCondLst>
                                  <p:iterate type="lt">
                                    <p:tmPct val="10000"/>
                                  </p:iterate>
                                  <p:childTnLst>
                                    <p:animMotion origin="layout" path="M 0.0 0.0 L 0.0 -0.07213" pathEditMode="relative" ptsTypes="">
                                      <p:cBhvr>
                                        <p:cTn id="17" dur="1000" accel="50000" decel="50000" autoRev="1" fill="hold">
                                          <p:stCondLst>
                                            <p:cond delay="0"/>
                                          </p:stCondLst>
                                        </p:cTn>
                                        <p:tgtEl>
                                          <p:spTgt spid="3"/>
                                        </p:tgtEl>
                                        <p:attrNameLst>
                                          <p:attrName>ppt_x</p:attrName>
                                          <p:attrName>ppt_y</p:attrName>
                                        </p:attrNameLst>
                                      </p:cBhvr>
                                    </p:animMotion>
                                    <p:animRot by="1500000">
                                      <p:cBhvr>
                                        <p:cTn id="18" dur="500" fill="hold">
                                          <p:stCondLst>
                                            <p:cond delay="0"/>
                                          </p:stCondLst>
                                        </p:cTn>
                                        <p:tgtEl>
                                          <p:spTgt spid="3"/>
                                        </p:tgtEl>
                                        <p:attrNameLst>
                                          <p:attrName>r</p:attrName>
                                        </p:attrNameLst>
                                      </p:cBhvr>
                                    </p:animRot>
                                    <p:animRot by="-1500000">
                                      <p:cBhvr>
                                        <p:cTn id="19" dur="500" fill="hold">
                                          <p:stCondLst>
                                            <p:cond delay="500"/>
                                          </p:stCondLst>
                                        </p:cTn>
                                        <p:tgtEl>
                                          <p:spTgt spid="3"/>
                                        </p:tgtEl>
                                        <p:attrNameLst>
                                          <p:attrName>r</p:attrName>
                                        </p:attrNameLst>
                                      </p:cBhvr>
                                    </p:animRot>
                                    <p:animRot by="-1500000">
                                      <p:cBhvr>
                                        <p:cTn id="20" dur="500" fill="hold">
                                          <p:stCondLst>
                                            <p:cond delay="1000"/>
                                          </p:stCondLst>
                                        </p:cTn>
                                        <p:tgtEl>
                                          <p:spTgt spid="3"/>
                                        </p:tgtEl>
                                        <p:attrNameLst>
                                          <p:attrName>r</p:attrName>
                                        </p:attrNameLst>
                                      </p:cBhvr>
                                    </p:animRot>
                                    <p:animRot by="1500000">
                                      <p:cBhvr>
                                        <p:cTn id="21" dur="500" fill="hold">
                                          <p:stCondLst>
                                            <p:cond delay="15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016" y="1280160"/>
            <a:ext cx="9549982" cy="4846319"/>
          </a:xfrm>
        </p:spPr>
        <p:txBody>
          <a:bodyPr>
            <a:normAutofit/>
          </a:bodyPr>
          <a:lstStyle/>
          <a:p>
            <a:pPr marL="0" indent="0" algn="just">
              <a:buNone/>
            </a:pPr>
            <a:r>
              <a:rPr lang="en-US" sz="2400" dirty="0" smtClean="0">
                <a:solidFill>
                  <a:schemeClr val="bg2">
                    <a:lumMod val="10000"/>
                  </a:schemeClr>
                </a:solidFill>
              </a:rPr>
              <a:t>For analyzing the executive approach more, there should be a flashback to the maker framework. It should be known that each of the three approaches attends in some ways to all five elements, but yet emphasizes some of the five elements and gives less attention to others, for example, the executive approach stresses method and knowledge and gives less attention to awareness, ends and relationship.</a:t>
            </a:r>
          </a:p>
          <a:p>
            <a:pPr marL="0" indent="0" algn="just">
              <a:buNone/>
            </a:pPr>
            <a:r>
              <a:rPr lang="en-US" sz="2400" dirty="0" smtClean="0">
                <a:solidFill>
                  <a:schemeClr val="bg2">
                    <a:lumMod val="10000"/>
                  </a:schemeClr>
                </a:solidFill>
              </a:rPr>
              <a:t>Let’s first start with knowledge. In the executive approach, knowledge of subject matter is an element that applies to both teacher and student. It refers to how knowledgeable the teacher is and what the student knows about the subject. Behind both these lie theories about:  </a:t>
            </a:r>
          </a:p>
        </p:txBody>
      </p:sp>
    </p:spTree>
    <p:extLst>
      <p:ext uri="{BB962C8B-B14F-4D97-AF65-F5344CB8AC3E}">
        <p14:creationId xmlns="" xmlns:p14="http://schemas.microsoft.com/office/powerpoint/2010/main" val="42503771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341376"/>
            <a:ext cx="9826752" cy="6193536"/>
          </a:xfrm>
        </p:spPr>
        <p:txBody>
          <a:bodyPr>
            <a:normAutofit lnSpcReduction="10000"/>
          </a:bodyPr>
          <a:lstStyle/>
          <a:p>
            <a:pPr marL="457200" indent="-457200">
              <a:buAutoNum type="arabicParenR"/>
            </a:pPr>
            <a:r>
              <a:rPr lang="en-US" dirty="0" smtClean="0">
                <a:solidFill>
                  <a:schemeClr val="bg2">
                    <a:lumMod val="10000"/>
                  </a:schemeClr>
                </a:solidFill>
              </a:rPr>
              <a:t>What counts as knowledge</a:t>
            </a:r>
          </a:p>
          <a:p>
            <a:pPr marL="457200" indent="-457200">
              <a:buAutoNum type="arabicParenR"/>
            </a:pPr>
            <a:r>
              <a:rPr lang="en-US" dirty="0" smtClean="0">
                <a:solidFill>
                  <a:schemeClr val="bg2">
                    <a:lumMod val="10000"/>
                  </a:schemeClr>
                </a:solidFill>
              </a:rPr>
              <a:t>How we come to acquire knowledge </a:t>
            </a:r>
          </a:p>
          <a:p>
            <a:pPr marL="457200" indent="-457200">
              <a:buAutoNum type="arabicParenR"/>
            </a:pPr>
            <a:r>
              <a:rPr lang="en-US" dirty="0" smtClean="0">
                <a:solidFill>
                  <a:schemeClr val="bg2">
                    <a:lumMod val="10000"/>
                  </a:schemeClr>
                </a:solidFill>
              </a:rPr>
              <a:t>What it means to be mistaken about what we think we know</a:t>
            </a:r>
            <a:endParaRPr lang="en-US" dirty="0">
              <a:solidFill>
                <a:schemeClr val="bg2">
                  <a:lumMod val="10000"/>
                </a:schemeClr>
              </a:solidFill>
            </a:endParaRPr>
          </a:p>
          <a:p>
            <a:pPr marL="0" indent="0">
              <a:buNone/>
            </a:pPr>
            <a:r>
              <a:rPr lang="en-US" sz="3200" b="1" spc="50" dirty="0" smtClean="0">
                <a:ln w="0"/>
                <a:solidFill>
                  <a:schemeClr val="bg2">
                    <a:lumMod val="10000"/>
                  </a:schemeClr>
                </a:solidFill>
                <a:effectLst>
                  <a:innerShdw blurRad="63500" dist="50800" dir="13500000">
                    <a:srgbClr val="000000">
                      <a:alpha val="50000"/>
                    </a:srgbClr>
                  </a:innerShdw>
                </a:effectLst>
              </a:rPr>
              <a:t>Comparison</a:t>
            </a:r>
          </a:p>
          <a:p>
            <a:pPr marL="0" indent="0" algn="just">
              <a:buNone/>
            </a:pPr>
            <a:r>
              <a:rPr lang="en-US" sz="2400" dirty="0" smtClean="0">
                <a:solidFill>
                  <a:schemeClr val="bg2">
                    <a:lumMod val="10000"/>
                  </a:schemeClr>
                </a:solidFill>
              </a:rPr>
              <a:t>In this approach knowledge is known to be “out there” and the teacher is known as the conveyor of knowledge and the student knows nothing before the class. Knowledge is always treated as a given. It is what is set forth in the adopted curriculum. This form is called state-mandated curriculum. The teacher manages  complex instructional processes that enable the student to acquire knowledge. But the facilitative teacher thinks that students have a good amount of knowledge when they come to classroom, and the duty of teacher is to help students with new K, and link the new K with the previous ones. The liberationist teacher is similar to the executive one, but yet holds a different view on not only of how to acquire knowledge, but also of what ends are served by possessing knowledge.</a:t>
            </a:r>
            <a:endParaRPr lang="en-US" sz="2400" dirty="0">
              <a:solidFill>
                <a:schemeClr val="bg2">
                  <a:lumMod val="10000"/>
                </a:schemeClr>
              </a:solidFill>
            </a:endParaRPr>
          </a:p>
        </p:txBody>
      </p:sp>
    </p:spTree>
    <p:extLst>
      <p:ext uri="{BB962C8B-B14F-4D97-AF65-F5344CB8AC3E}">
        <p14:creationId xmlns="" xmlns:p14="http://schemas.microsoft.com/office/powerpoint/2010/main" val="125455038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712" y="475488"/>
            <a:ext cx="9635325" cy="5772910"/>
          </a:xfrm>
        </p:spPr>
        <p:txBody>
          <a:bodyPr>
            <a:normAutofit/>
          </a:bodyPr>
          <a:lstStyle/>
          <a:p>
            <a:pPr marL="0" indent="0" algn="just">
              <a:buNone/>
            </a:pPr>
            <a:r>
              <a:rPr lang="en-US" sz="2400" dirty="0" smtClean="0">
                <a:solidFill>
                  <a:schemeClr val="bg2">
                    <a:lumMod val="10000"/>
                  </a:schemeClr>
                </a:solidFill>
              </a:rPr>
              <a:t>For the liberationist K isn’t an end itself, but a means to make student gain wisdom and understanding of human race with having the aim of advancing the species.</a:t>
            </a:r>
          </a:p>
          <a:p>
            <a:pPr marL="0" indent="0" algn="just">
              <a:buNone/>
            </a:pPr>
            <a:r>
              <a:rPr lang="en-US" sz="2400" dirty="0" smtClean="0">
                <a:solidFill>
                  <a:schemeClr val="bg2">
                    <a:lumMod val="10000"/>
                  </a:schemeClr>
                </a:solidFill>
              </a:rPr>
              <a:t>So in the executive approach K is the primary end, but in the facilitator and liberationist approaches it is stated that students should go through ends to get to knowledge. </a:t>
            </a:r>
          </a:p>
          <a:p>
            <a:pPr marL="0" indent="0" algn="just">
              <a:buNone/>
            </a:pPr>
            <a:r>
              <a:rPr lang="en-US" sz="2400" dirty="0" smtClean="0">
                <a:solidFill>
                  <a:schemeClr val="bg2">
                    <a:lumMod val="10000"/>
                  </a:schemeClr>
                </a:solidFill>
              </a:rPr>
              <a:t>Now let’s move to Method. The core concern for the executive is to use M to get K across to the students.  For this , teachers use generic skills like cues, wait time, a highly structured curriculum, etc. even though K is central to this approach, it isn’t studied and developed as M is.</a:t>
            </a:r>
          </a:p>
          <a:p>
            <a:pPr marL="0" indent="0" algn="just">
              <a:buNone/>
            </a:pPr>
            <a:r>
              <a:rPr lang="en-US" sz="2400" dirty="0" smtClean="0">
                <a:solidFill>
                  <a:schemeClr val="bg2">
                    <a:lumMod val="10000"/>
                  </a:schemeClr>
                </a:solidFill>
              </a:rPr>
              <a:t>A strength of the executive approach is that it provides a very clear and straightforward means to move some specified knowledge from a source to the mind of the learner.</a:t>
            </a:r>
          </a:p>
          <a:p>
            <a:pPr marL="0" indent="0">
              <a:buNone/>
            </a:pPr>
            <a:r>
              <a:rPr lang="en-US" sz="2400" dirty="0" smtClean="0">
                <a:solidFill>
                  <a:schemeClr val="bg2">
                    <a:lumMod val="10000"/>
                  </a:schemeClr>
                </a:solidFill>
              </a:rPr>
              <a:t> </a:t>
            </a:r>
            <a:endParaRPr lang="en-US" sz="2400" dirty="0">
              <a:solidFill>
                <a:schemeClr val="bg2">
                  <a:lumMod val="10000"/>
                </a:schemeClr>
              </a:solidFill>
            </a:endParaRPr>
          </a:p>
        </p:txBody>
      </p:sp>
    </p:spTree>
    <p:extLst>
      <p:ext uri="{BB962C8B-B14F-4D97-AF65-F5344CB8AC3E}">
        <p14:creationId xmlns="" xmlns:p14="http://schemas.microsoft.com/office/powerpoint/2010/main" val="100043999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377952"/>
            <a:ext cx="9680448" cy="5870447"/>
          </a:xfrm>
        </p:spPr>
        <p:txBody>
          <a:bodyPr>
            <a:normAutofit/>
          </a:bodyPr>
          <a:lstStyle/>
          <a:p>
            <a:pPr marL="0" indent="0">
              <a:buNone/>
            </a:pPr>
            <a:r>
              <a:rPr lang="en-US" sz="2400" dirty="0" smtClean="0">
                <a:solidFill>
                  <a:schemeClr val="bg2">
                    <a:lumMod val="10000"/>
                  </a:schemeClr>
                </a:solidFill>
              </a:rPr>
              <a:t>As one prominent researcher put it , “Teacher effectiveness refers to the ability of a classroom teacher to produce higher than predicted gains on standardized achievement tests.” why is it important that knowledge be moved from source to student  as efficiently as possible to help them do more than the things they are supposed to on exams?</a:t>
            </a:r>
          </a:p>
          <a:p>
            <a:pPr marL="0" indent="0">
              <a:buNone/>
            </a:pPr>
            <a:r>
              <a:rPr lang="en-US" sz="2400" dirty="0" smtClean="0">
                <a:solidFill>
                  <a:schemeClr val="bg2">
                    <a:lumMod val="10000"/>
                  </a:schemeClr>
                </a:solidFill>
              </a:rPr>
              <a:t>Well, recent history answers this question.</a:t>
            </a:r>
            <a:endParaRPr lang="en-US" sz="2400" dirty="0">
              <a:solidFill>
                <a:schemeClr val="bg2">
                  <a:lumMod val="10000"/>
                </a:schemeClr>
              </a:solidFill>
            </a:endParaRPr>
          </a:p>
        </p:txBody>
      </p:sp>
    </p:spTree>
    <p:extLst>
      <p:ext uri="{BB962C8B-B14F-4D97-AF65-F5344CB8AC3E}">
        <p14:creationId xmlns="" xmlns:p14="http://schemas.microsoft.com/office/powerpoint/2010/main" val="362690898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4018"/>
          </a:xfrm>
        </p:spPr>
        <p:txBody>
          <a:bodyPr/>
          <a:lstStyle/>
          <a:p>
            <a:pPr algn="ctr"/>
            <a:r>
              <a:rPr lang="en-US" dirty="0" smtClean="0">
                <a:solidFill>
                  <a:schemeClr val="bg2">
                    <a:lumMod val="10000"/>
                  </a:schemeClr>
                </a:solidFill>
              </a:rPr>
              <a:t>Historical Roots</a:t>
            </a:r>
            <a:endParaRPr lang="en-US" dirty="0">
              <a:solidFill>
                <a:schemeClr val="bg2">
                  <a:lumMod val="10000"/>
                </a:schemeClr>
              </a:solidFill>
            </a:endParaRPr>
          </a:p>
        </p:txBody>
      </p:sp>
      <p:sp>
        <p:nvSpPr>
          <p:cNvPr id="3" name="Content Placeholder 2"/>
          <p:cNvSpPr>
            <a:spLocks noGrp="1"/>
          </p:cNvSpPr>
          <p:nvPr>
            <p:ph idx="1"/>
          </p:nvPr>
        </p:nvSpPr>
        <p:spPr>
          <a:xfrm>
            <a:off x="999744" y="1316736"/>
            <a:ext cx="9050109" cy="4931663"/>
          </a:xfrm>
        </p:spPr>
        <p:txBody>
          <a:bodyPr>
            <a:normAutofit/>
          </a:bodyPr>
          <a:lstStyle/>
          <a:p>
            <a:pPr marL="0" indent="0" algn="just">
              <a:buNone/>
            </a:pPr>
            <a:r>
              <a:rPr lang="en-US" sz="2400" dirty="0" smtClean="0">
                <a:solidFill>
                  <a:schemeClr val="bg2">
                    <a:lumMod val="10000"/>
                  </a:schemeClr>
                </a:solidFill>
              </a:rPr>
              <a:t>The notion that an effective teacher is the one that produces powerful gains in student achievement is an idea past the age of majority. Its beginning can be traced back to the stimulus-response-reward psychology of Edward L. Thorndike. In the early 20</a:t>
            </a:r>
            <a:r>
              <a:rPr lang="en-US" sz="2400" baseline="30000" dirty="0" smtClean="0">
                <a:solidFill>
                  <a:schemeClr val="bg2">
                    <a:lumMod val="10000"/>
                  </a:schemeClr>
                </a:solidFill>
              </a:rPr>
              <a:t>th</a:t>
            </a:r>
            <a:r>
              <a:rPr lang="en-US" sz="2400" dirty="0" smtClean="0">
                <a:solidFill>
                  <a:schemeClr val="bg2">
                    <a:lumMod val="10000"/>
                  </a:schemeClr>
                </a:solidFill>
              </a:rPr>
              <a:t> century Thorndike’s ideas were later revised and extended by the famous behavioral psychologist B.F. Skinner, whose work was to have a powerful impact on educational practice. He said that “the application of the operant conditioning to education is simple and direct. Teaching is the arrangement of contingencies of reinforcement under which students learn.” he meant that teachers can get to their educational goals faster, if they reward students appropriately. </a:t>
            </a:r>
            <a:endParaRPr lang="en-US" sz="2400" dirty="0">
              <a:solidFill>
                <a:schemeClr val="bg2">
                  <a:lumMod val="10000"/>
                </a:schemeClr>
              </a:solidFill>
            </a:endParaRPr>
          </a:p>
        </p:txBody>
      </p:sp>
    </p:spTree>
    <p:extLst>
      <p:ext uri="{BB962C8B-B14F-4D97-AF65-F5344CB8AC3E}">
        <p14:creationId xmlns="" xmlns:p14="http://schemas.microsoft.com/office/powerpoint/2010/main" val="273812715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816" y="487680"/>
            <a:ext cx="9394000" cy="5736335"/>
          </a:xfrm>
        </p:spPr>
        <p:txBody>
          <a:bodyPr>
            <a:normAutofit/>
          </a:bodyPr>
          <a:lstStyle/>
          <a:p>
            <a:pPr marL="0" indent="0" algn="just">
              <a:buNone/>
            </a:pPr>
            <a:r>
              <a:rPr lang="en-US" sz="2400" dirty="0" smtClean="0">
                <a:solidFill>
                  <a:schemeClr val="bg2">
                    <a:lumMod val="10000"/>
                  </a:schemeClr>
                </a:solidFill>
              </a:rPr>
              <a:t>Skinner’s contentions about teaching and learning set the stage for two things. First, they encouraged many educators to strip away much of the mystique about teaching as an ineffable human activity. Second, they led educational researchers to draw a tighter loop around the interaction between teacher and learner. So this makes researchers mainly focus on these two behaviors without getting sidetracked by family background of student, student’s life history, etc.</a:t>
            </a:r>
          </a:p>
          <a:p>
            <a:pPr marL="0" indent="0" algn="just">
              <a:buNone/>
            </a:pPr>
            <a:r>
              <a:rPr lang="en-US" sz="2400" dirty="0" smtClean="0">
                <a:solidFill>
                  <a:schemeClr val="bg2">
                    <a:lumMod val="10000"/>
                  </a:schemeClr>
                </a:solidFill>
              </a:rPr>
              <a:t>In 1954 the federal government made ever-increasing commitments to schoolings an instrument for the eradication of social inequalities. </a:t>
            </a:r>
          </a:p>
          <a:p>
            <a:pPr marL="0" indent="0" algn="just">
              <a:buNone/>
            </a:pPr>
            <a:r>
              <a:rPr lang="en-US" sz="2400" dirty="0" smtClean="0">
                <a:solidFill>
                  <a:schemeClr val="bg2">
                    <a:lumMod val="10000"/>
                  </a:schemeClr>
                </a:solidFill>
              </a:rPr>
              <a:t>Years later, James Coleman directed a study called Coleman Report, which had the purpose of examining the relationship between various factors and educational achievement. </a:t>
            </a:r>
            <a:endParaRPr lang="en-US" sz="2400" dirty="0">
              <a:solidFill>
                <a:schemeClr val="bg2">
                  <a:lumMod val="10000"/>
                </a:schemeClr>
              </a:solidFill>
            </a:endParaRPr>
          </a:p>
        </p:txBody>
      </p:sp>
    </p:spTree>
    <p:extLst>
      <p:ext uri="{BB962C8B-B14F-4D97-AF65-F5344CB8AC3E}">
        <p14:creationId xmlns="" xmlns:p14="http://schemas.microsoft.com/office/powerpoint/2010/main" val="346985736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487680"/>
            <a:ext cx="9281757" cy="5760719"/>
          </a:xfrm>
        </p:spPr>
        <p:txBody>
          <a:bodyPr>
            <a:normAutofit/>
          </a:bodyPr>
          <a:lstStyle/>
          <a:p>
            <a:pPr marL="0" indent="0" algn="just">
              <a:buNone/>
            </a:pPr>
            <a:r>
              <a:rPr lang="en-US" sz="2400" dirty="0" smtClean="0">
                <a:solidFill>
                  <a:schemeClr val="bg2">
                    <a:lumMod val="10000"/>
                  </a:schemeClr>
                </a:solidFill>
              </a:rPr>
              <a:t>He found that the amount of money spent on schools didn’t seem to make much difference in the achievement of those who attended them. It’s mainly the back ground of student that affects educational attainment in the setting of school, and teachers and schools have little effect on that.</a:t>
            </a:r>
          </a:p>
          <a:p>
            <a:pPr marL="0" indent="0">
              <a:buNone/>
            </a:pPr>
            <a:endParaRPr lang="en-US" sz="2400" dirty="0">
              <a:solidFill>
                <a:schemeClr val="bg2">
                  <a:lumMod val="10000"/>
                </a:schemeClr>
              </a:solidFill>
            </a:endParaRPr>
          </a:p>
          <a:p>
            <a:pPr marL="0" indent="0">
              <a:buNone/>
            </a:pPr>
            <a:endParaRPr lang="en-US" sz="2400" dirty="0" smtClean="0">
              <a:solidFill>
                <a:schemeClr val="bg2">
                  <a:lumMod val="10000"/>
                </a:schemeClr>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pPr marL="0" indent="0" algn="r">
              <a:buNone/>
            </a:pPr>
            <a:endParaRPr lang="en-US" sz="2400" dirty="0">
              <a:solidFill>
                <a:schemeClr val="bg1"/>
              </a:solidFill>
            </a:endParaRPr>
          </a:p>
        </p:txBody>
      </p:sp>
    </p:spTree>
    <p:extLst>
      <p:ext uri="{BB962C8B-B14F-4D97-AF65-F5344CB8AC3E}">
        <p14:creationId xmlns="" xmlns:p14="http://schemas.microsoft.com/office/powerpoint/2010/main" val="3268061375"/>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1019</TotalTime>
  <Words>1893</Words>
  <Application>Microsoft Office PowerPoint</Application>
  <PresentationFormat>Custom</PresentationFormat>
  <Paragraphs>50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In The Name of Allah</vt:lpstr>
      <vt:lpstr>Slide 2</vt:lpstr>
      <vt:lpstr>Slide 3</vt:lpstr>
      <vt:lpstr>Slide 4</vt:lpstr>
      <vt:lpstr>Slide 5</vt:lpstr>
      <vt:lpstr>Slide 6</vt:lpstr>
      <vt:lpstr>Historical Roots</vt:lpstr>
      <vt:lpstr>Slide 8</vt:lpstr>
      <vt:lpstr>Slide 9</vt:lpstr>
      <vt:lpstr>Teaching for Student Achievement: </vt:lpstr>
      <vt:lpstr>Do the instructional behaviors of some teachers lead to systematic gains in student achievement, while different instructional behaviors by other teachers show fewer or no systematic gains in student learning?</vt:lpstr>
      <vt:lpstr>The Complexity of modern schooling</vt:lpstr>
      <vt:lpstr>Slide 13</vt:lpstr>
      <vt:lpstr>Slide 14</vt:lpstr>
      <vt:lpstr>Slide 15</vt:lpstr>
    </vt:vector>
  </TitlesOfParts>
  <Company>Moorche 30 DVDs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Allah</dc:title>
  <dc:creator>MRT www.Win2Farsi.com</dc:creator>
  <cp:lastModifiedBy>Active</cp:lastModifiedBy>
  <cp:revision>65</cp:revision>
  <dcterms:created xsi:type="dcterms:W3CDTF">2020-02-20T12:27:33Z</dcterms:created>
  <dcterms:modified xsi:type="dcterms:W3CDTF">2020-06-06T14:57:42Z</dcterms:modified>
</cp:coreProperties>
</file>