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552" r:id="rId2"/>
    <p:sldId id="641" r:id="rId3"/>
    <p:sldId id="330" r:id="rId4"/>
    <p:sldId id="331" r:id="rId5"/>
    <p:sldId id="333" r:id="rId6"/>
    <p:sldId id="640" r:id="rId7"/>
    <p:sldId id="335" r:id="rId8"/>
    <p:sldId id="336" r:id="rId9"/>
    <p:sldId id="337" r:id="rId10"/>
    <p:sldId id="338" r:id="rId11"/>
    <p:sldId id="347" r:id="rId12"/>
    <p:sldId id="638" r:id="rId13"/>
    <p:sldId id="345" r:id="rId14"/>
    <p:sldId id="348" r:id="rId15"/>
    <p:sldId id="349" r:id="rId16"/>
    <p:sldId id="350" r:id="rId17"/>
    <p:sldId id="346" r:id="rId18"/>
    <p:sldId id="351" r:id="rId19"/>
    <p:sldId id="352" r:id="rId20"/>
    <p:sldId id="353" r:id="rId21"/>
    <p:sldId id="339" r:id="rId22"/>
    <p:sldId id="340" r:id="rId23"/>
    <p:sldId id="341" r:id="rId24"/>
    <p:sldId id="342" r:id="rId25"/>
    <p:sldId id="343" r:id="rId26"/>
    <p:sldId id="354" r:id="rId27"/>
    <p:sldId id="355" r:id="rId28"/>
    <p:sldId id="359" r:id="rId29"/>
    <p:sldId id="63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97FF"/>
    <a:srgbClr val="FF9E1D"/>
    <a:srgbClr val="D68B1C"/>
    <a:srgbClr val="609600"/>
    <a:srgbClr val="6CA800"/>
    <a:srgbClr val="EE7D00"/>
    <a:srgbClr val="253600"/>
    <a:srgbClr val="552579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BEBAD-F40E-47F6-83E2-EACC14339DD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F7A1D-82C9-42C6-8DAC-FB6C97F86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8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3581705"/>
            <a:ext cx="8246070" cy="1527050"/>
          </a:xfrm>
          <a:effectLst>
            <a:outerShdw blurRad="50800" dist="38100" dir="2700000" algn="ctr" rotWithShape="0">
              <a:schemeClr val="tx1">
                <a:alpha val="68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108755"/>
            <a:ext cx="8246070" cy="106893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1" y="374900"/>
            <a:ext cx="6719018" cy="86883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2" y="1138425"/>
            <a:ext cx="6719018" cy="503926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7749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0736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7749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0736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46966"/>
            <a:ext cx="7291387" cy="718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2463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نظریه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رشد شناختی برونر (2016-1915)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901950"/>
            <a:ext cx="8466740" cy="4117850"/>
          </a:xfrm>
        </p:spPr>
        <p:txBody>
          <a:bodyPr>
            <a:normAutofit fontScale="77500" lnSpcReduction="20000"/>
          </a:bodyPr>
          <a:lstStyle/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مراحل رشد شناختی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مرحله بازنمایی نمادین </a:t>
            </a:r>
            <a:r>
              <a:rPr lang="en-US" b="1" dirty="0" smtClean="0">
                <a:solidFill>
                  <a:srgbClr val="FF0000"/>
                </a:solidFill>
                <a:cs typeface="B Titr" pitchFamily="2" charset="-78"/>
              </a:rPr>
              <a:t>Symbolic)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):(حدود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۹ سالگی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)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>
                <a:cs typeface="B Titr" pitchFamily="2" charset="-78"/>
              </a:rPr>
              <a:t>این مرحله با کسب یک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نظام نمادی </a:t>
            </a:r>
            <a:r>
              <a:rPr lang="fa-IR" b="1" dirty="0">
                <a:cs typeface="B Titr" pitchFamily="2" charset="-78"/>
              </a:rPr>
              <a:t>فرا می رسد که مهمترین آن ها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 زبان </a:t>
            </a:r>
            <a:r>
              <a:rPr lang="fa-IR" b="1" dirty="0">
                <a:cs typeface="B Titr" pitchFamily="2" charset="-78"/>
              </a:rPr>
              <a:t>است. کودک از شناخت های عملی و تجسمی </a:t>
            </a:r>
            <a:r>
              <a:rPr lang="fa-IR" b="1" dirty="0" smtClean="0">
                <a:cs typeface="B Titr" pitchFamily="2" charset="-78"/>
              </a:rPr>
              <a:t>غنی </a:t>
            </a:r>
            <a:r>
              <a:rPr lang="fa-IR" b="1" dirty="0">
                <a:cs typeface="B Titr" pitchFamily="2" charset="-78"/>
              </a:rPr>
              <a:t>می شود و شناخت نمادین پیدا می کند</a:t>
            </a:r>
            <a:r>
              <a:rPr lang="fa-IR" b="1" dirty="0" smtClean="0">
                <a:cs typeface="B Titr" pitchFamily="2" charset="-78"/>
              </a:rPr>
              <a:t>.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 </a:t>
            </a:r>
            <a:r>
              <a:rPr lang="fa-IR" b="1" dirty="0">
                <a:cs typeface="B Titr" pitchFamily="2" charset="-78"/>
              </a:rPr>
              <a:t>ورود به </a:t>
            </a:r>
            <a:r>
              <a:rPr lang="fa-IR" b="1" dirty="0" smtClean="0">
                <a:cs typeface="B Titr" pitchFamily="2" charset="-78"/>
              </a:rPr>
              <a:t>مرحله ی </a:t>
            </a:r>
            <a:r>
              <a:rPr lang="fa-IR" b="1" dirty="0">
                <a:cs typeface="B Titr" pitchFamily="2" charset="-78"/>
              </a:rPr>
              <a:t>نمادين به کودک </a:t>
            </a:r>
            <a:r>
              <a:rPr lang="fa-IR" b="1" dirty="0" smtClean="0">
                <a:cs typeface="B Titr" pitchFamily="2" charset="-78"/>
              </a:rPr>
              <a:t>اجازه می دهد </a:t>
            </a:r>
            <a:r>
              <a:rPr lang="fa-IR" b="1" dirty="0">
                <a:cs typeface="B Titr" pitchFamily="2" charset="-78"/>
              </a:rPr>
              <a:t>تا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تجربيات و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انديشه های </a:t>
            </a:r>
            <a:r>
              <a:rPr lang="fa-IR" b="1" dirty="0">
                <a:cs typeface="B Titr" pitchFamily="2" charset="-78"/>
              </a:rPr>
              <a:t>خود را به شکل فشرده و کوتاه و در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قالب واژگان،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فرمول ها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يا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بيانات پرمعنا </a:t>
            </a:r>
            <a:r>
              <a:rPr lang="fa-IR" b="1" dirty="0">
                <a:cs typeface="B Titr" pitchFamily="2" charset="-78"/>
              </a:rPr>
              <a:t>ارائه کند</a:t>
            </a:r>
            <a:r>
              <a:rPr lang="fa-IR" b="1" dirty="0" smtClean="0">
                <a:cs typeface="B Titr" pitchFamily="2" charset="-78"/>
              </a:rPr>
              <a:t>.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یادگیری </a:t>
            </a:r>
            <a:r>
              <a:rPr lang="fa-IR" b="1" dirty="0">
                <a:cs typeface="B Titr" pitchFamily="2" charset="-78"/>
              </a:rPr>
              <a:t>ها و تجربه هایش را می تواند به زبان برگرداند و به کمک زبان به عنوان ابزار تفکر، فکر کند.</a:t>
            </a:r>
          </a:p>
        </p:txBody>
      </p:sp>
    </p:spTree>
    <p:extLst>
      <p:ext uri="{BB962C8B-B14F-4D97-AF65-F5344CB8AC3E}">
        <p14:creationId xmlns:p14="http://schemas.microsoft.com/office/powerpoint/2010/main" val="17749413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نظریه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رشد شناختی برونر (2016-1915)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901950"/>
            <a:ext cx="8466740" cy="4117850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>
                <a:cs typeface="B Titr" pitchFamily="2" charset="-78"/>
              </a:rPr>
              <a:t>برونر براساس مراحل ذکر شده، مدل آموزشی خود را مبتنی بر چهار مفهوم کليدی زير </a:t>
            </a:r>
            <a:r>
              <a:rPr lang="fa-IR" b="1" dirty="0" smtClean="0">
                <a:cs typeface="B Titr" pitchFamily="2" charset="-78"/>
              </a:rPr>
              <a:t>ارائه کرده </a:t>
            </a:r>
            <a:r>
              <a:rPr lang="fa-IR" b="1" dirty="0">
                <a:cs typeface="B Titr" pitchFamily="2" charset="-78"/>
              </a:rPr>
              <a:t>است</a:t>
            </a:r>
            <a:r>
              <a:rPr lang="fa-IR" b="1" dirty="0" smtClean="0">
                <a:cs typeface="B Titr" pitchFamily="2" charset="-78"/>
              </a:rPr>
              <a:t>: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ساختار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 آمادگی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شهود </a:t>
            </a:r>
            <a:endParaRPr lang="fa-IR" b="1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انگيزش</a:t>
            </a:r>
          </a:p>
        </p:txBody>
      </p:sp>
    </p:spTree>
    <p:extLst>
      <p:ext uri="{BB962C8B-B14F-4D97-AF65-F5344CB8AC3E}">
        <p14:creationId xmlns:p14="http://schemas.microsoft.com/office/powerpoint/2010/main" val="349925197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نظریه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رشد شناختی برونر (2016-1915)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901950"/>
            <a:ext cx="8466740" cy="4117850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ساختار</a:t>
            </a:r>
            <a:r>
              <a:rPr lang="fa-IR" b="1" dirty="0">
                <a:cs typeface="B Titr" pitchFamily="2" charset="-78"/>
              </a:rPr>
              <a:t>: برونر حقايق، </a:t>
            </a:r>
            <a:r>
              <a:rPr lang="fa-IR" b="1" dirty="0" smtClean="0">
                <a:cs typeface="B Titr" pitchFamily="2" charset="-78"/>
              </a:rPr>
              <a:t>روش ها </a:t>
            </a:r>
            <a:r>
              <a:rPr lang="fa-IR" b="1" dirty="0">
                <a:cs typeface="B Titr" pitchFamily="2" charset="-78"/>
              </a:rPr>
              <a:t>و مفاهيم اصلی يک </a:t>
            </a:r>
            <a:r>
              <a:rPr lang="fa-IR" b="1" dirty="0" smtClean="0">
                <a:cs typeface="B Titr" pitchFamily="2" charset="-78"/>
              </a:rPr>
              <a:t>رشته ی </a:t>
            </a:r>
            <a:r>
              <a:rPr lang="fa-IR" b="1" dirty="0">
                <a:cs typeface="B Titr" pitchFamily="2" charset="-78"/>
              </a:rPr>
              <a:t>علمی را </a:t>
            </a:r>
            <a:r>
              <a:rPr lang="fa-IR" b="1" dirty="0" smtClean="0">
                <a:cs typeface="B Titr" pitchFamily="2" charset="-78"/>
              </a:rPr>
              <a:t>به عنوان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ساختار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آن رشته ی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علمی </a:t>
            </a:r>
            <a:r>
              <a:rPr lang="fa-IR" b="1" dirty="0">
                <a:cs typeface="B Titr" pitchFamily="2" charset="-78"/>
              </a:rPr>
              <a:t>تعريف </a:t>
            </a:r>
            <a:r>
              <a:rPr lang="fa-IR" b="1" dirty="0" smtClean="0">
                <a:cs typeface="B Titr" pitchFamily="2" charset="-78"/>
              </a:rPr>
              <a:t>می </a:t>
            </a:r>
            <a:r>
              <a:rPr lang="fa-IR" b="1" dirty="0" smtClean="0">
                <a:cs typeface="B Titr" pitchFamily="2" charset="-78"/>
              </a:rPr>
              <a:t>کند.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 </a:t>
            </a:r>
            <a:r>
              <a:rPr lang="fa-IR" b="1" dirty="0">
                <a:cs typeface="B Titr" pitchFamily="2" charset="-78"/>
              </a:rPr>
              <a:t>برای مثال، ساختار </a:t>
            </a:r>
            <a:r>
              <a:rPr lang="fa-IR" b="1" dirty="0" smtClean="0">
                <a:cs typeface="B Titr" pitchFamily="2" charset="-78"/>
              </a:rPr>
              <a:t>مردم شناسی </a:t>
            </a:r>
            <a:r>
              <a:rPr lang="fa-IR" b="1" dirty="0">
                <a:cs typeface="B Titr" pitchFamily="2" charset="-78"/>
              </a:rPr>
              <a:t>از مفاهيم </a:t>
            </a:r>
            <a:r>
              <a:rPr lang="fa-IR" b="1" dirty="0" smtClean="0">
                <a:cs typeface="B Titr" pitchFamily="2" charset="-78"/>
              </a:rPr>
              <a:t>سازمان دهنده ی </a:t>
            </a:r>
            <a:r>
              <a:rPr lang="fa-IR" b="1" dirty="0">
                <a:cs typeface="B Titr" pitchFamily="2" charset="-78"/>
              </a:rPr>
              <a:t>آن </a:t>
            </a:r>
            <a:r>
              <a:rPr lang="fa-IR" b="1" dirty="0" smtClean="0">
                <a:cs typeface="B Titr" pitchFamily="2" charset="-78"/>
              </a:rPr>
              <a:t>مانند فرهنگ</a:t>
            </a:r>
            <a:r>
              <a:rPr lang="fa-IR" b="1" dirty="0">
                <a:cs typeface="B Titr" pitchFamily="2" charset="-78"/>
              </a:rPr>
              <a:t>، باورها، سنن و نمادهای فرهنگی و نيز از </a:t>
            </a:r>
            <a:r>
              <a:rPr lang="fa-IR" b="1" dirty="0" smtClean="0">
                <a:cs typeface="B Titr" pitchFamily="2" charset="-78"/>
              </a:rPr>
              <a:t>روش های </a:t>
            </a:r>
            <a:r>
              <a:rPr lang="fa-IR" b="1" dirty="0">
                <a:cs typeface="B Titr" pitchFamily="2" charset="-78"/>
              </a:rPr>
              <a:t>تحقيق آن رشته مانند </a:t>
            </a:r>
            <a:r>
              <a:rPr lang="fa-IR" b="1" dirty="0" smtClean="0">
                <a:cs typeface="B Titr" pitchFamily="2" charset="-78"/>
              </a:rPr>
              <a:t>مشاهده ی مستقيم تشکيل می شود</a:t>
            </a:r>
            <a:r>
              <a:rPr lang="fa-IR" b="1" dirty="0">
                <a:cs typeface="B Titr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792553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نظریه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رشد شناختی برونر (2016-1915)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901950"/>
            <a:ext cx="8466740" cy="4117850"/>
          </a:xfrm>
        </p:spPr>
        <p:txBody>
          <a:bodyPr>
            <a:normAutofit fontScale="92500" lnSpcReduction="10000"/>
          </a:bodyPr>
          <a:lstStyle/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تأکید </a:t>
            </a:r>
            <a:r>
              <a:rPr lang="fa-IR" b="1" dirty="0">
                <a:cs typeface="B Titr" pitchFamily="2" charset="-78"/>
              </a:rPr>
              <a:t>بر ساختار در </a:t>
            </a:r>
            <a:r>
              <a:rPr lang="fa-IR" b="1" dirty="0" smtClean="0">
                <a:cs typeface="B Titr" pitchFamily="2" charset="-78"/>
              </a:rPr>
              <a:t>یادگیری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آموزش ساختاررشته ی </a:t>
            </a:r>
            <a:r>
              <a:rPr lang="fa-IR" b="1" dirty="0">
                <a:cs typeface="B Titr" pitchFamily="2" charset="-78"/>
              </a:rPr>
              <a:t>علمی </a:t>
            </a:r>
            <a:r>
              <a:rPr lang="fa-IR" b="1" dirty="0" smtClean="0">
                <a:cs typeface="B Titr" pitchFamily="2" charset="-78"/>
              </a:rPr>
              <a:t>به دانش آموزان </a:t>
            </a:r>
            <a:r>
              <a:rPr lang="fa-IR" b="1" dirty="0">
                <a:cs typeface="B Titr" pitchFamily="2" charset="-78"/>
              </a:rPr>
              <a:t>کمک </a:t>
            </a:r>
            <a:r>
              <a:rPr lang="fa-IR" b="1" dirty="0" smtClean="0">
                <a:cs typeface="B Titr" pitchFamily="2" charset="-78"/>
              </a:rPr>
              <a:t>می کند تا آنها در جريان مطالعه به صورت </a:t>
            </a:r>
            <a:r>
              <a:rPr lang="fa-IR" b="1" dirty="0">
                <a:cs typeface="B Titr" pitchFamily="2" charset="-78"/>
              </a:rPr>
              <a:t>فعال به </a:t>
            </a:r>
            <a:r>
              <a:rPr lang="fa-IR" b="1" dirty="0" smtClean="0">
                <a:cs typeface="B Titr" pitchFamily="2" charset="-78"/>
              </a:rPr>
              <a:t>کشف </a:t>
            </a:r>
            <a:r>
              <a:rPr lang="fa-IR" b="1" dirty="0">
                <a:cs typeface="B Titr" pitchFamily="2" charset="-78"/>
              </a:rPr>
              <a:t>اصول، مفاهيم و حقايق مبادرت </a:t>
            </a:r>
            <a:r>
              <a:rPr lang="fa-IR" b="1" dirty="0" smtClean="0">
                <a:cs typeface="B Titr" pitchFamily="2" charset="-78"/>
              </a:rPr>
              <a:t>کنند و </a:t>
            </a:r>
            <a:r>
              <a:rPr lang="fa-IR" b="1" dirty="0">
                <a:cs typeface="B Titr" pitchFamily="2" charset="-78"/>
              </a:rPr>
              <a:t>از اين طريق به درک، </a:t>
            </a:r>
            <a:r>
              <a:rPr lang="fa-IR" b="1" dirty="0" smtClean="0">
                <a:cs typeface="B Titr" pitchFamily="2" charset="-78"/>
              </a:rPr>
              <a:t>يادگيری و </a:t>
            </a:r>
            <a:r>
              <a:rPr lang="fa-IR" b="1" dirty="0">
                <a:cs typeface="B Titr" pitchFamily="2" charset="-78"/>
              </a:rPr>
              <a:t>انتقال </a:t>
            </a:r>
            <a:r>
              <a:rPr lang="fa-IR" b="1" dirty="0" smtClean="0">
                <a:cs typeface="B Titr" pitchFamily="2" charset="-78"/>
              </a:rPr>
              <a:t>آموخته ها </a:t>
            </a:r>
            <a:r>
              <a:rPr lang="fa-IR" b="1" dirty="0">
                <a:cs typeface="B Titr" pitchFamily="2" charset="-78"/>
              </a:rPr>
              <a:t>به </a:t>
            </a:r>
            <a:r>
              <a:rPr lang="fa-IR" b="1" dirty="0" smtClean="0">
                <a:cs typeface="B Titr" pitchFamily="2" charset="-78"/>
              </a:rPr>
              <a:t>موقعيت های </a:t>
            </a:r>
            <a:r>
              <a:rPr lang="fa-IR" b="1" dirty="0">
                <a:cs typeface="B Titr" pitchFamily="2" charset="-78"/>
              </a:rPr>
              <a:t>جديد، و يادگيری عميق دست يابند</a:t>
            </a:r>
            <a:r>
              <a:rPr lang="fa-IR" b="1" dirty="0" smtClean="0">
                <a:cs typeface="B Titr" pitchFamily="2" charset="-78"/>
              </a:rPr>
              <a:t>.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 </a:t>
            </a:r>
            <a:r>
              <a:rPr lang="fa-IR" b="1" dirty="0">
                <a:cs typeface="B Titr" pitchFamily="2" charset="-78"/>
              </a:rPr>
              <a:t>به اين منظور، آموزش </a:t>
            </a:r>
            <a:r>
              <a:rPr lang="fa-IR" b="1" dirty="0" smtClean="0">
                <a:cs typeface="B Titr" pitchFamily="2" charset="-78"/>
              </a:rPr>
              <a:t>بايد حول </a:t>
            </a:r>
            <a:r>
              <a:rPr lang="fa-IR" b="1" dirty="0">
                <a:cs typeface="B Titr" pitchFamily="2" charset="-78"/>
              </a:rPr>
              <a:t>محور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«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ايده های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اساسی» </a:t>
            </a:r>
            <a:r>
              <a:rPr lang="fa-IR" b="1" dirty="0">
                <a:cs typeface="B Titr" pitchFamily="2" charset="-78"/>
              </a:rPr>
              <a:t>شکل بگيرد و اين مسئله مستلزم توجه به رويکرد فرايند است</a:t>
            </a:r>
            <a:r>
              <a:rPr lang="fa-IR" b="1" dirty="0" smtClean="0">
                <a:cs typeface="B Titr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31607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نظریه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رشد شناختی برونر (2016-1915)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901950"/>
            <a:ext cx="8466740" cy="4117850"/>
          </a:xfrm>
        </p:spPr>
        <p:txBody>
          <a:bodyPr>
            <a:normAutofit fontScale="85000" lnSpcReduction="20000"/>
          </a:bodyPr>
          <a:lstStyle/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چهار </a:t>
            </a:r>
            <a:r>
              <a:rPr lang="fa-IR" b="1" dirty="0">
                <a:cs typeface="B Titr" pitchFamily="2" charset="-78"/>
              </a:rPr>
              <a:t>مزیت </a:t>
            </a:r>
            <a:r>
              <a:rPr lang="fa-IR" b="1" dirty="0" smtClean="0">
                <a:cs typeface="B Titr" pitchFamily="2" charset="-78"/>
              </a:rPr>
              <a:t>تأکید </a:t>
            </a:r>
            <a:r>
              <a:rPr lang="fa-IR" b="1" dirty="0">
                <a:cs typeface="B Titr" pitchFamily="2" charset="-78"/>
              </a:rPr>
              <a:t>بر </a:t>
            </a:r>
            <a:r>
              <a:rPr lang="fa-IR" b="1" dirty="0" smtClean="0">
                <a:cs typeface="B Titr" pitchFamily="2" charset="-78"/>
              </a:rPr>
              <a:t>ساختار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درک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موضوع، قابل فهم تر می شود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جزئیات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، بیشتر در یاد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می مانند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انتقال یادگیری، مؤثرتر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می شود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و ارتباط بین دانش مقدماتی و دانش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پیشرفته،امکان پذیر می شود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. </a:t>
            </a:r>
            <a:endParaRPr lang="fa-IR" b="1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از </a:t>
            </a:r>
            <a:r>
              <a:rPr lang="fa-IR" b="1" dirty="0">
                <a:cs typeface="B Titr" pitchFamily="2" charset="-78"/>
              </a:rPr>
              <a:t>سوی دیگر، عدم توجه به ارتباط دانش با ساخت بنیادی آن، باعث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کاهش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تعمیم پذیری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آن، کاهش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برانگیختگی برای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یادگیری و افزایش احتمال فراموشی </a:t>
            </a:r>
            <a:r>
              <a:rPr lang="fa-IR" b="1" dirty="0" smtClean="0">
                <a:cs typeface="B Titr" pitchFamily="2" charset="-78"/>
              </a:rPr>
              <a:t>می شود</a:t>
            </a:r>
            <a:r>
              <a:rPr lang="fa-IR" b="1" dirty="0">
                <a:cs typeface="B Titr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97010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نظریه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رشد شناختی برونر (2016-1915)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901950"/>
            <a:ext cx="8466740" cy="4117850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آمادگی</a:t>
            </a:r>
            <a:endParaRPr lang="fa-IR" b="1" dirty="0" smtClean="0">
              <a:cs typeface="B Titr" pitchFamily="2" charset="-78"/>
            </a:endParaRP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 برونر با </a:t>
            </a:r>
            <a:r>
              <a:rPr lang="fa-IR" b="1" dirty="0">
                <a:cs typeface="B Titr" pitchFamily="2" charset="-78"/>
              </a:rPr>
              <a:t>اين </a:t>
            </a:r>
            <a:r>
              <a:rPr lang="fa-IR" b="1" dirty="0" smtClean="0">
                <a:cs typeface="B Titr" pitchFamily="2" charset="-78"/>
              </a:rPr>
              <a:t>ايده که </a:t>
            </a:r>
            <a:r>
              <a:rPr lang="fa-IR" b="1" dirty="0">
                <a:cs typeface="B Titr" pitchFamily="2" charset="-78"/>
              </a:rPr>
              <a:t>کودکان درهر سنی قادربه درک </a:t>
            </a:r>
            <a:r>
              <a:rPr lang="fa-IR" b="1" dirty="0" smtClean="0">
                <a:cs typeface="B Titr" pitchFamily="2" charset="-78"/>
              </a:rPr>
              <a:t>پاره ای </a:t>
            </a:r>
            <a:r>
              <a:rPr lang="fa-IR" b="1" dirty="0">
                <a:cs typeface="B Titr" pitchFamily="2" charset="-78"/>
              </a:rPr>
              <a:t>ازموضوعات </a:t>
            </a:r>
            <a:r>
              <a:rPr lang="fa-IR" b="1" dirty="0" smtClean="0">
                <a:cs typeface="B Titr" pitchFamily="2" charset="-78"/>
              </a:rPr>
              <a:t>نيستند و بايد بين </a:t>
            </a:r>
            <a:r>
              <a:rPr lang="fa-IR" b="1" dirty="0">
                <a:cs typeface="B Titr" pitchFamily="2" charset="-78"/>
              </a:rPr>
              <a:t>سن </a:t>
            </a:r>
            <a:r>
              <a:rPr lang="fa-IR" b="1" dirty="0" smtClean="0">
                <a:cs typeface="B Titr" pitchFamily="2" charset="-78"/>
              </a:rPr>
              <a:t>رشد عقلی </a:t>
            </a:r>
            <a:r>
              <a:rPr lang="fa-IR" b="1" dirty="0">
                <a:cs typeface="B Titr" pitchFamily="2" charset="-78"/>
              </a:rPr>
              <a:t>و نوع موضوعاتی که به آنها ارائه </a:t>
            </a:r>
            <a:r>
              <a:rPr lang="fa-IR" b="1" dirty="0" smtClean="0">
                <a:cs typeface="B Titr" pitchFamily="2" charset="-78"/>
              </a:rPr>
              <a:t>می شود</a:t>
            </a:r>
            <a:r>
              <a:rPr lang="fa-IR" b="1" dirty="0">
                <a:cs typeface="B Titr" pitchFamily="2" charset="-78"/>
              </a:rPr>
              <a:t>، تناسب وجود داشته باشد، </a:t>
            </a:r>
            <a:r>
              <a:rPr lang="fa-IR" b="1" dirty="0" smtClean="0">
                <a:cs typeface="B Titr" pitchFamily="2" charset="-78"/>
              </a:rPr>
              <a:t>مخالف است.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 اومعتقداست که کليدآمادگی </a:t>
            </a:r>
            <a:r>
              <a:rPr lang="fa-IR" b="1" dirty="0">
                <a:cs typeface="B Titr" pitchFamily="2" charset="-78"/>
              </a:rPr>
              <a:t>برای يادگيری</a:t>
            </a:r>
            <a:r>
              <a:rPr lang="fa-IR" b="1" dirty="0" smtClean="0">
                <a:cs typeface="B Titr" pitchFamily="2" charset="-78"/>
              </a:rPr>
              <a:t>، رشدعقلی </a:t>
            </a:r>
            <a:r>
              <a:rPr lang="fa-IR" b="1" dirty="0">
                <a:cs typeface="B Titr" pitchFamily="2" charset="-78"/>
              </a:rPr>
              <a:t>يا چگونگی </a:t>
            </a:r>
            <a:r>
              <a:rPr lang="fa-IR" b="1" dirty="0" smtClean="0">
                <a:cs typeface="B Titr" pitchFamily="2" charset="-78"/>
              </a:rPr>
              <a:t>ديدگاه کودکان به دنياست. </a:t>
            </a:r>
          </a:p>
          <a:p>
            <a:pPr marL="0" indent="0" algn="just" rtl="1">
              <a:lnSpc>
                <a:spcPct val="150000"/>
              </a:lnSpc>
              <a:spcBef>
                <a:spcPct val="0"/>
              </a:spcBef>
              <a:buNone/>
            </a:pPr>
            <a:endParaRPr lang="fa-IR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646880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نظریه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رشد شناختی برونر (2016-1915)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901950"/>
            <a:ext cx="8466740" cy="4581150"/>
          </a:xfrm>
        </p:spPr>
        <p:txBody>
          <a:bodyPr>
            <a:normAutofit fontScale="77500" lnSpcReduction="20000"/>
          </a:bodyPr>
          <a:lstStyle/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آمادگی</a:t>
            </a:r>
            <a:endParaRPr lang="fa-IR" b="1" dirty="0" smtClean="0">
              <a:cs typeface="B Titr" pitchFamily="2" charset="-78"/>
            </a:endParaRP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 معتقد است که نبايد نگاه ما به مقوله ی آمادگی به صورت انتظار منفعلانه باشد بلکه او از آن نوع آمادگی حمايت می کند که مبتنی بر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مفهوم محيط يادگيری فعال </a:t>
            </a:r>
            <a:r>
              <a:rPr lang="fa-IR" b="1" dirty="0" smtClean="0">
                <a:cs typeface="B Titr" pitchFamily="2" charset="-78"/>
              </a:rPr>
              <a:t>وتأثير مثبت آن است.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برونر </a:t>
            </a:r>
            <a:r>
              <a:rPr lang="fa-IR" b="1" dirty="0">
                <a:cs typeface="B Titr" pitchFamily="2" charset="-78"/>
              </a:rPr>
              <a:t>معتقداست که آمادگی، بيشتر بر کارآمدی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شيوه های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متنوع يادگيری (نمادين، تصويری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و حرکتی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) </a:t>
            </a:r>
            <a:r>
              <a:rPr lang="fa-IR" b="1" dirty="0">
                <a:cs typeface="B Titr" pitchFamily="2" charset="-78"/>
              </a:rPr>
              <a:t>وابسته است تا منتظر بودن برای رسيدن کودک به </a:t>
            </a:r>
            <a:r>
              <a:rPr lang="fa-IR" b="1" dirty="0" smtClean="0">
                <a:cs typeface="B Titr" pitchFamily="2" charset="-78"/>
              </a:rPr>
              <a:t>مرحله ی </a:t>
            </a:r>
            <a:r>
              <a:rPr lang="fa-IR" b="1" dirty="0">
                <a:cs typeface="B Titr" pitchFamily="2" charset="-78"/>
              </a:rPr>
              <a:t>خاصی ازرشد، برای درک </a:t>
            </a:r>
            <a:r>
              <a:rPr lang="fa-IR" b="1" dirty="0" smtClean="0">
                <a:cs typeface="B Titr" pitchFamily="2" charset="-78"/>
              </a:rPr>
              <a:t>برخی از </a:t>
            </a:r>
            <a:r>
              <a:rPr lang="fa-IR" b="1" dirty="0">
                <a:cs typeface="B Titr" pitchFamily="2" charset="-78"/>
              </a:rPr>
              <a:t>مفاهيم. </a:t>
            </a:r>
            <a:endParaRPr lang="fa-IR" b="1" dirty="0" smtClean="0">
              <a:cs typeface="B Titr" pitchFamily="2" charset="-78"/>
            </a:endParaRP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در </a:t>
            </a:r>
            <a:r>
              <a:rPr lang="fa-IR" b="1" dirty="0">
                <a:cs typeface="B Titr" pitchFamily="2" charset="-78"/>
              </a:rPr>
              <a:t>حقيقت کليديادگيری،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ايجاد محيطی غنی و هدفمندو نيزوجود معلمی </a:t>
            </a:r>
            <a:r>
              <a:rPr lang="fa-IR" b="1" dirty="0">
                <a:cs typeface="B Titr" pitchFamily="2" charset="-78"/>
              </a:rPr>
              <a:t>است که </a:t>
            </a:r>
            <a:r>
              <a:rPr lang="fa-IR" b="1" dirty="0" smtClean="0">
                <a:cs typeface="B Titr" pitchFamily="2" charset="-78"/>
              </a:rPr>
              <a:t>همواره مشوق </a:t>
            </a:r>
            <a:r>
              <a:rPr lang="fa-IR" b="1" dirty="0">
                <a:cs typeface="B Titr" pitchFamily="2" charset="-78"/>
              </a:rPr>
              <a:t>کودکان باشدو فضا را برای درگيری يادگيرندگان در فرايند يادگيری فراهم </a:t>
            </a:r>
            <a:r>
              <a:rPr lang="fa-IR" b="1" dirty="0" smtClean="0">
                <a:cs typeface="B Titr" pitchFamily="2" charset="-78"/>
              </a:rPr>
              <a:t>کند.</a:t>
            </a:r>
            <a:endParaRPr lang="fa-IR" b="1" dirty="0">
              <a:cs typeface="B Titr" pitchFamily="2" charset="-78"/>
            </a:endParaRPr>
          </a:p>
          <a:p>
            <a:pPr marL="0" indent="0" algn="just" rtl="1">
              <a:lnSpc>
                <a:spcPct val="150000"/>
              </a:lnSpc>
              <a:spcBef>
                <a:spcPct val="0"/>
              </a:spcBef>
              <a:buNone/>
            </a:pPr>
            <a:endParaRPr lang="fa-IR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15644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نظریه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رشد شناختی برونر (2016-1915)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901950"/>
            <a:ext cx="8466740" cy="4117850"/>
          </a:xfrm>
        </p:spPr>
        <p:txBody>
          <a:bodyPr>
            <a:normAutofit fontScale="85000" lnSpcReduction="20000"/>
          </a:bodyPr>
          <a:lstStyle/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تفکر </a:t>
            </a:r>
            <a:r>
              <a:rPr lang="fa-IR" b="1" dirty="0" smtClean="0">
                <a:cs typeface="B Titr" pitchFamily="2" charset="-78"/>
              </a:rPr>
              <a:t>شهودی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>
                <a:cs typeface="B Titr" pitchFamily="2" charset="-78"/>
              </a:rPr>
              <a:t> برونر با لحاظ کردن شهود در مدل يادگيری خود به نوعی با الگوهای يادگيری </a:t>
            </a:r>
            <a:r>
              <a:rPr lang="fa-IR" b="1" dirty="0" smtClean="0">
                <a:cs typeface="B Titr" pitchFamily="2" charset="-78"/>
              </a:rPr>
              <a:t>فرموله شده رايج </a:t>
            </a:r>
            <a:r>
              <a:rPr lang="fa-IR" b="1" dirty="0">
                <a:cs typeface="B Titr" pitchFamily="2" charset="-78"/>
              </a:rPr>
              <a:t>در مدارس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مثل حفظ و مرور مطالب، و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تمرين های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عددی و کلامی، </a:t>
            </a:r>
            <a:r>
              <a:rPr lang="fa-IR" b="1" dirty="0">
                <a:cs typeface="B Titr" pitchFamily="2" charset="-78"/>
              </a:rPr>
              <a:t>مخالفت </a:t>
            </a:r>
            <a:r>
              <a:rPr lang="fa-IR" b="1" dirty="0" smtClean="0">
                <a:cs typeface="B Titr" pitchFamily="2" charset="-78"/>
              </a:rPr>
              <a:t>می کند</a:t>
            </a:r>
            <a:r>
              <a:rPr lang="fa-IR" b="1" dirty="0">
                <a:cs typeface="B Titr" pitchFamily="2" charset="-78"/>
              </a:rPr>
              <a:t>.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برونر </a:t>
            </a:r>
            <a:r>
              <a:rPr lang="fa-IR" b="1" dirty="0">
                <a:cs typeface="B Titr" pitchFamily="2" charset="-78"/>
              </a:rPr>
              <a:t>با تأثیرپذیری از مفهوم بینش </a:t>
            </a:r>
            <a:r>
              <a:rPr lang="fa-IR" b="1" dirty="0" smtClean="0">
                <a:cs typeface="B Titr" pitchFamily="2" charset="-78"/>
              </a:rPr>
              <a:t>و </a:t>
            </a:r>
            <a:r>
              <a:rPr lang="fa-IR" b="1" dirty="0">
                <a:cs typeface="B Titr" pitchFamily="2" charset="-78"/>
              </a:rPr>
              <a:t>با تأکید بر اهمیت </a:t>
            </a:r>
            <a:r>
              <a:rPr lang="fa-IR" b="1" dirty="0" smtClean="0">
                <a:cs typeface="B Titr" pitchFamily="2" charset="-78"/>
              </a:rPr>
              <a:t>شکل گیری </a:t>
            </a:r>
            <a:r>
              <a:rPr lang="fa-IR" b="1" dirty="0">
                <a:cs typeface="B Titr" pitchFamily="2" charset="-78"/>
              </a:rPr>
              <a:t>ساخت در یادگیری، معتقد است که ساخت، </a:t>
            </a:r>
            <a:r>
              <a:rPr lang="fa-IR" b="1" dirty="0" smtClean="0">
                <a:cs typeface="B Titr" pitchFamily="2" charset="-78"/>
              </a:rPr>
              <a:t>این امکان </a:t>
            </a:r>
            <a:r>
              <a:rPr lang="fa-IR" b="1" dirty="0">
                <a:cs typeface="B Titr" pitchFamily="2" charset="-78"/>
              </a:rPr>
              <a:t>را برای فرد پدید </a:t>
            </a:r>
            <a:r>
              <a:rPr lang="fa-IR" b="1" dirty="0" smtClean="0">
                <a:cs typeface="B Titr" pitchFamily="2" charset="-78"/>
              </a:rPr>
              <a:t>می آورد </a:t>
            </a:r>
            <a:r>
              <a:rPr lang="fa-IR" b="1" dirty="0">
                <a:cs typeface="B Titr" pitchFamily="2" charset="-78"/>
              </a:rPr>
              <a:t>که بدون طی </a:t>
            </a:r>
            <a:r>
              <a:rPr lang="fa-IR" b="1" dirty="0" smtClean="0">
                <a:cs typeface="B Titr" pitchFamily="2" charset="-78"/>
              </a:rPr>
              <a:t>کردن </a:t>
            </a:r>
            <a:r>
              <a:rPr lang="fa-IR" b="1" dirty="0">
                <a:cs typeface="B Titr" pitchFamily="2" charset="-78"/>
              </a:rPr>
              <a:t>لازم و </a:t>
            </a:r>
            <a:r>
              <a:rPr lang="fa-IR" b="1" dirty="0" smtClean="0">
                <a:cs typeface="B Titr" pitchFamily="2" charset="-78"/>
              </a:rPr>
              <a:t>به گونه ای </a:t>
            </a:r>
            <a:r>
              <a:rPr lang="fa-IR" b="1" dirty="0">
                <a:cs typeface="B Titr" pitchFamily="2" charset="-78"/>
              </a:rPr>
              <a:t>شهودی، از موضوعی به موضوعی بپرد، </a:t>
            </a:r>
            <a:r>
              <a:rPr lang="fa-IR" b="1" dirty="0" smtClean="0">
                <a:cs typeface="B Titr" pitchFamily="2" charset="-78"/>
              </a:rPr>
              <a:t>به گونه ای </a:t>
            </a:r>
            <a:r>
              <a:rPr lang="fa-IR" b="1" dirty="0">
                <a:cs typeface="B Titr" pitchFamily="2" charset="-78"/>
              </a:rPr>
              <a:t>که </a:t>
            </a:r>
            <a:r>
              <a:rPr lang="fa-IR" b="1" dirty="0" smtClean="0">
                <a:cs typeface="B Titr" pitchFamily="2" charset="-78"/>
              </a:rPr>
              <a:t>ارتباط مطالب </a:t>
            </a:r>
            <a:r>
              <a:rPr lang="fa-IR" b="1" dirty="0">
                <a:cs typeface="B Titr" pitchFamily="2" charset="-78"/>
              </a:rPr>
              <a:t>مبهم به نظر برسد.</a:t>
            </a:r>
          </a:p>
        </p:txBody>
      </p:sp>
    </p:spTree>
    <p:extLst>
      <p:ext uri="{BB962C8B-B14F-4D97-AF65-F5344CB8AC3E}">
        <p14:creationId xmlns:p14="http://schemas.microsoft.com/office/powerpoint/2010/main" val="45147745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نظریه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رشد شناختی برونر (2016-1915)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901950"/>
            <a:ext cx="8466740" cy="4117850"/>
          </a:xfrm>
        </p:spPr>
        <p:txBody>
          <a:bodyPr>
            <a:normAutofit fontScale="77500" lnSpcReduction="20000"/>
          </a:bodyPr>
          <a:lstStyle/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تفکر </a:t>
            </a:r>
            <a:r>
              <a:rPr lang="fa-IR" b="1" dirty="0" smtClean="0">
                <a:cs typeface="B Titr" pitchFamily="2" charset="-78"/>
              </a:rPr>
              <a:t>شهودی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>
                <a:cs typeface="B Titr" pitchFamily="2" charset="-78"/>
              </a:rPr>
              <a:t>برای درک تفکر شهودی، شايد </a:t>
            </a:r>
            <a:r>
              <a:rPr lang="fa-IR" b="1" dirty="0" smtClean="0">
                <a:cs typeface="B Titr" pitchFamily="2" charset="-78"/>
              </a:rPr>
              <a:t>مقايسه ی </a:t>
            </a:r>
            <a:r>
              <a:rPr lang="fa-IR" b="1" dirty="0">
                <a:cs typeface="B Titr" pitchFamily="2" charset="-78"/>
              </a:rPr>
              <a:t>آن با تفکر تحليلی مناسب باشد</a:t>
            </a:r>
            <a:r>
              <a:rPr lang="fa-IR" b="1" dirty="0" smtClean="0">
                <a:cs typeface="B Titr" pitchFamily="2" charset="-78"/>
              </a:rPr>
              <a:t>.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 </a:t>
            </a:r>
            <a:r>
              <a:rPr lang="fa-IR" b="1" dirty="0">
                <a:cs typeface="B Titr" pitchFamily="2" charset="-78"/>
              </a:rPr>
              <a:t>در تفکر </a:t>
            </a:r>
            <a:r>
              <a:rPr lang="fa-IR" b="1" dirty="0" smtClean="0">
                <a:cs typeface="B Titr" pitchFamily="2" charset="-78"/>
              </a:rPr>
              <a:t>تحليلی، يادگيرنده </a:t>
            </a:r>
            <a:r>
              <a:rPr lang="fa-IR" b="1" dirty="0">
                <a:cs typeface="B Titr" pitchFamily="2" charset="-78"/>
              </a:rPr>
              <a:t>مراحل يادگيری را گام به گام طی </a:t>
            </a:r>
            <a:r>
              <a:rPr lang="fa-IR" b="1" dirty="0" smtClean="0">
                <a:cs typeface="B Titr" pitchFamily="2" charset="-78"/>
              </a:rPr>
              <a:t>می کند</a:t>
            </a:r>
            <a:r>
              <a:rPr lang="fa-IR" b="1" dirty="0">
                <a:cs typeface="B Titr" pitchFamily="2" charset="-78"/>
              </a:rPr>
              <a:t>. </a:t>
            </a:r>
            <a:r>
              <a:rPr lang="fa-IR" b="1" dirty="0" smtClean="0">
                <a:cs typeface="B Titr" pitchFamily="2" charset="-78"/>
              </a:rPr>
              <a:t>حل </a:t>
            </a:r>
            <a:r>
              <a:rPr lang="fa-IR" b="1" dirty="0">
                <a:cs typeface="B Titr" pitchFamily="2" charset="-78"/>
              </a:rPr>
              <a:t>يک مسئله با رويکرد گام به گام، </a:t>
            </a:r>
            <a:r>
              <a:rPr lang="fa-IR" b="1" dirty="0" smtClean="0">
                <a:cs typeface="B Titr" pitchFamily="2" charset="-78"/>
              </a:rPr>
              <a:t>نمونه ای از </a:t>
            </a:r>
            <a:r>
              <a:rPr lang="fa-IR" b="1" dirty="0">
                <a:cs typeface="B Titr" pitchFamily="2" charset="-78"/>
              </a:rPr>
              <a:t>تفکر تحليلی است. </a:t>
            </a:r>
            <a:endParaRPr lang="fa-IR" b="1" dirty="0" smtClean="0">
              <a:cs typeface="B Titr" pitchFamily="2" charset="-78"/>
            </a:endParaRP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درحالی </a:t>
            </a:r>
            <a:r>
              <a:rPr lang="fa-IR" b="1" dirty="0">
                <a:cs typeface="B Titr" pitchFamily="2" charset="-78"/>
              </a:rPr>
              <a:t>که تفکر شهودی بر گامهای به دقت طراحی شده استوار </a:t>
            </a:r>
            <a:r>
              <a:rPr lang="fa-IR" b="1" dirty="0" smtClean="0">
                <a:cs typeface="B Titr" pitchFamily="2" charset="-78"/>
              </a:rPr>
              <a:t>نيست.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حدسيات، حواس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پنجگانه و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حرکت های ماهرانه ی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ناخودآگاه</a:t>
            </a:r>
            <a:r>
              <a:rPr lang="fa-IR" b="1" dirty="0">
                <a:cs typeface="B Titr" pitchFamily="2" charset="-78"/>
              </a:rPr>
              <a:t>، عوامل تفکر </a:t>
            </a:r>
            <a:r>
              <a:rPr lang="fa-IR" b="1" dirty="0" smtClean="0">
                <a:cs typeface="B Titr" pitchFamily="2" charset="-78"/>
              </a:rPr>
              <a:t>شهودی اند</a:t>
            </a:r>
            <a:r>
              <a:rPr lang="fa-IR" b="1" dirty="0">
                <a:cs typeface="B Titr" pitchFamily="2" charset="-78"/>
              </a:rPr>
              <a:t>. </a:t>
            </a:r>
            <a:endParaRPr lang="fa-IR" b="1" dirty="0" smtClean="0">
              <a:cs typeface="B Titr" pitchFamily="2" charset="-78"/>
            </a:endParaRP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بايد توجه داشت </a:t>
            </a:r>
            <a:r>
              <a:rPr lang="fa-IR" b="1" dirty="0">
                <a:cs typeface="B Titr" pitchFamily="2" charset="-78"/>
              </a:rPr>
              <a:t>که شهود مبتنی بر </a:t>
            </a:r>
            <a:r>
              <a:rPr lang="fa-IR" b="1" dirty="0" smtClean="0">
                <a:cs typeface="B Titr" pitchFamily="2" charset="-78"/>
              </a:rPr>
              <a:t>دانستنی های </a:t>
            </a:r>
            <a:r>
              <a:rPr lang="fa-IR" b="1" dirty="0">
                <a:cs typeface="B Titr" pitchFamily="2" charset="-78"/>
              </a:rPr>
              <a:t>يادگيرنده در </a:t>
            </a:r>
            <a:r>
              <a:rPr lang="fa-IR" b="1" dirty="0" smtClean="0">
                <a:cs typeface="B Titr" pitchFamily="2" charset="-78"/>
              </a:rPr>
              <a:t>زمينه ی </a:t>
            </a:r>
            <a:r>
              <a:rPr lang="fa-IR" b="1" dirty="0">
                <a:cs typeface="B Titr" pitchFamily="2" charset="-78"/>
              </a:rPr>
              <a:t>مورد نظر استوار است. بدون اين </a:t>
            </a:r>
            <a:r>
              <a:rPr lang="fa-IR" b="1" dirty="0" smtClean="0">
                <a:cs typeface="B Titr" pitchFamily="2" charset="-78"/>
              </a:rPr>
              <a:t>بنيان، يادگيرنده </a:t>
            </a:r>
            <a:r>
              <a:rPr lang="fa-IR" b="1" dirty="0">
                <a:cs typeface="B Titr" pitchFamily="2" charset="-78"/>
              </a:rPr>
              <a:t>قادر به تفکر شهودی نخواهدبود.</a:t>
            </a:r>
          </a:p>
        </p:txBody>
      </p:sp>
    </p:spTree>
    <p:extLst>
      <p:ext uri="{BB962C8B-B14F-4D97-AF65-F5344CB8AC3E}">
        <p14:creationId xmlns:p14="http://schemas.microsoft.com/office/powerpoint/2010/main" val="137306890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نظریه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رشد شناختی برونر (2016-1915)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901950"/>
            <a:ext cx="8466740" cy="4117850"/>
          </a:xfrm>
        </p:spPr>
        <p:txBody>
          <a:bodyPr>
            <a:normAutofit fontScale="77500" lnSpcReduction="20000"/>
          </a:bodyPr>
          <a:lstStyle/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تفکر </a:t>
            </a:r>
            <a:r>
              <a:rPr lang="fa-IR" b="1" dirty="0" smtClean="0">
                <a:cs typeface="B Titr" pitchFamily="2" charset="-78"/>
              </a:rPr>
              <a:t>شهودی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>
                <a:cs typeface="B Titr" pitchFamily="2" charset="-78"/>
              </a:rPr>
              <a:t>برونر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مدل سازی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تفکر شهودی </a:t>
            </a:r>
            <a:r>
              <a:rPr lang="fa-IR" b="1" dirty="0">
                <a:cs typeface="B Titr" pitchFamily="2" charset="-78"/>
              </a:rPr>
              <a:t>توسط معلمان را يک شيوه برای تقويت تفکر شهودی </a:t>
            </a:r>
            <a:r>
              <a:rPr lang="fa-IR" b="1" dirty="0" smtClean="0">
                <a:cs typeface="B Titr" pitchFamily="2" charset="-78"/>
              </a:rPr>
              <a:t>می داند. معلمی </a:t>
            </a:r>
            <a:r>
              <a:rPr lang="fa-IR" b="1" dirty="0">
                <a:cs typeface="B Titr" pitchFamily="2" charset="-78"/>
              </a:rPr>
              <a:t>که در فرايند بررسی </a:t>
            </a:r>
            <a:r>
              <a:rPr lang="fa-IR" b="1" dirty="0" smtClean="0">
                <a:cs typeface="B Titr" pitchFamily="2" charset="-78"/>
              </a:rPr>
              <a:t>موشکافانه ی ايده ها</a:t>
            </a:r>
            <a:r>
              <a:rPr lang="fa-IR" b="1" dirty="0">
                <a:cs typeface="B Titr" pitchFamily="2" charset="-78"/>
              </a:rPr>
              <a:t>، به همراه </a:t>
            </a:r>
            <a:r>
              <a:rPr lang="fa-IR" b="1" dirty="0" smtClean="0">
                <a:cs typeface="B Titr" pitchFamily="2" charset="-78"/>
              </a:rPr>
              <a:t>دانش آموزان </a:t>
            </a:r>
            <a:r>
              <a:rPr lang="fa-IR" b="1" dirty="0">
                <a:cs typeface="B Titr" pitchFamily="2" charset="-78"/>
              </a:rPr>
              <a:t>فرصت حدس زدن، </a:t>
            </a:r>
            <a:r>
              <a:rPr lang="fa-IR" b="1" dirty="0" smtClean="0">
                <a:cs typeface="B Titr" pitchFamily="2" charset="-78"/>
              </a:rPr>
              <a:t>کاوش و </a:t>
            </a:r>
            <a:r>
              <a:rPr lang="fa-IR" b="1" dirty="0">
                <a:cs typeface="B Titr" pitchFamily="2" charset="-78"/>
              </a:rPr>
              <a:t>ريسک فراهم </a:t>
            </a:r>
            <a:r>
              <a:rPr lang="fa-IR" b="1" dirty="0" smtClean="0">
                <a:cs typeface="B Titr" pitchFamily="2" charset="-78"/>
              </a:rPr>
              <a:t>می کند</a:t>
            </a:r>
            <a:r>
              <a:rPr lang="fa-IR" b="1" dirty="0">
                <a:cs typeface="B Titr" pitchFamily="2" charset="-78"/>
              </a:rPr>
              <a:t>، در حقيقت نوعی </a:t>
            </a:r>
            <a:r>
              <a:rPr lang="fa-IR" b="1" dirty="0" smtClean="0">
                <a:cs typeface="B Titr" pitchFamily="2" charset="-78"/>
              </a:rPr>
              <a:t>مدل سازی </a:t>
            </a:r>
            <a:r>
              <a:rPr lang="fa-IR" b="1" dirty="0">
                <a:cs typeface="B Titr" pitchFamily="2" charset="-78"/>
              </a:rPr>
              <a:t>شهودی انجام </a:t>
            </a:r>
            <a:r>
              <a:rPr lang="fa-IR" b="1" dirty="0" smtClean="0">
                <a:cs typeface="B Titr" pitchFamily="2" charset="-78"/>
              </a:rPr>
              <a:t>می دهد</a:t>
            </a:r>
            <a:r>
              <a:rPr lang="fa-IR" b="1" dirty="0">
                <a:cs typeface="B Titr" pitchFamily="2" charset="-78"/>
              </a:rPr>
              <a:t>. </a:t>
            </a:r>
            <a:endParaRPr lang="fa-IR" b="1" dirty="0" smtClean="0">
              <a:cs typeface="B Titr" pitchFamily="2" charset="-78"/>
            </a:endParaRP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برای </a:t>
            </a:r>
            <a:r>
              <a:rPr lang="fa-IR" b="1" dirty="0">
                <a:cs typeface="B Titr" pitchFamily="2" charset="-78"/>
              </a:rPr>
              <a:t>تحقق اين امرمعلم در فرايند يادگيری بايد فضايی را تدارک ببيند که کودکان در فضايی آزاد و به دور از تهديد (</a:t>
            </a:r>
            <a:r>
              <a:rPr lang="fa-IR" b="1" dirty="0" smtClean="0">
                <a:cs typeface="B Titr" pitchFamily="2" charset="-78"/>
              </a:rPr>
              <a:t>ازنظر پاسخ های </a:t>
            </a:r>
            <a:r>
              <a:rPr lang="fa-IR" b="1" dirty="0">
                <a:cs typeface="B Titr" pitchFamily="2" charset="-78"/>
              </a:rPr>
              <a:t>درست و غلط) در جريان تجربيات يادگيری خود،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فرصت کشف و دستيابی به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تفکر شهودی </a:t>
            </a:r>
            <a:r>
              <a:rPr lang="fa-IR" b="1" dirty="0">
                <a:cs typeface="B Titr" pitchFamily="2" charset="-78"/>
              </a:rPr>
              <a:t>را </a:t>
            </a:r>
            <a:r>
              <a:rPr lang="fa-IR" b="1" dirty="0" smtClean="0">
                <a:cs typeface="B Titr" pitchFamily="2" charset="-78"/>
              </a:rPr>
              <a:t>به دست </a:t>
            </a:r>
            <a:r>
              <a:rPr lang="fa-IR" b="1" dirty="0">
                <a:cs typeface="B Titr" pitchFamily="2" charset="-78"/>
              </a:rPr>
              <a:t>آورند.</a:t>
            </a:r>
          </a:p>
        </p:txBody>
      </p:sp>
    </p:spTree>
    <p:extLst>
      <p:ext uri="{BB962C8B-B14F-4D97-AF65-F5344CB8AC3E}">
        <p14:creationId xmlns:p14="http://schemas.microsoft.com/office/powerpoint/2010/main" val="712026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نظریه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رشد شناختی برونر (2016-1915)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901950"/>
            <a:ext cx="8466740" cy="4117850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endParaRPr lang="fa-IR" b="1" dirty="0" smtClean="0">
              <a:cs typeface="B Titr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1857374"/>
            <a:ext cx="846674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184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نظریه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رشد شناختی برونر (2016-1915)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901950"/>
            <a:ext cx="8466740" cy="4117850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انگیزش</a:t>
            </a:r>
            <a:endParaRPr lang="fa-IR" b="1" dirty="0" smtClean="0">
              <a:cs typeface="B Titr" pitchFamily="2" charset="-78"/>
            </a:endParaRP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تاکید بر اهمیت انگیزش درونی: </a:t>
            </a:r>
            <a:r>
              <a:rPr lang="fa-IR" b="1" dirty="0">
                <a:cs typeface="B Titr" pitchFamily="2" charset="-78"/>
              </a:rPr>
              <a:t>انگیزه درونی آن است که فعالیت صحیح و موفقیت‌آمیز موجب رضایت خاطر و تقویت رفتار گردد نه پاداش‌های </a:t>
            </a:r>
            <a:r>
              <a:rPr lang="fa-IR" b="1" dirty="0" smtClean="0">
                <a:cs typeface="B Titr" pitchFamily="2" charset="-78"/>
              </a:rPr>
              <a:t>بیرونی.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 </a:t>
            </a:r>
            <a:r>
              <a:rPr lang="fa-IR" b="1" dirty="0">
                <a:cs typeface="B Titr" pitchFamily="2" charset="-78"/>
              </a:rPr>
              <a:t>به نظر برونر پاداش‌های درونی بسیار موثرتر از پاداش‌های </a:t>
            </a:r>
            <a:r>
              <a:rPr lang="fa-IR" b="1" dirty="0" smtClean="0">
                <a:cs typeface="B Titr" pitchFamily="2" charset="-78"/>
              </a:rPr>
              <a:t>بیرونی‌اند و انگيزه </a:t>
            </a:r>
            <a:r>
              <a:rPr lang="fa-IR" b="1" dirty="0">
                <a:cs typeface="B Titr" pitchFamily="2" charset="-78"/>
              </a:rPr>
              <a:t>ی </a:t>
            </a:r>
            <a:r>
              <a:rPr lang="fa-IR" b="1" dirty="0" smtClean="0">
                <a:cs typeface="B Titr" pitchFamily="2" charset="-78"/>
              </a:rPr>
              <a:t>درونی،کليد </a:t>
            </a:r>
            <a:r>
              <a:rPr lang="fa-IR" b="1" dirty="0">
                <a:cs typeface="B Titr" pitchFamily="2" charset="-78"/>
              </a:rPr>
              <a:t>يادگيری کارآمد است.</a:t>
            </a:r>
          </a:p>
        </p:txBody>
      </p:sp>
    </p:spTree>
    <p:extLst>
      <p:ext uri="{BB962C8B-B14F-4D97-AF65-F5344CB8AC3E}">
        <p14:creationId xmlns:p14="http://schemas.microsoft.com/office/powerpoint/2010/main" val="410916982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نظریه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رشد شناختی برونر (2016-1915)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901950"/>
            <a:ext cx="8466740" cy="4117850"/>
          </a:xfrm>
        </p:spPr>
        <p:txBody>
          <a:bodyPr>
            <a:normAutofit fontScale="92500"/>
          </a:bodyPr>
          <a:lstStyle/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نظریه </a:t>
            </a:r>
            <a:r>
              <a:rPr lang="fa-IR" b="1" dirty="0" smtClean="0">
                <a:cs typeface="B Titr" pitchFamily="2" charset="-78"/>
              </a:rPr>
              <a:t>یادگیری برونر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تاکید </a:t>
            </a:r>
            <a:r>
              <a:rPr lang="fa-IR" b="1" dirty="0">
                <a:cs typeface="B Titr" pitchFamily="2" charset="-78"/>
              </a:rPr>
              <a:t>بر فرایند یادگیری: به نظر او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کسب معرفت </a:t>
            </a:r>
            <a:r>
              <a:rPr lang="fa-IR" b="1" dirty="0">
                <a:cs typeface="B Titr" pitchFamily="2" charset="-78"/>
              </a:rPr>
              <a:t>مهم است نه حفظ حقایق و کسب معرفت یک فرایند است نه یک محصول. یعنی تاکید او بیشتر بر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چکونگی یادگیری </a:t>
            </a:r>
            <a:r>
              <a:rPr lang="fa-IR" b="1" dirty="0">
                <a:cs typeface="B Titr" pitchFamily="2" charset="-78"/>
              </a:rPr>
              <a:t>است، نه آنچه آموخته می‌شود</a:t>
            </a:r>
            <a:r>
              <a:rPr lang="fa-IR" b="1" dirty="0" smtClean="0">
                <a:cs typeface="B Titr" pitchFamily="2" charset="-78"/>
              </a:rPr>
              <a:t>.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کسب دانش یک فرایند فعال است و یادگیرنده دانشش را خود می سازد.</a:t>
            </a:r>
            <a:endParaRPr lang="fa-IR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78542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نظریه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رشد شناختی برونر (2016-1915)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901950"/>
            <a:ext cx="8466740" cy="4117850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نظریه </a:t>
            </a:r>
            <a:r>
              <a:rPr lang="fa-IR" b="1" dirty="0" smtClean="0">
                <a:cs typeface="B Titr" pitchFamily="2" charset="-78"/>
              </a:rPr>
              <a:t>یادگیری برونر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برونر </a:t>
            </a:r>
            <a:r>
              <a:rPr lang="fa-IR" b="1" dirty="0">
                <a:cs typeface="B Titr" pitchFamily="2" charset="-78"/>
              </a:rPr>
              <a:t>طی سالها سعی می کرد تا تحقیقاتش را طوری جلو برد که جوابگوی این سوال باشد که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چگونه می‌توان بهتر و بیشتر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آموخت؟</a:t>
            </a:r>
            <a:r>
              <a:rPr lang="fa-IR" b="1" dirty="0" smtClean="0">
                <a:cs typeface="B Titr" pitchFamily="2" charset="-78"/>
              </a:rPr>
              <a:t> </a:t>
            </a:r>
            <a:r>
              <a:rPr lang="fa-IR" b="1" dirty="0">
                <a:cs typeface="B Titr" pitchFamily="2" charset="-78"/>
              </a:rPr>
              <a:t>نه این که صرفا به تشریح و توصیف یادگیری بپردازد. بلکه باید فرد را با مسئله روبرو کند تا خود به کشف بپردازد.</a:t>
            </a:r>
          </a:p>
        </p:txBody>
      </p:sp>
    </p:spTree>
    <p:extLst>
      <p:ext uri="{BB962C8B-B14F-4D97-AF65-F5344CB8AC3E}">
        <p14:creationId xmlns:p14="http://schemas.microsoft.com/office/powerpoint/2010/main" val="29048763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نظریه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رشد شناختی برونر (2016-1915)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901950"/>
            <a:ext cx="8466740" cy="4117850"/>
          </a:xfrm>
        </p:spPr>
        <p:txBody>
          <a:bodyPr>
            <a:normAutofit fontScale="92500"/>
          </a:bodyPr>
          <a:lstStyle/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نظریه </a:t>
            </a:r>
            <a:r>
              <a:rPr lang="fa-IR" b="1" dirty="0" smtClean="0">
                <a:cs typeface="B Titr" pitchFamily="2" charset="-78"/>
              </a:rPr>
              <a:t>یادگیری برونر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ساده سازی و معنی دار ساختن تجربه های اکتسابی </a:t>
            </a:r>
            <a:r>
              <a:rPr lang="fa-IR" b="1" dirty="0" smtClean="0">
                <a:cs typeface="B Titr" pitchFamily="2" charset="-78"/>
              </a:rPr>
              <a:t>توسط یادگیرنده یک نیاز ذاتی محسوب می شود.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انجام این کار مستلزم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تشکیل مفاهیم یا مقولات و طبقات </a:t>
            </a:r>
            <a:r>
              <a:rPr lang="fa-IR" b="1" dirty="0" smtClean="0">
                <a:cs typeface="B Titr" pitchFamily="2" charset="-78"/>
              </a:rPr>
              <a:t>است.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از ترکیب مفاهیم دست یابی به قواعد حاصل می شود تا جهان در ذهن نظم داده شود. اصطلاح برونر برای این نظم،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نظام رمز </a:t>
            </a:r>
            <a:r>
              <a:rPr lang="fa-IR" b="1" dirty="0" smtClean="0">
                <a:cs typeface="B Titr" pitchFamily="2" charset="-78"/>
              </a:rPr>
              <a:t>است.</a:t>
            </a:r>
            <a:endParaRPr lang="fa-IR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902876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نظریه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رشد شناختی برونر (2016-1915)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901950"/>
            <a:ext cx="8466740" cy="4117850"/>
          </a:xfrm>
        </p:spPr>
        <p:txBody>
          <a:bodyPr>
            <a:normAutofit fontScale="92500" lnSpcReduction="10000"/>
          </a:bodyPr>
          <a:lstStyle/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نظریه </a:t>
            </a:r>
            <a:r>
              <a:rPr lang="fa-IR" b="1" dirty="0" smtClean="0">
                <a:cs typeface="B Titr" pitchFamily="2" charset="-78"/>
              </a:rPr>
              <a:t>یادگیری برونر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ساختار یک موضوع علمی نشان دهنده مهم ترین روابط و اندیشه های آن موضوع است. بنابراین برای اینکه فراگیران بتوانند موضوعی را به درستی بیاموزند و درباره آن تفکر کنند، لازم است نظام رمز خودشان را بسازنند، یعنی این که اندیشه ها و روابط میان آن ها را در ذهن خود بازنمایی کنند.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 از این رو برونر مدافع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یادگیری اکتشافی </a:t>
            </a:r>
            <a:r>
              <a:rPr lang="fa-IR" b="1" dirty="0" smtClean="0">
                <a:cs typeface="B Titr" pitchFamily="2" charset="-78"/>
              </a:rPr>
              <a:t>است.</a:t>
            </a:r>
            <a:endParaRPr lang="fa-IR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491836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نظریه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رشد شناختی برونر (2016-1915)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901950"/>
            <a:ext cx="8466740" cy="4117850"/>
          </a:xfrm>
        </p:spPr>
        <p:txBody>
          <a:bodyPr>
            <a:normAutofit fontScale="85000" lnSpcReduction="20000"/>
          </a:bodyPr>
          <a:lstStyle/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یادگیری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اکتشافی 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>
                <a:cs typeface="B Titr" pitchFamily="2" charset="-78"/>
              </a:rPr>
              <a:t>به باور برونر آموزش پژوهش از طریق اکتشاف، چهار نتیجه عملی مفید برای فراگیر </a:t>
            </a:r>
            <a:r>
              <a:rPr lang="fa-IR" b="1" dirty="0" smtClean="0">
                <a:cs typeface="B Titr" pitchFamily="2" charset="-78"/>
              </a:rPr>
              <a:t>به همراه </a:t>
            </a:r>
            <a:r>
              <a:rPr lang="fa-IR" b="1" dirty="0">
                <a:cs typeface="B Titr" pitchFamily="2" charset="-78"/>
              </a:rPr>
              <a:t>دارد: استعدادهای ذهنی فرد را رشد </a:t>
            </a:r>
            <a:r>
              <a:rPr lang="fa-IR" b="1" dirty="0" smtClean="0">
                <a:cs typeface="B Titr" pitchFamily="2" charset="-78"/>
              </a:rPr>
              <a:t>می دهد</a:t>
            </a:r>
            <a:r>
              <a:rPr lang="fa-IR" b="1" dirty="0">
                <a:cs typeface="B Titr" pitchFamily="2" charset="-78"/>
              </a:rPr>
              <a:t>؛ با تغییر </a:t>
            </a:r>
            <a:r>
              <a:rPr lang="fa-IR" b="1" dirty="0" smtClean="0">
                <a:cs typeface="B Titr" pitchFamily="2" charset="-78"/>
              </a:rPr>
              <a:t>پاداش های </a:t>
            </a:r>
            <a:r>
              <a:rPr lang="fa-IR" b="1" dirty="0">
                <a:cs typeface="B Titr" pitchFamily="2" charset="-78"/>
              </a:rPr>
              <a:t>بیرونی به درونی، فراگیر را به ادامه اکتشاف، تشویق </a:t>
            </a:r>
            <a:r>
              <a:rPr lang="fa-IR" b="1" dirty="0" smtClean="0">
                <a:cs typeface="B Titr" pitchFamily="2" charset="-78"/>
              </a:rPr>
              <a:t>می کند؛ یادگیری مکاشفه ای </a:t>
            </a:r>
            <a:r>
              <a:rPr lang="fa-IR" b="1" dirty="0">
                <a:cs typeface="B Titr" pitchFamily="2" charset="-78"/>
              </a:rPr>
              <a:t>را برای فرد روشن </a:t>
            </a:r>
            <a:r>
              <a:rPr lang="fa-IR" b="1" dirty="0" smtClean="0">
                <a:cs typeface="B Titr" pitchFamily="2" charset="-78"/>
              </a:rPr>
              <a:t>می سازد</a:t>
            </a:r>
            <a:r>
              <a:rPr lang="fa-IR" b="1" dirty="0">
                <a:cs typeface="B Titr" pitchFamily="2" charset="-78"/>
              </a:rPr>
              <a:t>؛ و نگهداری حافظه را بهبود </a:t>
            </a:r>
            <a:r>
              <a:rPr lang="fa-IR" b="1" dirty="0" smtClean="0">
                <a:cs typeface="B Titr" pitchFamily="2" charset="-78"/>
              </a:rPr>
              <a:t>می بخشد.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 </a:t>
            </a:r>
            <a:r>
              <a:rPr lang="fa-IR" b="1" dirty="0">
                <a:cs typeface="B Titr" pitchFamily="2" charset="-78"/>
              </a:rPr>
              <a:t>از الگوی یادگیری اکتشافی برونر، برای </a:t>
            </a:r>
            <a:r>
              <a:rPr lang="fa-IR" b="1" dirty="0" smtClean="0">
                <a:cs typeface="B Titr" pitchFamily="2" charset="-78"/>
              </a:rPr>
              <a:t>طراحی برخی برنامه های </a:t>
            </a:r>
            <a:r>
              <a:rPr lang="fa-IR" b="1" dirty="0">
                <a:cs typeface="B Titr" pitchFamily="2" charset="-78"/>
              </a:rPr>
              <a:t>درسی </a:t>
            </a:r>
            <a:r>
              <a:rPr lang="fa-IR" b="1" dirty="0" smtClean="0">
                <a:cs typeface="B Titr" pitchFamily="2" charset="-78"/>
              </a:rPr>
              <a:t>استفاده </a:t>
            </a:r>
            <a:r>
              <a:rPr lang="fa-IR" b="1" dirty="0">
                <a:cs typeface="B Titr" pitchFamily="2" charset="-78"/>
              </a:rPr>
              <a:t>شده </a:t>
            </a:r>
            <a:r>
              <a:rPr lang="fa-IR" b="1" dirty="0" smtClean="0">
                <a:cs typeface="B Titr" pitchFamily="2" charset="-78"/>
              </a:rPr>
              <a:t>است.</a:t>
            </a:r>
            <a:endParaRPr lang="fa-IR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539642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نظریه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رشد شناختی برونر (2016-1915)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901950"/>
            <a:ext cx="8466740" cy="4117850"/>
          </a:xfrm>
        </p:spPr>
        <p:txBody>
          <a:bodyPr>
            <a:normAutofit fontScale="77500" lnSpcReduction="20000"/>
          </a:bodyPr>
          <a:lstStyle/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طراحی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برنامه درسی در نظریه برونر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>
                <a:cs typeface="B Titr" pitchFamily="2" charset="-78"/>
              </a:rPr>
              <a:t>برنامه درسی </a:t>
            </a:r>
            <a:r>
              <a:rPr lang="fa-IR" b="1" dirty="0" smtClean="0">
                <a:cs typeface="B Titr" pitchFamily="2" charset="-78"/>
              </a:rPr>
              <a:t>دورانی (مارپیچی) 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هدف </a:t>
            </a:r>
            <a:r>
              <a:rPr lang="fa-IR" b="1" dirty="0">
                <a:cs typeface="B Titr" pitchFamily="2" charset="-78"/>
              </a:rPr>
              <a:t>تربیت از دید برونر،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فهم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انتظام یافته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و ساختارمند دانش و موضوعات درسی </a:t>
            </a:r>
            <a:r>
              <a:rPr lang="fa-IR" b="1" dirty="0" smtClean="0">
                <a:cs typeface="B Titr" pitchFamily="2" charset="-78"/>
              </a:rPr>
              <a:t>است</a:t>
            </a:r>
            <a:r>
              <a:rPr lang="fa-IR" b="1" dirty="0">
                <a:cs typeface="B Titr" pitchFamily="2" charset="-78"/>
              </a:rPr>
              <a:t>. </a:t>
            </a:r>
            <a:r>
              <a:rPr lang="fa-IR" b="1" dirty="0" smtClean="0">
                <a:cs typeface="B Titr" pitchFamily="2" charset="-78"/>
              </a:rPr>
              <a:t>روش پیشنهادی برونر </a:t>
            </a:r>
            <a:r>
              <a:rPr lang="fa-IR" b="1" dirty="0">
                <a:cs typeface="B Titr" pitchFamily="2" charset="-78"/>
              </a:rPr>
              <a:t>برای دستیابی به این هدف،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برنامه درسی دورانی و یادگیری اکتشافی</a:t>
            </a:r>
            <a:r>
              <a:rPr lang="fa-IR" b="1" dirty="0">
                <a:cs typeface="B Titr" pitchFamily="2" charset="-78"/>
              </a:rPr>
              <a:t> است</a:t>
            </a:r>
            <a:r>
              <a:rPr lang="fa-IR" b="1" dirty="0" smtClean="0">
                <a:cs typeface="B Titr" pitchFamily="2" charset="-78"/>
              </a:rPr>
              <a:t>.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 برونر معتقد </a:t>
            </a:r>
            <a:r>
              <a:rPr lang="fa-IR" b="1" dirty="0">
                <a:cs typeface="B Titr" pitchFamily="2" charset="-78"/>
              </a:rPr>
              <a:t>است با توجه به این اصل </a:t>
            </a:r>
            <a:r>
              <a:rPr lang="fa-IR" b="1" dirty="0" smtClean="0">
                <a:cs typeface="B Titr" pitchFamily="2" charset="-78"/>
              </a:rPr>
              <a:t>که اساس </a:t>
            </a:r>
            <a:r>
              <a:rPr lang="fa-IR" b="1" dirty="0">
                <a:cs typeface="B Titr" pitchFamily="2" charset="-78"/>
              </a:rPr>
              <a:t>هر موضوعی را </a:t>
            </a:r>
            <a:r>
              <a:rPr lang="fa-IR" b="1" dirty="0" smtClean="0">
                <a:cs typeface="B Titr" pitchFamily="2" charset="-78"/>
              </a:rPr>
              <a:t>می توان به </a:t>
            </a:r>
            <a:r>
              <a:rPr lang="fa-IR" b="1" dirty="0">
                <a:cs typeface="B Titr" pitchFamily="2" charset="-78"/>
              </a:rPr>
              <a:t>هر کودکی، </a:t>
            </a:r>
            <a:r>
              <a:rPr lang="fa-IR" b="1" dirty="0" smtClean="0">
                <a:cs typeface="B Titr" pitchFamily="2" charset="-78"/>
              </a:rPr>
              <a:t>به طور </a:t>
            </a:r>
            <a:r>
              <a:rPr lang="fa-IR" b="1" dirty="0">
                <a:cs typeface="B Titr" pitchFamily="2" charset="-78"/>
              </a:rPr>
              <a:t>صحیح آموزش داد، حتی </a:t>
            </a:r>
            <a:r>
              <a:rPr lang="fa-IR" b="1" dirty="0" smtClean="0">
                <a:cs typeface="B Titr" pitchFamily="2" charset="-78"/>
              </a:rPr>
              <a:t>پیچیده ترین </a:t>
            </a:r>
            <a:r>
              <a:rPr lang="fa-IR" b="1" dirty="0">
                <a:cs typeface="B Titr" pitchFamily="2" charset="-78"/>
              </a:rPr>
              <a:t>موضوعات، اگر به </a:t>
            </a:r>
            <a:r>
              <a:rPr lang="fa-IR" b="1" dirty="0" smtClean="0">
                <a:cs typeface="B Titr" pitchFamily="2" charset="-78"/>
              </a:rPr>
              <a:t>شکلی مناسب سازمان دهی </a:t>
            </a:r>
            <a:r>
              <a:rPr lang="fa-IR" b="1" dirty="0">
                <a:cs typeface="B Titr" pitchFamily="2" charset="-78"/>
              </a:rPr>
              <a:t>و ارائه شوند، توسط کودکان سنین پایین قابل درک هستند</a:t>
            </a:r>
            <a:r>
              <a:rPr lang="fa-IR" b="1" dirty="0" smtClean="0">
                <a:cs typeface="B Titr" pitchFamily="2" charset="-78"/>
              </a:rPr>
              <a:t>.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 </a:t>
            </a:r>
            <a:endParaRPr lang="fa-IR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098804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نظریه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رشد شناختی برونر (2016-1915)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901950"/>
            <a:ext cx="8466740" cy="4117850"/>
          </a:xfrm>
        </p:spPr>
        <p:txBody>
          <a:bodyPr>
            <a:normAutofit fontScale="92500" lnSpcReduction="10000"/>
          </a:bodyPr>
          <a:lstStyle/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طراحی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برنامه درسی در نظریه برونر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>
                <a:cs typeface="B Titr" pitchFamily="2" charset="-78"/>
              </a:rPr>
              <a:t>برنامه درسی </a:t>
            </a:r>
            <a:r>
              <a:rPr lang="fa-IR" b="1" dirty="0" smtClean="0">
                <a:cs typeface="B Titr" pitchFamily="2" charset="-78"/>
              </a:rPr>
              <a:t>دورانی (مارپیچی) 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در </a:t>
            </a:r>
            <a:r>
              <a:rPr lang="fa-IR" b="1" dirty="0">
                <a:cs typeface="B Titr" pitchFamily="2" charset="-78"/>
              </a:rPr>
              <a:t>این برنامه، بر اساس مراحل شناخت انسان، </a:t>
            </a:r>
            <a:r>
              <a:rPr lang="fa-IR" b="1" dirty="0" smtClean="0">
                <a:cs typeface="B Titr" pitchFamily="2" charset="-78"/>
              </a:rPr>
              <a:t>ساختار و </a:t>
            </a:r>
            <a:r>
              <a:rPr lang="fa-IR" b="1" dirty="0">
                <a:cs typeface="B Titr" pitchFamily="2" charset="-78"/>
              </a:rPr>
              <a:t>مفاهیم اصلی دروس مختلف </a:t>
            </a:r>
            <a:r>
              <a:rPr lang="fa-IR" b="1" dirty="0" smtClean="0">
                <a:cs typeface="B Titr" pitchFamily="2" charset="-78"/>
              </a:rPr>
              <a:t>به صورت </a:t>
            </a:r>
            <a:r>
              <a:rPr lang="fa-IR" b="1" dirty="0">
                <a:cs typeface="B Titr" pitchFamily="2" charset="-78"/>
              </a:rPr>
              <a:t>پیوسته و از ساده به دشوار تنظیم </a:t>
            </a:r>
            <a:r>
              <a:rPr lang="fa-IR" b="1" dirty="0" smtClean="0">
                <a:cs typeface="B Titr" pitchFamily="2" charset="-78"/>
              </a:rPr>
              <a:t>می شوند </a:t>
            </a:r>
            <a:r>
              <a:rPr lang="fa-IR" b="1" dirty="0">
                <a:cs typeface="B Titr" pitchFamily="2" charset="-78"/>
              </a:rPr>
              <a:t>و </a:t>
            </a:r>
            <a:r>
              <a:rPr lang="fa-IR" b="1" dirty="0" smtClean="0">
                <a:cs typeface="B Titr" pitchFamily="2" charset="-78"/>
              </a:rPr>
              <a:t>دانش آموز </a:t>
            </a:r>
            <a:r>
              <a:rPr lang="fa-IR" b="1" dirty="0">
                <a:cs typeface="B Titr" pitchFamily="2" charset="-78"/>
              </a:rPr>
              <a:t>در طی تحصیل، با هر بحث درسی </a:t>
            </a:r>
            <a:r>
              <a:rPr lang="fa-IR" b="1" dirty="0" smtClean="0">
                <a:cs typeface="B Titr" pitchFamily="2" charset="-78"/>
              </a:rPr>
              <a:t>چند بار </a:t>
            </a:r>
            <a:r>
              <a:rPr lang="fa-IR" b="1" dirty="0">
                <a:cs typeface="B Titr" pitchFamily="2" charset="-78"/>
              </a:rPr>
              <a:t>برخورد </a:t>
            </a:r>
            <a:r>
              <a:rPr lang="fa-IR" b="1" dirty="0" smtClean="0">
                <a:cs typeface="B Titr" pitchFamily="2" charset="-78"/>
              </a:rPr>
              <a:t>می کند </a:t>
            </a:r>
            <a:r>
              <a:rPr lang="fa-IR" b="1" dirty="0">
                <a:cs typeface="B Titr" pitchFamily="2" charset="-78"/>
              </a:rPr>
              <a:t>که در هر مرتبه، اطلاعات جدید با اطلاعات قدیم، مرتبط </a:t>
            </a:r>
            <a:r>
              <a:rPr lang="fa-IR" b="1" dirty="0" smtClean="0">
                <a:cs typeface="B Titr" pitchFamily="2" charset="-78"/>
              </a:rPr>
              <a:t>می شوند</a:t>
            </a:r>
            <a:r>
              <a:rPr lang="fa-IR" b="1" dirty="0">
                <a:cs typeface="B Titr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341569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تکالیف یادگیری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901950"/>
            <a:ext cx="8466740" cy="4117850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>
                <a:cs typeface="B Titr" pitchFamily="2" charset="-78"/>
              </a:rPr>
              <a:t>مقایسه نظریه رشد شناختی برونر با </a:t>
            </a:r>
            <a:r>
              <a:rPr lang="fa-IR" b="1" dirty="0" smtClean="0">
                <a:cs typeface="B Titr" pitchFamily="2" charset="-78"/>
              </a:rPr>
              <a:t>پیاژه (نفرات 1-13)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>
                <a:cs typeface="B Titr" pitchFamily="2" charset="-78"/>
              </a:rPr>
              <a:t>مقایسه نظریه برونر و </a:t>
            </a:r>
            <a:r>
              <a:rPr lang="fa-IR" b="1" dirty="0" smtClean="0">
                <a:cs typeface="B Titr" pitchFamily="2" charset="-78"/>
              </a:rPr>
              <a:t>ویگوتسکی (14- 26)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کاربردهای آموزشی </a:t>
            </a:r>
            <a:r>
              <a:rPr lang="fa-IR" b="1" smtClean="0">
                <a:cs typeface="B Titr" pitchFamily="2" charset="-78"/>
              </a:rPr>
              <a:t>نظریه برونر (27- 38)</a:t>
            </a:r>
            <a:endParaRPr lang="fa-IR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95816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آدرس پست الکترونیکی جهت ارسال تکالیف</a:t>
            </a:r>
            <a:endParaRPr lang="en-US" sz="4000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901950"/>
            <a:ext cx="8466740" cy="411785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aeghbali88@gmail.com</a:t>
            </a:r>
            <a:endParaRPr lang="fa-IR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32687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نظریه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رشد شناختی برونر (2016-1915)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901950"/>
            <a:ext cx="8466740" cy="4117850"/>
          </a:xfrm>
        </p:spPr>
        <p:txBody>
          <a:bodyPr>
            <a:normAutofit fontScale="92500"/>
          </a:bodyPr>
          <a:lstStyle/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یکی </a:t>
            </a:r>
            <a:r>
              <a:rPr lang="fa-IR" b="1" dirty="0">
                <a:cs typeface="B Titr" pitchFamily="2" charset="-78"/>
              </a:rPr>
              <a:t>از </a:t>
            </a:r>
            <a:r>
              <a:rPr lang="fa-IR" b="1" dirty="0" smtClean="0">
                <a:cs typeface="B Titr" pitchFamily="2" charset="-78"/>
              </a:rPr>
              <a:t>چهره های </a:t>
            </a:r>
            <a:r>
              <a:rPr lang="fa-IR" b="1" dirty="0">
                <a:cs typeface="B Titr" pitchFamily="2" charset="-78"/>
              </a:rPr>
              <a:t>برجسته روانشناسی تربیتی </a:t>
            </a:r>
            <a:r>
              <a:rPr lang="fa-IR" b="1" dirty="0" smtClean="0">
                <a:cs typeface="B Titr" pitchFamily="2" charset="-78"/>
              </a:rPr>
              <a:t>با </a:t>
            </a:r>
            <a:r>
              <a:rPr lang="fa-IR" b="1" dirty="0">
                <a:cs typeface="B Titr" pitchFamily="2" charset="-78"/>
              </a:rPr>
              <a:t>گرایش روانشناسی شناختی </a:t>
            </a:r>
            <a:r>
              <a:rPr lang="fa-IR" b="1" dirty="0" smtClean="0">
                <a:cs typeface="B Titr" pitchFamily="2" charset="-78"/>
              </a:rPr>
              <a:t>سازنده گرا در </a:t>
            </a:r>
            <a:r>
              <a:rPr lang="fa-IR" b="1" dirty="0">
                <a:cs typeface="B Titr" pitchFamily="2" charset="-78"/>
              </a:rPr>
              <a:t>قرن بیستم و </a:t>
            </a:r>
            <a:r>
              <a:rPr lang="fa-IR" b="1" dirty="0" smtClean="0">
                <a:cs typeface="B Titr" pitchFamily="2" charset="-78"/>
              </a:rPr>
              <a:t>بیست ویکم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>
                <a:cs typeface="B Titr" pitchFamily="2" charset="-78"/>
              </a:rPr>
              <a:t>متولد </a:t>
            </a:r>
            <a:r>
              <a:rPr lang="fa-IR" b="1" dirty="0" smtClean="0">
                <a:cs typeface="B Titr" pitchFamily="2" charset="-78"/>
              </a:rPr>
              <a:t>1915 در خانواده ای </a:t>
            </a:r>
            <a:r>
              <a:rPr lang="fa-IR" b="1" dirty="0">
                <a:cs typeface="B Titr" pitchFamily="2" charset="-78"/>
              </a:rPr>
              <a:t>یهودی در نیویورک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دانش آموخته دانشگاه های </a:t>
            </a:r>
            <a:r>
              <a:rPr lang="fa-IR" b="1" dirty="0">
                <a:cs typeface="B Titr" pitchFamily="2" charset="-78"/>
              </a:rPr>
              <a:t>دوک </a:t>
            </a:r>
            <a:r>
              <a:rPr lang="fa-IR" b="1" dirty="0" smtClean="0">
                <a:cs typeface="B Titr" pitchFamily="2" charset="-78"/>
              </a:rPr>
              <a:t>و هاروارد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همکار پژوهشی آلپورت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همکاری به </a:t>
            </a:r>
            <a:r>
              <a:rPr lang="fa-IR" b="1" dirty="0">
                <a:cs typeface="B Titr" pitchFamily="2" charset="-78"/>
              </a:rPr>
              <a:t>عنوان </a:t>
            </a:r>
            <a:r>
              <a:rPr lang="fa-IR" b="1" dirty="0" smtClean="0">
                <a:cs typeface="B Titr" pitchFamily="2" charset="-78"/>
              </a:rPr>
              <a:t>روانشناس </a:t>
            </a:r>
            <a:r>
              <a:rPr lang="fa-IR" b="1" dirty="0">
                <a:cs typeface="B Titr" pitchFamily="2" charset="-78"/>
              </a:rPr>
              <a:t>با ارتش </a:t>
            </a:r>
            <a:r>
              <a:rPr lang="fa-IR" b="1" dirty="0" smtClean="0">
                <a:cs typeface="B Titr" pitchFamily="2" charset="-78"/>
              </a:rPr>
              <a:t>آمریکادر جریان </a:t>
            </a:r>
            <a:r>
              <a:rPr lang="fa-IR" b="1" dirty="0">
                <a:cs typeface="B Titr" pitchFamily="2" charset="-78"/>
              </a:rPr>
              <a:t>جنگ </a:t>
            </a:r>
            <a:r>
              <a:rPr lang="fa-IR" b="1" dirty="0" smtClean="0">
                <a:cs typeface="B Titr" pitchFamily="2" charset="-78"/>
              </a:rPr>
              <a:t>جهانی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512770"/>
            <a:ext cx="2452255" cy="22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2431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نظریه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رشد شناختی برونر (2016-1915)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901950"/>
            <a:ext cx="8466740" cy="4117850"/>
          </a:xfrm>
        </p:spPr>
        <p:txBody>
          <a:bodyPr>
            <a:normAutofit fontScale="77500" lnSpcReduction="20000"/>
          </a:bodyPr>
          <a:lstStyle/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>
                <a:cs typeface="B Titr" pitchFamily="2" charset="-78"/>
              </a:rPr>
              <a:t>اولین مقاله او </a:t>
            </a:r>
            <a:r>
              <a:rPr lang="fa-IR" b="1" dirty="0" smtClean="0">
                <a:cs typeface="B Titr" pitchFamily="2" charset="-78"/>
              </a:rPr>
              <a:t>در </a:t>
            </a:r>
            <a:r>
              <a:rPr lang="fa-IR" b="1" dirty="0">
                <a:cs typeface="B Titr" pitchFamily="2" charset="-78"/>
              </a:rPr>
              <a:t>مورد تأثیر عوامل انگیزشی بر </a:t>
            </a:r>
            <a:r>
              <a:rPr lang="fa-IR" b="1" dirty="0" smtClean="0">
                <a:cs typeface="B Titr" pitchFamily="2" charset="-78"/>
              </a:rPr>
              <a:t>ادراک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>
                <a:cs typeface="B Titr" pitchFamily="2" charset="-78"/>
              </a:rPr>
              <a:t>همکاری با </a:t>
            </a:r>
            <a:r>
              <a:rPr lang="fa-IR" b="1" dirty="0" smtClean="0">
                <a:cs typeface="B Titr" pitchFamily="2" charset="-78"/>
              </a:rPr>
              <a:t>اسمیت </a:t>
            </a:r>
            <a:r>
              <a:rPr lang="fa-IR" b="1" dirty="0">
                <a:cs typeface="B Titr" pitchFamily="2" charset="-78"/>
              </a:rPr>
              <a:t>و وایت، در تألیف </a:t>
            </a:r>
            <a:r>
              <a:rPr lang="fa-IR" b="1" dirty="0" smtClean="0">
                <a:cs typeface="B Titr" pitchFamily="2" charset="-78"/>
              </a:rPr>
              <a:t>نقطه نظرها </a:t>
            </a:r>
            <a:r>
              <a:rPr lang="fa-IR" b="1" dirty="0">
                <a:cs typeface="B Titr" pitchFamily="2" charset="-78"/>
              </a:rPr>
              <a:t>و </a:t>
            </a:r>
            <a:r>
              <a:rPr lang="fa-IR" b="1" dirty="0" smtClean="0">
                <a:cs typeface="B Titr" pitchFamily="2" charset="-78"/>
              </a:rPr>
              <a:t>شخصیت 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با </a:t>
            </a:r>
            <a:r>
              <a:rPr lang="fa-IR" b="1" dirty="0">
                <a:cs typeface="B Titr" pitchFamily="2" charset="-78"/>
              </a:rPr>
              <a:t>گودنو و اوستین، در انتشار مطالعه </a:t>
            </a:r>
            <a:r>
              <a:rPr lang="fa-IR" b="1" dirty="0" smtClean="0">
                <a:cs typeface="B Titr" pitchFamily="2" charset="-78"/>
              </a:rPr>
              <a:t>تفکر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>
                <a:cs typeface="B Titr" pitchFamily="2" charset="-78"/>
              </a:rPr>
              <a:t>در </a:t>
            </a:r>
            <a:r>
              <a:rPr lang="fa-IR" b="1" dirty="0" smtClean="0">
                <a:cs typeface="B Titr" pitchFamily="2" charset="-78"/>
              </a:rPr>
              <a:t>سال 1962 مفتخر </a:t>
            </a:r>
            <a:r>
              <a:rPr lang="fa-IR" b="1" dirty="0">
                <a:cs typeface="B Titr" pitchFamily="2" charset="-78"/>
              </a:rPr>
              <a:t>به دریافت جایزه علمی ممتاز، از انجمن روانشناسان آمریکا </a:t>
            </a:r>
            <a:r>
              <a:rPr lang="fa-IR" b="1" dirty="0" smtClean="0">
                <a:cs typeface="B Titr" pitchFamily="2" charset="-78"/>
              </a:rPr>
              <a:t>شد </a:t>
            </a:r>
            <a:r>
              <a:rPr lang="fa-IR" b="1" dirty="0">
                <a:cs typeface="B Titr" pitchFamily="2" charset="-78"/>
              </a:rPr>
              <a:t>و در </a:t>
            </a:r>
            <a:r>
              <a:rPr lang="fa-IR" b="1" dirty="0" smtClean="0">
                <a:cs typeface="B Titr" pitchFamily="2" charset="-78"/>
              </a:rPr>
              <a:t>1964 </a:t>
            </a:r>
            <a:r>
              <a:rPr lang="fa-IR" b="1" dirty="0">
                <a:cs typeface="B Titr" pitchFamily="2" charset="-78"/>
              </a:rPr>
              <a:t>، رئیس این </a:t>
            </a:r>
            <a:r>
              <a:rPr lang="fa-IR" b="1" dirty="0" smtClean="0">
                <a:cs typeface="B Titr" pitchFamily="2" charset="-78"/>
              </a:rPr>
              <a:t>انجمن شد.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>
                <a:cs typeface="B Titr" pitchFamily="2" charset="-78"/>
              </a:rPr>
              <a:t>از </a:t>
            </a:r>
            <a:r>
              <a:rPr lang="fa-IR" b="1" dirty="0" smtClean="0">
                <a:cs typeface="B Titr" pitchFamily="2" charset="-78"/>
              </a:rPr>
              <a:t>1972 </a:t>
            </a:r>
            <a:r>
              <a:rPr lang="fa-IR" b="1" dirty="0">
                <a:cs typeface="B Titr" pitchFamily="2" charset="-78"/>
              </a:rPr>
              <a:t>تا </a:t>
            </a:r>
            <a:r>
              <a:rPr lang="fa-IR" b="1" dirty="0" smtClean="0">
                <a:cs typeface="B Titr" pitchFamily="2" charset="-78"/>
              </a:rPr>
              <a:t>1981 روان شناس </a:t>
            </a:r>
            <a:r>
              <a:rPr lang="fa-IR" b="1" dirty="0">
                <a:cs typeface="B Titr" pitchFamily="2" charset="-78"/>
              </a:rPr>
              <a:t>تجربی دانشگاه آکسفورد </a:t>
            </a:r>
            <a:endParaRPr lang="en-US" b="1" dirty="0" smtClean="0">
              <a:cs typeface="B Titr" pitchFamily="2" charset="-78"/>
            </a:endParaRP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در 1974 </a:t>
            </a:r>
            <a:r>
              <a:rPr lang="fa-IR" b="1" dirty="0">
                <a:cs typeface="B Titr" pitchFamily="2" charset="-78"/>
              </a:rPr>
              <a:t>، برای </a:t>
            </a:r>
            <a:r>
              <a:rPr lang="fa-IR" b="1" dirty="0" smtClean="0">
                <a:cs typeface="B Titr" pitchFamily="2" charset="-78"/>
              </a:rPr>
              <a:t>پژوهش های </a:t>
            </a:r>
            <a:r>
              <a:rPr lang="fa-IR" b="1" dirty="0">
                <a:cs typeface="B Titr" pitchFamily="2" charset="-78"/>
              </a:rPr>
              <a:t>برجسته و اساسی، مدال طلای سیبا </a:t>
            </a:r>
            <a:r>
              <a:rPr lang="fa-IR" b="1" dirty="0" smtClean="0">
                <a:cs typeface="B Titr" pitchFamily="2" charset="-78"/>
              </a:rPr>
              <a:t>را </a:t>
            </a:r>
            <a:r>
              <a:rPr lang="fa-IR" b="1" dirty="0">
                <a:cs typeface="B Titr" pitchFamily="2" charset="-78"/>
              </a:rPr>
              <a:t>دریافت نمود</a:t>
            </a:r>
            <a:r>
              <a:rPr lang="fa-IR" b="1" dirty="0" smtClean="0">
                <a:cs typeface="B Titr" pitchFamily="2" charset="-78"/>
              </a:rPr>
              <a:t>.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 </a:t>
            </a:r>
            <a:r>
              <a:rPr lang="fa-IR" b="1" dirty="0">
                <a:cs typeface="B Titr" pitchFamily="2" charset="-78"/>
              </a:rPr>
              <a:t>دریافت جایزه بالزان </a:t>
            </a:r>
            <a:r>
              <a:rPr lang="fa-IR" b="1" dirty="0" smtClean="0">
                <a:cs typeface="B Titr" pitchFamily="2" charset="-78"/>
              </a:rPr>
              <a:t>از </a:t>
            </a:r>
            <a:r>
              <a:rPr lang="fa-IR" b="1" dirty="0">
                <a:cs typeface="B Titr" pitchFamily="2" charset="-78"/>
              </a:rPr>
              <a:t>این بنیاد بین </a:t>
            </a:r>
            <a:r>
              <a:rPr lang="fa-IR" b="1" dirty="0" smtClean="0">
                <a:cs typeface="B Titr" pitchFamily="2" charset="-78"/>
              </a:rPr>
              <a:t>المللی در 1987 نیز به خاطر پژوهش های </a:t>
            </a:r>
            <a:r>
              <a:rPr lang="fa-IR" b="1" dirty="0">
                <a:cs typeface="B Titr" pitchFamily="2" charset="-78"/>
              </a:rPr>
              <a:t>مهم و </a:t>
            </a:r>
            <a:r>
              <a:rPr lang="fa-IR" b="1" dirty="0" smtClean="0">
                <a:cs typeface="B Titr" pitchFamily="2" charset="-78"/>
              </a:rPr>
              <a:t>تأثیرگذار</a:t>
            </a:r>
            <a:endParaRPr lang="fa-IR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612102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نظریه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رشد شناختی برونر (2016-1915)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901950"/>
            <a:ext cx="8466740" cy="4117850"/>
          </a:xfrm>
        </p:spPr>
        <p:txBody>
          <a:bodyPr>
            <a:normAutofit fontScale="77500" lnSpcReduction="20000"/>
          </a:bodyPr>
          <a:lstStyle/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دریافت دکترای </a:t>
            </a:r>
            <a:r>
              <a:rPr lang="fa-IR" b="1" dirty="0">
                <a:cs typeface="B Titr" pitchFamily="2" charset="-78"/>
              </a:rPr>
              <a:t>افتخاری </a:t>
            </a:r>
            <a:r>
              <a:rPr lang="fa-IR" b="1" dirty="0" smtClean="0">
                <a:cs typeface="B Titr" pitchFamily="2" charset="-78"/>
              </a:rPr>
              <a:t>از دانشگاه های </a:t>
            </a:r>
            <a:r>
              <a:rPr lang="fa-IR" b="1" dirty="0">
                <a:cs typeface="B Titr" pitchFamily="2" charset="-78"/>
              </a:rPr>
              <a:t>رم، برلین، </a:t>
            </a:r>
            <a:r>
              <a:rPr lang="fa-IR" b="1" dirty="0" smtClean="0">
                <a:cs typeface="B Titr" pitchFamily="2" charset="-78"/>
              </a:rPr>
              <a:t>سوربون، جنوا</a:t>
            </a:r>
            <a:r>
              <a:rPr lang="fa-IR" b="1" dirty="0">
                <a:cs typeface="B Titr" pitchFamily="2" charset="-78"/>
              </a:rPr>
              <a:t>، کلمبیا، ییل، هاروارد، کالیفرنیا و </a:t>
            </a:r>
            <a:r>
              <a:rPr lang="fa-IR" b="1" dirty="0" smtClean="0">
                <a:cs typeface="B Titr" pitchFamily="2" charset="-78"/>
              </a:rPr>
              <a:t>برکلی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تألیف </a:t>
            </a:r>
            <a:r>
              <a:rPr lang="fa-IR" b="1" dirty="0">
                <a:cs typeface="B Titr" pitchFamily="2" charset="-78"/>
              </a:rPr>
              <a:t>نزدیک بیست کتاب و بیش از بیست مقاله </a:t>
            </a:r>
            <a:r>
              <a:rPr lang="fa-IR" b="1" dirty="0" smtClean="0">
                <a:cs typeface="B Titr" pitchFamily="2" charset="-78"/>
              </a:rPr>
              <a:t>مهم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کتاب فرهنگ آموزش و پرورش (1996) چرخش </a:t>
            </a:r>
            <a:r>
              <a:rPr lang="fa-IR" b="1" dirty="0">
                <a:cs typeface="B Titr" pitchFamily="2" charset="-78"/>
              </a:rPr>
              <a:t>او به </a:t>
            </a:r>
            <a:r>
              <a:rPr lang="fa-IR" b="1" dirty="0" smtClean="0">
                <a:cs typeface="B Titr" pitchFamily="2" charset="-78"/>
              </a:rPr>
              <a:t>سمت فرهنگ </a:t>
            </a:r>
            <a:r>
              <a:rPr lang="fa-IR" b="1" dirty="0">
                <a:cs typeface="B Titr" pitchFamily="2" charset="-78"/>
              </a:rPr>
              <a:t>و اثراتش بر تفکر و شناخت و </a:t>
            </a:r>
            <a:r>
              <a:rPr lang="fa-IR" b="1" dirty="0" smtClean="0">
                <a:cs typeface="B Titr" pitchFamily="2" charset="-78"/>
              </a:rPr>
              <a:t>دیدگاه های </a:t>
            </a:r>
            <a:r>
              <a:rPr lang="fa-IR" b="1" dirty="0">
                <a:cs typeface="B Titr" pitchFamily="2" charset="-78"/>
              </a:rPr>
              <a:t>او در زمینه رابطه فرهنگ با نظام آموزشگاهی را نشان </a:t>
            </a:r>
            <a:r>
              <a:rPr lang="fa-IR" b="1" dirty="0" smtClean="0">
                <a:cs typeface="B Titr" pitchFamily="2" charset="-78"/>
              </a:rPr>
              <a:t>می دهد</a:t>
            </a:r>
            <a:r>
              <a:rPr lang="fa-IR" b="1" dirty="0">
                <a:cs typeface="B Titr" pitchFamily="2" charset="-78"/>
              </a:rPr>
              <a:t>. </a:t>
            </a:r>
            <a:endParaRPr lang="fa-IR" b="1" dirty="0" smtClean="0">
              <a:cs typeface="B Titr" pitchFamily="2" charset="-78"/>
            </a:endParaRP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در </a:t>
            </a:r>
            <a:r>
              <a:rPr lang="fa-IR" b="1" dirty="0">
                <a:cs typeface="B Titr" pitchFamily="2" charset="-78"/>
              </a:rPr>
              <a:t>این کتاب ادعا </a:t>
            </a:r>
            <a:r>
              <a:rPr lang="fa-IR" b="1" dirty="0" smtClean="0">
                <a:cs typeface="B Titr" pitchFamily="2" charset="-78"/>
              </a:rPr>
              <a:t>می کند </a:t>
            </a:r>
            <a:r>
              <a:rPr lang="fa-IR" b="1" dirty="0">
                <a:cs typeface="B Titr" pitchFamily="2" charset="-78"/>
              </a:rPr>
              <a:t>که فرهنگ است که به ذهن ما شکل </a:t>
            </a:r>
            <a:r>
              <a:rPr lang="fa-IR" b="1" dirty="0" smtClean="0">
                <a:cs typeface="B Titr" pitchFamily="2" charset="-78"/>
              </a:rPr>
              <a:t>می دهد</a:t>
            </a:r>
            <a:r>
              <a:rPr lang="fa-IR" b="1" dirty="0">
                <a:cs typeface="B Titr" pitchFamily="2" charset="-78"/>
              </a:rPr>
              <a:t>؛ فرهنگ نه تنها ما را به </a:t>
            </a:r>
            <a:r>
              <a:rPr lang="fa-IR" b="1" dirty="0" smtClean="0">
                <a:cs typeface="B Titr" pitchFamily="2" charset="-78"/>
              </a:rPr>
              <a:t>برنامه هایی </a:t>
            </a:r>
            <a:r>
              <a:rPr lang="fa-IR" b="1" dirty="0">
                <a:cs typeface="B Titr" pitchFamily="2" charset="-78"/>
              </a:rPr>
              <a:t>برای ساختن جهان مجهز </a:t>
            </a:r>
            <a:r>
              <a:rPr lang="fa-IR" b="1" dirty="0" smtClean="0">
                <a:cs typeface="B Titr" pitchFamily="2" charset="-78"/>
              </a:rPr>
              <a:t>می کند</a:t>
            </a:r>
            <a:r>
              <a:rPr lang="fa-IR" b="1" dirty="0">
                <a:cs typeface="B Titr" pitchFamily="2" charset="-78"/>
              </a:rPr>
              <a:t>، بلکه </a:t>
            </a:r>
            <a:r>
              <a:rPr lang="fa-IR" b="1" dirty="0" smtClean="0">
                <a:cs typeface="B Titr" pitchFamily="2" charset="-78"/>
              </a:rPr>
              <a:t>حتی برداشت </a:t>
            </a:r>
            <a:r>
              <a:rPr lang="fa-IR" b="1" dirty="0">
                <a:cs typeface="B Titr" pitchFamily="2" charset="-78"/>
              </a:rPr>
              <a:t>ما از خود و </a:t>
            </a:r>
            <a:r>
              <a:rPr lang="fa-IR" b="1" dirty="0" smtClean="0">
                <a:cs typeface="B Titr" pitchFamily="2" charset="-78"/>
              </a:rPr>
              <a:t>توانمندی هایمان </a:t>
            </a:r>
            <a:r>
              <a:rPr lang="fa-IR" b="1" dirty="0">
                <a:cs typeface="B Titr" pitchFamily="2" charset="-78"/>
              </a:rPr>
              <a:t>را متأثر </a:t>
            </a:r>
            <a:r>
              <a:rPr lang="fa-IR" b="1" dirty="0" smtClean="0">
                <a:cs typeface="B Titr" pitchFamily="2" charset="-78"/>
              </a:rPr>
              <a:t>می سازد</a:t>
            </a:r>
            <a:r>
              <a:rPr lang="fa-IR" b="1" dirty="0">
                <a:cs typeface="B Titr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415263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نظریه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رشد شناختی برونر (2016-1915)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901950"/>
            <a:ext cx="8466740" cy="4117850"/>
          </a:xfrm>
        </p:spPr>
        <p:txBody>
          <a:bodyPr>
            <a:normAutofit fontScale="92500" lnSpcReduction="10000"/>
          </a:bodyPr>
          <a:lstStyle/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>
                <a:cs typeface="B Titr" pitchFamily="2" charset="-78"/>
              </a:rPr>
              <a:t>شرح </a:t>
            </a:r>
            <a:r>
              <a:rPr lang="fa-IR" b="1" dirty="0" smtClean="0">
                <a:cs typeface="B Titr" pitchFamily="2" charset="-78"/>
              </a:rPr>
              <a:t>اندیشه ها </a:t>
            </a:r>
            <a:r>
              <a:rPr lang="fa-IR" b="1" dirty="0">
                <a:cs typeface="B Titr" pitchFamily="2" charset="-78"/>
              </a:rPr>
              <a:t>و </a:t>
            </a:r>
            <a:r>
              <a:rPr lang="fa-IR" b="1" dirty="0" smtClean="0">
                <a:cs typeface="B Titr" pitchFamily="2" charset="-78"/>
              </a:rPr>
              <a:t>افکار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نظریه </a:t>
            </a:r>
            <a:r>
              <a:rPr lang="fa-IR" b="1" dirty="0">
                <a:cs typeface="B Titr" pitchFamily="2" charset="-78"/>
              </a:rPr>
              <a:t>برونر بیش از هر نظریه دیگری بر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فرایند تفکر </a:t>
            </a:r>
            <a:r>
              <a:rPr lang="fa-IR" b="1" dirty="0">
                <a:cs typeface="B Titr" pitchFamily="2" charset="-78"/>
              </a:rPr>
              <a:t>تاکید می کند</a:t>
            </a:r>
            <a:r>
              <a:rPr lang="fa-IR" b="1" dirty="0" smtClean="0">
                <a:cs typeface="B Titr" pitchFamily="2" charset="-78"/>
              </a:rPr>
              <a:t>. به </a:t>
            </a:r>
            <a:r>
              <a:rPr lang="fa-IR" b="1" dirty="0">
                <a:cs typeface="B Titr" pitchFamily="2" charset="-78"/>
              </a:rPr>
              <a:t>باور او بازده اصلی رشد </a:t>
            </a:r>
            <a:r>
              <a:rPr lang="fa-IR" b="1" dirty="0" smtClean="0">
                <a:cs typeface="B Titr" pitchFamily="2" charset="-78"/>
              </a:rPr>
              <a:t>شناختی،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تفکر</a:t>
            </a:r>
            <a:r>
              <a:rPr lang="fa-IR" b="1" dirty="0">
                <a:cs typeface="B Titr" pitchFamily="2" charset="-78"/>
              </a:rPr>
              <a:t> است وهدف آموزش و پرورش نیز باید این باشد، که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یاد گیرنده را به صورتی متفکری خود مختار و خود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فرمان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، </a:t>
            </a:r>
            <a:r>
              <a:rPr lang="fa-IR" b="1" dirty="0" smtClean="0">
                <a:cs typeface="B Titr" pitchFamily="2" charset="-78"/>
              </a:rPr>
              <a:t>در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b="1" dirty="0">
                <a:cs typeface="B Titr" pitchFamily="2" charset="-78"/>
              </a:rPr>
              <a:t>آورد</a:t>
            </a:r>
            <a:r>
              <a:rPr lang="fa-IR" b="1" dirty="0" smtClean="0">
                <a:cs typeface="B Titr" pitchFamily="2" charset="-78"/>
              </a:rPr>
              <a:t>.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به عقیده برونر </a:t>
            </a:r>
            <a:r>
              <a:rPr lang="fa-IR" b="1" dirty="0">
                <a:cs typeface="B Titr" pitchFamily="2" charset="-78"/>
              </a:rPr>
              <a:t>یک عامل در رشد شناختی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توانایی باز نمایی دانش </a:t>
            </a:r>
            <a:r>
              <a:rPr lang="fa-IR" b="1" dirty="0">
                <a:cs typeface="B Titr" pitchFamily="2" charset="-78"/>
              </a:rPr>
              <a:t>است.</a:t>
            </a:r>
          </a:p>
        </p:txBody>
      </p:sp>
    </p:spTree>
    <p:extLst>
      <p:ext uri="{BB962C8B-B14F-4D97-AF65-F5344CB8AC3E}">
        <p14:creationId xmlns:p14="http://schemas.microsoft.com/office/powerpoint/2010/main" val="322514747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نظریه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رشد شناختی برونر (2016-1915)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901950"/>
            <a:ext cx="8466740" cy="4117850"/>
          </a:xfrm>
        </p:spPr>
        <p:txBody>
          <a:bodyPr>
            <a:normAutofit fontScale="92500" lnSpcReduction="10000"/>
          </a:bodyPr>
          <a:lstStyle/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>
                <a:cs typeface="B Titr" pitchFamily="2" charset="-78"/>
              </a:rPr>
              <a:t>برونر در مطالعات </a:t>
            </a:r>
            <a:r>
              <a:rPr lang="fa-IR" b="1" dirty="0" smtClean="0">
                <a:cs typeface="B Titr" pitchFamily="2" charset="-78"/>
              </a:rPr>
              <a:t>خود </a:t>
            </a:r>
            <a:r>
              <a:rPr lang="fa-IR" b="1" dirty="0">
                <a:cs typeface="B Titr" pitchFamily="2" charset="-78"/>
              </a:rPr>
              <a:t>به این نتیجه رسید که کودکان</a:t>
            </a:r>
            <a:r>
              <a:rPr lang="fa-IR" b="1" dirty="0" smtClean="0">
                <a:cs typeface="B Titr" pitchFamily="2" charset="-78"/>
              </a:rPr>
              <a:t>؛ ضمن </a:t>
            </a:r>
            <a:r>
              <a:rPr lang="fa-IR" b="1" dirty="0">
                <a:cs typeface="B Titr" pitchFamily="2" charset="-78"/>
              </a:rPr>
              <a:t>پشت سر گذاشتن چند مرحله نسبتا متمایز رشد </a:t>
            </a:r>
            <a:r>
              <a:rPr lang="fa-IR" b="1" dirty="0" smtClean="0">
                <a:cs typeface="B Titr" pitchFamily="2" charset="-78"/>
              </a:rPr>
              <a:t>شناختی؛ جهان </a:t>
            </a:r>
            <a:r>
              <a:rPr lang="fa-IR" b="1" dirty="0">
                <a:cs typeface="B Titr" pitchFamily="2" charset="-78"/>
              </a:rPr>
              <a:t>هستی را در ذهن خود باز نمایی می کنند</a:t>
            </a:r>
            <a:r>
              <a:rPr lang="fa-IR" b="1" dirty="0" smtClean="0">
                <a:cs typeface="B Titr" pitchFamily="2" charset="-78"/>
              </a:rPr>
              <a:t>.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برونر (1967) برای ذخیره سازی </a:t>
            </a:r>
            <a:r>
              <a:rPr lang="fa-IR" b="1" dirty="0">
                <a:cs typeface="B Titr" pitchFamily="2" charset="-78"/>
              </a:rPr>
              <a:t>یا رمزگذاری اطلاعات و </a:t>
            </a:r>
            <a:r>
              <a:rPr lang="fa-IR" b="1" dirty="0" smtClean="0">
                <a:cs typeface="B Titr" pitchFamily="2" charset="-78"/>
              </a:rPr>
              <a:t>دانش ها </a:t>
            </a:r>
            <a:r>
              <a:rPr lang="fa-IR" b="1" dirty="0">
                <a:cs typeface="B Titr" pitchFamily="2" charset="-78"/>
              </a:rPr>
              <a:t>در حافظه، به سه </a:t>
            </a:r>
            <a:r>
              <a:rPr lang="fa-IR" b="1" dirty="0" smtClean="0">
                <a:cs typeface="B Titr" pitchFamily="2" charset="-78"/>
              </a:rPr>
              <a:t>شیوه بازنمایی،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شامل بازنمایی عملی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(حرکتی)،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بازنمایی تجسمی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(تصویری) و بازنمایی نمادی </a:t>
            </a:r>
            <a:r>
              <a:rPr lang="fa-IR" b="1" dirty="0" smtClean="0">
                <a:cs typeface="B Titr" pitchFamily="2" charset="-78"/>
              </a:rPr>
              <a:t>اشاره می کند </a:t>
            </a:r>
            <a:r>
              <a:rPr lang="fa-IR" b="1" dirty="0">
                <a:cs typeface="B Titr" pitchFamily="2" charset="-78"/>
              </a:rPr>
              <a:t>که تقریباً معادل مراحل رشد شناختی پیاژه </a:t>
            </a:r>
            <a:r>
              <a:rPr lang="fa-IR" b="1" dirty="0" smtClean="0">
                <a:cs typeface="B Titr" pitchFamily="2" charset="-78"/>
              </a:rPr>
              <a:t>است.</a:t>
            </a:r>
            <a:endParaRPr lang="fa-IR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124178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نظریه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رشد شناختی برونر (2016-1915)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901950"/>
            <a:ext cx="8466740" cy="4117850"/>
          </a:xfrm>
        </p:spPr>
        <p:txBody>
          <a:bodyPr>
            <a:normAutofit fontScale="85000" lnSpcReduction="10000"/>
          </a:bodyPr>
          <a:lstStyle/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مراحل رشد شناختی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مرحله بازنمایی حرکتی یا عملی (</a:t>
            </a:r>
            <a:r>
              <a:rPr lang="en-US" b="1" dirty="0" smtClean="0">
                <a:solidFill>
                  <a:srgbClr val="FF0000"/>
                </a:solidFill>
                <a:cs typeface="B Titr" pitchFamily="2" charset="-78"/>
              </a:rPr>
              <a:t>enactive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) (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یک تا ۳ سالگی)</a:t>
            </a:r>
            <a:endParaRPr lang="fa-IR" b="1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تقریبا </a:t>
            </a:r>
            <a:r>
              <a:rPr lang="fa-IR" b="1" dirty="0">
                <a:cs typeface="B Titr" pitchFamily="2" charset="-78"/>
              </a:rPr>
              <a:t>معادل حسی – حرکتی پیاژه است، تفکر کودک همان عمل کردن کودک است، کودک به واسطه دست کاری اشیاء آن ها را می شناسد. </a:t>
            </a:r>
            <a:endParaRPr lang="fa-IR" b="1" dirty="0" smtClean="0">
              <a:cs typeface="B Titr" pitchFamily="2" charset="-78"/>
            </a:endParaRP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مثلا </a:t>
            </a:r>
            <a:r>
              <a:rPr lang="fa-IR" b="1" dirty="0">
                <a:cs typeface="B Titr" pitchFamily="2" charset="-78"/>
              </a:rPr>
              <a:t>کودک نمی تواند محل قرار گرفتن فروشگاه نزدیک خانه شان را بیان کند اما می تواند شما را از راهی که قبلا رفته به آن جا </a:t>
            </a:r>
            <a:r>
              <a:rPr lang="fa-IR" b="1" dirty="0" smtClean="0">
                <a:cs typeface="B Titr" pitchFamily="2" charset="-78"/>
              </a:rPr>
              <a:t>ببرد.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>
                <a:cs typeface="B Titr" pitchFamily="2" charset="-78"/>
              </a:rPr>
              <a:t>کودک رویدادهای گذشته را از طریق پاسخ‌های حرکتی بازنمایی </a:t>
            </a:r>
            <a:r>
              <a:rPr lang="fa-IR" b="1" dirty="0" smtClean="0">
                <a:cs typeface="B Titr" pitchFamily="2" charset="-78"/>
              </a:rPr>
              <a:t>می‌کند.</a:t>
            </a:r>
            <a:endParaRPr lang="fa-IR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003707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نظریه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رشد شناختی برونر (2016-1915)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901950"/>
            <a:ext cx="8466740" cy="4117850"/>
          </a:xfrm>
        </p:spPr>
        <p:txBody>
          <a:bodyPr>
            <a:normAutofit fontScale="92500" lnSpcReduction="10000"/>
          </a:bodyPr>
          <a:lstStyle/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مراحل رشد شناختی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مرحله بازنمایی تجسمی یا تصویری </a:t>
            </a:r>
            <a:r>
              <a:rPr lang="en-US" b="1" dirty="0" smtClean="0">
                <a:solidFill>
                  <a:srgbClr val="FF0000"/>
                </a:solidFill>
                <a:cs typeface="B Titr" pitchFamily="2" charset="-78"/>
              </a:rPr>
              <a:t>Iconic)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):(3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تا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5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سالگی)</a:t>
            </a:r>
            <a:endParaRPr lang="fa-IR" b="1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>
                <a:cs typeface="B Titr" pitchFamily="2" charset="-78"/>
              </a:rPr>
              <a:t>کودک رویدادهای زندگی خود را غالبا به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صورت تصاویر ذهنی </a:t>
            </a:r>
            <a:r>
              <a:rPr lang="fa-IR" b="1" dirty="0">
                <a:cs typeface="B Titr" pitchFamily="2" charset="-78"/>
              </a:rPr>
              <a:t>حفظ می </a:t>
            </a:r>
            <a:r>
              <a:rPr lang="fa-IR" b="1" dirty="0" smtClean="0">
                <a:cs typeface="B Titr" pitchFamily="2" charset="-78"/>
              </a:rPr>
              <a:t>کند. تجارب حسی گسترش یافته و ادراکات در هم می آمیزند و تصاویر ذهنی ساخته می </a:t>
            </a:r>
            <a:r>
              <a:rPr lang="fa-IR" b="1" dirty="0">
                <a:cs typeface="B Titr" pitchFamily="2" charset="-78"/>
              </a:rPr>
              <a:t>شوند</a:t>
            </a:r>
            <a:r>
              <a:rPr lang="fa-IR" b="1" dirty="0" smtClean="0">
                <a:cs typeface="B Titr" pitchFamily="2" charset="-78"/>
              </a:rPr>
              <a:t>.</a:t>
            </a:r>
          </a:p>
          <a:p>
            <a:pPr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b="1" dirty="0">
                <a:cs typeface="B Titr" pitchFamily="2" charset="-78"/>
              </a:rPr>
              <a:t>کودکی که می تواند با رسم نقشه راه خانه تا فروشگاه نزدیک خانه شان را نشان دهد ازبازنمایی تصویری سود می برد</a:t>
            </a:r>
            <a:r>
              <a:rPr lang="fa-IR" b="1" dirty="0" smtClean="0">
                <a:cs typeface="B Titr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487771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3102</TotalTime>
  <Words>2132</Words>
  <Application>Microsoft Office PowerPoint</Application>
  <PresentationFormat>On-screen Show (4:3)</PresentationFormat>
  <Paragraphs>127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B Titr</vt:lpstr>
      <vt:lpstr>Calibri</vt:lpstr>
      <vt:lpstr>Times New Roman</vt:lpstr>
      <vt:lpstr>Wingdings</vt:lpstr>
      <vt:lpstr>Office Theme</vt:lpstr>
      <vt:lpstr>PowerPoint Presentation</vt:lpstr>
      <vt:lpstr>نظریه رشد شناختی برونر (2016-1915)</vt:lpstr>
      <vt:lpstr>نظریه رشد شناختی برونر (2016-1915)</vt:lpstr>
      <vt:lpstr>نظریه رشد شناختی برونر (2016-1915)</vt:lpstr>
      <vt:lpstr>نظریه رشد شناختی برونر (2016-1915)</vt:lpstr>
      <vt:lpstr>نظریه رشد شناختی برونر (2016-1915)</vt:lpstr>
      <vt:lpstr>نظریه رشد شناختی برونر (2016-1915)</vt:lpstr>
      <vt:lpstr>نظریه رشد شناختی برونر (2016-1915)</vt:lpstr>
      <vt:lpstr>نظریه رشد شناختی برونر (2016-1915)</vt:lpstr>
      <vt:lpstr>نظریه رشد شناختی برونر (2016-1915)</vt:lpstr>
      <vt:lpstr>نظریه رشد شناختی برونر (2016-1915)</vt:lpstr>
      <vt:lpstr>نظریه رشد شناختی برونر (2016-1915)</vt:lpstr>
      <vt:lpstr>نظریه رشد شناختی برونر (2016-1915)</vt:lpstr>
      <vt:lpstr>نظریه رشد شناختی برونر (2016-1915)</vt:lpstr>
      <vt:lpstr>نظریه رشد شناختی برونر (2016-1915)</vt:lpstr>
      <vt:lpstr>نظریه رشد شناختی برونر (2016-1915)</vt:lpstr>
      <vt:lpstr>نظریه رشد شناختی برونر (2016-1915)</vt:lpstr>
      <vt:lpstr>نظریه رشد شناختی برونر (2016-1915)</vt:lpstr>
      <vt:lpstr>نظریه رشد شناختی برونر (2016-1915)</vt:lpstr>
      <vt:lpstr>نظریه رشد شناختی برونر (2016-1915)</vt:lpstr>
      <vt:lpstr>نظریه رشد شناختی برونر (2016-1915)</vt:lpstr>
      <vt:lpstr>نظریه رشد شناختی برونر (2016-1915)</vt:lpstr>
      <vt:lpstr>نظریه رشد شناختی برونر (2016-1915)</vt:lpstr>
      <vt:lpstr>نظریه رشد شناختی برونر (2016-1915)</vt:lpstr>
      <vt:lpstr>نظریه رشد شناختی برونر (2016-1915)</vt:lpstr>
      <vt:lpstr>نظریه رشد شناختی برونر (2016-1915)</vt:lpstr>
      <vt:lpstr>نظریه رشد شناختی برونر (2016-1915)</vt:lpstr>
      <vt:lpstr>تکالیف یادگیری</vt:lpstr>
      <vt:lpstr>آدرس پست الکترونیکی جهت ارسال تکالیف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araz</cp:lastModifiedBy>
  <cp:revision>448</cp:revision>
  <dcterms:created xsi:type="dcterms:W3CDTF">2013-08-21T19:17:07Z</dcterms:created>
  <dcterms:modified xsi:type="dcterms:W3CDTF">2020-04-08T11:01:07Z</dcterms:modified>
</cp:coreProperties>
</file>