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D0412-CCF5-4104-A3B8-DF1EDCE9C6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BC07A0-56ED-421C-81FE-F4733CA87A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ED8E7-9485-434C-BEB7-1AB2FA963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9B08-A594-42F2-8D1A-C7F90F89C1B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5A59F-8A10-46A7-B20C-D046884A9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22728-E331-4365-B647-8195E891F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882A-8989-4323-9A6A-793D302CD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7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1F166-4D5A-4176-98F6-54A37DA81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C091A6-D2FF-4E07-9D86-6D8557F510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46B0D-ECB6-4397-9935-B936693EA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9B08-A594-42F2-8D1A-C7F90F89C1B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18057-478A-4685-BD1E-983DC283F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C0A30-50E4-4A52-845F-C1447BAA3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882A-8989-4323-9A6A-793D302CD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239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F421F3-551C-4D94-A595-5D8EE2F625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49C354-3419-4F03-9DBE-E97AFF881E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1B7CA-CA79-4F5A-AF31-50F0F55B1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9B08-A594-42F2-8D1A-C7F90F89C1B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469E2-B474-435B-BAEF-C69C001AB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34B21-10B8-4D37-BC79-EAF175C13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882A-8989-4323-9A6A-793D302CD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0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47EC3-B5DD-463B-B896-9A5B4FB0C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852D7-1ADF-4088-B430-9C7A90EAA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2CCD0-1AAF-47BE-A372-831030F8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9B08-A594-42F2-8D1A-C7F90F89C1B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4C179-9BE6-480A-A3C9-74792A32C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94522-5F43-4001-B2AA-6B47757B0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882A-8989-4323-9A6A-793D302CD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8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6537C-DE33-4927-9D9D-747358040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039690-E4C3-46F1-BF73-0E8D816EF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8E124-60DF-46FE-A832-96F76B838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9B08-A594-42F2-8D1A-C7F90F89C1B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B8E92-2536-4EAD-8F9C-990EA817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53154-6275-434E-9DB4-9BA66D46E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882A-8989-4323-9A6A-793D302CD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900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243CB-C6DE-4088-A15A-90E4C9A61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A9C23-080E-44AB-B8E5-FC1B9F9304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6A12D2-69C5-4B26-A1A4-6DA24BB9C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6EE4F9-DEA1-47F0-ABF4-80ECB9314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9B08-A594-42F2-8D1A-C7F90F89C1B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9C89F-DCFE-43BC-AE9A-F62FF2A6C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30431B-F3E1-41F2-AD87-15AF8D559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882A-8989-4323-9A6A-793D302CD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07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77560-9599-46DD-A3E9-DBC89F4D4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7D804-CFBF-45FE-928E-7D0FBCF58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CCC239-36E1-409F-B099-E8559653B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EC8B5A-003E-4BAA-9846-063BAA5FB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33FEA3-98BC-4026-9AC7-EBDC6C34DE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FC28AE-BECA-4D32-9363-24D77091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9B08-A594-42F2-8D1A-C7F90F89C1B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02E3DD-C43D-43A3-B907-884279D4A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0307DE-6786-4A9E-A942-A8218107B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882A-8989-4323-9A6A-793D302CD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49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F93DD-CD96-40BA-B221-3C7F978DF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8E5744-E5A2-4C15-972D-AAFC207C4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9B08-A594-42F2-8D1A-C7F90F89C1B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7FACA8-4B6E-4009-8FF1-2B8402AA6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740427-AD34-43C2-AB67-C4E9B7AB5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882A-8989-4323-9A6A-793D302CD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855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F5A5-F7D5-4CFB-BAC2-0D75799EB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9B08-A594-42F2-8D1A-C7F90F89C1B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3D9A6F-0174-4210-BDAD-538071EC5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351E4C-1958-4D45-A2C1-A0151A529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882A-8989-4323-9A6A-793D302CD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66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5A0E0-59DF-4CEB-806D-0D9D7D53E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DCE3F-321F-433F-9879-4BC4351CF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0FC1D-7890-41DD-8561-6A925CE6FC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B471D8-B777-4AB7-BDF6-F577AC4FE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9B08-A594-42F2-8D1A-C7F90F89C1B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9DA597-0C3F-43F2-AD2F-DBFC36883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B159EA-EF23-41AD-945B-D8D0DD6BF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882A-8989-4323-9A6A-793D302CD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66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8656E-F9B6-488A-828B-E5CC19825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8A312D-4BEB-4F33-8A8D-70CFC39620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CAD38B-275F-477D-86C6-12C830BCE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5F94AB-6834-491C-A745-EACFC70F7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9B08-A594-42F2-8D1A-C7F90F89C1B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EE0402-A638-4635-B930-F41D7CA1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BF87B-C948-4A1A-B9DF-E2402E19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882A-8989-4323-9A6A-793D302CD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9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0ACDFF-85A2-477B-852E-1A55DDCB4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C26749-7D7E-4816-B9DA-7E9EB7838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74782-B10C-4375-B934-CB70651164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F9B08-A594-42F2-8D1A-C7F90F89C1B5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FBAEF-894C-4F6C-8C7C-24B5A9D81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C0BA5-DC50-4806-B866-D260BC1167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3882A-8989-4323-9A6A-793D302CD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66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F5B32-038D-4FF1-9FF7-1963C0AF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237"/>
            <a:ext cx="11157488" cy="627962"/>
          </a:xfrm>
        </p:spPr>
        <p:txBody>
          <a:bodyPr>
            <a:normAutofit fontScale="90000"/>
          </a:bodyPr>
          <a:lstStyle/>
          <a:p>
            <a:r>
              <a:rPr lang="en-US" dirty="0"/>
              <a:t>Chapter seven: Teaching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B46E7-FF7C-4995-9942-0E2B57BE1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9383"/>
            <a:ext cx="11353800" cy="547090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I. Reasons for reading</a:t>
            </a:r>
          </a:p>
          <a:p>
            <a:r>
              <a:rPr lang="en-US" dirty="0"/>
              <a:t>       A: Career reasons</a:t>
            </a:r>
          </a:p>
          <a:p>
            <a:r>
              <a:rPr lang="en-US" dirty="0"/>
              <a:t>       B: Educational reasons</a:t>
            </a:r>
          </a:p>
          <a:p>
            <a:r>
              <a:rPr lang="en-US" dirty="0"/>
              <a:t>       C: Pleasure</a:t>
            </a:r>
          </a:p>
          <a:p>
            <a:r>
              <a:rPr lang="en-US" dirty="0"/>
              <a:t>II. Reading skills and Language acquisition</a:t>
            </a:r>
          </a:p>
          <a:p>
            <a:r>
              <a:rPr lang="en-US" dirty="0"/>
              <a:t>III. Kinds of reading</a:t>
            </a:r>
          </a:p>
          <a:p>
            <a:r>
              <a:rPr lang="en-US" dirty="0"/>
              <a:t>        A: Reading for pleasure (joyful reading) </a:t>
            </a:r>
          </a:p>
          <a:p>
            <a:r>
              <a:rPr lang="en-US" dirty="0"/>
              <a:t>        B: Intensive reading</a:t>
            </a:r>
          </a:p>
          <a:p>
            <a:r>
              <a:rPr lang="en-US" dirty="0"/>
              <a:t>               1.Genres of reading materials</a:t>
            </a:r>
          </a:p>
          <a:p>
            <a:r>
              <a:rPr lang="en-US" dirty="0"/>
              <a:t>                      a. books</a:t>
            </a:r>
          </a:p>
          <a:p>
            <a:r>
              <a:rPr lang="en-US" dirty="0"/>
              <a:t>                      b. magazines</a:t>
            </a:r>
          </a:p>
          <a:p>
            <a:r>
              <a:rPr lang="en-US" dirty="0"/>
              <a:t>                      c. poems</a:t>
            </a:r>
          </a:p>
          <a:p>
            <a:r>
              <a:rPr lang="en-US" dirty="0"/>
              <a:t>                      d. internet websites</a:t>
            </a:r>
          </a:p>
          <a:p>
            <a:r>
              <a:rPr lang="en-US" dirty="0"/>
              <a:t>                      e. …..</a:t>
            </a:r>
          </a:p>
          <a:p>
            <a:r>
              <a:rPr lang="en-US" dirty="0"/>
              <a:t>                                                                            page one</a:t>
            </a:r>
          </a:p>
        </p:txBody>
      </p:sp>
    </p:spTree>
    <p:extLst>
      <p:ext uri="{BB962C8B-B14F-4D97-AF65-F5344CB8AC3E}">
        <p14:creationId xmlns:p14="http://schemas.microsoft.com/office/powerpoint/2010/main" val="3362641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5C0FD-DEF3-454D-89C7-3D71AA1AF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seven: Teaching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DD811-C45B-4681-B73A-1CD6460EA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IV. Reading levels</a:t>
            </a:r>
          </a:p>
          <a:p>
            <a:r>
              <a:rPr lang="en-US" dirty="0"/>
              <a:t>     A: Authentic texts</a:t>
            </a:r>
          </a:p>
          <a:p>
            <a:r>
              <a:rPr lang="en-US" dirty="0"/>
              <a:t>     B: Simplified or comprehensible input</a:t>
            </a:r>
          </a:p>
          <a:p>
            <a:r>
              <a:rPr lang="en-US" dirty="0"/>
              <a:t>VI. Reading skills</a:t>
            </a:r>
          </a:p>
          <a:p>
            <a:r>
              <a:rPr lang="en-US" dirty="0"/>
              <a:t>     A: Scanning</a:t>
            </a:r>
          </a:p>
          <a:p>
            <a:r>
              <a:rPr lang="en-US" dirty="0"/>
              <a:t>     B: Skimming</a:t>
            </a:r>
          </a:p>
          <a:p>
            <a:r>
              <a:rPr lang="en-US" dirty="0"/>
              <a:t>VII: Reading principles</a:t>
            </a:r>
          </a:p>
          <a:p>
            <a:r>
              <a:rPr lang="en-US" dirty="0"/>
              <a:t>      A: Encourage students to read as often and much as possible</a:t>
            </a:r>
          </a:p>
          <a:p>
            <a:r>
              <a:rPr lang="en-US" dirty="0"/>
              <a:t>      B: Engage students with reading materials</a:t>
            </a:r>
          </a:p>
          <a:p>
            <a:r>
              <a:rPr lang="en-US" dirty="0"/>
              <a:t>                                                             page two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959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2D89-9450-455D-8F08-1720D19A6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63471"/>
            <a:ext cx="10515600" cy="944509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Continued from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59CAC-6701-4D8E-AA0A-D60FEA45D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037"/>
            <a:ext cx="10515600" cy="549592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      C: Make students to feedback to the reading besides paying</a:t>
            </a:r>
          </a:p>
          <a:p>
            <a:r>
              <a:rPr lang="en-US" dirty="0"/>
              <a:t>          attention to the structure</a:t>
            </a:r>
          </a:p>
          <a:p>
            <a:r>
              <a:rPr lang="en-US" dirty="0"/>
              <a:t>      D: Ask students to predict the next points of the reading </a:t>
            </a:r>
          </a:p>
          <a:p>
            <a:r>
              <a:rPr lang="en-US" dirty="0"/>
              <a:t>      E: The topic must be related to reading topic</a:t>
            </a:r>
          </a:p>
          <a:p>
            <a:r>
              <a:rPr lang="en-US" dirty="0"/>
              <a:t>      F: Reading must be in full form of words, phrases, sentences and </a:t>
            </a:r>
          </a:p>
          <a:p>
            <a:r>
              <a:rPr lang="en-US" dirty="0"/>
              <a:t>         etc.</a:t>
            </a:r>
          </a:p>
          <a:p>
            <a:r>
              <a:rPr lang="en-US" dirty="0"/>
              <a:t>VIII. Examples of matching different kinds of reading text with</a:t>
            </a:r>
          </a:p>
          <a:p>
            <a:r>
              <a:rPr lang="en-US" dirty="0"/>
              <a:t>      different kinds of reading tasks</a:t>
            </a:r>
          </a:p>
          <a:p>
            <a:r>
              <a:rPr lang="en-US" dirty="0"/>
              <a:t>IX. More reading suggestions</a:t>
            </a:r>
          </a:p>
          <a:p>
            <a:r>
              <a:rPr lang="en-US" dirty="0"/>
              <a:t>      A: Jigsaw reading</a:t>
            </a:r>
          </a:p>
          <a:p>
            <a:r>
              <a:rPr lang="en-US" dirty="0"/>
              <a:t>      B: Reading puzzles</a:t>
            </a:r>
          </a:p>
          <a:p>
            <a:r>
              <a:rPr lang="en-US" dirty="0"/>
              <a:t>      C: using newspaper</a:t>
            </a:r>
          </a:p>
          <a:p>
            <a:r>
              <a:rPr lang="en-US" dirty="0"/>
              <a:t>      D: following instructions</a:t>
            </a:r>
          </a:p>
          <a:p>
            <a:r>
              <a:rPr lang="en-US" dirty="0"/>
              <a:t>                                                                 page three   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590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FC180-5D13-4995-B576-87AAE896C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2746"/>
          </a:xfrm>
        </p:spPr>
        <p:txBody>
          <a:bodyPr/>
          <a:lstStyle/>
          <a:p>
            <a:r>
              <a:rPr lang="en-US" dirty="0"/>
              <a:t>More reading suggestions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491C1-B40B-4F35-820D-200788DD9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7872"/>
            <a:ext cx="10515600" cy="499909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   E: Poetry</a:t>
            </a:r>
          </a:p>
          <a:p>
            <a:r>
              <a:rPr lang="en-US" dirty="0"/>
              <a:t>    F: Play extract</a:t>
            </a:r>
          </a:p>
          <a:p>
            <a:r>
              <a:rPr lang="en-US" dirty="0"/>
              <a:t>    G: Predicting from words and pictures</a:t>
            </a:r>
          </a:p>
          <a:p>
            <a:r>
              <a:rPr lang="en-US" dirty="0"/>
              <a:t>     H: Different responses</a:t>
            </a:r>
          </a:p>
          <a:p>
            <a:r>
              <a:rPr lang="en-US" dirty="0"/>
              <a:t>X. Extensive reading and student encouragement </a:t>
            </a:r>
          </a:p>
          <a:p>
            <a:r>
              <a:rPr lang="en-US" dirty="0"/>
              <a:t>      A: Library</a:t>
            </a:r>
          </a:p>
          <a:p>
            <a:r>
              <a:rPr lang="en-US" dirty="0"/>
              <a:t>      B: Choice</a:t>
            </a:r>
          </a:p>
          <a:p>
            <a:r>
              <a:rPr lang="en-US" dirty="0"/>
              <a:t>      C: Feedback</a:t>
            </a:r>
          </a:p>
          <a:p>
            <a:r>
              <a:rPr lang="en-US" dirty="0"/>
              <a:t>      D: Time</a:t>
            </a:r>
          </a:p>
          <a:p>
            <a:r>
              <a:rPr lang="en-US" dirty="0"/>
              <a:t>                                              </a:t>
            </a:r>
            <a:r>
              <a:rPr lang="en-US"/>
              <a:t>Thank You All.</a:t>
            </a:r>
            <a:endParaRPr lang="en-US" dirty="0"/>
          </a:p>
          <a:p>
            <a:r>
              <a:rPr lang="en-US" dirty="0"/>
              <a:t>                                                     page four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698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302</Words>
  <Application>Microsoft Office PowerPoint</Application>
  <PresentationFormat>Widescreen</PresentationFormat>
  <Paragraphs>55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Chapter seven: Teaching reading</vt:lpstr>
      <vt:lpstr>Chapter seven: Teaching reading</vt:lpstr>
      <vt:lpstr> Continued from  </vt:lpstr>
      <vt:lpstr>More reading suggestions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seven: Teaching reading</dc:title>
  <dc:creator>jhabiz</dc:creator>
  <cp:lastModifiedBy>MarefManager</cp:lastModifiedBy>
  <cp:revision>8</cp:revision>
  <dcterms:created xsi:type="dcterms:W3CDTF">2020-05-15T11:40:59Z</dcterms:created>
  <dcterms:modified xsi:type="dcterms:W3CDTF">2020-05-19T04:27:44Z</dcterms:modified>
</cp:coreProperties>
</file>