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7" r:id="rId22"/>
    <p:sldId id="276" r:id="rId23"/>
    <p:sldId id="278" r:id="rId24"/>
    <p:sldId id="280" r:id="rId25"/>
    <p:sldId id="27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08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729" y="1627322"/>
            <a:ext cx="7191213" cy="370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9375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dirty="0" smtClean="0">
                <a:cs typeface="B Titr" panose="00000700000000000000" pitchFamily="2" charset="-78"/>
              </a:rPr>
              <a:t>3. سفارش </a:t>
            </a:r>
            <a:r>
              <a:rPr lang="fa-IR" sz="3200" dirty="0">
                <a:cs typeface="B Titr" panose="00000700000000000000" pitchFamily="2" charset="-78"/>
              </a:rPr>
              <a:t>به تقوای چشم و گوش و زبان و </a:t>
            </a:r>
            <a:r>
              <a:rPr lang="fa-IR" sz="3200" dirty="0" smtClean="0">
                <a:cs typeface="B Titr" panose="00000700000000000000" pitchFamily="2" charset="-78"/>
              </a:rPr>
              <a:t>لمس</a:t>
            </a:r>
            <a:endParaRPr lang="fa-IR" sz="32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a-IR" sz="2800" dirty="0" smtClean="0">
                <a:cs typeface="B Mitra" panose="00000400000000000000" pitchFamily="2" charset="-78"/>
              </a:rPr>
              <a:t>در مورد تقوای گوش نیز سفارش شده است تا مردان و زنان از شنیدن موسیقی هایی که موجب تقویت تخیلات جنسی میشود ، پرهیز کنند.</a:t>
            </a:r>
          </a:p>
          <a:p>
            <a:pPr marL="0" indent="0">
              <a:buNone/>
            </a:pPr>
            <a:r>
              <a:rPr lang="fa-IR" sz="2800" dirty="0" smtClean="0">
                <a:cs typeface="B Mitra" panose="00000400000000000000" pitchFamily="2" charset="-78"/>
              </a:rPr>
              <a:t>پیامبر اکرم (ص) میفرمایند:</a:t>
            </a:r>
          </a:p>
          <a:p>
            <a:pPr marL="0" indent="0" algn="ctr">
              <a:buNone/>
            </a:pPr>
            <a:r>
              <a:rPr lang="fa-IR" sz="2800" dirty="0" smtClean="0">
                <a:cs typeface="B Mitra" panose="00000400000000000000" pitchFamily="2" charset="-78"/>
              </a:rPr>
              <a:t>غنا(موسیقی مناسب مجلس لهو و لعب)، </a:t>
            </a:r>
            <a:r>
              <a:rPr lang="fa-IR" sz="2800" dirty="0" err="1" smtClean="0">
                <a:cs typeface="B Mitra" panose="00000400000000000000" pitchFamily="2" charset="-78"/>
              </a:rPr>
              <a:t>افسونِ</a:t>
            </a:r>
            <a:r>
              <a:rPr lang="fa-IR" sz="2800" dirty="0" smtClean="0">
                <a:cs typeface="B Mitra" panose="00000400000000000000" pitchFamily="2" charset="-78"/>
              </a:rPr>
              <a:t> رابطه جنسی حرام است.</a:t>
            </a:r>
            <a:endParaRPr lang="fa-IR" sz="28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61113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dirty="0" smtClean="0">
                <a:cs typeface="B Titr" panose="00000700000000000000" pitchFamily="2" charset="-78"/>
              </a:rPr>
              <a:t>3. سفارش </a:t>
            </a:r>
            <a:r>
              <a:rPr lang="fa-IR" sz="3200" dirty="0">
                <a:cs typeface="B Titr" panose="00000700000000000000" pitchFamily="2" charset="-78"/>
              </a:rPr>
              <a:t>به تقوای چشم و گوش و زبان و </a:t>
            </a:r>
            <a:r>
              <a:rPr lang="fa-IR" sz="3200" dirty="0" smtClean="0">
                <a:cs typeface="B Titr" panose="00000700000000000000" pitchFamily="2" charset="-78"/>
              </a:rPr>
              <a:t>لمس</a:t>
            </a:r>
            <a:endParaRPr lang="fa-IR" sz="32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fa-IR" sz="2800" dirty="0" smtClean="0">
                <a:cs typeface="B Mitra" panose="00000400000000000000" pitchFamily="2" charset="-78"/>
              </a:rPr>
              <a:t>در آیات و روایات بر رعایت عفاف و حیای کلام نیز سفارش و تاکید شده است و در مورد تماس بدنی ، از هرنوع لمس حتی اگر به صورت دست دادن با نامحرم باشد ، نهی شده است.</a:t>
            </a:r>
          </a:p>
          <a:p>
            <a:pPr marL="0" indent="0" algn="just">
              <a:buNone/>
            </a:pPr>
            <a:r>
              <a:rPr lang="fa-IR" sz="2800" dirty="0" smtClean="0">
                <a:cs typeface="B Mitra" panose="00000400000000000000" pitchFamily="2" charset="-78"/>
              </a:rPr>
              <a:t>پیامبر اکرم (ص) می فرمایند:</a:t>
            </a:r>
          </a:p>
          <a:p>
            <a:pPr marL="0" indent="0" algn="ctr">
              <a:buNone/>
            </a:pPr>
            <a:r>
              <a:rPr lang="fa-IR" sz="2800" dirty="0" smtClean="0">
                <a:cs typeface="B Mitra" panose="00000400000000000000" pitchFamily="2" charset="-78"/>
              </a:rPr>
              <a:t>کسی که با نامحرم دست بدهد ، خداوند بر او غضب میکند.</a:t>
            </a:r>
            <a:endParaRPr lang="fa-IR" sz="28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55735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dirty="0" smtClean="0">
                <a:cs typeface="B Titr" panose="00000700000000000000" pitchFamily="2" charset="-78"/>
              </a:rPr>
              <a:t>4. رعایت </a:t>
            </a:r>
            <a:r>
              <a:rPr lang="fa-IR" sz="3200" dirty="0">
                <a:cs typeface="B Titr" panose="00000700000000000000" pitchFamily="2" charset="-78"/>
              </a:rPr>
              <a:t>حجاب از سوی </a:t>
            </a:r>
            <a:r>
              <a:rPr lang="fa-IR" sz="3200" dirty="0" smtClean="0">
                <a:cs typeface="B Titr" panose="00000700000000000000" pitchFamily="2" charset="-78"/>
              </a:rPr>
              <a:t>زنان</a:t>
            </a:r>
            <a:endParaRPr lang="fa-IR" sz="32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Low">
              <a:buNone/>
            </a:pPr>
            <a:r>
              <a:rPr lang="fa-IR" sz="2800" dirty="0" smtClean="0">
                <a:cs typeface="B Mitra" panose="00000400000000000000" pitchFamily="2" charset="-78"/>
              </a:rPr>
              <a:t>به جهت اینکه جذابیت ظاهری و رفتاری زنان برای مردان بسیار بیشتر از جاذبه ظاهری مردان برای زنان است و مردان در برابر جنس مخالف ، توان خویشتن داری کمتری دارند . از این رو ، خداوند متعال از سویی مرد را نیازمند زن خلق کرده و از طرفی با دستور به پوشاندن جذابیت های زنانه ، مرد را به دست یابی محترمانه به او (ازطریق ازدواج) توصیه کرده است از همین روی ، رعایت حجاب که هدف آن ، حفظ ارزشمندی زن و نیز در امان داشتن او از سوءاستفاده مرد است ، بر زن واجب میباشد.</a:t>
            </a:r>
            <a:endParaRPr lang="fa-IR" sz="28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59805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dirty="0" smtClean="0">
                <a:cs typeface="B Titr" panose="00000700000000000000" pitchFamily="2" charset="-78"/>
              </a:rPr>
              <a:t>خویشتن داری جنسی تا آستانه ازدواج</a:t>
            </a:r>
            <a:endParaRPr lang="fa-IR" sz="36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Low">
              <a:buNone/>
            </a:pPr>
            <a:r>
              <a:rPr lang="fa-IR" sz="2800" dirty="0" smtClean="0">
                <a:cs typeface="B Mitra" panose="00000400000000000000" pitchFamily="2" charset="-78"/>
              </a:rPr>
              <a:t>کنترل غریزه جنسی چنان اهمیت دارد که خداوند متعال امر فرموده است که دختران و پسران تا آستانه ازدواج عفت پیشه کنند و به رفتار های جنسی حرام آلوده نشوند.</a:t>
            </a:r>
          </a:p>
          <a:p>
            <a:pPr marL="0" indent="0" algn="justLow">
              <a:buNone/>
            </a:pPr>
            <a:r>
              <a:rPr lang="fa-IR" sz="2800" dirty="0" smtClean="0">
                <a:cs typeface="B Mitra" panose="00000400000000000000" pitchFamily="2" charset="-78"/>
              </a:rPr>
              <a:t> آیه شریفه ی 33 سوره ی نور :</a:t>
            </a:r>
          </a:p>
          <a:p>
            <a:pPr marL="0" indent="0" algn="ctr">
              <a:buNone/>
            </a:pPr>
            <a:r>
              <a:rPr lang="fa-IR" sz="2800" dirty="0" smtClean="0">
                <a:cs typeface="B Mitra" panose="00000400000000000000" pitchFamily="2" charset="-78"/>
              </a:rPr>
              <a:t>و کسانی که (وسیله) ازدواجی نمی یابند ، باید خویشتن داری کنند.</a:t>
            </a:r>
            <a:endParaRPr lang="fa-IR" sz="28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28914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dirty="0" smtClean="0">
                <a:cs typeface="B Titr" panose="00000700000000000000" pitchFamily="2" charset="-78"/>
              </a:rPr>
              <a:t>شیوه های رایج رفتار جنسی حرام</a:t>
            </a:r>
            <a:endParaRPr lang="fa-IR" sz="32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fa-IR" sz="3200" dirty="0" smtClean="0">
                <a:cs typeface="B Mitra" panose="00000400000000000000" pitchFamily="2" charset="-78"/>
              </a:rPr>
              <a:t>خود ارضایی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a-IR" sz="3200" dirty="0" smtClean="0">
                <a:cs typeface="B Mitra" panose="00000400000000000000" pitchFamily="2" charset="-78"/>
              </a:rPr>
              <a:t>ارتباط با جنس مخالف خارج از چاچوب ازدواج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a-IR" sz="3200" dirty="0" smtClean="0">
                <a:cs typeface="B Mitra" panose="00000400000000000000" pitchFamily="2" charset="-78"/>
              </a:rPr>
              <a:t>ارتباط جنسی با هم جنس</a:t>
            </a:r>
            <a:endParaRPr lang="fa-IR" sz="32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0454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dirty="0" smtClean="0">
                <a:cs typeface="B Titr" panose="00000700000000000000" pitchFamily="2" charset="-78"/>
              </a:rPr>
              <a:t>1. خود ارضایی</a:t>
            </a:r>
            <a:endParaRPr lang="fa-IR" sz="36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a-IR" sz="2800" dirty="0" smtClean="0">
                <a:cs typeface="B Mitra" panose="00000400000000000000" pitchFamily="2" charset="-78"/>
              </a:rPr>
              <a:t>این رفتار نوعی انحراف جنسی است که در دین مقدس اسلام حرام بوده و از گناهان کبیره شمرده میشود.</a:t>
            </a:r>
          </a:p>
          <a:p>
            <a:pPr marL="0" indent="0">
              <a:buNone/>
            </a:pPr>
            <a:r>
              <a:rPr lang="fa-IR" sz="2800" dirty="0" smtClean="0">
                <a:cs typeface="B Mitra" panose="00000400000000000000" pitchFamily="2" charset="-78"/>
              </a:rPr>
              <a:t>امام صادق (ع) در مورد سوالی درباره خود ارضایی میفرمایند:</a:t>
            </a:r>
          </a:p>
          <a:p>
            <a:pPr marL="0" indent="0" algn="ctr">
              <a:buNone/>
            </a:pPr>
            <a:r>
              <a:rPr lang="fa-IR" sz="2800" dirty="0" smtClean="0">
                <a:cs typeface="B Mitra" panose="00000400000000000000" pitchFamily="2" charset="-78"/>
              </a:rPr>
              <a:t>گناه بزرگی است که خدای متعال در کتاب خود از آن نهی کرده است.</a:t>
            </a:r>
            <a:endParaRPr lang="fa-IR" sz="28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45276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dirty="0" smtClean="0">
                <a:cs typeface="B Titr" panose="00000700000000000000" pitchFamily="2" charset="-78"/>
              </a:rPr>
              <a:t>آثار سوء جسمی و روانی خود ارضایی</a:t>
            </a:r>
            <a:endParaRPr lang="fa-IR" sz="36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a-IR" sz="2600" dirty="0" smtClean="0">
                <a:cs typeface="B Mitra" panose="00000400000000000000" pitchFamily="2" charset="-78"/>
              </a:rPr>
              <a:t>ایجاد ضعف در برخی فعالیت های مغزی همچون ضعف در حافظه کوتاه مدت یا ضعف در تمرکز</a:t>
            </a:r>
          </a:p>
          <a:p>
            <a:pPr marL="457200" indent="-457200">
              <a:buFont typeface="+mj-lt"/>
              <a:buAutoNum type="arabicPeriod"/>
            </a:pPr>
            <a:r>
              <a:rPr lang="fa-IR" sz="2600" dirty="0" smtClean="0">
                <a:cs typeface="B Mitra" panose="00000400000000000000" pitchFamily="2" charset="-78"/>
              </a:rPr>
              <a:t>بروز اختلال های جنسی مانند لذت در ارتباطات جنسی پس از ازدواج و کم شدن قدرت باروری </a:t>
            </a:r>
          </a:p>
          <a:p>
            <a:pPr marL="457200" indent="-457200">
              <a:buFont typeface="+mj-lt"/>
              <a:buAutoNum type="arabicPeriod"/>
            </a:pPr>
            <a:r>
              <a:rPr lang="fa-IR" sz="2600" dirty="0" smtClean="0">
                <a:cs typeface="B Mitra" panose="00000400000000000000" pitchFamily="2" charset="-78"/>
              </a:rPr>
              <a:t>ضعف دستگاه عصبی و کنترل اعصاب </a:t>
            </a:r>
          </a:p>
          <a:p>
            <a:pPr marL="457200" indent="-457200">
              <a:buFont typeface="+mj-lt"/>
              <a:buAutoNum type="arabicPeriod"/>
            </a:pPr>
            <a:r>
              <a:rPr lang="fa-IR" sz="2600" dirty="0" smtClean="0">
                <a:cs typeface="B Mitra" panose="00000400000000000000" pitchFamily="2" charset="-78"/>
              </a:rPr>
              <a:t>ایجاد برخی از اختلال های خواب</a:t>
            </a:r>
            <a:endParaRPr lang="fa-IR" sz="26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7601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dirty="0" smtClean="0">
                <a:cs typeface="B Titr" panose="00000700000000000000" pitchFamily="2" charset="-78"/>
              </a:rPr>
              <a:t>2. ارتباط با جنس مخالف خارج از چارچوب ازدواج</a:t>
            </a:r>
            <a:endParaRPr lang="fa-IR" sz="36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a-IR" sz="2800" dirty="0" smtClean="0">
                <a:cs typeface="B Mitra" panose="00000400000000000000" pitchFamily="2" charset="-78"/>
              </a:rPr>
              <a:t>دختر و پسر مجردی که خویشتن داری نکنند و به رابطه جنسی مبادرت ورزند ، مستحق مجازات در دنیا و عذاب الهی در آخرت هستند </a:t>
            </a:r>
          </a:p>
          <a:p>
            <a:pPr marL="0" indent="0">
              <a:buNone/>
            </a:pPr>
            <a:r>
              <a:rPr lang="fa-IR" sz="2800" dirty="0" smtClean="0">
                <a:cs typeface="B Mitra" panose="00000400000000000000" pitchFamily="2" charset="-78"/>
              </a:rPr>
              <a:t>خداوند متعال در آیه شریفه 32 سوره اسراء</a:t>
            </a:r>
            <a:r>
              <a:rPr lang="fa-IR" sz="2800" dirty="0">
                <a:cs typeface="B Mitra" panose="00000400000000000000" pitchFamily="2" charset="-78"/>
              </a:rPr>
              <a:t> </a:t>
            </a:r>
            <a:r>
              <a:rPr lang="fa-IR" sz="2800" dirty="0" smtClean="0">
                <a:cs typeface="B Mitra" panose="00000400000000000000" pitchFamily="2" charset="-78"/>
              </a:rPr>
              <a:t>میفرماید:</a:t>
            </a:r>
          </a:p>
          <a:p>
            <a:pPr marL="0" indent="0" algn="ctr">
              <a:buNone/>
            </a:pPr>
            <a:r>
              <a:rPr lang="fa-IR" sz="2800" dirty="0" smtClean="0">
                <a:cs typeface="B Mitra" panose="00000400000000000000" pitchFamily="2" charset="-78"/>
              </a:rPr>
              <a:t>و نزدیک زنا نشوید</a:t>
            </a:r>
            <a:r>
              <a:rPr lang="en-US" sz="2800" dirty="0" smtClean="0">
                <a:cs typeface="B Mitra" panose="00000400000000000000" pitchFamily="2" charset="-78"/>
              </a:rPr>
              <a:t>; </a:t>
            </a:r>
            <a:r>
              <a:rPr lang="fa-IR" sz="2800" dirty="0" smtClean="0">
                <a:cs typeface="B Mitra" panose="00000400000000000000" pitchFamily="2" charset="-78"/>
              </a:rPr>
              <a:t> (چرا) که آن ، زشتکاری و بد راهی است </a:t>
            </a:r>
          </a:p>
        </p:txBody>
      </p:sp>
    </p:spTree>
    <p:extLst>
      <p:ext uri="{BB962C8B-B14F-4D97-AF65-F5344CB8AC3E}">
        <p14:creationId xmlns:p14="http://schemas.microsoft.com/office/powerpoint/2010/main" xmlns="" val="1859802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dirty="0" smtClean="0">
                <a:cs typeface="B Titr" panose="00000700000000000000" pitchFamily="2" charset="-78"/>
              </a:rPr>
              <a:t>2. ارتباط </a:t>
            </a:r>
            <a:r>
              <a:rPr lang="fa-IR" sz="3600" dirty="0">
                <a:cs typeface="B Titr" panose="00000700000000000000" pitchFamily="2" charset="-78"/>
              </a:rPr>
              <a:t>با جنس مخالف خارج از چارچوب ازدواج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a-IR" sz="2800" dirty="0" smtClean="0">
                <a:cs typeface="B Mitra" panose="00000400000000000000" pitchFamily="2" charset="-78"/>
              </a:rPr>
              <a:t>و در آیه شریفه ی 2 سوره نور خداوند متعال میفرماید:</a:t>
            </a:r>
          </a:p>
          <a:p>
            <a:pPr marL="0" indent="0">
              <a:buNone/>
            </a:pPr>
            <a:r>
              <a:rPr lang="fa-IR" sz="2800" dirty="0" smtClean="0">
                <a:cs typeface="B Mitra" panose="00000400000000000000" pitchFamily="2" charset="-78"/>
              </a:rPr>
              <a:t>زن زناکا و مرد زناکار ، هریک از آن دو را صد ضربه تازیانه بزنید ، و اگر به خدا و روز باز پسین ایمان دارید ، نسبت به آن دو در (کار) دین خدا هیچ دلسوزی شما را گرفتار نکند ، و باید دسته ای از مومنان مجازات آن دو را مشاهده کنند.</a:t>
            </a:r>
            <a:endParaRPr lang="fa-IR" sz="28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48702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dirty="0" smtClean="0">
                <a:cs typeface="B Titr" panose="00000700000000000000" pitchFamily="2" charset="-78"/>
              </a:rPr>
              <a:t>2. ارتباط </a:t>
            </a:r>
            <a:r>
              <a:rPr lang="fa-IR" sz="3600" dirty="0">
                <a:cs typeface="B Titr" panose="00000700000000000000" pitchFamily="2" charset="-78"/>
              </a:rPr>
              <a:t>با جنس مخالف خارج از چارچوب ازدواج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a-IR" dirty="0" smtClean="0"/>
          </a:p>
          <a:p>
            <a:pPr marL="0" indent="0" algn="justLow">
              <a:buNone/>
            </a:pPr>
            <a:r>
              <a:rPr lang="fa-IR" sz="2800" dirty="0" smtClean="0">
                <a:cs typeface="B Mitra" panose="00000400000000000000" pitchFamily="2" charset="-78"/>
              </a:rPr>
              <a:t>حضرت علی (ع) نیز در مورد عذاب اخروی فردی که رابطه جنسی نامشروع دارد میفرمایند:</a:t>
            </a:r>
          </a:p>
          <a:p>
            <a:pPr marL="0" indent="0" algn="justLow">
              <a:buNone/>
            </a:pPr>
            <a:r>
              <a:rPr lang="fa-IR" sz="2800" dirty="0" smtClean="0">
                <a:cs typeface="B Mitra" panose="00000400000000000000" pitchFamily="2" charset="-78"/>
              </a:rPr>
              <a:t>زناکار در آخرت با بد محاسبه ای روبرو خواهد شد. خداوند مهربان (باوجود محبت فراوان) بر او خشم میگیرد و در آتش ، جاویدان خواهند ماند.</a:t>
            </a:r>
            <a:endParaRPr lang="fa-IR" sz="28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32451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cs typeface="B Titr" panose="00000700000000000000" pitchFamily="2" charset="-78"/>
              </a:rPr>
              <a:t>کنفرانس درس دانش خانواده و جمعیت</a:t>
            </a:r>
            <a:endParaRPr lang="fa-IR" sz="40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a-IR" sz="4000" dirty="0" smtClean="0">
                <a:cs typeface="B Mitra" panose="00000400000000000000" pitchFamily="2" charset="-78"/>
              </a:rPr>
              <a:t>منبع </a:t>
            </a:r>
            <a:r>
              <a:rPr lang="fa-IR" sz="4000" dirty="0">
                <a:cs typeface="B Mitra" panose="00000400000000000000" pitchFamily="2" charset="-78"/>
              </a:rPr>
              <a:t>: صفحات 40 تا 48 کتاب دانش خانواده و جمعیت </a:t>
            </a:r>
          </a:p>
          <a:p>
            <a:pPr marL="0" indent="0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41615065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dirty="0" smtClean="0">
                <a:solidFill>
                  <a:schemeClr val="tx1"/>
                </a:solidFill>
                <a:cs typeface="B Titr" panose="00000700000000000000" pitchFamily="2" charset="-78"/>
              </a:rPr>
              <a:t>2. ارتباط </a:t>
            </a:r>
            <a:r>
              <a:rPr lang="fa-IR" sz="3600" dirty="0">
                <a:solidFill>
                  <a:schemeClr val="tx1"/>
                </a:solidFill>
                <a:cs typeface="B Titr" panose="00000700000000000000" pitchFamily="2" charset="-78"/>
              </a:rPr>
              <a:t>با جنس مخالف خارج از چارچوب ازدواج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a-IR" sz="2800" dirty="0" smtClean="0">
                <a:cs typeface="B Mitra" panose="00000400000000000000" pitchFamily="2" charset="-78"/>
              </a:rPr>
              <a:t>در روایات ، حکمت تعیین مجازات و اصرار بر اجرای آن ، پاک ساختن مجرم از آلودگی گناه و پیشگیری از فراگیر شدن جرم در جامعه عنوان شده است در حقیقت از آنجا که بعد فرامادی انسان اصالت دارد و فانی نخواهد شد ، جسم مادی انسان در اانحراف از مسیر ، زیر فشار قرار گرفته ، به سوی طهارت روح بازگردانده میشود تا پس از مشقتی موقت ، از سعادتی ابدی بهره مند شود .</a:t>
            </a:r>
            <a:endParaRPr lang="fa-IR" sz="28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71032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dirty="0" smtClean="0">
                <a:cs typeface="B Titr" panose="00000700000000000000" pitchFamily="2" charset="-78"/>
              </a:rPr>
              <a:t>3. ارتباط جنسی با هم جنس</a:t>
            </a:r>
            <a:endParaRPr lang="fa-IR" sz="36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a-IR" sz="2800" dirty="0" smtClean="0">
                <a:cs typeface="B Mitra" panose="00000400000000000000" pitchFamily="2" charset="-78"/>
              </a:rPr>
              <a:t>این نوع رابطه نیز در اسلام حرام است و فردی که مرتکب این عمل شود ، مجازات میگردد. آیات و روایات بساری بر حرمت رابطه ی جنسی با همجنس تاکید دارد . مثلا آیاتی به قوم لوط اشاره دارد زشتی همجنس بازی مردان و عذاب الهی مربوط به آن را یادآور میشود .</a:t>
            </a:r>
          </a:p>
          <a:p>
            <a:pPr marL="0" indent="0">
              <a:buNone/>
            </a:pPr>
            <a:r>
              <a:rPr lang="fa-IR" sz="2800" dirty="0" smtClean="0">
                <a:cs typeface="B Mitra" panose="00000400000000000000" pitchFamily="2" charset="-78"/>
              </a:rPr>
              <a:t>خداوند متعال در آیه شریفه ی 84 سوره اعراف میفرمایند:</a:t>
            </a:r>
          </a:p>
          <a:p>
            <a:pPr marL="0" indent="0" algn="ctr">
              <a:buNone/>
            </a:pPr>
            <a:r>
              <a:rPr lang="fa-IR" sz="2800" dirty="0" smtClean="0">
                <a:cs typeface="B Mitra" panose="00000400000000000000" pitchFamily="2" charset="-78"/>
              </a:rPr>
              <a:t>و بارشی (از سنگ های عذاب) بر آنان باراندیم ، پس بنگر فرجام خلافکاران چگونه بوده است</a:t>
            </a:r>
          </a:p>
        </p:txBody>
      </p:sp>
    </p:spTree>
    <p:extLst>
      <p:ext uri="{BB962C8B-B14F-4D97-AF65-F5344CB8AC3E}">
        <p14:creationId xmlns:p14="http://schemas.microsoft.com/office/powerpoint/2010/main" xmlns="" val="271895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dirty="0" smtClean="0">
                <a:cs typeface="B Titr" panose="00000700000000000000" pitchFamily="2" charset="-78"/>
              </a:rPr>
              <a:t>3. ارتباط </a:t>
            </a:r>
            <a:r>
              <a:rPr lang="fa-IR" sz="3600" dirty="0">
                <a:cs typeface="B Titr" panose="00000700000000000000" pitchFamily="2" charset="-78"/>
              </a:rPr>
              <a:t>جنسی با هم جنس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a-IR" sz="2800" dirty="0" smtClean="0">
                <a:cs typeface="B Mitra" panose="00000400000000000000" pitchFamily="2" charset="-78"/>
              </a:rPr>
              <a:t>در آیاتی که به قوم رس اشاره شده نیز بر زشتی ارتباط جنسی زنان با یکدیگر(مساحقه) و عذاب الهی آن تاکید شده است </a:t>
            </a:r>
          </a:p>
          <a:p>
            <a:pPr marL="0" indent="0">
              <a:buNone/>
            </a:pPr>
            <a:r>
              <a:rPr lang="fa-IR" sz="2800" dirty="0" smtClean="0">
                <a:cs typeface="B Mitra" panose="00000400000000000000" pitchFamily="2" charset="-78"/>
              </a:rPr>
              <a:t>قانون مجازات اسلامی ایران در ماده 110 مجازات همجنسبازی مردان را مرگ ، و در ماده 129 مجازات همجنسبازی زنان را صد ضربه شلاق اعلام نموده است.</a:t>
            </a:r>
            <a:endParaRPr lang="fa-IR" sz="28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68569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dirty="0" smtClean="0">
                <a:cs typeface="B Titr" panose="00000700000000000000" pitchFamily="2" charset="-78"/>
              </a:rPr>
              <a:t>3. ارتباط </a:t>
            </a:r>
            <a:r>
              <a:rPr lang="fa-IR" sz="3600" dirty="0">
                <a:cs typeface="B Titr" panose="00000700000000000000" pitchFamily="2" charset="-78"/>
              </a:rPr>
              <a:t>جنسی با هم جنس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a-IR" sz="2800" dirty="0" smtClean="0">
                <a:cs typeface="B Mitra" panose="00000400000000000000" pitchFamily="2" charset="-78"/>
              </a:rPr>
              <a:t>به نوشته بسیاری از مجلات پزشکی و علمی ، همجنس بازان برخی بیماری ها را چند برابر بیش از افراد غیر همجنس خواه دارند .</a:t>
            </a:r>
          </a:p>
          <a:p>
            <a:pPr marL="0" indent="0">
              <a:buNone/>
            </a:pPr>
            <a:r>
              <a:rPr lang="fa-IR" sz="2800" dirty="0" smtClean="0">
                <a:cs typeface="B Mitra" panose="00000400000000000000" pitchFamily="2" charset="-78"/>
              </a:rPr>
              <a:t>ایدز 5 هزار برابر، سفلیس ، سوزاک و هپاتیت نیز چندین برابر</a:t>
            </a:r>
          </a:p>
          <a:p>
            <a:pPr marL="0" indent="0">
              <a:buNone/>
            </a:pPr>
            <a:r>
              <a:rPr lang="fa-IR" sz="2800" dirty="0" smtClean="0">
                <a:cs typeface="B Mitra" panose="00000400000000000000" pitchFamily="2" charset="-78"/>
              </a:rPr>
              <a:t>بیشتر افراد همجنسگرا از سلامت روانی مطلوبی برخوردار نیستند و دچار انواع افسردگی و بیماری های روانی هستند. </a:t>
            </a:r>
            <a:endParaRPr lang="fa-IR" sz="28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29058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3161" y="2760132"/>
            <a:ext cx="9601196" cy="1263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Arabic Style" panose="00000400000000000000" pitchFamily="2" charset="-78"/>
              </a:rPr>
              <a:t>والسلام علیکم و رحمه الله و برکاته </a:t>
            </a:r>
            <a:endParaRPr lang="fa-IR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Arabic Style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9369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2160" y="751840"/>
            <a:ext cx="10668000" cy="542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4073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هم خانگی یا زندگی مشترک بدون ازدواج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Low">
              <a:buNone/>
            </a:pPr>
            <a:r>
              <a:rPr lang="fa-IR" sz="3600" dirty="0" smtClean="0">
                <a:cs typeface="B Mitra" panose="00000400000000000000" pitchFamily="2" charset="-78"/>
              </a:rPr>
              <a:t>امروزه در جوامع غربی به ویژه در اروپا نوعی از روابط کم و بیش پایدار بین زن و مرد رواج یافته که  عبارت است از هم خانگی یا زندگی مشترک یک زن با یک مرد بدون تبعیت از قواعد و قوانین ازدواج  </a:t>
            </a:r>
          </a:p>
          <a:p>
            <a:pPr marL="0" indent="0" algn="justLow">
              <a:buNone/>
            </a:pPr>
            <a:r>
              <a:rPr lang="fa-IR" sz="3600" dirty="0" smtClean="0">
                <a:cs typeface="B Mitra" panose="00000400000000000000" pitchFamily="2" charset="-78"/>
              </a:rPr>
              <a:t>مثلا در فرانسه 10 درصد از زوج ها (حدود یک میلیون زوج)</a:t>
            </a:r>
          </a:p>
          <a:p>
            <a:pPr marL="0" indent="0" algn="justLow">
              <a:buNone/>
            </a:pPr>
            <a:r>
              <a:rPr lang="fa-IR" sz="3600" dirty="0" smtClean="0">
                <a:cs typeface="B Mitra" panose="00000400000000000000" pitchFamily="2" charset="-78"/>
              </a:rPr>
              <a:t>در نروژ و دانمارک از هر 10 زوج ، 3 تا 4 زوج زندگی مشترک بدون ازدواج دارند</a:t>
            </a:r>
            <a:endParaRPr lang="fa-IR" sz="36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84342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dirty="0" smtClean="0">
                <a:cs typeface="B Titr" panose="00000700000000000000" pitchFamily="2" charset="-78"/>
              </a:rPr>
              <a:t>برخی عوامل موثر در رواج این سبک زندگی</a:t>
            </a:r>
            <a:endParaRPr lang="fa-IR" sz="36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cs typeface="B Mitra" panose="00000400000000000000" pitchFamily="2" charset="-78"/>
              </a:rPr>
              <a:t>آزادی بی سابقه روابط جنسی</a:t>
            </a:r>
          </a:p>
          <a:p>
            <a:r>
              <a:rPr lang="fa-IR" dirty="0" smtClean="0">
                <a:cs typeface="B Mitra" panose="00000400000000000000" pitchFamily="2" charset="-78"/>
              </a:rPr>
              <a:t>کاهش نظارت والدین بر رفتار جنسی فرزندان</a:t>
            </a:r>
          </a:p>
          <a:p>
            <a:r>
              <a:rPr lang="fa-IR" dirty="0" smtClean="0">
                <a:cs typeface="B Mitra" panose="00000400000000000000" pitchFamily="2" charset="-78"/>
              </a:rPr>
              <a:t>ایدئولوژی و طرزفکر استقلال و عدم تعهد</a:t>
            </a:r>
          </a:p>
          <a:p>
            <a:r>
              <a:rPr lang="fa-IR" dirty="0" smtClean="0">
                <a:cs typeface="B Mitra" panose="00000400000000000000" pitchFamily="2" charset="-78"/>
              </a:rPr>
              <a:t>نداشتن جنبه رسمی و قانونی این نوع زندگی </a:t>
            </a:r>
          </a:p>
          <a:p>
            <a:r>
              <a:rPr lang="fa-IR" dirty="0" smtClean="0">
                <a:cs typeface="B Mitra" panose="00000400000000000000" pitchFamily="2" charset="-78"/>
              </a:rPr>
              <a:t>مدارای بیشتر مالکان خانه های استیجاری در مورد اسکان زوج های هم خانه</a:t>
            </a:r>
          </a:p>
          <a:p>
            <a:pPr marL="0" indent="0">
              <a:buNone/>
            </a:pPr>
            <a:endParaRPr lang="fa-IR" dirty="0" smtClean="0"/>
          </a:p>
          <a:p>
            <a:endParaRPr lang="fa-IR" dirty="0" smtClean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2186300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cs typeface="B Titr" panose="00000700000000000000" pitchFamily="2" charset="-78"/>
              </a:rPr>
              <a:t>اثرات نامطلوب و مخرب این نوع سبک زندگی</a:t>
            </a:r>
            <a:endParaRPr lang="fa-IR" sz="40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sz="2800" dirty="0" smtClean="0">
                <a:cs typeface="B Mitra" panose="00000400000000000000" pitchFamily="2" charset="-78"/>
              </a:rPr>
              <a:t>نادیده گرفته شدن مسئولیت پذیری در زندگی مشترک</a:t>
            </a:r>
          </a:p>
          <a:p>
            <a:r>
              <a:rPr lang="fa-IR" sz="2800" dirty="0" smtClean="0">
                <a:cs typeface="B Mitra" panose="00000400000000000000" pitchFamily="2" charset="-78"/>
              </a:rPr>
              <a:t>افرایش تعداد فرزندان نامشروع</a:t>
            </a:r>
          </a:p>
          <a:p>
            <a:r>
              <a:rPr lang="fa-IR" sz="2800" dirty="0" smtClean="0">
                <a:cs typeface="B Mitra" panose="00000400000000000000" pitchFamily="2" charset="-78"/>
              </a:rPr>
              <a:t>عدم پرورش صحیح فرزندان</a:t>
            </a:r>
          </a:p>
          <a:p>
            <a:r>
              <a:rPr lang="fa-IR" sz="2800" dirty="0" smtClean="0">
                <a:cs typeface="B Mitra" panose="00000400000000000000" pitchFamily="2" charset="-78"/>
              </a:rPr>
              <a:t>به </a:t>
            </a:r>
            <a:r>
              <a:rPr lang="fa-IR" sz="2800" dirty="0">
                <a:cs typeface="B Mitra" pitchFamily="2" charset="-78"/>
              </a:rPr>
              <a:t>دلیل این که شریک زندگی می تواند هر زمان که بخواهد به زندگی خاتمه دهد لذا </a:t>
            </a:r>
            <a:r>
              <a:rPr lang="fa-IR" sz="2800" dirty="0" smtClean="0">
                <a:cs typeface="B Mitra" pitchFamily="2" charset="-78"/>
              </a:rPr>
              <a:t>هر دو </a:t>
            </a:r>
            <a:r>
              <a:rPr lang="fa-IR" sz="2800" dirty="0">
                <a:cs typeface="B Mitra" pitchFamily="2" charset="-78"/>
              </a:rPr>
              <a:t>طرف همواره در اضطراب و نگرانی خواهند بود. </a:t>
            </a:r>
          </a:p>
          <a:p>
            <a:r>
              <a:rPr lang="fa-IR" sz="2800" dirty="0">
                <a:cs typeface="B Mitra" pitchFamily="2" charset="-78"/>
              </a:rPr>
              <a:t>عدم بروز عواطف اصیل و عمیق بین زن و مرد</a:t>
            </a:r>
          </a:p>
          <a:p>
            <a:endParaRPr lang="fa-IR" sz="2800" dirty="0" smtClean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83946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مدیریت غریزه جنسی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a-IR" sz="2800" dirty="0" smtClean="0">
                <a:solidFill>
                  <a:schemeClr val="tx1"/>
                </a:solidFill>
                <a:cs typeface="B Mitra" panose="00000400000000000000" pitchFamily="2" charset="-78"/>
              </a:rPr>
              <a:t>تاکید بر رعایت حیا در روابط با جنس مخالف</a:t>
            </a:r>
          </a:p>
          <a:p>
            <a:pPr marL="457200" indent="-457200">
              <a:buFont typeface="+mj-lt"/>
              <a:buAutoNum type="arabicPeriod"/>
            </a:pPr>
            <a:r>
              <a:rPr lang="fa-IR" sz="2800" dirty="0" smtClean="0">
                <a:solidFill>
                  <a:schemeClr val="tx1"/>
                </a:solidFill>
                <a:cs typeface="B Mitra" panose="00000400000000000000" pitchFamily="2" charset="-78"/>
              </a:rPr>
              <a:t>ایجاد نگرش منفی نسبت به پیروی از غرایز حیوانی</a:t>
            </a:r>
          </a:p>
          <a:p>
            <a:pPr marL="457200" indent="-457200">
              <a:buFont typeface="+mj-lt"/>
              <a:buAutoNum type="arabicPeriod"/>
            </a:pPr>
            <a:r>
              <a:rPr lang="fa-IR" sz="2800" dirty="0" smtClean="0">
                <a:solidFill>
                  <a:schemeClr val="tx1"/>
                </a:solidFill>
                <a:cs typeface="B Mitra" panose="00000400000000000000" pitchFamily="2" charset="-78"/>
              </a:rPr>
              <a:t>سفارش به تقوای چشم و گوش و زبان و لمس</a:t>
            </a:r>
          </a:p>
          <a:p>
            <a:pPr marL="457200" indent="-457200">
              <a:buFont typeface="+mj-lt"/>
              <a:buAutoNum type="arabicPeriod"/>
            </a:pPr>
            <a:r>
              <a:rPr lang="fa-IR" sz="2800" dirty="0" smtClean="0">
                <a:solidFill>
                  <a:schemeClr val="tx1"/>
                </a:solidFill>
                <a:cs typeface="B Mitra" panose="00000400000000000000" pitchFamily="2" charset="-78"/>
              </a:rPr>
              <a:t>رعایت حجاب از سوی زنان</a:t>
            </a:r>
          </a:p>
        </p:txBody>
      </p:sp>
    </p:spTree>
    <p:extLst>
      <p:ext uri="{BB962C8B-B14F-4D97-AF65-F5344CB8AC3E}">
        <p14:creationId xmlns:p14="http://schemas.microsoft.com/office/powerpoint/2010/main" xmlns="" val="198414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/>
            </a:r>
            <a:br>
              <a:rPr lang="fa-IR" dirty="0" smtClean="0"/>
            </a:br>
            <a:r>
              <a:rPr lang="fa-IR" sz="3600" dirty="0" smtClean="0">
                <a:cs typeface="B Titr" panose="00000700000000000000" pitchFamily="2" charset="-78"/>
              </a:rPr>
              <a:t>1. تاکید </a:t>
            </a:r>
            <a:r>
              <a:rPr lang="fa-IR" sz="3600" dirty="0">
                <a:cs typeface="B Titr" panose="00000700000000000000" pitchFamily="2" charset="-78"/>
              </a:rPr>
              <a:t>بر رعایت حیا در روابط با جنس مخالف</a:t>
            </a:r>
            <a:r>
              <a:rPr lang="fa-IR" dirty="0"/>
              <a:t/>
            </a:r>
            <a:br>
              <a:rPr lang="fa-IR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Low">
              <a:buNone/>
            </a:pPr>
            <a:r>
              <a:rPr lang="fa-IR" sz="2800" dirty="0" smtClean="0">
                <a:cs typeface="B Mitra" panose="00000400000000000000" pitchFamily="2" charset="-78"/>
              </a:rPr>
              <a:t>حیا سد محکمی برای انسان در مقالبه با وسوسه های شیطانی است حیای از خداوند متعال آن است که فرد هنگام انجام کار ناپسند ، خدا را ناظر بر اعمال خویش ببیند و از انجام آن خودداری ورزد .</a:t>
            </a:r>
          </a:p>
          <a:p>
            <a:pPr marL="0" indent="0" algn="justLow">
              <a:buNone/>
            </a:pPr>
            <a:r>
              <a:rPr lang="fa-IR" sz="2800" dirty="0" smtClean="0">
                <a:cs typeface="B Mitra" panose="00000400000000000000" pitchFamily="2" charset="-78"/>
              </a:rPr>
              <a:t>امام صادق(ع) می فرمایند:</a:t>
            </a:r>
          </a:p>
          <a:p>
            <a:pPr marL="0" indent="0" algn="ctr">
              <a:buNone/>
            </a:pPr>
            <a:r>
              <a:rPr lang="fa-IR" sz="2800" dirty="0" smtClean="0">
                <a:cs typeface="B Mitra" panose="00000400000000000000" pitchFamily="2" charset="-78"/>
              </a:rPr>
              <a:t>حیا فقط مخصوص انسان است اگر حیا نبود ... از فحشا پرهیز نمیشد.</a:t>
            </a:r>
            <a:endParaRPr lang="fa-IR" sz="28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1973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dirty="0" smtClean="0">
                <a:cs typeface="B Titr" panose="00000700000000000000" pitchFamily="2" charset="-78"/>
              </a:rPr>
              <a:t>2. ایجاد </a:t>
            </a:r>
            <a:r>
              <a:rPr lang="fa-IR" sz="3200" dirty="0">
                <a:cs typeface="B Titr" panose="00000700000000000000" pitchFamily="2" charset="-78"/>
              </a:rPr>
              <a:t>نگرش منفی نسبت به پیروی از غرایز </a:t>
            </a:r>
            <a:r>
              <a:rPr lang="fa-IR" sz="3200" dirty="0" smtClean="0">
                <a:cs typeface="B Titr" panose="00000700000000000000" pitchFamily="2" charset="-78"/>
              </a:rPr>
              <a:t>حیوانی</a:t>
            </a:r>
            <a:endParaRPr lang="fa-IR" sz="32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2800" dirty="0" smtClean="0">
                <a:cs typeface="B Mitra" panose="00000400000000000000" pitchFamily="2" charset="-78"/>
              </a:rPr>
              <a:t>در صورت ایجاد چنین نگرشی اراده بازدارنده فرد نسبت به پیروی از شهوت ها تقویت می شود</a:t>
            </a:r>
          </a:p>
          <a:p>
            <a:pPr marL="0" indent="0">
              <a:buNone/>
            </a:pPr>
            <a:endParaRPr lang="fa-IR" sz="2800" dirty="0" smtClean="0">
              <a:cs typeface="B Mitra" panose="00000400000000000000" pitchFamily="2" charset="-78"/>
            </a:endParaRPr>
          </a:p>
          <a:p>
            <a:pPr marL="0" indent="0">
              <a:buNone/>
            </a:pPr>
            <a:r>
              <a:rPr lang="fa-IR" sz="2800" dirty="0" smtClean="0">
                <a:cs typeface="B Mitra" panose="00000400000000000000" pitchFamily="2" charset="-78"/>
              </a:rPr>
              <a:t>حضرت علی (ع) می فرمایند:</a:t>
            </a:r>
          </a:p>
          <a:p>
            <a:pPr marL="0" indent="0" algn="ctr">
              <a:buNone/>
            </a:pPr>
            <a:r>
              <a:rPr lang="fa-IR" sz="2800" dirty="0" smtClean="0">
                <a:cs typeface="B Mitra" panose="00000400000000000000" pitchFamily="2" charset="-78"/>
              </a:rPr>
              <a:t>ابتدای شهوت ها طرب و شادی است و آخر آن رنج و دشواری</a:t>
            </a:r>
            <a:endParaRPr lang="fa-IR" sz="28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07919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dirty="0" smtClean="0">
                <a:cs typeface="B Titr" panose="00000700000000000000" pitchFamily="2" charset="-78"/>
              </a:rPr>
              <a:t>3. سفارش </a:t>
            </a:r>
            <a:r>
              <a:rPr lang="fa-IR" sz="3200" dirty="0">
                <a:cs typeface="B Titr" panose="00000700000000000000" pitchFamily="2" charset="-78"/>
              </a:rPr>
              <a:t>به تقوای چشم و گوش و زبان و </a:t>
            </a:r>
            <a:r>
              <a:rPr lang="fa-IR" sz="3200" dirty="0" smtClean="0">
                <a:cs typeface="B Titr" panose="00000700000000000000" pitchFamily="2" charset="-78"/>
              </a:rPr>
              <a:t>لمس</a:t>
            </a:r>
            <a:endParaRPr lang="fa-IR" sz="32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a-IR" sz="2800" dirty="0" smtClean="0">
                <a:cs typeface="B Mitra" panose="00000400000000000000" pitchFamily="2" charset="-78"/>
              </a:rPr>
              <a:t>بسیاری از خطا های جنسی از این حواس آغاز میشوند . گاه چشم میبیند و دل اسیر میشود ، گوش میشنود و نیاز های غریزی تشدید میشود ، زبان میگوید و رایطه هوس آلود شروع میگردد.</a:t>
            </a:r>
          </a:p>
          <a:p>
            <a:pPr marL="0" indent="0">
              <a:buNone/>
            </a:pPr>
            <a:r>
              <a:rPr lang="fa-IR" sz="2800" dirty="0" smtClean="0">
                <a:cs typeface="B Mitra" panose="00000400000000000000" pitchFamily="2" charset="-78"/>
              </a:rPr>
              <a:t>خداوند متعال در آیات 30 و 31 سوره نور خطاب به زنان و مردان با ایمان امر میکند تا در برخورد با نا محرم ، دیدگان خود را فروآورند.</a:t>
            </a:r>
          </a:p>
          <a:p>
            <a:pPr marL="0" indent="0">
              <a:buNone/>
            </a:pPr>
            <a:r>
              <a:rPr lang="fa-IR" sz="2800" dirty="0" smtClean="0">
                <a:cs typeface="B Mitra" panose="00000400000000000000" pitchFamily="2" charset="-78"/>
              </a:rPr>
              <a:t>امام علی(ع) در تفسیر این آیه مطلبی به این مضمون می فرمایند:</a:t>
            </a:r>
          </a:p>
          <a:p>
            <a:pPr marL="0" indent="0" algn="ctr">
              <a:buNone/>
            </a:pPr>
            <a:r>
              <a:rPr lang="fa-IR" sz="2800" dirty="0" smtClean="0">
                <a:cs typeface="B Mitra" panose="00000400000000000000" pitchFamily="2" charset="-78"/>
              </a:rPr>
              <a:t>نگاه حرام عامل وقوع روابط حرام و ارتباط گناه آلود با نا محرم است.</a:t>
            </a:r>
            <a:endParaRPr lang="fa-IR" sz="28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73050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230</TotalTime>
  <Words>1390</Words>
  <Application>Microsoft Office PowerPoint</Application>
  <PresentationFormat>Custom</PresentationFormat>
  <Paragraphs>90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Organic</vt:lpstr>
      <vt:lpstr>Slide 1</vt:lpstr>
      <vt:lpstr>کنفرانس درس دانش خانواده و جمعیت</vt:lpstr>
      <vt:lpstr>هم خانگی یا زندگی مشترک بدون ازدواج</vt:lpstr>
      <vt:lpstr>برخی عوامل موثر در رواج این سبک زندگی</vt:lpstr>
      <vt:lpstr>اثرات نامطلوب و مخرب این نوع سبک زندگی</vt:lpstr>
      <vt:lpstr>مدیریت غریزه جنسی</vt:lpstr>
      <vt:lpstr> 1. تاکید بر رعایت حیا در روابط با جنس مخالف </vt:lpstr>
      <vt:lpstr>2. ایجاد نگرش منفی نسبت به پیروی از غرایز حیوانی</vt:lpstr>
      <vt:lpstr>3. سفارش به تقوای چشم و گوش و زبان و لمس</vt:lpstr>
      <vt:lpstr>3. سفارش به تقوای چشم و گوش و زبان و لمس</vt:lpstr>
      <vt:lpstr>3. سفارش به تقوای چشم و گوش و زبان و لمس</vt:lpstr>
      <vt:lpstr>4. رعایت حجاب از سوی زنان</vt:lpstr>
      <vt:lpstr>خویشتن داری جنسی تا آستانه ازدواج</vt:lpstr>
      <vt:lpstr>شیوه های رایج رفتار جنسی حرام</vt:lpstr>
      <vt:lpstr>1. خود ارضایی</vt:lpstr>
      <vt:lpstr>آثار سوء جسمی و روانی خود ارضایی</vt:lpstr>
      <vt:lpstr>2. ارتباط با جنس مخالف خارج از چارچوب ازدواج</vt:lpstr>
      <vt:lpstr>2. ارتباط با جنس مخالف خارج از چارچوب ازدواج</vt:lpstr>
      <vt:lpstr>2. ارتباط با جنس مخالف خارج از چارچوب ازدواج</vt:lpstr>
      <vt:lpstr>2. ارتباط با جنس مخالف خارج از چارچوب ازدواج</vt:lpstr>
      <vt:lpstr>3. ارتباط جنسی با هم جنس</vt:lpstr>
      <vt:lpstr>3. ارتباط جنسی با هم جنس</vt:lpstr>
      <vt:lpstr>3. ارتباط جنسی با هم جنس</vt:lpstr>
      <vt:lpstr>Slide 24</vt:lpstr>
      <vt:lpstr>Slide 25</vt:lpstr>
    </vt:vector>
  </TitlesOfParts>
  <Company>Moorche 30 DVDs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الرحیم</dc:title>
  <dc:creator>MRT www.Win2Farsi.com</dc:creator>
  <cp:lastModifiedBy>m.m</cp:lastModifiedBy>
  <cp:revision>33</cp:revision>
  <dcterms:created xsi:type="dcterms:W3CDTF">2017-10-23T23:04:36Z</dcterms:created>
  <dcterms:modified xsi:type="dcterms:W3CDTF">2018-04-12T22:55:59Z</dcterms:modified>
</cp:coreProperties>
</file>