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6" r:id="rId11"/>
    <p:sldId id="277" r:id="rId12"/>
    <p:sldId id="27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14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D9761-7171-4846-B702-FA9984A284DC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E711A-9F48-476D-A1A6-476D53A2A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361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D9761-7171-4846-B702-FA9984A284DC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E711A-9F48-476D-A1A6-476D53A2A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553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D9761-7171-4846-B702-FA9984A284DC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E711A-9F48-476D-A1A6-476D53A2A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445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D9761-7171-4846-B702-FA9984A284DC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E711A-9F48-476D-A1A6-476D53A2A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092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D9761-7171-4846-B702-FA9984A284DC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E711A-9F48-476D-A1A6-476D53A2A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062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D9761-7171-4846-B702-FA9984A284DC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E711A-9F48-476D-A1A6-476D53A2A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961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D9761-7171-4846-B702-FA9984A284DC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E711A-9F48-476D-A1A6-476D53A2A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531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D9761-7171-4846-B702-FA9984A284DC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E711A-9F48-476D-A1A6-476D53A2A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312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D9761-7171-4846-B702-FA9984A284DC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E711A-9F48-476D-A1A6-476D53A2A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383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D9761-7171-4846-B702-FA9984A284DC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E711A-9F48-476D-A1A6-476D53A2A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202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D9761-7171-4846-B702-FA9984A284DC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E711A-9F48-476D-A1A6-476D53A2A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03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D9761-7171-4846-B702-FA9984A284DC}" type="datetimeFigureOut">
              <a:rPr lang="en-US" smtClean="0"/>
              <a:t>5/3/2020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7E711A-9F48-476D-A1A6-476D53A2A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80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slide" Target="slide10.xml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6" Type="http://schemas.openxmlformats.org/officeDocument/2006/relationships/slide" Target="slide11.xml"/><Relationship Id="rId5" Type="http://schemas.openxmlformats.org/officeDocument/2006/relationships/slide" Target="slide7.xml"/><Relationship Id="rId4" Type="http://schemas.openxmlformats.org/officeDocument/2006/relationships/slide" Target="slid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0.xml"/><Relationship Id="rId5" Type="http://schemas.openxmlformats.org/officeDocument/2006/relationships/slide" Target="slide11.xml"/><Relationship Id="rId4" Type="http://schemas.openxmlformats.org/officeDocument/2006/relationships/slide" Target="slide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0.xml"/><Relationship Id="rId5" Type="http://schemas.openxmlformats.org/officeDocument/2006/relationships/slide" Target="slide11.xml"/><Relationship Id="rId4" Type="http://schemas.openxmlformats.org/officeDocument/2006/relationships/slide" Target="slide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3" Type="http://schemas.openxmlformats.org/officeDocument/2006/relationships/slide" Target="slide7.xml"/><Relationship Id="rId7" Type="http://schemas.openxmlformats.org/officeDocument/2006/relationships/image" Target="../media/image7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slide" Target="slide10.xml"/><Relationship Id="rId4" Type="http://schemas.openxmlformats.org/officeDocument/2006/relationships/slide" Target="slide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slide" Target="slide4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slide" Target="slide10.xml"/><Relationship Id="rId5" Type="http://schemas.openxmlformats.org/officeDocument/2006/relationships/slide" Target="slide11.xml"/><Relationship Id="rId4" Type="http://schemas.openxmlformats.org/officeDocument/2006/relationships/slide" Target="slide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3" Type="http://schemas.openxmlformats.org/officeDocument/2006/relationships/image" Target="../media/image10.jpeg"/><Relationship Id="rId7" Type="http://schemas.openxmlformats.org/officeDocument/2006/relationships/slide" Target="slide11.xm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5" Type="http://schemas.openxmlformats.org/officeDocument/2006/relationships/slide" Target="slide4.xml"/><Relationship Id="rId4" Type="http://schemas.openxmlformats.org/officeDocument/2006/relationships/slide" Target="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slide" Target="slide7.xm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slide" Target="slide10.xml"/><Relationship Id="rId5" Type="http://schemas.openxmlformats.org/officeDocument/2006/relationships/slide" Target="slide11.xml"/><Relationship Id="rId4" Type="http://schemas.openxmlformats.org/officeDocument/2006/relationships/slide" Target="sl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slide" Target="slide7.xml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slide" Target="slide10.xml"/><Relationship Id="rId5" Type="http://schemas.openxmlformats.org/officeDocument/2006/relationships/slide" Target="slide11.xml"/><Relationship Id="rId4" Type="http://schemas.openxmlformats.org/officeDocument/2006/relationships/slide" Target="slid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0.xml"/><Relationship Id="rId5" Type="http://schemas.openxmlformats.org/officeDocument/2006/relationships/slide" Target="slide11.xml"/><Relationship Id="rId4" Type="http://schemas.openxmlformats.org/officeDocument/2006/relationships/slide" Target="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82.IT1901\Downloads\1369984883_266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600200"/>
            <a:ext cx="5624384" cy="3658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0830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13314" y="127769"/>
            <a:ext cx="3984172" cy="6521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0"/>
              </a:spcAft>
            </a:pPr>
            <a:r>
              <a:rPr lang="fa-IR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B Titr" panose="00000700000000000000" pitchFamily="2" charset="-78"/>
              </a:rPr>
              <a:t>پیشنهادات و راهکارها</a:t>
            </a:r>
          </a:p>
          <a:p>
            <a:pPr algn="just" rtl="1">
              <a:lnSpc>
                <a:spcPct val="107000"/>
              </a:lnSpc>
              <a:spcAft>
                <a:spcPts val="0"/>
              </a:spcAft>
            </a:pPr>
            <a:endParaRPr lang="en-US" sz="16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1887" y="805543"/>
            <a:ext cx="6466114" cy="27596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rtl="1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SA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افزایش </a:t>
            </a:r>
            <a:r>
              <a:rPr lang="ar-SA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نیروی انسانی </a:t>
            </a:r>
            <a:r>
              <a:rPr lang="ar-SA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مجرب، متخصص و همگام با فن آوری روز</a:t>
            </a:r>
          </a:p>
          <a:p>
            <a:pPr marL="285750" indent="-285750" algn="just" rtl="1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SA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ایجاد نهادهای قانونی برای </a:t>
            </a:r>
            <a:r>
              <a:rPr lang="ar-SA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تنظیم روابط</a:t>
            </a:r>
            <a:r>
              <a:rPr lang="ar-SA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 و ایجاد شرایط رقابتی</a:t>
            </a:r>
          </a:p>
          <a:p>
            <a:pPr marL="285750" indent="-285750" algn="just" rtl="1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SA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تصویب قوانین </a:t>
            </a:r>
            <a:r>
              <a:rPr lang="ar-SA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صریح، شفاف و اجرایی در این حیطه</a:t>
            </a:r>
          </a:p>
          <a:p>
            <a:pPr marL="285750" indent="-285750" algn="just" rtl="1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SA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تشویق </a:t>
            </a:r>
            <a:r>
              <a:rPr lang="ar-SA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بخش خصوصی </a:t>
            </a:r>
            <a:r>
              <a:rPr lang="ar-SA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و شرکتهای خارجی به سرمایه گذاری در این بخش</a:t>
            </a:r>
          </a:p>
          <a:p>
            <a:pPr marL="285750" indent="-285750" algn="just" rtl="1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SA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طراحی </a:t>
            </a:r>
            <a:r>
              <a:rPr lang="ar-SA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نرم افزارهای </a:t>
            </a:r>
            <a:r>
              <a:rPr lang="ar-SA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بومی</a:t>
            </a:r>
          </a:p>
          <a:p>
            <a:pPr marL="285750" indent="-285750" algn="just" rtl="1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SA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وجود استانداردهای خاص برای </a:t>
            </a:r>
            <a:r>
              <a:rPr lang="ar-SA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ارزشیابی</a:t>
            </a:r>
            <a:r>
              <a:rPr lang="ar-SA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 برنامه های یادگیری الکترونیکی</a:t>
            </a:r>
          </a:p>
          <a:p>
            <a:pPr marL="285750" indent="-285750" algn="just" rtl="1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SA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استفاده از تجربۀ </a:t>
            </a:r>
            <a:r>
              <a:rPr lang="ar-SA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کشورهای پیشرو </a:t>
            </a:r>
            <a:r>
              <a:rPr lang="ar-SA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در زمینه یادگیری الکترونیکی</a:t>
            </a:r>
          </a:p>
          <a:p>
            <a:pPr marL="285750" indent="-285750" algn="just" rtl="1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SA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تأکید بر یادگیری فن آوری اطاعاتی و گسترش </a:t>
            </a:r>
            <a:r>
              <a:rPr lang="ar-SA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سواد الکترونیکی </a:t>
            </a:r>
            <a:r>
              <a:rPr lang="ar-SA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و رایانه ای در مدارس </a:t>
            </a:r>
          </a:p>
          <a:p>
            <a:pPr marL="285750" indent="-285750" algn="just" rtl="1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SA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تغییرساختارهای</a:t>
            </a:r>
            <a:r>
              <a:rPr lang="ar-SA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 آموزشی درسطوح متوالی ابتدایی تادانشگاه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1625" y="6492708"/>
            <a:ext cx="5421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9/11</a:t>
            </a:r>
            <a:endParaRPr lang="en-US" dirty="0"/>
          </a:p>
        </p:txBody>
      </p:sp>
      <p:pic>
        <p:nvPicPr>
          <p:cNvPr id="8194" name="Picture 2" descr="Image result for ‫پیشنهادات و راهکارها یادگیری الکترونیکی‬‎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1819" y="3751042"/>
            <a:ext cx="4286250" cy="238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ectangle 16">
            <a:hlinkClick r:id="rId3" action="ppaction://hlinksldjump"/>
          </p:cNvPr>
          <p:cNvSpPr/>
          <p:nvPr/>
        </p:nvSpPr>
        <p:spPr>
          <a:xfrm>
            <a:off x="7173686" y="667126"/>
            <a:ext cx="1872343" cy="315686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07000"/>
              </a:lnSpc>
              <a:spcAft>
                <a:spcPts val="0"/>
              </a:spcAft>
            </a:pPr>
            <a:r>
              <a:rPr lang="ar-SA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B Titr" panose="00000700000000000000" pitchFamily="2" charset="-78"/>
              </a:rPr>
              <a:t>مقدمه</a:t>
            </a:r>
            <a:endParaRPr lang="en-US" sz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0">
            <a:hlinkClick r:id="rId4" action="ppaction://hlinksldjump"/>
          </p:cNvPr>
          <p:cNvSpPr/>
          <p:nvPr/>
        </p:nvSpPr>
        <p:spPr>
          <a:xfrm>
            <a:off x="7173686" y="1080786"/>
            <a:ext cx="1872343" cy="315686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B Titr" panose="00000700000000000000" pitchFamily="2" charset="-78"/>
              </a:rPr>
              <a:t>روشهای استفاده از فناوری </a:t>
            </a:r>
          </a:p>
        </p:txBody>
      </p:sp>
      <p:sp>
        <p:nvSpPr>
          <p:cNvPr id="22" name="Rectangle 21">
            <a:hlinkClick r:id="rId5" action="ppaction://hlinksldjump"/>
          </p:cNvPr>
          <p:cNvSpPr/>
          <p:nvPr/>
        </p:nvSpPr>
        <p:spPr>
          <a:xfrm>
            <a:off x="7173686" y="1494446"/>
            <a:ext cx="1872343" cy="315686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07000"/>
              </a:lnSpc>
              <a:spcAft>
                <a:spcPts val="0"/>
              </a:spcAft>
            </a:pPr>
            <a:r>
              <a:rPr lang="fa-IR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B Titr" panose="00000700000000000000" pitchFamily="2" charset="-78"/>
              </a:rPr>
              <a:t>یادگیری الکترونیکی</a:t>
            </a:r>
          </a:p>
        </p:txBody>
      </p:sp>
      <p:sp>
        <p:nvSpPr>
          <p:cNvPr id="23" name="Rectangle 22">
            <a:hlinkClick r:id="rId6" action="ppaction://hlinksldjump"/>
          </p:cNvPr>
          <p:cNvSpPr/>
          <p:nvPr/>
        </p:nvSpPr>
        <p:spPr>
          <a:xfrm>
            <a:off x="7173686" y="2322712"/>
            <a:ext cx="1872343" cy="315686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07000"/>
              </a:lnSpc>
              <a:spcAft>
                <a:spcPts val="0"/>
              </a:spcAft>
            </a:pPr>
            <a:r>
              <a:rPr lang="fa-IR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B Titr" panose="00000700000000000000" pitchFamily="2" charset="-78"/>
              </a:rPr>
              <a:t>نتیجه گیری </a:t>
            </a:r>
            <a:endParaRPr lang="en-US" sz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23">
            <a:hlinkClick r:id="rId7" action="ppaction://hlinksldjump"/>
          </p:cNvPr>
          <p:cNvSpPr/>
          <p:nvPr/>
        </p:nvSpPr>
        <p:spPr>
          <a:xfrm>
            <a:off x="7173686" y="1903419"/>
            <a:ext cx="1872343" cy="315686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07000"/>
              </a:lnSpc>
              <a:spcAft>
                <a:spcPts val="0"/>
              </a:spcAft>
            </a:pPr>
            <a:r>
              <a:rPr lang="fa-IR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B Titr" panose="00000700000000000000" pitchFamily="2" charset="-78"/>
              </a:rPr>
              <a:t>پیشنهادات و راهکارها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620980" y="6536252"/>
            <a:ext cx="721129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Davat" panose="00000400000000000000" pitchFamily="2" charset="-78"/>
              </a:rPr>
              <a:t>آشنایی با فناوری و تاثیر آن بر آموزش و یادگیری</a:t>
            </a:r>
            <a:r>
              <a:rPr lang="fa-IR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Davat" panose="00000400000000000000" pitchFamily="2" charset="-78"/>
              </a:rPr>
              <a:t>               </a:t>
            </a:r>
            <a:r>
              <a:rPr lang="en-US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farajiar@yahoo.com</a:t>
            </a:r>
            <a:r>
              <a:rPr lang="en-US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Davat" panose="00000400000000000000" pitchFamily="2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475494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702629" y="127769"/>
            <a:ext cx="2394857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0"/>
              </a:spcAft>
            </a:pPr>
            <a:r>
              <a:rPr lang="fa-IR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B Titr" panose="00000700000000000000" pitchFamily="2" charset="-78"/>
              </a:rPr>
              <a:t>نتیجه گیری و پیشنهاد </a:t>
            </a:r>
          </a:p>
        </p:txBody>
      </p:sp>
      <p:sp>
        <p:nvSpPr>
          <p:cNvPr id="5" name="Rectangle 4"/>
          <p:cNvSpPr/>
          <p:nvPr/>
        </p:nvSpPr>
        <p:spPr>
          <a:xfrm>
            <a:off x="391886" y="751114"/>
            <a:ext cx="6466114" cy="27596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rtl="1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SA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قسمت اعظم یادگیری انسان </a:t>
            </a: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حدود </a:t>
            </a:r>
            <a:r>
              <a:rPr lang="ar-SA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87 درصد </a:t>
            </a:r>
            <a:r>
              <a:rPr lang="ar-SA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حاصل دو حس </a:t>
            </a:r>
            <a:r>
              <a:rPr lang="ar-SA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بینایی</a:t>
            </a:r>
            <a:r>
              <a:rPr lang="ar-SA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 و </a:t>
            </a:r>
            <a:r>
              <a:rPr lang="ar-SA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شنوایی</a:t>
            </a:r>
            <a:endParaRPr lang="fa-IR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B Lotus" panose="00000400000000000000" pitchFamily="2" charset="-78"/>
            </a:endParaRPr>
          </a:p>
          <a:p>
            <a:pPr marL="285750" indent="-285750" algn="just" rtl="1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تاثیر </a:t>
            </a:r>
            <a:r>
              <a:rPr lang="ar-SA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استفاده تواما </a:t>
            </a: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ا</a:t>
            </a:r>
            <a:r>
              <a:rPr lang="ar-SA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ز هر دو حس بینایی و شنوایی </a:t>
            </a: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منجر به </a:t>
            </a:r>
            <a:r>
              <a:rPr lang="ar-SA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یادگیری عمیق‏تری در دانش آموزا</a:t>
            </a: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ن </a:t>
            </a:r>
            <a:r>
              <a:rPr lang="ar-SA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در فناوری‏های نوین آموزشی </a:t>
            </a:r>
            <a:endParaRPr lang="fa-IR" dirty="0">
              <a:latin typeface="Times New Roman" panose="02020603050405020304" pitchFamily="18" charset="0"/>
              <a:ea typeface="Calibri" panose="020F0502020204030204" pitchFamily="34" charset="0"/>
              <a:cs typeface="B Lotus" panose="00000400000000000000" pitchFamily="2" charset="-78"/>
            </a:endParaRPr>
          </a:p>
          <a:p>
            <a:pPr marL="285750" indent="-285750" algn="just" rtl="1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SA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افزایش</a:t>
            </a: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 </a:t>
            </a:r>
            <a:r>
              <a:rPr lang="ar-SA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میزان یادگیری</a:t>
            </a: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 با</a:t>
            </a:r>
            <a:r>
              <a:rPr lang="ar-SA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 درگیر </a:t>
            </a: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کردن </a:t>
            </a:r>
            <a:r>
              <a:rPr lang="ar-SA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حواس یادگیرنده کل فرد درکسب اطلاعات</a:t>
            </a:r>
            <a:endParaRPr lang="fa-IR" dirty="0">
              <a:latin typeface="Times New Roman" panose="02020603050405020304" pitchFamily="18" charset="0"/>
              <a:ea typeface="Calibri" panose="020F0502020204030204" pitchFamily="34" charset="0"/>
              <a:cs typeface="B Lotus" panose="00000400000000000000" pitchFamily="2" charset="-78"/>
            </a:endParaRPr>
          </a:p>
          <a:p>
            <a:pPr marL="285750" indent="-285750" algn="just" rtl="1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SA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نقش معلمان در کنار این فناوری‏ها در استفاده صحیح و اصولی از این فن‏آوری‏ها</a:t>
            </a:r>
            <a:endParaRPr lang="fa-IR" dirty="0">
              <a:latin typeface="Times New Roman" panose="02020603050405020304" pitchFamily="18" charset="0"/>
              <a:ea typeface="Calibri" panose="020F0502020204030204" pitchFamily="34" charset="0"/>
              <a:cs typeface="B Lotus" panose="00000400000000000000" pitchFamily="2" charset="-78"/>
            </a:endParaRPr>
          </a:p>
          <a:p>
            <a:pPr algn="just" rtl="1">
              <a:lnSpc>
                <a:spcPct val="107000"/>
              </a:lnSpc>
              <a:spcAft>
                <a:spcPts val="0"/>
              </a:spcAft>
            </a:pPr>
            <a:endParaRPr lang="fa-IR" dirty="0">
              <a:latin typeface="Times New Roman" panose="02020603050405020304" pitchFamily="18" charset="0"/>
              <a:ea typeface="Calibri" panose="020F0502020204030204" pitchFamily="34" charset="0"/>
              <a:cs typeface="B Lotus" panose="00000400000000000000" pitchFamily="2" charset="-78"/>
            </a:endParaRPr>
          </a:p>
          <a:p>
            <a:pPr algn="just" rtl="1">
              <a:lnSpc>
                <a:spcPct val="107000"/>
              </a:lnSpc>
              <a:spcAft>
                <a:spcPts val="0"/>
              </a:spcAft>
            </a:pP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به طور کلی </a:t>
            </a:r>
            <a:r>
              <a:rPr lang="ar-SA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استفاده از فناوری‏های نوین آموزشی در برنامه‏هاي جاري آموزشي مدارس به طوري كه آموزش متداول به شكل تلفيقي از آموزش سنتي و فناوری‏های آموزشی ارائه شود، مي‏تواند تاثیر به سزایی در پیشرفت تحصیلی دانش‏آموزان داشته باشد. 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1625" y="6492708"/>
            <a:ext cx="6415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10/11</a:t>
            </a:r>
            <a:endParaRPr lang="en-US" dirty="0"/>
          </a:p>
        </p:txBody>
      </p:sp>
      <p:sp>
        <p:nvSpPr>
          <p:cNvPr id="13" name="Rectangle 12">
            <a:hlinkClick r:id="rId2" action="ppaction://hlinksldjump"/>
          </p:cNvPr>
          <p:cNvSpPr/>
          <p:nvPr/>
        </p:nvSpPr>
        <p:spPr>
          <a:xfrm>
            <a:off x="7173686" y="667126"/>
            <a:ext cx="1872343" cy="315686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07000"/>
              </a:lnSpc>
              <a:spcAft>
                <a:spcPts val="0"/>
              </a:spcAft>
            </a:pPr>
            <a:r>
              <a:rPr lang="ar-SA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B Titr" panose="00000700000000000000" pitchFamily="2" charset="-78"/>
              </a:rPr>
              <a:t>مقدمه</a:t>
            </a:r>
            <a:endParaRPr lang="en-US" sz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>
            <a:hlinkClick r:id="rId3" action="ppaction://hlinksldjump"/>
          </p:cNvPr>
          <p:cNvSpPr/>
          <p:nvPr/>
        </p:nvSpPr>
        <p:spPr>
          <a:xfrm>
            <a:off x="7173686" y="1080786"/>
            <a:ext cx="1872343" cy="315686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B Titr" panose="00000700000000000000" pitchFamily="2" charset="-78"/>
              </a:rPr>
              <a:t>روشهای استفاده از فناوری </a:t>
            </a:r>
          </a:p>
        </p:txBody>
      </p:sp>
      <p:sp>
        <p:nvSpPr>
          <p:cNvPr id="22" name="Rectangle 21">
            <a:hlinkClick r:id="rId4" action="ppaction://hlinksldjump"/>
          </p:cNvPr>
          <p:cNvSpPr/>
          <p:nvPr/>
        </p:nvSpPr>
        <p:spPr>
          <a:xfrm>
            <a:off x="7173686" y="1494446"/>
            <a:ext cx="1872343" cy="315686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07000"/>
              </a:lnSpc>
              <a:spcAft>
                <a:spcPts val="0"/>
              </a:spcAft>
            </a:pPr>
            <a:r>
              <a:rPr lang="fa-IR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B Titr" panose="00000700000000000000" pitchFamily="2" charset="-78"/>
              </a:rPr>
              <a:t>یادگیری الکترونیکی</a:t>
            </a:r>
          </a:p>
        </p:txBody>
      </p:sp>
      <p:sp>
        <p:nvSpPr>
          <p:cNvPr id="23" name="Rectangle 22">
            <a:hlinkClick r:id="rId5" action="ppaction://hlinksldjump"/>
          </p:cNvPr>
          <p:cNvSpPr/>
          <p:nvPr/>
        </p:nvSpPr>
        <p:spPr>
          <a:xfrm>
            <a:off x="7173686" y="2322712"/>
            <a:ext cx="1872343" cy="3156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07000"/>
              </a:lnSpc>
              <a:spcAft>
                <a:spcPts val="0"/>
              </a:spcAft>
            </a:pPr>
            <a:r>
              <a:rPr lang="fa-IR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B Titr" panose="00000700000000000000" pitchFamily="2" charset="-78"/>
              </a:rPr>
              <a:t>نتیجه گیری </a:t>
            </a:r>
            <a:endParaRPr lang="en-US" sz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23">
            <a:hlinkClick r:id="rId6" action="ppaction://hlinksldjump"/>
          </p:cNvPr>
          <p:cNvSpPr/>
          <p:nvPr/>
        </p:nvSpPr>
        <p:spPr>
          <a:xfrm>
            <a:off x="7173686" y="1903419"/>
            <a:ext cx="1872343" cy="315686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07000"/>
              </a:lnSpc>
              <a:spcAft>
                <a:spcPts val="0"/>
              </a:spcAft>
            </a:pPr>
            <a:r>
              <a:rPr lang="fa-IR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B Titr" panose="00000700000000000000" pitchFamily="2" charset="-78"/>
              </a:rPr>
              <a:t>پیشنهادات و راهکارها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620980" y="6536252"/>
            <a:ext cx="721129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Davat" panose="00000400000000000000" pitchFamily="2" charset="-78"/>
              </a:rPr>
              <a:t>آشنایی با فناوری و تاثیر آن بر آموزش و یادگیری</a:t>
            </a:r>
            <a:r>
              <a:rPr lang="fa-IR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Davat" panose="00000400000000000000" pitchFamily="2" charset="-78"/>
              </a:rPr>
              <a:t>               </a:t>
            </a:r>
            <a:r>
              <a:rPr lang="en-US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farajiar@yahoo.com</a:t>
            </a:r>
            <a:r>
              <a:rPr lang="en-US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Davat" panose="00000400000000000000" pitchFamily="2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358498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9962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2885" y="2159348"/>
            <a:ext cx="6504709" cy="3652566"/>
          </a:xfrm>
        </p:spPr>
      </p:pic>
      <p:sp>
        <p:nvSpPr>
          <p:cNvPr id="7" name="Rectangle 6"/>
          <p:cNvSpPr/>
          <p:nvPr/>
        </p:nvSpPr>
        <p:spPr>
          <a:xfrm>
            <a:off x="2763981" y="781396"/>
            <a:ext cx="3667991" cy="1300315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110000"/>
                  <a:satMod val="105000"/>
                  <a:tint val="67000"/>
                </a:schemeClr>
              </a:gs>
              <a:gs pos="50000">
                <a:schemeClr val="accent3">
                  <a:lumMod val="105000"/>
                  <a:satMod val="103000"/>
                  <a:tint val="73000"/>
                </a:schemeClr>
              </a:gs>
              <a:gs pos="100000">
                <a:schemeClr val="accent3">
                  <a:lumMod val="105000"/>
                  <a:satMod val="109000"/>
                  <a:tint val="81000"/>
                </a:schemeClr>
              </a:gs>
            </a:gsLst>
            <a:lin ang="16200000" scaled="1"/>
            <a:tileRect/>
          </a:gradFill>
          <a:ln/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algn="ctr" rtl="1">
              <a:lnSpc>
                <a:spcPct val="150000"/>
              </a:lnSpc>
            </a:pPr>
            <a:r>
              <a:rPr lang="fa-IR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itchFamily="18" charset="0"/>
                <a:cs typeface="B Titr" panose="00000700000000000000" pitchFamily="2" charset="-78"/>
              </a:rPr>
              <a:t>دانشگاه فرهنگیان</a:t>
            </a:r>
            <a:endParaRPr lang="fa-IR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Times New Roman" pitchFamily="18" charset="0"/>
              <a:cs typeface="B Titr" panose="00000700000000000000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69025" y="2905970"/>
            <a:ext cx="4977247" cy="13107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07000"/>
              </a:lnSpc>
              <a:spcAft>
                <a:spcPts val="0"/>
              </a:spcAft>
            </a:pPr>
            <a:r>
              <a:rPr lang="fa-IR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B Titr" panose="00000700000000000000" pitchFamily="2" charset="-78"/>
              </a:rPr>
              <a:t>فصل اول</a:t>
            </a:r>
            <a:r>
              <a:rPr lang="en-US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B Titr" panose="00000700000000000000" pitchFamily="2" charset="-78"/>
              </a:rPr>
              <a:t>:</a:t>
            </a:r>
            <a:endParaRPr lang="en-US" sz="12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07000"/>
              </a:lnSpc>
              <a:spcAft>
                <a:spcPts val="0"/>
              </a:spcAft>
            </a:pPr>
            <a:r>
              <a:rPr lang="fa-IR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B Titr" panose="00000700000000000000" pitchFamily="2" charset="-78"/>
              </a:rPr>
              <a:t>استفاده از فناوری در آموزش </a:t>
            </a:r>
            <a:endParaRPr lang="en-US" sz="28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B Titr" panose="00000700000000000000" pitchFamily="2" charset="-78"/>
            </a:endParaRPr>
          </a:p>
          <a:p>
            <a:pPr algn="ctr" rtl="1">
              <a:lnSpc>
                <a:spcPct val="107000"/>
              </a:lnSpc>
              <a:spcAft>
                <a:spcPts val="0"/>
              </a:spcAft>
            </a:pPr>
            <a:r>
              <a:rPr lang="fa-IR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B Titr" panose="00000700000000000000" pitchFamily="2" charset="-78"/>
              </a:rPr>
              <a:t>و یادگیری</a:t>
            </a:r>
            <a:endParaRPr lang="en-US" sz="105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535882" y="781396"/>
            <a:ext cx="1392381" cy="1300315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110000"/>
                  <a:satMod val="105000"/>
                  <a:tint val="67000"/>
                </a:schemeClr>
              </a:gs>
              <a:gs pos="50000">
                <a:schemeClr val="accent3">
                  <a:lumMod val="105000"/>
                  <a:satMod val="103000"/>
                  <a:tint val="73000"/>
                </a:schemeClr>
              </a:gs>
              <a:gs pos="100000">
                <a:schemeClr val="accent3">
                  <a:lumMod val="105000"/>
                  <a:satMod val="109000"/>
                  <a:tint val="81000"/>
                </a:schemeClr>
              </a:gs>
            </a:gsLst>
            <a:lin ang="16200000" scaled="1"/>
            <a:tileRect/>
          </a:gradFill>
          <a:ln/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algn="ctr" rtl="1">
              <a:lnSpc>
                <a:spcPct val="150000"/>
              </a:lnSpc>
            </a:pPr>
            <a:endParaRPr lang="en-US" sz="1600" dirty="0">
              <a:solidFill>
                <a:schemeClr val="accent1"/>
              </a:solidFill>
              <a:latin typeface="Times New Roman" pitchFamily="18" charset="0"/>
              <a:cs typeface="B Titr" panose="00000700000000000000" pitchFamily="2" charset="-78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940438" y="781396"/>
            <a:ext cx="1709244" cy="1293494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110000"/>
                  <a:satMod val="105000"/>
                  <a:tint val="67000"/>
                </a:schemeClr>
              </a:gs>
              <a:gs pos="50000">
                <a:schemeClr val="accent3">
                  <a:lumMod val="105000"/>
                  <a:satMod val="103000"/>
                  <a:tint val="73000"/>
                </a:schemeClr>
              </a:gs>
              <a:gs pos="100000">
                <a:schemeClr val="accent3">
                  <a:lumMod val="105000"/>
                  <a:satMod val="109000"/>
                  <a:tint val="81000"/>
                </a:schemeClr>
              </a:gs>
            </a:gsLst>
            <a:lin ang="16200000" scaled="1"/>
            <a:tileRect/>
          </a:gradFill>
          <a:ln/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algn="ctr" rtl="1">
              <a:lnSpc>
                <a:spcPct val="150000"/>
              </a:lnSpc>
            </a:pPr>
            <a:endParaRPr lang="en-US" sz="1600" dirty="0">
              <a:solidFill>
                <a:schemeClr val="accent1"/>
              </a:solidFill>
              <a:latin typeface="Times New Roman" pitchFamily="18" charset="0"/>
              <a:cs typeface="B Titr" panose="00000700000000000000" pitchFamily="2" charset="-78"/>
            </a:endParaRPr>
          </a:p>
        </p:txBody>
      </p:sp>
      <p:pic>
        <p:nvPicPr>
          <p:cNvPr id="1030" name="Picture 6" descr="Related imag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219" y="788218"/>
            <a:ext cx="1688463" cy="12934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دانشگاه فرهنگیان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6272" y="801955"/>
            <a:ext cx="1381992" cy="1266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19"/>
          <p:cNvSpPr/>
          <p:nvPr/>
        </p:nvSpPr>
        <p:spPr>
          <a:xfrm>
            <a:off x="5133108" y="4711715"/>
            <a:ext cx="1402774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07000"/>
              </a:lnSpc>
              <a:spcAft>
                <a:spcPts val="0"/>
              </a:spcAft>
            </a:pPr>
            <a:r>
              <a:rPr lang="fa-IR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B Titr" panose="00000700000000000000" pitchFamily="2" charset="-78"/>
              </a:rPr>
              <a:t>علیرضافرجی</a:t>
            </a:r>
            <a:endParaRPr lang="en-US" sz="12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770732" y="4731079"/>
            <a:ext cx="25738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B Titr" panose="00000700000000000000" pitchFamily="2" charset="-78"/>
              </a:rPr>
              <a:t>farajiar@yahoo.com</a:t>
            </a:r>
            <a:endParaRPr lang="en-US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770345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374134" y="127769"/>
            <a:ext cx="676787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rtl="1">
              <a:lnSpc>
                <a:spcPct val="107000"/>
              </a:lnSpc>
              <a:spcAft>
                <a:spcPts val="0"/>
              </a:spcAft>
            </a:pPr>
            <a:r>
              <a:rPr lang="ar-SA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B Titr" panose="00000700000000000000" pitchFamily="2" charset="-78"/>
              </a:rPr>
              <a:t>مقدمه</a:t>
            </a:r>
            <a:endParaRPr lang="en-US" sz="16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50718" y="808640"/>
            <a:ext cx="6286500" cy="3642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ar-SA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به</a:t>
            </a: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 </a:t>
            </a:r>
            <a:r>
              <a:rPr lang="ar-SA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کارگیری مستقیم کامپیوتر و نرم‌افزارها در امر آموزش</a:t>
            </a:r>
            <a:r>
              <a:rPr lang="en-US" sz="1600" dirty="0">
                <a:cs typeface="+mj-cs"/>
              </a:rPr>
              <a:t>Computer Assisted Instruction </a:t>
            </a:r>
            <a:r>
              <a:rPr lang="en-US" sz="1600" dirty="0">
                <a:solidFill>
                  <a:srgbClr val="FF0000"/>
                </a:solidFill>
                <a:cs typeface="+mj-cs"/>
              </a:rPr>
              <a:t>(</a:t>
            </a:r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+mj-cs"/>
              </a:rPr>
              <a:t>CAI</a:t>
            </a:r>
            <a:r>
              <a:rPr lang="en-US" sz="1600" dirty="0">
                <a:solidFill>
                  <a:srgbClr val="FF0000"/>
                </a:solidFill>
                <a:cs typeface="+mj-cs"/>
              </a:rPr>
              <a:t>)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 </a:t>
            </a: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 </a:t>
            </a:r>
            <a:r>
              <a:rPr lang="ar-SA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با عنوان آموزش با کمک کامپیوتر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B Lotus" panose="00000400000000000000" pitchFamily="2" charset="-78"/>
            </a:endParaRPr>
          </a:p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ar-SA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یعنی کامپیوتر و نرم‌افزاری </a:t>
            </a: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 </a:t>
            </a:r>
            <a:r>
              <a:rPr lang="ar-SA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به عنوان یک وسیله کمک</a:t>
            </a: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 </a:t>
            </a:r>
            <a:r>
              <a:rPr lang="ar-SA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‌آموزشی</a:t>
            </a:r>
            <a:endParaRPr lang="fa-IR" dirty="0">
              <a:latin typeface="Times New Roman" panose="02020603050405020304" pitchFamily="18" charset="0"/>
              <a:ea typeface="Calibri" panose="020F0502020204030204" pitchFamily="34" charset="0"/>
              <a:cs typeface="B Lotus" panose="00000400000000000000" pitchFamily="2" charset="-78"/>
            </a:endParaRPr>
          </a:p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مزایا:</a:t>
            </a:r>
          </a:p>
          <a:p>
            <a:pPr marL="742950" lvl="1" indent="-285750" algn="just" rtl="1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CAI </a:t>
            </a:r>
            <a:r>
              <a:rPr lang="fa-IR" sz="1600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 بهبود </a:t>
            </a:r>
            <a:r>
              <a:rPr lang="ar-SA" sz="1600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عملکرد شاگردان در زمینه‌های تشخیص و عاطفی </a:t>
            </a:r>
            <a:endParaRPr lang="fa-IR" sz="1600" dirty="0">
              <a:latin typeface="Times New Roman" panose="02020603050405020304" pitchFamily="18" charset="0"/>
              <a:ea typeface="Calibri" panose="020F0502020204030204" pitchFamily="34" charset="0"/>
              <a:cs typeface="B Lotus" panose="00000400000000000000" pitchFamily="2" charset="-78"/>
            </a:endParaRPr>
          </a:p>
          <a:p>
            <a:pPr marL="742950" lvl="1" indent="-285750" algn="just" rtl="1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ar-SA" sz="1600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افزایش علاقه و نگرش‌های مثبت نسبت به مدرسه </a:t>
            </a:r>
            <a:endParaRPr lang="fa-IR" sz="1600" dirty="0">
              <a:latin typeface="Times New Roman" panose="02020603050405020304" pitchFamily="18" charset="0"/>
              <a:ea typeface="Calibri" panose="020F0502020204030204" pitchFamily="34" charset="0"/>
              <a:cs typeface="B Lotus" panose="00000400000000000000" pitchFamily="2" charset="-78"/>
            </a:endParaRPr>
          </a:p>
          <a:p>
            <a:pPr marL="742950" lvl="1" indent="-285750" algn="just" rtl="1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ar-SA" sz="1600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قابلیت </a:t>
            </a:r>
            <a:r>
              <a:rPr lang="fa-IR" sz="1600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انعکاس </a:t>
            </a:r>
            <a:r>
              <a:rPr lang="ar-SA" sz="1600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بازخورد و نظرات شاگردان </a:t>
            </a:r>
            <a:endParaRPr lang="fa-IR" sz="1600" dirty="0">
              <a:latin typeface="Times New Roman" panose="02020603050405020304" pitchFamily="18" charset="0"/>
              <a:ea typeface="Calibri" panose="020F0502020204030204" pitchFamily="34" charset="0"/>
              <a:cs typeface="B Lotus" panose="00000400000000000000" pitchFamily="2" charset="-78"/>
            </a:endParaRPr>
          </a:p>
          <a:p>
            <a:pPr marL="742950" lvl="1" indent="-285750" algn="just" rtl="1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endParaRPr lang="fa-IR" sz="1600" dirty="0">
              <a:latin typeface="Times New Roman" panose="02020603050405020304" pitchFamily="18" charset="0"/>
              <a:ea typeface="Calibri" panose="020F0502020204030204" pitchFamily="34" charset="0"/>
              <a:cs typeface="B Lotus" panose="00000400000000000000" pitchFamily="2" charset="-78"/>
            </a:endParaRPr>
          </a:p>
          <a:p>
            <a:pPr algn="just" rtl="1">
              <a:lnSpc>
                <a:spcPct val="107000"/>
              </a:lnSpc>
              <a:spcAft>
                <a:spcPts val="800"/>
              </a:spcAft>
            </a:pPr>
            <a:r>
              <a:rPr lang="ar-SA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به طور کلی، اگر کامپیوتر بدرستی به کار گرفته شود، وسیله بسیار خوبی برای کسب مهارت و یادگیری محتواست و باعث تقویت امر آموزش می‌شود. </a:t>
            </a:r>
            <a:endParaRPr lang="fa-IR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B Lotus" panose="00000400000000000000" pitchFamily="2" charset="-78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620980" y="6536252"/>
            <a:ext cx="721129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Davat" panose="00000400000000000000" pitchFamily="2" charset="-78"/>
              </a:rPr>
              <a:t>آشنایی با فناوری و تاثیر آن بر آموزش و یادگیری</a:t>
            </a:r>
            <a:r>
              <a:rPr lang="fa-IR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Davat" panose="00000400000000000000" pitchFamily="2" charset="-78"/>
              </a:rPr>
              <a:t>               </a:t>
            </a:r>
            <a:r>
              <a:rPr lang="en-US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farajiar@yahoo.com</a:t>
            </a:r>
            <a:r>
              <a:rPr lang="en-US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Davat" panose="00000400000000000000" pitchFamily="2" charset="-78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51625" y="6492708"/>
            <a:ext cx="5421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2/11</a:t>
            </a:r>
            <a:endParaRPr lang="en-US" dirty="0"/>
          </a:p>
        </p:txBody>
      </p:sp>
      <p:sp>
        <p:nvSpPr>
          <p:cNvPr id="14" name="Rectangle 13">
            <a:hlinkClick r:id="rId2" action="ppaction://hlinksldjump"/>
          </p:cNvPr>
          <p:cNvSpPr/>
          <p:nvPr/>
        </p:nvSpPr>
        <p:spPr>
          <a:xfrm>
            <a:off x="7173686" y="667126"/>
            <a:ext cx="1872343" cy="3156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07000"/>
              </a:lnSpc>
              <a:spcAft>
                <a:spcPts val="0"/>
              </a:spcAft>
            </a:pPr>
            <a:r>
              <a:rPr lang="ar-SA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B Titr" panose="00000700000000000000" pitchFamily="2" charset="-78"/>
              </a:rPr>
              <a:t>مقدمه</a:t>
            </a:r>
            <a:endParaRPr lang="en-US" sz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hlinkClick r:id="rId3" action="ppaction://hlinksldjump"/>
          </p:cNvPr>
          <p:cNvSpPr/>
          <p:nvPr/>
        </p:nvSpPr>
        <p:spPr>
          <a:xfrm>
            <a:off x="7173686" y="1080786"/>
            <a:ext cx="1872343" cy="315686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B Titr" panose="00000700000000000000" pitchFamily="2" charset="-78"/>
              </a:rPr>
              <a:t>روشهای استفاده از فناوری </a:t>
            </a:r>
          </a:p>
        </p:txBody>
      </p:sp>
      <p:sp>
        <p:nvSpPr>
          <p:cNvPr id="16" name="Rectangle 15">
            <a:hlinkClick r:id="rId4" action="ppaction://hlinksldjump"/>
          </p:cNvPr>
          <p:cNvSpPr/>
          <p:nvPr/>
        </p:nvSpPr>
        <p:spPr>
          <a:xfrm>
            <a:off x="7173686" y="1494446"/>
            <a:ext cx="1872343" cy="315686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07000"/>
              </a:lnSpc>
              <a:spcAft>
                <a:spcPts val="0"/>
              </a:spcAft>
            </a:pPr>
            <a:r>
              <a:rPr lang="fa-IR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B Titr" panose="00000700000000000000" pitchFamily="2" charset="-78"/>
              </a:rPr>
              <a:t>یادگیری الکترونیکی</a:t>
            </a:r>
          </a:p>
        </p:txBody>
      </p:sp>
      <p:sp>
        <p:nvSpPr>
          <p:cNvPr id="17" name="Rectangle 16">
            <a:hlinkClick r:id="rId5" action="ppaction://hlinksldjump"/>
          </p:cNvPr>
          <p:cNvSpPr/>
          <p:nvPr/>
        </p:nvSpPr>
        <p:spPr>
          <a:xfrm>
            <a:off x="7173686" y="2322712"/>
            <a:ext cx="1872343" cy="315686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07000"/>
              </a:lnSpc>
              <a:spcAft>
                <a:spcPts val="0"/>
              </a:spcAft>
            </a:pPr>
            <a:r>
              <a:rPr lang="fa-IR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B Titr" panose="00000700000000000000" pitchFamily="2" charset="-78"/>
              </a:rPr>
              <a:t>نتیجه گیری </a:t>
            </a:r>
            <a:endParaRPr lang="en-US" sz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>
            <a:hlinkClick r:id="rId6" action="ppaction://hlinksldjump"/>
          </p:cNvPr>
          <p:cNvSpPr/>
          <p:nvPr/>
        </p:nvSpPr>
        <p:spPr>
          <a:xfrm>
            <a:off x="7173686" y="1903419"/>
            <a:ext cx="1872343" cy="315686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07000"/>
              </a:lnSpc>
              <a:spcAft>
                <a:spcPts val="0"/>
              </a:spcAft>
            </a:pPr>
            <a:r>
              <a:rPr lang="fa-IR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B Titr" panose="00000700000000000000" pitchFamily="2" charset="-78"/>
              </a:rPr>
              <a:t>پیشنهادات و راهکارها</a:t>
            </a:r>
          </a:p>
        </p:txBody>
      </p:sp>
    </p:spTree>
    <p:extLst>
      <p:ext uri="{BB962C8B-B14F-4D97-AF65-F5344CB8AC3E}">
        <p14:creationId xmlns:p14="http://schemas.microsoft.com/office/powerpoint/2010/main" val="5193086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19203" y="193687"/>
            <a:ext cx="1154482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rtl="1">
              <a:lnSpc>
                <a:spcPct val="107000"/>
              </a:lnSpc>
              <a:spcAft>
                <a:spcPts val="0"/>
              </a:spcAft>
            </a:pPr>
            <a:r>
              <a:rPr lang="ar-SA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B Titr" panose="00000700000000000000" pitchFamily="2" charset="-78"/>
              </a:rPr>
              <a:t>فیلم استریپ‌</a:t>
            </a:r>
          </a:p>
        </p:txBody>
      </p:sp>
      <p:sp>
        <p:nvSpPr>
          <p:cNvPr id="5" name="Rectangle 4"/>
          <p:cNvSpPr/>
          <p:nvPr/>
        </p:nvSpPr>
        <p:spPr>
          <a:xfrm>
            <a:off x="446809" y="765847"/>
            <a:ext cx="642158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rtl="1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SA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فیلم استریپ را می‌توان به وسیله یک صفحه نمایش بزرگ برای کلاس به نمایش گذاشت </a:t>
            </a:r>
            <a:endParaRPr lang="fa-IR" dirty="0">
              <a:latin typeface="Times New Roman" panose="02020603050405020304" pitchFamily="18" charset="0"/>
              <a:ea typeface="Calibri" panose="020F0502020204030204" pitchFamily="34" charset="0"/>
              <a:cs typeface="B Lotus" panose="00000400000000000000" pitchFamily="2" charset="-78"/>
            </a:endParaRPr>
          </a:p>
          <a:p>
            <a:pPr marL="285750" indent="-285750" algn="just" rtl="1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SA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تصاویر صامت و ساکن گاهی با شرح زیر تصاویر و گاهی بدون آن به نمایش گذاشته می‌شوند. گاهی همراه با نمایش این تصاویر، شرح‌‌هایی که روی نوار کاست یا صفحه ضبط شده‌اند نیز پخش می‌شود. </a:t>
            </a:r>
          </a:p>
        </p:txBody>
      </p:sp>
      <p:sp>
        <p:nvSpPr>
          <p:cNvPr id="13" name="Rectangle 12">
            <a:hlinkClick r:id="rId2" action="ppaction://hlinksldjump"/>
          </p:cNvPr>
          <p:cNvSpPr/>
          <p:nvPr/>
        </p:nvSpPr>
        <p:spPr>
          <a:xfrm>
            <a:off x="7173686" y="667126"/>
            <a:ext cx="1872343" cy="315686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07000"/>
              </a:lnSpc>
              <a:spcAft>
                <a:spcPts val="0"/>
              </a:spcAft>
            </a:pPr>
            <a:r>
              <a:rPr lang="ar-SA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B Titr" panose="00000700000000000000" pitchFamily="2" charset="-78"/>
              </a:rPr>
              <a:t>مقدمه</a:t>
            </a:r>
            <a:endParaRPr lang="en-US" sz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hlinkClick r:id="rId3" action="ppaction://hlinksldjump"/>
          </p:cNvPr>
          <p:cNvSpPr/>
          <p:nvPr/>
        </p:nvSpPr>
        <p:spPr>
          <a:xfrm>
            <a:off x="7173686" y="1494446"/>
            <a:ext cx="1872343" cy="315686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07000"/>
              </a:lnSpc>
              <a:spcAft>
                <a:spcPts val="0"/>
              </a:spcAft>
            </a:pPr>
            <a:r>
              <a:rPr lang="fa-IR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B Titr" panose="00000700000000000000" pitchFamily="2" charset="-78"/>
              </a:rPr>
              <a:t>یادگیری الکترونیکی</a:t>
            </a:r>
          </a:p>
        </p:txBody>
      </p:sp>
      <p:sp>
        <p:nvSpPr>
          <p:cNvPr id="16" name="Rectangle 15">
            <a:hlinkClick r:id="rId4" action="ppaction://hlinksldjump"/>
          </p:cNvPr>
          <p:cNvSpPr/>
          <p:nvPr/>
        </p:nvSpPr>
        <p:spPr>
          <a:xfrm>
            <a:off x="7173686" y="2322712"/>
            <a:ext cx="1872343" cy="315686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07000"/>
              </a:lnSpc>
              <a:spcAft>
                <a:spcPts val="0"/>
              </a:spcAft>
            </a:pPr>
            <a:r>
              <a:rPr lang="fa-IR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B Titr" panose="00000700000000000000" pitchFamily="2" charset="-78"/>
              </a:rPr>
              <a:t>نتیجه گیری </a:t>
            </a:r>
            <a:endParaRPr lang="en-US" sz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>
            <a:hlinkClick r:id="rId5" action="ppaction://hlinksldjump"/>
          </p:cNvPr>
          <p:cNvSpPr/>
          <p:nvPr/>
        </p:nvSpPr>
        <p:spPr>
          <a:xfrm>
            <a:off x="7173686" y="1903419"/>
            <a:ext cx="1872343" cy="315686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07000"/>
              </a:lnSpc>
              <a:spcAft>
                <a:spcPts val="0"/>
              </a:spcAft>
            </a:pPr>
            <a:r>
              <a:rPr lang="fa-IR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B Titr" panose="00000700000000000000" pitchFamily="2" charset="-78"/>
              </a:rPr>
              <a:t>پیشنهادات و راهکارها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1625" y="6492708"/>
            <a:ext cx="5421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3/11</a:t>
            </a:r>
            <a:endParaRPr lang="en-US" dirty="0"/>
          </a:p>
        </p:txBody>
      </p:sp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761" y="2846532"/>
            <a:ext cx="3986027" cy="2239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‫فیلم استریپ‌‬‎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9788" y="3033191"/>
            <a:ext cx="2381250" cy="19012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19">
            <a:hlinkClick r:id="rId8" action="ppaction://hlinksldjump"/>
          </p:cNvPr>
          <p:cNvSpPr/>
          <p:nvPr/>
        </p:nvSpPr>
        <p:spPr>
          <a:xfrm>
            <a:off x="7173686" y="1080786"/>
            <a:ext cx="1872343" cy="3156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B Titr" panose="00000700000000000000" pitchFamily="2" charset="-78"/>
              </a:rPr>
              <a:t>روشهای استفاده از فناوری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620980" y="6536252"/>
            <a:ext cx="721129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Davat" panose="00000400000000000000" pitchFamily="2" charset="-78"/>
              </a:rPr>
              <a:t>آشنایی با فناوری و تاثیر آن بر آموزش و یادگیری</a:t>
            </a:r>
            <a:r>
              <a:rPr lang="fa-IR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Davat" panose="00000400000000000000" pitchFamily="2" charset="-78"/>
              </a:rPr>
              <a:t>               </a:t>
            </a:r>
            <a:r>
              <a:rPr lang="en-US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farajiar@yahoo.com</a:t>
            </a:r>
            <a:r>
              <a:rPr lang="en-US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Davat" panose="00000400000000000000" pitchFamily="2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44009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92282" y="841664"/>
            <a:ext cx="626571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50000"/>
              </a:lnSpc>
              <a:spcAft>
                <a:spcPts val="0"/>
              </a:spcAft>
            </a:pPr>
            <a:r>
              <a:rPr lang="ar-SA" sz="2000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نمایش اسلایدها در کلاس تجربه‌ای از </a:t>
            </a:r>
            <a:r>
              <a:rPr lang="fa-IR" sz="2000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موارد </a:t>
            </a:r>
            <a:r>
              <a:rPr lang="ar-SA" sz="2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ناشناخته</a:t>
            </a:r>
            <a:r>
              <a:rPr lang="ar-SA" sz="2000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 برای شاگردان</a:t>
            </a:r>
            <a:endParaRPr lang="fa-IR" sz="2000" dirty="0">
              <a:latin typeface="Times New Roman" panose="02020603050405020304" pitchFamily="18" charset="0"/>
              <a:ea typeface="Calibri" panose="020F0502020204030204" pitchFamily="34" charset="0"/>
              <a:cs typeface="B Lotus" panose="00000400000000000000" pitchFamily="2" charset="-78"/>
            </a:endParaRPr>
          </a:p>
          <a:p>
            <a:pPr algn="just" rtl="1">
              <a:lnSpc>
                <a:spcPct val="150000"/>
              </a:lnSpc>
              <a:spcAft>
                <a:spcPts val="0"/>
              </a:spcAft>
            </a:pPr>
            <a:r>
              <a:rPr lang="ar-SA" sz="2000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نمایش </a:t>
            </a:r>
            <a:r>
              <a:rPr lang="ar-SA" sz="2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 تک‌تک </a:t>
            </a:r>
            <a:r>
              <a:rPr lang="ar-SA" sz="2000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تصاویر</a:t>
            </a:r>
            <a:r>
              <a:rPr lang="fa-IR" sz="2000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 </a:t>
            </a:r>
            <a:r>
              <a:rPr lang="ar-SA" sz="2000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روی صفحه </a:t>
            </a:r>
            <a:endParaRPr lang="fa-IR" sz="2000" dirty="0">
              <a:latin typeface="Times New Roman" panose="02020603050405020304" pitchFamily="18" charset="0"/>
              <a:ea typeface="Calibri" panose="020F0502020204030204" pitchFamily="34" charset="0"/>
              <a:cs typeface="B Lotus" panose="00000400000000000000" pitchFamily="2" charset="-78"/>
            </a:endParaRPr>
          </a:p>
          <a:p>
            <a:pPr algn="just" rtl="1">
              <a:lnSpc>
                <a:spcPct val="150000"/>
              </a:lnSpc>
              <a:spcAft>
                <a:spcPts val="0"/>
              </a:spcAft>
            </a:pPr>
            <a:r>
              <a:rPr lang="ar-SA" sz="2000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تنظیم </a:t>
            </a:r>
            <a:r>
              <a:rPr lang="ar-SA" sz="2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ترتیب نمایش </a:t>
            </a:r>
            <a:r>
              <a:rPr lang="ar-SA" sz="2000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تصاویر </a:t>
            </a:r>
            <a:r>
              <a:rPr lang="fa-IR" sz="2000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توسط </a:t>
            </a:r>
            <a:r>
              <a:rPr lang="ar-SA" sz="2000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معلم </a:t>
            </a:r>
            <a:endParaRPr lang="fa-IR" sz="2000" dirty="0">
              <a:latin typeface="Times New Roman" panose="02020603050405020304" pitchFamily="18" charset="0"/>
              <a:ea typeface="Calibri" panose="020F0502020204030204" pitchFamily="34" charset="0"/>
              <a:cs typeface="B Lotus" panose="00000400000000000000" pitchFamily="2" charset="-78"/>
            </a:endParaRPr>
          </a:p>
          <a:p>
            <a:pPr algn="just" rtl="1">
              <a:lnSpc>
                <a:spcPct val="150000"/>
              </a:lnSpc>
              <a:spcAft>
                <a:spcPts val="0"/>
              </a:spcAft>
            </a:pPr>
            <a:r>
              <a:rPr lang="ar-SA" sz="2000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استفاده از اسلایدهای موجود در بازار یا اسلایدهای </a:t>
            </a:r>
            <a:r>
              <a:rPr lang="fa-IR" sz="2000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طراحی شده توسط معلم</a:t>
            </a:r>
          </a:p>
        </p:txBody>
      </p:sp>
      <p:sp>
        <p:nvSpPr>
          <p:cNvPr id="5" name="Rectangle 4"/>
          <p:cNvSpPr/>
          <p:nvPr/>
        </p:nvSpPr>
        <p:spPr>
          <a:xfrm>
            <a:off x="5695435" y="148551"/>
            <a:ext cx="1369394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0"/>
              </a:spcAft>
            </a:pPr>
            <a:r>
              <a:rPr lang="fa-IR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B Titr" panose="00000700000000000000" pitchFamily="2" charset="-78"/>
              </a:rPr>
              <a:t>اسلاید </a:t>
            </a:r>
            <a:endParaRPr lang="en-US" sz="16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1625" y="6492708"/>
            <a:ext cx="5421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4/11</a:t>
            </a:r>
            <a:endParaRPr lang="en-US" dirty="0"/>
          </a:p>
        </p:txBody>
      </p:sp>
      <p:pic>
        <p:nvPicPr>
          <p:cNvPr id="3074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0976" y="2969339"/>
            <a:ext cx="4352925" cy="3219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19">
            <a:hlinkClick r:id="rId3" action="ppaction://hlinksldjump"/>
          </p:cNvPr>
          <p:cNvSpPr/>
          <p:nvPr/>
        </p:nvSpPr>
        <p:spPr>
          <a:xfrm>
            <a:off x="7173686" y="667126"/>
            <a:ext cx="1872343" cy="315686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07000"/>
              </a:lnSpc>
              <a:spcAft>
                <a:spcPts val="0"/>
              </a:spcAft>
            </a:pPr>
            <a:r>
              <a:rPr lang="ar-SA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B Titr" panose="00000700000000000000" pitchFamily="2" charset="-78"/>
              </a:rPr>
              <a:t>مقدمه</a:t>
            </a:r>
            <a:endParaRPr lang="en-US" sz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tangle 21">
            <a:hlinkClick r:id="rId4" action="ppaction://hlinksldjump"/>
          </p:cNvPr>
          <p:cNvSpPr/>
          <p:nvPr/>
        </p:nvSpPr>
        <p:spPr>
          <a:xfrm>
            <a:off x="7173686" y="1494446"/>
            <a:ext cx="1872343" cy="315686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07000"/>
              </a:lnSpc>
              <a:spcAft>
                <a:spcPts val="0"/>
              </a:spcAft>
            </a:pPr>
            <a:r>
              <a:rPr lang="fa-IR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B Titr" panose="00000700000000000000" pitchFamily="2" charset="-78"/>
              </a:rPr>
              <a:t>یادگیری الکترونیکی</a:t>
            </a:r>
          </a:p>
        </p:txBody>
      </p:sp>
      <p:sp>
        <p:nvSpPr>
          <p:cNvPr id="23" name="Rectangle 22">
            <a:hlinkClick r:id="rId5" action="ppaction://hlinksldjump"/>
          </p:cNvPr>
          <p:cNvSpPr/>
          <p:nvPr/>
        </p:nvSpPr>
        <p:spPr>
          <a:xfrm>
            <a:off x="7173686" y="2322712"/>
            <a:ext cx="1872343" cy="315686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07000"/>
              </a:lnSpc>
              <a:spcAft>
                <a:spcPts val="0"/>
              </a:spcAft>
            </a:pPr>
            <a:r>
              <a:rPr lang="fa-IR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B Titr" panose="00000700000000000000" pitchFamily="2" charset="-78"/>
              </a:rPr>
              <a:t>نتیجه گیری </a:t>
            </a:r>
            <a:endParaRPr lang="en-US" sz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23">
            <a:hlinkClick r:id="rId6" action="ppaction://hlinksldjump"/>
          </p:cNvPr>
          <p:cNvSpPr/>
          <p:nvPr/>
        </p:nvSpPr>
        <p:spPr>
          <a:xfrm>
            <a:off x="7173686" y="1903419"/>
            <a:ext cx="1872343" cy="315686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07000"/>
              </a:lnSpc>
              <a:spcAft>
                <a:spcPts val="0"/>
              </a:spcAft>
            </a:pPr>
            <a:r>
              <a:rPr lang="fa-IR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B Titr" panose="00000700000000000000" pitchFamily="2" charset="-78"/>
              </a:rPr>
              <a:t>پیشنهادات و راهکارها</a:t>
            </a:r>
          </a:p>
        </p:txBody>
      </p:sp>
      <p:sp>
        <p:nvSpPr>
          <p:cNvPr id="25" name="Rectangle 24">
            <a:hlinkClick r:id="rId7" action="ppaction://hlinksldjump"/>
          </p:cNvPr>
          <p:cNvSpPr/>
          <p:nvPr/>
        </p:nvSpPr>
        <p:spPr>
          <a:xfrm>
            <a:off x="7173686" y="1080786"/>
            <a:ext cx="1872343" cy="3156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B Titr" panose="00000700000000000000" pitchFamily="2" charset="-78"/>
              </a:rPr>
              <a:t>روشهای استفاده از فناوری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620980" y="6536252"/>
            <a:ext cx="721129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Davat" panose="00000400000000000000" pitchFamily="2" charset="-78"/>
              </a:rPr>
              <a:t>آشنایی با فناوری و تاثیر آن بر آموزش و یادگیری</a:t>
            </a:r>
            <a:r>
              <a:rPr lang="fa-IR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Davat" panose="00000400000000000000" pitchFamily="2" charset="-78"/>
              </a:rPr>
              <a:t>               </a:t>
            </a:r>
            <a:r>
              <a:rPr lang="en-US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farajiar@yahoo.com</a:t>
            </a:r>
            <a:r>
              <a:rPr lang="en-US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Davat" panose="00000400000000000000" pitchFamily="2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096295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85405" y="138845"/>
            <a:ext cx="5188280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rtl="1">
              <a:lnSpc>
                <a:spcPct val="107000"/>
              </a:lnSpc>
              <a:spcAft>
                <a:spcPts val="0"/>
              </a:spcAft>
            </a:pPr>
            <a:r>
              <a:rPr lang="fa-IR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B Titr" panose="00000700000000000000" pitchFamily="2" charset="-78"/>
              </a:rPr>
              <a:t>روشهای استفاده از فناوری و </a:t>
            </a:r>
            <a:r>
              <a:rPr 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B Titr" panose="00000700000000000000" pitchFamily="2" charset="-78"/>
              </a:rPr>
              <a:t>IT  </a:t>
            </a:r>
            <a:r>
              <a:rPr lang="fa-IR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B Titr" panose="00000700000000000000" pitchFamily="2" charset="-78"/>
              </a:rPr>
              <a:t>در جریان یاددهی و یادگیری </a:t>
            </a:r>
          </a:p>
        </p:txBody>
      </p:sp>
      <p:sp>
        <p:nvSpPr>
          <p:cNvPr id="5" name="Rectangle 4"/>
          <p:cNvSpPr/>
          <p:nvPr/>
        </p:nvSpPr>
        <p:spPr>
          <a:xfrm>
            <a:off x="529936" y="789827"/>
            <a:ext cx="6328064" cy="1014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0"/>
              </a:spcAft>
            </a:pPr>
            <a:r>
              <a:rPr lang="ar-SA" sz="2000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روشهای</a:t>
            </a:r>
            <a:r>
              <a:rPr lang="fa-IR" sz="2000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ی برای</a:t>
            </a:r>
            <a:r>
              <a:rPr lang="ar-SA" sz="2000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 امکان پذیر نمود</a:t>
            </a:r>
            <a:r>
              <a:rPr lang="fa-IR" sz="2000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ن</a:t>
            </a:r>
            <a:r>
              <a:rPr lang="ar-SA" sz="2000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 استفاده کاربردیتر اکثریت افراد از تکنولوژی </a:t>
            </a:r>
            <a:endParaRPr lang="fa-IR" sz="2000" dirty="0">
              <a:latin typeface="Times New Roman" panose="02020603050405020304" pitchFamily="18" charset="0"/>
              <a:ea typeface="Calibri" panose="020F0502020204030204" pitchFamily="34" charset="0"/>
              <a:cs typeface="B Lotus" panose="00000400000000000000" pitchFamily="2" charset="-78"/>
            </a:endParaRPr>
          </a:p>
          <a:p>
            <a:pPr marL="342900" indent="-342900" algn="just" rtl="1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SA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آشنایی دبیران هر رشته به سیستمهای 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IT </a:t>
            </a:r>
            <a:endParaRPr lang="fa-IR" dirty="0">
              <a:latin typeface="Times New Roman" panose="02020603050405020304" pitchFamily="18" charset="0"/>
              <a:ea typeface="Calibri" panose="020F0502020204030204" pitchFamily="34" charset="0"/>
              <a:cs typeface="B Lotus" panose="00000400000000000000" pitchFamily="2" charset="-78"/>
            </a:endParaRPr>
          </a:p>
          <a:p>
            <a:pPr marL="342900" indent="-342900" algn="just" rtl="1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SA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تشکیل کلاسهای کارگاهی مخصوص برای هر درس</a:t>
            </a:r>
          </a:p>
        </p:txBody>
      </p:sp>
      <p:sp>
        <p:nvSpPr>
          <p:cNvPr id="8" name="AutoShape 6" descr="Related ima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51625" y="6492708"/>
            <a:ext cx="5421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5/11</a:t>
            </a:r>
            <a:endParaRPr lang="en-US" dirty="0"/>
          </a:p>
        </p:txBody>
      </p:sp>
      <p:pic>
        <p:nvPicPr>
          <p:cNvPr id="4098" name="Picture 2" descr="Image result for ‫آموزش فناوری‬‎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500" y="2367282"/>
            <a:ext cx="2857500" cy="3562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Image result for ‫آموزش فناوری دروس‬‎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2875348"/>
            <a:ext cx="3810000" cy="278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Rectangle 21">
            <a:hlinkClick r:id="rId4" action="ppaction://hlinksldjump"/>
          </p:cNvPr>
          <p:cNvSpPr/>
          <p:nvPr/>
        </p:nvSpPr>
        <p:spPr>
          <a:xfrm>
            <a:off x="7173686" y="667126"/>
            <a:ext cx="1872343" cy="315686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07000"/>
              </a:lnSpc>
              <a:spcAft>
                <a:spcPts val="0"/>
              </a:spcAft>
            </a:pPr>
            <a:r>
              <a:rPr lang="ar-SA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B Titr" panose="00000700000000000000" pitchFamily="2" charset="-78"/>
              </a:rPr>
              <a:t>مقدمه</a:t>
            </a:r>
            <a:endParaRPr lang="en-US" sz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22">
            <a:hlinkClick r:id="rId5" action="ppaction://hlinksldjump"/>
          </p:cNvPr>
          <p:cNvSpPr/>
          <p:nvPr/>
        </p:nvSpPr>
        <p:spPr>
          <a:xfrm>
            <a:off x="7173686" y="1080786"/>
            <a:ext cx="1872343" cy="3156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B Titr" panose="00000700000000000000" pitchFamily="2" charset="-78"/>
              </a:rPr>
              <a:t>روشهای استفاده از فناوری </a:t>
            </a:r>
          </a:p>
        </p:txBody>
      </p:sp>
      <p:sp>
        <p:nvSpPr>
          <p:cNvPr id="24" name="Rectangle 23">
            <a:hlinkClick r:id="rId6" action="ppaction://hlinksldjump"/>
          </p:cNvPr>
          <p:cNvSpPr/>
          <p:nvPr/>
        </p:nvSpPr>
        <p:spPr>
          <a:xfrm>
            <a:off x="7173686" y="1494446"/>
            <a:ext cx="1872343" cy="315686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07000"/>
              </a:lnSpc>
              <a:spcAft>
                <a:spcPts val="0"/>
              </a:spcAft>
            </a:pPr>
            <a:r>
              <a:rPr lang="fa-IR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B Titr" panose="00000700000000000000" pitchFamily="2" charset="-78"/>
              </a:rPr>
              <a:t>یادگیری الکترونیکی</a:t>
            </a:r>
          </a:p>
        </p:txBody>
      </p:sp>
      <p:sp>
        <p:nvSpPr>
          <p:cNvPr id="25" name="Rectangle 24">
            <a:hlinkClick r:id="rId7" action="ppaction://hlinksldjump"/>
          </p:cNvPr>
          <p:cNvSpPr/>
          <p:nvPr/>
        </p:nvSpPr>
        <p:spPr>
          <a:xfrm>
            <a:off x="7173686" y="2322712"/>
            <a:ext cx="1872343" cy="315686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07000"/>
              </a:lnSpc>
              <a:spcAft>
                <a:spcPts val="0"/>
              </a:spcAft>
            </a:pPr>
            <a:r>
              <a:rPr lang="fa-IR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B Titr" panose="00000700000000000000" pitchFamily="2" charset="-78"/>
              </a:rPr>
              <a:t>نتیجه گیری </a:t>
            </a:r>
            <a:endParaRPr lang="en-US" sz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ectangle 25">
            <a:hlinkClick r:id="rId8" action="ppaction://hlinksldjump"/>
          </p:cNvPr>
          <p:cNvSpPr/>
          <p:nvPr/>
        </p:nvSpPr>
        <p:spPr>
          <a:xfrm>
            <a:off x="7173686" y="1903419"/>
            <a:ext cx="1872343" cy="315686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07000"/>
              </a:lnSpc>
              <a:spcAft>
                <a:spcPts val="0"/>
              </a:spcAft>
            </a:pPr>
            <a:r>
              <a:rPr lang="fa-IR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B Titr" panose="00000700000000000000" pitchFamily="2" charset="-78"/>
              </a:rPr>
              <a:t>پیشنهادات و راهکارها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620980" y="6536252"/>
            <a:ext cx="721129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Davat" panose="00000400000000000000" pitchFamily="2" charset="-78"/>
              </a:rPr>
              <a:t>آشنایی با فناوری و تاثیر آن بر آموزش و یادگیری</a:t>
            </a:r>
            <a:r>
              <a:rPr lang="fa-IR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Davat" panose="00000400000000000000" pitchFamily="2" charset="-78"/>
              </a:rPr>
              <a:t>               </a:t>
            </a:r>
            <a:r>
              <a:rPr lang="en-US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farajiar@yahoo.com</a:t>
            </a:r>
            <a:r>
              <a:rPr lang="en-US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Davat" panose="00000400000000000000" pitchFamily="2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478490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28457" y="127769"/>
            <a:ext cx="2547257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0"/>
              </a:spcAft>
            </a:pPr>
            <a:r>
              <a:rPr lang="fa-IR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B Titr" panose="00000700000000000000" pitchFamily="2" charset="-78"/>
              </a:rPr>
              <a:t>تعاریف یادگیری الکترونیکی</a:t>
            </a:r>
          </a:p>
        </p:txBody>
      </p:sp>
      <p:sp>
        <p:nvSpPr>
          <p:cNvPr id="18" name="Rectangle 20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93761" y="670030"/>
            <a:ext cx="6359236" cy="34512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0"/>
              </a:spcAft>
            </a:pPr>
            <a:r>
              <a:rPr lang="ar-SA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از یادگیری الکترونیکی تعاریف متعدد و متفاوتی وجود دارد .به عقیده کراس که خیلی ها وی را به عنوان مخترع واژۀ یادگیری الکترونیکی می دانند، یادگیری الکترونیکی دارای نشانۀ زیر است:</a:t>
            </a:r>
          </a:p>
          <a:p>
            <a:pPr marL="342900" indent="-342900" algn="just" rtl="1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S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یادگیری الکترونیکی </a:t>
            </a:r>
            <a:r>
              <a:rPr lang="ar-SA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توسط اینترنت </a:t>
            </a:r>
            <a:r>
              <a:rPr lang="ar-S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صورت می گیرد.</a:t>
            </a:r>
          </a:p>
          <a:p>
            <a:pPr marL="342900" indent="-342900" algn="just" rtl="1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S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یادگیری الکترونیکی مبتنی بر یادگیری به وسیله تلاش و کوشش توسط خود فراگیر با بهره گیری از </a:t>
            </a:r>
            <a:r>
              <a:rPr lang="ar-SA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فن آوریهای جدید </a:t>
            </a:r>
            <a:r>
              <a:rPr lang="ar-S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است.</a:t>
            </a:r>
          </a:p>
          <a:p>
            <a:pPr marL="342900" indent="-342900" algn="just" rtl="1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S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یادگیری الکترونیکی </a:t>
            </a:r>
            <a:r>
              <a:rPr lang="ar-SA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فراگیر محور </a:t>
            </a:r>
            <a:r>
              <a:rPr lang="ar-S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است وبه ویژگیهای فردی فراگیران توجه می شود.</a:t>
            </a:r>
          </a:p>
          <a:p>
            <a:pPr marL="342900" indent="-342900" algn="just" rtl="1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S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یادگیری الکترونیکی با </a:t>
            </a:r>
            <a:r>
              <a:rPr lang="ar-SA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جدید ترین اطلاعات </a:t>
            </a:r>
            <a:r>
              <a:rPr lang="ar-S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همراه است.</a:t>
            </a:r>
          </a:p>
          <a:p>
            <a:pPr marL="342900" indent="-342900" algn="just" rtl="1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SA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یادگیری الکترونیکی می تواند مجموعه ای از روشهای آموزشی را در بر داشته باشد( نظیر کلاسهای مجازی ، همکاری دیجیتالی ، شبیه سازی و ... ). </a:t>
            </a:r>
            <a:endParaRPr lang="fa-IR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B Lotus" panose="00000400000000000000" pitchFamily="2" charset="-78"/>
            </a:endParaRPr>
          </a:p>
          <a:p>
            <a:pPr algn="just" rtl="1">
              <a:lnSpc>
                <a:spcPct val="107000"/>
              </a:lnSpc>
            </a:pPr>
            <a:r>
              <a:rPr lang="fa-IR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به طور کلی </a:t>
            </a:r>
            <a:r>
              <a:rPr lang="ar-SA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یادگیری الکترونیکی را استفاده از فن آوری اطلاعات و ارتباطات در تدریس</a:t>
            </a:r>
            <a:endParaRPr lang="fa-IR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B Lotus" panose="00000400000000000000" pitchFamily="2" charset="-78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1625" y="6492708"/>
            <a:ext cx="5421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6/11</a:t>
            </a:r>
            <a:endParaRPr lang="en-US" dirty="0"/>
          </a:p>
        </p:txBody>
      </p:sp>
      <p:pic>
        <p:nvPicPr>
          <p:cNvPr id="5122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333" y="4121232"/>
            <a:ext cx="5457825" cy="2355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Rectangle 20">
            <a:hlinkClick r:id="rId3" action="ppaction://hlinksldjump"/>
          </p:cNvPr>
          <p:cNvSpPr/>
          <p:nvPr/>
        </p:nvSpPr>
        <p:spPr>
          <a:xfrm>
            <a:off x="7173686" y="667126"/>
            <a:ext cx="1872343" cy="315686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07000"/>
              </a:lnSpc>
              <a:spcAft>
                <a:spcPts val="0"/>
              </a:spcAft>
            </a:pPr>
            <a:r>
              <a:rPr lang="ar-SA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B Titr" panose="00000700000000000000" pitchFamily="2" charset="-78"/>
              </a:rPr>
              <a:t>مقدمه</a:t>
            </a:r>
            <a:endParaRPr lang="en-US" sz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tangle 21">
            <a:hlinkClick r:id="rId4" action="ppaction://hlinksldjump"/>
          </p:cNvPr>
          <p:cNvSpPr/>
          <p:nvPr/>
        </p:nvSpPr>
        <p:spPr>
          <a:xfrm>
            <a:off x="7173686" y="1080786"/>
            <a:ext cx="1872343" cy="315686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B Titr" panose="00000700000000000000" pitchFamily="2" charset="-78"/>
              </a:rPr>
              <a:t>روشهای استفاده از فناوری </a:t>
            </a:r>
          </a:p>
        </p:txBody>
      </p:sp>
      <p:sp>
        <p:nvSpPr>
          <p:cNvPr id="24" name="Rectangle 23">
            <a:hlinkClick r:id="rId5" action="ppaction://hlinksldjump"/>
          </p:cNvPr>
          <p:cNvSpPr/>
          <p:nvPr/>
        </p:nvSpPr>
        <p:spPr>
          <a:xfrm>
            <a:off x="7173686" y="2322712"/>
            <a:ext cx="1872343" cy="315686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07000"/>
              </a:lnSpc>
              <a:spcAft>
                <a:spcPts val="0"/>
              </a:spcAft>
            </a:pPr>
            <a:r>
              <a:rPr lang="fa-IR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B Titr" panose="00000700000000000000" pitchFamily="2" charset="-78"/>
              </a:rPr>
              <a:t>نتیجه گیری </a:t>
            </a:r>
            <a:endParaRPr lang="en-US" sz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tangle 31">
            <a:hlinkClick r:id="rId6" action="ppaction://hlinksldjump"/>
          </p:cNvPr>
          <p:cNvSpPr/>
          <p:nvPr/>
        </p:nvSpPr>
        <p:spPr>
          <a:xfrm>
            <a:off x="7173686" y="1903419"/>
            <a:ext cx="1872343" cy="315686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07000"/>
              </a:lnSpc>
              <a:spcAft>
                <a:spcPts val="0"/>
              </a:spcAft>
            </a:pPr>
            <a:r>
              <a:rPr lang="fa-IR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B Titr" panose="00000700000000000000" pitchFamily="2" charset="-78"/>
              </a:rPr>
              <a:t>پیشنهادات و راهکارها</a:t>
            </a:r>
          </a:p>
        </p:txBody>
      </p:sp>
      <p:sp>
        <p:nvSpPr>
          <p:cNvPr id="33" name="Rectangle 32">
            <a:hlinkClick r:id="rId7" action="ppaction://hlinksldjump"/>
          </p:cNvPr>
          <p:cNvSpPr/>
          <p:nvPr/>
        </p:nvSpPr>
        <p:spPr>
          <a:xfrm>
            <a:off x="7173686" y="1494446"/>
            <a:ext cx="1872343" cy="3156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07000"/>
              </a:lnSpc>
              <a:spcAft>
                <a:spcPts val="0"/>
              </a:spcAft>
            </a:pPr>
            <a:r>
              <a:rPr lang="fa-IR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B Titr" panose="00000700000000000000" pitchFamily="2" charset="-78"/>
              </a:rPr>
              <a:t>یادگیری الکترونیکی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620980" y="6536252"/>
            <a:ext cx="721129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Davat" panose="00000400000000000000" pitchFamily="2" charset="-78"/>
              </a:rPr>
              <a:t>آشنایی با فناوری و تاثیر آن بر آموزش و یادگیری</a:t>
            </a:r>
            <a:r>
              <a:rPr lang="fa-IR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Davat" panose="00000400000000000000" pitchFamily="2" charset="-78"/>
              </a:rPr>
              <a:t>               </a:t>
            </a:r>
            <a:r>
              <a:rPr lang="en-US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farajiar@yahoo.com</a:t>
            </a:r>
            <a:r>
              <a:rPr lang="en-US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Davat" panose="00000400000000000000" pitchFamily="2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70699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39343" y="127769"/>
            <a:ext cx="2525485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0"/>
              </a:spcAft>
            </a:pPr>
            <a:r>
              <a:rPr lang="fa-IR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B Titr" panose="00000700000000000000" pitchFamily="2" charset="-78"/>
              </a:rPr>
              <a:t>مزایای یادگیری الکترونیکی</a:t>
            </a:r>
          </a:p>
        </p:txBody>
      </p:sp>
      <p:sp>
        <p:nvSpPr>
          <p:cNvPr id="5" name="Rectangle 4"/>
          <p:cNvSpPr/>
          <p:nvPr/>
        </p:nvSpPr>
        <p:spPr>
          <a:xfrm>
            <a:off x="384464" y="771117"/>
            <a:ext cx="6463145" cy="24632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0"/>
              </a:spcAft>
            </a:pP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فرصتها و مزایای یادگیری الکترونیکی بروی دانش آموزان زیاد است که از جمله آنها :</a:t>
            </a:r>
          </a:p>
          <a:p>
            <a:pPr marL="285750" indent="-285750" algn="just" rtl="1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یادگیری فراتر از مرزهای </a:t>
            </a:r>
            <a:r>
              <a:rPr lang="fa-IR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زمان و مکان</a:t>
            </a:r>
          </a:p>
          <a:p>
            <a:pPr marL="285750" indent="-285750" algn="just" rtl="1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یادگیری مادام العمر با سهولت در یادگیری با استفاده از </a:t>
            </a:r>
            <a:r>
              <a:rPr lang="fa-IR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چند رسانه ایها</a:t>
            </a:r>
          </a:p>
          <a:p>
            <a:pPr marL="285750" indent="-285750" algn="just" rtl="1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دسترسی به </a:t>
            </a:r>
            <a:r>
              <a:rPr lang="fa-IR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کتابخانه های دیجیتال</a:t>
            </a:r>
          </a:p>
          <a:p>
            <a:pPr marL="285750" indent="-285750" algn="just" rtl="1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امکان ارتباط بین دانشجویان و دانش آموزانی دارای </a:t>
            </a:r>
            <a:r>
              <a:rPr lang="fa-IR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فرهنگ ها و تجربیات گوناگونی </a:t>
            </a:r>
          </a:p>
          <a:p>
            <a:pPr marL="285750" indent="-285750" algn="just" rtl="1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شرکت در کلاسهای درس اساتید و </a:t>
            </a:r>
            <a:r>
              <a:rPr lang="fa-IR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متخصصان خارج </a:t>
            </a: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از کشور</a:t>
            </a:r>
          </a:p>
          <a:p>
            <a:pPr marL="285750" indent="-285750" algn="just" rtl="1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fa-IR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کاستن</a:t>
            </a: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 از هزینه های آموزشی</a:t>
            </a:r>
          </a:p>
          <a:p>
            <a:pPr marL="285750" indent="-285750" algn="just" rtl="1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قابلیت </a:t>
            </a:r>
            <a:r>
              <a:rPr lang="fa-IR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انعطاف</a:t>
            </a:r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 در برنامه درسی</a:t>
            </a:r>
          </a:p>
        </p:txBody>
      </p:sp>
      <p:sp>
        <p:nvSpPr>
          <p:cNvPr id="15" name="Rectangle 10"/>
          <p:cNvSpPr>
            <a:spLocks noChangeArrowheads="1"/>
          </p:cNvSpPr>
          <p:nvPr/>
        </p:nvSpPr>
        <p:spPr bwMode="auto">
          <a:xfrm>
            <a:off x="-217714" y="57642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-217714" y="103362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51625" y="6492708"/>
            <a:ext cx="5421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7/11</a:t>
            </a:r>
            <a:endParaRPr lang="en-US" dirty="0"/>
          </a:p>
        </p:txBody>
      </p:sp>
      <p:pic>
        <p:nvPicPr>
          <p:cNvPr id="6146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377" y="3234355"/>
            <a:ext cx="5229317" cy="3137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Rectangle 30">
            <a:hlinkClick r:id="rId3" action="ppaction://hlinksldjump"/>
          </p:cNvPr>
          <p:cNvSpPr/>
          <p:nvPr/>
        </p:nvSpPr>
        <p:spPr>
          <a:xfrm>
            <a:off x="7173686" y="667126"/>
            <a:ext cx="1872343" cy="315686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07000"/>
              </a:lnSpc>
              <a:spcAft>
                <a:spcPts val="0"/>
              </a:spcAft>
            </a:pPr>
            <a:r>
              <a:rPr lang="ar-SA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B Titr" panose="00000700000000000000" pitchFamily="2" charset="-78"/>
              </a:rPr>
              <a:t>مقدمه</a:t>
            </a:r>
            <a:endParaRPr lang="en-US" sz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tangle 31">
            <a:hlinkClick r:id="rId4" action="ppaction://hlinksldjump"/>
          </p:cNvPr>
          <p:cNvSpPr/>
          <p:nvPr/>
        </p:nvSpPr>
        <p:spPr>
          <a:xfrm>
            <a:off x="7173686" y="1080786"/>
            <a:ext cx="1872343" cy="315686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B Titr" panose="00000700000000000000" pitchFamily="2" charset="-78"/>
              </a:rPr>
              <a:t>روشهای استفاده از فناوری </a:t>
            </a:r>
          </a:p>
        </p:txBody>
      </p:sp>
      <p:sp>
        <p:nvSpPr>
          <p:cNvPr id="34" name="Rectangle 33">
            <a:hlinkClick r:id="rId5" action="ppaction://hlinksldjump"/>
          </p:cNvPr>
          <p:cNvSpPr/>
          <p:nvPr/>
        </p:nvSpPr>
        <p:spPr>
          <a:xfrm>
            <a:off x="7173686" y="2322712"/>
            <a:ext cx="1872343" cy="315686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07000"/>
              </a:lnSpc>
              <a:spcAft>
                <a:spcPts val="0"/>
              </a:spcAft>
            </a:pPr>
            <a:r>
              <a:rPr lang="fa-IR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B Titr" panose="00000700000000000000" pitchFamily="2" charset="-78"/>
              </a:rPr>
              <a:t>نتیجه گیری </a:t>
            </a:r>
            <a:endParaRPr lang="en-US" sz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ectangle 34">
            <a:hlinkClick r:id="rId6" action="ppaction://hlinksldjump"/>
          </p:cNvPr>
          <p:cNvSpPr/>
          <p:nvPr/>
        </p:nvSpPr>
        <p:spPr>
          <a:xfrm>
            <a:off x="7173686" y="1903419"/>
            <a:ext cx="1872343" cy="315686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07000"/>
              </a:lnSpc>
              <a:spcAft>
                <a:spcPts val="0"/>
              </a:spcAft>
            </a:pPr>
            <a:r>
              <a:rPr lang="fa-IR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B Titr" panose="00000700000000000000" pitchFamily="2" charset="-78"/>
              </a:rPr>
              <a:t>پیشنهادات و راهکارها</a:t>
            </a:r>
          </a:p>
        </p:txBody>
      </p:sp>
      <p:sp>
        <p:nvSpPr>
          <p:cNvPr id="36" name="Rectangle 35">
            <a:hlinkClick r:id="rId7" action="ppaction://hlinksldjump"/>
          </p:cNvPr>
          <p:cNvSpPr/>
          <p:nvPr/>
        </p:nvSpPr>
        <p:spPr>
          <a:xfrm>
            <a:off x="7173686" y="1494446"/>
            <a:ext cx="1872343" cy="3156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07000"/>
              </a:lnSpc>
              <a:spcAft>
                <a:spcPts val="0"/>
              </a:spcAft>
            </a:pPr>
            <a:r>
              <a:rPr lang="fa-IR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B Titr" panose="00000700000000000000" pitchFamily="2" charset="-78"/>
              </a:rPr>
              <a:t>یادگیری الکترونیکی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620980" y="6536252"/>
            <a:ext cx="721129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Davat" panose="00000400000000000000" pitchFamily="2" charset="-78"/>
              </a:rPr>
              <a:t>آشنایی با فناوری و تاثیر آن بر آموزش و یادگیری</a:t>
            </a:r>
            <a:r>
              <a:rPr lang="fa-IR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Davat" panose="00000400000000000000" pitchFamily="2" charset="-78"/>
              </a:rPr>
              <a:t>               </a:t>
            </a:r>
            <a:r>
              <a:rPr lang="en-US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farajiar@yahoo.com</a:t>
            </a:r>
            <a:r>
              <a:rPr lang="en-US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Davat" panose="00000400000000000000" pitchFamily="2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237163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05200" y="127769"/>
            <a:ext cx="3505199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07000"/>
              </a:lnSpc>
              <a:spcAft>
                <a:spcPts val="0"/>
              </a:spcAft>
            </a:pPr>
            <a:r>
              <a:rPr lang="fa-IR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B Titr" panose="00000700000000000000" pitchFamily="2" charset="-78"/>
              </a:rPr>
              <a:t>چالش ها و موانع یادگیری الکترونیکی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70114" y="838200"/>
            <a:ext cx="6487886" cy="3352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rtl="1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SA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موانع </a:t>
            </a:r>
            <a:r>
              <a:rPr lang="ar-SA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ارتباطی</a:t>
            </a:r>
          </a:p>
          <a:p>
            <a:pPr marL="285750" indent="-285750" algn="just" rtl="1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SA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موانع مرتبط با </a:t>
            </a:r>
            <a:r>
              <a:rPr lang="ar-SA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توانایی و امکانات</a:t>
            </a:r>
          </a:p>
          <a:p>
            <a:pPr marL="285750" indent="-285750" algn="just" rtl="1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SA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نگرش های اساتید به خصوص </a:t>
            </a:r>
            <a:r>
              <a:rPr lang="ar-SA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ترس از جایگزینی </a:t>
            </a:r>
            <a:r>
              <a:rPr lang="ar-SA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انسانها با رایانه</a:t>
            </a:r>
          </a:p>
          <a:p>
            <a:pPr marL="285750" indent="-285750" algn="just" rtl="1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SA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مقاومت در برابر تغییر </a:t>
            </a:r>
            <a:endParaRPr lang="fa-IR" dirty="0">
              <a:latin typeface="Times New Roman" panose="02020603050405020304" pitchFamily="18" charset="0"/>
              <a:ea typeface="Calibri" panose="020F0502020204030204" pitchFamily="34" charset="0"/>
              <a:cs typeface="B Lotus" panose="00000400000000000000" pitchFamily="2" charset="-78"/>
            </a:endParaRPr>
          </a:p>
          <a:p>
            <a:pPr marL="285750" indent="-285750" algn="just" rtl="1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SA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عدم پذیرفتن </a:t>
            </a:r>
            <a:r>
              <a:rPr lang="ar-SA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قانون حق مؤلف </a:t>
            </a:r>
            <a:r>
              <a:rPr lang="ar-SA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در جامعه نرم افزاری کشور </a:t>
            </a:r>
          </a:p>
          <a:p>
            <a:pPr marL="285750" indent="-285750" algn="just" rtl="1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SA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عدم استقبال یادگیرندگان از آموزشهای </a:t>
            </a:r>
            <a:r>
              <a:rPr lang="ar-SA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صرفاً آنلاین</a:t>
            </a:r>
          </a:p>
          <a:p>
            <a:pPr marL="285750" indent="-285750" algn="just" rtl="1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SA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کمبود نیروی کار </a:t>
            </a:r>
            <a:r>
              <a:rPr lang="ar-SA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متخصص در بخش فناوری اطلاعات و ارتباطات </a:t>
            </a:r>
          </a:p>
          <a:p>
            <a:pPr marL="285750" indent="-285750" algn="just" rtl="1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SA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عدم وجود استانداردهای مشخص برای </a:t>
            </a:r>
            <a:r>
              <a:rPr lang="ar-SA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ارزیابی</a:t>
            </a:r>
            <a:r>
              <a:rPr lang="ar-SA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 برنامه های آموزشی</a:t>
            </a:r>
          </a:p>
          <a:p>
            <a:pPr marL="285750" indent="-285750" algn="just" rtl="1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SA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عدم </a:t>
            </a:r>
            <a:r>
              <a:rPr lang="ar-SA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امکان آموزش </a:t>
            </a:r>
            <a:r>
              <a:rPr lang="ar-SA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به جمع کثیری از یادگیرندگان در صورت به کار گیری تدریس همزمان و تعاملی </a:t>
            </a:r>
          </a:p>
          <a:p>
            <a:pPr marL="285750" indent="-285750" algn="just" rtl="1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SA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اعتبار مدارک تحصیلی دانش آموختگان مؤسسات آموزش الکترونیکی</a:t>
            </a:r>
          </a:p>
        </p:txBody>
      </p:sp>
      <p:sp>
        <p:nvSpPr>
          <p:cNvPr id="22" name="Rectangle 22"/>
          <p:cNvSpPr>
            <a:spLocks noChangeArrowheads="1"/>
          </p:cNvSpPr>
          <p:nvPr/>
        </p:nvSpPr>
        <p:spPr bwMode="auto">
          <a:xfrm>
            <a:off x="-1045029" y="-4517571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" name="Rectangle 28"/>
          <p:cNvSpPr>
            <a:spLocks noChangeArrowheads="1"/>
          </p:cNvSpPr>
          <p:nvPr/>
        </p:nvSpPr>
        <p:spPr bwMode="auto">
          <a:xfrm>
            <a:off x="-1045029" y="-4060371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51625" y="6492708"/>
            <a:ext cx="5421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dirty="0">
                <a:latin typeface="Times New Roman" panose="02020603050405020304" pitchFamily="18" charset="0"/>
                <a:ea typeface="Calibri" panose="020F0502020204030204" pitchFamily="34" charset="0"/>
                <a:cs typeface="B Lotus" panose="00000400000000000000" pitchFamily="2" charset="-78"/>
              </a:rPr>
              <a:t>8/11</a:t>
            </a:r>
            <a:endParaRPr lang="en-US" dirty="0"/>
          </a:p>
        </p:txBody>
      </p:sp>
      <p:sp>
        <p:nvSpPr>
          <p:cNvPr id="26" name="Rectangle 25">
            <a:hlinkClick r:id="rId2" action="ppaction://hlinksldjump"/>
          </p:cNvPr>
          <p:cNvSpPr/>
          <p:nvPr/>
        </p:nvSpPr>
        <p:spPr>
          <a:xfrm>
            <a:off x="7173686" y="667126"/>
            <a:ext cx="1872343" cy="315686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07000"/>
              </a:lnSpc>
              <a:spcAft>
                <a:spcPts val="0"/>
              </a:spcAft>
            </a:pPr>
            <a:r>
              <a:rPr lang="ar-SA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B Titr" panose="00000700000000000000" pitchFamily="2" charset="-78"/>
              </a:rPr>
              <a:t>مقدمه</a:t>
            </a:r>
            <a:endParaRPr lang="en-US" sz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tangle 26">
            <a:hlinkClick r:id="rId3" action="ppaction://hlinksldjump"/>
          </p:cNvPr>
          <p:cNvSpPr/>
          <p:nvPr/>
        </p:nvSpPr>
        <p:spPr>
          <a:xfrm>
            <a:off x="7173686" y="1080786"/>
            <a:ext cx="1872343" cy="315686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B Titr" panose="00000700000000000000" pitchFamily="2" charset="-78"/>
              </a:rPr>
              <a:t>روشهای استفاده از فناوری </a:t>
            </a:r>
          </a:p>
        </p:txBody>
      </p:sp>
      <p:sp>
        <p:nvSpPr>
          <p:cNvPr id="28" name="Rectangle 27">
            <a:hlinkClick r:id="rId4" action="ppaction://hlinksldjump"/>
          </p:cNvPr>
          <p:cNvSpPr/>
          <p:nvPr/>
        </p:nvSpPr>
        <p:spPr>
          <a:xfrm>
            <a:off x="7173686" y="1494446"/>
            <a:ext cx="1872343" cy="3156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07000"/>
              </a:lnSpc>
              <a:spcAft>
                <a:spcPts val="0"/>
              </a:spcAft>
            </a:pPr>
            <a:r>
              <a:rPr lang="fa-IR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B Titr" panose="00000700000000000000" pitchFamily="2" charset="-78"/>
              </a:rPr>
              <a:t>یادگیری الکترونیکی</a:t>
            </a:r>
          </a:p>
        </p:txBody>
      </p:sp>
      <p:sp>
        <p:nvSpPr>
          <p:cNvPr id="29" name="Rectangle 28">
            <a:hlinkClick r:id="rId5" action="ppaction://hlinksldjump"/>
          </p:cNvPr>
          <p:cNvSpPr/>
          <p:nvPr/>
        </p:nvSpPr>
        <p:spPr>
          <a:xfrm>
            <a:off x="7173686" y="2322712"/>
            <a:ext cx="1872343" cy="315686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07000"/>
              </a:lnSpc>
              <a:spcAft>
                <a:spcPts val="0"/>
              </a:spcAft>
            </a:pPr>
            <a:r>
              <a:rPr lang="fa-IR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B Titr" panose="00000700000000000000" pitchFamily="2" charset="-78"/>
              </a:rPr>
              <a:t>نتیجه گیری </a:t>
            </a:r>
            <a:endParaRPr lang="en-US" sz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>
            <a:hlinkClick r:id="rId6" action="ppaction://hlinksldjump"/>
          </p:cNvPr>
          <p:cNvSpPr/>
          <p:nvPr/>
        </p:nvSpPr>
        <p:spPr>
          <a:xfrm>
            <a:off x="7173686" y="1903419"/>
            <a:ext cx="1872343" cy="315686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07000"/>
              </a:lnSpc>
              <a:spcAft>
                <a:spcPts val="0"/>
              </a:spcAft>
            </a:pPr>
            <a:r>
              <a:rPr lang="fa-IR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B Titr" panose="00000700000000000000" pitchFamily="2" charset="-78"/>
              </a:rPr>
              <a:t>پیشنهادات و راهکارها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620980" y="6536252"/>
            <a:ext cx="721129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Davat" panose="00000400000000000000" pitchFamily="2" charset="-78"/>
              </a:rPr>
              <a:t>آشنایی با فناوری و تاثیر آن بر آموزش و یادگیری</a:t>
            </a:r>
            <a:r>
              <a:rPr lang="fa-IR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Davat" panose="00000400000000000000" pitchFamily="2" charset="-78"/>
              </a:rPr>
              <a:t>               </a:t>
            </a:r>
            <a:r>
              <a:rPr lang="en-US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farajiar@yahoo.com</a:t>
            </a:r>
            <a:r>
              <a:rPr lang="en-US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Davat" panose="00000400000000000000" pitchFamily="2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453887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534</TotalTime>
  <Words>996</Words>
  <Application>Microsoft Office PowerPoint</Application>
  <PresentationFormat>On-screen Show (4:3)</PresentationFormat>
  <Paragraphs>135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alireza faraji</dc:creator>
  <cp:lastModifiedBy>alireza faraji</cp:lastModifiedBy>
  <cp:revision>66</cp:revision>
  <dcterms:created xsi:type="dcterms:W3CDTF">2017-09-27T06:18:48Z</dcterms:created>
  <dcterms:modified xsi:type="dcterms:W3CDTF">2020-05-03T08:24:18Z</dcterms:modified>
</cp:coreProperties>
</file>