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7" r:id="rId4"/>
    <p:sldId id="268" r:id="rId5"/>
    <p:sldId id="29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8" autoAdjust="0"/>
    <p:restoredTop sz="94660"/>
  </p:normalViewPr>
  <p:slideViewPr>
    <p:cSldViewPr>
      <p:cViewPr varScale="1">
        <p:scale>
          <a:sx n="69" d="100"/>
          <a:sy n="69" d="100"/>
        </p:scale>
        <p:origin x="16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B0122-1C63-4197-A9D3-B459A61A3DFA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F445C-0E0D-42ED-8AB5-D7715010A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>
              <a:lnSpc>
                <a:spcPct val="150000"/>
              </a:lnSpc>
              <a:buNone/>
            </a:pPr>
            <a:r>
              <a:rPr lang="fa-IR" sz="4000" dirty="0" smtClean="0">
                <a:cs typeface="B Homa" panose="00000400000000000000" pitchFamily="2" charset="-78"/>
              </a:rPr>
              <a:t>دانشگاه فرهنگیان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fa-IR" sz="2400" dirty="0" smtClean="0">
                <a:cs typeface="B Homa" panose="00000400000000000000" pitchFamily="2" charset="-78"/>
              </a:rPr>
              <a:t>پردیس علامه طباطبایی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fa-IR" sz="2000" dirty="0" smtClean="0">
                <a:cs typeface="B Homa" panose="00000400000000000000" pitchFamily="2" charset="-78"/>
              </a:rPr>
              <a:t>نیمسال دوم 99-1398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fa-IR" sz="2400" dirty="0" smtClean="0">
                <a:cs typeface="B Homa" panose="00000400000000000000" pitchFamily="2" charset="-78"/>
              </a:rPr>
              <a:t>دکتر </a:t>
            </a:r>
            <a:r>
              <a:rPr lang="fa-IR" sz="2400" dirty="0" smtClean="0">
                <a:cs typeface="B Homa" panose="00000400000000000000" pitchFamily="2" charset="-78"/>
              </a:rPr>
              <a:t>الهام </a:t>
            </a:r>
            <a:r>
              <a:rPr lang="fa-IR" sz="2400" dirty="0" smtClean="0">
                <a:cs typeface="B Homa" panose="00000400000000000000" pitchFamily="2" charset="-78"/>
              </a:rPr>
              <a:t>ابوالفضلی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en-US" sz="1800" dirty="0" smtClean="0">
                <a:cs typeface="B Homa" panose="00000400000000000000" pitchFamily="2" charset="-78"/>
              </a:rPr>
              <a:t>abolfazlielham55@gmail.com</a:t>
            </a:r>
            <a:endParaRPr lang="fa-IR" sz="1800" dirty="0">
              <a:cs typeface="B Homa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a-I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درس </a:t>
            </a:r>
            <a:r>
              <a:rPr lang="fa-I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کارنمای معلمی( پروژه)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معرفی و منطق درس پروژه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  <a:buNone/>
            </a:pPr>
            <a:r>
              <a:rPr lang="fa-IR" sz="2400" dirty="0" smtClean="0">
                <a:latin typeface="2  Lotus" pitchFamily="2" charset="-78"/>
                <a:cs typeface="B Nazanin" panose="00000400000000000000" pitchFamily="2" charset="-78"/>
              </a:rPr>
              <a:t>ماهیت درس پروژه از نوع خودکاوی روایتی است و متکی بر مجموعه تجربیات کسب شده در طول دوره آموزشی و تجربیات پیشین او می باشد.انجام پروژه پایانی در برنامه تربیت معلم با تکیه بر پژوهش روایتی امکان به تصویر کشیدن من حرفه ای با نگاه ژرف, تأملی و همه جانبه به تجارب کسب شده اعم از نظری و عملی در طول دوره تربیت معلم و ارائه روایت شخصی از سایه روشنهای دانشی، منشی و مهارتیحرفه معلمی، بصیرت ها و ابهامات معلمی، قوت ها و ضعف های ادراک شده را به دانش آموخته تربیت معلم میدهد.</a:t>
            </a:r>
            <a:endParaRPr lang="en-US" sz="2400" dirty="0" smtClean="0">
              <a:latin typeface="2  Lotus" pitchFamily="2" charset="-78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a-IR" sz="6600" b="1" dirty="0" smtClean="0">
                <a:cs typeface="B Titr" pitchFamily="2" charset="-78"/>
              </a:rPr>
              <a:t>راهنمای انجام پروژه</a:t>
            </a:r>
            <a:endParaRPr lang="en-US" dirty="0" smtClean="0">
              <a:cs typeface="B Titr" pitchFamily="2" charset="-78"/>
            </a:endParaRP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lvl="1" algn="justLow" rtl="1" eaLnBrk="1" hangingPunct="1">
              <a:buFont typeface="Wingdings" panose="05000000000000000000" pitchFamily="2" charset="2"/>
              <a:buChar char="ü"/>
            </a:pPr>
            <a:r>
              <a:rPr lang="fa-IR" sz="2400" b="1" dirty="0" smtClean="0">
                <a:cs typeface="B Nazanin" panose="00000400000000000000" pitchFamily="2" charset="-78"/>
              </a:rPr>
              <a:t>تهیه فهرستی از کلیه تجربیات، گزارش ها، دست نوشته ها، یادداشتهای شخصی، خاطرات و ... در طول دوره تحصیلی و ترسیم آن در قالب نقشه ذهنی</a:t>
            </a:r>
          </a:p>
          <a:p>
            <a:pPr lvl="1" algn="justLow" rtl="1" eaLnBrk="1" hangingPunct="1">
              <a:buFont typeface="Wingdings" panose="05000000000000000000" pitchFamily="2" charset="2"/>
              <a:buChar char="ü"/>
            </a:pPr>
            <a:r>
              <a:rPr lang="fa-IR" sz="2400" b="1" dirty="0" smtClean="0">
                <a:cs typeface="B Nazanin" panose="00000400000000000000" pitchFamily="2" charset="-78"/>
              </a:rPr>
              <a:t>تنظیم آن بر اساس یک روال منطقی مثل روند زمانی/ چالش هایی که با آن روبرو بوده اید، پرسش هایی که با آن روبرو بوده اید یا ذهن شما را به خود مشغول کرده است.</a:t>
            </a:r>
          </a:p>
          <a:p>
            <a:pPr lvl="1" algn="justLow" rtl="1" eaLnBrk="1" hangingPunct="1">
              <a:buFont typeface="Wingdings" panose="05000000000000000000" pitchFamily="2" charset="2"/>
              <a:buChar char="ü"/>
            </a:pPr>
            <a:r>
              <a:rPr lang="fa-IR" sz="2400" b="1" dirty="0" smtClean="0">
                <a:cs typeface="B Nazanin" panose="00000400000000000000" pitchFamily="2" charset="-78"/>
              </a:rPr>
              <a:t>مروز و مرور دوباره تمام داده های جمع آوری شده و مراجعه مجدد به همقطاران(دانش آموزان، دانشجویان)، اساتید و ...تا گفتگو با آنها به یافتن تصویری شفاف تر از من حرفه ای کمک کنند.</a:t>
            </a:r>
          </a:p>
          <a:p>
            <a:pPr lvl="1" algn="justLow" rtl="1" eaLnBrk="1" hangingPunct="1">
              <a:buFont typeface="Wingdings" panose="05000000000000000000" pitchFamily="2" charset="2"/>
              <a:buChar char="ü"/>
            </a:pPr>
            <a:r>
              <a:rPr lang="fa-IR" sz="2400" b="1" dirty="0" smtClean="0">
                <a:cs typeface="B Nazanin" panose="00000400000000000000" pitchFamily="2" charset="-78"/>
              </a:rPr>
              <a:t>مشخص نمودن پرسش هایی برای به تصویر کشیدن من حرفه ای، پرسش هایی که تصویر روشنی از هویت حرفه ای شما(مبتنی بر تجربیات کسب شده) و مسیری که که در آینده قصد پیمودن آن را دارید به تصویر می کشد.</a:t>
            </a:r>
          </a:p>
          <a:p>
            <a:pPr lvl="1" algn="justLow" rtl="1" eaLnBrk="1" hangingPunct="1">
              <a:buFont typeface="Wingdings" panose="05000000000000000000" pitchFamily="2" charset="2"/>
              <a:buChar char="ü"/>
            </a:pPr>
            <a:r>
              <a:rPr lang="fa-IR" sz="2400" b="1" dirty="0" smtClean="0">
                <a:cs typeface="B Nazanin" panose="00000400000000000000" pitchFamily="2" charset="-78"/>
              </a:rPr>
              <a:t>طی فریاند کدگذاری و تحلیل و تفسیر یافتهها بر روی روایت ها جهت پاسخ به پرسش های طرح شده.</a:t>
            </a:r>
          </a:p>
          <a:p>
            <a:pPr lvl="1" algn="justLow" rtl="1" eaLnBrk="1" hangingPunct="1">
              <a:buFont typeface="Wingdings" panose="05000000000000000000" pitchFamily="2" charset="2"/>
              <a:buChar char="ü"/>
            </a:pPr>
            <a:r>
              <a:rPr lang="fa-IR" sz="2400" b="1" dirty="0" smtClean="0">
                <a:cs typeface="B Nazanin" panose="00000400000000000000" pitchFamily="2" charset="-78"/>
              </a:rPr>
              <a:t>حرکت رفت و برگشتی از گذشته به حال و از حال به آینده حرفه ای. </a:t>
            </a:r>
            <a:endParaRPr lang="en-US" sz="2400" b="1" dirty="0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sz="2800" b="1" dirty="0" smtClean="0">
                <a:cs typeface="B Titr" pitchFamily="2" charset="-78"/>
              </a:rPr>
              <a:t>نحوه تنظیم گزارش پایانی</a:t>
            </a:r>
            <a:endParaRPr lang="en-US" dirty="0" smtClean="0">
              <a:cs typeface="B Titr" pitchFamily="2" charset="-7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 rtl="1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900" b="1" dirty="0">
                <a:cs typeface="B Mitra" panose="00000400000000000000" pitchFamily="2" charset="-78"/>
              </a:rPr>
              <a:t>1- </a:t>
            </a:r>
            <a:r>
              <a:rPr lang="fa-IR" altLang="en-US" sz="1900" b="1" dirty="0">
                <a:cs typeface="B Mitra" panose="00000400000000000000" pitchFamily="2" charset="-78"/>
              </a:rPr>
              <a:t>صفحه عنوان: مشتمل </a:t>
            </a:r>
            <a:r>
              <a:rPr lang="fa-IR" altLang="en-US" sz="1900" b="1" dirty="0" smtClean="0">
                <a:cs typeface="B Mitra" panose="00000400000000000000" pitchFamily="2" charset="-78"/>
              </a:rPr>
              <a:t>بر </a:t>
            </a:r>
            <a:r>
              <a:rPr lang="fa-IR" altLang="en-US" sz="1900" b="1" dirty="0">
                <a:cs typeface="B Mitra" panose="00000400000000000000" pitchFamily="2" charset="-78"/>
              </a:rPr>
              <a:t>آرم و نام دانشگاه (بالاي صفحه)، اسم پردیس، نام گروه آموزشی، نام درس، عنوان گزارش، دوره تحصیلی، نام و نام خانوادگی دانشجومعلم، نام و نام خانوادگی استاد راهنما و زمان پذیرش گزارش توسط استاد راهنما (باذکر روز، ماه و سال).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900" b="1" dirty="0">
                <a:cs typeface="B Mitra" panose="00000400000000000000" pitchFamily="2" charset="-78"/>
              </a:rPr>
              <a:t>2- بسم الله الرحمن الرحیم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900" b="1" dirty="0">
                <a:cs typeface="B Mitra" panose="00000400000000000000" pitchFamily="2" charset="-78"/>
              </a:rPr>
              <a:t>3- صفحه تاییدیه استاد راهنما و تعهد دانشجومعلم (بر اساس فرمت دانشگاه</a:t>
            </a:r>
            <a:r>
              <a:rPr lang="fa-IR" altLang="en-US" sz="1900" b="1" dirty="0">
                <a:cs typeface="B Mitra" panose="00000400000000000000" pitchFamily="2" charset="-78"/>
              </a:rPr>
              <a:t>)</a:t>
            </a:r>
            <a:endParaRPr lang="en-US" altLang="en-US" sz="1900" b="1" dirty="0">
              <a:cs typeface="B Mitra" panose="00000400000000000000" pitchFamily="2" charset="-78"/>
            </a:endParaRP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900" b="1" dirty="0" smtClean="0">
                <a:cs typeface="B Mitra" panose="00000400000000000000" pitchFamily="2" charset="-78"/>
              </a:rPr>
              <a:t>4- تقدیم </a:t>
            </a:r>
            <a:r>
              <a:rPr lang="fa-IR" altLang="en-US" sz="1900" b="1" dirty="0">
                <a:cs typeface="B Mitra" panose="00000400000000000000" pitchFamily="2" charset="-78"/>
              </a:rPr>
              <a:t>نامه (در صورت تشخیص دانشجومعلم)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900" b="1" dirty="0">
                <a:cs typeface="B Mitra" panose="00000400000000000000" pitchFamily="2" charset="-78"/>
              </a:rPr>
              <a:t>5- پیشگفتار (در صورت تشخیص دانشجومعلم)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900" b="1" dirty="0">
                <a:cs typeface="B Mitra" panose="00000400000000000000" pitchFamily="2" charset="-78"/>
              </a:rPr>
              <a:t>6-چکیده: مشتمل بر 200-250 کلمه که اصل یافته نویسنده را آشکار کند. در بالاي چکیده عنوان و زیر آن کلمات کلیدی نوشته می شود.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900" b="1" dirty="0">
                <a:cs typeface="B Mitra" panose="00000400000000000000" pitchFamily="2" charset="-78"/>
              </a:rPr>
              <a:t>7- فهرست مطالب الزامی است و در صورت نیاز فهرست جداول، فهرست نمودارها و شکلها، فهرست پیوستها هم اضافه می شود</a:t>
            </a:r>
            <a:r>
              <a:rPr lang="fa-IR" altLang="en-US" sz="1900" b="1" dirty="0">
                <a:cs typeface="B Mitra" panose="00000400000000000000" pitchFamily="2" charset="-78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endParaRPr lang="fa-IR" altLang="en-US" sz="2000" b="1" dirty="0">
              <a:cs typeface="B Mitra" panose="00000400000000000000" pitchFamily="2" charset="-78"/>
            </a:endParaRPr>
          </a:p>
          <a:p>
            <a:pPr marL="0" indent="0" algn="r">
              <a:lnSpc>
                <a:spcPct val="150000"/>
              </a:lnSpc>
              <a:spcBef>
                <a:spcPct val="0"/>
              </a:spcBef>
              <a:buNone/>
            </a:pPr>
            <a:endParaRPr lang="fa-IR" altLang="en-US" sz="1900" b="1" dirty="0">
              <a:cs typeface="B Mitra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799"/>
            <a:ext cx="8229600" cy="5029201"/>
          </a:xfrm>
        </p:spPr>
        <p:txBody>
          <a:bodyPr>
            <a:normAutofit/>
          </a:bodyPr>
          <a:lstStyle/>
          <a:p>
            <a:pPr marL="0" indent="0" algn="r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800" b="1" dirty="0">
                <a:cs typeface="B Mitra" panose="00000400000000000000" pitchFamily="2" charset="-78"/>
              </a:rPr>
              <a:t>8- متن اصلی گزارش شامل</a:t>
            </a:r>
            <a:r>
              <a:rPr lang="fa-IR" altLang="en-US" sz="1800" b="1" dirty="0" smtClean="0">
                <a:cs typeface="B Mitra" panose="00000400000000000000" pitchFamily="2" charset="-78"/>
              </a:rPr>
              <a:t>:</a:t>
            </a:r>
            <a:endParaRPr lang="en-US" altLang="en-US" sz="1800" b="1" dirty="0" smtClean="0">
              <a:cs typeface="B Mitra" panose="00000400000000000000" pitchFamily="2" charset="-78"/>
            </a:endParaRPr>
          </a:p>
          <a:p>
            <a:pPr marL="0" indent="0" algn="r">
              <a:lnSpc>
                <a:spcPct val="150000"/>
              </a:lnSpc>
              <a:spcBef>
                <a:spcPct val="0"/>
              </a:spcBef>
              <a:buNone/>
            </a:pPr>
            <a:endParaRPr lang="fa-IR" altLang="en-US" sz="1800" b="1" dirty="0">
              <a:cs typeface="B Mitra" panose="00000400000000000000" pitchFamily="2" charset="-78"/>
            </a:endParaRPr>
          </a:p>
          <a:p>
            <a:pPr marL="0" indent="0" algn="r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800" b="1" dirty="0">
                <a:cs typeface="B Mitra" panose="00000400000000000000" pitchFamily="2" charset="-78"/>
              </a:rPr>
              <a:t>مقدمه</a:t>
            </a:r>
          </a:p>
          <a:p>
            <a:pPr marL="0" indent="0" algn="r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800" b="1" dirty="0">
                <a:cs typeface="B Mitra" panose="00000400000000000000" pitchFamily="2" charset="-78"/>
              </a:rPr>
              <a:t>شرح تجارب تحصیلی در دوره آموزشی تربیت معلم</a:t>
            </a:r>
          </a:p>
          <a:p>
            <a:pPr marL="0" indent="0" algn="r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800" b="1" dirty="0">
                <a:cs typeface="B Mitra" panose="00000400000000000000" pitchFamily="2" charset="-78"/>
              </a:rPr>
              <a:t>تشریح معلمی کردن خود در آینده</a:t>
            </a:r>
          </a:p>
          <a:p>
            <a:pPr marL="0" indent="0" algn="r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800" b="1" dirty="0">
                <a:cs typeface="B Mitra" panose="00000400000000000000" pitchFamily="2" charset="-78"/>
              </a:rPr>
              <a:t>تعهدات حرفه اي دانشجومعلم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800" b="1" dirty="0">
                <a:cs typeface="B Mitra" panose="00000400000000000000" pitchFamily="2" charset="-78"/>
              </a:rPr>
              <a:t>9- منابع: به طور کلی ممکن است شخص از هیچ منبعی استفاده نکند؛ اما اگر دانشجومعلم از منابعی بهره </a:t>
            </a:r>
            <a:r>
              <a:rPr lang="fa-IR" altLang="en-US" sz="1800" b="1" dirty="0" smtClean="0">
                <a:cs typeface="B Mitra" panose="00000400000000000000" pitchFamily="2" charset="-78"/>
              </a:rPr>
              <a:t>گرفت، ضروری است از سبک  </a:t>
            </a:r>
            <a:r>
              <a:rPr lang="en-US" altLang="en-US" sz="1800" b="1" dirty="0" smtClean="0">
                <a:cs typeface="B Mitra" panose="00000400000000000000" pitchFamily="2" charset="-78"/>
              </a:rPr>
              <a:t>APA</a:t>
            </a:r>
            <a:r>
              <a:rPr lang="fa-IR" altLang="en-US" sz="1800" b="1" dirty="0" smtClean="0">
                <a:cs typeface="B Mitra" panose="00000400000000000000" pitchFamily="2" charset="-78"/>
              </a:rPr>
              <a:t> استفاده کند.</a:t>
            </a:r>
          </a:p>
          <a:p>
            <a:pPr marL="0" indent="0" algn="r">
              <a:lnSpc>
                <a:spcPct val="150000"/>
              </a:lnSpc>
              <a:spcBef>
                <a:spcPct val="0"/>
              </a:spcBef>
              <a:buNone/>
            </a:pPr>
            <a:r>
              <a:rPr lang="fa-IR" altLang="en-US" sz="1800" b="1" dirty="0" smtClean="0">
                <a:cs typeface="B Mitra" panose="00000400000000000000" pitchFamily="2" charset="-78"/>
              </a:rPr>
              <a:t>10- </a:t>
            </a:r>
            <a:r>
              <a:rPr lang="fa-IR" altLang="en-US" sz="1800" b="1" dirty="0">
                <a:cs typeface="B Mitra" panose="00000400000000000000" pitchFamily="2" charset="-78"/>
              </a:rPr>
              <a:t>پیوستها: آنچه در ارتباط با این گزارش است و به فهم یا اعتبار آن کمک میکند اما ارائه آن در متن گزارش ممکن نیست، در پیوست قرار می گیرد.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54769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548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2  Lotus</vt:lpstr>
      <vt:lpstr>Arial</vt:lpstr>
      <vt:lpstr>B Homa</vt:lpstr>
      <vt:lpstr>B Mitra</vt:lpstr>
      <vt:lpstr>B Nazanin</vt:lpstr>
      <vt:lpstr>B Titr</vt:lpstr>
      <vt:lpstr>Calibri</vt:lpstr>
      <vt:lpstr>Times New Roman</vt:lpstr>
      <vt:lpstr>Wingdings</vt:lpstr>
      <vt:lpstr>Office Theme</vt:lpstr>
      <vt:lpstr>درس کارنمای معلمی( پروژه)</vt:lpstr>
      <vt:lpstr>معرفی و منطق درس پروژه</vt:lpstr>
      <vt:lpstr>راهنمای انجام پروژه</vt:lpstr>
      <vt:lpstr>نحوه تنظیم گزارش پایانی</vt:lpstr>
      <vt:lpstr>PowerPoint Presentation</vt:lpstr>
    </vt:vector>
  </TitlesOfParts>
  <Company>nani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MaHsA</dc:creator>
  <cp:lastModifiedBy>nezarat</cp:lastModifiedBy>
  <cp:revision>60</cp:revision>
  <dcterms:created xsi:type="dcterms:W3CDTF">2010-11-10T07:07:07Z</dcterms:created>
  <dcterms:modified xsi:type="dcterms:W3CDTF">2020-05-05T05:36:29Z</dcterms:modified>
</cp:coreProperties>
</file>