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1" r:id="rId2"/>
    <p:sldId id="272" r:id="rId3"/>
    <p:sldId id="276" r:id="rId4"/>
    <p:sldId id="258" r:id="rId5"/>
    <p:sldId id="277" r:id="rId6"/>
    <p:sldId id="259" r:id="rId7"/>
    <p:sldId id="260" r:id="rId8"/>
    <p:sldId id="261" r:id="rId9"/>
    <p:sldId id="262" r:id="rId10"/>
    <p:sldId id="263" r:id="rId11"/>
    <p:sldId id="264" r:id="rId12"/>
    <p:sldId id="265" r:id="rId13"/>
    <p:sldId id="266" r:id="rId14"/>
    <p:sldId id="273" r:id="rId15"/>
    <p:sldId id="267" r:id="rId16"/>
    <p:sldId id="268" r:id="rId17"/>
    <p:sldId id="279" r:id="rId18"/>
    <p:sldId id="269" r:id="rId19"/>
    <p:sldId id="270" r:id="rId20"/>
    <p:sldId id="274" r:id="rId21"/>
    <p:sldId id="275" r:id="rId22"/>
    <p:sldId id="28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90" y="-7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78223C4-A342-4599-B3D5-791F8228428D}"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4FC2656-5C84-45FF-A569-352CEE335D43}" type="slidenum">
              <a:rPr lang="en-US" smtClean="0"/>
              <a:pPr/>
              <a:t>‹#›</a:t>
            </a:fld>
            <a:endParaRPr lang="en-US"/>
          </a:p>
        </p:txBody>
      </p:sp>
    </p:spTree>
    <p:extLst>
      <p:ext uri="{BB962C8B-B14F-4D97-AF65-F5344CB8AC3E}">
        <p14:creationId xmlns="" xmlns:p14="http://schemas.microsoft.com/office/powerpoint/2010/main" val="582501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78223C4-A342-4599-B3D5-791F8228428D}"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4FC2656-5C84-45FF-A569-352CEE335D43}" type="slidenum">
              <a:rPr lang="en-US" smtClean="0"/>
              <a:pPr/>
              <a:t>‹#›</a:t>
            </a:fld>
            <a:endParaRPr lang="en-US"/>
          </a:p>
        </p:txBody>
      </p:sp>
    </p:spTree>
    <p:extLst>
      <p:ext uri="{BB962C8B-B14F-4D97-AF65-F5344CB8AC3E}">
        <p14:creationId xmlns="" xmlns:p14="http://schemas.microsoft.com/office/powerpoint/2010/main" val="3477652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78223C4-A342-4599-B3D5-791F8228428D}"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4FC2656-5C84-45FF-A569-352CEE335D43}"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4255735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378223C4-A342-4599-B3D5-791F8228428D}" type="datetimeFigureOut">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4FC2656-5C84-45FF-A569-352CEE335D43}" type="slidenum">
              <a:rPr lang="en-US" smtClean="0"/>
              <a:pPr/>
              <a:t>‹#›</a:t>
            </a:fld>
            <a:endParaRPr lang="en-US"/>
          </a:p>
        </p:txBody>
      </p:sp>
    </p:spTree>
    <p:extLst>
      <p:ext uri="{BB962C8B-B14F-4D97-AF65-F5344CB8AC3E}">
        <p14:creationId xmlns="" xmlns:p14="http://schemas.microsoft.com/office/powerpoint/2010/main" val="1815005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378223C4-A342-4599-B3D5-791F8228428D}" type="datetimeFigureOut">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4FC2656-5C84-45FF-A569-352CEE335D43}"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1960219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378223C4-A342-4599-B3D5-791F8228428D}" type="datetimeFigureOut">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4FC2656-5C84-45FF-A569-352CEE335D43}" type="slidenum">
              <a:rPr lang="en-US" smtClean="0"/>
              <a:pPr/>
              <a:t>‹#›</a:t>
            </a:fld>
            <a:endParaRPr lang="en-US"/>
          </a:p>
        </p:txBody>
      </p:sp>
    </p:spTree>
    <p:extLst>
      <p:ext uri="{BB962C8B-B14F-4D97-AF65-F5344CB8AC3E}">
        <p14:creationId xmlns="" xmlns:p14="http://schemas.microsoft.com/office/powerpoint/2010/main" val="3966864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8223C4-A342-4599-B3D5-791F8228428D}"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4FC2656-5C84-45FF-A569-352CEE335D43}" type="slidenum">
              <a:rPr lang="en-US" smtClean="0"/>
              <a:pPr/>
              <a:t>‹#›</a:t>
            </a:fld>
            <a:endParaRPr lang="en-US"/>
          </a:p>
        </p:txBody>
      </p:sp>
    </p:spTree>
    <p:extLst>
      <p:ext uri="{BB962C8B-B14F-4D97-AF65-F5344CB8AC3E}">
        <p14:creationId xmlns="" xmlns:p14="http://schemas.microsoft.com/office/powerpoint/2010/main" val="1317017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8223C4-A342-4599-B3D5-791F8228428D}"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4FC2656-5C84-45FF-A569-352CEE335D43}" type="slidenum">
              <a:rPr lang="en-US" smtClean="0"/>
              <a:pPr/>
              <a:t>‹#›</a:t>
            </a:fld>
            <a:endParaRPr lang="en-US"/>
          </a:p>
        </p:txBody>
      </p:sp>
    </p:spTree>
    <p:extLst>
      <p:ext uri="{BB962C8B-B14F-4D97-AF65-F5344CB8AC3E}">
        <p14:creationId xmlns="" xmlns:p14="http://schemas.microsoft.com/office/powerpoint/2010/main" val="1451389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8223C4-A342-4599-B3D5-791F8228428D}"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4FC2656-5C84-45FF-A569-352CEE335D43}" type="slidenum">
              <a:rPr lang="en-US" smtClean="0"/>
              <a:pPr/>
              <a:t>‹#›</a:t>
            </a:fld>
            <a:endParaRPr lang="en-US"/>
          </a:p>
        </p:txBody>
      </p:sp>
    </p:spTree>
    <p:extLst>
      <p:ext uri="{BB962C8B-B14F-4D97-AF65-F5344CB8AC3E}">
        <p14:creationId xmlns="" xmlns:p14="http://schemas.microsoft.com/office/powerpoint/2010/main" val="2486575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78223C4-A342-4599-B3D5-791F8228428D}"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4FC2656-5C84-45FF-A569-352CEE335D43}" type="slidenum">
              <a:rPr lang="en-US" smtClean="0"/>
              <a:pPr/>
              <a:t>‹#›</a:t>
            </a:fld>
            <a:endParaRPr lang="en-US"/>
          </a:p>
        </p:txBody>
      </p:sp>
    </p:spTree>
    <p:extLst>
      <p:ext uri="{BB962C8B-B14F-4D97-AF65-F5344CB8AC3E}">
        <p14:creationId xmlns="" xmlns:p14="http://schemas.microsoft.com/office/powerpoint/2010/main" val="2104446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8223C4-A342-4599-B3D5-791F8228428D}" type="datetimeFigureOut">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4FC2656-5C84-45FF-A569-352CEE335D43}" type="slidenum">
              <a:rPr lang="en-US" smtClean="0"/>
              <a:pPr/>
              <a:t>‹#›</a:t>
            </a:fld>
            <a:endParaRPr lang="en-US"/>
          </a:p>
        </p:txBody>
      </p:sp>
    </p:spTree>
    <p:extLst>
      <p:ext uri="{BB962C8B-B14F-4D97-AF65-F5344CB8AC3E}">
        <p14:creationId xmlns="" xmlns:p14="http://schemas.microsoft.com/office/powerpoint/2010/main" val="2435461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8223C4-A342-4599-B3D5-791F8228428D}" type="datetimeFigureOut">
              <a:rPr lang="en-US" smtClean="0"/>
              <a:pPr/>
              <a:t>5/4/2020</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4FC2656-5C84-45FF-A569-352CEE335D43}" type="slidenum">
              <a:rPr lang="en-US" smtClean="0"/>
              <a:pPr/>
              <a:t>‹#›</a:t>
            </a:fld>
            <a:endParaRPr lang="en-US"/>
          </a:p>
        </p:txBody>
      </p:sp>
    </p:spTree>
    <p:extLst>
      <p:ext uri="{BB962C8B-B14F-4D97-AF65-F5344CB8AC3E}">
        <p14:creationId xmlns="" xmlns:p14="http://schemas.microsoft.com/office/powerpoint/2010/main" val="4054344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78223C4-A342-4599-B3D5-791F8228428D}" type="datetimeFigureOut">
              <a:rPr lang="en-US" smtClean="0"/>
              <a:pPr/>
              <a:t>5/4/2020</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4FC2656-5C84-45FF-A569-352CEE335D43}" type="slidenum">
              <a:rPr lang="en-US" smtClean="0"/>
              <a:pPr/>
              <a:t>‹#›</a:t>
            </a:fld>
            <a:endParaRPr lang="en-US"/>
          </a:p>
        </p:txBody>
      </p:sp>
    </p:spTree>
    <p:extLst>
      <p:ext uri="{BB962C8B-B14F-4D97-AF65-F5344CB8AC3E}">
        <p14:creationId xmlns="" xmlns:p14="http://schemas.microsoft.com/office/powerpoint/2010/main" val="2429751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223C4-A342-4599-B3D5-791F8228428D}" type="datetimeFigureOut">
              <a:rPr lang="en-US" smtClean="0"/>
              <a:pPr/>
              <a:t>5/4/2020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4FC2656-5C84-45FF-A569-352CEE335D43}" type="slidenum">
              <a:rPr lang="en-US" smtClean="0"/>
              <a:pPr/>
              <a:t>‹#›</a:t>
            </a:fld>
            <a:endParaRPr lang="en-US"/>
          </a:p>
        </p:txBody>
      </p:sp>
    </p:spTree>
    <p:extLst>
      <p:ext uri="{BB962C8B-B14F-4D97-AF65-F5344CB8AC3E}">
        <p14:creationId xmlns="" xmlns:p14="http://schemas.microsoft.com/office/powerpoint/2010/main" val="186973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78223C4-A342-4599-B3D5-791F8228428D}" type="datetimeFigureOut">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4FC2656-5C84-45FF-A569-352CEE335D43}" type="slidenum">
              <a:rPr lang="en-US" smtClean="0"/>
              <a:pPr/>
              <a:t>‹#›</a:t>
            </a:fld>
            <a:endParaRPr lang="en-US"/>
          </a:p>
        </p:txBody>
      </p:sp>
    </p:spTree>
    <p:extLst>
      <p:ext uri="{BB962C8B-B14F-4D97-AF65-F5344CB8AC3E}">
        <p14:creationId xmlns="" xmlns:p14="http://schemas.microsoft.com/office/powerpoint/2010/main" val="1789407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78223C4-A342-4599-B3D5-791F8228428D}" type="datetimeFigureOut">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4FC2656-5C84-45FF-A569-352CEE335D43}" type="slidenum">
              <a:rPr lang="en-US" smtClean="0"/>
              <a:pPr/>
              <a:t>‹#›</a:t>
            </a:fld>
            <a:endParaRPr lang="en-US"/>
          </a:p>
        </p:txBody>
      </p:sp>
    </p:spTree>
    <p:extLst>
      <p:ext uri="{BB962C8B-B14F-4D97-AF65-F5344CB8AC3E}">
        <p14:creationId xmlns="" xmlns:p14="http://schemas.microsoft.com/office/powerpoint/2010/main" val="2742844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78223C4-A342-4599-B3D5-791F8228428D}" type="datetimeFigureOut">
              <a:rPr lang="en-US" smtClean="0"/>
              <a:pPr/>
              <a:t>5/4/2020</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4FC2656-5C84-45FF-A569-352CEE335D43}" type="slidenum">
              <a:rPr lang="en-US" smtClean="0"/>
              <a:pPr/>
              <a:t>‹#›</a:t>
            </a:fld>
            <a:endParaRPr lang="en-US"/>
          </a:p>
        </p:txBody>
      </p:sp>
    </p:spTree>
    <p:extLst>
      <p:ext uri="{BB962C8B-B14F-4D97-AF65-F5344CB8AC3E}">
        <p14:creationId xmlns="" xmlns:p14="http://schemas.microsoft.com/office/powerpoint/2010/main" val="2836145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17326" y="0"/>
            <a:ext cx="10278970" cy="6858000"/>
          </a:xfrm>
          <a:prstGeom prst="rect">
            <a:avLst/>
          </a:prstGeom>
        </p:spPr>
      </p:pic>
    </p:spTree>
    <p:extLst>
      <p:ext uri="{BB962C8B-B14F-4D97-AF65-F5344CB8AC3E}">
        <p14:creationId xmlns="" xmlns:p14="http://schemas.microsoft.com/office/powerpoint/2010/main" val="3400636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287383"/>
            <a:ext cx="8915400" cy="5623839"/>
          </a:xfrm>
        </p:spPr>
        <p:txBody>
          <a:bodyPr>
            <a:normAutofit/>
          </a:bodyPr>
          <a:lstStyle/>
          <a:p>
            <a:pPr algn="r" rtl="1"/>
            <a:r>
              <a:rPr lang="fa-IR" b="1" dirty="0" smtClean="0">
                <a:solidFill>
                  <a:srgbClr val="00B0F0"/>
                </a:solidFill>
              </a:rPr>
              <a:t>پنج</a:t>
            </a:r>
            <a:r>
              <a:rPr lang="fa-IR" dirty="0" smtClean="0"/>
              <a:t> . زنان </a:t>
            </a:r>
            <a:r>
              <a:rPr lang="fa-IR" dirty="0"/>
              <a:t>بیشتر به حمایت نیاز دارند و مردان بیشتر به ریاست متمایل اند. بر این اساس زنان باید تدبیر امور خانه را به دست شوهر خود بسپارند، اما از همکاری و بیان نظر مشورتی دریغ نورزند. نیز در مقابلِ همسر خود متواضع باشند و او را با دیگران نسنجند و اگر شوهرشان نمی تواند مشکلی را حل کند، او را مایوس نکنند.</a:t>
            </a:r>
            <a:endParaRPr lang="en-US" dirty="0"/>
          </a:p>
          <a:p>
            <a:pPr marL="0" indent="0" algn="r" rtl="1">
              <a:buNone/>
            </a:pPr>
            <a:r>
              <a:rPr lang="fa-IR" dirty="0"/>
              <a:t>مردان نیز در گفتار و رفتار تکیه گاه مناسبی برای همسر خود باشند و در مشکلات به او توجه کنند و وب را تسلی دهند. همچنین امور خانواده را به درستی مدیریت کنند و بدانند که زنان به مردان مقتدر، مسئولیت پذیر و متعهدنیازمندند.</a:t>
            </a:r>
            <a:endParaRPr lang="en-US" dirty="0"/>
          </a:p>
          <a:p>
            <a:pPr marL="0" indent="0" algn="r" rtl="1">
              <a:buNone/>
            </a:pPr>
            <a:r>
              <a:rPr lang="fa-IR" dirty="0"/>
              <a:t>اگر زن در خانه، ریاست شوهر را نپذیرد، اعتماد به نفس مرد آسیب می پذیرد و روحیه لجبازی در او ایجاد می گردد و بدین سان انگیزه وی برای پذیرش مسئولیت های سنگین خانوادگی تضعیف می شود. به این ترتیب، با نبودِ مدیریت واحد و متناسب با مسئولیت ها، بی نظمی در خانه حاکم می شودو در نهایت فرزندان از پدر و مادر خود فرمان نمی پذیرند و در نتیجه درست تربیت نخواهند شد‌.</a:t>
            </a:r>
            <a:endParaRPr lang="en-US" dirty="0"/>
          </a:p>
          <a:p>
            <a:endParaRPr lang="en-US" dirty="0"/>
          </a:p>
        </p:txBody>
      </p:sp>
    </p:spTree>
    <p:extLst>
      <p:ext uri="{BB962C8B-B14F-4D97-AF65-F5344CB8AC3E}">
        <p14:creationId xmlns="" xmlns:p14="http://schemas.microsoft.com/office/powerpoint/2010/main" val="2176448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509451"/>
            <a:ext cx="8915400" cy="5401771"/>
          </a:xfrm>
        </p:spPr>
        <p:txBody>
          <a:bodyPr/>
          <a:lstStyle/>
          <a:p>
            <a:pPr marL="0" indent="0" algn="r" rtl="1">
              <a:buNone/>
            </a:pPr>
            <a:r>
              <a:rPr lang="fa-IR" b="1" dirty="0" smtClean="0">
                <a:solidFill>
                  <a:srgbClr val="00B0F0"/>
                </a:solidFill>
              </a:rPr>
              <a:t>شش</a:t>
            </a:r>
            <a:r>
              <a:rPr lang="fa-IR" dirty="0" smtClean="0"/>
              <a:t> . خیال </a:t>
            </a:r>
            <a:r>
              <a:rPr lang="fa-IR" dirty="0"/>
              <a:t>پردازی زنان قوی تر است و مردان معمولاً جدی تر و استدلالی ترند. بر این </a:t>
            </a:r>
            <a:endParaRPr lang="fa-IR" dirty="0" smtClean="0"/>
          </a:p>
          <a:p>
            <a:pPr marL="0" indent="0" algn="r" rtl="1">
              <a:buNone/>
            </a:pPr>
            <a:r>
              <a:rPr lang="fa-IR" dirty="0" smtClean="0"/>
              <a:t>بنیان </a:t>
            </a:r>
            <a:r>
              <a:rPr lang="fa-IR" dirty="0"/>
              <a:t>مردان باید از بیان سخنانی که همسرشان را مضطرب می سازد، بپرهیزند و به </a:t>
            </a:r>
            <a:endParaRPr lang="fa-IR" dirty="0" smtClean="0"/>
          </a:p>
          <a:p>
            <a:pPr marL="0" indent="0" algn="r" rtl="1">
              <a:buNone/>
            </a:pPr>
            <a:r>
              <a:rPr lang="fa-IR" dirty="0" smtClean="0"/>
              <a:t>همسر </a:t>
            </a:r>
            <a:r>
              <a:rPr lang="fa-IR" dirty="0"/>
              <a:t>خود امنیت خاطر دهند. همچنین برخی سخنان اغراق آمیز همسر خود را جدی </a:t>
            </a:r>
            <a:endParaRPr lang="fa-IR" dirty="0" smtClean="0"/>
          </a:p>
          <a:p>
            <a:pPr marL="0" indent="0" algn="r" rtl="1">
              <a:buNone/>
            </a:pPr>
            <a:r>
              <a:rPr lang="fa-IR" dirty="0" smtClean="0"/>
              <a:t>نگیرند </a:t>
            </a:r>
            <a:r>
              <a:rPr lang="fa-IR" dirty="0"/>
              <a:t>و هدف اصلی از ابراز آن سخن را دریابند. برای مثال، وقتی زن به شوهر خود می </a:t>
            </a:r>
            <a:endParaRPr lang="fa-IR" dirty="0" smtClean="0"/>
          </a:p>
          <a:p>
            <a:pPr marL="0" indent="0" algn="r" rtl="1">
              <a:buNone/>
            </a:pPr>
            <a:r>
              <a:rPr lang="fa-IR" dirty="0" smtClean="0"/>
              <a:t>گوید</a:t>
            </a:r>
            <a:r>
              <a:rPr lang="fa-IR" dirty="0"/>
              <a:t>:" تو هیچ وقت به من توجه نمیکنی". در حقیقت می گوید:" لطفا اکنون به من </a:t>
            </a:r>
            <a:r>
              <a:rPr lang="fa-IR" dirty="0" smtClean="0"/>
              <a:t>توجه</a:t>
            </a:r>
          </a:p>
          <a:p>
            <a:pPr marL="0" indent="0" algn="r" rtl="1">
              <a:buNone/>
            </a:pPr>
            <a:r>
              <a:rPr lang="fa-IR" dirty="0" smtClean="0"/>
              <a:t> </a:t>
            </a:r>
            <a:r>
              <a:rPr lang="fa-IR" dirty="0"/>
              <a:t>کن".</a:t>
            </a:r>
            <a:endParaRPr lang="en-US" dirty="0"/>
          </a:p>
          <a:p>
            <a:pPr marL="0" indent="0" algn="r" rtl="1">
              <a:buNone/>
            </a:pPr>
            <a:r>
              <a:rPr lang="fa-IR" dirty="0"/>
              <a:t>زنان نیز در به کار بردن کلمات و جملات دقت بیشتری کنند؛ زیرا شوهر آنها سخنانشان را </a:t>
            </a:r>
            <a:r>
              <a:rPr lang="fa-IR" dirty="0" smtClean="0"/>
              <a:t>جدی</a:t>
            </a:r>
          </a:p>
          <a:p>
            <a:pPr marL="0" indent="0" algn="r" rtl="1">
              <a:buNone/>
            </a:pPr>
            <a:r>
              <a:rPr lang="fa-IR" dirty="0" smtClean="0"/>
              <a:t> </a:t>
            </a:r>
            <a:r>
              <a:rPr lang="fa-IR" dirty="0"/>
              <a:t>خواهد گرفت.</a:t>
            </a:r>
            <a:endParaRPr lang="en-US" dirty="0"/>
          </a:p>
          <a:p>
            <a:pPr marL="0" indent="0">
              <a:buNone/>
            </a:pPr>
            <a:endParaRPr lang="en-US" dirty="0"/>
          </a:p>
        </p:txBody>
      </p:sp>
    </p:spTree>
    <p:extLst>
      <p:ext uri="{BB962C8B-B14F-4D97-AF65-F5344CB8AC3E}">
        <p14:creationId xmlns="" xmlns:p14="http://schemas.microsoft.com/office/powerpoint/2010/main" val="34302067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b="1" dirty="0">
                <a:solidFill>
                  <a:srgbClr val="00B0F0"/>
                </a:solidFill>
              </a:rPr>
              <a:t>هفت</a:t>
            </a:r>
            <a:r>
              <a:rPr lang="fa-IR" dirty="0"/>
              <a:t>. قدرت تکلم در زنان قوی تر از مردان است. معمولاً زن ها شکایت می کنند:" </a:t>
            </a:r>
            <a:endParaRPr lang="fa-IR" dirty="0" smtClean="0"/>
          </a:p>
          <a:p>
            <a:pPr marL="0" indent="0" algn="r" rtl="1">
              <a:buNone/>
            </a:pPr>
            <a:r>
              <a:rPr lang="fa-IR" dirty="0" smtClean="0"/>
              <a:t>شوهرم </a:t>
            </a:r>
            <a:r>
              <a:rPr lang="fa-IR" dirty="0"/>
              <a:t>کم صحبت می کند"، و مردان نیز شکایت می کنند:" همسرم همواره حرف می </a:t>
            </a:r>
            <a:endParaRPr lang="fa-IR" dirty="0" smtClean="0"/>
          </a:p>
          <a:p>
            <a:pPr marL="0" indent="0" algn="r" rtl="1">
              <a:buNone/>
            </a:pPr>
            <a:r>
              <a:rPr lang="fa-IR" dirty="0" smtClean="0"/>
              <a:t>زند</a:t>
            </a:r>
            <a:r>
              <a:rPr lang="fa-IR" dirty="0"/>
              <a:t>." با توجه به این تفاوت جنسیتی، زنان این انتظار خود را تعدیل کنند و نیاز به سخن </a:t>
            </a:r>
            <a:endParaRPr lang="fa-IR" dirty="0" smtClean="0"/>
          </a:p>
          <a:p>
            <a:pPr marL="0" indent="0" algn="r" rtl="1">
              <a:buNone/>
            </a:pPr>
            <a:r>
              <a:rPr lang="fa-IR" dirty="0" smtClean="0"/>
              <a:t>گفان </a:t>
            </a:r>
            <a:r>
              <a:rPr lang="fa-IR" dirty="0"/>
              <a:t>بیشتر را در روابط خود با فرزندان یا سایر زنان ( بستگان و دوستان ) تامین نمایند</a:t>
            </a:r>
            <a:r>
              <a:rPr lang="fa-IR" dirty="0" smtClean="0"/>
              <a:t>.</a:t>
            </a:r>
          </a:p>
          <a:p>
            <a:pPr marL="0" indent="0" algn="r" rtl="1">
              <a:buNone/>
            </a:pPr>
            <a:r>
              <a:rPr lang="fa-IR" dirty="0" smtClean="0"/>
              <a:t> </a:t>
            </a:r>
            <a:r>
              <a:rPr lang="fa-IR" dirty="0"/>
              <a:t>از این نکته نیز غافل نباشید که مردان از شیرین سخنی همسرشان لذت می برند و بدان </a:t>
            </a:r>
            <a:endParaRPr lang="fa-IR" dirty="0" smtClean="0"/>
          </a:p>
          <a:p>
            <a:pPr marL="0" indent="0" algn="r" rtl="1">
              <a:buNone/>
            </a:pPr>
            <a:r>
              <a:rPr lang="fa-IR" dirty="0" smtClean="0"/>
              <a:t>نیاز </a:t>
            </a:r>
            <a:r>
              <a:rPr lang="fa-IR" dirty="0"/>
              <a:t>دارند‌. معمولاً زنان خوش زبان نزد شوهر خود از زنان خوش سیما محبوب ترند.</a:t>
            </a:r>
            <a:endParaRPr lang="en-US" dirty="0"/>
          </a:p>
          <a:p>
            <a:endParaRPr lang="en-US" dirty="0"/>
          </a:p>
        </p:txBody>
      </p:sp>
    </p:spTree>
    <p:extLst>
      <p:ext uri="{BB962C8B-B14F-4D97-AF65-F5344CB8AC3E}">
        <p14:creationId xmlns="" xmlns:p14="http://schemas.microsoft.com/office/powerpoint/2010/main" val="467230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431074"/>
            <a:ext cx="8915400" cy="5480148"/>
          </a:xfrm>
        </p:spPr>
        <p:txBody>
          <a:bodyPr/>
          <a:lstStyle/>
          <a:p>
            <a:pPr algn="r" rtl="1"/>
            <a:endParaRPr lang="fa-IR" dirty="0" smtClean="0"/>
          </a:p>
          <a:p>
            <a:pPr algn="r" rtl="1"/>
            <a:endParaRPr lang="fa-IR" dirty="0"/>
          </a:p>
          <a:p>
            <a:pPr marL="0" indent="0" algn="r" rtl="1">
              <a:buNone/>
            </a:pPr>
            <a:r>
              <a:rPr lang="fa-IR" dirty="0" smtClean="0"/>
              <a:t>تفاوت </a:t>
            </a:r>
            <a:r>
              <a:rPr lang="fa-IR" dirty="0"/>
              <a:t>دیگر آنکه، مردان بسیاری از اوقات در سکوت می اندیشند و سپس نتیجه پایانی را </a:t>
            </a:r>
            <a:endParaRPr lang="fa-IR" dirty="0" smtClean="0"/>
          </a:p>
          <a:p>
            <a:pPr marL="0" indent="0" algn="r" rtl="1">
              <a:buNone/>
            </a:pPr>
            <a:r>
              <a:rPr lang="fa-IR" dirty="0" smtClean="0"/>
              <a:t>بر </a:t>
            </a:r>
            <a:r>
              <a:rPr lang="fa-IR" dirty="0"/>
              <a:t>زبان می آورند. آنان دوست ندارند تردیدشان را نشان دهند . همچنین تحلیلی و </a:t>
            </a:r>
            <a:endParaRPr lang="fa-IR" dirty="0" smtClean="0"/>
          </a:p>
          <a:p>
            <a:pPr marL="0" indent="0" algn="r" rtl="1">
              <a:buNone/>
            </a:pPr>
            <a:r>
              <a:rPr lang="fa-IR" dirty="0" smtClean="0"/>
              <a:t>استدلالی </a:t>
            </a:r>
            <a:r>
              <a:rPr lang="fa-IR" dirty="0"/>
              <a:t>سخن می گویند. بی آنکه متوجه احساسات خود باشند. از سویی برای صحبت </a:t>
            </a:r>
            <a:endParaRPr lang="fa-IR" dirty="0" smtClean="0"/>
          </a:p>
          <a:p>
            <a:pPr marL="0" indent="0" algn="r" rtl="1">
              <a:buNone/>
            </a:pPr>
            <a:r>
              <a:rPr lang="fa-IR" dirty="0" smtClean="0"/>
              <a:t>کردن </a:t>
            </a:r>
            <a:r>
              <a:rPr lang="fa-IR" dirty="0"/>
              <a:t>در مورد احساس های خود به ویژه احساس های منفی مانتد عصبانیت و </a:t>
            </a:r>
            <a:endParaRPr lang="fa-IR" dirty="0" smtClean="0"/>
          </a:p>
          <a:p>
            <a:pPr marL="0" indent="0" algn="r" rtl="1">
              <a:buNone/>
            </a:pPr>
            <a:r>
              <a:rPr lang="fa-IR" dirty="0" smtClean="0"/>
              <a:t>سرخوردگی</a:t>
            </a:r>
            <a:r>
              <a:rPr lang="fa-IR" dirty="0"/>
              <a:t>، تمایل کمتری دارند. آنها معمولاً بیان این نوع احساس ها را ضعف می دانند</a:t>
            </a:r>
            <a:r>
              <a:rPr lang="fa-IR" dirty="0" smtClean="0"/>
              <a:t>.</a:t>
            </a:r>
          </a:p>
          <a:p>
            <a:pPr marL="0" indent="0" algn="r" rtl="1">
              <a:buNone/>
            </a:pPr>
            <a:r>
              <a:rPr lang="fa-IR" dirty="0" smtClean="0"/>
              <a:t> </a:t>
            </a:r>
            <a:r>
              <a:rPr lang="fa-IR" dirty="0"/>
              <a:t>این در حالی است که زنان پس از تجربه احساس منفی دوست دارند در مورد آن صحبت </a:t>
            </a:r>
            <a:endParaRPr lang="fa-IR" dirty="0" smtClean="0"/>
          </a:p>
          <a:p>
            <a:pPr marL="0" indent="0" algn="r" rtl="1">
              <a:buNone/>
            </a:pPr>
            <a:r>
              <a:rPr lang="fa-IR" dirty="0" smtClean="0"/>
              <a:t>کنند </a:t>
            </a:r>
            <a:r>
              <a:rPr lang="fa-IR" dirty="0"/>
              <a:t>تا از این طریق آرامش یابن. در ضمن زنان برای افزایش صمیمیت و نزدیکی علاقه دارند </a:t>
            </a:r>
            <a:endParaRPr lang="fa-IR" dirty="0" smtClean="0"/>
          </a:p>
          <a:p>
            <a:pPr marL="0" indent="0" algn="r" rtl="1">
              <a:buNone/>
            </a:pPr>
            <a:r>
              <a:rPr lang="fa-IR" dirty="0" smtClean="0"/>
              <a:t>در </a:t>
            </a:r>
            <a:r>
              <a:rPr lang="fa-IR" dirty="0"/>
              <a:t>مورد هر کاری که انجام می دهند. یا درباره اتفاق هایی که در طول روز افتاده، با </a:t>
            </a:r>
            <a:endParaRPr lang="fa-IR" dirty="0" smtClean="0"/>
          </a:p>
          <a:p>
            <a:pPr marL="0" indent="0" algn="r" rtl="1">
              <a:buNone/>
            </a:pPr>
            <a:r>
              <a:rPr lang="fa-IR" dirty="0" smtClean="0"/>
              <a:t>همسرشان </a:t>
            </a:r>
            <a:r>
              <a:rPr lang="fa-IR" dirty="0"/>
              <a:t>صحبت کنند ولی مردان گفتگو در مورد جزئیات را خسته کننده و بی فایده </a:t>
            </a:r>
            <a:endParaRPr lang="fa-IR" dirty="0" smtClean="0"/>
          </a:p>
          <a:p>
            <a:pPr marL="0" indent="0" algn="r" rtl="1">
              <a:buNone/>
            </a:pPr>
            <a:r>
              <a:rPr lang="fa-IR" dirty="0" smtClean="0"/>
              <a:t>می </a:t>
            </a:r>
            <a:r>
              <a:rPr lang="fa-IR" dirty="0"/>
              <a:t>دانند.</a:t>
            </a:r>
            <a:endParaRPr lang="en-US" dirty="0"/>
          </a:p>
          <a:p>
            <a:endParaRPr lang="en-US" dirty="0"/>
          </a:p>
        </p:txBody>
      </p:sp>
    </p:spTree>
    <p:extLst>
      <p:ext uri="{BB962C8B-B14F-4D97-AF65-F5344CB8AC3E}">
        <p14:creationId xmlns="" xmlns:p14="http://schemas.microsoft.com/office/powerpoint/2010/main" val="42105541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809897"/>
            <a:ext cx="8915400" cy="5101325"/>
          </a:xfrm>
        </p:spPr>
        <p:txBody>
          <a:bodyPr/>
          <a:lstStyle/>
          <a:p>
            <a:pPr marL="0" indent="0" algn="r" rtl="1">
              <a:buNone/>
            </a:pPr>
            <a:r>
              <a:rPr lang="fa-IR" dirty="0"/>
              <a:t>همچنین مردان تمایل دارند هنگام بروز مشکل به جای صحبت کردن در مورد آن، به دنبال راه </a:t>
            </a:r>
            <a:endParaRPr lang="fa-IR" dirty="0" smtClean="0"/>
          </a:p>
          <a:p>
            <a:pPr marL="0" indent="0" algn="r" rtl="1">
              <a:buNone/>
            </a:pPr>
            <a:r>
              <a:rPr lang="fa-IR" dirty="0" smtClean="0"/>
              <a:t>حل </a:t>
            </a:r>
            <a:r>
              <a:rPr lang="fa-IR" dirty="0"/>
              <a:t>برای رفع آن باشند؛ ولی زنان دوست دارند ابتدا درباره مشکل و احساس خود نسبت به </a:t>
            </a:r>
            <a:r>
              <a:rPr lang="fa-IR" dirty="0" smtClean="0"/>
              <a:t>آن</a:t>
            </a:r>
          </a:p>
          <a:p>
            <a:pPr marL="0" indent="0" algn="r" rtl="1">
              <a:buNone/>
            </a:pPr>
            <a:r>
              <a:rPr lang="fa-IR" dirty="0" smtClean="0"/>
              <a:t> </a:t>
            </a:r>
            <a:r>
              <a:rPr lang="fa-IR" dirty="0"/>
              <a:t>سخن بگویند  سپس به راه حل بپردازند.</a:t>
            </a:r>
            <a:endParaRPr lang="en-US" dirty="0"/>
          </a:p>
          <a:p>
            <a:pPr marL="0" indent="0" algn="r">
              <a:buNone/>
            </a:pPr>
            <a:r>
              <a:rPr lang="fa-IR" dirty="0"/>
              <a:t>در پایان یادآوری می شود افزون بر این تفاوت ها، زنان و مردان دارای تفاوت های فردی </a:t>
            </a:r>
            <a:r>
              <a:rPr lang="fa-IR" dirty="0" smtClean="0"/>
              <a:t>نیز</a:t>
            </a:r>
          </a:p>
          <a:p>
            <a:pPr marL="0" indent="0" algn="r">
              <a:buNone/>
            </a:pPr>
            <a:r>
              <a:rPr lang="fa-IR" dirty="0" smtClean="0"/>
              <a:t> هستند</a:t>
            </a:r>
            <a:r>
              <a:rPr lang="fa-IR" dirty="0"/>
              <a:t>. در ازدواج موفق، زن و شوهر باید بکوشند تا تفاوت های فردی خود و همسرشان را </a:t>
            </a:r>
            <a:endParaRPr lang="fa-IR" dirty="0" smtClean="0"/>
          </a:p>
          <a:p>
            <a:pPr marL="0" indent="0" algn="r">
              <a:buNone/>
            </a:pPr>
            <a:r>
              <a:rPr lang="fa-IR" dirty="0" smtClean="0"/>
              <a:t>نیز </a:t>
            </a:r>
            <a:r>
              <a:rPr lang="fa-IR" dirty="0"/>
              <a:t>شناسایی کرده، متناسب با این تفاوت ها با همسر خویش رفتار کنند.</a:t>
            </a:r>
            <a:endParaRPr lang="en-US" dirty="0"/>
          </a:p>
        </p:txBody>
      </p:sp>
    </p:spTree>
    <p:extLst>
      <p:ext uri="{BB962C8B-B14F-4D97-AF65-F5344CB8AC3E}">
        <p14:creationId xmlns="" xmlns:p14="http://schemas.microsoft.com/office/powerpoint/2010/main" val="9207318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400" b="1" dirty="0" smtClean="0">
                <a:solidFill>
                  <a:srgbClr val="FF0000"/>
                </a:solidFill>
              </a:rPr>
              <a:t> </a:t>
            </a:r>
            <a:r>
              <a:rPr lang="fa-IR" sz="2400" b="1" dirty="0">
                <a:solidFill>
                  <a:srgbClr val="FF0000"/>
                </a:solidFill>
              </a:rPr>
              <a:t>احترام به همسر و خانواده او</a:t>
            </a:r>
            <a:endParaRPr lang="en-US" sz="2400" b="1" dirty="0">
              <a:solidFill>
                <a:srgbClr val="FF0000"/>
              </a:solidFill>
            </a:endParaRPr>
          </a:p>
        </p:txBody>
      </p:sp>
      <p:sp>
        <p:nvSpPr>
          <p:cNvPr id="3" name="Content Placeholder 2"/>
          <p:cNvSpPr>
            <a:spLocks noGrp="1"/>
          </p:cNvSpPr>
          <p:nvPr>
            <p:ph idx="1"/>
          </p:nvPr>
        </p:nvSpPr>
        <p:spPr/>
        <p:txBody>
          <a:bodyPr>
            <a:normAutofit/>
          </a:bodyPr>
          <a:lstStyle/>
          <a:p>
            <a:pPr marL="0" indent="0" algn="r" rtl="1">
              <a:buNone/>
            </a:pPr>
            <a:r>
              <a:rPr lang="fa-IR" dirty="0"/>
              <a:t>همه افراد در روابط با دیگران نیازمند احترام اند، ولی زن و شوهر به پاس روابط عاطفی عمیق خود و نیز به دلیل زحمات بسیاری که برای یکدیگر می کشند، از همسر خود احترام بیشتری انتظار دارند. روایات اسلامی نیز بر رعایت این اصل اخلاقی تاکید می کند؛ چنان که حضرت فاطمه علیه السلام فرمود:</a:t>
            </a:r>
            <a:endParaRPr lang="en-US" dirty="0"/>
          </a:p>
          <a:p>
            <a:pPr marL="0" indent="0" algn="r" rtl="1">
              <a:buNone/>
            </a:pPr>
            <a:r>
              <a:rPr lang="fa-IR" dirty="0"/>
              <a:t>بهترین شما کسی است که در بر خورد با مردم نرم تر و مهربان تر باشد و همسر خویش را بیشتر تکریم کند.</a:t>
            </a:r>
            <a:endParaRPr lang="en-US" dirty="0"/>
          </a:p>
          <a:p>
            <a:pPr marL="0" indent="0" algn="r" rtl="1">
              <a:buNone/>
            </a:pPr>
            <a:r>
              <a:rPr lang="fa-IR" dirty="0"/>
              <a:t>اقبال لاهوری به زیبایی گوید:</a:t>
            </a:r>
            <a:endParaRPr lang="en-US" dirty="0"/>
          </a:p>
          <a:p>
            <a:pPr marL="0" indent="0" algn="r" rtl="1">
              <a:buNone/>
            </a:pPr>
            <a:r>
              <a:rPr lang="fa-IR" dirty="0"/>
              <a:t>جهان عشق نه میری نه سروری داند</a:t>
            </a:r>
            <a:endParaRPr lang="en-US" dirty="0"/>
          </a:p>
          <a:p>
            <a:pPr marL="0" indent="0" algn="r" rtl="1">
              <a:buNone/>
            </a:pPr>
            <a:r>
              <a:rPr lang="fa-IR" dirty="0"/>
              <a:t>همین بس است که آیین چاکری داند</a:t>
            </a:r>
            <a:endParaRPr lang="en-US" dirty="0"/>
          </a:p>
          <a:p>
            <a:pPr marL="0" indent="0" algn="r" rtl="1">
              <a:buNone/>
            </a:pPr>
            <a:r>
              <a:rPr lang="fa-IR" dirty="0"/>
              <a:t>در اسلام افزون بر سفارش به ارتباط صمیمی و احترام به همسر، درباره ضرورت ارتباط موثر با خانواده خود- چه قبل ار ازدواج و چه بعد از ازدواج- نیز توصیه هایی شده است.</a:t>
            </a:r>
            <a:endParaRPr lang="en-US" dirty="0"/>
          </a:p>
          <a:p>
            <a:pPr marL="0" indent="0">
              <a:buNone/>
            </a:pPr>
            <a:endParaRPr lang="en-US" dirty="0"/>
          </a:p>
        </p:txBody>
      </p:sp>
    </p:spTree>
    <p:extLst>
      <p:ext uri="{BB962C8B-B14F-4D97-AF65-F5344CB8AC3E}">
        <p14:creationId xmlns="" xmlns:p14="http://schemas.microsoft.com/office/powerpoint/2010/main" val="20167104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404949"/>
            <a:ext cx="8915400" cy="6100354"/>
          </a:xfrm>
        </p:spPr>
        <p:txBody>
          <a:bodyPr>
            <a:normAutofit/>
          </a:bodyPr>
          <a:lstStyle/>
          <a:p>
            <a:pPr marL="0" indent="0" algn="r" rtl="1">
              <a:buNone/>
            </a:pPr>
            <a:r>
              <a:rPr lang="fa-IR" dirty="0"/>
              <a:t>خداوند در قرآن بارها بر نیکی کردن و احترام به پدر و مادر سفارش کرده و احسان به والدین را </a:t>
            </a:r>
            <a:endParaRPr lang="fa-IR" dirty="0" smtClean="0"/>
          </a:p>
          <a:p>
            <a:pPr marL="0" indent="0" algn="r" rtl="1">
              <a:buNone/>
            </a:pPr>
            <a:r>
              <a:rPr lang="fa-IR" dirty="0" smtClean="0"/>
              <a:t>پس </a:t>
            </a:r>
            <a:r>
              <a:rPr lang="fa-IR" dirty="0"/>
              <a:t>از امر به پرستش خود امری ضروری شمرده است. در روایات اهل بیت علیه السلام نیز </a:t>
            </a:r>
            <a:r>
              <a:rPr lang="fa-IR" dirty="0" smtClean="0"/>
              <a:t>بر</a:t>
            </a:r>
          </a:p>
          <a:p>
            <a:pPr marL="0" indent="0" algn="r" rtl="1">
              <a:buNone/>
            </a:pPr>
            <a:r>
              <a:rPr lang="fa-IR" dirty="0" smtClean="0"/>
              <a:t> </a:t>
            </a:r>
            <a:r>
              <a:rPr lang="fa-IR" dirty="0"/>
              <a:t>نیکی به پدر و مادر تاکید بسیار شده است؛ همچنان که امام صادق علیه السلام فرمود</a:t>
            </a:r>
            <a:r>
              <a:rPr lang="fa-IR" dirty="0" smtClean="0"/>
              <a:t>:</a:t>
            </a:r>
          </a:p>
          <a:p>
            <a:pPr marL="0" indent="0" algn="r" rtl="1">
              <a:buNone/>
            </a:pPr>
            <a:endParaRPr lang="en-US" dirty="0"/>
          </a:p>
          <a:p>
            <a:pPr marL="0" indent="0" algn="r" rtl="1">
              <a:buNone/>
            </a:pPr>
            <a:r>
              <a:rPr lang="fa-IR" dirty="0"/>
              <a:t>سه چیز است که خداوند بر احدی از مردم در آن سه چیز آسان نگرفته است</a:t>
            </a:r>
            <a:r>
              <a:rPr lang="fa-IR" dirty="0" smtClean="0"/>
              <a:t>:</a:t>
            </a:r>
          </a:p>
          <a:p>
            <a:pPr marL="0" indent="0" algn="r" rtl="1">
              <a:buNone/>
            </a:pPr>
            <a:endParaRPr lang="en-US" dirty="0"/>
          </a:p>
          <a:p>
            <a:pPr marL="0" indent="0" algn="r" rtl="1">
              <a:buNone/>
            </a:pPr>
            <a:r>
              <a:rPr lang="fa-IR" dirty="0"/>
              <a:t>یکی از آنها نیکی کردن به پدر و مادر است؛ نیکو کار باشند یا خطاکار</a:t>
            </a:r>
            <a:r>
              <a:rPr lang="fa-IR" dirty="0" smtClean="0"/>
              <a:t>.</a:t>
            </a:r>
          </a:p>
          <a:p>
            <a:pPr marL="0" indent="0" algn="r" rtl="1">
              <a:buNone/>
            </a:pPr>
            <a:endParaRPr lang="en-US" dirty="0"/>
          </a:p>
          <a:p>
            <a:pPr marL="0" indent="0" algn="r" rtl="1">
              <a:buNone/>
            </a:pPr>
            <a:r>
              <a:rPr lang="fa-IR" dirty="0"/>
              <a:t>بنابراین زن و شوهر باید مراقب باشند ازدواج سبب سردی روابط آنها با والدین نشود</a:t>
            </a:r>
            <a:r>
              <a:rPr lang="fa-IR" dirty="0" smtClean="0"/>
              <a:t>.</a:t>
            </a:r>
            <a:endParaRPr lang="en-US" dirty="0"/>
          </a:p>
          <a:p>
            <a:pPr marL="0" indent="0" algn="r" rtl="1">
              <a:buNone/>
            </a:pPr>
            <a:r>
              <a:rPr lang="fa-IR" dirty="0"/>
              <a:t>از این رو اگر همسری مانع روابط صمیمی فرد با خانواده اش شود، گویی ارتباط او را با ریشه </a:t>
            </a:r>
            <a:endParaRPr lang="fa-IR" dirty="0" smtClean="0"/>
          </a:p>
          <a:p>
            <a:pPr marL="0" indent="0" algn="r" rtl="1">
              <a:buNone/>
            </a:pPr>
            <a:r>
              <a:rPr lang="fa-IR" dirty="0" smtClean="0"/>
              <a:t>استوارش </a:t>
            </a:r>
            <a:r>
              <a:rPr lang="fa-IR" dirty="0"/>
              <a:t>قطع کرده است؛ اقدامی که سبب سستی روابط همسران خواهد شد. در روایتی </a:t>
            </a:r>
            <a:endParaRPr lang="fa-IR" dirty="0" smtClean="0"/>
          </a:p>
          <a:p>
            <a:pPr marL="0" indent="0" algn="r" rtl="1">
              <a:buNone/>
            </a:pPr>
            <a:r>
              <a:rPr lang="fa-IR" dirty="0" smtClean="0"/>
              <a:t>آمده </a:t>
            </a:r>
            <a:r>
              <a:rPr lang="fa-IR" dirty="0"/>
              <a:t>است که پدر و مادر همسر، جایگاهی شبیه پدر و مادر خود انسان دارند. بنابراین رعایت </a:t>
            </a:r>
            <a:endParaRPr lang="fa-IR" dirty="0" smtClean="0"/>
          </a:p>
          <a:p>
            <a:pPr marL="0" indent="0" algn="r" rtl="1">
              <a:buNone/>
            </a:pPr>
            <a:r>
              <a:rPr lang="fa-IR" dirty="0" smtClean="0"/>
              <a:t>احترام </a:t>
            </a:r>
            <a:r>
              <a:rPr lang="fa-IR" dirty="0"/>
              <a:t>و نیکی به والدین همسر لازم است.</a:t>
            </a:r>
            <a:endParaRPr lang="en-US" dirty="0"/>
          </a:p>
          <a:p>
            <a:pPr marL="0" indent="0" rtl="1">
              <a:buNone/>
            </a:pPr>
            <a:r>
              <a:rPr lang="fa-IR" dirty="0"/>
              <a:t> </a:t>
            </a:r>
            <a:endParaRPr lang="en-US" dirty="0"/>
          </a:p>
          <a:p>
            <a:endParaRPr lang="en-US" dirty="0"/>
          </a:p>
        </p:txBody>
      </p:sp>
    </p:spTree>
    <p:extLst>
      <p:ext uri="{BB962C8B-B14F-4D97-AF65-F5344CB8AC3E}">
        <p14:creationId xmlns="" xmlns:p14="http://schemas.microsoft.com/office/powerpoint/2010/main" val="21840870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254035" y="0"/>
            <a:ext cx="8825111" cy="6857012"/>
          </a:xfrm>
        </p:spPr>
      </p:pic>
    </p:spTree>
    <p:extLst>
      <p:ext uri="{BB962C8B-B14F-4D97-AF65-F5344CB8AC3E}">
        <p14:creationId xmlns="" xmlns:p14="http://schemas.microsoft.com/office/powerpoint/2010/main" val="40428090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400" b="1" dirty="0">
                <a:solidFill>
                  <a:srgbClr val="FF0000"/>
                </a:solidFill>
              </a:rPr>
              <a:t>رازداری</a:t>
            </a:r>
            <a:r>
              <a:rPr lang="en-US" sz="2400" b="1" dirty="0">
                <a:solidFill>
                  <a:srgbClr val="FF0000"/>
                </a:solidFill>
              </a:rPr>
              <a:t/>
            </a:r>
            <a:br>
              <a:rPr lang="en-US" sz="2400" b="1" dirty="0">
                <a:solidFill>
                  <a:srgbClr val="FF0000"/>
                </a:solidFill>
              </a:rPr>
            </a:br>
            <a:endParaRPr lang="en-US" sz="2400" b="1" dirty="0">
              <a:solidFill>
                <a:srgbClr val="FF0000"/>
              </a:solidFill>
            </a:endParaRPr>
          </a:p>
        </p:txBody>
      </p:sp>
      <p:sp>
        <p:nvSpPr>
          <p:cNvPr id="3" name="Content Placeholder 2"/>
          <p:cNvSpPr>
            <a:spLocks noGrp="1"/>
          </p:cNvSpPr>
          <p:nvPr>
            <p:ph idx="1"/>
          </p:nvPr>
        </p:nvSpPr>
        <p:spPr>
          <a:xfrm>
            <a:off x="2589212" y="1293223"/>
            <a:ext cx="8915400" cy="4617999"/>
          </a:xfrm>
        </p:spPr>
        <p:txBody>
          <a:bodyPr/>
          <a:lstStyle/>
          <a:p>
            <a:pPr marL="0" indent="0" algn="r" rtl="1">
              <a:buNone/>
            </a:pPr>
            <a:r>
              <a:rPr lang="fa-IR" dirty="0"/>
              <a:t>روابط زن و شوهر از تمامی روابط انسانی صمیمانه تر است. آنها شب و روز در کنار هم </a:t>
            </a:r>
            <a:r>
              <a:rPr lang="fa-IR" dirty="0" smtClean="0"/>
              <a:t>هستند</a:t>
            </a:r>
          </a:p>
          <a:p>
            <a:pPr marL="0" indent="0" algn="r" rtl="1">
              <a:buNone/>
            </a:pPr>
            <a:endParaRPr lang="fa-IR" dirty="0" smtClean="0"/>
          </a:p>
          <a:p>
            <a:pPr marL="0" indent="0" algn="r" rtl="1">
              <a:buNone/>
            </a:pPr>
            <a:r>
              <a:rPr lang="fa-IR" dirty="0" smtClean="0"/>
              <a:t> </a:t>
            </a:r>
            <a:r>
              <a:rPr lang="fa-IR" dirty="0"/>
              <a:t>و از احوال و رفتار یکدیگر مطلع اند. صمیمیت مطلوب همسران اقتضا می کند که هر یک از آنان </a:t>
            </a:r>
            <a:endParaRPr lang="fa-IR" dirty="0" smtClean="0"/>
          </a:p>
          <a:p>
            <a:pPr marL="0" indent="0" algn="r" rtl="1">
              <a:buNone/>
            </a:pPr>
            <a:endParaRPr lang="fa-IR" dirty="0" smtClean="0"/>
          </a:p>
          <a:p>
            <a:pPr marL="0" indent="0" algn="r" rtl="1">
              <a:buNone/>
            </a:pPr>
            <a:r>
              <a:rPr lang="fa-IR" dirty="0" smtClean="0"/>
              <a:t>حافظ </a:t>
            </a:r>
            <a:r>
              <a:rPr lang="fa-IR" dirty="0"/>
              <a:t>اسرار همسر خود و مسائل خانوادگی باشند؛ چرا که خداوند زن و شوهر را لباس یکدیگر </a:t>
            </a:r>
            <a:endParaRPr lang="fa-IR" dirty="0" smtClean="0"/>
          </a:p>
          <a:p>
            <a:pPr marL="0" indent="0" algn="r" rtl="1">
              <a:buNone/>
            </a:pPr>
            <a:r>
              <a:rPr lang="fa-IR" dirty="0" smtClean="0"/>
              <a:t>معرفی </a:t>
            </a:r>
            <a:r>
              <a:rPr lang="fa-IR" dirty="0"/>
              <a:t>کرده است:</a:t>
            </a:r>
            <a:endParaRPr lang="en-US" dirty="0"/>
          </a:p>
          <a:p>
            <a:pPr marL="0" indent="0" algn="r" rtl="1">
              <a:buNone/>
            </a:pPr>
            <a:r>
              <a:rPr lang="fa-IR" dirty="0"/>
              <a:t>هُنَّ لِبَاسُ لَکُم وَ اَنتُم لِبَاسُ لَهُنَّ</a:t>
            </a:r>
            <a:r>
              <a:rPr lang="fa-IR" dirty="0" smtClean="0"/>
              <a:t>.</a:t>
            </a:r>
          </a:p>
          <a:p>
            <a:pPr marL="0" indent="0" algn="r" rtl="1">
              <a:buNone/>
            </a:pPr>
            <a:endParaRPr lang="en-US" dirty="0"/>
          </a:p>
          <a:p>
            <a:pPr marL="0" indent="0" algn="r" rtl="1">
              <a:buNone/>
            </a:pPr>
            <a:r>
              <a:rPr lang="fa-IR" dirty="0"/>
              <a:t>آنان لباسی برای شما، و شما </a:t>
            </a:r>
            <a:r>
              <a:rPr lang="fa-IR" dirty="0" smtClean="0"/>
              <a:t>لباسی </a:t>
            </a:r>
            <a:r>
              <a:rPr lang="fa-IR" dirty="0"/>
              <a:t>برای آنان هستید.</a:t>
            </a:r>
            <a:endParaRPr lang="en-US" dirty="0"/>
          </a:p>
          <a:p>
            <a:pPr marL="0" indent="0">
              <a:buNone/>
            </a:pPr>
            <a:endParaRPr lang="en-US" dirty="0"/>
          </a:p>
        </p:txBody>
      </p:sp>
    </p:spTree>
    <p:extLst>
      <p:ext uri="{BB962C8B-B14F-4D97-AF65-F5344CB8AC3E}">
        <p14:creationId xmlns="" xmlns:p14="http://schemas.microsoft.com/office/powerpoint/2010/main" val="12651733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548639"/>
            <a:ext cx="8915400" cy="5656217"/>
          </a:xfrm>
        </p:spPr>
        <p:txBody>
          <a:bodyPr/>
          <a:lstStyle/>
          <a:p>
            <a:pPr marL="0" indent="0" algn="r" rtl="1">
              <a:buNone/>
            </a:pPr>
            <a:r>
              <a:rPr lang="fa-IR" dirty="0"/>
              <a:t>لباس پوشاننده عیوب و زینت دهنده بدن است و همان گونه که لباس بدون حائل و واسطه </a:t>
            </a:r>
            <a:r>
              <a:rPr lang="fa-IR" dirty="0" smtClean="0"/>
              <a:t>به</a:t>
            </a:r>
          </a:p>
          <a:p>
            <a:pPr marL="0" indent="0" algn="r" rtl="1">
              <a:buNone/>
            </a:pPr>
            <a:r>
              <a:rPr lang="fa-IR" dirty="0" smtClean="0"/>
              <a:t> </a:t>
            </a:r>
            <a:r>
              <a:rPr lang="fa-IR" dirty="0"/>
              <a:t>بدن می چسبد، همسران نیز باید دیگران را در روابط خود راه ندهند و محرم اسرار یکدیگر </a:t>
            </a:r>
            <a:endParaRPr lang="fa-IR" dirty="0" smtClean="0"/>
          </a:p>
          <a:p>
            <a:pPr marL="0" indent="0" algn="r" rtl="1">
              <a:buNone/>
            </a:pPr>
            <a:r>
              <a:rPr lang="fa-IR" dirty="0" smtClean="0"/>
              <a:t>باشند</a:t>
            </a:r>
            <a:r>
              <a:rPr lang="fa-IR" dirty="0"/>
              <a:t>. بی گمان افشای اسرار خانوادگی سبب خواری خانواده در منظر دیگران خواهد شد. در </a:t>
            </a:r>
            <a:endParaRPr lang="fa-IR" dirty="0" smtClean="0"/>
          </a:p>
          <a:p>
            <a:pPr marL="0" indent="0" algn="r" rtl="1">
              <a:buNone/>
            </a:pPr>
            <a:r>
              <a:rPr lang="fa-IR" dirty="0" smtClean="0"/>
              <a:t>حفظ </a:t>
            </a:r>
            <a:r>
              <a:rPr lang="fa-IR" dirty="0"/>
              <a:t>اسرار خانوادگی، زن و مرد به یکسان مسئول اند، ولی از آنجا که زنان معمولاً زودتر </a:t>
            </a:r>
            <a:endParaRPr lang="fa-IR" dirty="0" smtClean="0"/>
          </a:p>
          <a:p>
            <a:pPr marL="0" indent="0" algn="r" rtl="1">
              <a:buNone/>
            </a:pPr>
            <a:r>
              <a:rPr lang="fa-IR" dirty="0" smtClean="0"/>
              <a:t>رنجیده </a:t>
            </a:r>
            <a:r>
              <a:rPr lang="fa-IR" dirty="0"/>
              <a:t>خاطر می شوند و ارتباطات کلامی وسیع تری نسبت به مردان دارند، باید در حفظ </a:t>
            </a:r>
            <a:r>
              <a:rPr lang="fa-IR" dirty="0" smtClean="0"/>
              <a:t>اسرار</a:t>
            </a:r>
          </a:p>
          <a:p>
            <a:pPr marL="0" indent="0" algn="r" rtl="1">
              <a:buNone/>
            </a:pPr>
            <a:r>
              <a:rPr lang="fa-IR" dirty="0" smtClean="0"/>
              <a:t> </a:t>
            </a:r>
            <a:r>
              <a:rPr lang="fa-IR" dirty="0"/>
              <a:t>خانواده بیشتر اهتمام ورزند.</a:t>
            </a:r>
            <a:endParaRPr lang="en-US" dirty="0"/>
          </a:p>
          <a:p>
            <a:pPr marL="0" indent="0" algn="r" rtl="1">
              <a:buNone/>
            </a:pPr>
            <a:r>
              <a:rPr lang="fa-IR" dirty="0"/>
              <a:t>پیامبر اکرم صلی الله علیه و آله فرمود</a:t>
            </a:r>
            <a:r>
              <a:rPr lang="fa-IR" dirty="0" smtClean="0"/>
              <a:t>:</a:t>
            </a:r>
          </a:p>
          <a:p>
            <a:pPr marL="0" indent="0" algn="r" rtl="1">
              <a:buNone/>
            </a:pPr>
            <a:endParaRPr lang="en-US" dirty="0"/>
          </a:p>
          <a:p>
            <a:pPr marL="0" indent="0" algn="r" rtl="1">
              <a:buNone/>
            </a:pPr>
            <a:r>
              <a:rPr lang="fa-IR" dirty="0"/>
              <a:t>من زنی را که از خانه خود دامن کشان برای شکایت شوهرش بیرون شود، دشمن می دارم.</a:t>
            </a:r>
            <a:endParaRPr lang="en-US" dirty="0"/>
          </a:p>
          <a:p>
            <a:pPr marL="0" indent="0" algn="r" rtl="1">
              <a:buNone/>
            </a:pPr>
            <a:r>
              <a:rPr lang="en-US" dirty="0"/>
              <a:t> </a:t>
            </a:r>
          </a:p>
          <a:p>
            <a:endParaRPr lang="en-US" dirty="0"/>
          </a:p>
        </p:txBody>
      </p:sp>
    </p:spTree>
    <p:extLst>
      <p:ext uri="{BB962C8B-B14F-4D97-AF65-F5344CB8AC3E}">
        <p14:creationId xmlns="" xmlns:p14="http://schemas.microsoft.com/office/powerpoint/2010/main" val="390050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6389"/>
            <a:ext cx="10515600" cy="5680574"/>
          </a:xfrm>
        </p:spPr>
        <p:txBody>
          <a:bodyPr/>
          <a:lstStyle/>
          <a:p>
            <a:pPr marL="0" indent="0" algn="ctr">
              <a:buNone/>
            </a:pPr>
            <a:endParaRPr lang="fa-IR" b="1" i="1" dirty="0" smtClean="0">
              <a:solidFill>
                <a:srgbClr val="7030A0"/>
              </a:solidFill>
            </a:endParaRPr>
          </a:p>
          <a:p>
            <a:pPr marL="0" indent="0" algn="ctr">
              <a:buNone/>
            </a:pPr>
            <a:endParaRPr lang="fa-IR" b="1" i="1" dirty="0" smtClean="0">
              <a:solidFill>
                <a:srgbClr val="7030A0"/>
              </a:solidFill>
            </a:endParaRPr>
          </a:p>
          <a:p>
            <a:pPr marL="0" indent="0" algn="ctr">
              <a:buNone/>
            </a:pPr>
            <a:endParaRPr lang="fa-IR" b="1" i="1" dirty="0" smtClean="0">
              <a:solidFill>
                <a:srgbClr val="7030A0"/>
              </a:solidFill>
            </a:endParaRPr>
          </a:p>
          <a:p>
            <a:pPr marL="0" indent="0" algn="ctr">
              <a:buNone/>
            </a:pPr>
            <a:endParaRPr lang="fa-IR" b="1" i="1" dirty="0" smtClean="0">
              <a:solidFill>
                <a:srgbClr val="7030A0"/>
              </a:solidFill>
            </a:endParaRPr>
          </a:p>
          <a:p>
            <a:pPr marL="0" indent="0" algn="ctr">
              <a:buNone/>
            </a:pPr>
            <a:r>
              <a:rPr lang="fa-IR" sz="2000" b="1" i="1" dirty="0" smtClean="0">
                <a:solidFill>
                  <a:srgbClr val="7030A0"/>
                </a:solidFill>
              </a:rPr>
              <a:t>عوامل </a:t>
            </a:r>
            <a:r>
              <a:rPr lang="fa-IR" sz="2000" b="1" i="1" dirty="0">
                <a:solidFill>
                  <a:srgbClr val="7030A0"/>
                </a:solidFill>
              </a:rPr>
              <a:t>تحکیم بنیان </a:t>
            </a:r>
            <a:r>
              <a:rPr lang="fa-IR" sz="2000" b="1" i="1" dirty="0" smtClean="0">
                <a:solidFill>
                  <a:srgbClr val="7030A0"/>
                </a:solidFill>
              </a:rPr>
              <a:t>خانواده</a:t>
            </a:r>
          </a:p>
          <a:p>
            <a:endParaRPr lang="fa-IR" b="1" i="1" dirty="0">
              <a:solidFill>
                <a:srgbClr val="7030A0"/>
              </a:solidFill>
            </a:endParaRPr>
          </a:p>
          <a:p>
            <a:endParaRPr lang="fa-IR" b="1" i="1" dirty="0" smtClean="0">
              <a:solidFill>
                <a:srgbClr val="7030A0"/>
              </a:solidFill>
            </a:endParaRPr>
          </a:p>
          <a:p>
            <a:pPr marL="0" indent="0" algn="r" rtl="1">
              <a:buNone/>
            </a:pPr>
            <a:endParaRPr lang="fa-IR" dirty="0"/>
          </a:p>
          <a:p>
            <a:pPr marL="0" indent="0" algn="r" rtl="1">
              <a:buNone/>
            </a:pPr>
            <a:endParaRPr lang="fa-IR" dirty="0" smtClean="0"/>
          </a:p>
          <a:p>
            <a:pPr marL="0" indent="0" algn="r" rtl="1">
              <a:buNone/>
            </a:pPr>
            <a:endParaRPr lang="fa-IR" dirty="0"/>
          </a:p>
          <a:p>
            <a:pPr marL="0" indent="0">
              <a:buNone/>
            </a:pPr>
            <a:endParaRPr lang="en-US" dirty="0"/>
          </a:p>
        </p:txBody>
      </p:sp>
    </p:spTree>
    <p:extLst>
      <p:ext uri="{BB962C8B-B14F-4D97-AF65-F5344CB8AC3E}">
        <p14:creationId xmlns="" xmlns:p14="http://schemas.microsoft.com/office/powerpoint/2010/main" val="18336834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400" dirty="0" smtClean="0">
                <a:solidFill>
                  <a:srgbClr val="FF0000"/>
                </a:solidFill>
              </a:rPr>
              <a:t> </a:t>
            </a:r>
            <a:r>
              <a:rPr lang="fa-IR" sz="2400" dirty="0">
                <a:solidFill>
                  <a:srgbClr val="FF0000"/>
                </a:solidFill>
              </a:rPr>
              <a:t>عفو و گذشت</a:t>
            </a:r>
            <a:endParaRPr lang="en-US" sz="2400" dirty="0">
              <a:solidFill>
                <a:srgbClr val="FF0000"/>
              </a:solidFill>
            </a:endParaRPr>
          </a:p>
        </p:txBody>
      </p:sp>
      <p:sp>
        <p:nvSpPr>
          <p:cNvPr id="3" name="Content Placeholder 2"/>
          <p:cNvSpPr>
            <a:spLocks noGrp="1"/>
          </p:cNvSpPr>
          <p:nvPr>
            <p:ph idx="1"/>
          </p:nvPr>
        </p:nvSpPr>
        <p:spPr>
          <a:xfrm>
            <a:off x="2471647" y="1389016"/>
            <a:ext cx="8915400" cy="4985657"/>
          </a:xfrm>
        </p:spPr>
        <p:txBody>
          <a:bodyPr>
            <a:normAutofit/>
          </a:bodyPr>
          <a:lstStyle/>
          <a:p>
            <a:pPr marL="0" indent="0" algn="r" rtl="1">
              <a:buNone/>
            </a:pPr>
            <a:r>
              <a:rPr lang="fa-IR" dirty="0"/>
              <a:t>انسان به دلیل جهالت و کوتاهی، مرتکب خطا می شود. در توصیه های اسلامی آمده است </a:t>
            </a:r>
            <a:endParaRPr lang="fa-IR" dirty="0" smtClean="0"/>
          </a:p>
          <a:p>
            <a:pPr marL="0" indent="0" algn="r" rtl="1">
              <a:buNone/>
            </a:pPr>
            <a:r>
              <a:rPr lang="fa-IR" dirty="0" smtClean="0"/>
              <a:t>که </a:t>
            </a:r>
            <a:r>
              <a:rPr lang="fa-IR" dirty="0"/>
              <a:t>در برابر خطای خویش سخت گیر باشیم و با اظهار ندامت به درگاه الهی و مراقبت از اعمال </a:t>
            </a:r>
            <a:endParaRPr lang="fa-IR" dirty="0" smtClean="0"/>
          </a:p>
          <a:p>
            <a:pPr marL="0" indent="0" algn="r" rtl="1">
              <a:buNone/>
            </a:pPr>
            <a:r>
              <a:rPr lang="fa-IR" dirty="0" smtClean="0"/>
              <a:t>خود</a:t>
            </a:r>
            <a:r>
              <a:rPr lang="fa-IR" dirty="0"/>
              <a:t>، مانع از تکرار آن گردیم؛ اما در تعامل با دیگران باید سهل گیر و نرم خو باشیم، مگر آنکه </a:t>
            </a:r>
            <a:endParaRPr lang="fa-IR" dirty="0" smtClean="0"/>
          </a:p>
          <a:p>
            <a:pPr marL="0" indent="0" algn="r" rtl="1">
              <a:buNone/>
            </a:pPr>
            <a:r>
              <a:rPr lang="fa-IR" dirty="0" smtClean="0"/>
              <a:t>خطا </a:t>
            </a:r>
            <a:r>
              <a:rPr lang="fa-IR" dirty="0"/>
              <a:t>سبب وارد آمدن آسیب جدی به دیگران گردد. این امر در خانواده که کانون عطوفت و </a:t>
            </a:r>
            <a:r>
              <a:rPr lang="fa-IR" dirty="0" smtClean="0"/>
              <a:t>محبت</a:t>
            </a:r>
          </a:p>
          <a:p>
            <a:pPr marL="0" indent="0" algn="r" rtl="1">
              <a:buNone/>
            </a:pPr>
            <a:r>
              <a:rPr lang="fa-IR" dirty="0" smtClean="0"/>
              <a:t> </a:t>
            </a:r>
            <a:r>
              <a:rPr lang="fa-IR" dirty="0"/>
              <a:t>است، بیشتر مورد توجه قرار گرفته است؛ زیرا اگر مرد یا زن از اشتباه همسر خود چشم </a:t>
            </a:r>
            <a:endParaRPr lang="fa-IR" dirty="0" smtClean="0"/>
          </a:p>
          <a:p>
            <a:pPr marL="0" indent="0" algn="r" rtl="1">
              <a:buNone/>
            </a:pPr>
            <a:r>
              <a:rPr lang="fa-IR" dirty="0" smtClean="0"/>
              <a:t>نپوشید</a:t>
            </a:r>
            <a:r>
              <a:rPr lang="fa-IR" dirty="0"/>
              <a:t>، هر کوتاهی سبب ایجاد نزاع و اختلاف خواهد شد. بنابراین در صورت مشاهده خطا از </a:t>
            </a:r>
            <a:endParaRPr lang="fa-IR" dirty="0" smtClean="0"/>
          </a:p>
          <a:p>
            <a:pPr marL="0" indent="0" algn="r" rtl="1">
              <a:buNone/>
            </a:pPr>
            <a:r>
              <a:rPr lang="fa-IR" dirty="0" smtClean="0"/>
              <a:t>همسر</a:t>
            </a:r>
            <a:r>
              <a:rPr lang="fa-IR" dirty="0"/>
              <a:t>، باید ابتدا بررسی نمود که آیا رفتار او اشتباه بوده، یا برداشت ما از این رفتار، نادرست </a:t>
            </a:r>
            <a:endParaRPr lang="fa-IR" dirty="0" smtClean="0"/>
          </a:p>
          <a:p>
            <a:pPr marL="0" indent="0" algn="r" rtl="1">
              <a:buNone/>
            </a:pPr>
            <a:r>
              <a:rPr lang="fa-IR" dirty="0" smtClean="0"/>
              <a:t>است</a:t>
            </a:r>
            <a:r>
              <a:rPr lang="fa-IR" dirty="0"/>
              <a:t>. در مرحله دوم باید اندیشید که آیا رفتار نامطلوب همسر واکنشی در برابر رفتار اشتباه </a:t>
            </a:r>
            <a:endParaRPr lang="fa-IR" dirty="0" smtClean="0"/>
          </a:p>
          <a:p>
            <a:pPr marL="0" indent="0" algn="r" rtl="1">
              <a:buNone/>
            </a:pPr>
            <a:r>
              <a:rPr lang="fa-IR" dirty="0" smtClean="0"/>
              <a:t>ماست</a:t>
            </a:r>
            <a:r>
              <a:rPr lang="fa-IR" dirty="0"/>
              <a:t>. در مرحله آخر اگر خطای عمدی همسر بدون تقصیر ما انجام گرفته، با مهربانی به او </a:t>
            </a:r>
            <a:endParaRPr lang="fa-IR" dirty="0" smtClean="0"/>
          </a:p>
          <a:p>
            <a:pPr marL="0" indent="0" algn="r" rtl="1">
              <a:buNone/>
            </a:pPr>
            <a:r>
              <a:rPr lang="fa-IR" dirty="0" smtClean="0"/>
              <a:t>گوشزد </a:t>
            </a:r>
            <a:r>
              <a:rPr lang="fa-IR" dirty="0"/>
              <a:t>کنیم و اگر همسر عذری آورد، بپذیریم.</a:t>
            </a:r>
            <a:endParaRPr lang="en-US" dirty="0"/>
          </a:p>
        </p:txBody>
      </p:sp>
    </p:spTree>
    <p:extLst>
      <p:ext uri="{BB962C8B-B14F-4D97-AF65-F5344CB8AC3E}">
        <p14:creationId xmlns="" xmlns:p14="http://schemas.microsoft.com/office/powerpoint/2010/main" val="39467197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r" rtl="1">
              <a:buNone/>
            </a:pPr>
            <a:r>
              <a:rPr lang="fa-IR" dirty="0">
                <a:latin typeface="Arial" panose="020B0604020202020204" pitchFamily="34" charset="0"/>
              </a:rPr>
              <a:t>گذشت و عذرپذیری به اصلاح رفتار او کمک خواهد کرد و انگیزه وی را برای تغییر رفتار تقویت </a:t>
            </a:r>
            <a:endParaRPr lang="fa-IR" dirty="0" smtClean="0">
              <a:latin typeface="Arial" panose="020B0604020202020204" pitchFamily="34" charset="0"/>
            </a:endParaRPr>
          </a:p>
          <a:p>
            <a:pPr marL="0" indent="0" algn="r" rtl="1">
              <a:buNone/>
            </a:pPr>
            <a:r>
              <a:rPr lang="fa-IR" dirty="0" smtClean="0">
                <a:latin typeface="Arial" panose="020B0604020202020204" pitchFamily="34" charset="0"/>
              </a:rPr>
              <a:t>خواهد </a:t>
            </a:r>
            <a:r>
              <a:rPr lang="fa-IR" dirty="0">
                <a:latin typeface="Arial" panose="020B0604020202020204" pitchFamily="34" charset="0"/>
              </a:rPr>
              <a:t>نمود. بخشش و گذشت نه تنها به تحکیم روابط همسران کمک می کند، بلکه موجب </a:t>
            </a:r>
            <a:endParaRPr lang="fa-IR" dirty="0" smtClean="0">
              <a:latin typeface="Arial" panose="020B0604020202020204" pitchFamily="34" charset="0"/>
            </a:endParaRPr>
          </a:p>
          <a:p>
            <a:pPr marL="0" indent="0" algn="r" rtl="1">
              <a:buNone/>
            </a:pPr>
            <a:r>
              <a:rPr lang="fa-IR" dirty="0" smtClean="0">
                <a:latin typeface="Arial" panose="020B0604020202020204" pitchFamily="34" charset="0"/>
              </a:rPr>
              <a:t>حفظ  </a:t>
            </a:r>
            <a:r>
              <a:rPr lang="fa-IR" dirty="0">
                <a:latin typeface="Arial" panose="020B0604020202020204" pitchFamily="34" charset="0"/>
              </a:rPr>
              <a:t>سلامت جسمی و روانی خود فرد نیز می گردد؛ چنان که بر پایه برخی تحقیقات، افرادی </a:t>
            </a:r>
            <a:endParaRPr lang="fa-IR" dirty="0" smtClean="0">
              <a:latin typeface="Arial" panose="020B0604020202020204" pitchFamily="34" charset="0"/>
            </a:endParaRPr>
          </a:p>
          <a:p>
            <a:pPr marL="0" indent="0" algn="r" rtl="1">
              <a:buNone/>
            </a:pPr>
            <a:r>
              <a:rPr lang="fa-IR" dirty="0" smtClean="0">
                <a:latin typeface="Arial" panose="020B0604020202020204" pitchFamily="34" charset="0"/>
              </a:rPr>
              <a:t>که </a:t>
            </a:r>
            <a:r>
              <a:rPr lang="fa-IR" dirty="0">
                <a:latin typeface="Arial" panose="020B0604020202020204" pitchFamily="34" charset="0"/>
              </a:rPr>
              <a:t>کینه به دل می گیرند، دچار ناراحتی های جسمی از جمله فشارخون و زخم معده و </a:t>
            </a:r>
            <a:endParaRPr lang="fa-IR" dirty="0" smtClean="0">
              <a:latin typeface="Arial" panose="020B0604020202020204" pitchFamily="34" charset="0"/>
            </a:endParaRPr>
          </a:p>
          <a:p>
            <a:pPr marL="0" indent="0" algn="r" rtl="1">
              <a:buNone/>
            </a:pPr>
            <a:r>
              <a:rPr lang="fa-IR" dirty="0" smtClean="0">
                <a:latin typeface="Arial" panose="020B0604020202020204" pitchFamily="34" charset="0"/>
              </a:rPr>
              <a:t>ناراحتی </a:t>
            </a:r>
            <a:r>
              <a:rPr lang="fa-IR" dirty="0">
                <a:latin typeface="Arial" panose="020B0604020202020204" pitchFamily="34" charset="0"/>
              </a:rPr>
              <a:t>های عصبی( همچون افسردگی ) می شوند. حضرت علی علیه السلام فرمود</a:t>
            </a:r>
            <a:r>
              <a:rPr lang="fa-IR" dirty="0" smtClean="0">
                <a:latin typeface="Arial" panose="020B0604020202020204" pitchFamily="34" charset="0"/>
              </a:rPr>
              <a:t>:</a:t>
            </a:r>
            <a:endParaRPr lang="en-US" dirty="0">
              <a:latin typeface="Arial" panose="020B0604020202020204" pitchFamily="34" charset="0"/>
            </a:endParaRPr>
          </a:p>
          <a:p>
            <a:pPr marL="0" indent="0" algn="r" rtl="1">
              <a:buNone/>
            </a:pPr>
            <a:r>
              <a:rPr lang="fa-IR" dirty="0">
                <a:latin typeface="Arial" panose="020B0604020202020204" pitchFamily="34" charset="0"/>
              </a:rPr>
              <a:t>هر که از بسیاری امور، تعافل و چشم پوشی نکند، زندگی اش تیره می شود.</a:t>
            </a:r>
            <a:endParaRPr lang="en-US" dirty="0">
              <a:latin typeface="Arial" panose="020B0604020202020204" pitchFamily="34" charset="0"/>
            </a:endParaRPr>
          </a:p>
          <a:p>
            <a:pPr marL="0" indent="0" algn="r" rtl="1">
              <a:buNone/>
            </a:pPr>
            <a:endParaRPr lang="en-US" dirty="0">
              <a:latin typeface="Arial" panose="020B0604020202020204" pitchFamily="34" charset="0"/>
            </a:endParaRPr>
          </a:p>
        </p:txBody>
      </p:sp>
    </p:spTree>
    <p:extLst>
      <p:ext uri="{BB962C8B-B14F-4D97-AF65-F5344CB8AC3E}">
        <p14:creationId xmlns="" xmlns:p14="http://schemas.microsoft.com/office/powerpoint/2010/main" val="24593519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fa-IR" dirty="0" smtClean="0"/>
          </a:p>
          <a:p>
            <a:pPr marL="0" indent="0" algn="ctr">
              <a:buNone/>
            </a:pPr>
            <a:endParaRPr lang="fa-IR" dirty="0"/>
          </a:p>
          <a:p>
            <a:pPr marL="0" indent="0" algn="ctr">
              <a:buNone/>
            </a:pPr>
            <a:endParaRPr lang="fa-IR" dirty="0" smtClean="0"/>
          </a:p>
          <a:p>
            <a:pPr marL="0" indent="0" algn="ctr">
              <a:buNone/>
            </a:pPr>
            <a:r>
              <a:rPr lang="fa-IR" sz="5400" dirty="0" smtClean="0">
                <a:latin typeface="Arial" panose="020B0604020202020204" pitchFamily="34" charset="0"/>
                <a:cs typeface="Arial" panose="020B0604020202020204" pitchFamily="34" charset="0"/>
              </a:rPr>
              <a:t>با تشکر</a:t>
            </a:r>
            <a:endParaRPr lang="en-US" sz="54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720582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796835" y="-1"/>
            <a:ext cx="10350684" cy="6688183"/>
          </a:xfrm>
        </p:spPr>
      </p:pic>
    </p:spTree>
    <p:extLst>
      <p:ext uri="{BB962C8B-B14F-4D97-AF65-F5344CB8AC3E}">
        <p14:creationId xmlns="" xmlns:p14="http://schemas.microsoft.com/office/powerpoint/2010/main" val="4276578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36023"/>
            <a:ext cx="10515600" cy="5340940"/>
          </a:xfrm>
        </p:spPr>
        <p:txBody>
          <a:bodyPr/>
          <a:lstStyle/>
          <a:p>
            <a:pPr marL="0" indent="0" algn="r" rtl="1">
              <a:buNone/>
            </a:pPr>
            <a:r>
              <a:rPr lang="fa-IR" b="1" dirty="0" smtClean="0">
                <a:solidFill>
                  <a:srgbClr val="FF0000"/>
                </a:solidFill>
              </a:rPr>
              <a:t> </a:t>
            </a:r>
            <a:r>
              <a:rPr lang="fa-IR" b="1" dirty="0">
                <a:solidFill>
                  <a:srgbClr val="FF0000"/>
                </a:solidFill>
              </a:rPr>
              <a:t>مدیریت اقتصادی خانواده</a:t>
            </a:r>
            <a:endParaRPr lang="en-US" b="1" dirty="0">
              <a:solidFill>
                <a:srgbClr val="FF0000"/>
              </a:solidFill>
            </a:endParaRPr>
          </a:p>
        </p:txBody>
      </p:sp>
      <p:sp>
        <p:nvSpPr>
          <p:cNvPr id="4" name="Rectangle 3"/>
          <p:cNvSpPr/>
          <p:nvPr/>
        </p:nvSpPr>
        <p:spPr>
          <a:xfrm>
            <a:off x="1828801" y="1802674"/>
            <a:ext cx="9525000" cy="3261149"/>
          </a:xfrm>
          <a:prstGeom prst="rect">
            <a:avLst/>
          </a:prstGeom>
        </p:spPr>
        <p:txBody>
          <a:bodyPr wrap="square">
            <a:spAutoFit/>
          </a:bodyPr>
          <a:lstStyle/>
          <a:p>
            <a:pPr algn="r" rtl="1">
              <a:lnSpc>
                <a:spcPct val="107000"/>
              </a:lnSpc>
              <a:spcAft>
                <a:spcPts val="800"/>
              </a:spcAft>
            </a:pPr>
            <a:r>
              <a:rPr lang="fa-IR" dirty="0">
                <a:latin typeface="Calibri" panose="020F0502020204030204" pitchFamily="34" charset="0"/>
                <a:ea typeface="Times New Roman" panose="02020603050405020304" pitchFamily="18" charset="0"/>
              </a:rPr>
              <a:t>نیاز به خوراک، پوشاک، مسکن و آنچه سلامت و امنیت جسمانی و روانی فرد را تامین می کند، از نیازهای اساسی انسان است. از این رو پس از تشکیل خانواده، اعضای آن نیازمند برنامه ریزی صحیح برای تامین این نیازها هستند. قوانین اسلامی و ملی، مسئولیت تامین مخارج زندگی را بر دوش شوهر نهاده است. بنابراین مردان باید در جهت کسب درآمد و نیز مدیریت صحیح اقتصاد خانواده بکوشند.</a:t>
            </a:r>
            <a:endParaRPr lang="en-US" dirty="0">
              <a:latin typeface="Calibri" panose="020F0502020204030204" pitchFamily="34" charset="0"/>
              <a:ea typeface="Times New Roman" panose="02020603050405020304" pitchFamily="18" charset="0"/>
              <a:cs typeface="Arial" panose="020B0604020202020204" pitchFamily="34" charset="0"/>
            </a:endParaRPr>
          </a:p>
          <a:p>
            <a:pPr algn="r" rtl="1">
              <a:lnSpc>
                <a:spcPct val="107000"/>
              </a:lnSpc>
              <a:spcAft>
                <a:spcPts val="800"/>
              </a:spcAft>
            </a:pPr>
            <a:r>
              <a:rPr lang="fa-IR" dirty="0">
                <a:latin typeface="Calibri" panose="020F0502020204030204" pitchFamily="34" charset="0"/>
                <a:ea typeface="Times New Roman" panose="02020603050405020304" pitchFamily="18" charset="0"/>
              </a:rPr>
              <a:t>از این سو، زنان نیز باید تلاش اقتصادی همسر خود را پاس بدارند و با شغل او سازگاری داشته باشند؛ چرا که به دست آوردن شغل مناسب و حفظ آن دشوار است‌. حمایت زن از شوهر در امر اشتغال در تقویت توانایی های او تاثیر بسزایی خواهد داشت. در غیر این صورت، انگیزه مرد کاهش می یابد و چه بسا به دلیل علاقه به همسر خود، به مشاغل ناهمخوان با تخصص خود یا شغل های نامشروع روی می آورد که در هر صورت اقتصاد خانواده آسیب می بیند.</a:t>
            </a:r>
            <a:endParaRPr lang="en-US" dirty="0">
              <a:latin typeface="Calibri" panose="020F0502020204030204" pitchFamily="34" charset="0"/>
              <a:ea typeface="Times New Roman" panose="02020603050405020304" pitchFamily="18" charset="0"/>
              <a:cs typeface="Arial" panose="020B0604020202020204" pitchFamily="34" charset="0"/>
            </a:endParaRPr>
          </a:p>
          <a:p>
            <a:pPr algn="r" rtl="1">
              <a:lnSpc>
                <a:spcPct val="107000"/>
              </a:lnSpc>
              <a:spcAft>
                <a:spcPts val="800"/>
              </a:spcAft>
            </a:pPr>
            <a:r>
              <a:rPr lang="fa-IR" dirty="0">
                <a:latin typeface="Calibri" panose="020F0502020204030204" pitchFamily="34" charset="0"/>
                <a:ea typeface="Times New Roman" panose="02020603050405020304" pitchFamily="18" charset="0"/>
              </a:rPr>
              <a:t>افزون بر این، زنان با مدیریت مصرف در خانواده و نیز آموزش شیوه مصرف صحیح به فرزندان، سهم مهمی در ایجاد آرامش و آسایش خانواده دارند.</a:t>
            </a:r>
            <a:endParaRPr lang="en-US" dirty="0">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 xmlns:p14="http://schemas.microsoft.com/office/powerpoint/2010/main" val="4067160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979714" y="0"/>
            <a:ext cx="9776563" cy="6609806"/>
          </a:xfrm>
        </p:spPr>
      </p:pic>
    </p:spTree>
    <p:extLst>
      <p:ext uri="{BB962C8B-B14F-4D97-AF65-F5344CB8AC3E}">
        <p14:creationId xmlns="" xmlns:p14="http://schemas.microsoft.com/office/powerpoint/2010/main" val="3934996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440" y="809897"/>
            <a:ext cx="10515600" cy="5656216"/>
          </a:xfrm>
        </p:spPr>
        <p:txBody>
          <a:bodyPr>
            <a:normAutofit/>
          </a:bodyPr>
          <a:lstStyle/>
          <a:p>
            <a:pPr marL="0" marR="0" indent="0" algn="r" rtl="1">
              <a:lnSpc>
                <a:spcPct val="107000"/>
              </a:lnSpc>
              <a:spcBef>
                <a:spcPts val="0"/>
              </a:spcBef>
              <a:spcAft>
                <a:spcPts val="800"/>
              </a:spcAft>
              <a:buNone/>
            </a:pPr>
            <a:r>
              <a:rPr lang="fa-IR" b="1" dirty="0" smtClean="0">
                <a:solidFill>
                  <a:srgbClr val="FF0000"/>
                </a:solidFill>
                <a:latin typeface="Calibri" panose="020F0502020204030204" pitchFamily="34" charset="0"/>
                <a:ea typeface="Times New Roman" panose="02020603050405020304" pitchFamily="18" charset="0"/>
              </a:rPr>
              <a:t> </a:t>
            </a:r>
            <a:r>
              <a:rPr lang="fa-IR" b="1" dirty="0">
                <a:solidFill>
                  <a:srgbClr val="FF0000"/>
                </a:solidFill>
                <a:latin typeface="Calibri" panose="020F0502020204030204" pitchFamily="34" charset="0"/>
                <a:ea typeface="Times New Roman" panose="02020603050405020304" pitchFamily="18" charset="0"/>
              </a:rPr>
              <a:t>توجه به تفاوت ها در رفتار با </a:t>
            </a:r>
            <a:r>
              <a:rPr lang="fa-IR" b="1" dirty="0" smtClean="0">
                <a:solidFill>
                  <a:srgbClr val="FF0000"/>
                </a:solidFill>
                <a:latin typeface="Calibri" panose="020F0502020204030204" pitchFamily="34" charset="0"/>
                <a:ea typeface="Times New Roman" panose="02020603050405020304" pitchFamily="18" charset="0"/>
              </a:rPr>
              <a:t>همسر</a:t>
            </a:r>
          </a:p>
          <a:p>
            <a:pPr marL="0" marR="0" indent="0" algn="r" rtl="1">
              <a:lnSpc>
                <a:spcPct val="107000"/>
              </a:lnSpc>
              <a:spcBef>
                <a:spcPts val="0"/>
              </a:spcBef>
              <a:spcAft>
                <a:spcPts val="800"/>
              </a:spcAft>
              <a:buNone/>
            </a:pPr>
            <a:endParaRPr lang="fa-IR" b="1" dirty="0" smtClean="0">
              <a:solidFill>
                <a:srgbClr val="FF0000"/>
              </a:solidFill>
              <a:latin typeface="Calibri" panose="020F0502020204030204" pitchFamily="34" charset="0"/>
              <a:ea typeface="Times New Roman" panose="02020603050405020304" pitchFamily="18" charset="0"/>
            </a:endParaRPr>
          </a:p>
          <a:p>
            <a:pPr marL="0" marR="0" indent="0" algn="r" rtl="1">
              <a:lnSpc>
                <a:spcPct val="107000"/>
              </a:lnSpc>
              <a:spcBef>
                <a:spcPts val="0"/>
              </a:spcBef>
              <a:spcAft>
                <a:spcPts val="800"/>
              </a:spcAft>
              <a:buNone/>
            </a:pPr>
            <a:r>
              <a:rPr lang="fa-IR" dirty="0" smtClean="0">
                <a:latin typeface="Calibri" panose="020F0502020204030204" pitchFamily="34" charset="0"/>
                <a:ea typeface="Times New Roman" panose="02020603050405020304" pitchFamily="18" charset="0"/>
              </a:rPr>
              <a:t>در </a:t>
            </a:r>
            <a:r>
              <a:rPr lang="fa-IR" dirty="0">
                <a:latin typeface="Calibri" panose="020F0502020204030204" pitchFamily="34" charset="0"/>
                <a:ea typeface="Times New Roman" panose="02020603050405020304" pitchFamily="18" charset="0"/>
              </a:rPr>
              <a:t>طول تاریخ و در جوامع مختلف همواره زنان با مردان تفاوت هایی داشته اند؛ هر چند تربیت و آموزش های رسمی و غیررسمی در تنوع و شدت این تفاوت ها اثر گذار بوده است.</a:t>
            </a:r>
            <a:endParaRPr lang="en-US" dirty="0">
              <a:latin typeface="Calibri" panose="020F0502020204030204" pitchFamily="34" charset="0"/>
              <a:ea typeface="Times New Roman" panose="02020603050405020304" pitchFamily="18" charset="0"/>
              <a:cs typeface="Arial" panose="020B0604020202020204" pitchFamily="34" charset="0"/>
            </a:endParaRPr>
          </a:p>
          <a:p>
            <a:pPr marL="0" marR="0" indent="0" algn="r" rtl="1">
              <a:lnSpc>
                <a:spcPct val="107000"/>
              </a:lnSpc>
              <a:spcBef>
                <a:spcPts val="0"/>
              </a:spcBef>
              <a:spcAft>
                <a:spcPts val="800"/>
              </a:spcAft>
              <a:buNone/>
            </a:pPr>
            <a:r>
              <a:rPr lang="fa-IR" dirty="0">
                <a:latin typeface="Calibri" panose="020F0502020204030204" pitchFamily="34" charset="0"/>
                <a:ea typeface="Times New Roman" panose="02020603050405020304" pitchFamily="18" charset="0"/>
              </a:rPr>
              <a:t>ابعاد این تفاوت ها عبارت است از: جسمی و فیزیولوژیکی، عاطفی  و روانی، رفتار و عملکرد و نیز خواسته ها و انتظارات. اسلام نیز بر وجود این تفاوت ها و تنظیم رفتارها براساس آن صحه نهاده است. امام صادق علیه السلام فرمود:</a:t>
            </a:r>
            <a:endParaRPr lang="en-US" dirty="0">
              <a:latin typeface="Calibri" panose="020F0502020204030204" pitchFamily="34" charset="0"/>
              <a:ea typeface="Times New Roman" panose="02020603050405020304" pitchFamily="18" charset="0"/>
              <a:cs typeface="Arial" panose="020B0604020202020204" pitchFamily="34" charset="0"/>
            </a:endParaRPr>
          </a:p>
          <a:p>
            <a:pPr marL="0" marR="0" indent="0" algn="r" rtl="1">
              <a:lnSpc>
                <a:spcPct val="107000"/>
              </a:lnSpc>
              <a:spcBef>
                <a:spcPts val="0"/>
              </a:spcBef>
              <a:spcAft>
                <a:spcPts val="800"/>
              </a:spcAft>
              <a:buNone/>
            </a:pPr>
            <a:r>
              <a:rPr lang="fa-IR" dirty="0">
                <a:latin typeface="Calibri" panose="020F0502020204030204" pitchFamily="34" charset="0"/>
                <a:ea typeface="Times New Roman" panose="02020603050405020304" pitchFamily="18" charset="0"/>
              </a:rPr>
              <a:t>مردم مادامی که متفاوت باشند، در جهت خیر و خوبی سیر می کنند، پس هنگامی که مساوی گردند، نابود می شوند.</a:t>
            </a:r>
            <a:endParaRPr lang="en-US" dirty="0">
              <a:latin typeface="Calibri" panose="020F0502020204030204" pitchFamily="34" charset="0"/>
              <a:ea typeface="Times New Roman" panose="02020603050405020304" pitchFamily="18" charset="0"/>
              <a:cs typeface="Arial" panose="020B0604020202020204" pitchFamily="34" charset="0"/>
            </a:endParaRPr>
          </a:p>
          <a:p>
            <a:pPr marL="0" marR="0" indent="0" algn="r" rtl="1">
              <a:lnSpc>
                <a:spcPct val="107000"/>
              </a:lnSpc>
              <a:spcBef>
                <a:spcPts val="0"/>
              </a:spcBef>
              <a:spcAft>
                <a:spcPts val="800"/>
              </a:spcAft>
              <a:buNone/>
            </a:pPr>
            <a:r>
              <a:rPr lang="fa-IR" dirty="0">
                <a:latin typeface="Calibri" panose="020F0502020204030204" pitchFamily="34" charset="0"/>
                <a:ea typeface="Times New Roman" panose="02020603050405020304" pitchFamily="18" charset="0"/>
              </a:rPr>
              <a:t>. یکی از مهارت های که زوج های جوان باید بیاموزند، شناخت این تفاوت ها و تنظیم رفتارها و انتظارات خود براساس آن است. از این رو باید دانست:</a:t>
            </a:r>
            <a:endParaRPr lang="en-US" dirty="0">
              <a:latin typeface="Calibri" panose="020F0502020204030204" pitchFamily="34" charset="0"/>
              <a:ea typeface="Times New Roman" panose="02020603050405020304" pitchFamily="18" charset="0"/>
              <a:cs typeface="Arial" panose="020B0604020202020204" pitchFamily="34" charset="0"/>
            </a:endParaRPr>
          </a:p>
          <a:p>
            <a:pPr marL="0" marR="0" indent="0" algn="r" rtl="1">
              <a:lnSpc>
                <a:spcPct val="107000"/>
              </a:lnSpc>
              <a:spcBef>
                <a:spcPts val="0"/>
              </a:spcBef>
              <a:spcAft>
                <a:spcPts val="800"/>
              </a:spcAft>
              <a:buNone/>
            </a:pPr>
            <a:r>
              <a:rPr lang="fa-IR" b="1" dirty="0">
                <a:solidFill>
                  <a:srgbClr val="00B0F0"/>
                </a:solidFill>
                <a:latin typeface="Calibri" panose="020F0502020204030204" pitchFamily="34" charset="0"/>
                <a:ea typeface="Times New Roman" panose="02020603050405020304" pitchFamily="18" charset="0"/>
              </a:rPr>
              <a:t>یک</a:t>
            </a:r>
            <a:r>
              <a:rPr lang="fa-IR" dirty="0">
                <a:latin typeface="Calibri" panose="020F0502020204030204" pitchFamily="34" charset="0"/>
                <a:ea typeface="Times New Roman" panose="02020603050405020304" pitchFamily="18" charset="0"/>
              </a:rPr>
              <a:t>. زن ها ظریف تر از مردان هستند و مردان عضلات قوی تر و قدرت بدنی بیشتری دارند‌. در ضمن خون مردان دارای اکسیژن بیشتری است و قلب آنها نیز به هنگام فعالیت بدنی مجال بیشتری برای فعالیت دارد. بر همین اساس به هنگام تقسیم وظایف در خانواده، مردان باید بخش سخت افزاری امور خانه و زنان نیز امور نرم افزاری خانواده را بر عهده گیرند</a:t>
            </a:r>
            <a:r>
              <a:rPr lang="fa-IR" dirty="0" smtClean="0">
                <a:latin typeface="Calibri" panose="020F0502020204030204" pitchFamily="34" charset="0"/>
                <a:ea typeface="Times New Roman" panose="02020603050405020304" pitchFamily="18" charset="0"/>
              </a:rPr>
              <a:t>.</a:t>
            </a:r>
            <a:endParaRPr lang="en-US" dirty="0">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 xmlns:p14="http://schemas.microsoft.com/office/powerpoint/2010/main" val="29538721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00891"/>
            <a:ext cx="10515600" cy="5915706"/>
          </a:xfrm>
        </p:spPr>
        <p:txBody>
          <a:bodyPr>
            <a:normAutofit lnSpcReduction="10000"/>
          </a:bodyPr>
          <a:lstStyle/>
          <a:p>
            <a:pPr marL="0" indent="0" algn="r" rtl="1">
              <a:lnSpc>
                <a:spcPct val="107000"/>
              </a:lnSpc>
              <a:spcBef>
                <a:spcPts val="0"/>
              </a:spcBef>
              <a:spcAft>
                <a:spcPts val="800"/>
              </a:spcAft>
              <a:buNone/>
            </a:pPr>
            <a:endParaRPr lang="fa-IR" sz="2200" dirty="0" smtClean="0">
              <a:solidFill>
                <a:prstClr val="black"/>
              </a:solidFill>
              <a:latin typeface="Calibri" panose="020F0502020204030204" pitchFamily="34" charset="0"/>
              <a:ea typeface="Times New Roman" panose="02020603050405020304" pitchFamily="18" charset="0"/>
            </a:endParaRPr>
          </a:p>
          <a:p>
            <a:pPr marL="0" indent="0" algn="r" rtl="1">
              <a:lnSpc>
                <a:spcPct val="107000"/>
              </a:lnSpc>
              <a:spcBef>
                <a:spcPts val="0"/>
              </a:spcBef>
              <a:spcAft>
                <a:spcPts val="800"/>
              </a:spcAft>
              <a:buNone/>
            </a:pPr>
            <a:endParaRPr lang="fa-IR" sz="2200" dirty="0">
              <a:solidFill>
                <a:prstClr val="black"/>
              </a:solidFill>
              <a:latin typeface="Calibri" panose="020F0502020204030204" pitchFamily="34" charset="0"/>
              <a:ea typeface="Times New Roman" panose="02020603050405020304" pitchFamily="18" charset="0"/>
            </a:endParaRPr>
          </a:p>
          <a:p>
            <a:pPr marL="0" indent="0" algn="r" rtl="1">
              <a:lnSpc>
                <a:spcPct val="107000"/>
              </a:lnSpc>
              <a:spcBef>
                <a:spcPts val="0"/>
              </a:spcBef>
              <a:spcAft>
                <a:spcPts val="800"/>
              </a:spcAft>
              <a:buNone/>
            </a:pPr>
            <a:r>
              <a:rPr lang="fa-IR" sz="2200" dirty="0" smtClean="0">
                <a:solidFill>
                  <a:prstClr val="black"/>
                </a:solidFill>
                <a:latin typeface="Calibri" panose="020F0502020204030204" pitchFamily="34" charset="0"/>
                <a:ea typeface="Times New Roman" panose="02020603050405020304" pitchFamily="18" charset="0"/>
              </a:rPr>
              <a:t>در </a:t>
            </a:r>
            <a:r>
              <a:rPr lang="fa-IR" sz="2200" dirty="0">
                <a:solidFill>
                  <a:prstClr val="black"/>
                </a:solidFill>
                <a:latin typeface="Calibri" panose="020F0502020204030204" pitchFamily="34" charset="0"/>
                <a:ea typeface="Times New Roman" panose="02020603050405020304" pitchFamily="18" charset="0"/>
              </a:rPr>
              <a:t>ضمن از آنجا که زنان لطیف تر از مردان، و مردان خشن تر از زنان هستند، زنان رفتار جدی مرد را خشونت بی رحمانه نشمارند و از شوهر خود انتظار ابراز محبت زنانه نداشته باشند و در رفتارهای گوناگون شوهر خود نیز به ابراز محبت های او توجه کنند. مردان هنگام خرید برای خانه، تعمیر لوازم منزل و هر خدمتی که به خانواده می کنند، پیام های محبت آمیزی دارند.</a:t>
            </a:r>
            <a:endParaRPr lang="en-US" sz="2200" dirty="0">
              <a:solidFill>
                <a:prstClr val="black"/>
              </a:solidFill>
              <a:latin typeface="Calibri" panose="020F0502020204030204" pitchFamily="34" charset="0"/>
              <a:ea typeface="Times New Roman" panose="02020603050405020304" pitchFamily="18" charset="0"/>
              <a:cs typeface="Arial" panose="020B0604020202020204" pitchFamily="34" charset="0"/>
            </a:endParaRPr>
          </a:p>
          <a:p>
            <a:pPr marL="0" indent="0" algn="r" rtl="1">
              <a:buNone/>
            </a:pPr>
            <a:r>
              <a:rPr lang="fa-IR" sz="2200" dirty="0">
                <a:solidFill>
                  <a:prstClr val="black"/>
                </a:solidFill>
                <a:latin typeface="Calibri" panose="020F0502020204030204" pitchFamily="34" charset="0"/>
                <a:ea typeface="Times New Roman" panose="02020603050405020304" pitchFamily="18" charset="0"/>
              </a:rPr>
              <a:t>به مردان نیز توصیه می شود به هپسر خود سخت گیری نکنند. همچنین از تاثیر کلماتی که </a:t>
            </a:r>
            <a:endParaRPr lang="fa-IR" sz="2200" dirty="0" smtClean="0">
              <a:solidFill>
                <a:prstClr val="black"/>
              </a:solidFill>
              <a:latin typeface="Calibri" panose="020F0502020204030204" pitchFamily="34" charset="0"/>
              <a:ea typeface="Times New Roman" panose="02020603050405020304" pitchFamily="18" charset="0"/>
            </a:endParaRPr>
          </a:p>
          <a:p>
            <a:pPr marL="0" indent="0" algn="r" rtl="1">
              <a:buNone/>
            </a:pPr>
            <a:r>
              <a:rPr lang="fa-IR" sz="2200" dirty="0" smtClean="0">
                <a:solidFill>
                  <a:prstClr val="black"/>
                </a:solidFill>
                <a:latin typeface="Calibri" panose="020F0502020204030204" pitchFamily="34" charset="0"/>
                <a:ea typeface="Times New Roman" panose="02020603050405020304" pitchFamily="18" charset="0"/>
              </a:rPr>
              <a:t>بار </a:t>
            </a:r>
            <a:r>
              <a:rPr lang="fa-IR" sz="2200" dirty="0">
                <a:solidFill>
                  <a:prstClr val="black"/>
                </a:solidFill>
                <a:latin typeface="Calibri" panose="020F0502020204030204" pitchFamily="34" charset="0"/>
                <a:ea typeface="Times New Roman" panose="02020603050405020304" pitchFamily="18" charset="0"/>
              </a:rPr>
              <a:t>عاطفی دارد، </a:t>
            </a:r>
            <a:r>
              <a:rPr lang="fa-IR" sz="2200" dirty="0" smtClean="0">
                <a:solidFill>
                  <a:prstClr val="black"/>
                </a:solidFill>
                <a:latin typeface="Calibri" panose="020F0502020204030204" pitchFamily="34" charset="0"/>
                <a:ea typeface="Times New Roman" panose="02020603050405020304" pitchFamily="18" charset="0"/>
              </a:rPr>
              <a:t>غفلت </a:t>
            </a:r>
            <a:r>
              <a:rPr lang="fa-IR" sz="2200" dirty="0">
                <a:solidFill>
                  <a:prstClr val="black"/>
                </a:solidFill>
                <a:latin typeface="Calibri" panose="020F0502020204030204" pitchFamily="34" charset="0"/>
                <a:ea typeface="Times New Roman" panose="02020603050405020304" pitchFamily="18" charset="0"/>
              </a:rPr>
              <a:t>نورزند و به شدت از تندخویی بپرهیزنند و از همسر خود حمایت و </a:t>
            </a:r>
            <a:endParaRPr lang="fa-IR" sz="2200" dirty="0" smtClean="0">
              <a:solidFill>
                <a:prstClr val="black"/>
              </a:solidFill>
              <a:latin typeface="Calibri" panose="020F0502020204030204" pitchFamily="34" charset="0"/>
              <a:ea typeface="Times New Roman" panose="02020603050405020304" pitchFamily="18" charset="0"/>
            </a:endParaRPr>
          </a:p>
          <a:p>
            <a:pPr marL="0" indent="0" algn="r" rtl="1">
              <a:buNone/>
            </a:pPr>
            <a:r>
              <a:rPr lang="fa-IR" sz="2200" dirty="0" smtClean="0">
                <a:solidFill>
                  <a:prstClr val="black"/>
                </a:solidFill>
                <a:latin typeface="Calibri" panose="020F0502020204030204" pitchFamily="34" charset="0"/>
                <a:ea typeface="Times New Roman" panose="02020603050405020304" pitchFamily="18" charset="0"/>
              </a:rPr>
              <a:t>حفاظت </a:t>
            </a:r>
            <a:r>
              <a:rPr lang="fa-IR" sz="2200" dirty="0">
                <a:solidFill>
                  <a:prstClr val="black"/>
                </a:solidFill>
                <a:latin typeface="Calibri" panose="020F0502020204030204" pitchFamily="34" charset="0"/>
                <a:ea typeface="Times New Roman" panose="02020603050405020304" pitchFamily="18" charset="0"/>
              </a:rPr>
              <a:t>کنند؛ زیرا </a:t>
            </a:r>
            <a:r>
              <a:rPr lang="fa-IR" sz="2200" dirty="0" smtClean="0">
                <a:solidFill>
                  <a:prstClr val="black"/>
                </a:solidFill>
                <a:latin typeface="Calibri" panose="020F0502020204030204" pitchFamily="34" charset="0"/>
                <a:ea typeface="Times New Roman" panose="02020603050405020304" pitchFamily="18" charset="0"/>
              </a:rPr>
              <a:t>زنان </a:t>
            </a:r>
            <a:r>
              <a:rPr lang="fa-IR" sz="2200" dirty="0">
                <a:solidFill>
                  <a:prstClr val="black"/>
                </a:solidFill>
                <a:latin typeface="Calibri" panose="020F0502020204030204" pitchFamily="34" charset="0"/>
                <a:ea typeface="Times New Roman" panose="02020603050405020304" pitchFamily="18" charset="0"/>
              </a:rPr>
              <a:t>به دلیل ظرافت </a:t>
            </a:r>
            <a:r>
              <a:rPr lang="fa-IR" sz="2200" dirty="0" smtClean="0">
                <a:solidFill>
                  <a:prstClr val="black"/>
                </a:solidFill>
                <a:latin typeface="Calibri" panose="020F0502020204030204" pitchFamily="34" charset="0"/>
                <a:ea typeface="Times New Roman" panose="02020603050405020304" pitchFamily="18" charset="0"/>
              </a:rPr>
              <a:t>جسمانی </a:t>
            </a:r>
            <a:r>
              <a:rPr lang="fa-IR" sz="2200" dirty="0">
                <a:solidFill>
                  <a:prstClr val="black"/>
                </a:solidFill>
                <a:latin typeface="Calibri" panose="020F0502020204030204" pitchFamily="34" charset="0"/>
                <a:ea typeface="Times New Roman" panose="02020603050405020304" pitchFamily="18" charset="0"/>
              </a:rPr>
              <a:t>و عواطف لطیف، آسیب پذیرترند.</a:t>
            </a:r>
            <a:endParaRPr lang="en-US" sz="2200" dirty="0">
              <a:solidFill>
                <a:prstClr val="black"/>
              </a:solidFill>
              <a:latin typeface="Calibri" panose="020F0502020204030204" pitchFamily="34" charset="0"/>
              <a:ea typeface="Times New Roman" panose="02020603050405020304" pitchFamily="18" charset="0"/>
            </a:endParaRPr>
          </a:p>
          <a:p>
            <a:pPr marL="0" indent="0" algn="r" rtl="1">
              <a:buNone/>
            </a:pPr>
            <a:r>
              <a:rPr lang="fa-IR" sz="2200" b="1" dirty="0">
                <a:solidFill>
                  <a:srgbClr val="00B0F0"/>
                </a:solidFill>
                <a:latin typeface="Calibri" panose="020F0502020204030204" pitchFamily="34" charset="0"/>
                <a:ea typeface="Times New Roman" panose="02020603050405020304" pitchFamily="18" charset="0"/>
              </a:rPr>
              <a:t>دو</a:t>
            </a:r>
            <a:r>
              <a:rPr lang="fa-IR" sz="2200" dirty="0">
                <a:solidFill>
                  <a:prstClr val="black"/>
                </a:solidFill>
                <a:latin typeface="Calibri" panose="020F0502020204030204" pitchFamily="34" charset="0"/>
                <a:ea typeface="Times New Roman" panose="02020603050405020304" pitchFamily="18" charset="0"/>
              </a:rPr>
              <a:t>. مردان کلی نگرتر هستند و زنان به جزئیات دقت بیشتری دارند. بنابراین مردان </a:t>
            </a:r>
            <a:r>
              <a:rPr lang="fa-IR" sz="2200" dirty="0" smtClean="0">
                <a:solidFill>
                  <a:prstClr val="black"/>
                </a:solidFill>
                <a:latin typeface="Calibri" panose="020F0502020204030204" pitchFamily="34" charset="0"/>
                <a:ea typeface="Times New Roman" panose="02020603050405020304" pitchFamily="18" charset="0"/>
              </a:rPr>
              <a:t>باید</a:t>
            </a:r>
          </a:p>
          <a:p>
            <a:pPr marL="0" indent="0" algn="r" rtl="1">
              <a:buNone/>
            </a:pPr>
            <a:r>
              <a:rPr lang="fa-IR" sz="2200" dirty="0" smtClean="0">
                <a:solidFill>
                  <a:prstClr val="black"/>
                </a:solidFill>
                <a:latin typeface="Calibri" panose="020F0502020204030204" pitchFamily="34" charset="0"/>
                <a:ea typeface="Times New Roman" panose="02020603050405020304" pitchFamily="18" charset="0"/>
              </a:rPr>
              <a:t> </a:t>
            </a:r>
            <a:r>
              <a:rPr lang="fa-IR" sz="2200" dirty="0">
                <a:solidFill>
                  <a:prstClr val="black"/>
                </a:solidFill>
                <a:latin typeface="Calibri" panose="020F0502020204030204" pitchFamily="34" charset="0"/>
                <a:ea typeface="Times New Roman" panose="02020603050405020304" pitchFamily="18" charset="0"/>
              </a:rPr>
              <a:t>بکوشند به امور جزئی </a:t>
            </a:r>
            <a:r>
              <a:rPr lang="fa-IR" sz="2200" dirty="0" smtClean="0">
                <a:solidFill>
                  <a:prstClr val="black"/>
                </a:solidFill>
                <a:latin typeface="Calibri" panose="020F0502020204030204" pitchFamily="34" charset="0"/>
                <a:ea typeface="Times New Roman" panose="02020603050405020304" pitchFamily="18" charset="0"/>
              </a:rPr>
              <a:t>خانه </a:t>
            </a:r>
            <a:r>
              <a:rPr lang="fa-IR" sz="2200" dirty="0">
                <a:solidFill>
                  <a:prstClr val="black"/>
                </a:solidFill>
                <a:latin typeface="Calibri" panose="020F0502020204030204" pitchFamily="34" charset="0"/>
                <a:ea typeface="Times New Roman" panose="02020603050405020304" pitchFamily="18" charset="0"/>
              </a:rPr>
              <a:t>داری زنان توجه و آن را تحسین کنند‌. زنان نیز از بی </a:t>
            </a:r>
            <a:r>
              <a:rPr lang="fa-IR" sz="2200" dirty="0" smtClean="0">
                <a:solidFill>
                  <a:prstClr val="black"/>
                </a:solidFill>
                <a:latin typeface="Calibri" panose="020F0502020204030204" pitchFamily="34" charset="0"/>
                <a:ea typeface="Times New Roman" panose="02020603050405020304" pitchFamily="18" charset="0"/>
              </a:rPr>
              <a:t>توجهی</a:t>
            </a:r>
          </a:p>
          <a:p>
            <a:pPr marL="0" indent="0" algn="r" rtl="1">
              <a:buNone/>
            </a:pPr>
            <a:r>
              <a:rPr lang="fa-IR" sz="2200" dirty="0" smtClean="0">
                <a:solidFill>
                  <a:prstClr val="black"/>
                </a:solidFill>
                <a:latin typeface="Calibri" panose="020F0502020204030204" pitchFamily="34" charset="0"/>
                <a:ea typeface="Times New Roman" panose="02020603050405020304" pitchFamily="18" charset="0"/>
              </a:rPr>
              <a:t> </a:t>
            </a:r>
            <a:r>
              <a:rPr lang="fa-IR" sz="2200" dirty="0">
                <a:solidFill>
                  <a:prstClr val="black"/>
                </a:solidFill>
                <a:latin typeface="Calibri" panose="020F0502020204030204" pitchFamily="34" charset="0"/>
                <a:ea typeface="Times New Roman" panose="02020603050405020304" pitchFamily="18" charset="0"/>
              </a:rPr>
              <a:t>مردان نسبت به جزئیات رفتاری خود تعجب </a:t>
            </a:r>
            <a:r>
              <a:rPr lang="fa-IR" sz="2200" dirty="0" smtClean="0">
                <a:solidFill>
                  <a:prstClr val="black"/>
                </a:solidFill>
                <a:latin typeface="Calibri" panose="020F0502020204030204" pitchFamily="34" charset="0"/>
                <a:ea typeface="Times New Roman" panose="02020603050405020304" pitchFamily="18" charset="0"/>
              </a:rPr>
              <a:t>نکنند</a:t>
            </a:r>
            <a:r>
              <a:rPr lang="fa-IR" sz="2200" dirty="0">
                <a:solidFill>
                  <a:prstClr val="black"/>
                </a:solidFill>
                <a:latin typeface="Calibri" panose="020F0502020204030204" pitchFamily="34" charset="0"/>
                <a:ea typeface="Times New Roman" panose="02020603050405020304" pitchFamily="18" charset="0"/>
              </a:rPr>
              <a:t>. آنان مردان را متوجه جزئیات کنند تا واکنش مناسب آنان را ببینند.</a:t>
            </a:r>
            <a:endParaRPr lang="en-US" sz="2200" dirty="0">
              <a:solidFill>
                <a:prstClr val="black"/>
              </a:solidFill>
              <a:latin typeface="Calibri" panose="020F0502020204030204" pitchFamily="34" charset="0"/>
              <a:ea typeface="Times New Roman" panose="02020603050405020304" pitchFamily="18" charset="0"/>
            </a:endParaRPr>
          </a:p>
          <a:p>
            <a:pPr marL="0" lvl="0" indent="0" algn="r" rtl="1">
              <a:buNone/>
            </a:pPr>
            <a:endParaRPr lang="en-US" sz="2200" dirty="0">
              <a:solidFill>
                <a:prstClr val="black"/>
              </a:solidFill>
              <a:latin typeface="Calibri" panose="020F0502020204030204" pitchFamily="34" charset="0"/>
              <a:ea typeface="Times New Roman" panose="02020603050405020304" pitchFamily="18" charset="0"/>
            </a:endParaRPr>
          </a:p>
          <a:p>
            <a:pPr marL="0" indent="0" algn="r" rtl="1">
              <a:buNone/>
            </a:pPr>
            <a:endParaRPr lang="en-US" dirty="0"/>
          </a:p>
        </p:txBody>
      </p:sp>
    </p:spTree>
    <p:extLst>
      <p:ext uri="{BB962C8B-B14F-4D97-AF65-F5344CB8AC3E}">
        <p14:creationId xmlns="" xmlns:p14="http://schemas.microsoft.com/office/powerpoint/2010/main" val="2124226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457200"/>
            <a:ext cx="8915400" cy="5454022"/>
          </a:xfrm>
        </p:spPr>
        <p:txBody>
          <a:bodyPr/>
          <a:lstStyle/>
          <a:p>
            <a:pPr algn="r" rtl="1"/>
            <a:endParaRPr lang="fa-IR" b="1" dirty="0" smtClean="0">
              <a:solidFill>
                <a:srgbClr val="00B0F0"/>
              </a:solidFill>
            </a:endParaRPr>
          </a:p>
          <a:p>
            <a:pPr algn="r" rtl="1"/>
            <a:endParaRPr lang="fa-IR" b="1" dirty="0">
              <a:solidFill>
                <a:srgbClr val="00B0F0"/>
              </a:solidFill>
            </a:endParaRPr>
          </a:p>
          <a:p>
            <a:pPr algn="r" rtl="1"/>
            <a:r>
              <a:rPr lang="fa-IR" b="1" dirty="0" smtClean="0">
                <a:solidFill>
                  <a:srgbClr val="00B0F0"/>
                </a:solidFill>
              </a:rPr>
              <a:t>سه</a:t>
            </a:r>
            <a:r>
              <a:rPr lang="fa-IR" dirty="0" smtClean="0"/>
              <a:t>. </a:t>
            </a:r>
            <a:r>
              <a:rPr lang="fa-IR" dirty="0"/>
              <a:t>مردان نسبت به آنچه می بینند و زنان نسبت به آنچه لمس می کنند، حساس ترند. </a:t>
            </a:r>
            <a:endParaRPr lang="en-US" dirty="0"/>
          </a:p>
          <a:p>
            <a:pPr marL="0" indent="0" algn="r" rtl="1">
              <a:buNone/>
            </a:pPr>
            <a:r>
              <a:rPr lang="fa-IR" dirty="0"/>
              <a:t>پسران حتی در چند هفته اول زندگی به الگوهای بینایی علاقه بیشتری نشان می دهند، </a:t>
            </a:r>
            <a:r>
              <a:rPr lang="fa-IR" dirty="0" smtClean="0"/>
              <a:t>اما</a:t>
            </a:r>
          </a:p>
          <a:p>
            <a:pPr marL="0" indent="0" algn="r" rtl="1">
              <a:buNone/>
            </a:pPr>
            <a:r>
              <a:rPr lang="fa-IR" dirty="0" smtClean="0"/>
              <a:t> </a:t>
            </a:r>
            <a:r>
              <a:rPr lang="fa-IR" dirty="0"/>
              <a:t>در دختران حساسیت لمسی از بدو تولد مشاهده می شود. براساس این تفاوت ها، زنان </a:t>
            </a:r>
            <a:r>
              <a:rPr lang="fa-IR" dirty="0" smtClean="0"/>
              <a:t>باید</a:t>
            </a:r>
          </a:p>
          <a:p>
            <a:pPr marL="0" indent="0" algn="r" rtl="1">
              <a:buNone/>
            </a:pPr>
            <a:r>
              <a:rPr lang="fa-IR" dirty="0" smtClean="0"/>
              <a:t> </a:t>
            </a:r>
            <a:r>
              <a:rPr lang="fa-IR" dirty="0"/>
              <a:t>به آرایش، زیبایی و نوع پوشش خود در خانه توجه نمایند و در ضمن، عشوه گری زنانه را نیز </a:t>
            </a:r>
            <a:endParaRPr lang="fa-IR" dirty="0" smtClean="0"/>
          </a:p>
          <a:p>
            <a:pPr marL="0" indent="0" algn="r" rtl="1">
              <a:buNone/>
            </a:pPr>
            <a:r>
              <a:rPr lang="fa-IR" dirty="0" smtClean="0"/>
              <a:t>فراموش </a:t>
            </a:r>
            <a:r>
              <a:rPr lang="fa-IR" dirty="0"/>
              <a:t>نکنند. مردان نیز زیبایی و خودآرایی همسر خود را تحسین نمایند تا انگیزه او برای </a:t>
            </a:r>
            <a:endParaRPr lang="fa-IR" dirty="0" smtClean="0"/>
          </a:p>
          <a:p>
            <a:pPr marL="0" indent="0" algn="r" rtl="1">
              <a:buNone/>
            </a:pPr>
            <a:r>
              <a:rPr lang="fa-IR" dirty="0" smtClean="0"/>
              <a:t>برآوردن </a:t>
            </a:r>
            <a:r>
              <a:rPr lang="fa-IR" dirty="0"/>
              <a:t>نیاز شوهر قوی تر شود. افزون بر این، مردان از تاثیر مثبت تماس های بدنی با </a:t>
            </a:r>
            <a:r>
              <a:rPr lang="fa-IR" dirty="0" smtClean="0"/>
              <a:t>همسر </a:t>
            </a:r>
          </a:p>
          <a:p>
            <a:pPr marL="0" indent="0" algn="r" rtl="1">
              <a:buNone/>
            </a:pPr>
            <a:r>
              <a:rPr lang="fa-IR" dirty="0" smtClean="0"/>
              <a:t>خود </a:t>
            </a:r>
            <a:r>
              <a:rPr lang="fa-IR" dirty="0"/>
              <a:t>غفلت نکنند و توجه داشته باشند که وقتی زنان تحت فشار جسمی  یا روانی هستند، </a:t>
            </a:r>
            <a:endParaRPr lang="fa-IR" dirty="0" smtClean="0"/>
          </a:p>
          <a:p>
            <a:pPr marL="0" indent="0" algn="r" rtl="1">
              <a:buNone/>
            </a:pPr>
            <a:r>
              <a:rPr lang="fa-IR" dirty="0" smtClean="0"/>
              <a:t>تمایل </a:t>
            </a:r>
            <a:r>
              <a:rPr lang="fa-IR" dirty="0"/>
              <a:t>بیشتری به نوازش دارند.</a:t>
            </a:r>
            <a:endParaRPr lang="en-US" dirty="0"/>
          </a:p>
          <a:p>
            <a:endParaRPr lang="en-US" dirty="0"/>
          </a:p>
        </p:txBody>
      </p:sp>
    </p:spTree>
    <p:extLst>
      <p:ext uri="{BB962C8B-B14F-4D97-AF65-F5344CB8AC3E}">
        <p14:creationId xmlns="" xmlns:p14="http://schemas.microsoft.com/office/powerpoint/2010/main" val="1160776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444137"/>
            <a:ext cx="8915400" cy="5467085"/>
          </a:xfrm>
        </p:spPr>
        <p:txBody>
          <a:bodyPr>
            <a:normAutofit/>
          </a:bodyPr>
          <a:lstStyle/>
          <a:p>
            <a:pPr marL="0" indent="0" algn="r" rtl="1">
              <a:buNone/>
            </a:pPr>
            <a:r>
              <a:rPr lang="fa-IR" b="1" dirty="0" smtClean="0">
                <a:solidFill>
                  <a:srgbClr val="00B0F0"/>
                </a:solidFill>
              </a:rPr>
              <a:t>چهار</a:t>
            </a:r>
            <a:r>
              <a:rPr lang="fa-IR" dirty="0" smtClean="0"/>
              <a:t>. </a:t>
            </a:r>
            <a:r>
              <a:rPr lang="fa-IR" dirty="0"/>
              <a:t>غالباً مردان هدف مدار و زنان رابطه مدارند. بر همین اساس مردان بیشتر به </a:t>
            </a:r>
            <a:r>
              <a:rPr lang="fa-IR" dirty="0" smtClean="0"/>
              <a:t>موفقیت</a:t>
            </a:r>
          </a:p>
          <a:p>
            <a:pPr marL="0" indent="0" algn="r" rtl="1">
              <a:buNone/>
            </a:pPr>
            <a:r>
              <a:rPr lang="fa-IR" dirty="0" smtClean="0"/>
              <a:t> </a:t>
            </a:r>
            <a:r>
              <a:rPr lang="fa-IR" dirty="0"/>
              <a:t>های اجتماعی و زنان بیشتر به هدف هایی با موفقیت احساسی( مانند عشق ) علاقه </a:t>
            </a:r>
            <a:endParaRPr lang="fa-IR" dirty="0" smtClean="0"/>
          </a:p>
          <a:p>
            <a:pPr marL="0" indent="0" algn="r" rtl="1">
              <a:buNone/>
            </a:pPr>
            <a:r>
              <a:rPr lang="fa-IR" dirty="0" smtClean="0"/>
              <a:t>دارند</a:t>
            </a:r>
            <a:r>
              <a:rPr lang="fa-IR" dirty="0"/>
              <a:t>. بنابراین مردان باید به همسر خود اظهار علاقه کنند و به احساسات او اهمیت دهند</a:t>
            </a:r>
            <a:r>
              <a:rPr lang="fa-IR" dirty="0" smtClean="0"/>
              <a:t>.</a:t>
            </a:r>
          </a:p>
          <a:p>
            <a:pPr marL="0" indent="0" algn="r" rtl="1">
              <a:buNone/>
            </a:pPr>
            <a:r>
              <a:rPr lang="fa-IR" dirty="0" smtClean="0"/>
              <a:t> </a:t>
            </a:r>
            <a:r>
              <a:rPr lang="fa-IR" dirty="0"/>
              <a:t>وقتی همسرشان بااحساس سخن می گوید، به خوبی گوش دهند و هنگامی که </a:t>
            </a:r>
            <a:r>
              <a:rPr lang="fa-IR" dirty="0" smtClean="0"/>
              <a:t>ناراحت</a:t>
            </a:r>
          </a:p>
          <a:p>
            <a:pPr marL="0" indent="0" algn="r" rtl="1">
              <a:buNone/>
            </a:pPr>
            <a:r>
              <a:rPr lang="fa-IR" dirty="0" smtClean="0"/>
              <a:t> </a:t>
            </a:r>
            <a:r>
              <a:rPr lang="fa-IR" dirty="0"/>
              <a:t>است، با او همدردی کنند. نیز از نگاه، کلام و رفتاری که نشان دهنده ارتباط صمیمی و </a:t>
            </a:r>
            <a:endParaRPr lang="fa-IR" dirty="0" smtClean="0"/>
          </a:p>
          <a:p>
            <a:pPr marL="0" indent="0" algn="r" rtl="1">
              <a:buNone/>
            </a:pPr>
            <a:r>
              <a:rPr lang="fa-IR" dirty="0" smtClean="0"/>
              <a:t>عاشقانه </a:t>
            </a:r>
            <a:r>
              <a:rPr lang="fa-IR" dirty="0"/>
              <a:t>است، غفلت نورزند.</a:t>
            </a:r>
            <a:endParaRPr lang="en-US" dirty="0"/>
          </a:p>
          <a:p>
            <a:pPr marL="0" indent="0" algn="r" rtl="1">
              <a:buNone/>
            </a:pPr>
            <a:r>
              <a:rPr lang="fa-IR" dirty="0"/>
              <a:t>زنان نیز تصمیم گیری در امور مهم خانواده را به شوهر خود بسپارند و از قدرت تصمیم گیری او </a:t>
            </a:r>
            <a:endParaRPr lang="fa-IR" dirty="0" smtClean="0"/>
          </a:p>
          <a:p>
            <a:pPr marL="0" indent="0" algn="r" rtl="1">
              <a:buNone/>
            </a:pPr>
            <a:r>
              <a:rPr lang="fa-IR" dirty="0" smtClean="0"/>
              <a:t>نزد </a:t>
            </a:r>
            <a:r>
              <a:rPr lang="fa-IR" dirty="0"/>
              <a:t>دیگران به خصوص فرزندان تعریف نمایند. همچنین به همسر خود اعتماد نموده، در </a:t>
            </a:r>
            <a:r>
              <a:rPr lang="fa-IR" dirty="0" smtClean="0"/>
              <a:t>مشکلات</a:t>
            </a:r>
          </a:p>
          <a:p>
            <a:pPr marL="0" indent="0" algn="r" rtl="1">
              <a:buNone/>
            </a:pPr>
            <a:r>
              <a:rPr lang="fa-IR" dirty="0" smtClean="0"/>
              <a:t> </a:t>
            </a:r>
            <a:r>
              <a:rPr lang="fa-IR" dirty="0"/>
              <a:t>کاری- دست کم با زبان- او را همراهی کنند و در سخن گفتن با او از کلمات تایید کننده </a:t>
            </a:r>
            <a:r>
              <a:rPr lang="fa-IR" dirty="0" smtClean="0"/>
              <a:t>بهره</a:t>
            </a:r>
          </a:p>
          <a:p>
            <a:pPr marL="0" indent="0" algn="r" rtl="1">
              <a:buNone/>
            </a:pPr>
            <a:r>
              <a:rPr lang="fa-IR" dirty="0" smtClean="0"/>
              <a:t> </a:t>
            </a:r>
            <a:r>
              <a:rPr lang="fa-IR" dirty="0"/>
              <a:t>گیرند و بسیار به او بگویند:"به تو افتخار می کنم." بی گمان توانایی مردان به پشتیبانی </a:t>
            </a:r>
            <a:endParaRPr lang="fa-IR" dirty="0" smtClean="0"/>
          </a:p>
          <a:p>
            <a:pPr marL="0" indent="0" algn="r" rtl="1">
              <a:buNone/>
            </a:pPr>
            <a:r>
              <a:rPr lang="fa-IR" dirty="0" smtClean="0"/>
              <a:t>همسرشان </a:t>
            </a:r>
            <a:r>
              <a:rPr lang="fa-IR" dirty="0"/>
              <a:t>بستگی دارد.</a:t>
            </a:r>
            <a:endParaRPr lang="en-US" dirty="0"/>
          </a:p>
          <a:p>
            <a:pPr marL="0" indent="0">
              <a:buNone/>
            </a:pPr>
            <a:endParaRPr lang="en-US" dirty="0"/>
          </a:p>
        </p:txBody>
      </p:sp>
    </p:spTree>
    <p:extLst>
      <p:ext uri="{BB962C8B-B14F-4D97-AF65-F5344CB8AC3E}">
        <p14:creationId xmlns="" xmlns:p14="http://schemas.microsoft.com/office/powerpoint/2010/main" val="261036297"/>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89</TotalTime>
  <Words>2437</Words>
  <Application>Microsoft Office PowerPoint</Application>
  <PresentationFormat>Custom</PresentationFormat>
  <Paragraphs>147</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Wisp</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 احترام به همسر و خانواده او</vt:lpstr>
      <vt:lpstr>Slide 16</vt:lpstr>
      <vt:lpstr>Slide 17</vt:lpstr>
      <vt:lpstr>رازداری </vt:lpstr>
      <vt:lpstr>Slide 19</vt:lpstr>
      <vt:lpstr> عفو و گذشت</vt:lpstr>
      <vt:lpstr>Slide 21</vt:lpstr>
      <vt:lpstr>Slide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rasa</dc:creator>
  <cp:lastModifiedBy>m.m</cp:lastModifiedBy>
  <cp:revision>13</cp:revision>
  <dcterms:created xsi:type="dcterms:W3CDTF">2018-04-26T19:02:24Z</dcterms:created>
  <dcterms:modified xsi:type="dcterms:W3CDTF">2020-05-05T05:04:35Z</dcterms:modified>
</cp:coreProperties>
</file>