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342" r:id="rId2"/>
    <p:sldId id="343" r:id="rId3"/>
    <p:sldId id="256" r:id="rId4"/>
    <p:sldId id="320" r:id="rId5"/>
    <p:sldId id="321" r:id="rId6"/>
    <p:sldId id="322" r:id="rId7"/>
    <p:sldId id="323" r:id="rId8"/>
    <p:sldId id="324" r:id="rId9"/>
    <p:sldId id="325" r:id="rId10"/>
    <p:sldId id="327" r:id="rId11"/>
    <p:sldId id="328" r:id="rId12"/>
    <p:sldId id="330" r:id="rId13"/>
    <p:sldId id="331" r:id="rId14"/>
    <p:sldId id="332" r:id="rId15"/>
    <p:sldId id="333" r:id="rId16"/>
    <p:sldId id="336" r:id="rId17"/>
    <p:sldId id="337" r:id="rId18"/>
    <p:sldId id="338" r:id="rId19"/>
    <p:sldId id="341" r:id="rId20"/>
    <p:sldId id="339" r:id="rId21"/>
    <p:sldId id="344" r:id="rId22"/>
    <p:sldId id="340"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85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EC43A9F-31AD-4DB6-9BBE-1C9637270A8A}" type="datetimeFigureOut">
              <a:rPr lang="en-US" smtClean="0"/>
              <a:pPr/>
              <a:t>3/4/2020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670F0E3-A016-419C-8EA1-E9BE39765FE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EC43A9F-31AD-4DB6-9BBE-1C9637270A8A}" type="datetimeFigureOut">
              <a:rPr lang="en-US" smtClean="0"/>
              <a:pPr/>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EC43A9F-31AD-4DB6-9BBE-1C9637270A8A}" type="datetimeFigureOut">
              <a:rPr lang="en-US" smtClean="0"/>
              <a:pPr/>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rtl="1">
              <a:defRPr>
                <a:cs typeface="B Titr" pitchFamily="2" charset="-78"/>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lvl1pPr algn="just" rtl="1">
              <a:defRPr/>
            </a:lvl1pPr>
            <a:lvl2pPr algn="just" rtl="1">
              <a:defRPr/>
            </a:lvl2pPr>
            <a:lvl3pPr algn="just" rtl="1">
              <a:defRPr/>
            </a:lvl3pPr>
            <a:lvl4pPr algn="just" rtl="1">
              <a:defRPr/>
            </a:lvl4pPr>
            <a:lvl5pPr algn="just" rtl="1">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EC43A9F-31AD-4DB6-9BBE-1C9637270A8A}" type="datetimeFigureOut">
              <a:rPr lang="en-US" smtClean="0"/>
              <a:pPr/>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ctr" rtl="1">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lgn="ctr" rtl="1">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EC43A9F-31AD-4DB6-9BBE-1C9637270A8A}" type="datetimeFigureOut">
              <a:rPr lang="en-US" smtClean="0"/>
              <a:pPr/>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70F0E3-A016-419C-8EA1-E9BE39765FE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lgn="ctr" rtl="1">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lgn="r" rtl="1">
              <a:defRPr sz="2600"/>
            </a:lvl1pPr>
            <a:lvl2pPr algn="r" rtl="1">
              <a:defRPr sz="2400"/>
            </a:lvl2pPr>
            <a:lvl3pPr algn="r" rtl="1">
              <a:defRPr sz="2000"/>
            </a:lvl3pPr>
            <a:lvl4pPr algn="r" rtl="1">
              <a:defRPr sz="1800"/>
            </a:lvl4pPr>
            <a:lvl5pPr algn="r" rtl="1">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lgn="r" rtl="1">
              <a:defRPr sz="2600"/>
            </a:lvl1pPr>
            <a:lvl2pPr algn="r" rtl="1">
              <a:defRPr sz="2400"/>
            </a:lvl2pPr>
            <a:lvl3pPr algn="r" rtl="1">
              <a:defRPr sz="2000"/>
            </a:lvl3pPr>
            <a:lvl4pPr algn="r" rtl="1">
              <a:defRPr sz="1800"/>
            </a:lvl4pPr>
            <a:lvl5pPr algn="r" rtl="1">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EC43A9F-31AD-4DB6-9BBE-1C9637270A8A}" type="datetimeFigureOut">
              <a:rPr lang="en-US" smtClean="0"/>
              <a:pPr/>
              <a:t>3/4/2020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lgn="r" rtl="1">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EC43A9F-31AD-4DB6-9BBE-1C9637270A8A}" type="datetimeFigureOut">
              <a:rPr lang="en-US" smtClean="0"/>
              <a:pPr/>
              <a:t>3/4/2020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r" rtl="1">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EC43A9F-31AD-4DB6-9BBE-1C9637270A8A}" type="datetimeFigureOut">
              <a:rPr lang="en-US" smtClean="0"/>
              <a:pPr/>
              <a:t>3/4/2020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C43A9F-31AD-4DB6-9BBE-1C9637270A8A}" type="datetimeFigureOut">
              <a:rPr lang="en-US" smtClean="0"/>
              <a:pPr/>
              <a:t>3/4/2020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EC43A9F-31AD-4DB6-9BBE-1C9637270A8A}" type="datetimeFigureOut">
              <a:rPr lang="en-US" smtClean="0"/>
              <a:pPr/>
              <a:t>3/4/2020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70F0E3-A016-419C-8EA1-E9BE39765FE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EC43A9F-31AD-4DB6-9BBE-1C9637270A8A}" type="datetimeFigureOut">
              <a:rPr lang="en-US" smtClean="0"/>
              <a:pPr/>
              <a:t>3/4/2020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670F0E3-A016-419C-8EA1-E9BE39765FEC}"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EC43A9F-31AD-4DB6-9BBE-1C9637270A8A}" type="datetimeFigureOut">
              <a:rPr lang="en-US" smtClean="0"/>
              <a:pPr/>
              <a:t>3/4/2020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670F0E3-A016-419C-8EA1-E9BE39765FEC}"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روش تحقیق کمی و کیفی </a:t>
            </a:r>
            <a:endParaRPr lang="en-US" dirty="0"/>
          </a:p>
        </p:txBody>
      </p:sp>
      <p:sp>
        <p:nvSpPr>
          <p:cNvPr id="3" name="Content Placeholder 2"/>
          <p:cNvSpPr>
            <a:spLocks noGrp="1"/>
          </p:cNvSpPr>
          <p:nvPr>
            <p:ph idx="1"/>
          </p:nvPr>
        </p:nvSpPr>
        <p:spPr/>
        <p:txBody>
          <a:bodyPr>
            <a:normAutofit/>
          </a:bodyPr>
          <a:lstStyle/>
          <a:p>
            <a:pPr algn="ctr"/>
            <a:r>
              <a:rPr lang="fa-IR" sz="4400" dirty="0" smtClean="0">
                <a:cs typeface="2  Badr" pitchFamily="2" charset="-78"/>
              </a:rPr>
              <a:t>مدرس </a:t>
            </a:r>
          </a:p>
          <a:p>
            <a:pPr algn="ctr"/>
            <a:endParaRPr lang="fa-IR" sz="4400" dirty="0">
              <a:cs typeface="2  Badr" pitchFamily="2" charset="-78"/>
            </a:endParaRPr>
          </a:p>
          <a:p>
            <a:pPr algn="ctr"/>
            <a:r>
              <a:rPr lang="fa-IR" sz="4400" dirty="0" smtClean="0">
                <a:cs typeface="2  Badr" pitchFamily="2" charset="-78"/>
              </a:rPr>
              <a:t>دکتر محمد عظیمی </a:t>
            </a:r>
          </a:p>
        </p:txBody>
      </p:sp>
    </p:spTree>
    <p:extLst>
      <p:ext uri="{BB962C8B-B14F-4D97-AF65-F5344CB8AC3E}">
        <p14:creationId xmlns:p14="http://schemas.microsoft.com/office/powerpoint/2010/main" val="2416679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39762"/>
          </a:xfrm>
        </p:spPr>
        <p:txBody>
          <a:bodyPr>
            <a:normAutofit fontScale="90000"/>
          </a:bodyPr>
          <a:lstStyle/>
          <a:p>
            <a:r>
              <a:rPr lang="fa-IR" dirty="0" smtClean="0">
                <a:cs typeface="B Titr" pitchFamily="2" charset="-78"/>
              </a:rPr>
              <a:t>طبقه بندی متغیرها</a:t>
            </a:r>
            <a:endParaRPr lang="fa-IR" dirty="0">
              <a:cs typeface="B Titr" pitchFamily="2" charset="-78"/>
            </a:endParaRPr>
          </a:p>
        </p:txBody>
      </p:sp>
      <p:sp>
        <p:nvSpPr>
          <p:cNvPr id="3" name="Content Placeholder 2"/>
          <p:cNvSpPr>
            <a:spLocks noGrp="1"/>
          </p:cNvSpPr>
          <p:nvPr>
            <p:ph idx="1"/>
          </p:nvPr>
        </p:nvSpPr>
        <p:spPr>
          <a:xfrm>
            <a:off x="228600" y="990600"/>
            <a:ext cx="8610600" cy="4525963"/>
          </a:xfrm>
        </p:spPr>
        <p:txBody>
          <a:bodyPr>
            <a:noAutofit/>
          </a:bodyPr>
          <a:lstStyle/>
          <a:p>
            <a:pPr algn="justLow" rtl="1"/>
            <a:r>
              <a:rPr lang="fa-IR" sz="2800" b="1" dirty="0" smtClean="0">
                <a:solidFill>
                  <a:srgbClr val="FF0000"/>
                </a:solidFill>
                <a:cs typeface="B Nazanin" pitchFamily="2" charset="-78"/>
              </a:rPr>
              <a:t>طبقه‌بندی متغیرها از نظر اندازه‌گیری (کیفی و کمی)</a:t>
            </a:r>
          </a:p>
          <a:p>
            <a:pPr algn="justLow" rtl="1"/>
            <a:r>
              <a:rPr lang="fa-IR" b="1" dirty="0" smtClean="0">
                <a:solidFill>
                  <a:srgbClr val="C00000"/>
                </a:solidFill>
                <a:cs typeface="B Nazanin" pitchFamily="2" charset="-78"/>
              </a:rPr>
              <a:t>1- متغيرهاي كيفي: </a:t>
            </a:r>
            <a:r>
              <a:rPr lang="fa-IR" sz="2800" dirty="0" smtClean="0">
                <a:cs typeface="B Nazanin" pitchFamily="2" charset="-78"/>
              </a:rPr>
              <a:t>در بعضي مواقع گروه مورد مطالعه، براساس يك متغير، فقط طبقه بندي مي شوند. به اين متغيرها، متغيرهاي اسمي يا مقوله اي مي گويند. به عنوان مثال، افراد يك گروه از نظر ”مذهب“ در طبقات مختلفي قرار مي گيرند . بعضي مواقع متغيرهاي مقوله اي فقط شامل دو طبقه هستند مانند ”جنسيت“، افراد از نظر جنسيت در دو طبقه زن و مرد قرار مي‌گيرند. به اين متغيرها، متغيرهاي دو وجهي مي‌گويند . اماگاهي متغيرهاي مقوله اي شامل چندين طبقه است ، مانند گروه خوني كه به طبقات </a:t>
            </a:r>
            <a:r>
              <a:rPr lang="en-US" sz="2800" dirty="0" smtClean="0">
                <a:cs typeface="B Nazanin" pitchFamily="2" charset="-78"/>
              </a:rPr>
              <a:t>AB ،B،A </a:t>
            </a:r>
            <a:r>
              <a:rPr lang="fa-IR" sz="2800" dirty="0" smtClean="0">
                <a:cs typeface="B Nazanin" pitchFamily="2" charset="-78"/>
              </a:rPr>
              <a:t>و </a:t>
            </a:r>
            <a:r>
              <a:rPr lang="en-US" sz="2800" dirty="0" smtClean="0">
                <a:cs typeface="B Nazanin" pitchFamily="2" charset="-78"/>
              </a:rPr>
              <a:t>O</a:t>
            </a:r>
            <a:r>
              <a:rPr lang="fa-IR" sz="2800" dirty="0" smtClean="0">
                <a:cs typeface="B Nazanin" pitchFamily="2" charset="-78"/>
              </a:rPr>
              <a:t>تقسيم مي‌شوند. اين متغيرها ي مقوله اي، چند وجهي ناميده مي شوند. در بين طبقات اينگونه متغيرها، بيشتري يا كمتري وجود ندارد و تمام اعضاي يك طبقه از ارزش يكسان برخوردارند. </a:t>
            </a:r>
            <a:r>
              <a:rPr lang="fa-IR" sz="2800" b="1" i="1" dirty="0" smtClean="0">
                <a:cs typeface="B Nazanin" pitchFamily="2" charset="-78"/>
              </a:rPr>
              <a:t>نامگذاري با عدد براي هر طبقه، تنها كد گذاري طبقات است و معنای کمی ندارد.</a:t>
            </a:r>
          </a:p>
        </p:txBody>
      </p:sp>
      <p:sp>
        <p:nvSpPr>
          <p:cNvPr id="4" name="Slide Number Placeholder 3"/>
          <p:cNvSpPr>
            <a:spLocks noGrp="1"/>
          </p:cNvSpPr>
          <p:nvPr>
            <p:ph type="sldNum" sz="quarter" idx="12"/>
          </p:nvPr>
        </p:nvSpPr>
        <p:spPr/>
        <p:txBody>
          <a:bodyPr/>
          <a:lstStyle/>
          <a:p>
            <a:fld id="{88C62F3B-8A4E-4E74-BEE3-7B3A2859F81D}"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763000" cy="5821363"/>
          </a:xfrm>
        </p:spPr>
        <p:txBody>
          <a:bodyPr>
            <a:normAutofit lnSpcReduction="10000"/>
          </a:bodyPr>
          <a:lstStyle/>
          <a:p>
            <a:pPr algn="justLow" rtl="1"/>
            <a:r>
              <a:rPr lang="fa-IR" sz="4800" b="1" dirty="0" smtClean="0">
                <a:solidFill>
                  <a:srgbClr val="C00000"/>
                </a:solidFill>
                <a:cs typeface="B Nazanin" pitchFamily="2" charset="-78"/>
              </a:rPr>
              <a:t>2- متغیرهای کمی</a:t>
            </a:r>
          </a:p>
          <a:p>
            <a:pPr algn="justLow" rtl="1"/>
            <a:endParaRPr lang="fa-IR" dirty="0" smtClean="0">
              <a:cs typeface="B Nazanin" pitchFamily="2" charset="-78"/>
            </a:endParaRPr>
          </a:p>
          <a:p>
            <a:pPr algn="justLow" rtl="1"/>
            <a:r>
              <a:rPr lang="fa-IR" sz="3600" dirty="0" smtClean="0">
                <a:cs typeface="B Nazanin" pitchFamily="2" charset="-78"/>
              </a:rPr>
              <a:t>اين گونه متغيرها، متغيرهايي هستند كه براي اندازه گيري آنها مي‌توان مطابق قاعده هاي معين، به آنها مقاديرعددي نسبت داد. اعداد نسبت داده شده، ارزشهايي هستند كه حداقل از نظم رتبه اي برخوردارند، به اين معنا كه هر چه عدد نسبت داده شده به فرد مورد مطالعه بزرگتر باشد، او مقدار بيشتري از صفت مورد نظر را داراست.</a:t>
            </a:r>
          </a:p>
          <a:p>
            <a:pPr algn="ctr"/>
            <a:r>
              <a:rPr lang="fa-IR" sz="3200" dirty="0" smtClean="0">
                <a:cs typeface="B Nazanin" pitchFamily="2" charset="-78"/>
              </a:rPr>
              <a:t>متغیرهای کمّی خود به دو نوع</a:t>
            </a:r>
          </a:p>
          <a:p>
            <a:pPr algn="ctr">
              <a:buNone/>
            </a:pPr>
            <a:r>
              <a:rPr lang="fa-IR" sz="3200" dirty="0" smtClean="0">
                <a:cs typeface="B Nazanin" pitchFamily="2" charset="-78"/>
              </a:rPr>
              <a:t> </a:t>
            </a:r>
            <a:r>
              <a:rPr lang="fa-IR" sz="3200" b="1" dirty="0" smtClean="0">
                <a:solidFill>
                  <a:srgbClr val="FF0000"/>
                </a:solidFill>
                <a:cs typeface="B Nazanin" pitchFamily="2" charset="-78"/>
              </a:rPr>
              <a:t>پیوسته</a:t>
            </a:r>
            <a:r>
              <a:rPr lang="fa-IR" sz="3200" dirty="0" smtClean="0">
                <a:cs typeface="B Nazanin" pitchFamily="2" charset="-78"/>
              </a:rPr>
              <a:t> و </a:t>
            </a:r>
            <a:r>
              <a:rPr lang="fa-IR" sz="3200" b="1" dirty="0" smtClean="0">
                <a:solidFill>
                  <a:srgbClr val="FF0000"/>
                </a:solidFill>
                <a:cs typeface="B Nazanin" pitchFamily="2" charset="-78"/>
              </a:rPr>
              <a:t>گسسته</a:t>
            </a:r>
            <a:r>
              <a:rPr lang="fa-IR" sz="3200" dirty="0" smtClean="0">
                <a:cs typeface="B Nazanin" pitchFamily="2" charset="-78"/>
              </a:rPr>
              <a:t> تقسیم می‌گردد.</a:t>
            </a:r>
          </a:p>
          <a:p>
            <a:pPr algn="justLow" rtl="1"/>
            <a:endParaRPr lang="en-US" sz="3200" dirty="0"/>
          </a:p>
        </p:txBody>
      </p:sp>
      <p:sp>
        <p:nvSpPr>
          <p:cNvPr id="4" name="Slide Number Placeholder 3"/>
          <p:cNvSpPr>
            <a:spLocks noGrp="1"/>
          </p:cNvSpPr>
          <p:nvPr>
            <p:ph type="sldNum" sz="quarter" idx="12"/>
          </p:nvPr>
        </p:nvSpPr>
        <p:spPr/>
        <p:txBody>
          <a:bodyPr/>
          <a:lstStyle/>
          <a:p>
            <a:fld id="{88C62F3B-8A4E-4E74-BEE3-7B3A2859F81D}"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8C62F3B-8A4E-4E74-BEE3-7B3A2859F81D}" type="slidenum">
              <a:rPr lang="en-US" smtClean="0"/>
              <a:pPr/>
              <a:t>12</a:t>
            </a:fld>
            <a:endParaRPr lang="en-US"/>
          </a:p>
        </p:txBody>
      </p:sp>
      <p:sp>
        <p:nvSpPr>
          <p:cNvPr id="6" name="Content Placeholder 2"/>
          <p:cNvSpPr>
            <a:spLocks noGrp="1"/>
          </p:cNvSpPr>
          <p:nvPr>
            <p:ph idx="1"/>
          </p:nvPr>
        </p:nvSpPr>
        <p:spPr>
          <a:xfrm>
            <a:off x="228600" y="1905000"/>
            <a:ext cx="8686800" cy="4221163"/>
          </a:xfrm>
        </p:spPr>
        <p:txBody>
          <a:bodyPr>
            <a:noAutofit/>
          </a:bodyPr>
          <a:lstStyle/>
          <a:p>
            <a:pPr algn="justLow" rtl="1"/>
            <a:r>
              <a:rPr lang="fa-IR" sz="3600" dirty="0">
                <a:cs typeface="B Nazanin" pitchFamily="2" charset="-78"/>
              </a:rPr>
              <a:t>در يك تحقيق علمي براي پاسخ دادن به سؤال هاي تحقيق و يا آزمون فرضيه </a:t>
            </a:r>
            <a:r>
              <a:rPr lang="fa-IR" sz="3600" dirty="0" smtClean="0">
                <a:cs typeface="B Nazanin" pitchFamily="2" charset="-78"/>
              </a:rPr>
              <a:t>ها، تشخيص </a:t>
            </a:r>
            <a:r>
              <a:rPr lang="fa-IR" sz="3600" dirty="0">
                <a:cs typeface="B Nazanin" pitchFamily="2" charset="-78"/>
              </a:rPr>
              <a:t>متغيرها امري ضروري </a:t>
            </a:r>
            <a:r>
              <a:rPr lang="fa-IR" sz="3600" dirty="0" smtClean="0">
                <a:cs typeface="B Nazanin" pitchFamily="2" charset="-78"/>
              </a:rPr>
              <a:t>است. </a:t>
            </a:r>
            <a:r>
              <a:rPr lang="fa-IR" sz="3600" dirty="0" smtClean="0">
                <a:solidFill>
                  <a:srgbClr val="FF0000"/>
                </a:solidFill>
                <a:cs typeface="B Nazanin" pitchFamily="2" charset="-78"/>
              </a:rPr>
              <a:t>متغيرها </a:t>
            </a:r>
            <a:r>
              <a:rPr lang="fa-IR" sz="3600" dirty="0">
                <a:solidFill>
                  <a:srgbClr val="FF0000"/>
                </a:solidFill>
                <a:cs typeface="B Nazanin" pitchFamily="2" charset="-78"/>
              </a:rPr>
              <a:t>را معمولاً از نظر نقش آن ها در </a:t>
            </a:r>
            <a:r>
              <a:rPr lang="fa-IR" sz="3600" dirty="0" smtClean="0">
                <a:solidFill>
                  <a:srgbClr val="FF0000"/>
                </a:solidFill>
                <a:cs typeface="B Nazanin" pitchFamily="2" charset="-78"/>
              </a:rPr>
              <a:t>تحقيق مي </a:t>
            </a:r>
            <a:r>
              <a:rPr lang="fa-IR" sz="3600" dirty="0">
                <a:solidFill>
                  <a:srgbClr val="FF0000"/>
                </a:solidFill>
                <a:cs typeface="B Nazanin" pitchFamily="2" charset="-78"/>
              </a:rPr>
              <a:t>توان به 5 دسته تقسيم كرد: </a:t>
            </a:r>
            <a:r>
              <a:rPr lang="fa-IR" b="1" u="sng" dirty="0">
                <a:cs typeface="B Nazanin" pitchFamily="2" charset="-78"/>
              </a:rPr>
              <a:t>1. متغير مستقل</a:t>
            </a:r>
            <a:r>
              <a:rPr lang="fa-IR" b="1" dirty="0">
                <a:cs typeface="B Nazanin" pitchFamily="2" charset="-78"/>
              </a:rPr>
              <a:t>، </a:t>
            </a:r>
            <a:r>
              <a:rPr lang="fa-IR" b="1" u="sng" dirty="0">
                <a:cs typeface="B Nazanin" pitchFamily="2" charset="-78"/>
              </a:rPr>
              <a:t>2. متغيروابسته</a:t>
            </a:r>
            <a:r>
              <a:rPr lang="fa-IR" b="1" u="sng" dirty="0" smtClean="0">
                <a:cs typeface="B Nazanin" pitchFamily="2" charset="-78"/>
              </a:rPr>
              <a:t>،</a:t>
            </a:r>
          </a:p>
          <a:p>
            <a:pPr algn="justLow" rtl="1"/>
            <a:r>
              <a:rPr lang="fa-IR" b="1" dirty="0" smtClean="0">
                <a:cs typeface="B Nazanin" pitchFamily="2" charset="-78"/>
              </a:rPr>
              <a:t>3. </a:t>
            </a:r>
            <a:r>
              <a:rPr lang="fa-IR" b="1" u="sng" dirty="0">
                <a:cs typeface="B Nazanin" pitchFamily="2" charset="-78"/>
              </a:rPr>
              <a:t>متغير تعديل كننده</a:t>
            </a:r>
            <a:r>
              <a:rPr lang="fa-IR" b="1" dirty="0">
                <a:cs typeface="B Nazanin" pitchFamily="2" charset="-78"/>
              </a:rPr>
              <a:t>، </a:t>
            </a:r>
            <a:r>
              <a:rPr lang="fa-IR" b="1" u="sng" dirty="0" smtClean="0">
                <a:cs typeface="B Nazanin" pitchFamily="2" charset="-78"/>
              </a:rPr>
              <a:t>4. متغير </a:t>
            </a:r>
            <a:r>
              <a:rPr lang="fa-IR" b="1" u="sng" dirty="0">
                <a:cs typeface="B Nazanin" pitchFamily="2" charset="-78"/>
              </a:rPr>
              <a:t>كنترل</a:t>
            </a:r>
            <a:r>
              <a:rPr lang="fa-IR" b="1" dirty="0">
                <a:cs typeface="B Nazanin" pitchFamily="2" charset="-78"/>
              </a:rPr>
              <a:t>، </a:t>
            </a:r>
            <a:r>
              <a:rPr lang="fa-IR" b="1" u="sng" dirty="0">
                <a:cs typeface="B Nazanin" pitchFamily="2" charset="-78"/>
              </a:rPr>
              <a:t>5.متغير مداخله </a:t>
            </a:r>
            <a:r>
              <a:rPr lang="fa-IR" b="1" u="sng" dirty="0" smtClean="0">
                <a:cs typeface="B Nazanin" pitchFamily="2" charset="-78"/>
              </a:rPr>
              <a:t>گر</a:t>
            </a:r>
            <a:endParaRPr lang="fa-IR" sz="3600" dirty="0" smtClean="0">
              <a:cs typeface="B Nazanin" pitchFamily="2" charset="-78"/>
            </a:endParaRPr>
          </a:p>
        </p:txBody>
      </p:sp>
      <p:sp>
        <p:nvSpPr>
          <p:cNvPr id="7" name="Title 1"/>
          <p:cNvSpPr>
            <a:spLocks noGrp="1"/>
          </p:cNvSpPr>
          <p:nvPr>
            <p:ph type="title"/>
          </p:nvPr>
        </p:nvSpPr>
        <p:spPr>
          <a:xfrm>
            <a:off x="228600" y="112730"/>
            <a:ext cx="8401080" cy="725470"/>
          </a:xfrm>
        </p:spPr>
        <p:txBody>
          <a:bodyPr>
            <a:normAutofit/>
          </a:bodyPr>
          <a:lstStyle/>
          <a:p>
            <a:r>
              <a:rPr lang="fa-IR" sz="3200" dirty="0">
                <a:cs typeface="B Titr" pitchFamily="2" charset="-78"/>
              </a:rPr>
              <a:t>انواع متغير براساس نقش آن در فرآيند تحقيق</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1- </a:t>
            </a:r>
            <a:r>
              <a:rPr lang="fa-IR" b="1" dirty="0" smtClean="0">
                <a:solidFill>
                  <a:srgbClr val="FF0000"/>
                </a:solidFill>
                <a:cs typeface="B Nazanin" pitchFamily="2" charset="-78"/>
              </a:rPr>
              <a:t>. متغير مستقل</a:t>
            </a:r>
            <a:r>
              <a:rPr lang="fa-IR" dirty="0" smtClean="0">
                <a:cs typeface="B Nazanin" pitchFamily="2" charset="-78"/>
              </a:rPr>
              <a:t>: </a:t>
            </a:r>
            <a:endParaRPr lang="en-US" dirty="0"/>
          </a:p>
        </p:txBody>
      </p:sp>
      <p:sp>
        <p:nvSpPr>
          <p:cNvPr id="3" name="Content Placeholder 2"/>
          <p:cNvSpPr>
            <a:spLocks noGrp="1"/>
          </p:cNvSpPr>
          <p:nvPr>
            <p:ph idx="1"/>
          </p:nvPr>
        </p:nvSpPr>
        <p:spPr/>
        <p:txBody>
          <a:bodyPr>
            <a:normAutofit/>
          </a:bodyPr>
          <a:lstStyle/>
          <a:p>
            <a:pPr algn="just" rtl="1"/>
            <a:r>
              <a:rPr lang="fa-IR" sz="4000" dirty="0" smtClean="0">
                <a:cs typeface="B Nazanin" pitchFamily="2" charset="-78"/>
              </a:rPr>
              <a:t>يك ويژگي از محيط فيزيكي يا اجتماعي است كه بعد از انتخاب و یا دخالت يا دستكاري شدن توسط محقق، مقاديري را مي پذيرد تا تأثيرش بر روي متغير ديگر(متغير وابسته) مشاهده شود.</a:t>
            </a:r>
          </a:p>
          <a:p>
            <a:pPr algn="just" rtl="1"/>
            <a:endParaRPr lang="en-US" sz="4000" dirty="0"/>
          </a:p>
        </p:txBody>
      </p:sp>
      <p:sp>
        <p:nvSpPr>
          <p:cNvPr id="4" name="Slide Number Placeholder 3"/>
          <p:cNvSpPr>
            <a:spLocks noGrp="1"/>
          </p:cNvSpPr>
          <p:nvPr>
            <p:ph type="sldNum" sz="quarter" idx="12"/>
          </p:nvPr>
        </p:nvSpPr>
        <p:spPr/>
        <p:txBody>
          <a:bodyPr/>
          <a:lstStyle/>
          <a:p>
            <a:fld id="{88C62F3B-8A4E-4E74-BEE3-7B3A2859F81D}"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8C62F3B-8A4E-4E74-BEE3-7B3A2859F81D}" type="slidenum">
              <a:rPr lang="en-US" smtClean="0"/>
              <a:pPr/>
              <a:t>14</a:t>
            </a:fld>
            <a:endParaRPr lang="en-US"/>
          </a:p>
        </p:txBody>
      </p:sp>
      <p:sp>
        <p:nvSpPr>
          <p:cNvPr id="5" name="Content Placeholder 2"/>
          <p:cNvSpPr>
            <a:spLocks noGrp="1"/>
          </p:cNvSpPr>
          <p:nvPr>
            <p:ph idx="1"/>
          </p:nvPr>
        </p:nvSpPr>
        <p:spPr>
          <a:xfrm>
            <a:off x="214282" y="71438"/>
            <a:ext cx="8715436" cy="6643710"/>
          </a:xfrm>
        </p:spPr>
        <p:txBody>
          <a:bodyPr>
            <a:noAutofit/>
          </a:bodyPr>
          <a:lstStyle/>
          <a:p>
            <a:pPr algn="justLow" rtl="1">
              <a:buNone/>
            </a:pPr>
            <a:r>
              <a:rPr lang="fa-IR" sz="4800" b="1" dirty="0" smtClean="0">
                <a:cs typeface="B Nazanin" pitchFamily="2" charset="-78"/>
              </a:rPr>
              <a:t>     نکته : </a:t>
            </a:r>
          </a:p>
          <a:p>
            <a:pPr algn="justLow" rtl="1"/>
            <a:r>
              <a:rPr lang="fa-IR" sz="3200" dirty="0" smtClean="0">
                <a:solidFill>
                  <a:srgbClr val="FF0000"/>
                </a:solidFill>
                <a:cs typeface="B Nazanin" pitchFamily="2" charset="-78"/>
              </a:rPr>
              <a:t>در </a:t>
            </a:r>
            <a:r>
              <a:rPr lang="fa-IR" sz="3200" dirty="0">
                <a:solidFill>
                  <a:srgbClr val="FF0000"/>
                </a:solidFill>
                <a:cs typeface="B Nazanin" pitchFamily="2" charset="-78"/>
              </a:rPr>
              <a:t>مطالعات از نوع همبستگي، </a:t>
            </a:r>
            <a:r>
              <a:rPr lang="fa-IR" sz="3200" dirty="0">
                <a:cs typeface="B Nazanin" pitchFamily="2" charset="-78"/>
              </a:rPr>
              <a:t>به جاي متغير مستقل از اصطلاح </a:t>
            </a:r>
            <a:r>
              <a:rPr lang="fa-IR" sz="3200" dirty="0" smtClean="0">
                <a:cs typeface="B Nazanin" pitchFamily="2" charset="-78"/>
              </a:rPr>
              <a:t>متغير </a:t>
            </a:r>
            <a:r>
              <a:rPr lang="fa-IR" sz="3200" b="1" dirty="0">
                <a:cs typeface="B Nazanin" pitchFamily="2" charset="-78"/>
              </a:rPr>
              <a:t>پيش بين </a:t>
            </a:r>
            <a:r>
              <a:rPr lang="fa-IR" sz="3200" dirty="0" smtClean="0">
                <a:cs typeface="B Nazanin" pitchFamily="2" charset="-78"/>
              </a:rPr>
              <a:t>و </a:t>
            </a:r>
            <a:r>
              <a:rPr lang="fa-IR" sz="3200" dirty="0">
                <a:cs typeface="B Nazanin" pitchFamily="2" charset="-78"/>
              </a:rPr>
              <a:t>به جاي متغير وابسته از </a:t>
            </a:r>
            <a:r>
              <a:rPr lang="fa-IR" sz="3200" dirty="0" smtClean="0">
                <a:cs typeface="B Nazanin" pitchFamily="2" charset="-78"/>
              </a:rPr>
              <a:t>متغير </a:t>
            </a:r>
            <a:r>
              <a:rPr lang="fa-IR" sz="3200" b="1" dirty="0" smtClean="0">
                <a:cs typeface="B Nazanin" pitchFamily="2" charset="-78"/>
              </a:rPr>
              <a:t>ملاك</a:t>
            </a:r>
            <a:r>
              <a:rPr lang="fa-IR" sz="3200" dirty="0" smtClean="0">
                <a:cs typeface="B Nazanin" pitchFamily="2" charset="-78"/>
              </a:rPr>
              <a:t> استفاده مي‌شود </a:t>
            </a:r>
            <a:r>
              <a:rPr lang="fa-IR" sz="3200" dirty="0">
                <a:cs typeface="B Nazanin" pitchFamily="2" charset="-78"/>
              </a:rPr>
              <a:t>. برخي </a:t>
            </a:r>
            <a:r>
              <a:rPr lang="fa-IR" sz="3200" dirty="0" smtClean="0">
                <a:cs typeface="B Nazanin" pitchFamily="2" charset="-78"/>
              </a:rPr>
              <a:t>نويسندگان معتقدند اصطلاح </a:t>
            </a:r>
            <a:r>
              <a:rPr lang="fa-IR" sz="3200" dirty="0">
                <a:cs typeface="B Nazanin" pitchFamily="2" charset="-78"/>
              </a:rPr>
              <a:t>متغير مستقل و </a:t>
            </a:r>
            <a:r>
              <a:rPr lang="fa-IR" sz="3200" dirty="0" smtClean="0">
                <a:cs typeface="B Nazanin" pitchFamily="2" charset="-78"/>
              </a:rPr>
              <a:t>وابسته (تابع) ويژه‌ي </a:t>
            </a:r>
            <a:r>
              <a:rPr lang="fa-IR" sz="3200" dirty="0">
                <a:cs typeface="B Nazanin" pitchFamily="2" charset="-78"/>
              </a:rPr>
              <a:t>تحقيقاتي </a:t>
            </a:r>
            <a:r>
              <a:rPr lang="fa-IR" sz="3200" dirty="0" smtClean="0">
                <a:cs typeface="B Nazanin" pitchFamily="2" charset="-78"/>
              </a:rPr>
              <a:t>است كه </a:t>
            </a:r>
            <a:r>
              <a:rPr lang="fa-IR" sz="3200" dirty="0">
                <a:cs typeface="B Nazanin" pitchFamily="2" charset="-78"/>
              </a:rPr>
              <a:t>در آنها هدف، تبيين </a:t>
            </a:r>
            <a:r>
              <a:rPr lang="fa-IR" sz="3200" dirty="0" smtClean="0">
                <a:cs typeface="B Nazanin" pitchFamily="2" charset="-78"/>
              </a:rPr>
              <a:t>رابطه علت </a:t>
            </a:r>
            <a:r>
              <a:rPr lang="fa-IR" sz="3200" dirty="0">
                <a:cs typeface="B Nazanin" pitchFamily="2" charset="-78"/>
              </a:rPr>
              <a:t>و معلولي ميان متغيرها است.در بعضي از مسائل پژوهشي، متغيرهاي مورد </a:t>
            </a:r>
            <a:r>
              <a:rPr lang="fa-IR" sz="3200" dirty="0" smtClean="0">
                <a:cs typeface="B Nazanin" pitchFamily="2" charset="-78"/>
              </a:rPr>
              <a:t>مطالعه به </a:t>
            </a:r>
            <a:r>
              <a:rPr lang="fa-IR" sz="3200" dirty="0">
                <a:cs typeface="B Nazanin" pitchFamily="2" charset="-78"/>
              </a:rPr>
              <a:t>صورتي تعريف شده اند كه نمي توان متغير مستقل را از متغير وابسته به طور </a:t>
            </a:r>
            <a:r>
              <a:rPr lang="fa-IR" sz="3200" dirty="0" smtClean="0">
                <a:cs typeface="B Nazanin" pitchFamily="2" charset="-78"/>
              </a:rPr>
              <a:t>كامل متمايز </a:t>
            </a:r>
            <a:r>
              <a:rPr lang="fa-IR" sz="3200" dirty="0">
                <a:cs typeface="B Nazanin" pitchFamily="2" charset="-78"/>
              </a:rPr>
              <a:t>كرد. براي مثال در </a:t>
            </a:r>
            <a:r>
              <a:rPr lang="fa-IR" sz="3200" b="1" u="sng" dirty="0">
                <a:solidFill>
                  <a:srgbClr val="0070C0"/>
                </a:solidFill>
                <a:cs typeface="B Nazanin" pitchFamily="2" charset="-78"/>
              </a:rPr>
              <a:t>بررسي رابطه ي رضايت مشتري و وفاداري آنان</a:t>
            </a:r>
            <a:r>
              <a:rPr lang="fa-IR" sz="3200" dirty="0">
                <a:cs typeface="B Nazanin" pitchFamily="2" charset="-78"/>
              </a:rPr>
              <a:t>، </a:t>
            </a:r>
            <a:r>
              <a:rPr lang="fa-IR" sz="3200" dirty="0" smtClean="0">
                <a:cs typeface="B Nazanin" pitchFamily="2" charset="-78"/>
              </a:rPr>
              <a:t>تمايز متغير مستقل </a:t>
            </a:r>
            <a:r>
              <a:rPr lang="fa-IR" sz="3200" dirty="0">
                <a:cs typeface="B Nazanin" pitchFamily="2" charset="-78"/>
              </a:rPr>
              <a:t>و وابسته از يكديگر مشخص نيست . دراينگونه تحقيقات ، </a:t>
            </a:r>
            <a:r>
              <a:rPr lang="fa-IR" sz="3200" b="1" dirty="0">
                <a:cs typeface="B Nazanin" pitchFamily="2" charset="-78"/>
              </a:rPr>
              <a:t>هدف </a:t>
            </a:r>
            <a:r>
              <a:rPr lang="fa-IR" sz="3200" b="1" dirty="0" smtClean="0">
                <a:cs typeface="B Nazanin" pitchFamily="2" charset="-78"/>
              </a:rPr>
              <a:t>پژوهشگر برقراري رابطه‌ي </a:t>
            </a:r>
            <a:r>
              <a:rPr lang="fa-IR" sz="3200" b="1" dirty="0">
                <a:cs typeface="B Nazanin" pitchFamily="2" charset="-78"/>
              </a:rPr>
              <a:t>همزماني ميان متغيرها است. </a:t>
            </a:r>
            <a:r>
              <a:rPr lang="fa-IR" sz="3200" i="1" u="sng" dirty="0">
                <a:cs typeface="B Nazanin" pitchFamily="2" charset="-78"/>
              </a:rPr>
              <a:t>بايد توجه داشت </a:t>
            </a:r>
            <a:r>
              <a:rPr lang="fa-IR" sz="3200" i="1" u="sng" dirty="0" smtClean="0">
                <a:cs typeface="B Nazanin" pitchFamily="2" charset="-78"/>
              </a:rPr>
              <a:t>كه تعداد </a:t>
            </a:r>
            <a:r>
              <a:rPr lang="fa-IR" sz="3200" i="1" u="sng" dirty="0">
                <a:cs typeface="B Nazanin" pitchFamily="2" charset="-78"/>
              </a:rPr>
              <a:t>و ماهيت </a:t>
            </a:r>
            <a:r>
              <a:rPr lang="fa-IR" sz="3200" i="1" u="sng" dirty="0" smtClean="0">
                <a:cs typeface="B Nazanin" pitchFamily="2" charset="-78"/>
              </a:rPr>
              <a:t>متغير مستقل </a:t>
            </a:r>
            <a:r>
              <a:rPr lang="fa-IR" sz="3200" i="1" u="sng" dirty="0">
                <a:cs typeface="B Nazanin" pitchFamily="2" charset="-78"/>
              </a:rPr>
              <a:t>به </a:t>
            </a:r>
            <a:r>
              <a:rPr lang="fa-IR" sz="3200" i="1" u="sng" dirty="0" smtClean="0">
                <a:solidFill>
                  <a:srgbClr val="C00000"/>
                </a:solidFill>
                <a:cs typeface="B Nazanin" pitchFamily="2" charset="-78"/>
              </a:rPr>
              <a:t>مسئله‌ي </a:t>
            </a:r>
            <a:r>
              <a:rPr lang="fa-IR" sz="3200" i="1" u="sng" dirty="0">
                <a:solidFill>
                  <a:srgbClr val="C00000"/>
                </a:solidFill>
                <a:cs typeface="B Nazanin" pitchFamily="2" charset="-78"/>
              </a:rPr>
              <a:t>تحقيق </a:t>
            </a:r>
            <a:r>
              <a:rPr lang="fa-IR" sz="3200" i="1" u="sng" dirty="0">
                <a:cs typeface="B Nazanin" pitchFamily="2" charset="-78"/>
              </a:rPr>
              <a:t>بستگي دارد</a:t>
            </a:r>
            <a:r>
              <a:rPr lang="fa-IR" sz="3200" i="1" u="sng" dirty="0" smtClean="0">
                <a:cs typeface="B Nazanin" pitchFamily="2" charset="-78"/>
              </a:rPr>
              <a:t>.</a:t>
            </a:r>
          </a:p>
          <a:p>
            <a:pPr algn="justLow" rtl="1"/>
            <a:endParaRPr lang="fa-IR" sz="3200" dirty="0">
              <a:cs typeface="B Nazanin" pitchFamily="2" charset="-7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8C62F3B-8A4E-4E74-BEE3-7B3A2859F81D}" type="slidenum">
              <a:rPr lang="en-US" smtClean="0"/>
              <a:pPr/>
              <a:t>15</a:t>
            </a:fld>
            <a:endParaRPr lang="en-US"/>
          </a:p>
        </p:txBody>
      </p:sp>
      <p:sp>
        <p:nvSpPr>
          <p:cNvPr id="5" name="Content Placeholder 2"/>
          <p:cNvSpPr>
            <a:spLocks noGrp="1"/>
          </p:cNvSpPr>
          <p:nvPr>
            <p:ph idx="1"/>
          </p:nvPr>
        </p:nvSpPr>
        <p:spPr>
          <a:xfrm>
            <a:off x="214282" y="1066800"/>
            <a:ext cx="8786874" cy="5576910"/>
          </a:xfrm>
        </p:spPr>
        <p:txBody>
          <a:bodyPr>
            <a:normAutofit/>
          </a:bodyPr>
          <a:lstStyle/>
          <a:p>
            <a:pPr algn="justLow" rtl="1"/>
            <a:r>
              <a:rPr lang="fa-IR" sz="4000" b="1" dirty="0">
                <a:solidFill>
                  <a:srgbClr val="FF0000"/>
                </a:solidFill>
                <a:cs typeface="B Nazanin" pitchFamily="2" charset="-78"/>
              </a:rPr>
              <a:t>2. متغير وابسته</a:t>
            </a:r>
            <a:r>
              <a:rPr lang="fa-IR" sz="4000" dirty="0" smtClean="0">
                <a:cs typeface="B Nazanin" pitchFamily="2" charset="-78"/>
              </a:rPr>
              <a:t>: </a:t>
            </a:r>
          </a:p>
          <a:p>
            <a:pPr algn="justLow" rtl="1">
              <a:buNone/>
            </a:pPr>
            <a:endParaRPr lang="fa-IR" dirty="0" smtClean="0">
              <a:cs typeface="B Nazanin" pitchFamily="2" charset="-78"/>
            </a:endParaRPr>
          </a:p>
          <a:p>
            <a:pPr algn="justLow" rtl="1">
              <a:buNone/>
            </a:pPr>
            <a:r>
              <a:rPr lang="fa-IR" dirty="0" smtClean="0">
                <a:cs typeface="B Nazanin" pitchFamily="2" charset="-78"/>
              </a:rPr>
              <a:t>متغيري </a:t>
            </a:r>
            <a:r>
              <a:rPr lang="fa-IR" dirty="0">
                <a:cs typeface="B Nazanin" pitchFamily="2" charset="-78"/>
              </a:rPr>
              <a:t>است كه تغييرات </a:t>
            </a:r>
            <a:r>
              <a:rPr lang="fa-IR" dirty="0" smtClean="0">
                <a:cs typeface="B Nazanin" pitchFamily="2" charset="-78"/>
              </a:rPr>
              <a:t>آن </a:t>
            </a:r>
            <a:r>
              <a:rPr lang="fa-IR" dirty="0">
                <a:cs typeface="B Nazanin" pitchFamily="2" charset="-78"/>
              </a:rPr>
              <a:t>تحت </a:t>
            </a:r>
            <a:r>
              <a:rPr lang="fa-IR" dirty="0" smtClean="0">
                <a:cs typeface="B Nazanin" pitchFamily="2" charset="-78"/>
              </a:rPr>
              <a:t>تأثير متغير </a:t>
            </a:r>
            <a:r>
              <a:rPr lang="fa-IR" dirty="0">
                <a:cs typeface="B Nazanin" pitchFamily="2" charset="-78"/>
              </a:rPr>
              <a:t>مستقل </a:t>
            </a:r>
            <a:r>
              <a:rPr lang="fa-IR" dirty="0" smtClean="0">
                <a:cs typeface="B Nazanin" pitchFamily="2" charset="-78"/>
              </a:rPr>
              <a:t>قرار مي </a:t>
            </a:r>
            <a:r>
              <a:rPr lang="fa-IR" dirty="0">
                <a:cs typeface="B Nazanin" pitchFamily="2" charset="-78"/>
              </a:rPr>
              <a:t>گيرد. متغير وابسته آن است كه </a:t>
            </a:r>
            <a:r>
              <a:rPr lang="fa-IR" dirty="0" smtClean="0">
                <a:cs typeface="B Nazanin" pitchFamily="2" charset="-78"/>
              </a:rPr>
              <a:t>مورد پيش </a:t>
            </a:r>
            <a:r>
              <a:rPr lang="fa-IR" dirty="0">
                <a:cs typeface="B Nazanin" pitchFamily="2" charset="-78"/>
              </a:rPr>
              <a:t>بيني قرار مي گيرد، در حالي </a:t>
            </a:r>
            <a:r>
              <a:rPr lang="fa-IR" dirty="0" smtClean="0">
                <a:cs typeface="B Nazanin" pitchFamily="2" charset="-78"/>
              </a:rPr>
              <a:t>كه متغير مستقل </a:t>
            </a:r>
            <a:r>
              <a:rPr lang="fa-IR" dirty="0">
                <a:cs typeface="B Nazanin" pitchFamily="2" charset="-78"/>
              </a:rPr>
              <a:t>متغيري است كه از روي آن پيش بيني مي شود . به زبان رياضي، </a:t>
            </a:r>
            <a:r>
              <a:rPr lang="fa-IR" dirty="0" smtClean="0">
                <a:cs typeface="B Nazanin" pitchFamily="2" charset="-78"/>
              </a:rPr>
              <a:t>متغير وابسته </a:t>
            </a:r>
            <a:r>
              <a:rPr lang="en-US" dirty="0" smtClean="0">
                <a:cs typeface="B Nazanin" pitchFamily="2" charset="-78"/>
              </a:rPr>
              <a:t>Y</a:t>
            </a:r>
            <a:r>
              <a:rPr lang="fa-IR" dirty="0" smtClean="0">
                <a:cs typeface="B Nazanin" pitchFamily="2" charset="-78"/>
              </a:rPr>
              <a:t> </a:t>
            </a:r>
            <a:r>
              <a:rPr lang="fa-IR" dirty="0">
                <a:cs typeface="B Nazanin" pitchFamily="2" charset="-78"/>
              </a:rPr>
              <a:t>معلول فرضي است كه همراه با تغييرات يا </a:t>
            </a:r>
            <a:r>
              <a:rPr lang="fa-IR" dirty="0" smtClean="0">
                <a:cs typeface="B Nazanin" pitchFamily="2" charset="-78"/>
              </a:rPr>
              <a:t>پراش متغير </a:t>
            </a:r>
            <a:r>
              <a:rPr lang="en-US" dirty="0" smtClean="0">
                <a:cs typeface="B Nazanin" pitchFamily="2" charset="-78"/>
              </a:rPr>
              <a:t> </a:t>
            </a:r>
            <a:r>
              <a:rPr lang="en-US" dirty="0">
                <a:cs typeface="B Nazanin" pitchFamily="2" charset="-78"/>
              </a:rPr>
              <a:t>X</a:t>
            </a:r>
            <a:r>
              <a:rPr lang="fa-IR" dirty="0">
                <a:cs typeface="B Nazanin" pitchFamily="2" charset="-78"/>
              </a:rPr>
              <a:t>تغيير مي كند</a:t>
            </a:r>
            <a:r>
              <a:rPr lang="fa-IR" dirty="0" smtClean="0">
                <a:cs typeface="B Nazanin" pitchFamily="2" charset="-78"/>
              </a:rPr>
              <a:t>.</a:t>
            </a:r>
          </a:p>
          <a:p>
            <a:pPr algn="justLow" rtl="1">
              <a:buNone/>
            </a:pPr>
            <a:r>
              <a:rPr lang="fa-IR" dirty="0" smtClean="0">
                <a:cs typeface="B Nazanin" pitchFamily="2" charset="-78"/>
              </a:rPr>
              <a:t> </a:t>
            </a:r>
            <a:r>
              <a:rPr lang="fa-IR" dirty="0">
                <a:cs typeface="B Nazanin" pitchFamily="2" charset="-78"/>
              </a:rPr>
              <a:t>براي مثال، در </a:t>
            </a:r>
            <a:r>
              <a:rPr lang="fa-IR" sz="2800" b="1" u="sng" dirty="0">
                <a:solidFill>
                  <a:srgbClr val="0070C0"/>
                </a:solidFill>
                <a:cs typeface="B Nazanin" pitchFamily="2" charset="-78"/>
              </a:rPr>
              <a:t>بررسي تأثير شيوه </a:t>
            </a:r>
            <a:r>
              <a:rPr lang="fa-IR" sz="2800" b="1" u="sng" dirty="0" smtClean="0">
                <a:solidFill>
                  <a:srgbClr val="0070C0"/>
                </a:solidFill>
                <a:cs typeface="B Nazanin" pitchFamily="2" charset="-78"/>
              </a:rPr>
              <a:t>هاي تشويق </a:t>
            </a:r>
            <a:r>
              <a:rPr lang="fa-IR" sz="2800" b="1" u="sng" dirty="0">
                <a:solidFill>
                  <a:srgbClr val="0070C0"/>
                </a:solidFill>
                <a:cs typeface="B Nazanin" pitchFamily="2" charset="-78"/>
              </a:rPr>
              <a:t>بر يادگيري دانش آموزان</a:t>
            </a:r>
            <a:r>
              <a:rPr lang="fa-IR" dirty="0">
                <a:cs typeface="B Nazanin" pitchFamily="2" charset="-78"/>
              </a:rPr>
              <a:t>، </a:t>
            </a:r>
            <a:r>
              <a:rPr lang="fa-IR" dirty="0" smtClean="0">
                <a:solidFill>
                  <a:srgbClr val="FF0000"/>
                </a:solidFill>
                <a:cs typeface="B Nazanin" pitchFamily="2" charset="-78"/>
              </a:rPr>
              <a:t>يادگيري به </a:t>
            </a:r>
            <a:r>
              <a:rPr lang="fa-IR" dirty="0">
                <a:solidFill>
                  <a:srgbClr val="FF0000"/>
                </a:solidFill>
                <a:cs typeface="B Nazanin" pitchFamily="2" charset="-78"/>
              </a:rPr>
              <a:t>عنوان </a:t>
            </a:r>
            <a:r>
              <a:rPr lang="fa-IR" dirty="0" smtClean="0">
                <a:solidFill>
                  <a:srgbClr val="FF0000"/>
                </a:solidFill>
                <a:cs typeface="B Nazanin" pitchFamily="2" charset="-78"/>
              </a:rPr>
              <a:t>متغير وابسته </a:t>
            </a:r>
            <a:r>
              <a:rPr lang="fa-IR" dirty="0">
                <a:cs typeface="B Nazanin" pitchFamily="2" charset="-78"/>
              </a:rPr>
              <a:t>در نظر گرفته شده است تا اثر تشويق بر آن </a:t>
            </a:r>
            <a:r>
              <a:rPr lang="fa-IR" dirty="0" smtClean="0">
                <a:cs typeface="B Nazanin" pitchFamily="2" charset="-78"/>
              </a:rPr>
              <a:t>اندازه‌گيري </a:t>
            </a:r>
            <a:r>
              <a:rPr lang="fa-IR" dirty="0">
                <a:cs typeface="B Nazanin" pitchFamily="2" charset="-78"/>
              </a:rPr>
              <a:t>شود </a:t>
            </a:r>
            <a:r>
              <a:rPr lang="fa-IR" dirty="0" smtClean="0">
                <a:cs typeface="B Nazanin" pitchFamily="2" charset="-78"/>
              </a:rPr>
              <a:t>.</a:t>
            </a:r>
          </a:p>
          <a:p>
            <a:pPr algn="justLow" rtl="1">
              <a:buNone/>
            </a:pPr>
            <a:endParaRPr lang="fa-IR" dirty="0">
              <a:cs typeface="B Nazanin" pitchFamily="2"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8C62F3B-8A4E-4E74-BEE3-7B3A2859F81D}" type="slidenum">
              <a:rPr lang="en-US" smtClean="0"/>
              <a:pPr/>
              <a:t>16</a:t>
            </a:fld>
            <a:endParaRPr lang="en-US"/>
          </a:p>
        </p:txBody>
      </p:sp>
      <p:sp>
        <p:nvSpPr>
          <p:cNvPr id="5" name="Content Placeholder 2"/>
          <p:cNvSpPr>
            <a:spLocks noGrp="1"/>
          </p:cNvSpPr>
          <p:nvPr>
            <p:ph idx="1"/>
          </p:nvPr>
        </p:nvSpPr>
        <p:spPr>
          <a:xfrm>
            <a:off x="142844" y="928670"/>
            <a:ext cx="8786874" cy="5197493"/>
          </a:xfrm>
        </p:spPr>
        <p:style>
          <a:lnRef idx="1">
            <a:schemeClr val="accent6"/>
          </a:lnRef>
          <a:fillRef idx="2">
            <a:schemeClr val="accent6"/>
          </a:fillRef>
          <a:effectRef idx="1">
            <a:schemeClr val="accent6"/>
          </a:effectRef>
          <a:fontRef idx="minor">
            <a:schemeClr val="dk1"/>
          </a:fontRef>
        </p:style>
        <p:txBody>
          <a:bodyPr>
            <a:normAutofit/>
          </a:bodyPr>
          <a:lstStyle/>
          <a:p>
            <a:pPr algn="justLow" rtl="1"/>
            <a:r>
              <a:rPr lang="fa-IR" sz="3200" b="1" dirty="0">
                <a:solidFill>
                  <a:srgbClr val="FF0000"/>
                </a:solidFill>
                <a:cs typeface="B Nazanin" pitchFamily="2" charset="-78"/>
              </a:rPr>
              <a:t>3. متغير تعديل كننده: </a:t>
            </a:r>
            <a:r>
              <a:rPr lang="fa-IR" sz="3200" dirty="0">
                <a:cs typeface="B Nazanin" pitchFamily="2" charset="-78"/>
              </a:rPr>
              <a:t>متغير </a:t>
            </a:r>
            <a:r>
              <a:rPr lang="fa-IR" sz="3200" dirty="0" smtClean="0">
                <a:cs typeface="B Nazanin" pitchFamily="2" charset="-78"/>
              </a:rPr>
              <a:t>كمي </a:t>
            </a:r>
            <a:r>
              <a:rPr lang="fa-IR" sz="3200" dirty="0">
                <a:cs typeface="B Nazanin" pitchFamily="2" charset="-78"/>
              </a:rPr>
              <a:t>يا كيفي است كه جهت يا ميزان رابطه ي </a:t>
            </a:r>
            <a:r>
              <a:rPr lang="fa-IR" sz="3200" dirty="0" smtClean="0">
                <a:cs typeface="B Nazanin" pitchFamily="2" charset="-78"/>
              </a:rPr>
              <a:t>ميان متغيرهاي </a:t>
            </a:r>
            <a:r>
              <a:rPr lang="fa-IR" sz="3200" dirty="0">
                <a:cs typeface="B Nazanin" pitchFamily="2" charset="-78"/>
              </a:rPr>
              <a:t>مستقل و وابسته را تحت تأثير قرار مي دهد.گاهي اين متغير يك متغير </a:t>
            </a:r>
            <a:r>
              <a:rPr lang="fa-IR" sz="3200" dirty="0" smtClean="0">
                <a:cs typeface="B Nazanin" pitchFamily="2" charset="-78"/>
              </a:rPr>
              <a:t>مستقل ثانوي </a:t>
            </a:r>
            <a:r>
              <a:rPr lang="fa-IR" sz="3200" dirty="0">
                <a:cs typeface="B Nazanin" pitchFamily="2" charset="-78"/>
              </a:rPr>
              <a:t>است كه بر جهت يا ميزان ارتباط متغير مستقل و </a:t>
            </a:r>
            <a:r>
              <a:rPr lang="fa-IR" sz="3200" dirty="0" smtClean="0">
                <a:cs typeface="B Nazanin" pitchFamily="2" charset="-78"/>
              </a:rPr>
              <a:t>وابسته تأثير </a:t>
            </a:r>
            <a:r>
              <a:rPr lang="fa-IR" sz="3200" dirty="0">
                <a:cs typeface="B Nazanin" pitchFamily="2" charset="-78"/>
              </a:rPr>
              <a:t>مي </a:t>
            </a:r>
            <a:r>
              <a:rPr lang="fa-IR" sz="3200" dirty="0" smtClean="0">
                <a:cs typeface="B Nazanin" pitchFamily="2" charset="-78"/>
              </a:rPr>
              <a:t>گذارد.</a:t>
            </a:r>
          </a:p>
          <a:p>
            <a:pPr algn="justLow" rtl="1"/>
            <a:r>
              <a:rPr lang="fa-IR" sz="3200" b="1" dirty="0">
                <a:solidFill>
                  <a:srgbClr val="FF0000"/>
                </a:solidFill>
                <a:cs typeface="B Nazanin" pitchFamily="2" charset="-78"/>
              </a:rPr>
              <a:t>4. متغير كنترل:</a:t>
            </a:r>
            <a:r>
              <a:rPr lang="fa-IR" sz="3200" dirty="0">
                <a:cs typeface="B Nazanin" pitchFamily="2" charset="-78"/>
              </a:rPr>
              <a:t>در يك تحقيق، اثر تمام متغيرها را بر يكديگر </a:t>
            </a:r>
            <a:r>
              <a:rPr lang="fa-IR" sz="3200" dirty="0" smtClean="0">
                <a:cs typeface="B Nazanin" pitchFamily="2" charset="-78"/>
              </a:rPr>
              <a:t>نمي‌توان </a:t>
            </a:r>
            <a:r>
              <a:rPr lang="fa-IR" sz="3200" dirty="0">
                <a:cs typeface="B Nazanin" pitchFamily="2" charset="-78"/>
              </a:rPr>
              <a:t>به </a:t>
            </a:r>
            <a:r>
              <a:rPr lang="fa-IR" sz="3200" dirty="0" smtClean="0">
                <a:cs typeface="B Nazanin" pitchFamily="2" charset="-78"/>
              </a:rPr>
              <a:t>طور همزمان </a:t>
            </a:r>
            <a:r>
              <a:rPr lang="fa-IR" sz="3200" dirty="0">
                <a:cs typeface="B Nazanin" pitchFamily="2" charset="-78"/>
              </a:rPr>
              <a:t>مورد </a:t>
            </a:r>
            <a:r>
              <a:rPr lang="fa-IR" sz="3200" dirty="0" smtClean="0">
                <a:cs typeface="B Nazanin" pitchFamily="2" charset="-78"/>
              </a:rPr>
              <a:t>مطالعه قرار </a:t>
            </a:r>
            <a:r>
              <a:rPr lang="fa-IR" sz="3200" dirty="0">
                <a:cs typeface="B Nazanin" pitchFamily="2" charset="-78"/>
              </a:rPr>
              <a:t>داد. بنابراين محقق اثر برخي از متغيرها را كنترل نموده، آنها </a:t>
            </a:r>
            <a:r>
              <a:rPr lang="fa-IR" sz="3200" dirty="0" smtClean="0">
                <a:cs typeface="B Nazanin" pitchFamily="2" charset="-78"/>
              </a:rPr>
              <a:t>را خنثي </a:t>
            </a:r>
            <a:r>
              <a:rPr lang="fa-IR" sz="3200" dirty="0">
                <a:cs typeface="B Nazanin" pitchFamily="2" charset="-78"/>
              </a:rPr>
              <a:t>مي كند. اين نوع متغيرها، متغير كنترل ناميده مي </a:t>
            </a:r>
            <a:r>
              <a:rPr lang="fa-IR" sz="3200" dirty="0" smtClean="0">
                <a:cs typeface="B Nazanin" pitchFamily="2" charset="-78"/>
              </a:rPr>
              <a:t>شوند. كنترل متغيرها از دو طريق ممكن مي باشد: </a:t>
            </a:r>
          </a:p>
          <a:p>
            <a:pPr algn="r" rtl="1"/>
            <a:r>
              <a:rPr lang="fa-IR" sz="3200" dirty="0" smtClean="0">
                <a:cs typeface="B Nazanin" pitchFamily="2" charset="-78"/>
              </a:rPr>
              <a:t>الف- </a:t>
            </a:r>
            <a:r>
              <a:rPr lang="fa-IR" sz="3200" dirty="0">
                <a:cs typeface="B Nazanin" pitchFamily="2" charset="-78"/>
              </a:rPr>
              <a:t>كنترل هاي تحقيقي، ب- كنترل هاي آماري.</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8C62F3B-8A4E-4E74-BEE3-7B3A2859F81D}" type="slidenum">
              <a:rPr lang="en-US" smtClean="0"/>
              <a:pPr/>
              <a:t>17</a:t>
            </a:fld>
            <a:endParaRPr lang="en-US"/>
          </a:p>
        </p:txBody>
      </p:sp>
      <p:sp>
        <p:nvSpPr>
          <p:cNvPr id="5" name="Content Placeholder 2"/>
          <p:cNvSpPr>
            <a:spLocks noGrp="1"/>
          </p:cNvSpPr>
          <p:nvPr>
            <p:ph idx="1"/>
          </p:nvPr>
        </p:nvSpPr>
        <p:spPr>
          <a:xfrm>
            <a:off x="457200" y="2643182"/>
            <a:ext cx="8229600" cy="3482981"/>
          </a:xfrm>
        </p:spPr>
        <p:style>
          <a:lnRef idx="1">
            <a:schemeClr val="accent6"/>
          </a:lnRef>
          <a:fillRef idx="2">
            <a:schemeClr val="accent6"/>
          </a:fillRef>
          <a:effectRef idx="1">
            <a:schemeClr val="accent6"/>
          </a:effectRef>
          <a:fontRef idx="minor">
            <a:schemeClr val="dk1"/>
          </a:fontRef>
        </p:style>
        <p:txBody>
          <a:bodyPr/>
          <a:lstStyle/>
          <a:p>
            <a:pPr algn="justLow" rtl="1"/>
            <a:r>
              <a:rPr lang="fa-IR" b="1" dirty="0" smtClean="0">
                <a:solidFill>
                  <a:srgbClr val="FF0000"/>
                </a:solidFill>
                <a:cs typeface="B Nazanin" pitchFamily="2" charset="-78"/>
              </a:rPr>
              <a:t>الف) كنترل هاي تحقيقي(مربوط به طرح تحقيق): </a:t>
            </a:r>
            <a:r>
              <a:rPr lang="fa-IR" dirty="0" smtClean="0">
                <a:cs typeface="B Nazanin" pitchFamily="2" charset="-78"/>
              </a:rPr>
              <a:t>اين كنترل، از نتايج تحقيقات قبلي شناسايي مي شود. برخي متغيرهاي اثرگذار بر متغيرهاي مستقل و وابسته، مورد نظر قرار گرفته و كنترل مي شود. براي مثال محققي قصد دارد تا رابطه‌ي بين استدلال رياضي و يادگيري برخي از مفاهيم رياضي را بررسي نمايد. وي مي داند كه استدلال كلامي نوجوانان دختر درمقايسه با نوجوانان پسر درسطح بالاتري قرار دارد ، بنابراين بايد عامل جنسيت را كنترل و اثر آن را در رابطه‌ي مزبور خنثي سازد.</a:t>
            </a:r>
          </a:p>
        </p:txBody>
      </p:sp>
      <p:sp>
        <p:nvSpPr>
          <p:cNvPr id="6" name="Oval 5"/>
          <p:cNvSpPr/>
          <p:nvPr/>
        </p:nvSpPr>
        <p:spPr>
          <a:xfrm>
            <a:off x="0" y="285728"/>
            <a:ext cx="9144000" cy="1857388"/>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rtl="1"/>
            <a:r>
              <a:rPr lang="fa-IR" sz="3200" b="1" dirty="0" smtClean="0">
                <a:solidFill>
                  <a:srgbClr val="C00000"/>
                </a:solidFill>
                <a:cs typeface="B Nazanin" pitchFamily="2" charset="-78"/>
              </a:rPr>
              <a:t>كنترل متغيرها از دو طريق ممكن مي باشد: </a:t>
            </a:r>
          </a:p>
          <a:p>
            <a:pPr algn="ctr" rtl="1"/>
            <a:r>
              <a:rPr lang="fa-IR" sz="3200" b="1" dirty="0" smtClean="0">
                <a:solidFill>
                  <a:srgbClr val="C00000"/>
                </a:solidFill>
                <a:cs typeface="B Nazanin" pitchFamily="2" charset="-78"/>
              </a:rPr>
              <a:t>الف- كنترل هاي تحقيقي</a:t>
            </a:r>
          </a:p>
          <a:p>
            <a:pPr algn="ctr" rtl="1"/>
            <a:r>
              <a:rPr lang="fa-IR" sz="3200" b="1" dirty="0" smtClean="0">
                <a:solidFill>
                  <a:srgbClr val="C00000"/>
                </a:solidFill>
                <a:cs typeface="B Nazanin" pitchFamily="2" charset="-78"/>
              </a:rPr>
              <a:t> ب- كنترل هاي آماري</a:t>
            </a:r>
            <a:endParaRPr lang="fa-IR" sz="3200" b="1" dirty="0">
              <a:solidFill>
                <a:srgbClr val="C00000"/>
              </a:solidFill>
              <a:cs typeface="B Nazanin" pitchFamily="2" charset="-7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8C62F3B-8A4E-4E74-BEE3-7B3A2859F81D}" type="slidenum">
              <a:rPr lang="en-US" smtClean="0"/>
              <a:pPr/>
              <a:t>18</a:t>
            </a:fld>
            <a:endParaRPr lang="en-US"/>
          </a:p>
        </p:txBody>
      </p:sp>
      <p:sp>
        <p:nvSpPr>
          <p:cNvPr id="5" name="Content Placeholder 2"/>
          <p:cNvSpPr>
            <a:spLocks noGrp="1"/>
          </p:cNvSpPr>
          <p:nvPr>
            <p:ph idx="1"/>
          </p:nvPr>
        </p:nvSpPr>
        <p:spPr>
          <a:xfrm>
            <a:off x="214282" y="1071546"/>
            <a:ext cx="8643998" cy="5054617"/>
          </a:xfrm>
        </p:spPr>
        <p:style>
          <a:lnRef idx="1">
            <a:schemeClr val="accent6"/>
          </a:lnRef>
          <a:fillRef idx="2">
            <a:schemeClr val="accent6"/>
          </a:fillRef>
          <a:effectRef idx="1">
            <a:schemeClr val="accent6"/>
          </a:effectRef>
          <a:fontRef idx="minor">
            <a:schemeClr val="dk1"/>
          </a:fontRef>
        </p:style>
        <p:txBody>
          <a:bodyPr vert="horz" lIns="91440" tIns="45720" rIns="91440" bIns="45720" rtlCol="1">
            <a:normAutofit lnSpcReduction="10000"/>
          </a:bodyPr>
          <a:lstStyle/>
          <a:p>
            <a:pPr algn="justLow" rtl="1">
              <a:buNone/>
            </a:pPr>
            <a:endParaRPr lang="fa-IR" dirty="0" smtClean="0">
              <a:cs typeface="B Nazanin" pitchFamily="2" charset="-78"/>
            </a:endParaRPr>
          </a:p>
          <a:p>
            <a:pPr algn="ctr">
              <a:buNone/>
            </a:pPr>
            <a:r>
              <a:rPr lang="fa-IR" sz="3200" b="1" dirty="0" smtClean="0">
                <a:cs typeface="B Nazanin" pitchFamily="2" charset="-78"/>
              </a:rPr>
              <a:t>براي كنترل متغيرهاي تعديل كننده(کنترل های تحقیقی)  </a:t>
            </a:r>
            <a:r>
              <a:rPr lang="fa-IR" sz="3200" b="1" dirty="0" smtClean="0">
                <a:solidFill>
                  <a:srgbClr val="FF0000"/>
                </a:solidFill>
                <a:cs typeface="B Nazanin" pitchFamily="2" charset="-78"/>
              </a:rPr>
              <a:t>چهار روش </a:t>
            </a:r>
            <a:r>
              <a:rPr lang="fa-IR" sz="3200" b="1" dirty="0" smtClean="0">
                <a:cs typeface="B Nazanin" pitchFamily="2" charset="-78"/>
              </a:rPr>
              <a:t>وجود دارد كه عبارتند از:</a:t>
            </a:r>
          </a:p>
          <a:p>
            <a:pPr algn="justLow" rtl="1">
              <a:buNone/>
            </a:pPr>
            <a:endParaRPr lang="fa-IR" dirty="0" smtClean="0">
              <a:cs typeface="B Nazanin" pitchFamily="2" charset="-78"/>
            </a:endParaRPr>
          </a:p>
          <a:p>
            <a:pPr algn="justLow" rtl="1">
              <a:buNone/>
            </a:pPr>
            <a:endParaRPr lang="fa-IR" dirty="0" smtClean="0">
              <a:cs typeface="B Nazanin" pitchFamily="2" charset="-78"/>
            </a:endParaRPr>
          </a:p>
          <a:p>
            <a:pPr rtl="1">
              <a:buNone/>
            </a:pPr>
            <a:r>
              <a:rPr lang="fa-IR" sz="2800" b="1" dirty="0" smtClean="0">
                <a:solidFill>
                  <a:srgbClr val="7030A0"/>
                </a:solidFill>
                <a:cs typeface="B Nazanin" pitchFamily="2" charset="-78"/>
              </a:rPr>
              <a:t>1- اثر </a:t>
            </a:r>
            <a:r>
              <a:rPr lang="fa-IR" sz="2800" b="1" dirty="0">
                <a:solidFill>
                  <a:srgbClr val="7030A0"/>
                </a:solidFill>
                <a:cs typeface="B Nazanin" pitchFamily="2" charset="-78"/>
              </a:rPr>
              <a:t>متغير تعديل كننده را به كلي ازصحنه پژوهش حذف كنيم</a:t>
            </a:r>
            <a:r>
              <a:rPr lang="fa-IR" sz="2800" b="1" dirty="0" smtClean="0">
                <a:solidFill>
                  <a:srgbClr val="7030A0"/>
                </a:solidFill>
                <a:cs typeface="B Nazanin" pitchFamily="2" charset="-78"/>
              </a:rPr>
              <a:t>.</a:t>
            </a:r>
          </a:p>
          <a:p>
            <a:pPr rtl="1">
              <a:buNone/>
            </a:pPr>
            <a:r>
              <a:rPr lang="fa-IR" sz="2800" b="1" dirty="0" smtClean="0">
                <a:solidFill>
                  <a:srgbClr val="7030A0"/>
                </a:solidFill>
                <a:cs typeface="B Nazanin" pitchFamily="2" charset="-78"/>
              </a:rPr>
              <a:t>2- تأثير متغير تعديل كننده را مورد مطالعه و سنجش قرار دهيم و نقش آن را در متغير وابسته مشخص كنيم.</a:t>
            </a:r>
          </a:p>
          <a:p>
            <a:pPr rtl="1">
              <a:buNone/>
            </a:pPr>
            <a:r>
              <a:rPr lang="fa-IR" sz="2800" b="1" dirty="0" smtClean="0">
                <a:solidFill>
                  <a:srgbClr val="7030A0"/>
                </a:solidFill>
                <a:cs typeface="B Nazanin" pitchFamily="2" charset="-78"/>
              </a:rPr>
              <a:t>3- از روش جور كردن و هم طراز كردن آزمودني ها استفاده كنيم.</a:t>
            </a:r>
          </a:p>
          <a:p>
            <a:pPr rtl="1">
              <a:buNone/>
            </a:pPr>
            <a:r>
              <a:rPr lang="fa-IR" sz="2800" b="1" dirty="0">
                <a:solidFill>
                  <a:srgbClr val="7030A0"/>
                </a:solidFill>
                <a:cs typeface="B Nazanin" pitchFamily="2" charset="-78"/>
              </a:rPr>
              <a:t>4- بالاخره آخرين و بهترين راه براي كنترل متغيرهاي تعديل كننده، انتخاب </a:t>
            </a:r>
            <a:r>
              <a:rPr lang="fa-IR" sz="2800" b="1" dirty="0" smtClean="0">
                <a:solidFill>
                  <a:srgbClr val="7030A0"/>
                </a:solidFill>
                <a:cs typeface="B Nazanin" pitchFamily="2" charset="-78"/>
              </a:rPr>
              <a:t>و جايگزيني </a:t>
            </a:r>
            <a:r>
              <a:rPr lang="fa-IR" sz="2800" b="1" dirty="0">
                <a:solidFill>
                  <a:srgbClr val="7030A0"/>
                </a:solidFill>
                <a:cs typeface="B Nazanin" pitchFamily="2" charset="-78"/>
              </a:rPr>
              <a:t>تصادفي </a:t>
            </a:r>
            <a:r>
              <a:rPr lang="fa-IR" sz="2800" b="1" dirty="0" smtClean="0">
                <a:solidFill>
                  <a:srgbClr val="7030A0"/>
                </a:solidFill>
                <a:cs typeface="B Nazanin" pitchFamily="2" charset="-78"/>
              </a:rPr>
              <a:t>آزمودني </a:t>
            </a:r>
            <a:r>
              <a:rPr lang="fa-IR" sz="2800" b="1" dirty="0">
                <a:solidFill>
                  <a:srgbClr val="7030A0"/>
                </a:solidFill>
                <a:cs typeface="B Nazanin" pitchFamily="2" charset="-78"/>
              </a:rPr>
              <a:t>هاست</a:t>
            </a:r>
            <a:r>
              <a:rPr lang="fa-IR" sz="2800" b="1" dirty="0" smtClean="0">
                <a:solidFill>
                  <a:srgbClr val="7030A0"/>
                </a:solidFill>
                <a:cs typeface="B Nazanin" pitchFamily="2" charset="-78"/>
              </a:rPr>
              <a:t>.</a:t>
            </a:r>
          </a:p>
          <a:p>
            <a:pPr algn="justLow" rtl="1">
              <a:buNone/>
            </a:pPr>
            <a:endParaRPr lang="fa-IR" dirty="0">
              <a:cs typeface="B Nazanin" pitchFamily="2" charset="-7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fa-IR" sz="3600" b="1" dirty="0" smtClean="0">
                <a:solidFill>
                  <a:srgbClr val="FF0000"/>
                </a:solidFill>
                <a:cs typeface="B Nazanin" pitchFamily="2" charset="-78"/>
              </a:rPr>
              <a:t>ب) كنترل هاي آماري: </a:t>
            </a:r>
          </a:p>
          <a:p>
            <a:pPr>
              <a:buNone/>
            </a:pPr>
            <a:r>
              <a:rPr lang="fa-IR" sz="3600" dirty="0" smtClean="0">
                <a:cs typeface="B Nazanin" pitchFamily="2" charset="-78"/>
              </a:rPr>
              <a:t>اين كنترل شامل تحليل كوواريانس(</a:t>
            </a:r>
            <a:r>
              <a:rPr lang="en-US" sz="3600" dirty="0" smtClean="0">
                <a:cs typeface="B Nazanin" pitchFamily="2" charset="-78"/>
              </a:rPr>
              <a:t>ANCOVA</a:t>
            </a:r>
            <a:r>
              <a:rPr lang="fa-IR" sz="3600" dirty="0" smtClean="0">
                <a:cs typeface="B Nazanin" pitchFamily="2" charset="-78"/>
              </a:rPr>
              <a:t>)، رگرسيون سلسله مراتبي و اندازه گيري‌هاي مكرر مي باشد كه شرح دقيق هر يك از آنها در فصل تجزيه و تحليل خواهد آمد.</a:t>
            </a:r>
          </a:p>
          <a:p>
            <a:endParaRPr lang="en-US" sz="3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مرور مطالب قبلی</a:t>
            </a:r>
            <a:endParaRPr lang="en-US" dirty="0"/>
          </a:p>
        </p:txBody>
      </p:sp>
      <p:sp>
        <p:nvSpPr>
          <p:cNvPr id="3" name="Content Placeholder 2"/>
          <p:cNvSpPr>
            <a:spLocks noGrp="1"/>
          </p:cNvSpPr>
          <p:nvPr>
            <p:ph idx="1"/>
          </p:nvPr>
        </p:nvSpPr>
        <p:spPr/>
        <p:txBody>
          <a:bodyPr>
            <a:normAutofit/>
          </a:bodyPr>
          <a:lstStyle/>
          <a:p>
            <a:r>
              <a:rPr lang="fa-IR" sz="4800" dirty="0" smtClean="0">
                <a:cs typeface="2  Badr" pitchFamily="2" charset="-78"/>
              </a:rPr>
              <a:t>پارادایم ها </a:t>
            </a:r>
          </a:p>
          <a:p>
            <a:r>
              <a:rPr lang="fa-IR" sz="4800" dirty="0" smtClean="0">
                <a:cs typeface="2  Badr" pitchFamily="2" charset="-78"/>
              </a:rPr>
              <a:t>انواع روش های تحقیق </a:t>
            </a:r>
          </a:p>
          <a:p>
            <a:r>
              <a:rPr lang="fa-IR" sz="4800" dirty="0" smtClean="0">
                <a:cs typeface="2  Badr" pitchFamily="2" charset="-78"/>
              </a:rPr>
              <a:t>چهارچوب نگارش در روش تحقیق کمی و کیفی </a:t>
            </a:r>
            <a:endParaRPr lang="en-US" sz="4800" dirty="0">
              <a:cs typeface="2  Badr" pitchFamily="2" charset="-78"/>
            </a:endParaRPr>
          </a:p>
        </p:txBody>
      </p:sp>
    </p:spTree>
    <p:extLst>
      <p:ext uri="{BB962C8B-B14F-4D97-AF65-F5344CB8AC3E}">
        <p14:creationId xmlns:p14="http://schemas.microsoft.com/office/powerpoint/2010/main" val="19055500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8C62F3B-8A4E-4E74-BEE3-7B3A2859F81D}" type="slidenum">
              <a:rPr lang="en-US" smtClean="0"/>
              <a:pPr/>
              <a:t>20</a:t>
            </a:fld>
            <a:endParaRPr lang="en-US"/>
          </a:p>
        </p:txBody>
      </p:sp>
      <p:sp>
        <p:nvSpPr>
          <p:cNvPr id="5" name="Rectangle 4"/>
          <p:cNvSpPr/>
          <p:nvPr/>
        </p:nvSpPr>
        <p:spPr>
          <a:xfrm>
            <a:off x="228600" y="928670"/>
            <a:ext cx="8610600" cy="5693866"/>
          </a:xfrm>
          <a:prstGeom prst="rect">
            <a:avLst/>
          </a:prstGeom>
        </p:spPr>
        <p:txBody>
          <a:bodyPr wrap="square">
            <a:spAutoFit/>
          </a:bodyPr>
          <a:lstStyle/>
          <a:p>
            <a:pPr algn="justLow" rtl="1"/>
            <a:r>
              <a:rPr lang="fa-IR" sz="2800" b="1" dirty="0" smtClean="0">
                <a:solidFill>
                  <a:srgbClr val="FF0000"/>
                </a:solidFill>
                <a:cs typeface="B Nazanin" pitchFamily="2" charset="-78"/>
              </a:rPr>
              <a:t>5. متغيرهاي مداخله گر: </a:t>
            </a:r>
            <a:r>
              <a:rPr lang="fa-IR" sz="2800" dirty="0" smtClean="0">
                <a:cs typeface="B Nazanin" pitchFamily="2" charset="-78"/>
              </a:rPr>
              <a:t>متغيري است كه محقق براي استنتاج از نحوه ي تأثير متغير مستقل بر متغير وابسته(تابع) مورد نظر قرار مي دهد، ولي تأثير آن را نه مي توان كنترل كرد و نه به طور مستقيم و مستقل از ساير متغيرها، مشاهده كرد .</a:t>
            </a:r>
          </a:p>
          <a:p>
            <a:pPr algn="justLow" rtl="1"/>
            <a:r>
              <a:rPr lang="fa-IR" sz="2800" dirty="0" smtClean="0">
                <a:cs typeface="B Nazanin" pitchFamily="2" charset="-78"/>
              </a:rPr>
              <a:t> متغيرمداخله گر معمولاً براعتبار دروني و اعتبار بيروني تحقيق اثر نمي گذارد. براي مثال در يك طرح تحقيق كه هدف آن </a:t>
            </a:r>
            <a:r>
              <a:rPr lang="fa-IR" sz="2800" b="1" u="sng" dirty="0" smtClean="0">
                <a:solidFill>
                  <a:schemeClr val="accent1"/>
                </a:solidFill>
                <a:cs typeface="B Nazanin" pitchFamily="2" charset="-78"/>
              </a:rPr>
              <a:t>بررسي تأثير روش آموزش برنامه اي در مقايسه با سخنراني ، براي دروس رياضي پايه ي پنجم ابتدايي </a:t>
            </a:r>
            <a:r>
              <a:rPr lang="fa-IR" sz="2800" dirty="0" smtClean="0">
                <a:cs typeface="B Nazanin" pitchFamily="2" charset="-78"/>
              </a:rPr>
              <a:t>است، متغير مستقل روش تدريس و متغير وابسته پيشرفت تحصيلي دانش آموزان است. </a:t>
            </a:r>
          </a:p>
          <a:p>
            <a:pPr algn="justLow" rtl="1"/>
            <a:r>
              <a:rPr lang="fa-IR" sz="2800" dirty="0" smtClean="0">
                <a:cs typeface="B Nazanin" pitchFamily="2" charset="-78"/>
              </a:rPr>
              <a:t>ازآنجا كه ”يادگيري“ متغيري است كه تأثيرمتغير مستقل بر متغير وابسته را تحت تأثير قرار مي دهد و مشاهده آن به طور مستقيم امكان پذير نمي باشد، متغير مداخله گر ناميده مي شود. بدون شك نقش متغيرهاي مداخله گر ، در تفسير نتايج مدنظر قرار مي گيرد.</a:t>
            </a:r>
            <a:endParaRPr lang="fa-IR" sz="2000" dirty="0">
              <a:cs typeface="B Nazanin" pitchFamily="2" charset="-78"/>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تکالیف </a:t>
            </a:r>
            <a:endParaRPr lang="en-US" dirty="0"/>
          </a:p>
        </p:txBody>
      </p:sp>
      <p:sp>
        <p:nvSpPr>
          <p:cNvPr id="3" name="Content Placeholder 2"/>
          <p:cNvSpPr>
            <a:spLocks noGrp="1"/>
          </p:cNvSpPr>
          <p:nvPr>
            <p:ph idx="1"/>
          </p:nvPr>
        </p:nvSpPr>
        <p:spPr/>
        <p:txBody>
          <a:bodyPr/>
          <a:lstStyle/>
          <a:p>
            <a:pPr algn="r"/>
            <a:r>
              <a:rPr lang="fa-IR" dirty="0" smtClean="0">
                <a:cs typeface="2  Badr" pitchFamily="2" charset="-78"/>
              </a:rPr>
              <a:t>بررسی سایت های معرفی شده و استخراج 10 عنوان مقاله و مشخص کردن متغیرهای پژوهشی </a:t>
            </a:r>
            <a:endParaRPr lang="en-US" dirty="0">
              <a:cs typeface="2  Badr" pitchFamily="2" charset="-78"/>
            </a:endParaRPr>
          </a:p>
        </p:txBody>
      </p:sp>
    </p:spTree>
    <p:extLst>
      <p:ext uri="{BB962C8B-B14F-4D97-AF65-F5344CB8AC3E}">
        <p14:creationId xmlns:p14="http://schemas.microsoft.com/office/powerpoint/2010/main" val="11455328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43208" y="642918"/>
            <a:ext cx="6000792" cy="1500198"/>
          </a:xfrm>
          <a:solidFill>
            <a:srgbClr val="FFFF00"/>
          </a:solidFill>
        </p:spPr>
        <p:txBody>
          <a:bodyPr>
            <a:noAutofit/>
          </a:bodyPr>
          <a:lstStyle/>
          <a:p>
            <a:r>
              <a:rPr lang="fa-IR" sz="8800" dirty="0" smtClean="0"/>
              <a:t>خدا قوّت!</a:t>
            </a:r>
            <a:endParaRPr lang="en-US" sz="8800" dirty="0"/>
          </a:p>
        </p:txBody>
      </p:sp>
      <p:pic>
        <p:nvPicPr>
          <p:cNvPr id="4" name="Content Placeholder 3" descr="کلاس1.png"/>
          <p:cNvPicPr>
            <a:picLocks noGrp="1" noChangeAspect="1"/>
          </p:cNvPicPr>
          <p:nvPr>
            <p:ph idx="1"/>
          </p:nvPr>
        </p:nvPicPr>
        <p:blipFill>
          <a:blip r:embed="rId2" cstate="print"/>
          <a:stretch>
            <a:fillRect/>
          </a:stretch>
        </p:blipFill>
        <p:spPr>
          <a:xfrm>
            <a:off x="1214414" y="2258934"/>
            <a:ext cx="6143667" cy="4125675"/>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857232"/>
            <a:ext cx="7851648" cy="1928826"/>
          </a:xfrm>
          <a:solidFill>
            <a:srgbClr val="FFFF00"/>
          </a:solidFill>
        </p:spPr>
        <p:txBody>
          <a:bodyPr>
            <a:noAutofit/>
          </a:bodyPr>
          <a:lstStyle/>
          <a:p>
            <a:pPr algn="ctr" rtl="1"/>
            <a:r>
              <a:rPr lang="fa-IR" sz="5400" dirty="0">
                <a:solidFill>
                  <a:srgbClr val="FF0000"/>
                </a:solidFill>
                <a:effectLst>
                  <a:outerShdw blurRad="38100" dist="38100" dir="2700000" algn="tl">
                    <a:srgbClr val="000000">
                      <a:alpha val="43137"/>
                    </a:srgbClr>
                  </a:outerShdw>
                </a:effectLst>
                <a:cs typeface="B Titr" pitchFamily="2" charset="-78"/>
              </a:rPr>
              <a:t/>
            </a:r>
            <a:br>
              <a:rPr lang="fa-IR" sz="5400" dirty="0">
                <a:solidFill>
                  <a:srgbClr val="FF0000"/>
                </a:solidFill>
                <a:effectLst>
                  <a:outerShdw blurRad="38100" dist="38100" dir="2700000" algn="tl">
                    <a:srgbClr val="000000">
                      <a:alpha val="43137"/>
                    </a:srgbClr>
                  </a:outerShdw>
                </a:effectLst>
                <a:cs typeface="B Titr" pitchFamily="2" charset="-78"/>
              </a:rPr>
            </a:br>
            <a:r>
              <a:rPr lang="en-US" sz="5400" dirty="0" smtClean="0">
                <a:solidFill>
                  <a:srgbClr val="FF0000"/>
                </a:solidFill>
                <a:effectLst>
                  <a:outerShdw blurRad="38100" dist="38100" dir="2700000" algn="tl">
                    <a:srgbClr val="000000">
                      <a:alpha val="43137"/>
                    </a:srgbClr>
                  </a:outerShdw>
                </a:effectLst>
                <a:cs typeface="B Titr" pitchFamily="2" charset="-78"/>
              </a:rPr>
              <a:t/>
            </a:r>
            <a:br>
              <a:rPr lang="en-US" sz="5400" dirty="0" smtClean="0">
                <a:solidFill>
                  <a:srgbClr val="FF0000"/>
                </a:solidFill>
                <a:effectLst>
                  <a:outerShdw blurRad="38100" dist="38100" dir="2700000" algn="tl">
                    <a:srgbClr val="000000">
                      <a:alpha val="43137"/>
                    </a:srgbClr>
                  </a:outerShdw>
                </a:effectLst>
                <a:cs typeface="B Titr" pitchFamily="2" charset="-78"/>
              </a:rPr>
            </a:br>
            <a:r>
              <a:rPr lang="en-US" sz="5400" dirty="0" smtClean="0">
                <a:solidFill>
                  <a:srgbClr val="FF0000"/>
                </a:solidFill>
                <a:effectLst>
                  <a:outerShdw blurRad="38100" dist="38100" dir="2700000" algn="tl">
                    <a:srgbClr val="000000">
                      <a:alpha val="43137"/>
                    </a:srgbClr>
                  </a:outerShdw>
                </a:effectLst>
                <a:cs typeface="B Titr" pitchFamily="2" charset="-78"/>
              </a:rPr>
              <a:t/>
            </a:r>
            <a:br>
              <a:rPr lang="en-US" sz="5400" dirty="0" smtClean="0">
                <a:solidFill>
                  <a:srgbClr val="FF0000"/>
                </a:solidFill>
                <a:effectLst>
                  <a:outerShdw blurRad="38100" dist="38100" dir="2700000" algn="tl">
                    <a:srgbClr val="000000">
                      <a:alpha val="43137"/>
                    </a:srgbClr>
                  </a:outerShdw>
                </a:effectLst>
                <a:cs typeface="B Titr" pitchFamily="2" charset="-78"/>
              </a:rPr>
            </a:br>
            <a:r>
              <a:rPr lang="en-US" sz="5400" dirty="0" smtClean="0">
                <a:solidFill>
                  <a:srgbClr val="FF0000"/>
                </a:solidFill>
                <a:effectLst>
                  <a:outerShdw blurRad="38100" dist="38100" dir="2700000" algn="tl">
                    <a:srgbClr val="000000">
                      <a:alpha val="43137"/>
                    </a:srgbClr>
                  </a:outerShdw>
                </a:effectLst>
                <a:cs typeface="B Titr" pitchFamily="2" charset="-78"/>
              </a:rPr>
              <a:t> </a:t>
            </a:r>
            <a:r>
              <a:rPr lang="fa-IR" sz="5400" dirty="0" smtClean="0">
                <a:solidFill>
                  <a:srgbClr val="FF0000"/>
                </a:solidFill>
                <a:effectLst>
                  <a:outerShdw blurRad="38100" dist="38100" dir="2700000" algn="tl">
                    <a:srgbClr val="000000">
                      <a:alpha val="43137"/>
                    </a:srgbClr>
                  </a:outerShdw>
                </a:effectLst>
                <a:cs typeface="B Titr" pitchFamily="2" charset="-78"/>
              </a:rPr>
              <a:t>متغیر و انواع آن در تحقیقات</a:t>
            </a:r>
            <a:br>
              <a:rPr lang="fa-IR" sz="5400" dirty="0" smtClean="0">
                <a:solidFill>
                  <a:srgbClr val="FF0000"/>
                </a:solidFill>
                <a:effectLst>
                  <a:outerShdw blurRad="38100" dist="38100" dir="2700000" algn="tl">
                    <a:srgbClr val="000000">
                      <a:alpha val="43137"/>
                    </a:srgbClr>
                  </a:outerShdw>
                </a:effectLst>
                <a:cs typeface="B Titr" pitchFamily="2" charset="-78"/>
              </a:rPr>
            </a:br>
            <a:endParaRPr lang="en-US" sz="5400" dirty="0">
              <a:solidFill>
                <a:srgbClr val="FF0000"/>
              </a:solidFill>
              <a:effectLst>
                <a:outerShdw blurRad="38100" dist="38100" dir="2700000" algn="tl">
                  <a:srgbClr val="000000">
                    <a:alpha val="43137"/>
                  </a:srgbClr>
                </a:outerShdw>
              </a:effectLst>
              <a:cs typeface="B Titr" pitchFamily="2" charset="-78"/>
            </a:endParaRPr>
          </a:p>
        </p:txBody>
      </p:sp>
      <p:sp>
        <p:nvSpPr>
          <p:cNvPr id="3" name="Subtitle 2"/>
          <p:cNvSpPr>
            <a:spLocks noGrp="1"/>
          </p:cNvSpPr>
          <p:nvPr>
            <p:ph type="subTitle" idx="1"/>
          </p:nvPr>
        </p:nvSpPr>
        <p:spPr>
          <a:xfrm>
            <a:off x="214282" y="3789040"/>
            <a:ext cx="8643998" cy="2783232"/>
          </a:xfrm>
        </p:spPr>
        <p:style>
          <a:lnRef idx="1">
            <a:schemeClr val="accent6"/>
          </a:lnRef>
          <a:fillRef idx="3">
            <a:schemeClr val="accent6"/>
          </a:fillRef>
          <a:effectRef idx="2">
            <a:schemeClr val="accent6"/>
          </a:effectRef>
          <a:fontRef idx="minor">
            <a:schemeClr val="lt1"/>
          </a:fontRef>
        </p:style>
        <p:txBody>
          <a:bodyPr>
            <a:noAutofit/>
          </a:bodyPr>
          <a:lstStyle/>
          <a:p>
            <a:pPr algn="ctr" rtl="1"/>
            <a:r>
              <a:rPr lang="fa-IR" sz="2800" b="1" dirty="0" smtClean="0">
                <a:solidFill>
                  <a:sysClr val="windowText" lastClr="000000"/>
                </a:solidFill>
                <a:cs typeface="B Lotus" pitchFamily="2" charset="-78"/>
              </a:rPr>
              <a:t>مربوط به درس روش تحقیق پیشرفته</a:t>
            </a:r>
          </a:p>
          <a:p>
            <a:pPr algn="ctr" rtl="1"/>
            <a:endParaRPr lang="en-US" sz="2800" b="1" dirty="0">
              <a:solidFill>
                <a:sysClr val="windowText" lastClr="000000"/>
              </a:solidFill>
              <a:cs typeface="B Lotus" pitchFamily="2" charset="-78"/>
            </a:endParaRPr>
          </a:p>
        </p:txBody>
      </p:sp>
    </p:spTree>
    <p:extLst>
      <p:ext uri="{BB962C8B-B14F-4D97-AF65-F5344CB8AC3E}">
        <p14:creationId xmlns:p14="http://schemas.microsoft.com/office/powerpoint/2010/main" val="38436931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wheel(1)">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wheel(1)">
                                      <p:cBhvr>
                                        <p:cTn id="1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cs typeface="B Titr" pitchFamily="2" charset="-78"/>
              </a:rPr>
              <a:t>  متغیر چیست؟</a:t>
            </a:r>
            <a:endParaRPr lang="en-US" dirty="0">
              <a:cs typeface="B Titr" pitchFamily="2" charset="-78"/>
            </a:endParaRPr>
          </a:p>
        </p:txBody>
      </p:sp>
      <p:sp>
        <p:nvSpPr>
          <p:cNvPr id="3" name="Content Placeholder 2"/>
          <p:cNvSpPr>
            <a:spLocks noGrp="1"/>
          </p:cNvSpPr>
          <p:nvPr>
            <p:ph idx="1"/>
          </p:nvPr>
        </p:nvSpPr>
        <p:spPr>
          <a:xfrm>
            <a:off x="457200" y="2643182"/>
            <a:ext cx="8229600" cy="3681418"/>
          </a:xfrm>
        </p:spPr>
        <p:style>
          <a:lnRef idx="1">
            <a:schemeClr val="accent6"/>
          </a:lnRef>
          <a:fillRef idx="2">
            <a:schemeClr val="accent6"/>
          </a:fillRef>
          <a:effectRef idx="1">
            <a:schemeClr val="accent6"/>
          </a:effectRef>
          <a:fontRef idx="minor">
            <a:schemeClr val="dk1"/>
          </a:fontRef>
        </p:style>
        <p:txBody>
          <a:bodyPr>
            <a:normAutofit/>
          </a:bodyPr>
          <a:lstStyle/>
          <a:p>
            <a:pPr algn="just" rtl="1"/>
            <a:r>
              <a:rPr lang="fa-IR" sz="3600" dirty="0" smtClean="0">
                <a:solidFill>
                  <a:schemeClr val="bg2">
                    <a:lumMod val="10000"/>
                  </a:schemeClr>
                </a:solidFill>
                <a:cs typeface="B Nazanin" pitchFamily="2" charset="-78"/>
              </a:rPr>
              <a:t>متغير، مفهومي است كه به آن بيش از دو يا چند ارزش يا عدد اختصاص داده مي شود و </a:t>
            </a:r>
            <a:r>
              <a:rPr lang="fa-IR" sz="3600" b="1" dirty="0" smtClean="0">
                <a:solidFill>
                  <a:srgbClr val="FF0000"/>
                </a:solidFill>
                <a:cs typeface="B Nazanin" pitchFamily="2" charset="-78"/>
              </a:rPr>
              <a:t>قابل مشاهده يا اندازه گيري </a:t>
            </a:r>
            <a:r>
              <a:rPr lang="fa-IR" sz="3600" dirty="0" smtClean="0">
                <a:solidFill>
                  <a:schemeClr val="bg2">
                    <a:lumMod val="10000"/>
                  </a:schemeClr>
                </a:solidFill>
                <a:cs typeface="B Nazanin" pitchFamily="2" charset="-78"/>
              </a:rPr>
              <a:t>مي باشد. ويژگي هايي را كه پژوهشگر مشاهده يا اندازه‌گيري مي كند، متغير مي‌نامند. براي مثال وزن ميز يك متغير است.</a:t>
            </a:r>
          </a:p>
          <a:p>
            <a:pPr algn="just" rtl="1"/>
            <a:endParaRPr lang="en-US" sz="3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8229600" cy="1418484"/>
          </a:xfrm>
          <a:solidFill>
            <a:srgbClr val="FFFF00"/>
          </a:solidFill>
        </p:spPr>
        <p:txBody>
          <a:bodyPr>
            <a:noAutofit/>
          </a:bodyPr>
          <a:lstStyle/>
          <a:p>
            <a:r>
              <a:rPr lang="fa-IR" sz="4000" dirty="0" smtClean="0"/>
              <a:t>چرا شناخت متغیرو آشنایی با این واژه در تحقیق مهم است؟</a:t>
            </a:r>
            <a:endParaRPr lang="en-US" sz="4000" dirty="0"/>
          </a:p>
        </p:txBody>
      </p:sp>
      <p:sp>
        <p:nvSpPr>
          <p:cNvPr id="3" name="Content Placeholder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Autofit/>
          </a:bodyPr>
          <a:lstStyle/>
          <a:p>
            <a:r>
              <a:rPr lang="fa-IR" sz="3000" dirty="0" smtClean="0">
                <a:solidFill>
                  <a:schemeClr val="bg2">
                    <a:lumMod val="10000"/>
                  </a:schemeClr>
                </a:solidFill>
                <a:cs typeface="B Nazanin" pitchFamily="2" charset="-78"/>
              </a:rPr>
              <a:t>متغيرها از مهمترين مباحث در تحقيقات اجتماعي - انساني </a:t>
            </a:r>
            <a:r>
              <a:rPr lang="fa-IR" sz="3000" dirty="0" smtClean="0">
                <a:solidFill>
                  <a:schemeClr val="bg2">
                    <a:lumMod val="10000"/>
                  </a:schemeClr>
                </a:solidFill>
                <a:cs typeface="B Nazanin" pitchFamily="2" charset="-78"/>
              </a:rPr>
              <a:t>           مي </a:t>
            </a:r>
            <a:r>
              <a:rPr lang="fa-IR" sz="3000" dirty="0" smtClean="0">
                <a:solidFill>
                  <a:schemeClr val="bg2">
                    <a:lumMod val="10000"/>
                  </a:schemeClr>
                </a:solidFill>
                <a:cs typeface="B Nazanin" pitchFamily="2" charset="-78"/>
              </a:rPr>
              <a:t>باشند. </a:t>
            </a:r>
          </a:p>
          <a:p>
            <a:r>
              <a:rPr lang="fa-IR" sz="3000" dirty="0" smtClean="0">
                <a:solidFill>
                  <a:schemeClr val="bg2">
                    <a:lumMod val="10000"/>
                  </a:schemeClr>
                </a:solidFill>
                <a:cs typeface="B Nazanin" pitchFamily="2" charset="-78"/>
              </a:rPr>
              <a:t>همیشه در تحقیقات ، هدف ، شناخت علّت يا عوامل پيدايش يا تغيير موضوع مورد نظر است و چون اين عوامل </a:t>
            </a:r>
            <a:r>
              <a:rPr lang="fa-IR" sz="3000" b="1" dirty="0" smtClean="0">
                <a:solidFill>
                  <a:srgbClr val="FF0000"/>
                </a:solidFill>
                <a:cs typeface="B Nazanin" pitchFamily="2" charset="-78"/>
              </a:rPr>
              <a:t>تغيير پذيرند </a:t>
            </a:r>
            <a:r>
              <a:rPr lang="fa-IR" sz="3000" dirty="0" smtClean="0">
                <a:solidFill>
                  <a:schemeClr val="bg2">
                    <a:lumMod val="10000"/>
                  </a:schemeClr>
                </a:solidFill>
                <a:cs typeface="B Nazanin" pitchFamily="2" charset="-78"/>
              </a:rPr>
              <a:t>و </a:t>
            </a:r>
            <a:r>
              <a:rPr lang="fa-IR" sz="3000" b="1" dirty="0" smtClean="0">
                <a:solidFill>
                  <a:srgbClr val="FF0000"/>
                </a:solidFill>
                <a:cs typeface="B Nazanin" pitchFamily="2" charset="-78"/>
              </a:rPr>
              <a:t>قابل سنجش</a:t>
            </a:r>
            <a:r>
              <a:rPr lang="fa-IR" sz="3000" dirty="0" smtClean="0">
                <a:solidFill>
                  <a:schemeClr val="bg2">
                    <a:lumMod val="10000"/>
                  </a:schemeClr>
                </a:solidFill>
                <a:cs typeface="B Nazanin" pitchFamily="2" charset="-78"/>
              </a:rPr>
              <a:t>، آنها را متغير مي‌خوانيم. </a:t>
            </a:r>
          </a:p>
          <a:p>
            <a:r>
              <a:rPr lang="fa-IR" sz="3000" dirty="0" smtClean="0">
                <a:solidFill>
                  <a:schemeClr val="bg2">
                    <a:lumMod val="10000"/>
                  </a:schemeClr>
                </a:solidFill>
                <a:cs typeface="B Nazanin" pitchFamily="2" charset="-78"/>
              </a:rPr>
              <a:t>در نهايت بايد بتوانيم هم انواع متغيرها را بشناسيم، هم آنكه روابط آنها را با يكديگر شناسايي كنيم. </a:t>
            </a:r>
          </a:p>
          <a:p>
            <a:r>
              <a:rPr lang="fa-IR" sz="3000" dirty="0" smtClean="0">
                <a:solidFill>
                  <a:schemeClr val="bg2">
                    <a:lumMod val="10000"/>
                  </a:schemeClr>
                </a:solidFill>
                <a:cs typeface="B Nazanin" pitchFamily="2" charset="-78"/>
              </a:rPr>
              <a:t>همچنين، ميزان تأثير يك متغير بر متغير ديگر را مورد سنجش قرار داده و اندازه‌گيري كنيم. </a:t>
            </a:r>
          </a:p>
          <a:p>
            <a:endParaRPr lang="en-US" sz="3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sz="5400" dirty="0" smtClean="0">
                <a:solidFill>
                  <a:schemeClr val="tx1"/>
                </a:solidFill>
              </a:rPr>
              <a:t>تمايز ميان مفهوم، سازه و متغير:</a:t>
            </a:r>
            <a:endParaRPr lang="en-US" dirty="0"/>
          </a:p>
        </p:txBody>
      </p:sp>
      <p:sp>
        <p:nvSpPr>
          <p:cNvPr id="3" name="Content Placeholder 2"/>
          <p:cNvSpPr>
            <a:spLocks noGrp="1"/>
          </p:cNvSpPr>
          <p:nvPr>
            <p:ph idx="1"/>
          </p:nvPr>
        </p:nvSpPr>
        <p:spPr/>
        <p:txBody>
          <a:bodyPr>
            <a:normAutofit/>
          </a:bodyPr>
          <a:lstStyle/>
          <a:p>
            <a:r>
              <a:rPr lang="fa-IR" sz="3600" b="1" u="sng" dirty="0" smtClean="0">
                <a:solidFill>
                  <a:srgbClr val="FF0000"/>
                </a:solidFill>
                <a:cs typeface="B Nazanin" pitchFamily="2" charset="-78"/>
              </a:rPr>
              <a:t>مفهوم چیست؟</a:t>
            </a:r>
          </a:p>
          <a:p>
            <a:r>
              <a:rPr lang="fa-IR" sz="3600" b="1" u="sng" dirty="0" smtClean="0">
                <a:solidFill>
                  <a:srgbClr val="FF0000"/>
                </a:solidFill>
                <a:cs typeface="B Nazanin" pitchFamily="2" charset="-78"/>
              </a:rPr>
              <a:t>مفهوم</a:t>
            </a:r>
            <a:r>
              <a:rPr lang="fa-IR" sz="3200" dirty="0" smtClean="0">
                <a:cs typeface="B Nazanin" pitchFamily="2" charset="-78"/>
              </a:rPr>
              <a:t> تجريدي از رويدادهاي قابل مشاهده است كه معرّف شباهت ها يا جنبه هاي مشترك ميان آنها است. مفاهيم واژه هايي انتزاعي مي باشند كه براي توضيح دادن و يا معنا دادن به تجربياتمان از آنها استفاده مي كنيم.</a:t>
            </a:r>
          </a:p>
          <a:p>
            <a:r>
              <a:rPr lang="fa-IR" sz="3200" dirty="0" smtClean="0">
                <a:cs typeface="B Nazanin" pitchFamily="2" charset="-78"/>
              </a:rPr>
              <a:t>براي مثال پيشرفت تحصيلي « مفهومي» است كه مي توان آن را از طريق عملكرد (نمره هاي‌كلاسي ) دانش آموزان در دروس مختلف مشاهده كرد.</a:t>
            </a:r>
          </a:p>
          <a:p>
            <a:pPr>
              <a:buNone/>
            </a:pPr>
            <a:endParaRPr lang="en-US" sz="3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fa-IR" sz="3600" b="1" u="sng" dirty="0" smtClean="0">
                <a:solidFill>
                  <a:srgbClr val="FF0000"/>
                </a:solidFill>
                <a:cs typeface="B Nazanin" pitchFamily="2" charset="-78"/>
              </a:rPr>
              <a:t>سازه چیست؟</a:t>
            </a:r>
            <a:endParaRPr lang="fa-IR" sz="3600" b="1" dirty="0" smtClean="0">
              <a:cs typeface="B Nazanin" pitchFamily="2" charset="-78"/>
            </a:endParaRPr>
          </a:p>
          <a:p>
            <a:r>
              <a:rPr lang="fa-IR" sz="2800" dirty="0" smtClean="0">
                <a:cs typeface="B Nazanin" pitchFamily="2" charset="-78"/>
              </a:rPr>
              <a:t>برخي واژه ها مانند « انگيزش » ،« هوش »،« اضطراب » ،« قابليت‌اجتماعي » به صورت مستقيم قابل مشاهده نمي باشند . اين مفاهيم پيچيده كه در سطح بالايي از تجريد(انتزاع) قرار دارند، </a:t>
            </a:r>
            <a:r>
              <a:rPr lang="fa-IR" sz="3600" b="1" u="sng" dirty="0" smtClean="0">
                <a:solidFill>
                  <a:srgbClr val="FF0000"/>
                </a:solidFill>
                <a:cs typeface="B Nazanin" pitchFamily="2" charset="-78"/>
              </a:rPr>
              <a:t>سازه</a:t>
            </a:r>
            <a:r>
              <a:rPr lang="fa-IR" sz="2800" dirty="0" smtClean="0">
                <a:cs typeface="B Nazanin" pitchFamily="2" charset="-78"/>
              </a:rPr>
              <a:t> ناميده مي‌شوند. سازه ها غالباً از نظريه ها مشتق مي گردند. «قابليت اجتماعي » يك سازه است زيرا از يك سو به مهار ت هاي اجتماعي، شناختي و عاطفي و از سوي ديگر به فرآيند اجتماعي شدن و تجربه هاي اجتماعي در روابط ميان فردي اشاره دارد. </a:t>
            </a:r>
            <a:r>
              <a:rPr lang="fa-IR" sz="2800" b="1" i="1" dirty="0" smtClean="0">
                <a:cs typeface="B Nazanin" pitchFamily="2" charset="-78"/>
              </a:rPr>
              <a:t>مشاهدة قابليت اجتماعي، تنها با ايجاد شرايط خاص و با كمك متغيرها امكان پذير مي گردد.</a:t>
            </a:r>
          </a:p>
          <a:p>
            <a:endParaRPr lang="en-US" sz="2800" dirty="0"/>
          </a:p>
        </p:txBody>
      </p:sp>
      <p:sp>
        <p:nvSpPr>
          <p:cNvPr id="4" name="Title 1"/>
          <p:cNvSpPr txBox="1">
            <a:spLocks/>
          </p:cNvSpPr>
          <p:nvPr/>
        </p:nvSpPr>
        <p:spPr>
          <a:xfrm>
            <a:off x="571472" y="571480"/>
            <a:ext cx="8229600" cy="1143000"/>
          </a:xfrm>
          <a:prstGeom prst="rect">
            <a:avLst/>
          </a:prstGeom>
        </p:spPr>
        <p:style>
          <a:lnRef idx="1">
            <a:schemeClr val="accent6"/>
          </a:lnRef>
          <a:fillRef idx="2">
            <a:schemeClr val="accent6"/>
          </a:fillRef>
          <a:effectRef idx="1">
            <a:schemeClr val="accent6"/>
          </a:effectRef>
          <a:fontRef idx="minor">
            <a:schemeClr val="dk1"/>
          </a:fontRef>
        </p:style>
        <p:txBody>
          <a:bodyPr vert="horz" lIns="0" rIns="0" bIns="0" anchor="b">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4400" b="0" i="0" u="none" strike="noStrike" kern="1200" cap="none" spc="0" normalizeH="0" baseline="0" noProof="0" dirty="0" smtClean="0">
                <a:ln>
                  <a:noFill/>
                </a:ln>
                <a:solidFill>
                  <a:schemeClr val="tx1"/>
                </a:solidFill>
                <a:effectLst/>
                <a:uLnTx/>
                <a:uFillTx/>
                <a:latin typeface="+mj-lt"/>
                <a:ea typeface="+mj-ea"/>
                <a:cs typeface="B Titr" pitchFamily="2" charset="-78"/>
              </a:rPr>
              <a:t>تمايز ميان مفهوم، سازه و متغير:</a:t>
            </a:r>
            <a:endParaRPr kumimoji="0" lang="en-US" sz="4400" b="0" i="0" u="none" strike="noStrike" kern="1200" cap="none" spc="0" normalizeH="0" baseline="0" noProof="0" dirty="0">
              <a:ln>
                <a:noFill/>
              </a:ln>
              <a:solidFill>
                <a:schemeClr val="tx2"/>
              </a:solidFill>
              <a:effectLst/>
              <a:uLnTx/>
              <a:uFillTx/>
              <a:latin typeface="+mj-lt"/>
              <a:ea typeface="+mj-ea"/>
              <a:cs typeface="B Titr" pitchFamily="2"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Low">
              <a:buNone/>
            </a:pPr>
            <a:r>
              <a:rPr lang="fa-IR" sz="3200" b="1" u="sng" dirty="0" smtClean="0">
                <a:solidFill>
                  <a:srgbClr val="FF0000"/>
                </a:solidFill>
                <a:cs typeface="B Nazanin" pitchFamily="2" charset="-78"/>
              </a:rPr>
              <a:t>متغيرچیست؟</a:t>
            </a:r>
          </a:p>
          <a:p>
            <a:pPr marL="0" indent="0" algn="justLow">
              <a:buNone/>
            </a:pPr>
            <a:r>
              <a:rPr lang="fa-IR" sz="3200" b="1" u="sng" dirty="0" smtClean="0">
                <a:solidFill>
                  <a:srgbClr val="FF0000"/>
                </a:solidFill>
                <a:cs typeface="B Nazanin" pitchFamily="2" charset="-78"/>
              </a:rPr>
              <a:t>متغیر</a:t>
            </a:r>
            <a:r>
              <a:rPr lang="fa-IR" dirty="0" smtClean="0">
                <a:solidFill>
                  <a:schemeClr val="bg2">
                    <a:lumMod val="10000"/>
                  </a:schemeClr>
                </a:solidFill>
                <a:cs typeface="B Nazanin" pitchFamily="2" charset="-78"/>
              </a:rPr>
              <a:t> عبارت است از ويژگي واحد مورد مشاهده. متغير كميتي است كه مي تواند از واحدي به واحد ديگر يا از يك شرايط مشاهده به شرايط ديگر ، مقادير مختلفي را اختيار كند.</a:t>
            </a:r>
          </a:p>
          <a:p>
            <a:pPr marL="0" indent="0" algn="justLow">
              <a:buNone/>
            </a:pPr>
            <a:r>
              <a:rPr lang="fa-IR" dirty="0" smtClean="0">
                <a:solidFill>
                  <a:schemeClr val="bg2">
                    <a:lumMod val="10000"/>
                  </a:schemeClr>
                </a:solidFill>
                <a:cs typeface="B Nazanin" pitchFamily="2" charset="-78"/>
              </a:rPr>
              <a:t>پس از انتخاب متغيرها كه براساس پيشينه‌ي تحقيق انجام گرفته است، فرضيه ها يا سؤال‌هاي تحقيق مشخص شده، سپس تعريف عملياتي متغيرها عرضه مي شود .</a:t>
            </a:r>
          </a:p>
          <a:p>
            <a:pPr marL="0" indent="0" algn="justLow">
              <a:buNone/>
            </a:pPr>
            <a:r>
              <a:rPr lang="fa-IR" dirty="0" smtClean="0">
                <a:solidFill>
                  <a:schemeClr val="bg2">
                    <a:lumMod val="10000"/>
                  </a:schemeClr>
                </a:solidFill>
                <a:cs typeface="B Nazanin" pitchFamily="2" charset="-78"/>
              </a:rPr>
              <a:t>مرحله‌ي بعد تصميم گيري، گروه بندي و يا دستكاري متغيرها است.</a:t>
            </a:r>
          </a:p>
          <a:p>
            <a:endParaRPr lang="en-US" dirty="0"/>
          </a:p>
        </p:txBody>
      </p:sp>
      <p:sp>
        <p:nvSpPr>
          <p:cNvPr id="4" name="Title 1"/>
          <p:cNvSpPr txBox="1">
            <a:spLocks/>
          </p:cNvSpPr>
          <p:nvPr/>
        </p:nvSpPr>
        <p:spPr>
          <a:xfrm>
            <a:off x="571472" y="571480"/>
            <a:ext cx="8229600" cy="1143000"/>
          </a:xfrm>
          <a:prstGeom prst="rect">
            <a:avLst/>
          </a:prstGeom>
        </p:spPr>
        <p:style>
          <a:lnRef idx="1">
            <a:schemeClr val="accent6"/>
          </a:lnRef>
          <a:fillRef idx="2">
            <a:schemeClr val="accent6"/>
          </a:fillRef>
          <a:effectRef idx="1">
            <a:schemeClr val="accent6"/>
          </a:effectRef>
          <a:fontRef idx="minor">
            <a:schemeClr val="dk1"/>
          </a:fontRef>
        </p:style>
        <p:txBody>
          <a:bodyPr vert="horz" lIns="0" rIns="0" bIns="0" anchor="b">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4400" b="0" i="0" u="none" strike="noStrike" kern="1200" cap="none" spc="0" normalizeH="0" baseline="0" noProof="0" dirty="0" smtClean="0">
                <a:ln>
                  <a:noFill/>
                </a:ln>
                <a:solidFill>
                  <a:schemeClr val="tx1"/>
                </a:solidFill>
                <a:effectLst/>
                <a:uLnTx/>
                <a:uFillTx/>
                <a:latin typeface="+mj-lt"/>
                <a:ea typeface="+mj-ea"/>
                <a:cs typeface="B Titr" pitchFamily="2" charset="-78"/>
              </a:rPr>
              <a:t>تمايز ميان مفهوم، سازه و متغير:</a:t>
            </a:r>
            <a:endParaRPr kumimoji="0" lang="en-US" sz="4400" b="0" i="0" u="none" strike="noStrike" kern="1200" cap="none" spc="0" normalizeH="0" baseline="0" noProof="0" dirty="0">
              <a:ln>
                <a:noFill/>
              </a:ln>
              <a:solidFill>
                <a:schemeClr val="tx2"/>
              </a:solidFill>
              <a:effectLst/>
              <a:uLnTx/>
              <a:uFillTx/>
              <a:latin typeface="+mj-lt"/>
              <a:ea typeface="+mj-ea"/>
              <a:cs typeface="B Titr" pitchFamily="2"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normAutofit/>
          </a:bodyPr>
          <a:lstStyle/>
          <a:p>
            <a:r>
              <a:rPr lang="fa-IR" sz="4000" dirty="0" smtClean="0">
                <a:solidFill>
                  <a:srgbClr val="0070C0"/>
                </a:solidFill>
              </a:rPr>
              <a:t>طبقه بندی متغیرها</a:t>
            </a:r>
            <a:endParaRPr lang="en-US" sz="4000" dirty="0">
              <a:solidFill>
                <a:srgbClr val="0070C0"/>
              </a:solidFill>
            </a:endParaRPr>
          </a:p>
        </p:txBody>
      </p:sp>
      <p:sp>
        <p:nvSpPr>
          <p:cNvPr id="3" name="Content Placeholder 2"/>
          <p:cNvSpPr>
            <a:spLocks noGrp="1"/>
          </p:cNvSpPr>
          <p:nvPr>
            <p:ph idx="1"/>
          </p:nvPr>
        </p:nvSpPr>
        <p:spPr/>
        <p:style>
          <a:lnRef idx="1">
            <a:schemeClr val="accent6"/>
          </a:lnRef>
          <a:fillRef idx="3">
            <a:schemeClr val="accent6"/>
          </a:fillRef>
          <a:effectRef idx="2">
            <a:schemeClr val="accent6"/>
          </a:effectRef>
          <a:fontRef idx="minor">
            <a:schemeClr val="lt1"/>
          </a:fontRef>
        </p:style>
        <p:txBody>
          <a:bodyPr>
            <a:normAutofit/>
          </a:bodyPr>
          <a:lstStyle/>
          <a:p>
            <a:r>
              <a:rPr lang="fa-IR" sz="2800" dirty="0" smtClean="0">
                <a:solidFill>
                  <a:srgbClr val="C00000"/>
                </a:solidFill>
                <a:cs typeface="B Titr" pitchFamily="2" charset="-78"/>
              </a:rPr>
              <a:t>الف – طبقه بندی متغیرها  از حیث اندازه گیری: </a:t>
            </a:r>
          </a:p>
          <a:p>
            <a:r>
              <a:rPr lang="fa-IR" sz="2800" dirty="0" smtClean="0">
                <a:solidFill>
                  <a:srgbClr val="002060"/>
                </a:solidFill>
                <a:cs typeface="B Titr" pitchFamily="2" charset="-78"/>
              </a:rPr>
              <a:t>الف-1) متغیرهای کیفی</a:t>
            </a:r>
          </a:p>
          <a:p>
            <a:r>
              <a:rPr lang="fa-IR" sz="2800" dirty="0" smtClean="0">
                <a:solidFill>
                  <a:srgbClr val="002060"/>
                </a:solidFill>
                <a:cs typeface="B Titr" pitchFamily="2" charset="-78"/>
              </a:rPr>
              <a:t>الف-2) متغیرهای کمّی : متغیرهای گسسته و متغیرهای پیوسته</a:t>
            </a:r>
          </a:p>
          <a:p>
            <a:endParaRPr lang="fa-IR" sz="2800" dirty="0" smtClean="0">
              <a:solidFill>
                <a:srgbClr val="C00000"/>
              </a:solidFill>
              <a:cs typeface="B Titr" pitchFamily="2" charset="-78"/>
            </a:endParaRPr>
          </a:p>
          <a:p>
            <a:r>
              <a:rPr lang="fa-IR" sz="2800" dirty="0" smtClean="0">
                <a:solidFill>
                  <a:srgbClr val="C00000"/>
                </a:solidFill>
                <a:cs typeface="B Titr" pitchFamily="2" charset="-78"/>
              </a:rPr>
              <a:t>ب- طبقه بندی متغیرها براساس نقش آن در فرایند تحقیق:</a:t>
            </a:r>
          </a:p>
          <a:p>
            <a:r>
              <a:rPr lang="fa-IR" sz="2800" dirty="0" smtClean="0">
                <a:solidFill>
                  <a:srgbClr val="002060"/>
                </a:solidFill>
                <a:cs typeface="B Titr" pitchFamily="2" charset="-78"/>
              </a:rPr>
              <a:t>ب-1) متغير مستقل  ب-2)متغيروابسته  ب-3) متغير تعديل كننده ب-4) متغير كنترل  ب-5) متغير مداخله گر</a:t>
            </a:r>
          </a:p>
          <a:p>
            <a:endParaRPr lang="en-US" sz="2800" dirty="0">
              <a:solidFill>
                <a:srgbClr val="C00000"/>
              </a:solidFill>
              <a:cs typeface="B Titr" pitchFamily="2" charset="-7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776</TotalTime>
  <Words>1657</Words>
  <Application>Microsoft Office PowerPoint</Application>
  <PresentationFormat>On-screen Show (4:3)</PresentationFormat>
  <Paragraphs>88</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Flow</vt:lpstr>
      <vt:lpstr>روش تحقیق کمی و کیفی </vt:lpstr>
      <vt:lpstr>مرور مطالب قبلی</vt:lpstr>
      <vt:lpstr>    متغیر و انواع آن در تحقیقات </vt:lpstr>
      <vt:lpstr>  متغیر چیست؟</vt:lpstr>
      <vt:lpstr>چرا شناخت متغیرو آشنایی با این واژه در تحقیق مهم است؟</vt:lpstr>
      <vt:lpstr>تمايز ميان مفهوم، سازه و متغير:</vt:lpstr>
      <vt:lpstr>PowerPoint Presentation</vt:lpstr>
      <vt:lpstr>PowerPoint Presentation</vt:lpstr>
      <vt:lpstr>طبقه بندی متغیرها</vt:lpstr>
      <vt:lpstr>طبقه بندی متغیرها</vt:lpstr>
      <vt:lpstr>PowerPoint Presentation</vt:lpstr>
      <vt:lpstr>انواع متغير براساس نقش آن در فرآيند تحقيق</vt:lpstr>
      <vt:lpstr>1- . متغير مستقل: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تکالیف </vt:lpstr>
      <vt:lpstr>خدا قوّت!</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IT</dc:creator>
  <cp:lastModifiedBy>MRT www.Win2Farsi.com</cp:lastModifiedBy>
  <cp:revision>95</cp:revision>
  <dcterms:created xsi:type="dcterms:W3CDTF">2013-04-12T15:21:12Z</dcterms:created>
  <dcterms:modified xsi:type="dcterms:W3CDTF">2020-03-04T06:02:06Z</dcterms:modified>
</cp:coreProperties>
</file>