
<file path=[Content_Types].xml><?xml version="1.0" encoding="utf-8"?>
<Types xmlns="http://schemas.openxmlformats.org/package/2006/content-types">
  <Default Extension="png" ContentType="image/png"/>
  <Default Extension="m4a" ContentType="audio/mp4"/>
  <Default Extension="amr"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552" r:id="rId2"/>
    <p:sldId id="275" r:id="rId3"/>
    <p:sldId id="269" r:id="rId4"/>
    <p:sldId id="270" r:id="rId5"/>
    <p:sldId id="640" r:id="rId6"/>
    <p:sldId id="279" r:id="rId7"/>
    <p:sldId id="283" r:id="rId8"/>
    <p:sldId id="313" r:id="rId9"/>
    <p:sldId id="314" r:id="rId10"/>
    <p:sldId id="641" r:id="rId11"/>
    <p:sldId id="316" r:id="rId12"/>
    <p:sldId id="318" r:id="rId13"/>
    <p:sldId id="319" r:id="rId14"/>
    <p:sldId id="320" r:id="rId15"/>
    <p:sldId id="321" r:id="rId16"/>
    <p:sldId id="322" r:id="rId17"/>
    <p:sldId id="323" r:id="rId18"/>
    <p:sldId id="324" r:id="rId19"/>
    <p:sldId id="325" r:id="rId20"/>
    <p:sldId id="326" r:id="rId21"/>
    <p:sldId id="327" r:id="rId22"/>
    <p:sldId id="328" r:id="rId23"/>
    <p:sldId id="63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97FF"/>
    <a:srgbClr val="FF9E1D"/>
    <a:srgbClr val="D68B1C"/>
    <a:srgbClr val="609600"/>
    <a:srgbClr val="6CA800"/>
    <a:srgbClr val="EE7D00"/>
    <a:srgbClr val="253600"/>
    <a:srgbClr val="552579"/>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0BEBAD-F40E-47F6-83E2-EACC14339DD4}" type="datetimeFigureOut">
              <a:rPr lang="en-US" smtClean="0"/>
              <a:t>3/13/2020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4F7A1D-82C9-42C6-8DAC-FB6C97F86272}" type="slidenum">
              <a:rPr lang="en-US" smtClean="0"/>
              <a:t>‹#›</a:t>
            </a:fld>
            <a:endParaRPr lang="en-US"/>
          </a:p>
        </p:txBody>
      </p:sp>
    </p:spTree>
    <p:extLst>
      <p:ext uri="{BB962C8B-B14F-4D97-AF65-F5344CB8AC3E}">
        <p14:creationId xmlns:p14="http://schemas.microsoft.com/office/powerpoint/2010/main" val="376318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3581705"/>
            <a:ext cx="8246070" cy="1527050"/>
          </a:xfrm>
          <a:effectLst>
            <a:outerShdw blurRad="50800" dist="38100" dir="2700000" algn="ctr" rotWithShape="0">
              <a:schemeClr val="tx1">
                <a:alpha val="68000"/>
              </a:schemeClr>
            </a:outerShdw>
          </a:effectLst>
        </p:spPr>
        <p:txBody>
          <a:bodyPr>
            <a:normAutofit/>
          </a:bodyPr>
          <a:lstStyle>
            <a:lvl1pPr algn="r">
              <a:defRPr sz="3600">
                <a:solidFill>
                  <a:schemeClr val="bg1"/>
                </a:solidFill>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448965" y="5108755"/>
            <a:ext cx="8246070" cy="1068935"/>
          </a:xfrm>
        </p:spPr>
        <p:txBody>
          <a:bodyPr>
            <a:normAutofit/>
          </a:bodyPr>
          <a:lstStyle>
            <a:lvl1pPr marL="0" indent="0" algn="r">
              <a:buNone/>
              <a:defRPr sz="280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610820"/>
          </a:xfrm>
        </p:spPr>
        <p:txBody>
          <a:bodyPr>
            <a:normAutofit/>
          </a:bodyPr>
          <a:lstStyle>
            <a:lvl1pPr algn="l">
              <a:defRPr sz="3600">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596540"/>
            <a:ext cx="8229600"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1" y="374900"/>
            <a:ext cx="6719018" cy="868839"/>
          </a:xfrm>
        </p:spPr>
        <p:txBody>
          <a:bodyPr>
            <a:normAutofit/>
          </a:bodyPr>
          <a:lstStyle>
            <a:lvl1pPr algn="l">
              <a:defRPr sz="3600">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2" y="1138425"/>
            <a:ext cx="6719018" cy="503926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532180"/>
          </a:xfrm>
        </p:spPr>
        <p:txBody>
          <a:bodyPr>
            <a:normAutofit/>
          </a:bodyPr>
          <a:lstStyle>
            <a:lvl1pPr algn="l">
              <a:defRPr sz="3600">
                <a:solidFill>
                  <a:srgbClr val="FFFF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57749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20736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57749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20736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3/13/2020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3/13/2020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amr"/><Relationship Id="rId1" Type="http://schemas.microsoft.com/office/2007/relationships/media" Target="../media/media4.amr"/><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amr"/><Relationship Id="rId1" Type="http://schemas.microsoft.com/office/2007/relationships/media" Target="../media/media5.amr"/><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amr"/><Relationship Id="rId1" Type="http://schemas.microsoft.com/office/2007/relationships/media" Target="../media/media6.amr"/><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amr"/><Relationship Id="rId1" Type="http://schemas.microsoft.com/office/2007/relationships/media" Target="../media/media7.amr"/><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amr"/><Relationship Id="rId1" Type="http://schemas.microsoft.com/office/2007/relationships/media" Target="../media/media8.amr"/><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amr"/><Relationship Id="rId1" Type="http://schemas.microsoft.com/office/2007/relationships/media" Target="../media/media9.amr"/><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amr"/><Relationship Id="rId1" Type="http://schemas.microsoft.com/office/2007/relationships/media" Target="../media/media2.amr"/><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amr"/><Relationship Id="rId1" Type="http://schemas.microsoft.com/office/2007/relationships/media" Target="../media/media10.amr"/><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amr"/><Relationship Id="rId1" Type="http://schemas.microsoft.com/office/2007/relationships/media" Target="../media/media11.amr"/><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amr"/><Relationship Id="rId1" Type="http://schemas.microsoft.com/office/2007/relationships/media" Target="../media/media3.amr"/><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8719" y="833015"/>
            <a:ext cx="4428445" cy="320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65196" y="4345230"/>
            <a:ext cx="7024430" cy="369332"/>
          </a:xfrm>
          <a:prstGeom prst="rect">
            <a:avLst/>
          </a:prstGeom>
          <a:noFill/>
        </p:spPr>
        <p:txBody>
          <a:bodyPr wrap="square" rtlCol="0">
            <a:spAutoFit/>
          </a:bodyPr>
          <a:lstStyle/>
          <a:p>
            <a:endParaRPr lang="en-US" dirty="0">
              <a:effectLst>
                <a:glow rad="63500">
                  <a:schemeClr val="accent1">
                    <a:satMod val="175000"/>
                    <a:alpha val="40000"/>
                  </a:schemeClr>
                </a:glow>
              </a:effectLst>
            </a:endParaRPr>
          </a:p>
        </p:txBody>
      </p:sp>
      <p:sp>
        <p:nvSpPr>
          <p:cNvPr id="4" name="Octagon 3"/>
          <p:cNvSpPr/>
          <p:nvPr/>
        </p:nvSpPr>
        <p:spPr>
          <a:xfrm>
            <a:off x="1976015" y="4039820"/>
            <a:ext cx="5344675" cy="2290575"/>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rgbClr val="FF0000"/>
                </a:solidFill>
                <a:cs typeface="B Titr" panose="00000700000000000000" pitchFamily="2" charset="-78"/>
              </a:rPr>
              <a:t>نظریه های یادگیری و آموزش</a:t>
            </a:r>
          </a:p>
          <a:p>
            <a:pPr algn="ctr"/>
            <a:r>
              <a:rPr lang="fa-IR" dirty="0" smtClean="0">
                <a:solidFill>
                  <a:srgbClr val="FF0000"/>
                </a:solidFill>
                <a:cs typeface="B Titr" panose="00000700000000000000" pitchFamily="2" charset="-78"/>
              </a:rPr>
              <a:t>نیمسال دوم سال تحصیلی 99-98</a:t>
            </a:r>
          </a:p>
          <a:p>
            <a:pPr algn="ctr"/>
            <a:r>
              <a:rPr lang="fa-IR" dirty="0" smtClean="0">
                <a:solidFill>
                  <a:srgbClr val="FF0000"/>
                </a:solidFill>
                <a:cs typeface="B Titr" panose="00000700000000000000" pitchFamily="2" charset="-78"/>
              </a:rPr>
              <a:t>دانشگاه فرهنگیان اردبیل</a:t>
            </a:r>
          </a:p>
          <a:p>
            <a:pPr algn="ctr"/>
            <a:r>
              <a:rPr lang="fa-IR" dirty="0" smtClean="0">
                <a:solidFill>
                  <a:srgbClr val="FF0000"/>
                </a:solidFill>
                <a:cs typeface="B Titr" panose="00000700000000000000" pitchFamily="2" charset="-78"/>
              </a:rPr>
              <a:t>دکتر علی اقبالی</a:t>
            </a:r>
            <a:endParaRPr lang="en-US" dirty="0">
              <a:solidFill>
                <a:srgbClr val="FF0000"/>
              </a:solidFill>
              <a:cs typeface="B Titr" panose="00000700000000000000" pitchFamily="2" charset="-78"/>
            </a:endParaRPr>
          </a:p>
        </p:txBody>
      </p:sp>
      <p:pic>
        <p:nvPicPr>
          <p:cNvPr id="2" name="Voice 0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66324638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71866" fill="hold"/>
                                        <p:tgtEl>
                                          <p:spTgt spid="2"/>
                                        </p:tgtEl>
                                      </p:cBhvr>
                                    </p:cmd>
                                  </p:childTnLst>
                                </p:cTn>
                              </p:par>
                            </p:childTnLst>
                          </p:cTn>
                        </p:par>
                      </p:childTnLst>
                    </p:cTn>
                  </p:par>
                </p:childTnLst>
              </p:cTn>
              <p:nextCondLst>
                <p:cond evt="onClick" delay="0">
                  <p:tgtEl>
                    <p:spTgt spid="2"/>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a:solidFill>
                  <a:srgbClr val="FF0000"/>
                </a:solidFill>
                <a:cs typeface="B Titr" pitchFamily="2" charset="-78"/>
              </a:rPr>
              <a:t>نظریه شناختی- فرهنگی- اجتماعی ویگوتسکی </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itchFamily="2" charset="2"/>
              <a:buChar char="v"/>
            </a:pPr>
            <a:r>
              <a:rPr lang="fa-IR" b="1" dirty="0" smtClean="0">
                <a:cs typeface="B Titr" pitchFamily="2" charset="-78"/>
              </a:rPr>
              <a:t>تاثیرپذیری از نظریه های مارکس </a:t>
            </a:r>
            <a:r>
              <a:rPr lang="fa-IR" b="1" dirty="0">
                <a:cs typeface="B Titr" pitchFamily="2" charset="-78"/>
              </a:rPr>
              <a:t>و انگلس مبنی بر </a:t>
            </a:r>
            <a:r>
              <a:rPr lang="fa-IR" b="1" dirty="0" smtClean="0">
                <a:cs typeface="B Titr" pitchFamily="2" charset="-78"/>
              </a:rPr>
              <a:t>جدا نبودن ماهیت </a:t>
            </a:r>
            <a:r>
              <a:rPr lang="fa-IR" b="1" dirty="0">
                <a:cs typeface="B Titr" pitchFamily="2" charset="-78"/>
              </a:rPr>
              <a:t>انسان </a:t>
            </a:r>
            <a:r>
              <a:rPr lang="fa-IR" b="1" dirty="0" smtClean="0">
                <a:cs typeface="B Titr" pitchFamily="2" charset="-78"/>
              </a:rPr>
              <a:t>از </a:t>
            </a:r>
            <a:r>
              <a:rPr lang="fa-IR" b="1" dirty="0">
                <a:cs typeface="B Titr" pitchFamily="2" charset="-78"/>
              </a:rPr>
              <a:t>بافت </a:t>
            </a:r>
            <a:r>
              <a:rPr lang="fa-IR" b="1" dirty="0" smtClean="0">
                <a:cs typeface="B Titr" pitchFamily="2" charset="-78"/>
              </a:rPr>
              <a:t>تاریخی-اجتماعی و استفاده از ابزارهای تولید</a:t>
            </a:r>
          </a:p>
          <a:p>
            <a:pPr algn="just" rtl="1">
              <a:lnSpc>
                <a:spcPct val="150000"/>
              </a:lnSpc>
              <a:spcBef>
                <a:spcPct val="0"/>
              </a:spcBef>
              <a:buFont typeface="Wingdings" pitchFamily="2" charset="2"/>
              <a:buChar char="v"/>
            </a:pPr>
            <a:r>
              <a:rPr lang="fa-IR" b="1" dirty="0" smtClean="0">
                <a:cs typeface="B Titr" pitchFamily="2" charset="-78"/>
              </a:rPr>
              <a:t>تاکید ویگوتسکی بر استفاده از </a:t>
            </a:r>
            <a:r>
              <a:rPr lang="fa-IR" b="1" dirty="0">
                <a:cs typeface="B Titr" pitchFamily="2" charset="-78"/>
              </a:rPr>
              <a:t>ابزارهای </a:t>
            </a:r>
            <a:r>
              <a:rPr lang="fa-IR" b="1" dirty="0" smtClean="0">
                <a:cs typeface="B Titr" pitchFamily="2" charset="-78"/>
              </a:rPr>
              <a:t>روانشناختی و سیستم های </a:t>
            </a:r>
            <a:r>
              <a:rPr lang="fa-IR" b="1" dirty="0">
                <a:cs typeface="B Titr" pitchFamily="2" charset="-78"/>
              </a:rPr>
              <a:t>نشانه ای </a:t>
            </a:r>
            <a:r>
              <a:rPr lang="fa-IR" b="1" dirty="0" smtClean="0">
                <a:cs typeface="B Titr" pitchFamily="2" charset="-78"/>
              </a:rPr>
              <a:t>گفتار، نوشتن و شمارش</a:t>
            </a:r>
          </a:p>
          <a:p>
            <a:pPr algn="just" rtl="1">
              <a:lnSpc>
                <a:spcPct val="150000"/>
              </a:lnSpc>
              <a:spcBef>
                <a:spcPct val="0"/>
              </a:spcBef>
              <a:buFont typeface="Wingdings" pitchFamily="2" charset="2"/>
              <a:buChar char="v"/>
            </a:pPr>
            <a:r>
              <a:rPr lang="fa-IR" b="1" dirty="0" smtClean="0">
                <a:cs typeface="B Titr" pitchFamily="2" charset="-78"/>
              </a:rPr>
              <a:t> </a:t>
            </a:r>
            <a:endParaRPr lang="fa-IR" b="1" dirty="0">
              <a:cs typeface="B Titr" pitchFamily="2" charset="-78"/>
            </a:endParaRPr>
          </a:p>
        </p:txBody>
      </p:sp>
      <p:pic>
        <p:nvPicPr>
          <p:cNvPr id="2" name="Voice 03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3033932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43060" fill="hold"/>
                                        <p:tgtEl>
                                          <p:spTgt spid="2"/>
                                        </p:tgtEl>
                                      </p:cBhvr>
                                    </p:cmd>
                                  </p:childTnLst>
                                </p:cTn>
                              </p:par>
                            </p:childTnLst>
                          </p:cTn>
                        </p:par>
                      </p:childTnLst>
                    </p:cTn>
                  </p:par>
                </p:childTnLst>
              </p:cTn>
              <p:nextCondLst>
                <p:cond evt="onClick" delay="0">
                  <p:tgtEl>
                    <p:spTgt spid="2"/>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06393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a:solidFill>
                  <a:srgbClr val="FF0000"/>
                </a:solidFill>
                <a:cs typeface="B Titr" pitchFamily="2" charset="-78"/>
              </a:rPr>
              <a:t>نظریه شناختی- فرهنگی- اجتماعی ویگوتسکی </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itchFamily="2" charset="2"/>
              <a:buChar char="v"/>
            </a:pPr>
            <a:r>
              <a:rPr lang="fa-IR" b="1" dirty="0" smtClean="0">
                <a:cs typeface="B Titr" pitchFamily="2" charset="-78"/>
              </a:rPr>
              <a:t>دو مسیر اصلی رشدبراساس دیدگاه ویگوتسکی: </a:t>
            </a:r>
          </a:p>
          <a:p>
            <a:pPr algn="just" rtl="1">
              <a:lnSpc>
                <a:spcPct val="150000"/>
              </a:lnSpc>
              <a:spcBef>
                <a:spcPct val="0"/>
              </a:spcBef>
              <a:buFont typeface="Wingdings" pitchFamily="2" charset="2"/>
              <a:buChar char="v"/>
            </a:pPr>
            <a:r>
              <a:rPr lang="fa-IR" b="1" dirty="0" smtClean="0">
                <a:cs typeface="B Titr" pitchFamily="2" charset="-78"/>
              </a:rPr>
              <a:t>مسیر </a:t>
            </a:r>
            <a:r>
              <a:rPr lang="fa-IR" b="1" dirty="0">
                <a:cs typeface="B Titr" pitchFamily="2" charset="-78"/>
              </a:rPr>
              <a:t>طبیعی رشد </a:t>
            </a:r>
            <a:endParaRPr lang="fa-IR" b="1" dirty="0" smtClean="0">
              <a:cs typeface="B Titr" pitchFamily="2" charset="-78"/>
            </a:endParaRPr>
          </a:p>
          <a:p>
            <a:pPr algn="just" rtl="1">
              <a:lnSpc>
                <a:spcPct val="150000"/>
              </a:lnSpc>
              <a:spcBef>
                <a:spcPct val="0"/>
              </a:spcBef>
              <a:buFont typeface="Wingdings" pitchFamily="2" charset="2"/>
              <a:buChar char="v"/>
            </a:pPr>
            <a:r>
              <a:rPr lang="fa-IR" b="1" dirty="0" smtClean="0">
                <a:cs typeface="B Titr" pitchFamily="2" charset="-78"/>
              </a:rPr>
              <a:t>مسیر </a:t>
            </a:r>
            <a:r>
              <a:rPr lang="fa-IR" b="1" dirty="0">
                <a:cs typeface="B Titr" pitchFamily="2" charset="-78"/>
              </a:rPr>
              <a:t>فرهنگی </a:t>
            </a:r>
            <a:r>
              <a:rPr lang="fa-IR" b="1" dirty="0" smtClean="0">
                <a:cs typeface="B Titr" pitchFamily="2" charset="-78"/>
              </a:rPr>
              <a:t>رشد</a:t>
            </a:r>
            <a:endParaRPr lang="fa-IR" b="1" dirty="0">
              <a:cs typeface="B Titr" pitchFamily="2" charset="-78"/>
            </a:endParaRPr>
          </a:p>
        </p:txBody>
      </p:sp>
      <p:pic>
        <p:nvPicPr>
          <p:cNvPr id="2" name="Voice 03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90315266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83740" fill="hold"/>
                                        <p:tgtEl>
                                          <p:spTgt spid="2"/>
                                        </p:tgtEl>
                                      </p:cBhvr>
                                    </p:cmd>
                                  </p:childTnLst>
                                </p:cTn>
                              </p:par>
                            </p:childTnLst>
                          </p:cTn>
                        </p:par>
                      </p:childTnLst>
                    </p:cTn>
                  </p:par>
                </p:childTnLst>
              </p:cTn>
              <p:nextCondLst>
                <p:cond evt="onClick" delay="0">
                  <p:tgtEl>
                    <p:spTgt spid="2"/>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06393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a:solidFill>
                  <a:srgbClr val="FF0000"/>
                </a:solidFill>
                <a:cs typeface="B Titr" pitchFamily="2" charset="-78"/>
              </a:rPr>
              <a:t>نظریه شناختی- فرهنگی- اجتماعی ویگوتسکی </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itchFamily="2" charset="2"/>
              <a:buChar char="v"/>
            </a:pPr>
            <a:r>
              <a:rPr lang="fa-IR" b="1" dirty="0" smtClean="0">
                <a:cs typeface="B Titr" pitchFamily="2" charset="-78"/>
              </a:rPr>
              <a:t>اوجنبه‌های </a:t>
            </a:r>
            <a:r>
              <a:rPr lang="fa-IR" b="1" dirty="0">
                <a:cs typeface="B Titr" pitchFamily="2" charset="-78"/>
              </a:rPr>
              <a:t>فرهنگی، تاریخی و اجتماعی را در رشد شناختی بسیار با اهمیت می‌داند و به باور او </a:t>
            </a:r>
            <a:r>
              <a:rPr lang="fa-IR" b="1" dirty="0">
                <a:solidFill>
                  <a:srgbClr val="FF0000"/>
                </a:solidFill>
                <a:cs typeface="B Titr" pitchFamily="2" charset="-78"/>
              </a:rPr>
              <a:t>کنش متقابل میان یادگیرنده و محیط اجتماعی‌اش</a:t>
            </a:r>
            <a:r>
              <a:rPr lang="fa-IR" b="1" dirty="0">
                <a:cs typeface="B Titr" pitchFamily="2" charset="-78"/>
              </a:rPr>
              <a:t> تعیین کننده اصلی رشد شناختی اوست</a:t>
            </a:r>
            <a:r>
              <a:rPr lang="fa-IR" b="1" dirty="0" smtClean="0">
                <a:cs typeface="B Titr" pitchFamily="2" charset="-78"/>
              </a:rPr>
              <a:t>.</a:t>
            </a:r>
          </a:p>
          <a:p>
            <a:pPr algn="just" rtl="1">
              <a:lnSpc>
                <a:spcPct val="150000"/>
              </a:lnSpc>
              <a:spcBef>
                <a:spcPct val="0"/>
              </a:spcBef>
              <a:buFont typeface="Wingdings" pitchFamily="2" charset="2"/>
              <a:buChar char="v"/>
            </a:pPr>
            <a:r>
              <a:rPr lang="fa-IR" b="1" dirty="0" smtClean="0">
                <a:cs typeface="B Titr" pitchFamily="2" charset="-78"/>
              </a:rPr>
              <a:t> </a:t>
            </a:r>
            <a:r>
              <a:rPr lang="fa-IR" b="1" dirty="0">
                <a:cs typeface="B Titr" pitchFamily="2" charset="-78"/>
              </a:rPr>
              <a:t>«خاستگاه» روان آدمی</a:t>
            </a:r>
            <a:r>
              <a:rPr lang="fa-IR" b="1" dirty="0">
                <a:solidFill>
                  <a:srgbClr val="FF0000"/>
                </a:solidFill>
                <a:cs typeface="B Titr" pitchFamily="2" charset="-78"/>
              </a:rPr>
              <a:t> اجتماع </a:t>
            </a:r>
            <a:r>
              <a:rPr lang="fa-IR" b="1" dirty="0">
                <a:cs typeface="B Titr" pitchFamily="2" charset="-78"/>
              </a:rPr>
              <a:t>است و فرایندی که به آن شکل می‌دهد </a:t>
            </a:r>
            <a:r>
              <a:rPr lang="fa-IR" b="1" dirty="0">
                <a:solidFill>
                  <a:srgbClr val="FF0000"/>
                </a:solidFill>
                <a:cs typeface="B Titr" pitchFamily="2" charset="-78"/>
              </a:rPr>
              <a:t>ارتباط</a:t>
            </a:r>
            <a:r>
              <a:rPr lang="fa-IR" b="1" dirty="0">
                <a:cs typeface="B Titr" pitchFamily="2" charset="-78"/>
              </a:rPr>
              <a:t> است. </a:t>
            </a:r>
          </a:p>
        </p:txBody>
      </p:sp>
    </p:spTree>
    <p:extLst>
      <p:ext uri="{BB962C8B-B14F-4D97-AF65-F5344CB8AC3E}">
        <p14:creationId xmlns:p14="http://schemas.microsoft.com/office/powerpoint/2010/main" val="142356774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a:solidFill>
                  <a:srgbClr val="FF0000"/>
                </a:solidFill>
                <a:cs typeface="B Titr" pitchFamily="2" charset="-78"/>
              </a:rPr>
              <a:t>نظریه شناختی- فرهنگی- اجتماعی ویگوتسکی </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itchFamily="2" charset="2"/>
              <a:buChar char="v"/>
            </a:pPr>
            <a:r>
              <a:rPr lang="fa-IR" b="1" dirty="0">
                <a:cs typeface="B Titr" pitchFamily="2" charset="-78"/>
              </a:rPr>
              <a:t>ویگوتسکی معتقد است که منشأ و خاستگاه رشد شناختی </a:t>
            </a:r>
            <a:r>
              <a:rPr lang="fa-IR" b="1" dirty="0" smtClean="0">
                <a:cs typeface="B Titr" pitchFamily="2" charset="-78"/>
              </a:rPr>
              <a:t>در </a:t>
            </a:r>
            <a:r>
              <a:rPr lang="fa-IR" b="1" dirty="0">
                <a:solidFill>
                  <a:srgbClr val="FF0000"/>
                </a:solidFill>
                <a:cs typeface="B Titr" pitchFamily="2" charset="-78"/>
              </a:rPr>
              <a:t>تأثیرات فرهنگی و اجتماعی </a:t>
            </a:r>
            <a:r>
              <a:rPr lang="fa-IR" b="1" dirty="0" smtClean="0">
                <a:cs typeface="B Titr" pitchFamily="2" charset="-78"/>
              </a:rPr>
              <a:t>قراردارد</a:t>
            </a:r>
            <a:r>
              <a:rPr lang="fa-IR" b="1" dirty="0">
                <a:cs typeface="B Titr" pitchFamily="2" charset="-78"/>
              </a:rPr>
              <a:t>. </a:t>
            </a:r>
            <a:endParaRPr lang="fa-IR" b="1" dirty="0" smtClean="0">
              <a:cs typeface="B Titr" pitchFamily="2" charset="-78"/>
            </a:endParaRPr>
          </a:p>
          <a:p>
            <a:pPr algn="just" rtl="1">
              <a:lnSpc>
                <a:spcPct val="150000"/>
              </a:lnSpc>
              <a:spcBef>
                <a:spcPct val="0"/>
              </a:spcBef>
              <a:buFont typeface="Wingdings" pitchFamily="2" charset="2"/>
              <a:buChar char="v"/>
            </a:pPr>
            <a:r>
              <a:rPr lang="fa-IR" b="1" dirty="0" smtClean="0">
                <a:solidFill>
                  <a:srgbClr val="FF0000"/>
                </a:solidFill>
                <a:cs typeface="B Titr" pitchFamily="2" charset="-78"/>
              </a:rPr>
              <a:t>فرهنگ</a:t>
            </a:r>
            <a:r>
              <a:rPr lang="fa-IR" b="1" dirty="0" smtClean="0">
                <a:cs typeface="B Titr" pitchFamily="2" charset="-78"/>
              </a:rPr>
              <a:t> </a:t>
            </a:r>
            <a:r>
              <a:rPr lang="fa-IR" b="1" dirty="0">
                <a:cs typeface="B Titr" pitchFamily="2" charset="-78"/>
              </a:rPr>
              <a:t>با استفاده از </a:t>
            </a:r>
            <a:r>
              <a:rPr lang="fa-IR" b="1" dirty="0">
                <a:solidFill>
                  <a:srgbClr val="FF0000"/>
                </a:solidFill>
                <a:cs typeface="B Titr" pitchFamily="2" charset="-78"/>
              </a:rPr>
              <a:t>زبان و تعامل اجتماعی</a:t>
            </a:r>
            <a:r>
              <a:rPr lang="fa-IR" b="1" dirty="0">
                <a:cs typeface="B Titr" pitchFamily="2" charset="-78"/>
              </a:rPr>
              <a:t>، امکان رشد را فراهم می </a:t>
            </a:r>
            <a:r>
              <a:rPr lang="fa-IR" b="1" dirty="0" smtClean="0">
                <a:cs typeface="B Titr" pitchFamily="2" charset="-78"/>
              </a:rPr>
              <a:t>کند.</a:t>
            </a:r>
            <a:endParaRPr lang="fa-IR" b="1" dirty="0">
              <a:cs typeface="B Titr" pitchFamily="2" charset="-78"/>
            </a:endParaRPr>
          </a:p>
        </p:txBody>
      </p:sp>
    </p:spTree>
    <p:extLst>
      <p:ext uri="{BB962C8B-B14F-4D97-AF65-F5344CB8AC3E}">
        <p14:creationId xmlns:p14="http://schemas.microsoft.com/office/powerpoint/2010/main" val="150732355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مفاهیم اصلی نظریه ویگوتسکی </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itchFamily="2" charset="2"/>
              <a:buChar char="v"/>
            </a:pPr>
            <a:r>
              <a:rPr lang="fa-IR" b="1" dirty="0">
                <a:solidFill>
                  <a:srgbClr val="FF0000"/>
                </a:solidFill>
                <a:cs typeface="B Titr" pitchFamily="2" charset="-78"/>
              </a:rPr>
              <a:t>کارکردهای نخستین و عالی </a:t>
            </a:r>
            <a:r>
              <a:rPr lang="fa-IR" b="1" dirty="0" smtClean="0">
                <a:solidFill>
                  <a:srgbClr val="FF0000"/>
                </a:solidFill>
                <a:cs typeface="B Titr" pitchFamily="2" charset="-78"/>
              </a:rPr>
              <a:t>ذهنی</a:t>
            </a:r>
          </a:p>
          <a:p>
            <a:pPr algn="just" rtl="1">
              <a:lnSpc>
                <a:spcPct val="150000"/>
              </a:lnSpc>
              <a:spcBef>
                <a:spcPct val="0"/>
              </a:spcBef>
              <a:buFont typeface="Wingdings" pitchFamily="2" charset="2"/>
              <a:buChar char="v"/>
            </a:pPr>
            <a:r>
              <a:rPr lang="fa-IR" b="1" dirty="0">
                <a:cs typeface="B Titr" pitchFamily="2" charset="-78"/>
              </a:rPr>
              <a:t>كاركردهاي نخستين ذهني</a:t>
            </a:r>
            <a:r>
              <a:rPr lang="fa-IR" b="1" dirty="0" smtClean="0">
                <a:cs typeface="B Titr" pitchFamily="2" charset="-78"/>
              </a:rPr>
              <a:t>:</a:t>
            </a:r>
            <a:r>
              <a:rPr lang="en-US" b="1" dirty="0" smtClean="0">
                <a:cs typeface="B Titr" pitchFamily="2" charset="-78"/>
              </a:rPr>
              <a:t> </a:t>
            </a:r>
            <a:r>
              <a:rPr lang="fa-IR" b="1" dirty="0" smtClean="0">
                <a:cs typeface="B Titr" pitchFamily="2" charset="-78"/>
              </a:rPr>
              <a:t>(</a:t>
            </a:r>
            <a:r>
              <a:rPr lang="en-US" b="1" dirty="0">
                <a:cs typeface="B Titr" pitchFamily="2" charset="-78"/>
              </a:rPr>
              <a:t>Primary mental functions</a:t>
            </a:r>
            <a:r>
              <a:rPr lang="fa-IR" b="1" dirty="0" smtClean="0">
                <a:cs typeface="B Titr" pitchFamily="2" charset="-78"/>
              </a:rPr>
              <a:t>)</a:t>
            </a:r>
            <a:r>
              <a:rPr lang="en-US" b="1" dirty="0" smtClean="0">
                <a:cs typeface="B Titr" pitchFamily="2" charset="-78"/>
              </a:rPr>
              <a:t> </a:t>
            </a:r>
          </a:p>
          <a:p>
            <a:pPr algn="just" rtl="1">
              <a:lnSpc>
                <a:spcPct val="150000"/>
              </a:lnSpc>
              <a:spcBef>
                <a:spcPct val="0"/>
              </a:spcBef>
              <a:buFont typeface="Wingdings" pitchFamily="2" charset="2"/>
              <a:buChar char="v"/>
            </a:pPr>
            <a:r>
              <a:rPr lang="fa-IR" b="1" dirty="0" smtClean="0">
                <a:cs typeface="B Titr" pitchFamily="2" charset="-78"/>
              </a:rPr>
              <a:t>در </a:t>
            </a:r>
            <a:r>
              <a:rPr lang="fa-IR" b="1" dirty="0">
                <a:cs typeface="B Titr" pitchFamily="2" charset="-78"/>
              </a:rPr>
              <a:t>سال هاي آغاز عمربه طورطبيعي وجود دارند و شامل توانایی های طبیعی و ناآموخته‌ی انسان مانند </a:t>
            </a:r>
            <a:r>
              <a:rPr lang="fa-IR" b="1" dirty="0">
                <a:solidFill>
                  <a:srgbClr val="FF0000"/>
                </a:solidFill>
                <a:cs typeface="B Titr" pitchFamily="2" charset="-78"/>
              </a:rPr>
              <a:t>توجّه کردن، حس کردن و ادراک کردن</a:t>
            </a:r>
            <a:r>
              <a:rPr lang="fa-IR" b="1" dirty="0">
                <a:cs typeface="B Titr" pitchFamily="2" charset="-78"/>
              </a:rPr>
              <a:t> است که درانسان و حيوان يافت مي شوند. </a:t>
            </a:r>
            <a:endParaRPr lang="fa-IR" b="1" dirty="0" smtClean="0">
              <a:cs typeface="B Titr" pitchFamily="2" charset="-78"/>
            </a:endParaRPr>
          </a:p>
          <a:p>
            <a:pPr algn="just" rtl="1">
              <a:lnSpc>
                <a:spcPct val="150000"/>
              </a:lnSpc>
              <a:spcBef>
                <a:spcPct val="0"/>
              </a:spcBef>
              <a:buFont typeface="Wingdings" pitchFamily="2" charset="2"/>
              <a:buChar char="v"/>
            </a:pPr>
            <a:r>
              <a:rPr lang="fa-IR" b="1" dirty="0" smtClean="0">
                <a:cs typeface="B Titr" pitchFamily="2" charset="-78"/>
              </a:rPr>
              <a:t>ويژگي </a:t>
            </a:r>
            <a:r>
              <a:rPr lang="fa-IR" b="1" dirty="0">
                <a:cs typeface="B Titr" pitchFamily="2" charset="-78"/>
              </a:rPr>
              <a:t>مهم آنها </a:t>
            </a:r>
            <a:r>
              <a:rPr lang="fa-IR" b="1" dirty="0">
                <a:solidFill>
                  <a:srgbClr val="FF0000"/>
                </a:solidFill>
                <a:cs typeface="B Titr" pitchFamily="2" charset="-78"/>
              </a:rPr>
              <a:t>غيرارادي بودن و نا آگاه بودن </a:t>
            </a:r>
            <a:r>
              <a:rPr lang="fa-IR" b="1" dirty="0">
                <a:cs typeface="B Titr" pitchFamily="2" charset="-78"/>
              </a:rPr>
              <a:t>است. </a:t>
            </a:r>
            <a:endParaRPr lang="fa-IR" b="1" dirty="0" smtClean="0">
              <a:cs typeface="B Titr" pitchFamily="2" charset="-78"/>
            </a:endParaRPr>
          </a:p>
          <a:p>
            <a:pPr algn="just" rtl="1">
              <a:lnSpc>
                <a:spcPct val="150000"/>
              </a:lnSpc>
              <a:spcBef>
                <a:spcPct val="0"/>
              </a:spcBef>
              <a:buFont typeface="Wingdings" pitchFamily="2" charset="2"/>
              <a:buChar char="v"/>
            </a:pPr>
            <a:endParaRPr lang="fa-IR" b="1" dirty="0">
              <a:cs typeface="B Titr" pitchFamily="2" charset="-78"/>
            </a:endParaRPr>
          </a:p>
        </p:txBody>
      </p:sp>
      <p:pic>
        <p:nvPicPr>
          <p:cNvPr id="3" name="Voice 03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18472190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86600" fill="hold"/>
                                        <p:tgtEl>
                                          <p:spTgt spid="3"/>
                                        </p:tgtEl>
                                      </p:cBhvr>
                                    </p:cmd>
                                  </p:childTnLst>
                                </p:cTn>
                              </p:par>
                            </p:childTnLst>
                          </p:cTn>
                        </p:par>
                      </p:childTnLst>
                    </p:cTn>
                  </p:par>
                </p:childTnLst>
              </p:cTn>
              <p:nextCondLst>
                <p:cond evt="onClick" delay="0">
                  <p:tgtEl>
                    <p:spTgt spid="3"/>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bldLst>
      <p:bldP spid="106393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a:solidFill>
                  <a:srgbClr val="FF0000"/>
                </a:solidFill>
                <a:cs typeface="B Titr" pitchFamily="2" charset="-78"/>
              </a:rPr>
              <a:t>مفاهیم اصلی نظریه ویگوتسکی </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85000" lnSpcReduction="20000"/>
          </a:bodyPr>
          <a:lstStyle/>
          <a:p>
            <a:pPr algn="just" rtl="1">
              <a:lnSpc>
                <a:spcPct val="150000"/>
              </a:lnSpc>
              <a:spcBef>
                <a:spcPct val="0"/>
              </a:spcBef>
              <a:buFont typeface="Wingdings" pitchFamily="2" charset="2"/>
              <a:buChar char="v"/>
            </a:pPr>
            <a:r>
              <a:rPr lang="fa-IR" b="1" dirty="0">
                <a:cs typeface="B Titr" pitchFamily="2" charset="-78"/>
              </a:rPr>
              <a:t>کارکردهای نخستین و عالی </a:t>
            </a:r>
            <a:r>
              <a:rPr lang="fa-IR" b="1" dirty="0" smtClean="0">
                <a:cs typeface="B Titr" pitchFamily="2" charset="-78"/>
              </a:rPr>
              <a:t>ذهنی</a:t>
            </a:r>
          </a:p>
          <a:p>
            <a:pPr algn="just" rtl="1">
              <a:lnSpc>
                <a:spcPct val="150000"/>
              </a:lnSpc>
              <a:spcBef>
                <a:spcPct val="0"/>
              </a:spcBef>
              <a:buFont typeface="Wingdings" pitchFamily="2" charset="2"/>
              <a:buChar char="v"/>
            </a:pPr>
            <a:r>
              <a:rPr lang="fa-IR" b="1" dirty="0">
                <a:cs typeface="B Titr" pitchFamily="2" charset="-78"/>
              </a:rPr>
              <a:t>كاركردهاي عالي ذهني: (</a:t>
            </a:r>
            <a:r>
              <a:rPr lang="en-US" b="1" dirty="0">
                <a:cs typeface="B Titr" pitchFamily="2" charset="-78"/>
              </a:rPr>
              <a:t>Higher mental functions </a:t>
            </a:r>
            <a:r>
              <a:rPr lang="fa-IR" b="1" dirty="0" smtClean="0">
                <a:cs typeface="B Titr" pitchFamily="2" charset="-78"/>
              </a:rPr>
              <a:t>):</a:t>
            </a:r>
            <a:endParaRPr lang="en-US" b="1" dirty="0" smtClean="0">
              <a:cs typeface="B Titr" pitchFamily="2" charset="-78"/>
            </a:endParaRPr>
          </a:p>
          <a:p>
            <a:pPr algn="just" rtl="1">
              <a:lnSpc>
                <a:spcPct val="150000"/>
              </a:lnSpc>
              <a:spcBef>
                <a:spcPct val="0"/>
              </a:spcBef>
              <a:buFont typeface="Wingdings" pitchFamily="2" charset="2"/>
              <a:buChar char="v"/>
            </a:pPr>
            <a:r>
              <a:rPr lang="en-US" b="1" dirty="0" smtClean="0">
                <a:cs typeface="B Titr" pitchFamily="2" charset="-78"/>
              </a:rPr>
              <a:t> </a:t>
            </a:r>
            <a:r>
              <a:rPr lang="fa-IR" b="1" dirty="0" smtClean="0">
                <a:cs typeface="B Titr" pitchFamily="2" charset="-78"/>
              </a:rPr>
              <a:t>در </a:t>
            </a:r>
            <a:r>
              <a:rPr lang="fa-IR" b="1" dirty="0">
                <a:cs typeface="B Titr" pitchFamily="2" charset="-78"/>
              </a:rPr>
              <a:t>جریان رشد یا تحوّل،‌ </a:t>
            </a:r>
            <a:r>
              <a:rPr lang="fa-IR" b="1" dirty="0" smtClean="0">
                <a:cs typeface="B Titr" pitchFamily="2" charset="-78"/>
              </a:rPr>
              <a:t>کارکرد </a:t>
            </a:r>
            <a:r>
              <a:rPr lang="fa-IR" b="1" dirty="0">
                <a:cs typeface="B Titr" pitchFamily="2" charset="-78"/>
              </a:rPr>
              <a:t>های نخستین ذهنی تدریجاً به کارکرد‌های عالی ذهنی، یعنی </a:t>
            </a:r>
            <a:r>
              <a:rPr lang="fa-IR" b="1" dirty="0" smtClean="0">
                <a:solidFill>
                  <a:srgbClr val="FF0000"/>
                </a:solidFill>
                <a:cs typeface="B Titr" pitchFamily="2" charset="-78"/>
              </a:rPr>
              <a:t>حل </a:t>
            </a:r>
            <a:r>
              <a:rPr lang="fa-IR" b="1" dirty="0">
                <a:solidFill>
                  <a:srgbClr val="FF0000"/>
                </a:solidFill>
                <a:cs typeface="B Titr" pitchFamily="2" charset="-78"/>
              </a:rPr>
              <a:t>مسئله و </a:t>
            </a:r>
            <a:r>
              <a:rPr lang="fa-IR" b="1" dirty="0" smtClean="0">
                <a:solidFill>
                  <a:srgbClr val="FF0000"/>
                </a:solidFill>
                <a:cs typeface="B Titr" pitchFamily="2" charset="-78"/>
              </a:rPr>
              <a:t>تفکر</a:t>
            </a:r>
            <a:r>
              <a:rPr lang="fa-IR" b="1" dirty="0">
                <a:cs typeface="B Titr" pitchFamily="2" charset="-78"/>
              </a:rPr>
              <a:t>، تغییر می یابند</a:t>
            </a:r>
            <a:r>
              <a:rPr lang="fa-IR" b="1" dirty="0" smtClean="0">
                <a:cs typeface="B Titr" pitchFamily="2" charset="-78"/>
              </a:rPr>
              <a:t>.</a:t>
            </a:r>
          </a:p>
          <a:p>
            <a:pPr algn="just" rtl="1">
              <a:lnSpc>
                <a:spcPct val="150000"/>
              </a:lnSpc>
              <a:spcBef>
                <a:spcPct val="0"/>
              </a:spcBef>
              <a:buFont typeface="Wingdings" pitchFamily="2" charset="2"/>
              <a:buChar char="v"/>
            </a:pPr>
            <a:r>
              <a:rPr lang="fa-IR" b="1" dirty="0" smtClean="0">
                <a:cs typeface="B Titr" pitchFamily="2" charset="-78"/>
              </a:rPr>
              <a:t> </a:t>
            </a:r>
            <a:r>
              <a:rPr lang="fa-IR" b="1" dirty="0">
                <a:cs typeface="B Titr" pitchFamily="2" charset="-78"/>
              </a:rPr>
              <a:t>این تغییر از کارکرد های نخستین به کارکرد های عالی ذهنی عمدتاً از راه تأثیر فرهنگ و زمینه‌ی تاریخی- اجتماعی میسّر است. </a:t>
            </a:r>
            <a:endParaRPr lang="fa-IR" b="1" dirty="0" smtClean="0">
              <a:cs typeface="B Titr" pitchFamily="2" charset="-78"/>
            </a:endParaRPr>
          </a:p>
          <a:p>
            <a:pPr algn="just" rtl="1">
              <a:lnSpc>
                <a:spcPct val="150000"/>
              </a:lnSpc>
              <a:spcBef>
                <a:spcPct val="0"/>
              </a:spcBef>
              <a:buFont typeface="Wingdings" pitchFamily="2" charset="2"/>
              <a:buChar char="v"/>
            </a:pPr>
            <a:r>
              <a:rPr lang="fa-IR" b="1" dirty="0" smtClean="0">
                <a:cs typeface="B Titr" pitchFamily="2" charset="-78"/>
              </a:rPr>
              <a:t>مثل </a:t>
            </a:r>
            <a:r>
              <a:rPr lang="fa-IR" b="1" dirty="0">
                <a:cs typeface="B Titr" pitchFamily="2" charset="-78"/>
              </a:rPr>
              <a:t>استدلال منطقي ، توجه انتخابي و زبان و ..... که ويژه انسان هستند و بر اساس كاركردهاي نخستين تحول مي يابند.</a:t>
            </a:r>
          </a:p>
        </p:txBody>
      </p:sp>
    </p:spTree>
    <p:extLst>
      <p:ext uri="{BB962C8B-B14F-4D97-AF65-F5344CB8AC3E}">
        <p14:creationId xmlns:p14="http://schemas.microsoft.com/office/powerpoint/2010/main" val="402180200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a:solidFill>
                  <a:srgbClr val="FF0000"/>
                </a:solidFill>
                <a:cs typeface="B Titr" pitchFamily="2" charset="-78"/>
              </a:rPr>
              <a:t>مفاهیم اصلی نظریه ویگوتسکی </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itchFamily="2" charset="2"/>
              <a:buChar char="v"/>
            </a:pPr>
            <a:r>
              <a:rPr lang="fa-IR" b="1" dirty="0" smtClean="0">
                <a:cs typeface="B Titr" pitchFamily="2" charset="-78"/>
              </a:rPr>
              <a:t>درونی سازی </a:t>
            </a:r>
            <a:r>
              <a:rPr lang="fa-IR" b="1" dirty="0" smtClean="0">
                <a:solidFill>
                  <a:srgbClr val="FF0000"/>
                </a:solidFill>
                <a:cs typeface="B Titr" pitchFamily="2" charset="-78"/>
              </a:rPr>
              <a:t>(</a:t>
            </a:r>
            <a:r>
              <a:rPr lang="en-US" b="1" dirty="0" smtClean="0">
                <a:solidFill>
                  <a:srgbClr val="FF0000"/>
                </a:solidFill>
                <a:cs typeface="B Titr" pitchFamily="2" charset="-78"/>
              </a:rPr>
              <a:t>Internalization</a:t>
            </a:r>
            <a:r>
              <a:rPr lang="fa-IR" b="1" dirty="0" smtClean="0">
                <a:solidFill>
                  <a:srgbClr val="FF0000"/>
                </a:solidFill>
                <a:cs typeface="B Titr" pitchFamily="2" charset="-78"/>
              </a:rPr>
              <a:t>)</a:t>
            </a:r>
          </a:p>
          <a:p>
            <a:pPr algn="just" rtl="1">
              <a:lnSpc>
                <a:spcPct val="150000"/>
              </a:lnSpc>
              <a:spcBef>
                <a:spcPct val="0"/>
              </a:spcBef>
              <a:buFont typeface="Wingdings" pitchFamily="2" charset="2"/>
              <a:buChar char="v"/>
            </a:pPr>
            <a:r>
              <a:rPr lang="fa-IR" b="1" dirty="0">
                <a:cs typeface="B Titr" pitchFamily="2" charset="-78"/>
              </a:rPr>
              <a:t>به فراينـد تبديل تدريجي تجارب يا فعاليت هاي اجتماعي بيروني به فرايندهاي عالي ذهني دروني سازي مي گويند</a:t>
            </a:r>
            <a:r>
              <a:rPr lang="fa-IR" b="1" dirty="0" smtClean="0">
                <a:cs typeface="B Titr" pitchFamily="2" charset="-78"/>
              </a:rPr>
              <a:t>.</a:t>
            </a:r>
            <a:endParaRPr lang="en-US" b="1" dirty="0" smtClean="0">
              <a:cs typeface="B Titr" pitchFamily="2" charset="-78"/>
            </a:endParaRPr>
          </a:p>
          <a:p>
            <a:pPr algn="just" rtl="1">
              <a:lnSpc>
                <a:spcPct val="150000"/>
              </a:lnSpc>
              <a:spcBef>
                <a:spcPct val="0"/>
              </a:spcBef>
              <a:buFont typeface="Wingdings" pitchFamily="2" charset="2"/>
              <a:buChar char="v"/>
            </a:pPr>
            <a:r>
              <a:rPr lang="fa-IR" b="1" dirty="0" smtClean="0">
                <a:cs typeface="B Titr" pitchFamily="2" charset="-78"/>
              </a:rPr>
              <a:t> </a:t>
            </a:r>
            <a:endParaRPr lang="fa-IR" b="1" dirty="0">
              <a:cs typeface="B Titr" pitchFamily="2" charset="-78"/>
            </a:endParaRPr>
          </a:p>
        </p:txBody>
      </p:sp>
      <p:pic>
        <p:nvPicPr>
          <p:cNvPr id="2" name="Voice 03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18297204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56600" fill="hold"/>
                                        <p:tgtEl>
                                          <p:spTgt spid="2"/>
                                        </p:tgtEl>
                                      </p:cBhvr>
                                    </p:cmd>
                                  </p:childTnLst>
                                </p:cTn>
                              </p:par>
                            </p:childTnLst>
                          </p:cTn>
                        </p:par>
                      </p:childTnLst>
                    </p:cTn>
                  </p:par>
                </p:childTnLst>
              </p:cTn>
              <p:nextCondLst>
                <p:cond evt="onClick" delay="0">
                  <p:tgtEl>
                    <p:spTgt spid="2"/>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06393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a:solidFill>
                  <a:srgbClr val="FF0000"/>
                </a:solidFill>
                <a:cs typeface="B Titr" pitchFamily="2" charset="-78"/>
              </a:rPr>
              <a:t>مفاهیم اصلی نظریه ویگوتسکی </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itchFamily="2" charset="2"/>
              <a:buChar char="v"/>
            </a:pPr>
            <a:r>
              <a:rPr lang="fa-IR" b="1" dirty="0">
                <a:solidFill>
                  <a:srgbClr val="FF0000"/>
                </a:solidFill>
                <a:cs typeface="B Titr" pitchFamily="2" charset="-78"/>
              </a:rPr>
              <a:t>مراحل رشد گفتار (زبان) از ديد </a:t>
            </a:r>
            <a:r>
              <a:rPr lang="fa-IR" b="1" dirty="0" smtClean="0">
                <a:solidFill>
                  <a:srgbClr val="FF0000"/>
                </a:solidFill>
                <a:cs typeface="B Titr" pitchFamily="2" charset="-78"/>
              </a:rPr>
              <a:t>ويگوتسكي</a:t>
            </a:r>
          </a:p>
          <a:p>
            <a:pPr algn="just" rtl="1">
              <a:lnSpc>
                <a:spcPct val="150000"/>
              </a:lnSpc>
              <a:spcBef>
                <a:spcPct val="0"/>
              </a:spcBef>
              <a:buFont typeface="Wingdings" pitchFamily="2" charset="2"/>
              <a:buChar char="v"/>
            </a:pPr>
            <a:r>
              <a:rPr lang="fa-IR" b="1" dirty="0">
                <a:cs typeface="B Titr" pitchFamily="2" charset="-78"/>
              </a:rPr>
              <a:t>گفتار اجتماعي يا گفتار </a:t>
            </a:r>
            <a:r>
              <a:rPr lang="fa-IR" b="1" dirty="0" smtClean="0">
                <a:cs typeface="B Titr" pitchFamily="2" charset="-78"/>
              </a:rPr>
              <a:t>بيروني (قبل از 3 سالگی)</a:t>
            </a:r>
          </a:p>
          <a:p>
            <a:pPr algn="just" rtl="1">
              <a:lnSpc>
                <a:spcPct val="150000"/>
              </a:lnSpc>
              <a:spcBef>
                <a:spcPct val="0"/>
              </a:spcBef>
              <a:buFont typeface="Wingdings" pitchFamily="2" charset="2"/>
              <a:buChar char="v"/>
            </a:pPr>
            <a:r>
              <a:rPr lang="fa-IR" b="1" dirty="0">
                <a:cs typeface="B Titr" pitchFamily="2" charset="-78"/>
              </a:rPr>
              <a:t>گفتار خود محورانه </a:t>
            </a:r>
            <a:r>
              <a:rPr lang="fa-IR" b="1" dirty="0" smtClean="0">
                <a:cs typeface="B Titr" pitchFamily="2" charset="-78"/>
              </a:rPr>
              <a:t>(3-7 سالگی)</a:t>
            </a:r>
          </a:p>
          <a:p>
            <a:pPr algn="just" rtl="1">
              <a:lnSpc>
                <a:spcPct val="150000"/>
              </a:lnSpc>
              <a:spcBef>
                <a:spcPct val="0"/>
              </a:spcBef>
              <a:buFont typeface="Wingdings" pitchFamily="2" charset="2"/>
              <a:buChar char="v"/>
            </a:pPr>
            <a:r>
              <a:rPr lang="fa-IR" b="1" dirty="0">
                <a:cs typeface="B Titr" pitchFamily="2" charset="-78"/>
              </a:rPr>
              <a:t>گفتار </a:t>
            </a:r>
            <a:r>
              <a:rPr lang="fa-IR" b="1" dirty="0" smtClean="0">
                <a:cs typeface="B Titr" pitchFamily="2" charset="-78"/>
              </a:rPr>
              <a:t>دروني یا خصوصی (بعد از 7 سالگی)</a:t>
            </a:r>
            <a:endParaRPr lang="fa-IR" b="1" dirty="0">
              <a:cs typeface="B Titr" pitchFamily="2" charset="-78"/>
            </a:endParaRPr>
          </a:p>
          <a:p>
            <a:pPr algn="just" rtl="1">
              <a:lnSpc>
                <a:spcPct val="150000"/>
              </a:lnSpc>
              <a:spcBef>
                <a:spcPct val="0"/>
              </a:spcBef>
              <a:buFont typeface="Wingdings" pitchFamily="2" charset="2"/>
              <a:buChar char="v"/>
            </a:pPr>
            <a:endParaRPr lang="fa-IR" b="1" dirty="0">
              <a:cs typeface="B Titr" pitchFamily="2" charset="-78"/>
            </a:endParaRPr>
          </a:p>
        </p:txBody>
      </p:sp>
      <p:pic>
        <p:nvPicPr>
          <p:cNvPr id="2" name="Voice 03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27913170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87340" fill="hold"/>
                                        <p:tgtEl>
                                          <p:spTgt spid="2"/>
                                        </p:tgtEl>
                                      </p:cBhvr>
                                    </p:cmd>
                                  </p:childTnLst>
                                </p:cTn>
                              </p:par>
                            </p:childTnLst>
                          </p:cTn>
                        </p:par>
                      </p:childTnLst>
                    </p:cTn>
                  </p:par>
                </p:childTnLst>
              </p:cTn>
              <p:nextCondLst>
                <p:cond evt="onClick" delay="0">
                  <p:tgtEl>
                    <p:spTgt spid="2"/>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06393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a:solidFill>
                  <a:srgbClr val="FF0000"/>
                </a:solidFill>
                <a:cs typeface="B Titr" pitchFamily="2" charset="-78"/>
              </a:rPr>
              <a:t>مفاهیم اصلی نظریه ویگوتسکی </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92500"/>
          </a:bodyPr>
          <a:lstStyle/>
          <a:p>
            <a:pPr algn="just" rtl="1">
              <a:lnSpc>
                <a:spcPct val="150000"/>
              </a:lnSpc>
              <a:spcBef>
                <a:spcPct val="0"/>
              </a:spcBef>
              <a:buFont typeface="Wingdings" pitchFamily="2" charset="2"/>
              <a:buChar char="v"/>
            </a:pPr>
            <a:r>
              <a:rPr lang="fa-IR" b="1" dirty="0" smtClean="0">
                <a:cs typeface="B Titr" pitchFamily="2" charset="-78"/>
              </a:rPr>
              <a:t>تفکر وزبان </a:t>
            </a:r>
            <a:r>
              <a:rPr lang="fa-IR" b="1" dirty="0">
                <a:cs typeface="B Titr" pitchFamily="2" charset="-78"/>
              </a:rPr>
              <a:t>از ديد </a:t>
            </a:r>
            <a:r>
              <a:rPr lang="fa-IR" b="1" dirty="0" smtClean="0">
                <a:cs typeface="B Titr" pitchFamily="2" charset="-78"/>
              </a:rPr>
              <a:t>ويگوتسكي</a:t>
            </a:r>
          </a:p>
          <a:p>
            <a:pPr algn="just" rtl="1">
              <a:lnSpc>
                <a:spcPct val="150000"/>
              </a:lnSpc>
              <a:spcBef>
                <a:spcPct val="0"/>
              </a:spcBef>
              <a:buFont typeface="Wingdings" pitchFamily="2" charset="2"/>
              <a:buChar char="v"/>
            </a:pPr>
            <a:r>
              <a:rPr lang="fa-IR" b="1" dirty="0">
                <a:cs typeface="B Titr" pitchFamily="2" charset="-78"/>
              </a:rPr>
              <a:t>در نظريه ويگوتسكي، تفكر و زبان در كودكان بصورت دو فعاليت مستقل از هم شروع مي شوند در ابتدا </a:t>
            </a:r>
            <a:r>
              <a:rPr lang="fa-IR" b="1" dirty="0" smtClean="0">
                <a:cs typeface="B Titr" pitchFamily="2" charset="-78"/>
              </a:rPr>
              <a:t>تفكر </a:t>
            </a:r>
            <a:r>
              <a:rPr lang="fa-IR" b="1" dirty="0">
                <a:cs typeface="B Titr" pitchFamily="2" charset="-78"/>
              </a:rPr>
              <a:t>بدون زبان و زبان </a:t>
            </a:r>
            <a:r>
              <a:rPr lang="fa-IR" b="1" dirty="0" smtClean="0">
                <a:cs typeface="B Titr" pitchFamily="2" charset="-78"/>
              </a:rPr>
              <a:t>یا گفتار </a:t>
            </a:r>
            <a:r>
              <a:rPr lang="fa-IR" b="1" dirty="0">
                <a:cs typeface="B Titr" pitchFamily="2" charset="-78"/>
              </a:rPr>
              <a:t>بدون تفكر وجود دارند. </a:t>
            </a:r>
            <a:endParaRPr lang="fa-IR" b="1" dirty="0" smtClean="0">
              <a:cs typeface="B Titr" pitchFamily="2" charset="-78"/>
            </a:endParaRPr>
          </a:p>
          <a:p>
            <a:pPr algn="just" rtl="1">
              <a:lnSpc>
                <a:spcPct val="150000"/>
              </a:lnSpc>
              <a:spcBef>
                <a:spcPct val="0"/>
              </a:spcBef>
              <a:buFont typeface="Wingdings" pitchFamily="2" charset="2"/>
              <a:buChar char="v"/>
            </a:pPr>
            <a:r>
              <a:rPr lang="fa-IR" b="1" dirty="0" smtClean="0">
                <a:cs typeface="B Titr" pitchFamily="2" charset="-78"/>
              </a:rPr>
              <a:t>در </a:t>
            </a:r>
            <a:r>
              <a:rPr lang="fa-IR" b="1" dirty="0">
                <a:cs typeface="B Titr" pitchFamily="2" charset="-78"/>
              </a:rPr>
              <a:t>حدود 2 سالگي منحني هاي مجزاي تفكر و پيش زباني و زبان پيش عقلي به هم مي رسند در نتيجه تفكر زباني و زبان عقلاني مي شود. </a:t>
            </a:r>
          </a:p>
        </p:txBody>
      </p:sp>
    </p:spTree>
    <p:extLst>
      <p:ext uri="{BB962C8B-B14F-4D97-AF65-F5344CB8AC3E}">
        <p14:creationId xmlns:p14="http://schemas.microsoft.com/office/powerpoint/2010/main" val="378393785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a:solidFill>
                  <a:srgbClr val="FF0000"/>
                </a:solidFill>
                <a:cs typeface="B Titr" pitchFamily="2" charset="-78"/>
              </a:rPr>
              <a:t>مفاهیم اصلی نظریه ویگوتسکی </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itchFamily="2" charset="2"/>
              <a:buChar char="v"/>
            </a:pPr>
            <a:r>
              <a:rPr lang="fa-IR" b="1" dirty="0" smtClean="0">
                <a:cs typeface="B Titr" pitchFamily="2" charset="-78"/>
              </a:rPr>
              <a:t>خودنظم دهی (</a:t>
            </a:r>
            <a:r>
              <a:rPr lang="en-US" b="1" dirty="0" smtClean="0">
                <a:cs typeface="B Titr" pitchFamily="2" charset="-78"/>
              </a:rPr>
              <a:t>Self regulation</a:t>
            </a:r>
            <a:r>
              <a:rPr lang="fa-IR" b="1" dirty="0" smtClean="0">
                <a:cs typeface="B Titr" pitchFamily="2" charset="-78"/>
              </a:rPr>
              <a:t>)</a:t>
            </a:r>
          </a:p>
          <a:p>
            <a:pPr algn="just" rtl="1">
              <a:lnSpc>
                <a:spcPct val="150000"/>
              </a:lnSpc>
              <a:spcBef>
                <a:spcPct val="0"/>
              </a:spcBef>
              <a:buFont typeface="Wingdings" pitchFamily="2" charset="2"/>
              <a:buChar char="v"/>
            </a:pPr>
            <a:r>
              <a:rPr lang="fa-IR" b="1" dirty="0">
                <a:cs typeface="B Titr" pitchFamily="2" charset="-78"/>
              </a:rPr>
              <a:t>يعني توانايي انديشيدن و حل كردن مسائل بدون كمك </a:t>
            </a:r>
            <a:r>
              <a:rPr lang="fa-IR" b="1" dirty="0" smtClean="0">
                <a:cs typeface="B Titr" pitchFamily="2" charset="-78"/>
              </a:rPr>
              <a:t>ديگران</a:t>
            </a:r>
            <a:endParaRPr lang="en-US" b="1" dirty="0" smtClean="0">
              <a:cs typeface="B Titr" pitchFamily="2" charset="-78"/>
            </a:endParaRPr>
          </a:p>
          <a:p>
            <a:pPr algn="just" rtl="1">
              <a:lnSpc>
                <a:spcPct val="150000"/>
              </a:lnSpc>
              <a:spcBef>
                <a:spcPct val="0"/>
              </a:spcBef>
              <a:buFont typeface="Wingdings" pitchFamily="2" charset="2"/>
              <a:buChar char="v"/>
            </a:pPr>
            <a:r>
              <a:rPr lang="fa-IR" b="1" dirty="0" smtClean="0">
                <a:cs typeface="B Titr" pitchFamily="2" charset="-78"/>
              </a:rPr>
              <a:t>به </a:t>
            </a:r>
            <a:r>
              <a:rPr lang="fa-IR" b="1" dirty="0">
                <a:cs typeface="B Titr" pitchFamily="2" charset="-78"/>
              </a:rPr>
              <a:t>كنترل فرد بر فرايندهاي شناختي اش ( </a:t>
            </a:r>
            <a:r>
              <a:rPr lang="fa-IR" b="1" dirty="0" smtClean="0">
                <a:cs typeface="B Titr" pitchFamily="2" charset="-78"/>
              </a:rPr>
              <a:t>تفكر، </a:t>
            </a:r>
            <a:r>
              <a:rPr lang="fa-IR" b="1" dirty="0">
                <a:cs typeface="B Titr" pitchFamily="2" charset="-78"/>
              </a:rPr>
              <a:t>حافظه و ....) گفته </a:t>
            </a:r>
            <a:r>
              <a:rPr lang="fa-IR" b="1" dirty="0" smtClean="0">
                <a:cs typeface="B Titr" pitchFamily="2" charset="-78"/>
              </a:rPr>
              <a:t>مي شود.</a:t>
            </a:r>
            <a:endParaRPr lang="fa-IR" b="1" dirty="0">
              <a:cs typeface="B Titr" pitchFamily="2" charset="-78"/>
            </a:endParaRPr>
          </a:p>
        </p:txBody>
      </p:sp>
      <p:pic>
        <p:nvPicPr>
          <p:cNvPr id="3" name="Voice 03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83089858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2840" fill="hold"/>
                                        <p:tgtEl>
                                          <p:spTgt spid="3"/>
                                        </p:tgtEl>
                                      </p:cBhvr>
                                    </p:cmd>
                                  </p:childTnLst>
                                </p:cTn>
                              </p:par>
                            </p:childTnLst>
                          </p:cTn>
                        </p:par>
                      </p:childTnLst>
                    </p:cTn>
                  </p:par>
                </p:childTnLst>
              </p:cTn>
              <p:nextCondLst>
                <p:cond evt="onClick" delay="0">
                  <p:tgtEl>
                    <p:spTgt spid="3"/>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bldLst>
      <p:bldP spid="10639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2490" y="422291"/>
            <a:ext cx="6719018" cy="868839"/>
          </a:xfrm>
        </p:spPr>
        <p:txBody>
          <a:bodyPr/>
          <a:lstStyle/>
          <a:p>
            <a:pPr algn="ctr" rtl="1"/>
            <a:r>
              <a:rPr lang="fa-IR" dirty="0" smtClean="0">
                <a:solidFill>
                  <a:srgbClr val="FF0000"/>
                </a:solidFill>
                <a:cs typeface="B Titr" pitchFamily="2" charset="-78"/>
              </a:rPr>
              <a:t>مروری برمباحث گذشته</a:t>
            </a:r>
            <a:endParaRPr lang="en-US" dirty="0">
              <a:solidFill>
                <a:srgbClr val="FF0000"/>
              </a:solidFill>
              <a:cs typeface="B Titr" pitchFamily="2" charset="-78"/>
            </a:endParaRPr>
          </a:p>
        </p:txBody>
      </p:sp>
      <p:sp>
        <p:nvSpPr>
          <p:cNvPr id="5" name="Content Placeholder 4"/>
          <p:cNvSpPr>
            <a:spLocks noGrp="1"/>
          </p:cNvSpPr>
          <p:nvPr>
            <p:ph idx="1"/>
          </p:nvPr>
        </p:nvSpPr>
        <p:spPr>
          <a:xfrm>
            <a:off x="448965" y="1291130"/>
            <a:ext cx="8093365" cy="4886560"/>
          </a:xfrm>
        </p:spPr>
        <p:txBody>
          <a:bodyPr/>
          <a:lstStyle/>
          <a:p>
            <a:pPr algn="just" rtl="1">
              <a:buFont typeface="Wingdings" pitchFamily="2" charset="2"/>
              <a:buChar char="v"/>
            </a:pPr>
            <a:endParaRPr lang="fa-IR" dirty="0" smtClean="0">
              <a:cs typeface="B Titr" pitchFamily="2" charset="-78"/>
            </a:endParaRPr>
          </a:p>
          <a:p>
            <a:pPr algn="just" rtl="1">
              <a:buFont typeface="Wingdings" pitchFamily="2" charset="2"/>
              <a:buChar char="v"/>
            </a:pPr>
            <a:r>
              <a:rPr lang="fa-IR" dirty="0">
                <a:cs typeface="B Titr" pitchFamily="2" charset="-78"/>
              </a:rPr>
              <a:t>نظریه چیست ؟ </a:t>
            </a:r>
            <a:endParaRPr lang="fa-IR" dirty="0" smtClean="0">
              <a:cs typeface="B Titr" pitchFamily="2" charset="-78"/>
            </a:endParaRPr>
          </a:p>
          <a:p>
            <a:pPr algn="just" rtl="1">
              <a:buFont typeface="Wingdings" pitchFamily="2" charset="2"/>
              <a:buChar char="v"/>
            </a:pPr>
            <a:r>
              <a:rPr lang="fa-IR" dirty="0" smtClean="0">
                <a:cs typeface="B Titr" pitchFamily="2" charset="-78"/>
              </a:rPr>
              <a:t>چرا مطالعه یادگیری و دانستن </a:t>
            </a:r>
            <a:r>
              <a:rPr lang="fa-IR" dirty="0">
                <a:cs typeface="B Titr" pitchFamily="2" charset="-78"/>
              </a:rPr>
              <a:t>نظریه‌های یادگیری مهم است</a:t>
            </a:r>
            <a:r>
              <a:rPr lang="fa-IR" dirty="0" smtClean="0">
                <a:cs typeface="B Titr" pitchFamily="2" charset="-78"/>
              </a:rPr>
              <a:t>؟</a:t>
            </a:r>
          </a:p>
          <a:p>
            <a:pPr algn="just" rtl="1">
              <a:buFont typeface="Wingdings" pitchFamily="2" charset="2"/>
              <a:buChar char="v"/>
            </a:pPr>
            <a:r>
              <a:rPr lang="fa-IR" dirty="0" smtClean="0">
                <a:cs typeface="B Titr" pitchFamily="2" charset="-78"/>
              </a:rPr>
              <a:t>پایه های اصلی نظریه های یادگیری چیست؟</a:t>
            </a:r>
          </a:p>
          <a:p>
            <a:pPr algn="just" rtl="1">
              <a:buFont typeface="Wingdings" pitchFamily="2" charset="2"/>
              <a:buChar char="v"/>
            </a:pPr>
            <a:endParaRPr lang="en-US" dirty="0" smtClean="0">
              <a:cs typeface="B Titr" pitchFamily="2" charset="-78"/>
            </a:endParaRPr>
          </a:p>
        </p:txBody>
      </p:sp>
      <p:pic>
        <p:nvPicPr>
          <p:cNvPr id="6" name="Voice 0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994621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70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a:solidFill>
                  <a:srgbClr val="FF0000"/>
                </a:solidFill>
                <a:cs typeface="B Titr" pitchFamily="2" charset="-78"/>
              </a:rPr>
              <a:t>مفاهیم اصلی نظریه ویگوتسکی </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92500"/>
          </a:bodyPr>
          <a:lstStyle/>
          <a:p>
            <a:pPr algn="just" rtl="1">
              <a:lnSpc>
                <a:spcPct val="150000"/>
              </a:lnSpc>
              <a:spcBef>
                <a:spcPct val="0"/>
              </a:spcBef>
              <a:buFont typeface="Wingdings" pitchFamily="2" charset="2"/>
              <a:buChar char="v"/>
            </a:pPr>
            <a:r>
              <a:rPr lang="fa-IR" b="1" dirty="0">
                <a:solidFill>
                  <a:srgbClr val="FF0000"/>
                </a:solidFill>
                <a:cs typeface="B Titr" pitchFamily="2" charset="-78"/>
              </a:rPr>
              <a:t>منطقه‌ی مجاور رشد (</a:t>
            </a:r>
            <a:r>
              <a:rPr lang="en-US" b="1" dirty="0">
                <a:solidFill>
                  <a:srgbClr val="FF0000"/>
                </a:solidFill>
                <a:cs typeface="B Titr" pitchFamily="2" charset="-78"/>
              </a:rPr>
              <a:t>Zone of Proximal </a:t>
            </a:r>
            <a:r>
              <a:rPr lang="en-US" b="1" dirty="0" smtClean="0">
                <a:solidFill>
                  <a:srgbClr val="FF0000"/>
                </a:solidFill>
                <a:cs typeface="B Titr" pitchFamily="2" charset="-78"/>
              </a:rPr>
              <a:t>Development</a:t>
            </a:r>
            <a:r>
              <a:rPr lang="fa-IR" b="1" dirty="0" smtClean="0">
                <a:solidFill>
                  <a:srgbClr val="FF0000"/>
                </a:solidFill>
                <a:cs typeface="B Titr" pitchFamily="2" charset="-78"/>
              </a:rPr>
              <a:t>)</a:t>
            </a:r>
            <a:r>
              <a:rPr lang="en-US" b="1" dirty="0" smtClean="0">
                <a:solidFill>
                  <a:srgbClr val="FF0000"/>
                </a:solidFill>
                <a:cs typeface="B Titr" pitchFamily="2" charset="-78"/>
              </a:rPr>
              <a:t> </a:t>
            </a:r>
            <a:r>
              <a:rPr lang="fa-IR" b="1" dirty="0" smtClean="0">
                <a:solidFill>
                  <a:srgbClr val="FF0000"/>
                </a:solidFill>
                <a:cs typeface="B Titr" pitchFamily="2" charset="-78"/>
              </a:rPr>
              <a:t>:</a:t>
            </a:r>
          </a:p>
          <a:p>
            <a:pPr algn="just" rtl="1">
              <a:lnSpc>
                <a:spcPct val="150000"/>
              </a:lnSpc>
              <a:spcBef>
                <a:spcPct val="0"/>
              </a:spcBef>
              <a:buFont typeface="Wingdings" pitchFamily="2" charset="2"/>
              <a:buChar char="v"/>
            </a:pPr>
            <a:r>
              <a:rPr lang="fa-IR" b="1" dirty="0" smtClean="0">
                <a:cs typeface="B Titr" pitchFamily="2" charset="-78"/>
              </a:rPr>
              <a:t>منظور </a:t>
            </a:r>
            <a:r>
              <a:rPr lang="fa-IR" b="1" dirty="0">
                <a:cs typeface="B Titr" pitchFamily="2" charset="-78"/>
              </a:rPr>
              <a:t>از منطقه تقريبي رشد، تفاوت بين سطح كنوني يا سطح رشد واقعي كودك و سطح رشد بالقوه اوست. </a:t>
            </a:r>
            <a:endParaRPr lang="en-US" b="1" dirty="0" smtClean="0">
              <a:cs typeface="B Titr" pitchFamily="2" charset="-78"/>
            </a:endParaRPr>
          </a:p>
          <a:p>
            <a:pPr algn="just" rtl="1">
              <a:lnSpc>
                <a:spcPct val="150000"/>
              </a:lnSpc>
              <a:spcBef>
                <a:spcPct val="0"/>
              </a:spcBef>
              <a:buFont typeface="Wingdings" pitchFamily="2" charset="2"/>
              <a:buChar char="v"/>
            </a:pPr>
            <a:r>
              <a:rPr lang="fa-IR" b="1" dirty="0" smtClean="0">
                <a:cs typeface="B Titr" pitchFamily="2" charset="-78"/>
              </a:rPr>
              <a:t>به عبارت </a:t>
            </a:r>
            <a:r>
              <a:rPr lang="fa-IR" b="1" dirty="0">
                <a:cs typeface="B Titr" pitchFamily="2" charset="-78"/>
              </a:rPr>
              <a:t>ساده تر منطقه تقريبي رشد به دامنه اي از تكاليف گفته مي شود كه كودك به تنهايي از عهده انجام آنها بر نمي آيد اما به كمك بزرگسالان يا دوستان بالغ تر از خود قادر است آنها را انجام دهد.</a:t>
            </a:r>
          </a:p>
        </p:txBody>
      </p:sp>
      <p:pic>
        <p:nvPicPr>
          <p:cNvPr id="3" name="Voice 0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81237919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05920" fill="hold"/>
                                        <p:tgtEl>
                                          <p:spTgt spid="3"/>
                                        </p:tgtEl>
                                      </p:cBhvr>
                                    </p:cmd>
                                  </p:childTnLst>
                                </p:cTn>
                              </p:par>
                            </p:childTnLst>
                          </p:cTn>
                        </p:par>
                      </p:childTnLst>
                    </p:cTn>
                  </p:par>
                </p:childTnLst>
              </p:cTn>
              <p:nextCondLst>
                <p:cond evt="onClick" delay="0">
                  <p:tgtEl>
                    <p:spTgt spid="3"/>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bldLst>
      <p:bldP spid="106393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a:solidFill>
                  <a:srgbClr val="FF0000"/>
                </a:solidFill>
                <a:cs typeface="B Titr" pitchFamily="2" charset="-78"/>
              </a:rPr>
              <a:t>مفاهیم اصلی نظریه ویگوتسکی </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85000" lnSpcReduction="20000"/>
          </a:bodyPr>
          <a:lstStyle/>
          <a:p>
            <a:pPr algn="just" rtl="1">
              <a:lnSpc>
                <a:spcPct val="150000"/>
              </a:lnSpc>
              <a:spcBef>
                <a:spcPct val="0"/>
              </a:spcBef>
              <a:buFont typeface="Wingdings" pitchFamily="2" charset="2"/>
              <a:buChar char="v"/>
            </a:pPr>
            <a:r>
              <a:rPr lang="fa-IR" b="1" dirty="0">
                <a:cs typeface="B Titr" pitchFamily="2" charset="-78"/>
              </a:rPr>
              <a:t>تكيه گاه </a:t>
            </a:r>
            <a:r>
              <a:rPr lang="fa-IR" b="1" dirty="0" smtClean="0">
                <a:cs typeface="B Titr" pitchFamily="2" charset="-78"/>
              </a:rPr>
              <a:t>سازي: (</a:t>
            </a:r>
            <a:r>
              <a:rPr lang="en-US" b="1" dirty="0" err="1" smtClean="0">
                <a:cs typeface="B Titr" pitchFamily="2" charset="-78"/>
              </a:rPr>
              <a:t>Scafolding</a:t>
            </a:r>
            <a:r>
              <a:rPr lang="fa-IR" b="1" dirty="0" smtClean="0">
                <a:cs typeface="B Titr" pitchFamily="2" charset="-78"/>
              </a:rPr>
              <a:t>) </a:t>
            </a:r>
          </a:p>
          <a:p>
            <a:pPr algn="just" rtl="1">
              <a:lnSpc>
                <a:spcPct val="150000"/>
              </a:lnSpc>
              <a:spcBef>
                <a:spcPct val="0"/>
              </a:spcBef>
              <a:buFont typeface="Wingdings" pitchFamily="2" charset="2"/>
              <a:buChar char="v"/>
            </a:pPr>
            <a:r>
              <a:rPr lang="fa-IR" b="1" dirty="0" smtClean="0">
                <a:cs typeface="B Titr" pitchFamily="2" charset="-78"/>
              </a:rPr>
              <a:t>تكاليفي </a:t>
            </a:r>
            <a:r>
              <a:rPr lang="fa-IR" b="1" dirty="0">
                <a:cs typeface="B Titr" pitchFamily="2" charset="-78"/>
              </a:rPr>
              <a:t>كه در منطقه تقريبي رشد قرار دارند هنوز از سوي كودك آموخته نشده اند اگر بزرگترها كودك را ياري دهند از عهده انجام آن تكاليف و يادگيري آنها برخواهد </a:t>
            </a:r>
            <a:r>
              <a:rPr lang="fa-IR" b="1" dirty="0" smtClean="0">
                <a:cs typeface="B Titr" pitchFamily="2" charset="-78"/>
              </a:rPr>
              <a:t>آمد، </a:t>
            </a:r>
            <a:r>
              <a:rPr lang="fa-IR" b="1" dirty="0">
                <a:cs typeface="B Titr" pitchFamily="2" charset="-78"/>
              </a:rPr>
              <a:t>برونر كمك و راهنمايي ديگران را تكيه گاه سازي ناميده است. </a:t>
            </a:r>
            <a:endParaRPr lang="fa-IR" b="1" dirty="0" smtClean="0">
              <a:cs typeface="B Titr" pitchFamily="2" charset="-78"/>
            </a:endParaRPr>
          </a:p>
          <a:p>
            <a:pPr algn="just" rtl="1">
              <a:lnSpc>
                <a:spcPct val="150000"/>
              </a:lnSpc>
              <a:spcBef>
                <a:spcPct val="0"/>
              </a:spcBef>
              <a:buFont typeface="Wingdings" pitchFamily="2" charset="2"/>
              <a:buChar char="v"/>
            </a:pPr>
            <a:r>
              <a:rPr lang="fa-IR" b="1" dirty="0" smtClean="0">
                <a:cs typeface="B Titr" pitchFamily="2" charset="-78"/>
              </a:rPr>
              <a:t>در </a:t>
            </a:r>
            <a:r>
              <a:rPr lang="fa-IR" b="1" dirty="0">
                <a:cs typeface="B Titr" pitchFamily="2" charset="-78"/>
              </a:rPr>
              <a:t>تكيه گاه سازي ابتدا معلم يا شخص ديگري كه يادگيرنده را ياري </a:t>
            </a:r>
            <a:r>
              <a:rPr lang="fa-IR" b="1" dirty="0" smtClean="0">
                <a:cs typeface="B Titr" pitchFamily="2" charset="-78"/>
              </a:rPr>
              <a:t>مي دهد </a:t>
            </a:r>
            <a:r>
              <a:rPr lang="fa-IR" b="1" dirty="0">
                <a:cs typeface="B Titr" pitchFamily="2" charset="-78"/>
              </a:rPr>
              <a:t>سهم عمده اي از مسئوليت را به عهده مي </a:t>
            </a:r>
            <a:r>
              <a:rPr lang="fa-IR" b="1" dirty="0" smtClean="0">
                <a:cs typeface="B Titr" pitchFamily="2" charset="-78"/>
              </a:rPr>
              <a:t>گيرد، </a:t>
            </a:r>
            <a:r>
              <a:rPr lang="fa-IR" b="1" dirty="0">
                <a:cs typeface="B Titr" pitchFamily="2" charset="-78"/>
              </a:rPr>
              <a:t>اما به تدريج كه يادگيري پيش </a:t>
            </a:r>
            <a:r>
              <a:rPr lang="fa-IR" b="1" dirty="0" smtClean="0">
                <a:cs typeface="B Titr" pitchFamily="2" charset="-78"/>
              </a:rPr>
              <a:t>مي رود </a:t>
            </a:r>
            <a:r>
              <a:rPr lang="fa-IR" b="1" dirty="0">
                <a:cs typeface="B Titr" pitchFamily="2" charset="-78"/>
              </a:rPr>
              <a:t>مسئوليت به يادگيرنده واگذار مي </a:t>
            </a:r>
            <a:r>
              <a:rPr lang="fa-IR" b="1" dirty="0" smtClean="0">
                <a:cs typeface="B Titr" pitchFamily="2" charset="-78"/>
              </a:rPr>
              <a:t>شود.</a:t>
            </a:r>
            <a:endParaRPr lang="fa-IR" b="1" dirty="0">
              <a:cs typeface="B Titr" pitchFamily="2" charset="-78"/>
            </a:endParaRPr>
          </a:p>
        </p:txBody>
      </p:sp>
    </p:spTree>
    <p:extLst>
      <p:ext uri="{BB962C8B-B14F-4D97-AF65-F5344CB8AC3E}">
        <p14:creationId xmlns:p14="http://schemas.microsoft.com/office/powerpoint/2010/main" val="14249667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smtClean="0">
                <a:solidFill>
                  <a:srgbClr val="FF0000"/>
                </a:solidFill>
                <a:cs typeface="B Titr" pitchFamily="2" charset="-78"/>
              </a:rPr>
              <a:t>تکالیف عملکردی</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itchFamily="2" charset="2"/>
              <a:buChar char="v"/>
            </a:pPr>
            <a:r>
              <a:rPr lang="fa-IR" b="1" dirty="0" smtClean="0">
                <a:solidFill>
                  <a:srgbClr val="FF0000"/>
                </a:solidFill>
                <a:cs typeface="B Titr" pitchFamily="2" charset="-78"/>
              </a:rPr>
              <a:t>خودنظم دهی در نظریه ویگوتسکی و نظریه پردازان بعد از ویگوتسکی: (نفرات 13-1)</a:t>
            </a:r>
          </a:p>
          <a:p>
            <a:pPr algn="just" rtl="1">
              <a:lnSpc>
                <a:spcPct val="150000"/>
              </a:lnSpc>
              <a:spcBef>
                <a:spcPct val="0"/>
              </a:spcBef>
              <a:buFont typeface="Wingdings" pitchFamily="2" charset="2"/>
              <a:buChar char="v"/>
            </a:pPr>
            <a:r>
              <a:rPr lang="fa-IR" b="1" dirty="0">
                <a:solidFill>
                  <a:srgbClr val="FF0000"/>
                </a:solidFill>
                <a:cs typeface="B Titr" pitchFamily="2" charset="-78"/>
              </a:rPr>
              <a:t>زبان و تفکر در نظریه </a:t>
            </a:r>
            <a:r>
              <a:rPr lang="fa-IR" b="1" dirty="0" smtClean="0">
                <a:solidFill>
                  <a:srgbClr val="FF0000"/>
                </a:solidFill>
                <a:cs typeface="B Titr" pitchFamily="2" charset="-78"/>
              </a:rPr>
              <a:t>ویگوتسکی (نفرات 26-14)</a:t>
            </a:r>
          </a:p>
          <a:p>
            <a:pPr algn="just" rtl="1">
              <a:lnSpc>
                <a:spcPct val="150000"/>
              </a:lnSpc>
              <a:spcBef>
                <a:spcPct val="0"/>
              </a:spcBef>
              <a:buFont typeface="Wingdings" pitchFamily="2" charset="2"/>
              <a:buChar char="v"/>
            </a:pPr>
            <a:r>
              <a:rPr lang="fa-IR" b="1" dirty="0" smtClean="0">
                <a:solidFill>
                  <a:srgbClr val="FF0000"/>
                </a:solidFill>
                <a:cs typeface="B Titr" pitchFamily="2" charset="-78"/>
              </a:rPr>
              <a:t>مقایسه نظریه ویگوتسکی و پیاژه (نفرات 38-27)</a:t>
            </a:r>
          </a:p>
          <a:p>
            <a:pPr marL="0" indent="0" algn="just" rtl="1">
              <a:lnSpc>
                <a:spcPct val="150000"/>
              </a:lnSpc>
              <a:spcBef>
                <a:spcPct val="0"/>
              </a:spcBef>
              <a:buNone/>
            </a:pPr>
            <a:endParaRPr lang="fa-IR" b="1" dirty="0" smtClean="0">
              <a:cs typeface="B Titr" pitchFamily="2" charset="-78"/>
            </a:endParaRPr>
          </a:p>
          <a:p>
            <a:pPr algn="just" rtl="1">
              <a:lnSpc>
                <a:spcPct val="150000"/>
              </a:lnSpc>
              <a:spcBef>
                <a:spcPct val="0"/>
              </a:spcBef>
              <a:buFont typeface="Wingdings" pitchFamily="2" charset="2"/>
              <a:buChar char="v"/>
            </a:pPr>
            <a:endParaRPr lang="fa-IR" b="1" dirty="0">
              <a:cs typeface="B Titr" pitchFamily="2" charset="-78"/>
            </a:endParaRPr>
          </a:p>
        </p:txBody>
      </p:sp>
      <p:pic>
        <p:nvPicPr>
          <p:cNvPr id="2" name="Voice 03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989609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7560" fill="hold"/>
                                        <p:tgtEl>
                                          <p:spTgt spid="2"/>
                                        </p:tgtEl>
                                      </p:cBhvr>
                                    </p:cmd>
                                  </p:childTnLst>
                                </p:cTn>
                              </p:par>
                            </p:childTnLst>
                          </p:cTn>
                        </p:par>
                      </p:childTnLst>
                    </p:cTn>
                  </p:par>
                </p:childTnLst>
              </p:cTn>
              <p:nextCondLst>
                <p:cond evt="onClick" delay="0">
                  <p:tgtEl>
                    <p:spTgt spid="2"/>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106393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normAutofit/>
          </a:bodyPr>
          <a:lstStyle/>
          <a:p>
            <a:pPr algn="ctr" rtl="1">
              <a:defRPr/>
            </a:pPr>
            <a:r>
              <a:rPr lang="fa-IR" dirty="0" smtClean="0">
                <a:solidFill>
                  <a:srgbClr val="FF0000"/>
                </a:solidFill>
                <a:cs typeface="B Titr" pitchFamily="2" charset="-78"/>
              </a:rPr>
              <a:t>ایمیل جهت ارسال تکالیف</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a:lnSpc>
                <a:spcPct val="150000"/>
              </a:lnSpc>
              <a:spcBef>
                <a:spcPct val="0"/>
              </a:spcBef>
              <a:buFont typeface="Wingdings" panose="05000000000000000000" pitchFamily="2" charset="2"/>
              <a:buChar char="v"/>
            </a:pPr>
            <a:r>
              <a:rPr lang="en-US" sz="4500" b="1" dirty="0" smtClean="0">
                <a:latin typeface="Times New Roman" panose="02020603050405020304" pitchFamily="18" charset="0"/>
                <a:cs typeface="Times New Roman" panose="02020603050405020304" pitchFamily="18" charset="0"/>
              </a:rPr>
              <a:t>aeghbali88@gmail.com</a:t>
            </a:r>
            <a:endParaRPr lang="fa-IR" sz="4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32687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02" name="Rectangle 2"/>
          <p:cNvSpPr>
            <a:spLocks noGrp="1" noRot="1" noChangeArrowheads="1"/>
          </p:cNvSpPr>
          <p:nvPr>
            <p:ph type="title"/>
          </p:nvPr>
        </p:nvSpPr>
        <p:spPr/>
        <p:txBody>
          <a:bodyPr>
            <a:normAutofit fontScale="90000"/>
          </a:bodyPr>
          <a:lstStyle/>
          <a:p>
            <a:pPr algn="ctr" rtl="1" eaLnBrk="1" hangingPunct="1">
              <a:defRPr/>
            </a:pPr>
            <a:r>
              <a:rPr lang="fa-IR" sz="4000" dirty="0" smtClean="0">
                <a:solidFill>
                  <a:srgbClr val="FF0000"/>
                </a:solidFill>
                <a:cs typeface="B Titr" pitchFamily="2" charset="-78"/>
              </a:rPr>
              <a:t>نظريه هاي يادگيري و شيوه هاي معرفت شناسي</a:t>
            </a:r>
            <a:endParaRPr lang="en-US" sz="4000" dirty="0" smtClean="0">
              <a:solidFill>
                <a:srgbClr val="FF0000"/>
              </a:solidFill>
              <a:cs typeface="B Titr" pitchFamily="2" charset="-78"/>
            </a:endParaRPr>
          </a:p>
        </p:txBody>
      </p:sp>
      <p:sp>
        <p:nvSpPr>
          <p:cNvPr id="1075203" name="Rectangle 3"/>
          <p:cNvSpPr>
            <a:spLocks noGrp="1" noChangeArrowheads="1"/>
          </p:cNvSpPr>
          <p:nvPr>
            <p:ph type="body" idx="1"/>
          </p:nvPr>
        </p:nvSpPr>
        <p:spPr>
          <a:xfrm>
            <a:off x="4800600" y="2590800"/>
            <a:ext cx="1981200" cy="685800"/>
          </a:xfrm>
        </p:spPr>
        <p:txBody>
          <a:bodyPr/>
          <a:lstStyle/>
          <a:p>
            <a:pPr algn="ctr" rtl="1" eaLnBrk="1" hangingPunct="1">
              <a:spcBef>
                <a:spcPct val="0"/>
              </a:spcBef>
              <a:buClrTx/>
              <a:buSzTx/>
              <a:buFontTx/>
              <a:buNone/>
              <a:defRPr/>
            </a:pPr>
            <a:r>
              <a:rPr lang="fa-IR" b="1" dirty="0" smtClean="0">
                <a:solidFill>
                  <a:srgbClr val="FDFDFD"/>
                </a:solidFill>
                <a:cs typeface="B Titr" pitchFamily="2" charset="-78"/>
              </a:rPr>
              <a:t>تجربه گرايي</a:t>
            </a:r>
            <a:endParaRPr lang="fa-IR" dirty="0" smtClean="0">
              <a:solidFill>
                <a:srgbClr val="FF9933"/>
              </a:solidFill>
              <a:effectLst/>
              <a:cs typeface="B Titr" pitchFamily="2" charset="-78"/>
            </a:endParaRPr>
          </a:p>
        </p:txBody>
      </p:sp>
      <p:sp>
        <p:nvSpPr>
          <p:cNvPr id="1075204" name="Rectangle 4"/>
          <p:cNvSpPr>
            <a:spLocks noChangeArrowheads="1"/>
          </p:cNvSpPr>
          <p:nvPr/>
        </p:nvSpPr>
        <p:spPr bwMode="auto">
          <a:xfrm>
            <a:off x="296260" y="5105400"/>
            <a:ext cx="85429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342900" indent="-342900" algn="r" rtl="1"/>
            <a:r>
              <a:rPr lang="fa-IR" sz="2400" dirty="0">
                <a:solidFill>
                  <a:schemeClr val="bg1"/>
                </a:solidFill>
                <a:cs typeface="B Titr" pitchFamily="2" charset="-78"/>
              </a:rPr>
              <a:t>به نظريه هاي فوق كه اساس تجربه گرايي </a:t>
            </a:r>
            <a:r>
              <a:rPr lang="fa-IR" sz="2400" dirty="0" smtClean="0">
                <a:solidFill>
                  <a:schemeClr val="bg1"/>
                </a:solidFill>
                <a:cs typeface="B Titr" pitchFamily="2" charset="-78"/>
              </a:rPr>
              <a:t>دارند، </a:t>
            </a:r>
            <a:r>
              <a:rPr lang="fa-IR" sz="2400" dirty="0">
                <a:solidFill>
                  <a:schemeClr val="bg1"/>
                </a:solidFill>
                <a:cs typeface="B Titr" pitchFamily="2" charset="-78"/>
              </a:rPr>
              <a:t>نظريه </a:t>
            </a:r>
            <a:r>
              <a:rPr lang="fa-IR" sz="2400" dirty="0" smtClean="0">
                <a:solidFill>
                  <a:schemeClr val="bg1"/>
                </a:solidFill>
                <a:cs typeface="B Titr" pitchFamily="2" charset="-78"/>
              </a:rPr>
              <a:t>هاي رفتارگرايي </a:t>
            </a:r>
            <a:r>
              <a:rPr lang="fa-IR" sz="2400" dirty="0">
                <a:solidFill>
                  <a:schemeClr val="bg1"/>
                </a:solidFill>
                <a:cs typeface="B Titr" pitchFamily="2" charset="-78"/>
              </a:rPr>
              <a:t>گفته مي شود.</a:t>
            </a:r>
            <a:endParaRPr lang="en-US" sz="2400" dirty="0">
              <a:solidFill>
                <a:schemeClr val="bg1"/>
              </a:solidFill>
              <a:cs typeface="B Titr" pitchFamily="2" charset="-78"/>
            </a:endParaRPr>
          </a:p>
        </p:txBody>
      </p:sp>
      <p:sp>
        <p:nvSpPr>
          <p:cNvPr id="1075205" name="Rectangle 5"/>
          <p:cNvSpPr>
            <a:spLocks noChangeArrowheads="1"/>
          </p:cNvSpPr>
          <p:nvPr/>
        </p:nvSpPr>
        <p:spPr bwMode="auto">
          <a:xfrm>
            <a:off x="2895600" y="2286000"/>
            <a:ext cx="1981200" cy="685800"/>
          </a:xfrm>
          <a:prstGeom prst="rect">
            <a:avLst/>
          </a:prstGeom>
          <a:noFill/>
          <a:ln w="9525">
            <a:noFill/>
            <a:miter lim="800000"/>
            <a:headEnd/>
            <a:tailEnd/>
          </a:ln>
          <a:effectLst/>
        </p:spPr>
        <p:txBody>
          <a:bodyPr/>
          <a:lstStyle/>
          <a:p>
            <a:pPr marL="342900" indent="-342900" algn="ctr">
              <a:defRPr/>
            </a:pPr>
            <a:r>
              <a:rPr lang="fa-IR">
                <a:solidFill>
                  <a:srgbClr val="CCFFCC"/>
                </a:solidFill>
                <a:effectLst>
                  <a:outerShdw blurRad="38100" dist="38100" dir="2700000" algn="tl">
                    <a:srgbClr val="000000"/>
                  </a:outerShdw>
                </a:effectLst>
                <a:latin typeface="Garamond" pitchFamily="18" charset="0"/>
                <a:cs typeface="B Titr" pitchFamily="2" charset="-78"/>
              </a:rPr>
              <a:t>2-ثرندايك</a:t>
            </a:r>
            <a:endParaRPr lang="fa-IR" b="0">
              <a:solidFill>
                <a:srgbClr val="CCFFCC"/>
              </a:solidFill>
              <a:latin typeface="Garamond" pitchFamily="18" charset="0"/>
              <a:cs typeface="B Titr" pitchFamily="2" charset="-78"/>
            </a:endParaRPr>
          </a:p>
        </p:txBody>
      </p:sp>
      <p:sp>
        <p:nvSpPr>
          <p:cNvPr id="1075206" name="Rectangle 6"/>
          <p:cNvSpPr>
            <a:spLocks noChangeArrowheads="1"/>
          </p:cNvSpPr>
          <p:nvPr/>
        </p:nvSpPr>
        <p:spPr bwMode="auto">
          <a:xfrm>
            <a:off x="2667000" y="1828800"/>
            <a:ext cx="1981200" cy="685800"/>
          </a:xfrm>
          <a:prstGeom prst="rect">
            <a:avLst/>
          </a:prstGeom>
          <a:noFill/>
          <a:ln w="9525">
            <a:noFill/>
            <a:miter lim="800000"/>
            <a:headEnd/>
            <a:tailEnd/>
          </a:ln>
          <a:effectLst/>
        </p:spPr>
        <p:txBody>
          <a:bodyPr/>
          <a:lstStyle/>
          <a:p>
            <a:pPr marL="342900" indent="-342900" algn="ctr">
              <a:defRPr/>
            </a:pPr>
            <a:r>
              <a:rPr lang="fa-IR" dirty="0">
                <a:solidFill>
                  <a:srgbClr val="CCFFCC"/>
                </a:solidFill>
                <a:effectLst>
                  <a:outerShdw blurRad="38100" dist="38100" dir="2700000" algn="tl">
                    <a:srgbClr val="000000"/>
                  </a:outerShdw>
                </a:effectLst>
                <a:latin typeface="Garamond" pitchFamily="18" charset="0"/>
                <a:cs typeface="B Titr" pitchFamily="2" charset="-78"/>
              </a:rPr>
              <a:t>1-نظريه پاولف</a:t>
            </a:r>
            <a:endParaRPr lang="fa-IR" b="0" dirty="0">
              <a:solidFill>
                <a:srgbClr val="CCFFCC"/>
              </a:solidFill>
              <a:latin typeface="Garamond" pitchFamily="18" charset="0"/>
              <a:cs typeface="B Titr" pitchFamily="2" charset="-78"/>
            </a:endParaRPr>
          </a:p>
        </p:txBody>
      </p:sp>
      <p:sp>
        <p:nvSpPr>
          <p:cNvPr id="1075207" name="Rectangle 7"/>
          <p:cNvSpPr>
            <a:spLocks noChangeArrowheads="1"/>
          </p:cNvSpPr>
          <p:nvPr/>
        </p:nvSpPr>
        <p:spPr bwMode="auto">
          <a:xfrm>
            <a:off x="2895600" y="3657600"/>
            <a:ext cx="1981200" cy="685800"/>
          </a:xfrm>
          <a:prstGeom prst="rect">
            <a:avLst/>
          </a:prstGeom>
          <a:noFill/>
          <a:ln w="9525">
            <a:noFill/>
            <a:miter lim="800000"/>
            <a:headEnd/>
            <a:tailEnd/>
          </a:ln>
          <a:effectLst/>
        </p:spPr>
        <p:txBody>
          <a:bodyPr/>
          <a:lstStyle/>
          <a:p>
            <a:pPr marL="342900" indent="-342900" algn="ctr">
              <a:defRPr/>
            </a:pPr>
            <a:r>
              <a:rPr lang="fa-IR" dirty="0">
                <a:solidFill>
                  <a:srgbClr val="CCFFCC"/>
                </a:solidFill>
                <a:effectLst>
                  <a:outerShdw blurRad="38100" dist="38100" dir="2700000" algn="tl">
                    <a:srgbClr val="000000"/>
                  </a:outerShdw>
                </a:effectLst>
                <a:latin typeface="Garamond" pitchFamily="18" charset="0"/>
                <a:cs typeface="B Titr" pitchFamily="2" charset="-78"/>
              </a:rPr>
              <a:t>5-اسكينر</a:t>
            </a:r>
            <a:endParaRPr lang="fa-IR" b="0" dirty="0">
              <a:solidFill>
                <a:srgbClr val="CCFFCC"/>
              </a:solidFill>
              <a:latin typeface="Garamond" pitchFamily="18" charset="0"/>
              <a:cs typeface="B Titr" pitchFamily="2" charset="-78"/>
            </a:endParaRPr>
          </a:p>
        </p:txBody>
      </p:sp>
      <p:sp>
        <p:nvSpPr>
          <p:cNvPr id="1075208" name="Rectangle 8"/>
          <p:cNvSpPr>
            <a:spLocks noChangeArrowheads="1"/>
          </p:cNvSpPr>
          <p:nvPr/>
        </p:nvSpPr>
        <p:spPr bwMode="auto">
          <a:xfrm>
            <a:off x="2895600" y="2743200"/>
            <a:ext cx="1981200" cy="685800"/>
          </a:xfrm>
          <a:prstGeom prst="rect">
            <a:avLst/>
          </a:prstGeom>
          <a:noFill/>
          <a:ln w="9525">
            <a:noFill/>
            <a:miter lim="800000"/>
            <a:headEnd/>
            <a:tailEnd/>
          </a:ln>
          <a:effectLst/>
        </p:spPr>
        <p:txBody>
          <a:bodyPr/>
          <a:lstStyle/>
          <a:p>
            <a:pPr marL="342900" indent="-342900" algn="ctr">
              <a:defRPr/>
            </a:pPr>
            <a:r>
              <a:rPr lang="fa-IR" dirty="0">
                <a:solidFill>
                  <a:srgbClr val="CCFFCC"/>
                </a:solidFill>
                <a:effectLst>
                  <a:outerShdw blurRad="38100" dist="38100" dir="2700000" algn="tl">
                    <a:srgbClr val="000000"/>
                  </a:outerShdw>
                </a:effectLst>
                <a:latin typeface="Garamond" pitchFamily="18" charset="0"/>
                <a:cs typeface="B Titr" pitchFamily="2" charset="-78"/>
              </a:rPr>
              <a:t>3-گاتري</a:t>
            </a:r>
            <a:endParaRPr lang="fa-IR" b="0" dirty="0">
              <a:solidFill>
                <a:srgbClr val="CCFFCC"/>
              </a:solidFill>
              <a:latin typeface="Garamond" pitchFamily="18" charset="0"/>
              <a:cs typeface="B Titr" pitchFamily="2" charset="-78"/>
            </a:endParaRPr>
          </a:p>
        </p:txBody>
      </p:sp>
      <p:sp>
        <p:nvSpPr>
          <p:cNvPr id="1075209" name="Rectangle 9"/>
          <p:cNvSpPr>
            <a:spLocks noChangeArrowheads="1"/>
          </p:cNvSpPr>
          <p:nvPr/>
        </p:nvSpPr>
        <p:spPr bwMode="auto">
          <a:xfrm>
            <a:off x="2971800" y="3200400"/>
            <a:ext cx="1981200" cy="685800"/>
          </a:xfrm>
          <a:prstGeom prst="rect">
            <a:avLst/>
          </a:prstGeom>
          <a:noFill/>
          <a:ln w="9525">
            <a:noFill/>
            <a:miter lim="800000"/>
            <a:headEnd/>
            <a:tailEnd/>
          </a:ln>
          <a:effectLst/>
        </p:spPr>
        <p:txBody>
          <a:bodyPr/>
          <a:lstStyle/>
          <a:p>
            <a:pPr marL="342900" indent="-342900" algn="ctr">
              <a:defRPr/>
            </a:pPr>
            <a:r>
              <a:rPr lang="fa-IR">
                <a:solidFill>
                  <a:srgbClr val="CCFFCC"/>
                </a:solidFill>
                <a:effectLst>
                  <a:outerShdw blurRad="38100" dist="38100" dir="2700000" algn="tl">
                    <a:srgbClr val="000000"/>
                  </a:outerShdw>
                </a:effectLst>
                <a:latin typeface="Garamond" pitchFamily="18" charset="0"/>
                <a:cs typeface="B Titr" pitchFamily="2" charset="-78"/>
              </a:rPr>
              <a:t>4-هال</a:t>
            </a:r>
            <a:endParaRPr lang="fa-IR" b="0">
              <a:solidFill>
                <a:srgbClr val="CCFFCC"/>
              </a:solidFill>
              <a:latin typeface="Garamond" pitchFamily="18" charset="0"/>
              <a:cs typeface="B Titr" pitchFamily="2" charset="-78"/>
            </a:endParaRPr>
          </a:p>
        </p:txBody>
      </p:sp>
      <p:sp>
        <p:nvSpPr>
          <p:cNvPr id="1075210" name="AutoShape 10"/>
          <p:cNvSpPr>
            <a:spLocks/>
          </p:cNvSpPr>
          <p:nvPr/>
        </p:nvSpPr>
        <p:spPr bwMode="auto">
          <a:xfrm>
            <a:off x="4572000" y="1752600"/>
            <a:ext cx="228600" cy="2362200"/>
          </a:xfrm>
          <a:prstGeom prst="rightBrace">
            <a:avLst>
              <a:gd name="adj1" fmla="val 86111"/>
              <a:gd name="adj2" fmla="val 50000"/>
            </a:avLst>
          </a:prstGeom>
          <a:noFill/>
          <a:ln w="38100">
            <a:solidFill>
              <a:srgbClr val="00FFFF"/>
            </a:solidFill>
            <a:round/>
            <a:headEnd/>
            <a:tailEnd/>
          </a:ln>
          <a:effectLst/>
        </p:spPr>
        <p:txBody>
          <a:bodyPr wrap="none" anchor="ctr"/>
          <a:lstStyle/>
          <a:p>
            <a:pPr>
              <a:defRPr/>
            </a:pPr>
            <a:endParaRPr lang="en-US">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val="245656729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75202"/>
                                        </p:tgtEl>
                                        <p:attrNameLst>
                                          <p:attrName>style.visibility</p:attrName>
                                        </p:attrNameLst>
                                      </p:cBhvr>
                                      <p:to>
                                        <p:strVal val="visible"/>
                                      </p:to>
                                    </p:set>
                                    <p:anim calcmode="lin" valueType="num">
                                      <p:cBhvr>
                                        <p:cTn id="7" dur="500" fill="hold"/>
                                        <p:tgtEl>
                                          <p:spTgt spid="1075202"/>
                                        </p:tgtEl>
                                        <p:attrNameLst>
                                          <p:attrName>ppt_w</p:attrName>
                                        </p:attrNameLst>
                                      </p:cBhvr>
                                      <p:tavLst>
                                        <p:tav tm="0">
                                          <p:val>
                                            <p:fltVal val="0"/>
                                          </p:val>
                                        </p:tav>
                                        <p:tav tm="100000">
                                          <p:val>
                                            <p:strVal val="#ppt_w"/>
                                          </p:val>
                                        </p:tav>
                                      </p:tavLst>
                                    </p:anim>
                                    <p:anim calcmode="lin" valueType="num">
                                      <p:cBhvr>
                                        <p:cTn id="8" dur="500" fill="hold"/>
                                        <p:tgtEl>
                                          <p:spTgt spid="1075202"/>
                                        </p:tgtEl>
                                        <p:attrNameLst>
                                          <p:attrName>ppt_h</p:attrName>
                                        </p:attrNameLst>
                                      </p:cBhvr>
                                      <p:tavLst>
                                        <p:tav tm="0">
                                          <p:val>
                                            <p:fltVal val="0"/>
                                          </p:val>
                                        </p:tav>
                                        <p:tav tm="100000">
                                          <p:val>
                                            <p:strVal val="#ppt_h"/>
                                          </p:val>
                                        </p:tav>
                                      </p:tavLst>
                                    </p:anim>
                                    <p:animEffect transition="in" filter="fade">
                                      <p:cBhvr>
                                        <p:cTn id="9" dur="500"/>
                                        <p:tgtEl>
                                          <p:spTgt spid="1075202"/>
                                        </p:tgtEl>
                                      </p:cBhvr>
                                    </p:animEffect>
                                  </p:childTnLst>
                                </p:cTn>
                              </p:par>
                            </p:childTnLst>
                          </p:cTn>
                        </p:par>
                        <p:par>
                          <p:cTn id="10" fill="hold" nodeType="afterGroup">
                            <p:stCondLst>
                              <p:cond delay="500"/>
                            </p:stCondLst>
                            <p:childTnLst>
                              <p:par>
                                <p:cTn id="11" presetID="7" presetClass="entr" presetSubtype="4" fill="hold" grpId="0" nodeType="afterEffect">
                                  <p:stCondLst>
                                    <p:cond delay="0"/>
                                  </p:stCondLst>
                                  <p:childTnLst>
                                    <p:set>
                                      <p:cBhvr>
                                        <p:cTn id="12" dur="1" fill="hold">
                                          <p:stCondLst>
                                            <p:cond delay="0"/>
                                          </p:stCondLst>
                                        </p:cTn>
                                        <p:tgtEl>
                                          <p:spTgt spid="1075203">
                                            <p:txEl>
                                              <p:pRg st="0" end="0"/>
                                            </p:txEl>
                                          </p:spTgt>
                                        </p:tgtEl>
                                        <p:attrNameLst>
                                          <p:attrName>style.visibility</p:attrName>
                                        </p:attrNameLst>
                                      </p:cBhvr>
                                      <p:to>
                                        <p:strVal val="visible"/>
                                      </p:to>
                                    </p:set>
                                    <p:anim calcmode="lin" valueType="num">
                                      <p:cBhvr additive="base">
                                        <p:cTn id="13" dur="5000" fill="hold"/>
                                        <p:tgtEl>
                                          <p:spTgt spid="107520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075203">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500"/>
                            </p:stCondLst>
                            <p:childTnLst>
                              <p:par>
                                <p:cTn id="16" presetID="53" presetClass="entr" presetSubtype="0" fill="hold" grpId="0" nodeType="afterEffect">
                                  <p:stCondLst>
                                    <p:cond delay="0"/>
                                  </p:stCondLst>
                                  <p:childTnLst>
                                    <p:set>
                                      <p:cBhvr>
                                        <p:cTn id="17" dur="1" fill="hold">
                                          <p:stCondLst>
                                            <p:cond delay="0"/>
                                          </p:stCondLst>
                                        </p:cTn>
                                        <p:tgtEl>
                                          <p:spTgt spid="1075204"/>
                                        </p:tgtEl>
                                        <p:attrNameLst>
                                          <p:attrName>style.visibility</p:attrName>
                                        </p:attrNameLst>
                                      </p:cBhvr>
                                      <p:to>
                                        <p:strVal val="visible"/>
                                      </p:to>
                                    </p:set>
                                    <p:anim calcmode="lin" valueType="num">
                                      <p:cBhvr>
                                        <p:cTn id="18" dur="500" fill="hold"/>
                                        <p:tgtEl>
                                          <p:spTgt spid="1075204"/>
                                        </p:tgtEl>
                                        <p:attrNameLst>
                                          <p:attrName>ppt_w</p:attrName>
                                        </p:attrNameLst>
                                      </p:cBhvr>
                                      <p:tavLst>
                                        <p:tav tm="0">
                                          <p:val>
                                            <p:fltVal val="0"/>
                                          </p:val>
                                        </p:tav>
                                        <p:tav tm="100000">
                                          <p:val>
                                            <p:strVal val="#ppt_w"/>
                                          </p:val>
                                        </p:tav>
                                      </p:tavLst>
                                    </p:anim>
                                    <p:anim calcmode="lin" valueType="num">
                                      <p:cBhvr>
                                        <p:cTn id="19" dur="500" fill="hold"/>
                                        <p:tgtEl>
                                          <p:spTgt spid="1075204"/>
                                        </p:tgtEl>
                                        <p:attrNameLst>
                                          <p:attrName>ppt_h</p:attrName>
                                        </p:attrNameLst>
                                      </p:cBhvr>
                                      <p:tavLst>
                                        <p:tav tm="0">
                                          <p:val>
                                            <p:fltVal val="0"/>
                                          </p:val>
                                        </p:tav>
                                        <p:tav tm="100000">
                                          <p:val>
                                            <p:strVal val="#ppt_h"/>
                                          </p:val>
                                        </p:tav>
                                      </p:tavLst>
                                    </p:anim>
                                    <p:animEffect transition="in" filter="fade">
                                      <p:cBhvr>
                                        <p:cTn id="20" dur="500"/>
                                        <p:tgtEl>
                                          <p:spTgt spid="1075204"/>
                                        </p:tgtEl>
                                      </p:cBhvr>
                                    </p:animEffect>
                                  </p:childTnLst>
                                </p:cTn>
                              </p:par>
                            </p:childTnLst>
                          </p:cTn>
                        </p:par>
                        <p:par>
                          <p:cTn id="21" fill="hold" nodeType="afterGroup">
                            <p:stCondLst>
                              <p:cond delay="6000"/>
                            </p:stCondLst>
                            <p:childTnLst>
                              <p:par>
                                <p:cTn id="22" presetID="7" presetClass="entr" presetSubtype="4" fill="hold" grpId="0" nodeType="afterEffect">
                                  <p:stCondLst>
                                    <p:cond delay="0"/>
                                  </p:stCondLst>
                                  <p:childTnLst>
                                    <p:set>
                                      <p:cBhvr>
                                        <p:cTn id="23" dur="1" fill="hold">
                                          <p:stCondLst>
                                            <p:cond delay="0"/>
                                          </p:stCondLst>
                                        </p:cTn>
                                        <p:tgtEl>
                                          <p:spTgt spid="1075205">
                                            <p:txEl>
                                              <p:pRg st="0" end="0"/>
                                            </p:txEl>
                                          </p:spTgt>
                                        </p:tgtEl>
                                        <p:attrNameLst>
                                          <p:attrName>style.visibility</p:attrName>
                                        </p:attrNameLst>
                                      </p:cBhvr>
                                      <p:to>
                                        <p:strVal val="visible"/>
                                      </p:to>
                                    </p:set>
                                    <p:anim calcmode="lin" valueType="num">
                                      <p:cBhvr additive="base">
                                        <p:cTn id="24" dur="5000" fill="hold"/>
                                        <p:tgtEl>
                                          <p:spTgt spid="1075205">
                                            <p:txEl>
                                              <p:pRg st="0" end="0"/>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1075205">
                                            <p:txEl>
                                              <p:pRg st="0" end="0"/>
                                            </p:txEl>
                                          </p:spTgt>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1000"/>
                            </p:stCondLst>
                            <p:childTnLst>
                              <p:par>
                                <p:cTn id="27" presetID="7" presetClass="entr" presetSubtype="4" fill="hold" grpId="0" nodeType="afterEffect">
                                  <p:stCondLst>
                                    <p:cond delay="0"/>
                                  </p:stCondLst>
                                  <p:childTnLst>
                                    <p:set>
                                      <p:cBhvr>
                                        <p:cTn id="28" dur="1" fill="hold">
                                          <p:stCondLst>
                                            <p:cond delay="0"/>
                                          </p:stCondLst>
                                        </p:cTn>
                                        <p:tgtEl>
                                          <p:spTgt spid="1075206">
                                            <p:txEl>
                                              <p:pRg st="0" end="0"/>
                                            </p:txEl>
                                          </p:spTgt>
                                        </p:tgtEl>
                                        <p:attrNameLst>
                                          <p:attrName>style.visibility</p:attrName>
                                        </p:attrNameLst>
                                      </p:cBhvr>
                                      <p:to>
                                        <p:strVal val="visible"/>
                                      </p:to>
                                    </p:set>
                                    <p:anim calcmode="lin" valueType="num">
                                      <p:cBhvr additive="base">
                                        <p:cTn id="29" dur="5000" fill="hold"/>
                                        <p:tgtEl>
                                          <p:spTgt spid="1075206">
                                            <p:txEl>
                                              <p:pRg st="0" end="0"/>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1075206">
                                            <p:txEl>
                                              <p:pRg st="0" end="0"/>
                                            </p:txEl>
                                          </p:spTgt>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16000"/>
                            </p:stCondLst>
                            <p:childTnLst>
                              <p:par>
                                <p:cTn id="32" presetID="7" presetClass="entr" presetSubtype="4" fill="hold" grpId="0" nodeType="afterEffect">
                                  <p:stCondLst>
                                    <p:cond delay="0"/>
                                  </p:stCondLst>
                                  <p:childTnLst>
                                    <p:set>
                                      <p:cBhvr>
                                        <p:cTn id="33" dur="1" fill="hold">
                                          <p:stCondLst>
                                            <p:cond delay="0"/>
                                          </p:stCondLst>
                                        </p:cTn>
                                        <p:tgtEl>
                                          <p:spTgt spid="1075207">
                                            <p:txEl>
                                              <p:pRg st="0" end="0"/>
                                            </p:txEl>
                                          </p:spTgt>
                                        </p:tgtEl>
                                        <p:attrNameLst>
                                          <p:attrName>style.visibility</p:attrName>
                                        </p:attrNameLst>
                                      </p:cBhvr>
                                      <p:to>
                                        <p:strVal val="visible"/>
                                      </p:to>
                                    </p:set>
                                    <p:anim calcmode="lin" valueType="num">
                                      <p:cBhvr additive="base">
                                        <p:cTn id="34" dur="5000" fill="hold"/>
                                        <p:tgtEl>
                                          <p:spTgt spid="1075207">
                                            <p:txEl>
                                              <p:pRg st="0" end="0"/>
                                            </p:txEl>
                                          </p:spTgt>
                                        </p:tgtEl>
                                        <p:attrNameLst>
                                          <p:attrName>ppt_x</p:attrName>
                                        </p:attrNameLst>
                                      </p:cBhvr>
                                      <p:tavLst>
                                        <p:tav tm="0">
                                          <p:val>
                                            <p:strVal val="#ppt_x"/>
                                          </p:val>
                                        </p:tav>
                                        <p:tav tm="100000">
                                          <p:val>
                                            <p:strVal val="#ppt_x"/>
                                          </p:val>
                                        </p:tav>
                                      </p:tavLst>
                                    </p:anim>
                                    <p:anim calcmode="lin" valueType="num">
                                      <p:cBhvr additive="base">
                                        <p:cTn id="35" dur="5000" fill="hold"/>
                                        <p:tgtEl>
                                          <p:spTgt spid="1075207">
                                            <p:txEl>
                                              <p:pRg st="0" end="0"/>
                                            </p:txEl>
                                          </p:spTgt>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21000"/>
                            </p:stCondLst>
                            <p:childTnLst>
                              <p:par>
                                <p:cTn id="37" presetID="7" presetClass="entr" presetSubtype="4" fill="hold" grpId="0" nodeType="afterEffect">
                                  <p:stCondLst>
                                    <p:cond delay="0"/>
                                  </p:stCondLst>
                                  <p:childTnLst>
                                    <p:set>
                                      <p:cBhvr>
                                        <p:cTn id="38" dur="1" fill="hold">
                                          <p:stCondLst>
                                            <p:cond delay="0"/>
                                          </p:stCondLst>
                                        </p:cTn>
                                        <p:tgtEl>
                                          <p:spTgt spid="1075208">
                                            <p:txEl>
                                              <p:pRg st="0" end="0"/>
                                            </p:txEl>
                                          </p:spTgt>
                                        </p:tgtEl>
                                        <p:attrNameLst>
                                          <p:attrName>style.visibility</p:attrName>
                                        </p:attrNameLst>
                                      </p:cBhvr>
                                      <p:to>
                                        <p:strVal val="visible"/>
                                      </p:to>
                                    </p:set>
                                    <p:anim calcmode="lin" valueType="num">
                                      <p:cBhvr additive="base">
                                        <p:cTn id="39" dur="5000" fill="hold"/>
                                        <p:tgtEl>
                                          <p:spTgt spid="1075208">
                                            <p:txEl>
                                              <p:pRg st="0" end="0"/>
                                            </p:txEl>
                                          </p:spTgt>
                                        </p:tgtEl>
                                        <p:attrNameLst>
                                          <p:attrName>ppt_x</p:attrName>
                                        </p:attrNameLst>
                                      </p:cBhvr>
                                      <p:tavLst>
                                        <p:tav tm="0">
                                          <p:val>
                                            <p:strVal val="#ppt_x"/>
                                          </p:val>
                                        </p:tav>
                                        <p:tav tm="100000">
                                          <p:val>
                                            <p:strVal val="#ppt_x"/>
                                          </p:val>
                                        </p:tav>
                                      </p:tavLst>
                                    </p:anim>
                                    <p:anim calcmode="lin" valueType="num">
                                      <p:cBhvr additive="base">
                                        <p:cTn id="40" dur="5000" fill="hold"/>
                                        <p:tgtEl>
                                          <p:spTgt spid="1075208">
                                            <p:txEl>
                                              <p:pRg st="0" end="0"/>
                                            </p:txEl>
                                          </p:spTgt>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26000"/>
                            </p:stCondLst>
                            <p:childTnLst>
                              <p:par>
                                <p:cTn id="42" presetID="7" presetClass="entr" presetSubtype="4" fill="hold" grpId="0" nodeType="afterEffect">
                                  <p:stCondLst>
                                    <p:cond delay="0"/>
                                  </p:stCondLst>
                                  <p:childTnLst>
                                    <p:set>
                                      <p:cBhvr>
                                        <p:cTn id="43" dur="1" fill="hold">
                                          <p:stCondLst>
                                            <p:cond delay="0"/>
                                          </p:stCondLst>
                                        </p:cTn>
                                        <p:tgtEl>
                                          <p:spTgt spid="1075209">
                                            <p:txEl>
                                              <p:pRg st="0" end="0"/>
                                            </p:txEl>
                                          </p:spTgt>
                                        </p:tgtEl>
                                        <p:attrNameLst>
                                          <p:attrName>style.visibility</p:attrName>
                                        </p:attrNameLst>
                                      </p:cBhvr>
                                      <p:to>
                                        <p:strVal val="visible"/>
                                      </p:to>
                                    </p:set>
                                    <p:anim calcmode="lin" valueType="num">
                                      <p:cBhvr additive="base">
                                        <p:cTn id="44" dur="5000" fill="hold"/>
                                        <p:tgtEl>
                                          <p:spTgt spid="1075209">
                                            <p:txEl>
                                              <p:pRg st="0" end="0"/>
                                            </p:txEl>
                                          </p:spTgt>
                                        </p:tgtEl>
                                        <p:attrNameLst>
                                          <p:attrName>ppt_x</p:attrName>
                                        </p:attrNameLst>
                                      </p:cBhvr>
                                      <p:tavLst>
                                        <p:tav tm="0">
                                          <p:val>
                                            <p:strVal val="#ppt_x"/>
                                          </p:val>
                                        </p:tav>
                                        <p:tav tm="100000">
                                          <p:val>
                                            <p:strVal val="#ppt_x"/>
                                          </p:val>
                                        </p:tav>
                                      </p:tavLst>
                                    </p:anim>
                                    <p:anim calcmode="lin" valueType="num">
                                      <p:cBhvr additive="base">
                                        <p:cTn id="45" dur="5000" fill="hold"/>
                                        <p:tgtEl>
                                          <p:spTgt spid="107520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02" grpId="0"/>
      <p:bldP spid="1075203" grpId="0" build="p"/>
      <p:bldP spid="1075204" grpId="0"/>
      <p:bldP spid="1075205" grpId="0" build="p"/>
      <p:bldP spid="1075206" grpId="0" build="p"/>
      <p:bldP spid="1075207" grpId="0" build="p"/>
      <p:bldP spid="1075208" grpId="0" build="p"/>
      <p:bldP spid="107520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6226" name="Rectangle 2"/>
          <p:cNvSpPr>
            <a:spLocks noGrp="1" noRot="1" noChangeArrowheads="1"/>
          </p:cNvSpPr>
          <p:nvPr>
            <p:ph type="title"/>
          </p:nvPr>
        </p:nvSpPr>
        <p:spPr>
          <a:xfrm>
            <a:off x="457200" y="838200"/>
            <a:ext cx="8229600" cy="1143000"/>
          </a:xfrm>
        </p:spPr>
        <p:txBody>
          <a:bodyPr>
            <a:normAutofit fontScale="90000"/>
          </a:bodyPr>
          <a:lstStyle/>
          <a:p>
            <a:pPr algn="r" eaLnBrk="1" hangingPunct="1">
              <a:defRPr/>
            </a:pPr>
            <a:r>
              <a:rPr lang="fa-IR" sz="3600" dirty="0" smtClean="0">
                <a:solidFill>
                  <a:srgbClr val="FF0000"/>
                </a:solidFill>
                <a:effectLst/>
                <a:cs typeface="B Titr" pitchFamily="2" charset="-78"/>
              </a:rPr>
              <a:t>نظريه هاي يادگيري كه تحت تأثير ديدگاه خردگرايي هستند عبارتند از:</a:t>
            </a:r>
            <a:endParaRPr lang="en-US" sz="3600" dirty="0" smtClean="0">
              <a:solidFill>
                <a:srgbClr val="FF0000"/>
              </a:solidFill>
              <a:cs typeface="B Titr" pitchFamily="2" charset="-78"/>
            </a:endParaRPr>
          </a:p>
        </p:txBody>
      </p:sp>
      <p:sp>
        <p:nvSpPr>
          <p:cNvPr id="1076227" name="Rectangle 3"/>
          <p:cNvSpPr>
            <a:spLocks noGrp="1" noChangeArrowheads="1"/>
          </p:cNvSpPr>
          <p:nvPr>
            <p:ph type="body" idx="1"/>
          </p:nvPr>
        </p:nvSpPr>
        <p:spPr>
          <a:xfrm>
            <a:off x="296260" y="2054655"/>
            <a:ext cx="8466740" cy="3965145"/>
          </a:xfrm>
        </p:spPr>
        <p:txBody>
          <a:bodyPr/>
          <a:lstStyle/>
          <a:p>
            <a:pPr algn="r" rtl="1" eaLnBrk="1" hangingPunct="1">
              <a:lnSpc>
                <a:spcPct val="90000"/>
              </a:lnSpc>
              <a:spcBef>
                <a:spcPct val="0"/>
              </a:spcBef>
              <a:buClrTx/>
              <a:buSzTx/>
              <a:buFont typeface="Wingdings" pitchFamily="2" charset="2"/>
              <a:buChar char="q"/>
            </a:pPr>
            <a:r>
              <a:rPr lang="fa-IR" b="1" dirty="0" smtClean="0">
                <a:effectLst/>
                <a:cs typeface="B Titr" pitchFamily="2" charset="-78"/>
              </a:rPr>
              <a:t>روانشناسي گشتالت</a:t>
            </a:r>
          </a:p>
          <a:p>
            <a:pPr algn="r" rtl="1" eaLnBrk="1" hangingPunct="1">
              <a:lnSpc>
                <a:spcPct val="90000"/>
              </a:lnSpc>
              <a:spcBef>
                <a:spcPct val="0"/>
              </a:spcBef>
              <a:buClrTx/>
              <a:buSzTx/>
              <a:buFont typeface="Wingdings" pitchFamily="2" charset="2"/>
              <a:buChar char="q"/>
            </a:pPr>
            <a:r>
              <a:rPr lang="fa-IR" b="1" dirty="0" smtClean="0">
                <a:effectLst/>
                <a:cs typeface="B Titr" pitchFamily="2" charset="-78"/>
              </a:rPr>
              <a:t>نظريه پياژه</a:t>
            </a:r>
          </a:p>
          <a:p>
            <a:pPr algn="r" rtl="1" eaLnBrk="1" hangingPunct="1">
              <a:lnSpc>
                <a:spcPct val="90000"/>
              </a:lnSpc>
              <a:spcBef>
                <a:spcPct val="0"/>
              </a:spcBef>
              <a:buClrTx/>
              <a:buSzTx/>
              <a:buFont typeface="Wingdings" pitchFamily="2" charset="2"/>
              <a:buChar char="q"/>
            </a:pPr>
            <a:r>
              <a:rPr lang="fa-IR" b="1" dirty="0" smtClean="0">
                <a:effectLst/>
                <a:cs typeface="B Titr" pitchFamily="2" charset="-78"/>
              </a:rPr>
              <a:t>نظريه نوپياژه اي ها</a:t>
            </a:r>
          </a:p>
          <a:p>
            <a:pPr algn="r" rtl="1" eaLnBrk="1" hangingPunct="1">
              <a:lnSpc>
                <a:spcPct val="90000"/>
              </a:lnSpc>
              <a:spcBef>
                <a:spcPct val="0"/>
              </a:spcBef>
              <a:buClrTx/>
              <a:buSzTx/>
              <a:buFont typeface="Wingdings" pitchFamily="2" charset="2"/>
              <a:buChar char="q"/>
            </a:pPr>
            <a:r>
              <a:rPr lang="fa-IR" b="1" dirty="0" smtClean="0">
                <a:effectLst/>
                <a:cs typeface="B Titr" pitchFamily="2" charset="-78"/>
              </a:rPr>
              <a:t> پردازش اطلاعات</a:t>
            </a:r>
          </a:p>
          <a:p>
            <a:pPr algn="r" rtl="1" eaLnBrk="1" hangingPunct="1">
              <a:lnSpc>
                <a:spcPct val="90000"/>
              </a:lnSpc>
              <a:spcBef>
                <a:spcPct val="0"/>
              </a:spcBef>
              <a:buClrTx/>
              <a:buSzTx/>
              <a:buFont typeface="Wingdings" pitchFamily="2" charset="2"/>
              <a:buChar char="q"/>
            </a:pPr>
            <a:r>
              <a:rPr lang="fa-IR" b="1" dirty="0" smtClean="0">
                <a:effectLst/>
                <a:cs typeface="B Titr" pitchFamily="2" charset="-78"/>
              </a:rPr>
              <a:t> رويكردهاي روانشناسي شناختي</a:t>
            </a:r>
          </a:p>
          <a:p>
            <a:pPr marL="609600" indent="-609600" algn="r" rtl="1" eaLnBrk="1" hangingPunct="1">
              <a:lnSpc>
                <a:spcPct val="90000"/>
              </a:lnSpc>
              <a:spcBef>
                <a:spcPct val="0"/>
              </a:spcBef>
              <a:buClrTx/>
              <a:buSzTx/>
              <a:buFontTx/>
              <a:buNone/>
            </a:pPr>
            <a:endParaRPr lang="fa-IR" b="1" dirty="0" smtClean="0">
              <a:effectLst/>
              <a:cs typeface="B Titr" pitchFamily="2" charset="-78"/>
            </a:endParaRPr>
          </a:p>
          <a:p>
            <a:pPr marL="609600" indent="-609600" algn="r" rtl="1" eaLnBrk="1" hangingPunct="1">
              <a:lnSpc>
                <a:spcPct val="90000"/>
              </a:lnSpc>
              <a:spcBef>
                <a:spcPct val="0"/>
              </a:spcBef>
              <a:buClrTx/>
              <a:buSzTx/>
              <a:buFontTx/>
              <a:buNone/>
            </a:pPr>
            <a:r>
              <a:rPr lang="fa-IR" b="1" dirty="0" smtClean="0">
                <a:effectLst/>
                <a:cs typeface="B Titr" pitchFamily="2" charset="-78"/>
              </a:rPr>
              <a:t>به نظريه هاي فوق نظريه هاي شناختي يادگيري مي گويند.</a:t>
            </a:r>
          </a:p>
        </p:txBody>
      </p:sp>
    </p:spTree>
    <p:extLst>
      <p:ext uri="{BB962C8B-B14F-4D97-AF65-F5344CB8AC3E}">
        <p14:creationId xmlns:p14="http://schemas.microsoft.com/office/powerpoint/2010/main" val="347411267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76226"/>
                                        </p:tgtEl>
                                        <p:attrNameLst>
                                          <p:attrName>style.visibility</p:attrName>
                                        </p:attrNameLst>
                                      </p:cBhvr>
                                      <p:to>
                                        <p:strVal val="visible"/>
                                      </p:to>
                                    </p:set>
                                    <p:anim calcmode="lin" valueType="num">
                                      <p:cBhvr>
                                        <p:cTn id="7" dur="500" fill="hold"/>
                                        <p:tgtEl>
                                          <p:spTgt spid="1076226"/>
                                        </p:tgtEl>
                                        <p:attrNameLst>
                                          <p:attrName>ppt_w</p:attrName>
                                        </p:attrNameLst>
                                      </p:cBhvr>
                                      <p:tavLst>
                                        <p:tav tm="0">
                                          <p:val>
                                            <p:fltVal val="0"/>
                                          </p:val>
                                        </p:tav>
                                        <p:tav tm="100000">
                                          <p:val>
                                            <p:strVal val="#ppt_w"/>
                                          </p:val>
                                        </p:tav>
                                      </p:tavLst>
                                    </p:anim>
                                    <p:anim calcmode="lin" valueType="num">
                                      <p:cBhvr>
                                        <p:cTn id="8" dur="500" fill="hold"/>
                                        <p:tgtEl>
                                          <p:spTgt spid="1076226"/>
                                        </p:tgtEl>
                                        <p:attrNameLst>
                                          <p:attrName>ppt_h</p:attrName>
                                        </p:attrNameLst>
                                      </p:cBhvr>
                                      <p:tavLst>
                                        <p:tav tm="0">
                                          <p:val>
                                            <p:fltVal val="0"/>
                                          </p:val>
                                        </p:tav>
                                        <p:tav tm="100000">
                                          <p:val>
                                            <p:strVal val="#ppt_h"/>
                                          </p:val>
                                        </p:tav>
                                      </p:tavLst>
                                    </p:anim>
                                    <p:animEffect transition="in" filter="fade">
                                      <p:cBhvr>
                                        <p:cTn id="9" dur="500"/>
                                        <p:tgtEl>
                                          <p:spTgt spid="1076226"/>
                                        </p:tgtEl>
                                      </p:cBhvr>
                                    </p:animEffect>
                                  </p:childTnLst>
                                </p:cTn>
                              </p:par>
                            </p:childTnLst>
                          </p:cTn>
                        </p:par>
                        <p:par>
                          <p:cTn id="10" fill="hold" nodeType="afterGroup">
                            <p:stCondLst>
                              <p:cond delay="500"/>
                            </p:stCondLst>
                            <p:childTnLst>
                              <p:par>
                                <p:cTn id="11" presetID="7" presetClass="entr" presetSubtype="4" fill="hold" grpId="0" nodeType="afterEffect">
                                  <p:stCondLst>
                                    <p:cond delay="0"/>
                                  </p:stCondLst>
                                  <p:childTnLst>
                                    <p:set>
                                      <p:cBhvr>
                                        <p:cTn id="12" dur="1" fill="hold">
                                          <p:stCondLst>
                                            <p:cond delay="0"/>
                                          </p:stCondLst>
                                        </p:cTn>
                                        <p:tgtEl>
                                          <p:spTgt spid="1076227">
                                            <p:txEl>
                                              <p:pRg st="0" end="0"/>
                                            </p:txEl>
                                          </p:spTgt>
                                        </p:tgtEl>
                                        <p:attrNameLst>
                                          <p:attrName>style.visibility</p:attrName>
                                        </p:attrNameLst>
                                      </p:cBhvr>
                                      <p:to>
                                        <p:strVal val="visible"/>
                                      </p:to>
                                    </p:set>
                                    <p:anim calcmode="lin" valueType="num">
                                      <p:cBhvr additive="base">
                                        <p:cTn id="13" dur="5000" fill="hold"/>
                                        <p:tgtEl>
                                          <p:spTgt spid="1076227">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076227">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500"/>
                            </p:stCondLst>
                            <p:childTnLst>
                              <p:par>
                                <p:cTn id="16" presetID="7" presetClass="entr" presetSubtype="4" fill="hold" grpId="0" nodeType="afterEffect">
                                  <p:stCondLst>
                                    <p:cond delay="0"/>
                                  </p:stCondLst>
                                  <p:childTnLst>
                                    <p:set>
                                      <p:cBhvr>
                                        <p:cTn id="17" dur="1" fill="hold">
                                          <p:stCondLst>
                                            <p:cond delay="0"/>
                                          </p:stCondLst>
                                        </p:cTn>
                                        <p:tgtEl>
                                          <p:spTgt spid="1076227">
                                            <p:txEl>
                                              <p:pRg st="1" end="1"/>
                                            </p:txEl>
                                          </p:spTgt>
                                        </p:tgtEl>
                                        <p:attrNameLst>
                                          <p:attrName>style.visibility</p:attrName>
                                        </p:attrNameLst>
                                      </p:cBhvr>
                                      <p:to>
                                        <p:strVal val="visible"/>
                                      </p:to>
                                    </p:set>
                                    <p:anim calcmode="lin" valueType="num">
                                      <p:cBhvr additive="base">
                                        <p:cTn id="18" dur="5000" fill="hold"/>
                                        <p:tgtEl>
                                          <p:spTgt spid="1076227">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1076227">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500"/>
                            </p:stCondLst>
                            <p:childTnLst>
                              <p:par>
                                <p:cTn id="21" presetID="7" presetClass="entr" presetSubtype="4" fill="hold" grpId="0" nodeType="afterEffect">
                                  <p:stCondLst>
                                    <p:cond delay="0"/>
                                  </p:stCondLst>
                                  <p:childTnLst>
                                    <p:set>
                                      <p:cBhvr>
                                        <p:cTn id="22" dur="1" fill="hold">
                                          <p:stCondLst>
                                            <p:cond delay="0"/>
                                          </p:stCondLst>
                                        </p:cTn>
                                        <p:tgtEl>
                                          <p:spTgt spid="1076227">
                                            <p:txEl>
                                              <p:pRg st="2" end="2"/>
                                            </p:txEl>
                                          </p:spTgt>
                                        </p:tgtEl>
                                        <p:attrNameLst>
                                          <p:attrName>style.visibility</p:attrName>
                                        </p:attrNameLst>
                                      </p:cBhvr>
                                      <p:to>
                                        <p:strVal val="visible"/>
                                      </p:to>
                                    </p:set>
                                    <p:anim calcmode="lin" valueType="num">
                                      <p:cBhvr additive="base">
                                        <p:cTn id="23" dur="5000" fill="hold"/>
                                        <p:tgtEl>
                                          <p:spTgt spid="1076227">
                                            <p:txEl>
                                              <p:pRg st="2" end="2"/>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1076227">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500"/>
                            </p:stCondLst>
                            <p:childTnLst>
                              <p:par>
                                <p:cTn id="26" presetID="7" presetClass="entr" presetSubtype="4" fill="hold" grpId="0" nodeType="afterEffect">
                                  <p:stCondLst>
                                    <p:cond delay="0"/>
                                  </p:stCondLst>
                                  <p:childTnLst>
                                    <p:set>
                                      <p:cBhvr>
                                        <p:cTn id="27" dur="1" fill="hold">
                                          <p:stCondLst>
                                            <p:cond delay="0"/>
                                          </p:stCondLst>
                                        </p:cTn>
                                        <p:tgtEl>
                                          <p:spTgt spid="1076227">
                                            <p:txEl>
                                              <p:pRg st="3" end="3"/>
                                            </p:txEl>
                                          </p:spTgt>
                                        </p:tgtEl>
                                        <p:attrNameLst>
                                          <p:attrName>style.visibility</p:attrName>
                                        </p:attrNameLst>
                                      </p:cBhvr>
                                      <p:to>
                                        <p:strVal val="visible"/>
                                      </p:to>
                                    </p:set>
                                    <p:anim calcmode="lin" valueType="num">
                                      <p:cBhvr additive="base">
                                        <p:cTn id="28" dur="5000" fill="hold"/>
                                        <p:tgtEl>
                                          <p:spTgt spid="1076227">
                                            <p:txEl>
                                              <p:pRg st="3" end="3"/>
                                            </p:txEl>
                                          </p:spTgt>
                                        </p:tgtEl>
                                        <p:attrNameLst>
                                          <p:attrName>ppt_x</p:attrName>
                                        </p:attrNameLst>
                                      </p:cBhvr>
                                      <p:tavLst>
                                        <p:tav tm="0">
                                          <p:val>
                                            <p:strVal val="#ppt_x"/>
                                          </p:val>
                                        </p:tav>
                                        <p:tav tm="100000">
                                          <p:val>
                                            <p:strVal val="#ppt_x"/>
                                          </p:val>
                                        </p:tav>
                                      </p:tavLst>
                                    </p:anim>
                                    <p:anim calcmode="lin" valueType="num">
                                      <p:cBhvr additive="base">
                                        <p:cTn id="29" dur="5000" fill="hold"/>
                                        <p:tgtEl>
                                          <p:spTgt spid="1076227">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500"/>
                            </p:stCondLst>
                            <p:childTnLst>
                              <p:par>
                                <p:cTn id="31" presetID="7" presetClass="entr" presetSubtype="4" fill="hold" grpId="0" nodeType="afterEffect">
                                  <p:stCondLst>
                                    <p:cond delay="0"/>
                                  </p:stCondLst>
                                  <p:childTnLst>
                                    <p:set>
                                      <p:cBhvr>
                                        <p:cTn id="32" dur="1" fill="hold">
                                          <p:stCondLst>
                                            <p:cond delay="0"/>
                                          </p:stCondLst>
                                        </p:cTn>
                                        <p:tgtEl>
                                          <p:spTgt spid="1076227">
                                            <p:txEl>
                                              <p:pRg st="4" end="4"/>
                                            </p:txEl>
                                          </p:spTgt>
                                        </p:tgtEl>
                                        <p:attrNameLst>
                                          <p:attrName>style.visibility</p:attrName>
                                        </p:attrNameLst>
                                      </p:cBhvr>
                                      <p:to>
                                        <p:strVal val="visible"/>
                                      </p:to>
                                    </p:set>
                                    <p:anim calcmode="lin" valueType="num">
                                      <p:cBhvr additive="base">
                                        <p:cTn id="33" dur="5000" fill="hold"/>
                                        <p:tgtEl>
                                          <p:spTgt spid="1076227">
                                            <p:txEl>
                                              <p:pRg st="4" end="4"/>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10762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7" presetClass="entr" presetSubtype="4" fill="hold" grpId="0" nodeType="clickEffect">
                                  <p:stCondLst>
                                    <p:cond delay="0"/>
                                  </p:stCondLst>
                                  <p:childTnLst>
                                    <p:set>
                                      <p:cBhvr>
                                        <p:cTn id="38" dur="1" fill="hold">
                                          <p:stCondLst>
                                            <p:cond delay="0"/>
                                          </p:stCondLst>
                                        </p:cTn>
                                        <p:tgtEl>
                                          <p:spTgt spid="1076227">
                                            <p:txEl>
                                              <p:pRg st="6" end="6"/>
                                            </p:txEl>
                                          </p:spTgt>
                                        </p:tgtEl>
                                        <p:attrNameLst>
                                          <p:attrName>style.visibility</p:attrName>
                                        </p:attrNameLst>
                                      </p:cBhvr>
                                      <p:to>
                                        <p:strVal val="visible"/>
                                      </p:to>
                                    </p:set>
                                    <p:anim calcmode="lin" valueType="num">
                                      <p:cBhvr additive="base">
                                        <p:cTn id="39" dur="5000" fill="hold"/>
                                        <p:tgtEl>
                                          <p:spTgt spid="1076227">
                                            <p:txEl>
                                              <p:pRg st="6" end="6"/>
                                            </p:txEl>
                                          </p:spTgt>
                                        </p:tgtEl>
                                        <p:attrNameLst>
                                          <p:attrName>ppt_x</p:attrName>
                                        </p:attrNameLst>
                                      </p:cBhvr>
                                      <p:tavLst>
                                        <p:tav tm="0">
                                          <p:val>
                                            <p:strVal val="#ppt_x"/>
                                          </p:val>
                                        </p:tav>
                                        <p:tav tm="100000">
                                          <p:val>
                                            <p:strVal val="#ppt_x"/>
                                          </p:val>
                                        </p:tav>
                                      </p:tavLst>
                                    </p:anim>
                                    <p:anim calcmode="lin" valueType="num">
                                      <p:cBhvr additive="base">
                                        <p:cTn id="40" dur="5000" fill="hold"/>
                                        <p:tgtEl>
                                          <p:spTgt spid="10762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6226" grpId="0"/>
      <p:bldP spid="107622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r" eaLnBrk="1" hangingPunct="1">
              <a:defRPr/>
            </a:pPr>
            <a:r>
              <a:rPr lang="fa-IR" dirty="0" smtClean="0">
                <a:solidFill>
                  <a:srgbClr val="FF0000"/>
                </a:solidFill>
                <a:effectLst/>
                <a:cs typeface="B Titr" pitchFamily="2" charset="-78"/>
              </a:rPr>
              <a:t>تعريف یادگیری</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2054655"/>
            <a:ext cx="8466739" cy="3965145"/>
          </a:xfrm>
        </p:spPr>
        <p:txBody>
          <a:bodyPr/>
          <a:lstStyle/>
          <a:p>
            <a:pPr algn="just" rtl="1">
              <a:lnSpc>
                <a:spcPct val="90000"/>
              </a:lnSpc>
              <a:spcBef>
                <a:spcPct val="0"/>
              </a:spcBef>
              <a:buFont typeface="Wingdings" pitchFamily="2" charset="2"/>
              <a:buChar char="v"/>
            </a:pPr>
            <a:endParaRPr lang="fa-IR" b="1" dirty="0">
              <a:cs typeface="B Titr"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60" y="1749245"/>
            <a:ext cx="8551480" cy="4270555"/>
          </a:xfrm>
          <a:prstGeom prst="rect">
            <a:avLst/>
          </a:prstGeom>
        </p:spPr>
      </p:pic>
    </p:spTree>
    <p:extLst>
      <p:ext uri="{BB962C8B-B14F-4D97-AF65-F5344CB8AC3E}">
        <p14:creationId xmlns:p14="http://schemas.microsoft.com/office/powerpoint/2010/main" val="82481638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par>
                          <p:cTn id="10" fill="hold" nodeType="afterGroup">
                            <p:stCondLst>
                              <p:cond delay="500"/>
                            </p:stCondLst>
                            <p:childTnLst>
                              <p:par>
                                <p:cTn id="11" presetID="7" presetClass="entr" presetSubtype="4" fill="hold" grpId="0" nodeType="afterEffect" nodePh="1">
                                  <p:stCondLst>
                                    <p:cond delay="0"/>
                                  </p:stCondLst>
                                  <p:endCondLst>
                                    <p:cond evt="begin" delay="0">
                                      <p:tn val="11"/>
                                    </p:cond>
                                  </p:endCondLst>
                                  <p:childTnLst>
                                    <p:set>
                                      <p:cBhvr>
                                        <p:cTn id="12" dur="1" fill="hold">
                                          <p:stCondLst>
                                            <p:cond delay="0"/>
                                          </p:stCondLst>
                                        </p:cTn>
                                        <p:tgtEl>
                                          <p:spTgt spid="1063939">
                                            <p:txEl>
                                              <p:pRg st="0" end="0"/>
                                            </p:txEl>
                                          </p:spTgt>
                                        </p:tgtEl>
                                        <p:attrNameLst>
                                          <p:attrName>style.visibility</p:attrName>
                                        </p:attrNameLst>
                                      </p:cBhvr>
                                      <p:to>
                                        <p:strVal val="visible"/>
                                      </p:to>
                                    </p:set>
                                    <p:anim calcmode="lin" valueType="num">
                                      <p:cBhvr additive="base">
                                        <p:cTn id="13" dur="5000" fill="hold"/>
                                        <p:tgtEl>
                                          <p:spTgt spid="1063939">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0639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P spid="106393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r" eaLnBrk="1" hangingPunct="1">
              <a:defRPr/>
            </a:pPr>
            <a:r>
              <a:rPr lang="fa-IR" dirty="0" smtClean="0">
                <a:solidFill>
                  <a:srgbClr val="FF0000"/>
                </a:solidFill>
                <a:effectLst/>
                <a:cs typeface="B Titr" pitchFamily="2" charset="-78"/>
              </a:rPr>
              <a:t>اهمیت مطالعه یادگیری</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143554" y="2054655"/>
            <a:ext cx="8619445" cy="3965145"/>
          </a:xfrm>
        </p:spPr>
        <p:txBody>
          <a:bodyPr/>
          <a:lstStyle/>
          <a:p>
            <a:pPr algn="just" rtl="1">
              <a:lnSpc>
                <a:spcPct val="150000"/>
              </a:lnSpc>
              <a:spcBef>
                <a:spcPct val="0"/>
              </a:spcBef>
              <a:buFont typeface="Wingdings" pitchFamily="2" charset="2"/>
              <a:buChar char="v"/>
            </a:pPr>
            <a:r>
              <a:rPr lang="fa-IR" b="1" dirty="0" smtClean="0">
                <a:cs typeface="B Titr" pitchFamily="2" charset="-78"/>
              </a:rPr>
              <a:t>فهم علت های رفتار (بهنجار و نابهنجار)</a:t>
            </a:r>
          </a:p>
          <a:p>
            <a:pPr algn="just" rtl="1">
              <a:lnSpc>
                <a:spcPct val="150000"/>
              </a:lnSpc>
              <a:spcBef>
                <a:spcPct val="0"/>
              </a:spcBef>
              <a:buFont typeface="Wingdings" pitchFamily="2" charset="2"/>
              <a:buChar char="v"/>
            </a:pPr>
            <a:r>
              <a:rPr lang="fa-IR" b="1" dirty="0" smtClean="0">
                <a:cs typeface="B Titr" pitchFamily="2" charset="-78"/>
              </a:rPr>
              <a:t>بهره مندی روش های کودک وفرزندپروری از اصول یادگیری</a:t>
            </a:r>
          </a:p>
          <a:p>
            <a:pPr algn="just" rtl="1">
              <a:lnSpc>
                <a:spcPct val="150000"/>
              </a:lnSpc>
              <a:spcBef>
                <a:spcPct val="0"/>
              </a:spcBef>
              <a:buFont typeface="Wingdings" pitchFamily="2" charset="2"/>
              <a:buChar char="v"/>
            </a:pPr>
            <a:r>
              <a:rPr lang="fa-IR" b="1" dirty="0" smtClean="0">
                <a:cs typeface="B Titr" pitchFamily="2" charset="-78"/>
              </a:rPr>
              <a:t>تبیین تفاوت های فردی برحسب تجارب یادگیری</a:t>
            </a:r>
          </a:p>
          <a:p>
            <a:pPr algn="just" rtl="1">
              <a:lnSpc>
                <a:spcPct val="150000"/>
              </a:lnSpc>
              <a:spcBef>
                <a:spcPct val="0"/>
              </a:spcBef>
              <a:buFont typeface="Wingdings" pitchFamily="2" charset="2"/>
              <a:buChar char="v"/>
            </a:pPr>
            <a:r>
              <a:rPr lang="fa-IR" b="1" dirty="0" smtClean="0">
                <a:cs typeface="B Titr" pitchFamily="2" charset="-78"/>
              </a:rPr>
              <a:t>رابطه نزدیک اصول یادگیری و روش های آموزشی</a:t>
            </a:r>
          </a:p>
          <a:p>
            <a:pPr marL="0" indent="0" algn="just" rtl="1">
              <a:lnSpc>
                <a:spcPct val="90000"/>
              </a:lnSpc>
              <a:spcBef>
                <a:spcPct val="0"/>
              </a:spcBef>
              <a:buNone/>
            </a:pPr>
            <a:endParaRPr lang="fa-IR" b="1" dirty="0" smtClean="0">
              <a:cs typeface="B Titr" pitchFamily="2" charset="-78"/>
            </a:endParaRPr>
          </a:p>
          <a:p>
            <a:pPr marL="0" indent="0" algn="just" rtl="1">
              <a:lnSpc>
                <a:spcPct val="90000"/>
              </a:lnSpc>
              <a:spcBef>
                <a:spcPct val="0"/>
              </a:spcBef>
              <a:buNone/>
            </a:pPr>
            <a:endParaRPr lang="fa-IR" b="1" dirty="0" smtClean="0">
              <a:cs typeface="B Titr" pitchFamily="2" charset="-78"/>
            </a:endParaRPr>
          </a:p>
        </p:txBody>
      </p:sp>
    </p:spTree>
    <p:extLst>
      <p:ext uri="{BB962C8B-B14F-4D97-AF65-F5344CB8AC3E}">
        <p14:creationId xmlns:p14="http://schemas.microsoft.com/office/powerpoint/2010/main" val="356441333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par>
                          <p:cTn id="10" fill="hold" nodeType="afterGroup">
                            <p:stCondLst>
                              <p:cond delay="500"/>
                            </p:stCondLst>
                            <p:childTnLst>
                              <p:par>
                                <p:cTn id="11" presetID="7" presetClass="entr" presetSubtype="4" fill="hold" grpId="0" nodeType="afterEffect">
                                  <p:stCondLst>
                                    <p:cond delay="0"/>
                                  </p:stCondLst>
                                  <p:childTnLst>
                                    <p:set>
                                      <p:cBhvr>
                                        <p:cTn id="12" dur="1" fill="hold">
                                          <p:stCondLst>
                                            <p:cond delay="0"/>
                                          </p:stCondLst>
                                        </p:cTn>
                                        <p:tgtEl>
                                          <p:spTgt spid="1063939">
                                            <p:txEl>
                                              <p:pRg st="0" end="0"/>
                                            </p:txEl>
                                          </p:spTgt>
                                        </p:tgtEl>
                                        <p:attrNameLst>
                                          <p:attrName>style.visibility</p:attrName>
                                        </p:attrNameLst>
                                      </p:cBhvr>
                                      <p:to>
                                        <p:strVal val="visible"/>
                                      </p:to>
                                    </p:set>
                                    <p:anim calcmode="lin" valueType="num">
                                      <p:cBhvr additive="base">
                                        <p:cTn id="13" dur="5000" fill="hold"/>
                                        <p:tgtEl>
                                          <p:spTgt spid="1063939">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063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063939">
                                            <p:txEl>
                                              <p:pRg st="1" end="1"/>
                                            </p:txEl>
                                          </p:spTgt>
                                        </p:tgtEl>
                                        <p:attrNameLst>
                                          <p:attrName>style.visibility</p:attrName>
                                        </p:attrNameLst>
                                      </p:cBhvr>
                                      <p:to>
                                        <p:strVal val="visible"/>
                                      </p:to>
                                    </p:set>
                                    <p:anim calcmode="lin" valueType="num">
                                      <p:cBhvr additive="base">
                                        <p:cTn id="19" dur="5000" fill="hold"/>
                                        <p:tgtEl>
                                          <p:spTgt spid="1063939">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063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063939">
                                            <p:txEl>
                                              <p:pRg st="2" end="2"/>
                                            </p:txEl>
                                          </p:spTgt>
                                        </p:tgtEl>
                                        <p:attrNameLst>
                                          <p:attrName>style.visibility</p:attrName>
                                        </p:attrNameLst>
                                      </p:cBhvr>
                                      <p:to>
                                        <p:strVal val="visible"/>
                                      </p:to>
                                    </p:set>
                                    <p:anim calcmode="lin" valueType="num">
                                      <p:cBhvr additive="base">
                                        <p:cTn id="25" dur="5000" fill="hold"/>
                                        <p:tgtEl>
                                          <p:spTgt spid="1063939">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1063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1063939">
                                            <p:txEl>
                                              <p:pRg st="3" end="3"/>
                                            </p:txEl>
                                          </p:spTgt>
                                        </p:tgtEl>
                                        <p:attrNameLst>
                                          <p:attrName>style.visibility</p:attrName>
                                        </p:attrNameLst>
                                      </p:cBhvr>
                                      <p:to>
                                        <p:strVal val="visible"/>
                                      </p:to>
                                    </p:set>
                                    <p:anim calcmode="lin" valueType="num">
                                      <p:cBhvr additive="base">
                                        <p:cTn id="31" dur="5000" fill="hold"/>
                                        <p:tgtEl>
                                          <p:spTgt spid="1063939">
                                            <p:txEl>
                                              <p:pRg st="3" end="3"/>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10639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P spid="106393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eaLnBrk="1" hangingPunct="1">
              <a:defRPr/>
            </a:pPr>
            <a:r>
              <a:rPr lang="fa-IR" dirty="0" smtClean="0">
                <a:solidFill>
                  <a:srgbClr val="FF0000"/>
                </a:solidFill>
                <a:effectLst/>
                <a:cs typeface="B Titr" pitchFamily="2" charset="-78"/>
              </a:rPr>
              <a:t>مفاهیم نظری پایه در نظریه پیاژه</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77500" lnSpcReduction="20000"/>
          </a:bodyPr>
          <a:lstStyle/>
          <a:p>
            <a:pPr algn="just" rtl="1">
              <a:lnSpc>
                <a:spcPct val="150000"/>
              </a:lnSpc>
              <a:spcBef>
                <a:spcPct val="0"/>
              </a:spcBef>
              <a:buFont typeface="Wingdings" pitchFamily="2" charset="2"/>
              <a:buChar char="v"/>
            </a:pPr>
            <a:r>
              <a:rPr lang="fa-IR" b="1" dirty="0" smtClean="0">
                <a:cs typeface="B Titr" pitchFamily="2" charset="-78"/>
              </a:rPr>
              <a:t>تعادل </a:t>
            </a:r>
            <a:r>
              <a:rPr lang="fa-IR" b="1" dirty="0">
                <a:cs typeface="B Titr" pitchFamily="2" charset="-78"/>
              </a:rPr>
              <a:t>یابی </a:t>
            </a:r>
            <a:r>
              <a:rPr lang="fa-IR" b="1" dirty="0" smtClean="0">
                <a:cs typeface="B Titr" pitchFamily="2" charset="-78"/>
              </a:rPr>
              <a:t>(</a:t>
            </a:r>
            <a:r>
              <a:rPr lang="en-US" b="1" dirty="0" smtClean="0">
                <a:cs typeface="B Titr" pitchFamily="2" charset="-78"/>
              </a:rPr>
              <a:t>Equilibration</a:t>
            </a:r>
            <a:r>
              <a:rPr lang="fa-IR" b="1" dirty="0" smtClean="0">
                <a:cs typeface="B Titr" pitchFamily="2" charset="-78"/>
              </a:rPr>
              <a:t>)</a:t>
            </a:r>
          </a:p>
          <a:p>
            <a:pPr algn="just" rtl="1">
              <a:lnSpc>
                <a:spcPct val="150000"/>
              </a:lnSpc>
              <a:spcBef>
                <a:spcPct val="0"/>
              </a:spcBef>
              <a:buFont typeface="Wingdings" pitchFamily="2" charset="2"/>
              <a:buChar char="v"/>
            </a:pPr>
            <a:r>
              <a:rPr lang="fa-IR" b="1" dirty="0" smtClean="0">
                <a:cs typeface="B Titr" pitchFamily="2" charset="-78"/>
              </a:rPr>
              <a:t> طرحواره</a:t>
            </a:r>
            <a:r>
              <a:rPr lang="en-US" b="1" dirty="0" smtClean="0">
                <a:cs typeface="B Titr" pitchFamily="2" charset="-78"/>
              </a:rPr>
              <a:t> </a:t>
            </a:r>
            <a:r>
              <a:rPr lang="fa-IR" b="1" dirty="0" smtClean="0">
                <a:cs typeface="B Titr" pitchFamily="2" charset="-78"/>
              </a:rPr>
              <a:t>(</a:t>
            </a:r>
            <a:r>
              <a:rPr lang="en-US" b="1" dirty="0" smtClean="0">
                <a:cs typeface="B Titr" pitchFamily="2" charset="-78"/>
              </a:rPr>
              <a:t>Scheme</a:t>
            </a:r>
            <a:r>
              <a:rPr lang="fa-IR" b="1" dirty="0" smtClean="0">
                <a:cs typeface="B Titr" pitchFamily="2" charset="-78"/>
              </a:rPr>
              <a:t>)</a:t>
            </a:r>
            <a:endParaRPr lang="en-US" b="1" dirty="0" smtClean="0">
              <a:cs typeface="B Titr" pitchFamily="2" charset="-78"/>
            </a:endParaRPr>
          </a:p>
          <a:p>
            <a:pPr algn="just" rtl="1">
              <a:lnSpc>
                <a:spcPct val="150000"/>
              </a:lnSpc>
              <a:spcBef>
                <a:spcPct val="0"/>
              </a:spcBef>
              <a:buFont typeface="Wingdings" pitchFamily="2" charset="2"/>
              <a:buChar char="v"/>
            </a:pPr>
            <a:r>
              <a:rPr lang="fa-IR" b="1" dirty="0" smtClean="0">
                <a:cs typeface="B Titr" pitchFamily="2" charset="-78"/>
              </a:rPr>
              <a:t>سازگاری (</a:t>
            </a:r>
            <a:r>
              <a:rPr lang="en-US" b="1" dirty="0" smtClean="0">
                <a:cs typeface="B Titr" pitchFamily="2" charset="-78"/>
              </a:rPr>
              <a:t>Adaptation</a:t>
            </a:r>
            <a:r>
              <a:rPr lang="fa-IR" b="1" dirty="0" smtClean="0">
                <a:cs typeface="B Titr" pitchFamily="2" charset="-78"/>
              </a:rPr>
              <a:t>)</a:t>
            </a:r>
            <a:endParaRPr lang="en-US" b="1" dirty="0" smtClean="0">
              <a:cs typeface="B Titr" pitchFamily="2" charset="-78"/>
            </a:endParaRPr>
          </a:p>
          <a:p>
            <a:pPr algn="just" rtl="1">
              <a:lnSpc>
                <a:spcPct val="150000"/>
              </a:lnSpc>
              <a:spcBef>
                <a:spcPct val="0"/>
              </a:spcBef>
              <a:buFont typeface="Wingdings" pitchFamily="2" charset="2"/>
              <a:buChar char="v"/>
            </a:pPr>
            <a:r>
              <a:rPr lang="fa-IR" b="1" dirty="0" smtClean="0">
                <a:cs typeface="B Titr" pitchFamily="2" charset="-78"/>
              </a:rPr>
              <a:t>جذب (</a:t>
            </a:r>
            <a:r>
              <a:rPr lang="en-US" b="1" dirty="0" smtClean="0">
                <a:cs typeface="B Titr" pitchFamily="2" charset="-78"/>
              </a:rPr>
              <a:t>Assimilation</a:t>
            </a:r>
            <a:r>
              <a:rPr lang="fa-IR" b="1" dirty="0" smtClean="0">
                <a:cs typeface="B Titr" pitchFamily="2" charset="-78"/>
              </a:rPr>
              <a:t>)</a:t>
            </a:r>
          </a:p>
          <a:p>
            <a:pPr algn="just" rtl="1">
              <a:lnSpc>
                <a:spcPct val="150000"/>
              </a:lnSpc>
              <a:spcBef>
                <a:spcPct val="0"/>
              </a:spcBef>
              <a:buFont typeface="Wingdings" pitchFamily="2" charset="2"/>
              <a:buChar char="v"/>
            </a:pPr>
            <a:r>
              <a:rPr lang="fa-IR" b="1" dirty="0" smtClean="0">
                <a:cs typeface="B Titr" pitchFamily="2" charset="-78"/>
              </a:rPr>
              <a:t>انطباق (</a:t>
            </a:r>
            <a:r>
              <a:rPr lang="en-US" b="1" dirty="0" smtClean="0">
                <a:cs typeface="B Titr" pitchFamily="2" charset="-78"/>
              </a:rPr>
              <a:t>Accommodation</a:t>
            </a:r>
            <a:r>
              <a:rPr lang="fa-IR" b="1" dirty="0" smtClean="0">
                <a:cs typeface="B Titr" pitchFamily="2" charset="-78"/>
              </a:rPr>
              <a:t>)</a:t>
            </a:r>
            <a:endParaRPr lang="en-US" b="1" dirty="0" smtClean="0">
              <a:cs typeface="B Titr" pitchFamily="2" charset="-78"/>
            </a:endParaRPr>
          </a:p>
          <a:p>
            <a:pPr algn="just" rtl="1">
              <a:lnSpc>
                <a:spcPct val="150000"/>
              </a:lnSpc>
              <a:spcBef>
                <a:spcPct val="0"/>
              </a:spcBef>
              <a:buFont typeface="Wingdings" pitchFamily="2" charset="2"/>
              <a:buChar char="v"/>
            </a:pPr>
            <a:r>
              <a:rPr lang="fa-IR" b="1" dirty="0" smtClean="0">
                <a:cs typeface="B Titr" pitchFamily="2" charset="-78"/>
              </a:rPr>
              <a:t>سازمان (</a:t>
            </a:r>
            <a:r>
              <a:rPr lang="en-US" b="1" dirty="0" smtClean="0">
                <a:cs typeface="B Titr" pitchFamily="2" charset="-78"/>
              </a:rPr>
              <a:t>Organization</a:t>
            </a:r>
            <a:r>
              <a:rPr lang="fa-IR" b="1" dirty="0" smtClean="0">
                <a:cs typeface="B Titr" pitchFamily="2" charset="-78"/>
              </a:rPr>
              <a:t>)</a:t>
            </a:r>
          </a:p>
          <a:p>
            <a:pPr algn="just" rtl="1">
              <a:lnSpc>
                <a:spcPct val="150000"/>
              </a:lnSpc>
              <a:spcBef>
                <a:spcPct val="0"/>
              </a:spcBef>
              <a:buFont typeface="Wingdings" pitchFamily="2" charset="2"/>
              <a:buChar char="v"/>
            </a:pPr>
            <a:r>
              <a:rPr lang="fa-IR" b="1" dirty="0" smtClean="0">
                <a:cs typeface="B Titr" pitchFamily="2" charset="-78"/>
              </a:rPr>
              <a:t>ساخت شناختی (</a:t>
            </a:r>
            <a:r>
              <a:rPr lang="en-US" b="1" dirty="0" smtClean="0">
                <a:cs typeface="B Titr" pitchFamily="2" charset="-78"/>
              </a:rPr>
              <a:t>Cognitive structure</a:t>
            </a:r>
            <a:r>
              <a:rPr lang="fa-IR" b="1" dirty="0" smtClean="0">
                <a:cs typeface="B Titr" pitchFamily="2" charset="-78"/>
              </a:rPr>
              <a:t>)</a:t>
            </a:r>
          </a:p>
          <a:p>
            <a:pPr algn="just" rtl="1">
              <a:lnSpc>
                <a:spcPct val="150000"/>
              </a:lnSpc>
              <a:spcBef>
                <a:spcPct val="0"/>
              </a:spcBef>
              <a:buFont typeface="Wingdings" pitchFamily="2" charset="2"/>
              <a:buChar char="v"/>
            </a:pPr>
            <a:r>
              <a:rPr lang="fa-IR" b="1" dirty="0" smtClean="0">
                <a:cs typeface="B Titr" pitchFamily="2" charset="-78"/>
              </a:rPr>
              <a:t>هوش (</a:t>
            </a:r>
            <a:r>
              <a:rPr lang="en-US" b="1" dirty="0">
                <a:cs typeface="B Titr" pitchFamily="2" charset="-78"/>
              </a:rPr>
              <a:t>Intelligence</a:t>
            </a:r>
            <a:r>
              <a:rPr lang="fa-IR" b="1" dirty="0" smtClean="0">
                <a:cs typeface="B Titr" pitchFamily="2" charset="-78"/>
              </a:rPr>
              <a:t>)</a:t>
            </a:r>
            <a:endParaRPr lang="en-US" b="1" dirty="0" smtClean="0">
              <a:cs typeface="B Titr" pitchFamily="2" charset="-78"/>
            </a:endParaRPr>
          </a:p>
          <a:p>
            <a:pPr algn="just" rtl="1">
              <a:lnSpc>
                <a:spcPct val="150000"/>
              </a:lnSpc>
              <a:spcBef>
                <a:spcPct val="0"/>
              </a:spcBef>
              <a:buFont typeface="Wingdings" pitchFamily="2" charset="2"/>
              <a:buChar char="v"/>
            </a:pPr>
            <a:r>
              <a:rPr lang="fa-IR" b="1" dirty="0" smtClean="0">
                <a:cs typeface="B Titr" pitchFamily="2" charset="-78"/>
              </a:rPr>
              <a:t>محتوا (</a:t>
            </a:r>
            <a:r>
              <a:rPr lang="en-US" b="1" dirty="0" smtClean="0">
                <a:cs typeface="B Titr" pitchFamily="2" charset="-78"/>
              </a:rPr>
              <a:t>Content</a:t>
            </a:r>
            <a:r>
              <a:rPr lang="fa-IR" b="1" dirty="0" smtClean="0">
                <a:cs typeface="B Titr" pitchFamily="2" charset="-78"/>
              </a:rPr>
              <a:t>)</a:t>
            </a:r>
            <a:endParaRPr lang="en-US" b="1" dirty="0" smtClean="0">
              <a:cs typeface="B Titr" pitchFamily="2" charset="-78"/>
            </a:endParaRPr>
          </a:p>
          <a:p>
            <a:pPr marL="0" indent="0" algn="just" rtl="1">
              <a:lnSpc>
                <a:spcPct val="150000"/>
              </a:lnSpc>
              <a:spcBef>
                <a:spcPct val="0"/>
              </a:spcBef>
              <a:buNone/>
            </a:pPr>
            <a:endParaRPr lang="fa-IR" b="1" dirty="0" smtClean="0">
              <a:cs typeface="B Titr" pitchFamily="2" charset="-78"/>
            </a:endParaRPr>
          </a:p>
          <a:p>
            <a:pPr algn="just" rtl="1">
              <a:lnSpc>
                <a:spcPct val="150000"/>
              </a:lnSpc>
              <a:spcBef>
                <a:spcPct val="0"/>
              </a:spcBef>
              <a:buFont typeface="Wingdings" pitchFamily="2" charset="2"/>
              <a:buChar char="v"/>
            </a:pPr>
            <a:endParaRPr lang="en-US" b="1" dirty="0" smtClean="0">
              <a:cs typeface="B Titr" pitchFamily="2" charset="-78"/>
            </a:endParaRPr>
          </a:p>
          <a:p>
            <a:pPr algn="just" rtl="1">
              <a:lnSpc>
                <a:spcPct val="150000"/>
              </a:lnSpc>
              <a:spcBef>
                <a:spcPct val="0"/>
              </a:spcBef>
              <a:buFont typeface="Wingdings" pitchFamily="2" charset="2"/>
              <a:buChar char="v"/>
            </a:pPr>
            <a:endParaRPr lang="fa-IR" b="1" dirty="0">
              <a:cs typeface="B Titr" pitchFamily="2" charset="-78"/>
            </a:endParaRPr>
          </a:p>
        </p:txBody>
      </p:sp>
      <p:pic>
        <p:nvPicPr>
          <p:cNvPr id="2" name="Voice 03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277515"/>
            <a:ext cx="609600" cy="609600"/>
          </a:xfrm>
          <a:prstGeom prst="rect">
            <a:avLst/>
          </a:prstGeom>
        </p:spPr>
      </p:pic>
    </p:spTree>
    <p:extLst>
      <p:ext uri="{BB962C8B-B14F-4D97-AF65-F5344CB8AC3E}">
        <p14:creationId xmlns:p14="http://schemas.microsoft.com/office/powerpoint/2010/main" val="9247260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par>
                          <p:cTn id="10" fill="hold" nodeType="afterGroup">
                            <p:stCondLst>
                              <p:cond delay="500"/>
                            </p:stCondLst>
                            <p:childTnLst>
                              <p:par>
                                <p:cTn id="11" presetID="7" presetClass="entr" presetSubtype="4" fill="hold" grpId="0" nodeType="afterEffect">
                                  <p:stCondLst>
                                    <p:cond delay="0"/>
                                  </p:stCondLst>
                                  <p:childTnLst>
                                    <p:set>
                                      <p:cBhvr>
                                        <p:cTn id="12" dur="1" fill="hold">
                                          <p:stCondLst>
                                            <p:cond delay="0"/>
                                          </p:stCondLst>
                                        </p:cTn>
                                        <p:tgtEl>
                                          <p:spTgt spid="1063939">
                                            <p:txEl>
                                              <p:pRg st="0" end="0"/>
                                            </p:txEl>
                                          </p:spTgt>
                                        </p:tgtEl>
                                        <p:attrNameLst>
                                          <p:attrName>style.visibility</p:attrName>
                                        </p:attrNameLst>
                                      </p:cBhvr>
                                      <p:to>
                                        <p:strVal val="visible"/>
                                      </p:to>
                                    </p:set>
                                    <p:anim calcmode="lin" valueType="num">
                                      <p:cBhvr additive="base">
                                        <p:cTn id="13" dur="5000" fill="hold"/>
                                        <p:tgtEl>
                                          <p:spTgt spid="1063939">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063939">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500"/>
                            </p:stCondLst>
                            <p:childTnLst>
                              <p:par>
                                <p:cTn id="16" presetID="7" presetClass="entr" presetSubtype="4" fill="hold" grpId="0" nodeType="afterEffect">
                                  <p:stCondLst>
                                    <p:cond delay="0"/>
                                  </p:stCondLst>
                                  <p:childTnLst>
                                    <p:set>
                                      <p:cBhvr>
                                        <p:cTn id="17" dur="1" fill="hold">
                                          <p:stCondLst>
                                            <p:cond delay="0"/>
                                          </p:stCondLst>
                                        </p:cTn>
                                        <p:tgtEl>
                                          <p:spTgt spid="1063939">
                                            <p:txEl>
                                              <p:pRg st="1" end="1"/>
                                            </p:txEl>
                                          </p:spTgt>
                                        </p:tgtEl>
                                        <p:attrNameLst>
                                          <p:attrName>style.visibility</p:attrName>
                                        </p:attrNameLst>
                                      </p:cBhvr>
                                      <p:to>
                                        <p:strVal val="visible"/>
                                      </p:to>
                                    </p:set>
                                    <p:anim calcmode="lin" valueType="num">
                                      <p:cBhvr additive="base">
                                        <p:cTn id="18" dur="5000" fill="hold"/>
                                        <p:tgtEl>
                                          <p:spTgt spid="1063939">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1063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grpId="0" nodeType="clickEffect">
                                  <p:stCondLst>
                                    <p:cond delay="0"/>
                                  </p:stCondLst>
                                  <p:childTnLst>
                                    <p:set>
                                      <p:cBhvr>
                                        <p:cTn id="23" dur="1" fill="hold">
                                          <p:stCondLst>
                                            <p:cond delay="0"/>
                                          </p:stCondLst>
                                        </p:cTn>
                                        <p:tgtEl>
                                          <p:spTgt spid="1063939">
                                            <p:txEl>
                                              <p:pRg st="2" end="2"/>
                                            </p:txEl>
                                          </p:spTgt>
                                        </p:tgtEl>
                                        <p:attrNameLst>
                                          <p:attrName>style.visibility</p:attrName>
                                        </p:attrNameLst>
                                      </p:cBhvr>
                                      <p:to>
                                        <p:strVal val="visible"/>
                                      </p:to>
                                    </p:set>
                                    <p:anim calcmode="lin" valueType="num">
                                      <p:cBhvr additive="base">
                                        <p:cTn id="24" dur="5000" fill="hold"/>
                                        <p:tgtEl>
                                          <p:spTgt spid="1063939">
                                            <p:txEl>
                                              <p:pRg st="2" end="2"/>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1063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1063939">
                                            <p:txEl>
                                              <p:pRg st="3" end="3"/>
                                            </p:txEl>
                                          </p:spTgt>
                                        </p:tgtEl>
                                        <p:attrNameLst>
                                          <p:attrName>style.visibility</p:attrName>
                                        </p:attrNameLst>
                                      </p:cBhvr>
                                      <p:to>
                                        <p:strVal val="visible"/>
                                      </p:to>
                                    </p:set>
                                    <p:anim calcmode="lin" valueType="num">
                                      <p:cBhvr additive="base">
                                        <p:cTn id="30" dur="5000" fill="hold"/>
                                        <p:tgtEl>
                                          <p:spTgt spid="1063939">
                                            <p:txEl>
                                              <p:pRg st="3" end="3"/>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10639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1063939">
                                            <p:txEl>
                                              <p:pRg st="4" end="4"/>
                                            </p:txEl>
                                          </p:spTgt>
                                        </p:tgtEl>
                                        <p:attrNameLst>
                                          <p:attrName>style.visibility</p:attrName>
                                        </p:attrNameLst>
                                      </p:cBhvr>
                                      <p:to>
                                        <p:strVal val="visible"/>
                                      </p:to>
                                    </p:set>
                                    <p:anim calcmode="lin" valueType="num">
                                      <p:cBhvr additive="base">
                                        <p:cTn id="36" dur="5000" fill="hold"/>
                                        <p:tgtEl>
                                          <p:spTgt spid="1063939">
                                            <p:txEl>
                                              <p:pRg st="4" end="4"/>
                                            </p:txEl>
                                          </p:spTgt>
                                        </p:tgtEl>
                                        <p:attrNameLst>
                                          <p:attrName>ppt_x</p:attrName>
                                        </p:attrNameLst>
                                      </p:cBhvr>
                                      <p:tavLst>
                                        <p:tav tm="0">
                                          <p:val>
                                            <p:strVal val="#ppt_x"/>
                                          </p:val>
                                        </p:tav>
                                        <p:tav tm="100000">
                                          <p:val>
                                            <p:strVal val="#ppt_x"/>
                                          </p:val>
                                        </p:tav>
                                      </p:tavLst>
                                    </p:anim>
                                    <p:anim calcmode="lin" valueType="num">
                                      <p:cBhvr additive="base">
                                        <p:cTn id="37" dur="5000" fill="hold"/>
                                        <p:tgtEl>
                                          <p:spTgt spid="10639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7" presetClass="entr" presetSubtype="4" fill="hold" grpId="0" nodeType="clickEffect">
                                  <p:stCondLst>
                                    <p:cond delay="0"/>
                                  </p:stCondLst>
                                  <p:childTnLst>
                                    <p:set>
                                      <p:cBhvr>
                                        <p:cTn id="41" dur="1" fill="hold">
                                          <p:stCondLst>
                                            <p:cond delay="0"/>
                                          </p:stCondLst>
                                        </p:cTn>
                                        <p:tgtEl>
                                          <p:spTgt spid="1063939">
                                            <p:txEl>
                                              <p:pRg st="5" end="5"/>
                                            </p:txEl>
                                          </p:spTgt>
                                        </p:tgtEl>
                                        <p:attrNameLst>
                                          <p:attrName>style.visibility</p:attrName>
                                        </p:attrNameLst>
                                      </p:cBhvr>
                                      <p:to>
                                        <p:strVal val="visible"/>
                                      </p:to>
                                    </p:set>
                                    <p:anim calcmode="lin" valueType="num">
                                      <p:cBhvr additive="base">
                                        <p:cTn id="42" dur="5000" fill="hold"/>
                                        <p:tgtEl>
                                          <p:spTgt spid="1063939">
                                            <p:txEl>
                                              <p:pRg st="5" end="5"/>
                                            </p:txEl>
                                          </p:spTgt>
                                        </p:tgtEl>
                                        <p:attrNameLst>
                                          <p:attrName>ppt_x</p:attrName>
                                        </p:attrNameLst>
                                      </p:cBhvr>
                                      <p:tavLst>
                                        <p:tav tm="0">
                                          <p:val>
                                            <p:strVal val="#ppt_x"/>
                                          </p:val>
                                        </p:tav>
                                        <p:tav tm="100000">
                                          <p:val>
                                            <p:strVal val="#ppt_x"/>
                                          </p:val>
                                        </p:tav>
                                      </p:tavLst>
                                    </p:anim>
                                    <p:anim calcmode="lin" valueType="num">
                                      <p:cBhvr additive="base">
                                        <p:cTn id="43" dur="5000" fill="hold"/>
                                        <p:tgtEl>
                                          <p:spTgt spid="10639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7" presetClass="entr" presetSubtype="4" fill="hold" grpId="0" nodeType="clickEffect">
                                  <p:stCondLst>
                                    <p:cond delay="0"/>
                                  </p:stCondLst>
                                  <p:childTnLst>
                                    <p:set>
                                      <p:cBhvr>
                                        <p:cTn id="47" dur="1" fill="hold">
                                          <p:stCondLst>
                                            <p:cond delay="0"/>
                                          </p:stCondLst>
                                        </p:cTn>
                                        <p:tgtEl>
                                          <p:spTgt spid="1063939">
                                            <p:txEl>
                                              <p:pRg st="6" end="6"/>
                                            </p:txEl>
                                          </p:spTgt>
                                        </p:tgtEl>
                                        <p:attrNameLst>
                                          <p:attrName>style.visibility</p:attrName>
                                        </p:attrNameLst>
                                      </p:cBhvr>
                                      <p:to>
                                        <p:strVal val="visible"/>
                                      </p:to>
                                    </p:set>
                                    <p:anim calcmode="lin" valueType="num">
                                      <p:cBhvr additive="base">
                                        <p:cTn id="48" dur="5000" fill="hold"/>
                                        <p:tgtEl>
                                          <p:spTgt spid="1063939">
                                            <p:txEl>
                                              <p:pRg st="6" end="6"/>
                                            </p:txEl>
                                          </p:spTgt>
                                        </p:tgtEl>
                                        <p:attrNameLst>
                                          <p:attrName>ppt_x</p:attrName>
                                        </p:attrNameLst>
                                      </p:cBhvr>
                                      <p:tavLst>
                                        <p:tav tm="0">
                                          <p:val>
                                            <p:strVal val="#ppt_x"/>
                                          </p:val>
                                        </p:tav>
                                        <p:tav tm="100000">
                                          <p:val>
                                            <p:strVal val="#ppt_x"/>
                                          </p:val>
                                        </p:tav>
                                      </p:tavLst>
                                    </p:anim>
                                    <p:anim calcmode="lin" valueType="num">
                                      <p:cBhvr additive="base">
                                        <p:cTn id="49" dur="5000" fill="hold"/>
                                        <p:tgtEl>
                                          <p:spTgt spid="10639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7" presetClass="entr" presetSubtype="4" fill="hold" grpId="0" nodeType="clickEffect">
                                  <p:stCondLst>
                                    <p:cond delay="0"/>
                                  </p:stCondLst>
                                  <p:childTnLst>
                                    <p:set>
                                      <p:cBhvr>
                                        <p:cTn id="53" dur="1" fill="hold">
                                          <p:stCondLst>
                                            <p:cond delay="0"/>
                                          </p:stCondLst>
                                        </p:cTn>
                                        <p:tgtEl>
                                          <p:spTgt spid="1063939">
                                            <p:txEl>
                                              <p:pRg st="7" end="7"/>
                                            </p:txEl>
                                          </p:spTgt>
                                        </p:tgtEl>
                                        <p:attrNameLst>
                                          <p:attrName>style.visibility</p:attrName>
                                        </p:attrNameLst>
                                      </p:cBhvr>
                                      <p:to>
                                        <p:strVal val="visible"/>
                                      </p:to>
                                    </p:set>
                                    <p:anim calcmode="lin" valueType="num">
                                      <p:cBhvr additive="base">
                                        <p:cTn id="54" dur="5000" fill="hold"/>
                                        <p:tgtEl>
                                          <p:spTgt spid="1063939">
                                            <p:txEl>
                                              <p:pRg st="7" end="7"/>
                                            </p:txEl>
                                          </p:spTgt>
                                        </p:tgtEl>
                                        <p:attrNameLst>
                                          <p:attrName>ppt_x</p:attrName>
                                        </p:attrNameLst>
                                      </p:cBhvr>
                                      <p:tavLst>
                                        <p:tav tm="0">
                                          <p:val>
                                            <p:strVal val="#ppt_x"/>
                                          </p:val>
                                        </p:tav>
                                        <p:tav tm="100000">
                                          <p:val>
                                            <p:strVal val="#ppt_x"/>
                                          </p:val>
                                        </p:tav>
                                      </p:tavLst>
                                    </p:anim>
                                    <p:anim calcmode="lin" valueType="num">
                                      <p:cBhvr additive="base">
                                        <p:cTn id="55" dur="5000" fill="hold"/>
                                        <p:tgtEl>
                                          <p:spTgt spid="10639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7" presetClass="entr" presetSubtype="4" fill="hold" grpId="0" nodeType="clickEffect">
                                  <p:stCondLst>
                                    <p:cond delay="0"/>
                                  </p:stCondLst>
                                  <p:childTnLst>
                                    <p:set>
                                      <p:cBhvr>
                                        <p:cTn id="59" dur="1" fill="hold">
                                          <p:stCondLst>
                                            <p:cond delay="0"/>
                                          </p:stCondLst>
                                        </p:cTn>
                                        <p:tgtEl>
                                          <p:spTgt spid="1063939">
                                            <p:txEl>
                                              <p:pRg st="8" end="8"/>
                                            </p:txEl>
                                          </p:spTgt>
                                        </p:tgtEl>
                                        <p:attrNameLst>
                                          <p:attrName>style.visibility</p:attrName>
                                        </p:attrNameLst>
                                      </p:cBhvr>
                                      <p:to>
                                        <p:strVal val="visible"/>
                                      </p:to>
                                    </p:set>
                                    <p:anim calcmode="lin" valueType="num">
                                      <p:cBhvr additive="base">
                                        <p:cTn id="60" dur="5000" fill="hold"/>
                                        <p:tgtEl>
                                          <p:spTgt spid="1063939">
                                            <p:txEl>
                                              <p:pRg st="8" end="8"/>
                                            </p:txEl>
                                          </p:spTgt>
                                        </p:tgtEl>
                                        <p:attrNameLst>
                                          <p:attrName>ppt_x</p:attrName>
                                        </p:attrNameLst>
                                      </p:cBhvr>
                                      <p:tavLst>
                                        <p:tav tm="0">
                                          <p:val>
                                            <p:strVal val="#ppt_x"/>
                                          </p:val>
                                        </p:tav>
                                        <p:tav tm="100000">
                                          <p:val>
                                            <p:strVal val="#ppt_x"/>
                                          </p:val>
                                        </p:tav>
                                      </p:tavLst>
                                    </p:anim>
                                    <p:anim calcmode="lin" valueType="num">
                                      <p:cBhvr additive="base">
                                        <p:cTn id="61" dur="5000" fill="hold"/>
                                        <p:tgtEl>
                                          <p:spTgt spid="106393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2"/>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251060" fill="hold"/>
                                        <p:tgtEl>
                                          <p:spTgt spid="2"/>
                                        </p:tgtEl>
                                      </p:cBhvr>
                                    </p:cmd>
                                  </p:childTnLst>
                                </p:cTn>
                              </p:par>
                            </p:childTnLst>
                          </p:cTn>
                        </p:par>
                      </p:childTnLst>
                    </p:cTn>
                  </p:par>
                </p:childTnLst>
              </p:cTn>
              <p:nextCondLst>
                <p:cond evt="onClick" delay="0">
                  <p:tgtEl>
                    <p:spTgt spid="2"/>
                  </p:tgtEl>
                </p:cond>
              </p:nextCondLst>
            </p:seq>
            <p:audio>
              <p:cMediaNode vol="80000">
                <p:cTn id="67" fill="hold" display="0">
                  <p:stCondLst>
                    <p:cond delay="indefinite"/>
                  </p:stCondLst>
                  <p:endCondLst>
                    <p:cond evt="onStopAudio" delay="0">
                      <p:tgtEl>
                        <p:sldTgt/>
                      </p:tgtEl>
                    </p:cond>
                  </p:endCondLst>
                </p:cTn>
                <p:tgtEl>
                  <p:spTgt spid="2"/>
                </p:tgtEl>
              </p:cMediaNode>
            </p:audio>
          </p:childTnLst>
        </p:cTn>
      </p:par>
    </p:tnLst>
    <p:bldLst>
      <p:bldP spid="1063938" grpId="0"/>
      <p:bldP spid="106393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a:solidFill>
                  <a:srgbClr val="FF0000"/>
                </a:solidFill>
                <a:cs typeface="B Titr" pitchFamily="2" charset="-78"/>
              </a:rPr>
              <a:t>نظریه شناختی- فرهنگی- اجتماعی ویگوتسکی </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a:bodyPr>
          <a:lstStyle/>
          <a:p>
            <a:pPr algn="just" rtl="1">
              <a:lnSpc>
                <a:spcPct val="150000"/>
              </a:lnSpc>
              <a:spcBef>
                <a:spcPct val="0"/>
              </a:spcBef>
              <a:buFont typeface="Wingdings" pitchFamily="2" charset="2"/>
              <a:buChar char="v"/>
            </a:pPr>
            <a:r>
              <a:rPr lang="fa-IR" b="1" dirty="0">
                <a:cs typeface="B Titr" pitchFamily="2" charset="-78"/>
              </a:rPr>
              <a:t>ویگوتسکی </a:t>
            </a:r>
            <a:r>
              <a:rPr lang="fa-IR" b="1" dirty="0" smtClean="0">
                <a:cs typeface="B Titr" pitchFamily="2" charset="-78"/>
              </a:rPr>
              <a:t>متولد سال 1896 </a:t>
            </a:r>
            <a:r>
              <a:rPr lang="fa-IR" b="1" dirty="0">
                <a:cs typeface="B Titr" pitchFamily="2" charset="-78"/>
              </a:rPr>
              <a:t>در شهر اورشا واقع در شمال شرقی مینسک در </a:t>
            </a:r>
            <a:r>
              <a:rPr lang="fa-IR" b="1" dirty="0" smtClean="0">
                <a:cs typeface="B Titr" pitchFamily="2" charset="-78"/>
              </a:rPr>
              <a:t>بلاروس</a:t>
            </a:r>
          </a:p>
          <a:p>
            <a:pPr algn="just" rtl="1">
              <a:lnSpc>
                <a:spcPct val="150000"/>
              </a:lnSpc>
              <a:spcBef>
                <a:spcPct val="0"/>
              </a:spcBef>
              <a:buFont typeface="Wingdings" pitchFamily="2" charset="2"/>
              <a:buChar char="v"/>
            </a:pPr>
            <a:r>
              <a:rPr lang="fa-IR" b="1" dirty="0" smtClean="0">
                <a:cs typeface="B Titr" pitchFamily="2" charset="-78"/>
              </a:rPr>
              <a:t> بزرگ شده گومل</a:t>
            </a:r>
            <a:r>
              <a:rPr lang="fa-IR" b="1" dirty="0">
                <a:cs typeface="B Titr" pitchFamily="2" charset="-78"/>
              </a:rPr>
              <a:t>، شهری بندری در روسیه غربی </a:t>
            </a:r>
            <a:endParaRPr lang="fa-IR" b="1" dirty="0" smtClean="0">
              <a:cs typeface="B Titr" pitchFamily="2" charset="-78"/>
            </a:endParaRPr>
          </a:p>
          <a:p>
            <a:pPr algn="just" rtl="1">
              <a:lnSpc>
                <a:spcPct val="150000"/>
              </a:lnSpc>
              <a:spcBef>
                <a:spcPct val="0"/>
              </a:spcBef>
              <a:buFont typeface="Wingdings" pitchFamily="2" charset="2"/>
              <a:buChar char="v"/>
            </a:pPr>
            <a:r>
              <a:rPr lang="fa-IR" b="1" dirty="0" smtClean="0">
                <a:cs typeface="B Titr" pitchFamily="2" charset="-78"/>
              </a:rPr>
              <a:t>پدرش </a:t>
            </a:r>
            <a:r>
              <a:rPr lang="fa-IR" b="1" dirty="0">
                <a:cs typeface="B Titr" pitchFamily="2" charset="-78"/>
              </a:rPr>
              <a:t>رئیس بانک و مادرش معلم </a:t>
            </a:r>
            <a:r>
              <a:rPr lang="fa-IR" b="1" dirty="0" smtClean="0">
                <a:cs typeface="B Titr" pitchFamily="2" charset="-78"/>
              </a:rPr>
              <a:t>بود.</a:t>
            </a:r>
          </a:p>
          <a:p>
            <a:pPr algn="just" rtl="1">
              <a:lnSpc>
                <a:spcPct val="150000"/>
              </a:lnSpc>
              <a:spcBef>
                <a:spcPct val="0"/>
              </a:spcBef>
              <a:buFont typeface="Wingdings" pitchFamily="2" charset="2"/>
              <a:buChar char="v"/>
            </a:pPr>
            <a:r>
              <a:rPr lang="fa-IR" b="1" dirty="0">
                <a:cs typeface="B Titr" pitchFamily="2" charset="-78"/>
              </a:rPr>
              <a:t> در </a:t>
            </a:r>
            <a:r>
              <a:rPr lang="fa-IR" b="1" dirty="0" smtClean="0">
                <a:cs typeface="B Titr" pitchFamily="2" charset="-78"/>
              </a:rPr>
              <a:t>نوجوانی</a:t>
            </a:r>
            <a:r>
              <a:rPr lang="fa-IR" b="1" dirty="0">
                <a:cs typeface="B Titr" pitchFamily="2" charset="-78"/>
              </a:rPr>
              <a:t>، در میان دوستانش به «پرفسور کوچولو» معروف شده </a:t>
            </a:r>
            <a:r>
              <a:rPr lang="fa-IR" b="1" dirty="0" smtClean="0">
                <a:cs typeface="B Titr" pitchFamily="2" charset="-78"/>
              </a:rPr>
              <a:t>بود.</a:t>
            </a:r>
          </a:p>
          <a:p>
            <a:pPr marL="0" indent="0" algn="just" rtl="1">
              <a:lnSpc>
                <a:spcPct val="150000"/>
              </a:lnSpc>
              <a:spcBef>
                <a:spcPct val="0"/>
              </a:spcBef>
              <a:buNone/>
            </a:pPr>
            <a:endParaRPr lang="fa-IR" b="1" dirty="0">
              <a:cs typeface="B Titr" pitchFamily="2" charset="-78"/>
            </a:endParaRPr>
          </a:p>
        </p:txBody>
      </p:sp>
    </p:spTree>
    <p:extLst>
      <p:ext uri="{BB962C8B-B14F-4D97-AF65-F5344CB8AC3E}">
        <p14:creationId xmlns:p14="http://schemas.microsoft.com/office/powerpoint/2010/main" val="53845637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3938" name="Rectangle 2"/>
          <p:cNvSpPr>
            <a:spLocks noGrp="1" noRot="1" noChangeArrowheads="1"/>
          </p:cNvSpPr>
          <p:nvPr>
            <p:ph type="title"/>
          </p:nvPr>
        </p:nvSpPr>
        <p:spPr>
          <a:xfrm>
            <a:off x="457200" y="838200"/>
            <a:ext cx="8229600" cy="1143000"/>
          </a:xfrm>
        </p:spPr>
        <p:txBody>
          <a:bodyPr/>
          <a:lstStyle/>
          <a:p>
            <a:pPr algn="ctr">
              <a:defRPr/>
            </a:pPr>
            <a:r>
              <a:rPr lang="fa-IR" dirty="0">
                <a:solidFill>
                  <a:srgbClr val="FF0000"/>
                </a:solidFill>
                <a:cs typeface="B Titr" pitchFamily="2" charset="-78"/>
              </a:rPr>
              <a:t>نظریه شناختی- فرهنگی- اجتماعی ویگوتسکی </a:t>
            </a:r>
            <a:endParaRPr lang="en-US" dirty="0" smtClean="0">
              <a:solidFill>
                <a:srgbClr val="FF0000"/>
              </a:solidFill>
              <a:cs typeface="B Titr" pitchFamily="2" charset="-78"/>
            </a:endParaRPr>
          </a:p>
        </p:txBody>
      </p:sp>
      <p:sp>
        <p:nvSpPr>
          <p:cNvPr id="1063939" name="Rectangle 3"/>
          <p:cNvSpPr>
            <a:spLocks noGrp="1" noChangeArrowheads="1"/>
          </p:cNvSpPr>
          <p:nvPr>
            <p:ph type="body" idx="1"/>
          </p:nvPr>
        </p:nvSpPr>
        <p:spPr>
          <a:xfrm>
            <a:off x="296260" y="1901950"/>
            <a:ext cx="8466740" cy="4117850"/>
          </a:xfrm>
        </p:spPr>
        <p:txBody>
          <a:bodyPr>
            <a:normAutofit fontScale="92500"/>
          </a:bodyPr>
          <a:lstStyle/>
          <a:p>
            <a:pPr algn="just" rtl="1">
              <a:lnSpc>
                <a:spcPct val="150000"/>
              </a:lnSpc>
              <a:spcBef>
                <a:spcPct val="0"/>
              </a:spcBef>
              <a:buFont typeface="Wingdings" pitchFamily="2" charset="2"/>
              <a:buChar char="v"/>
            </a:pPr>
            <a:r>
              <a:rPr lang="fa-IR" b="1" dirty="0">
                <a:cs typeface="B Titr" pitchFamily="2" charset="-78"/>
              </a:rPr>
              <a:t>ویگوتسکی در ۱۷ سالگی تصمیم گرفت به دانشگاه مسکو </a:t>
            </a:r>
            <a:r>
              <a:rPr lang="fa-IR" b="1" dirty="0" smtClean="0">
                <a:cs typeface="B Titr" pitchFamily="2" charset="-78"/>
              </a:rPr>
              <a:t>برود.</a:t>
            </a:r>
          </a:p>
          <a:p>
            <a:pPr algn="just" rtl="1">
              <a:lnSpc>
                <a:spcPct val="150000"/>
              </a:lnSpc>
              <a:spcBef>
                <a:spcPct val="0"/>
              </a:spcBef>
              <a:buFont typeface="Wingdings" pitchFamily="2" charset="2"/>
              <a:buChar char="v"/>
            </a:pPr>
            <a:r>
              <a:rPr lang="fa-IR" b="1" dirty="0" smtClean="0">
                <a:cs typeface="B Titr" pitchFamily="2" charset="-78"/>
              </a:rPr>
              <a:t>سرانجام در سال ۱۹۱۷، با مدارک حقوق از دانشگاه مسکو فارغ التحصیل شد و به شهر زادگاهش گومل بازگشت. </a:t>
            </a:r>
          </a:p>
          <a:p>
            <a:pPr algn="just" rtl="1">
              <a:lnSpc>
                <a:spcPct val="150000"/>
              </a:lnSpc>
              <a:spcBef>
                <a:spcPct val="0"/>
              </a:spcBef>
              <a:buFont typeface="Wingdings" pitchFamily="2" charset="2"/>
              <a:buChar char="v"/>
            </a:pPr>
            <a:r>
              <a:rPr lang="fa-IR" b="1" dirty="0">
                <a:cs typeface="B Titr" pitchFamily="2" charset="-78"/>
              </a:rPr>
              <a:t>ويگوتسکي در 11 ژوئن 1934 درگذشت. پياژه و ويگوتسکي معاصر بوده اند و دريک سال متولّد شده اند. اما برخلاف پياژه که84 سال عمر کرد، ويگوتسکي در 38 سالگي به دليل بيماري سل درگذشت. </a:t>
            </a:r>
          </a:p>
        </p:txBody>
      </p:sp>
    </p:spTree>
    <p:extLst>
      <p:ext uri="{BB962C8B-B14F-4D97-AF65-F5344CB8AC3E}">
        <p14:creationId xmlns:p14="http://schemas.microsoft.com/office/powerpoint/2010/main" val="43657860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3938"/>
                                        </p:tgtEl>
                                        <p:attrNameLst>
                                          <p:attrName>style.visibility</p:attrName>
                                        </p:attrNameLst>
                                      </p:cBhvr>
                                      <p:to>
                                        <p:strVal val="visible"/>
                                      </p:to>
                                    </p:set>
                                    <p:anim calcmode="lin" valueType="num">
                                      <p:cBhvr>
                                        <p:cTn id="7" dur="500" fill="hold"/>
                                        <p:tgtEl>
                                          <p:spTgt spid="1063938"/>
                                        </p:tgtEl>
                                        <p:attrNameLst>
                                          <p:attrName>ppt_w</p:attrName>
                                        </p:attrNameLst>
                                      </p:cBhvr>
                                      <p:tavLst>
                                        <p:tav tm="0">
                                          <p:val>
                                            <p:fltVal val="0"/>
                                          </p:val>
                                        </p:tav>
                                        <p:tav tm="100000">
                                          <p:val>
                                            <p:strVal val="#ppt_w"/>
                                          </p:val>
                                        </p:tav>
                                      </p:tavLst>
                                    </p:anim>
                                    <p:anim calcmode="lin" valueType="num">
                                      <p:cBhvr>
                                        <p:cTn id="8" dur="500" fill="hold"/>
                                        <p:tgtEl>
                                          <p:spTgt spid="1063938"/>
                                        </p:tgtEl>
                                        <p:attrNameLst>
                                          <p:attrName>ppt_h</p:attrName>
                                        </p:attrNameLst>
                                      </p:cBhvr>
                                      <p:tavLst>
                                        <p:tav tm="0">
                                          <p:val>
                                            <p:fltVal val="0"/>
                                          </p:val>
                                        </p:tav>
                                        <p:tav tm="100000">
                                          <p:val>
                                            <p:strVal val="#ppt_h"/>
                                          </p:val>
                                        </p:tav>
                                      </p:tavLst>
                                    </p:anim>
                                    <p:animEffect transition="in" filter="fade">
                                      <p:cBhvr>
                                        <p:cTn id="9" dur="500"/>
                                        <p:tgtEl>
                                          <p:spTgt spid="106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3610</TotalTime>
  <Words>1024</Words>
  <Application>Microsoft Office PowerPoint</Application>
  <PresentationFormat>On-screen Show (4:3)</PresentationFormat>
  <Paragraphs>107</Paragraphs>
  <Slides>23</Slides>
  <Notes>0</Notes>
  <HiddenSlides>0</HiddenSlides>
  <MMClips>11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 Titr</vt:lpstr>
      <vt:lpstr>Calibri</vt:lpstr>
      <vt:lpstr>Garamond</vt:lpstr>
      <vt:lpstr>Times New Roman</vt:lpstr>
      <vt:lpstr>Wingdings</vt:lpstr>
      <vt:lpstr>Office Theme</vt:lpstr>
      <vt:lpstr>PowerPoint Presentation</vt:lpstr>
      <vt:lpstr>مروری برمباحث گذشته</vt:lpstr>
      <vt:lpstr>نظريه هاي يادگيري و شيوه هاي معرفت شناسي</vt:lpstr>
      <vt:lpstr>نظريه هاي يادگيري كه تحت تأثير ديدگاه خردگرايي هستند عبارتند از:</vt:lpstr>
      <vt:lpstr>تعريف یادگیری</vt:lpstr>
      <vt:lpstr>اهمیت مطالعه یادگیری</vt:lpstr>
      <vt:lpstr>مفاهیم نظری پایه در نظریه پیاژه</vt:lpstr>
      <vt:lpstr>نظریه شناختی- فرهنگی- اجتماعی ویگوتسکی </vt:lpstr>
      <vt:lpstr>نظریه شناختی- فرهنگی- اجتماعی ویگوتسکی </vt:lpstr>
      <vt:lpstr>نظریه شناختی- فرهنگی- اجتماعی ویگوتسکی </vt:lpstr>
      <vt:lpstr>نظریه شناختی- فرهنگی- اجتماعی ویگوتسکی </vt:lpstr>
      <vt:lpstr>نظریه شناختی- فرهنگی- اجتماعی ویگوتسکی </vt:lpstr>
      <vt:lpstr>نظریه شناختی- فرهنگی- اجتماعی ویگوتسکی </vt:lpstr>
      <vt:lpstr>مفاهیم اصلی نظریه ویگوتسکی </vt:lpstr>
      <vt:lpstr>مفاهیم اصلی نظریه ویگوتسکی </vt:lpstr>
      <vt:lpstr>مفاهیم اصلی نظریه ویگوتسکی </vt:lpstr>
      <vt:lpstr>مفاهیم اصلی نظریه ویگوتسکی </vt:lpstr>
      <vt:lpstr>مفاهیم اصلی نظریه ویگوتسکی </vt:lpstr>
      <vt:lpstr>مفاهیم اصلی نظریه ویگوتسکی </vt:lpstr>
      <vt:lpstr>مفاهیم اصلی نظریه ویگوتسکی </vt:lpstr>
      <vt:lpstr>مفاهیم اصلی نظریه ویگوتسکی </vt:lpstr>
      <vt:lpstr>تکالیف عملکردی</vt:lpstr>
      <vt:lpstr>ایمیل جهت ارسال تکالیف</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araz</cp:lastModifiedBy>
  <cp:revision>464</cp:revision>
  <dcterms:created xsi:type="dcterms:W3CDTF">2013-08-21T19:17:07Z</dcterms:created>
  <dcterms:modified xsi:type="dcterms:W3CDTF">2020-03-13T07:01:14Z</dcterms:modified>
</cp:coreProperties>
</file>