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8" r:id="rId6"/>
    <p:sldId id="261" r:id="rId7"/>
    <p:sldId id="263" r:id="rId8"/>
    <p:sldId id="265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89" autoAdjust="0"/>
  </p:normalViewPr>
  <p:slideViewPr>
    <p:cSldViewPr>
      <p:cViewPr>
        <p:scale>
          <a:sx n="75" d="100"/>
          <a:sy n="75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4C181-6688-4C71-9390-7759F3FA014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35D5D-AD0D-4143-B87A-EC45A53E9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6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AC6CE-4E22-4A8A-B529-6E4AF2DF6DFA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A750E-846F-422F-BBC3-CB543337F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5219" y="1322206"/>
            <a:ext cx="6264696" cy="4572032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1"/>
            <a:r>
              <a:rPr lang="fa-IR" sz="72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 Outline" panose="00000400000000000000" pitchFamily="2" charset="-78"/>
              </a:rPr>
              <a:t>والیبال</a:t>
            </a:r>
            <a:endParaRPr lang="en-US" sz="31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 Outline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" y="229299"/>
            <a:ext cx="9144000" cy="100013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  <a:sp3d extrusionH="57150">
              <a:bevelT w="38100" h="38100"/>
            </a:sp3d>
          </a:bodyPr>
          <a:lstStyle/>
          <a:p>
            <a:pPr algn="ctr"/>
            <a:r>
              <a:rPr lang="fa-IR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Roya" panose="00000400000000000000" pitchFamily="2" charset="-78"/>
              </a:rPr>
              <a:t>به نام خداوند جان و خرد 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Roya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00768"/>
            <a:ext cx="91440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بهار 99</a:t>
            </a:r>
            <a:endParaRPr lang="en-US" dirty="0">
              <a:solidFill>
                <a:schemeClr val="bg1"/>
              </a:solidFill>
              <a:cs typeface="2  Davat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5205"/>
            <a:ext cx="4139952" cy="2931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68760"/>
            <a:ext cx="1512168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780928"/>
            <a:ext cx="1107579" cy="10742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3d extrusionH="57150">
              <a:bevelT w="69850" h="69850" prst="divot"/>
            </a:sp3d>
          </a:bodyPr>
          <a:lstStyle/>
          <a:p>
            <a:r>
              <a:rPr lang="fa-IR" dirty="0" smtClean="0">
                <a:solidFill>
                  <a:srgbClr val="00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B Titr" panose="00000700000000000000" pitchFamily="2" charset="-78"/>
              </a:rPr>
              <a:t>تعریف والیبال</a:t>
            </a:r>
            <a:endParaRPr lang="en-US" dirty="0">
              <a:solidFill>
                <a:srgbClr val="00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600200"/>
            <a:ext cx="7972452" cy="4329129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en-US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   </a:t>
            </a:r>
            <a:r>
              <a:rPr lang="fa-IR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 </a:t>
            </a:r>
            <a:r>
              <a:rPr lang="fa-IR" b="1" dirty="0" smtClean="0">
                <a:solidFill>
                  <a:srgbClr val="FF0000"/>
                </a:solidFill>
                <a:cs typeface="B Roya" panose="00000400000000000000" pitchFamily="2" charset="-78"/>
              </a:rPr>
              <a:t> والیبال</a:t>
            </a:r>
            <a:r>
              <a:rPr lang="fa-IR" dirty="0" smtClean="0">
                <a:solidFill>
                  <a:srgbClr val="FF0000"/>
                </a:solidFill>
                <a:cs typeface="B Roya" panose="00000400000000000000" pitchFamily="2" charset="-78"/>
              </a:rPr>
              <a:t> </a:t>
            </a:r>
            <a:r>
              <a:rPr lang="fa-IR" dirty="0" smtClean="0">
                <a:solidFill>
                  <a:schemeClr val="bg1"/>
                </a:solidFill>
                <a:cs typeface="B Roya" panose="00000400000000000000" pitchFamily="2" charset="-78"/>
              </a:rPr>
              <a:t>یک ورزش گروهی می‌باشد که در آن بازیکنان </a:t>
            </a:r>
            <a:r>
              <a:rPr lang="fa-IR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در </a:t>
            </a:r>
            <a:r>
              <a:rPr lang="fa-IR" b="1" dirty="0" smtClean="0">
                <a:solidFill>
                  <a:srgbClr val="FF0000"/>
                </a:solidFill>
                <a:cs typeface="B Roya" panose="00000400000000000000" pitchFamily="2" charset="-78"/>
              </a:rPr>
              <a:t>دو تیم 6نفره</a:t>
            </a:r>
            <a:r>
              <a:rPr lang="fa-IR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 در دو سوی یک تور قرار می‌گیرند و تلاش می‌کنند تا ضمن رعایت قوانین بازی ، توپ را از روی تور در زمین تیم مقابل فرود آورند .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FF0000"/>
                </a:solidFill>
                <a:cs typeface="B Roya" panose="00000400000000000000" pitchFamily="2" charset="-78"/>
              </a:rPr>
              <a:t>هر تیم 6 بازیکن ذخیره </a:t>
            </a:r>
            <a:r>
              <a:rPr lang="fa-IR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نیز دارد که می تواند در طول بازی آن ها را واد زمین بازی کند . تعداد تعویض ها در والیبال برخلاف ورزش هایی چون فوتبال </a:t>
            </a:r>
            <a:r>
              <a:rPr lang="fa-IR" b="1" dirty="0" smtClean="0">
                <a:solidFill>
                  <a:srgbClr val="FF0000"/>
                </a:solidFill>
                <a:cs typeface="B Roya" panose="00000400000000000000" pitchFamily="2" charset="-78"/>
              </a:rPr>
              <a:t>نامحدود</a:t>
            </a:r>
            <a:r>
              <a:rPr lang="fa-IR" b="1" dirty="0" smtClean="0">
                <a:solidFill>
                  <a:schemeClr val="bg1"/>
                </a:solidFill>
                <a:cs typeface="B Roya" panose="00000400000000000000" pitchFamily="2" charset="-78"/>
              </a:rPr>
              <a:t> است .</a:t>
            </a:r>
            <a:endParaRPr lang="en-US" b="1" dirty="0">
              <a:solidFill>
                <a:schemeClr val="bg1"/>
              </a:solidFill>
              <a:cs typeface="B Roya" panose="000004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081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a-IR" sz="4000" dirty="0" smtClean="0">
                <a:solidFill>
                  <a:schemeClr val="bg1"/>
                </a:solidFill>
                <a:effectLst>
                  <a:glow rad="228600">
                    <a:srgbClr val="00FF00"/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B Titr" panose="00000700000000000000" pitchFamily="2" charset="-78"/>
              </a:rPr>
              <a:t>برخی از قوانین والیبال</a:t>
            </a:r>
            <a:endParaRPr lang="en-US" sz="4000" dirty="0">
              <a:solidFill>
                <a:schemeClr val="bg1"/>
              </a:solidFill>
              <a:effectLst>
                <a:glow rad="228600">
                  <a:srgbClr val="00FF00"/>
                </a:glow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80" y="1406870"/>
            <a:ext cx="8229600" cy="5429288"/>
          </a:xfrm>
        </p:spPr>
        <p:txBody>
          <a:bodyPr>
            <a:normAutofit fontScale="77500" lnSpcReduction="20000"/>
          </a:bodyPr>
          <a:lstStyle/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زمان بازی: ۵ ست بصورت رالی ، ۴ ست با نتیجه ۲۵ امتیاز و ست آخر با نتیجه ۱۵ امتیاز می باشد . ( البته در مسابقات مدارس ۳ ست می باشد . )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اگر تیمی در ست اول سرویس بزند ، در ست دوم تیم مقابل زننده نخستین سرویس خواهد بود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در هنگام بازی، با هر قسمت از بدن می توان به توپ ضربه زد.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سرویس باید از قسمت پشت خط عرضی زده شود .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تعداد استراحت : در هر ست ، هر وقت که تیمی به امتیاز 8 و 16 برسد ،  یک استراحت فنی به مدت یک دقیقه به هر دو تیم داده می شود . هر تیم به غیر از استراحت فنی دارای دو استراحت ۲۰ ثانیه ای می باشد.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نتیجه تساوی برای مسابقه والیبال وجود ندارد و اگر امتیاز هر دو تیم در یک ست ۲۴ یا ۱۴ شود ، بازی ادامه خواهد داشت تا این که یک تیم با اختلاف ۲ امتیاز برنده شود.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در ست پنجم برای انتخاب زمین و سرویس ، داور قرعه کشی می کند . در امتیاز ۸ ، جای تیم ها در زمین عوض شده و استراحت فنی هم وجود ندارد و فقط هر تیم می تواند درخواست یک وقت استراحت نماید.</a:t>
            </a:r>
            <a:r>
              <a:rPr lang="en-US" b="1" dirty="0" smtClean="0">
                <a:solidFill>
                  <a:srgbClr val="00B0F0"/>
                </a:solidFill>
                <a:cs typeface="B Roya" panose="00000400000000000000" pitchFamily="2" charset="-78"/>
              </a:rPr>
              <a:t> </a:t>
            </a:r>
            <a:endParaRPr lang="fa-IR" b="1" dirty="0" smtClean="0">
              <a:solidFill>
                <a:srgbClr val="00B0F0"/>
              </a:solidFill>
              <a:cs typeface="B Roya" panose="00000400000000000000" pitchFamily="2" charset="-78"/>
            </a:endParaRPr>
          </a:p>
          <a:p>
            <a:pPr algn="r">
              <a:buNone/>
            </a:pPr>
            <a:endParaRPr lang="en-US" dirty="0">
              <a:cs typeface="2  Davat" pitchFamily="2" charset="-78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7686" y="428604"/>
            <a:ext cx="4500562" cy="85724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>
                <a:solidFill>
                  <a:srgbClr val="00FFFF"/>
                </a:solidFill>
                <a:cs typeface="B Titr" panose="00000700000000000000" pitchFamily="2" charset="-78"/>
              </a:rPr>
              <a:t>زمین والیبال</a:t>
            </a:r>
            <a:endParaRPr lang="en-US" dirty="0">
              <a:solidFill>
                <a:srgbClr val="00FFFF"/>
              </a:solidFill>
              <a:cs typeface="B Titr" panose="00000700000000000000" pitchFamily="2" charset="-78"/>
            </a:endParaRPr>
          </a:p>
        </p:txBody>
      </p:sp>
      <p:pic>
        <p:nvPicPr>
          <p:cNvPr id="4" name="Content Placeholder 3" descr="VolleyballCourt.jpg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28596" y="428604"/>
            <a:ext cx="3855225" cy="6019384"/>
          </a:xfrm>
        </p:spPr>
      </p:pic>
      <p:sp>
        <p:nvSpPr>
          <p:cNvPr id="5" name="TextBox 4"/>
          <p:cNvSpPr txBox="1"/>
          <p:nvPr/>
        </p:nvSpPr>
        <p:spPr>
          <a:xfrm>
            <a:off x="4714876" y="1285860"/>
            <a:ext cx="378621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§"/>
            </a:pPr>
            <a:r>
              <a:rPr lang="fa-IR" sz="2000" b="1" dirty="0" smtClean="0">
                <a:solidFill>
                  <a:schemeClr val="bg1"/>
                </a:solidFill>
                <a:cs typeface="2  Davat" pitchFamily="2" charset="-78"/>
              </a:rPr>
              <a:t>  طول زمین ۱۸ و عرض آن ۹ متر می‌باشد  و فارغ از هرگونه برجستگی یا فرورفتگی است .</a:t>
            </a:r>
          </a:p>
          <a:p>
            <a:pPr algn="r" rtl="1"/>
            <a:r>
              <a:rPr lang="fa-IR" sz="2000" b="1" dirty="0" smtClean="0">
                <a:solidFill>
                  <a:schemeClr val="bg1"/>
                </a:solidFill>
                <a:cs typeface="2  Davat" pitchFamily="2" charset="-78"/>
              </a:rPr>
              <a:t> </a:t>
            </a:r>
            <a:endParaRPr lang="fa-IR" sz="2000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2000" b="1" dirty="0" smtClean="0">
                <a:solidFill>
                  <a:schemeClr val="bg1"/>
                </a:solidFill>
                <a:cs typeface="2  Davat" pitchFamily="2" charset="-78"/>
              </a:rPr>
              <a:t>  زمین توسط خطوطی به عرض ۵ سانتیمتر علامت گذاری می‌شود . این اندازه‌گیری از گوشه زمین است . </a:t>
            </a:r>
          </a:p>
          <a:p>
            <a:pPr algn="r" rtl="1"/>
            <a:endParaRPr lang="fa-IR" sz="2000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2000" b="1" dirty="0" smtClean="0">
                <a:solidFill>
                  <a:schemeClr val="bg1"/>
                </a:solidFill>
                <a:cs typeface="2  Davat" pitchFamily="2" charset="-78"/>
              </a:rPr>
              <a:t>  خطی به عرض ۵ سانتیمتر میان خطوط کناری در زیر طور کشیده شده است و زمین را به دو قسمت مساوی تقسیم می‌کند و به اسم خط مرکزی شناخته می‌شود. </a:t>
            </a:r>
          </a:p>
          <a:p>
            <a:pPr algn="r" rtl="1"/>
            <a:endParaRPr lang="fa-IR" sz="2000" b="1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2000" b="1" dirty="0" smtClean="0">
                <a:solidFill>
                  <a:schemeClr val="bg1"/>
                </a:solidFill>
                <a:cs typeface="2  Davat" pitchFamily="2" charset="-78"/>
              </a:rPr>
              <a:t>  در هر قسمت زمین ، منطقه سرویس توسط دو خط به طول ۱۵ و عرض ۵ سانتیمتر مشخص شده و در 20 سانتیمتری خط پایان و عمود بر آن قرار گرفته است. یکی از این خطوط در امتداد خط کناری و دیگری در ۳ متری سمت چپ خط کناری راست قرار گرفته است. </a:t>
            </a:r>
            <a:endParaRPr lang="fa-IR" sz="2000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 rtl="1"/>
            <a:endParaRPr lang="fa-IR" sz="2000" dirty="0">
              <a:solidFill>
                <a:schemeClr val="bg1"/>
              </a:solidFill>
              <a:cs typeface="2  Davat" pitchFamily="2" charset="-78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>
                <a:solidFill>
                  <a:srgbClr val="00B0F0"/>
                </a:solidFill>
                <a:cs typeface="B Titr" panose="00000700000000000000" pitchFamily="2" charset="-78"/>
              </a:rPr>
              <a:t>  مناطق گوناگون زمین والیبال</a:t>
            </a:r>
            <a:endParaRPr lang="en-US" dirty="0">
              <a:solidFill>
                <a:srgbClr val="00B0F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 منطقه ۱: پشت منطقه ۲ قسمت عقب زمین.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منطقه ۲: قسمت زیر تور طرف راست زمین.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منطقه ۳: قسمت زیر تور وسط زمین.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منطقه ۴: قسمت زیر تور طرف چپ. 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منطقه ۵: پشت منطقه ۴ در قسمت عقب زمین.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منطقه ۶: پشت منطقه ۳ زمین.</a:t>
            </a:r>
          </a:p>
          <a:p>
            <a:pPr algn="r" rtl="1">
              <a:buNone/>
            </a:pPr>
            <a:endParaRPr lang="fa-IR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>
              <a:buNone/>
            </a:pPr>
            <a:endParaRPr lang="en-US" dirty="0">
              <a:cs typeface="2  Davat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>
                <a:solidFill>
                  <a:srgbClr val="FFFF00"/>
                </a:solidFill>
                <a:cs typeface="B Titr" panose="00000700000000000000" pitchFamily="2" charset="-78"/>
              </a:rPr>
              <a:t>  تور والیبال  </a:t>
            </a:r>
            <a:endParaRPr lang="en-US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438" y="1600200"/>
            <a:ext cx="4043362" cy="4525963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  <a:t>       فضای زمین والیبال توسط توری به  2          بخش تقسیم می شود که این توردارای        ویژگی های زیر می باشد :</a:t>
            </a:r>
          </a:p>
          <a:p>
            <a:pPr algn="r">
              <a:buNone/>
            </a:pPr>
            <a:endParaRPr lang="fa-IR" sz="2800" dirty="0" smtClean="0">
              <a:solidFill>
                <a:schemeClr val="bg1"/>
              </a:solidFill>
              <a:cs typeface="2  Davat" pitchFamily="2" charset="-78"/>
            </a:endParaRPr>
          </a:p>
          <a:p>
            <a:pPr algn="r" rtl="1">
              <a:buNone/>
            </a:pPr>
            <a: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  <a:t>      1 )  ارتفاع تور تا زمین برای بزرگسالان در بخش مردان 2 متر و 43 سانتی متر و در بخش زنان 2 متر و 24 سانتی متر میباشد.</a:t>
            </a:r>
            <a:b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2  Davat" pitchFamily="2" charset="-78"/>
              </a:rPr>
              <a:t>2 )  تور والیبال 9 متر و نیم طول و یك متر عرض دارد و همچنین  طرفین تور 25 سانتی متر خارج از خط می باشد . این تور از سوراخ های 10 * 10 سانتی متری تشکیل شده است .</a:t>
            </a:r>
            <a:endParaRPr lang="en-US" sz="2800" dirty="0">
              <a:solidFill>
                <a:schemeClr val="bg1"/>
              </a:solidFill>
              <a:cs typeface="2  Davat" pitchFamily="2" charset="-78"/>
            </a:endParaRPr>
          </a:p>
        </p:txBody>
      </p:sp>
      <p:pic>
        <p:nvPicPr>
          <p:cNvPr id="4" name="Picture 3" descr="رشد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9" y="1643050"/>
            <a:ext cx="4173534" cy="44815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3d extrusionH="57150">
              <a:bevelT w="38100" h="38100"/>
            </a:sp3d>
          </a:bodyPr>
          <a:lstStyle/>
          <a:p>
            <a:r>
              <a:rPr lang="fa-IR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 قوانین توپ والیبال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0298" y="1600200"/>
            <a:ext cx="6186502" cy="4525963"/>
          </a:xfrm>
        </p:spPr>
        <p:txBody>
          <a:bodyPr>
            <a:normAutofit fontScale="85000" lnSpcReduction="10000"/>
          </a:bodyPr>
          <a:lstStyle/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1- توپ والیبال کروی و از یک رویه چرمی نرم وقابل انعطاف یا چرم مصنوعی و یک توئی لاستیکی تشکیل می شود . </a:t>
            </a: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2- رنگ توپ می تواند روشن و یکسان یا ترکیبی از رنگ ها باشد .</a:t>
            </a: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3- محیط توپ بین 65 تا 67 سانتی متر است .</a:t>
            </a: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4- فشارگاز داخل توپ باید بین 30 تا 325 </a:t>
            </a:r>
            <a:r>
              <a:rPr lang="en-US" sz="2800" dirty="0" smtClean="0">
                <a:solidFill>
                  <a:schemeClr val="bg1"/>
                </a:solidFill>
                <a:latin typeface="Arial Rounded MT Bold" pitchFamily="34" charset="0"/>
                <a:cs typeface="2  Davat" pitchFamily="2" charset="-78"/>
              </a:rPr>
              <a:t>kg/cm</a:t>
            </a:r>
            <a:r>
              <a:rPr lang="en-US" sz="2800" baseline="30000" dirty="0" smtClean="0">
                <a:solidFill>
                  <a:schemeClr val="bg1"/>
                </a:solidFill>
                <a:latin typeface="Arial Rounded MT Bold" pitchFamily="34" charset="0"/>
                <a:cs typeface="2  Davat" pitchFamily="2" charset="-78"/>
              </a:rPr>
              <a:t>2</a:t>
            </a: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 باشد .</a:t>
            </a: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/>
            </a:r>
            <a:br>
              <a:rPr lang="fa-IR" dirty="0" smtClean="0">
                <a:solidFill>
                  <a:schemeClr val="bg1"/>
                </a:solidFill>
                <a:cs typeface="2  Davat" pitchFamily="2" charset="-78"/>
              </a:rPr>
            </a:b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5- وزن توپ نیز بین 260 تا 280 گرم منظور شده است.</a:t>
            </a:r>
            <a:endParaRPr lang="en-US" dirty="0">
              <a:solidFill>
                <a:schemeClr val="bg1"/>
              </a:solidFill>
              <a:cs typeface="2  Davat" pitchFamily="2" charset="-78"/>
            </a:endParaRPr>
          </a:p>
        </p:txBody>
      </p:sp>
      <p:pic>
        <p:nvPicPr>
          <p:cNvPr id="4" name="Picture 3" descr="mva2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6480" y="274638"/>
            <a:ext cx="1928826" cy="18153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توپ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3255" y="2780928"/>
            <a:ext cx="1962384" cy="1633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MV210-800-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34" y="4786322"/>
            <a:ext cx="1928826" cy="19288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712" y="188640"/>
            <a:ext cx="82296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>
                <a:solidFill>
                  <a:schemeClr val="bg1"/>
                </a:solidFill>
                <a:cs typeface="B Titr" panose="00000700000000000000" pitchFamily="2" charset="-78"/>
              </a:rPr>
              <a:t>  انواع 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خطا</a:t>
            </a:r>
            <a:r>
              <a:rPr lang="fa-IR" dirty="0" smtClean="0">
                <a:solidFill>
                  <a:schemeClr val="bg1"/>
                </a:solidFill>
                <a:cs typeface="B Titr" panose="00000700000000000000" pitchFamily="2" charset="-78"/>
              </a:rPr>
              <a:t> در والیبال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بیشتر خطاها اگر جریمه شخصی نداشته باشند ، مانند خطاهای زیر موجب می شوند که یک امتیاز به تیم حریف تعلق می گیرد و توپ رای زدن سرویس در اختیار تیم حریف قرار می گیرد .</a:t>
            </a:r>
          </a:p>
          <a:p>
            <a:pPr algn="r">
              <a:buNone/>
            </a:pPr>
            <a:r>
              <a:rPr lang="fa-IR" dirty="0" smtClean="0">
                <a:solidFill>
                  <a:srgbClr val="00B0F0"/>
                </a:solidFill>
                <a:cs typeface="2  Davat" pitchFamily="2" charset="-78"/>
              </a:rPr>
              <a:t>خطای خط </a:t>
            </a: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: اگر سرويس زننده در موقع سرويس پايش روي خط باشد خطا محسوب می شود .</a:t>
            </a:r>
          </a:p>
          <a:p>
            <a:pPr algn="r">
              <a:buNone/>
            </a:pPr>
            <a:r>
              <a:rPr lang="fa-IR" dirty="0" smtClean="0">
                <a:solidFill>
                  <a:srgbClr val="00B0F0"/>
                </a:solidFill>
                <a:cs typeface="2  Davat" pitchFamily="2" charset="-78"/>
              </a:rPr>
              <a:t>خطای 8 ثانیه </a:t>
            </a: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: اگر 8 ثانیه پس از سوت داور سرویس زده نشود ، باید خطای 8 ثانیه از طرف داور اعلام شود .</a:t>
            </a:r>
          </a:p>
          <a:p>
            <a:pPr algn="r">
              <a:buNone/>
            </a:pPr>
            <a:r>
              <a:rPr lang="fa-IR" dirty="0" smtClean="0">
                <a:solidFill>
                  <a:srgbClr val="00B0F0"/>
                </a:solidFill>
                <a:cs typeface="2  Davat" pitchFamily="2" charset="-78"/>
              </a:rPr>
              <a:t>خطاي 4 ضرب </a:t>
            </a: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: چنانچه تيمي بيش از 3 بار به توپ ضربه بزند و توپ از تور رد نشود ، این خطا صورت گرفته است .</a:t>
            </a:r>
          </a:p>
          <a:p>
            <a:pPr algn="r">
              <a:buNone/>
            </a:pPr>
            <a:r>
              <a:rPr lang="fa-IR" dirty="0" smtClean="0">
                <a:solidFill>
                  <a:srgbClr val="00B0F0"/>
                </a:solidFill>
                <a:cs typeface="2  Davat" pitchFamily="2" charset="-78"/>
              </a:rPr>
              <a:t>خطای 2 ضرب </a:t>
            </a: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: اگر بازیکنی 2 بار  پیاپی به توپ ضربه بزند ، این خطا انجام شده است .</a:t>
            </a: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  <a:cs typeface="2  Davat" pitchFamily="2" charset="-78"/>
              </a:rPr>
              <a:t>آنتن موجود در طرفین بالای تور، محدوده زمین را مشخص می كند و اگر توپ با برخورد به آنتن ، به زمین حریف برسد ، قبول نیست . </a:t>
            </a:r>
            <a:endParaRPr lang="en-US" dirty="0">
              <a:solidFill>
                <a:schemeClr val="bg1"/>
              </a:solidFill>
              <a:cs typeface="2  Davat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  <a:scene3d>
              <a:camera prst="isometricTopUp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fa-IR" sz="23900" dirty="0" smtClean="0">
                <a:solidFill>
                  <a:schemeClr val="bg1"/>
                </a:solidFill>
                <a:effectLst>
                  <a:glow rad="2286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  <a:cs typeface="B Titr" panose="00000700000000000000" pitchFamily="2" charset="-78"/>
              </a:rPr>
              <a:t>پایان</a:t>
            </a:r>
            <a:endParaRPr lang="en-US" sz="23900" dirty="0">
              <a:solidFill>
                <a:schemeClr val="bg1"/>
              </a:solidFill>
              <a:effectLst>
                <a:glow rad="228600">
                  <a:schemeClr val="tx1">
                    <a:lumMod val="85000"/>
                    <a:lumOff val="15000"/>
                    <a:alpha val="40000"/>
                  </a:schemeClr>
                </a:glow>
              </a:effectLst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</TotalTime>
  <Words>692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والیبال</vt:lpstr>
      <vt:lpstr>تعریف والیبال</vt:lpstr>
      <vt:lpstr>برخی از قوانین والیبال</vt:lpstr>
      <vt:lpstr>زمین والیبال</vt:lpstr>
      <vt:lpstr>  مناطق گوناگون زمین والیبال</vt:lpstr>
      <vt:lpstr>  تور والیبال  </vt:lpstr>
      <vt:lpstr>  قوانین توپ والیبال</vt:lpstr>
      <vt:lpstr>  انواع خطا در والیبال</vt:lpstr>
      <vt:lpstr>پایان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آناهیتا آریاگهر آموزش والیبال درس ورزش  خانم بسطامی کلاس ابن سینا دبیرستان دخترانه فرزانگان نوشهر دی ماه 1391</dc:title>
  <dc:creator>Tak_system</dc:creator>
  <cp:lastModifiedBy>aytak</cp:lastModifiedBy>
  <cp:revision>181</cp:revision>
  <dcterms:created xsi:type="dcterms:W3CDTF">2013-01-15T15:13:28Z</dcterms:created>
  <dcterms:modified xsi:type="dcterms:W3CDTF">2020-05-03T15:36:21Z</dcterms:modified>
</cp:coreProperties>
</file>