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9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2" d="100"/>
          <a:sy n="42" d="100"/>
        </p:scale>
        <p:origin x="8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269-0ACD-4F43-8156-3BE7331EAE10}" type="datetimeFigureOut">
              <a:rPr lang="fa-IR" smtClean="0"/>
              <a:t>03/11/1435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27-05FB-4DA2-972C-9EB7E157382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269-0ACD-4F43-8156-3BE7331EAE10}" type="datetimeFigureOut">
              <a:rPr lang="fa-IR" smtClean="0"/>
              <a:t>03/11/1435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27-05FB-4DA2-972C-9EB7E157382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269-0ACD-4F43-8156-3BE7331EAE10}" type="datetimeFigureOut">
              <a:rPr lang="fa-IR" smtClean="0"/>
              <a:t>03/11/1435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27-05FB-4DA2-972C-9EB7E1573822}" type="slidenum">
              <a:rPr lang="fa-IR" smtClean="0"/>
              <a:t>‹#›</a:t>
            </a:fld>
            <a:endParaRPr lang="fa-I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269-0ACD-4F43-8156-3BE7331EAE10}" type="datetimeFigureOut">
              <a:rPr lang="fa-IR" smtClean="0"/>
              <a:t>03/11/1435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27-05FB-4DA2-972C-9EB7E1573822}" type="slidenum">
              <a:rPr lang="fa-IR" smtClean="0"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269-0ACD-4F43-8156-3BE7331EAE10}" type="datetimeFigureOut">
              <a:rPr lang="fa-IR" smtClean="0"/>
              <a:t>03/11/1435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27-05FB-4DA2-972C-9EB7E157382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269-0ACD-4F43-8156-3BE7331EAE10}" type="datetimeFigureOut">
              <a:rPr lang="fa-IR" smtClean="0"/>
              <a:t>03/11/1435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27-05FB-4DA2-972C-9EB7E1573822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269-0ACD-4F43-8156-3BE7331EAE10}" type="datetimeFigureOut">
              <a:rPr lang="fa-IR" smtClean="0"/>
              <a:t>03/11/1435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27-05FB-4DA2-972C-9EB7E157382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269-0ACD-4F43-8156-3BE7331EAE10}" type="datetimeFigureOut">
              <a:rPr lang="fa-IR" smtClean="0"/>
              <a:t>03/11/1435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27-05FB-4DA2-972C-9EB7E157382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269-0ACD-4F43-8156-3BE7331EAE10}" type="datetimeFigureOut">
              <a:rPr lang="fa-IR" smtClean="0"/>
              <a:t>03/11/1435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27-05FB-4DA2-972C-9EB7E157382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269-0ACD-4F43-8156-3BE7331EAE10}" type="datetimeFigureOut">
              <a:rPr lang="fa-IR" smtClean="0"/>
              <a:t>03/11/1435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27-05FB-4DA2-972C-9EB7E1573822}" type="slidenum">
              <a:rPr lang="fa-IR" smtClean="0"/>
              <a:t>‹#›</a:t>
            </a:fld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0269-0ACD-4F43-8156-3BE7331EAE10}" type="datetimeFigureOut">
              <a:rPr lang="fa-IR" smtClean="0"/>
              <a:t>03/11/1435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27-05FB-4DA2-972C-9EB7E1573822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BB0269-0ACD-4F43-8156-3BE7331EAE10}" type="datetimeFigureOut">
              <a:rPr lang="fa-IR" smtClean="0"/>
              <a:t>03/11/1435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04BA827-05FB-4DA2-972C-9EB7E1573822}" type="slidenum">
              <a:rPr lang="fa-IR" smtClean="0"/>
              <a:t>‹#›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مروری بر روش تدریس </a:t>
            </a:r>
            <a:br>
              <a:rPr lang="fa-IR" b="1" dirty="0" smtClean="0">
                <a:solidFill>
                  <a:schemeClr val="tx1"/>
                </a:solidFill>
                <a:cs typeface="B Zar" pitchFamily="2" charset="-78"/>
              </a:rPr>
            </a:b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مطالعات اجتماعی(2)</a:t>
            </a:r>
            <a:endParaRPr lang="fa-IR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/>
          <a:lstStyle/>
          <a:p>
            <a:r>
              <a:rPr lang="fa-IR" dirty="0" smtClean="0">
                <a:solidFill>
                  <a:schemeClr val="tx1"/>
                </a:solidFill>
                <a:cs typeface="B Zar" pitchFamily="2" charset="-78"/>
              </a:rPr>
              <a:t>تهیه کننده : </a:t>
            </a:r>
            <a:r>
              <a:rPr lang="fa-IR" dirty="0" smtClean="0">
                <a:solidFill>
                  <a:schemeClr val="tx1"/>
                </a:solidFill>
                <a:cs typeface="B Zar" pitchFamily="2" charset="-78"/>
              </a:rPr>
              <a:t>خانم حسن زاده –مجید تریوه</a:t>
            </a:r>
          </a:p>
          <a:p>
            <a:endParaRPr lang="fa-IR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11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آشنایی با مفهوم تغییرو نوع تغییرات از طریق مقایسه تصاویر گذشته و حال یک مکان(با همکاری اولیاء تصویری از گذشته یک مکان با تصویری از حال همان مکان مقایسه و در کلاس ارائه شود ؛ نمای تصاویر یکسان باشد)</a:t>
            </a:r>
            <a:endParaRPr lang="fa-IR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772816"/>
            <a:ext cx="460851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772817"/>
            <a:ext cx="446449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6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انجام فعالیت</a:t>
            </a:r>
            <a:endParaRPr lang="fa-IR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14588"/>
            <a:ext cx="8568952" cy="382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a-IR" b="1" dirty="0" smtClean="0">
                <a:cs typeface="B Zar" pitchFamily="2" charset="-78"/>
              </a:rPr>
              <a:t>انتظارات آموزشی: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  <a:cs typeface="B Zar" pitchFamily="2" charset="-78"/>
              </a:rPr>
              <a:t>ازمحله ای که در آن زندگی می کند، بازدید کند.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  <a:cs typeface="B Zar" pitchFamily="2" charset="-78"/>
              </a:rPr>
              <a:t>ماکت محله ای را که در آن زندگی می کند ، بسازد.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  <a:cs typeface="B Zar" pitchFamily="2" charset="-78"/>
              </a:rPr>
              <a:t>برخی از نهاد های موجود در محله خود را شناسایی کند.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  <a:cs typeface="B Zar" pitchFamily="2" charset="-78"/>
              </a:rPr>
              <a:t>فعالیت های اقتصادی (مشاغل تولیدی و خدماتی) و موقعیت های آن ها را در محله خود شناسایی کند.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  <a:cs typeface="B Zar" pitchFamily="2" charset="-78"/>
              </a:rPr>
              <a:t>تغییرات تصویر گذشته و حال یک مکان معین را در گروه بررسی و ارائه کند.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  <a:cs typeface="B Zar" pitchFamily="2" charset="-78"/>
              </a:rPr>
              <a:t>نمونه هایی از تغییرات ایجاد شده در محله خود را توصیف کند 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  <a:cs typeface="B Zar" pitchFamily="2" charset="-78"/>
              </a:rPr>
              <a:t>اماکن و امکانات عمومی محله خود را شناسایی و اقدامات لازم برای حفظ و نگهداری آن ها، انجام دهد.</a:t>
            </a: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solidFill>
                  <a:schemeClr val="tx1"/>
                </a:solidFill>
                <a:cs typeface="B Zar" pitchFamily="2" charset="-78"/>
              </a:rPr>
              <a:t>درس 2: </a:t>
            </a: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اینجا محله ماست</a:t>
            </a:r>
            <a:endParaRPr lang="fa-I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2492896"/>
            <a:ext cx="8712968" cy="3633267"/>
          </a:xfrm>
        </p:spPr>
        <p:txBody>
          <a:bodyPr/>
          <a:lstStyle/>
          <a:p>
            <a:pPr marL="0" indent="0" algn="just">
              <a:buNone/>
            </a:pPr>
            <a:r>
              <a:rPr lang="fa-IR" sz="2000" b="1" dirty="0">
                <a:solidFill>
                  <a:schemeClr val="tx1"/>
                </a:solidFill>
                <a:cs typeface="B Zar" pitchFamily="2" charset="-78"/>
              </a:rPr>
              <a:t>دانش آموزان به کمک عوامل مدرسه از محله بازدید کنند . مراحل بازدید از محله به ترتیب زیر است . دانش آموزان محله ی خود را ببیند . خانه ها ، مغازه ها ، بانک ها و ... را مشاهده کنند . به موقعیت قرار گرفتن هر پدیده نسبت به سایر پدیده ها توجه کنند . ماکت محله ی خود را </a:t>
            </a:r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بسازند.</a:t>
            </a:r>
          </a:p>
          <a:p>
            <a:pPr marL="0" indent="0" algn="just">
              <a:buNone/>
            </a:pPr>
            <a:r>
              <a:rPr lang="fa-IR" sz="2000" b="1" dirty="0">
                <a:solidFill>
                  <a:schemeClr val="tx1"/>
                </a:solidFill>
                <a:cs typeface="B Zar" pitchFamily="2" charset="-78"/>
              </a:rPr>
              <a:t>ساختن ماکت را با استفاده از وسایل موجود در منزل مانند قوطی کبریت، قوطی دارومانند این هادر مدرسه انجام گیرد. 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  <a:p>
            <a:pPr marL="0" indent="0">
              <a:buNone/>
            </a:pPr>
            <a:r>
              <a:rPr lang="fa-IR" sz="2000" b="1" dirty="0">
                <a:solidFill>
                  <a:schemeClr val="tx1"/>
                </a:solidFill>
                <a:cs typeface="B Zar" pitchFamily="2" charset="-78"/>
              </a:rPr>
              <a:t>وقتی می خواهیم مقررات خاصی را بیان کنیم بهتر است قوانین را دانش آموزان بیان کنند تا توانایی اظهار نظر داشته باشند . </a:t>
            </a:r>
            <a:endParaRPr lang="fa-IR" sz="20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marL="0" indent="0">
              <a:buNone/>
            </a:pPr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با کمک والدین کاربرگه مربوط به این درس تکمیل گردد.</a:t>
            </a:r>
            <a:endParaRPr lang="fa-IR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پسشنهادهایی برای تدریس</a:t>
            </a:r>
            <a:endParaRPr lang="fa-IR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12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3200" b="1" dirty="0">
                <a:solidFill>
                  <a:schemeClr val="tx1"/>
                </a:solidFill>
                <a:cs typeface="B Zar" pitchFamily="2" charset="-78"/>
              </a:rPr>
              <a:t>تلفیقی از :</a:t>
            </a:r>
          </a:p>
          <a:p>
            <a:pPr marL="0" indent="0" algn="ctr">
              <a:buNone/>
            </a:pPr>
            <a:r>
              <a:rPr lang="fa-IR" sz="3200" b="1" dirty="0">
                <a:solidFill>
                  <a:schemeClr val="tx1"/>
                </a:solidFill>
                <a:cs typeface="B Zar" pitchFamily="2" charset="-78"/>
              </a:rPr>
              <a:t>پرسش و پاسخ</a:t>
            </a:r>
          </a:p>
          <a:p>
            <a:pPr marL="0" indent="0" algn="ctr">
              <a:buNone/>
            </a:pPr>
            <a:r>
              <a:rPr lang="fa-IR" sz="3200" b="1" dirty="0">
                <a:solidFill>
                  <a:schemeClr val="tx1"/>
                </a:solidFill>
                <a:cs typeface="B Zar" pitchFamily="2" charset="-78"/>
              </a:rPr>
              <a:t>بحث گروهی</a:t>
            </a:r>
          </a:p>
          <a:p>
            <a:pPr marL="0" indent="0" algn="ctr">
              <a:buNone/>
            </a:pPr>
            <a:r>
              <a:rPr lang="fa-IR" sz="3200" b="1" dirty="0">
                <a:solidFill>
                  <a:schemeClr val="tx1"/>
                </a:solidFill>
                <a:cs typeface="B Zar" pitchFamily="2" charset="-78"/>
              </a:rPr>
              <a:t>روش مشارکتی</a:t>
            </a:r>
          </a:p>
          <a:p>
            <a:pPr marL="0" indent="0" algn="ctr">
              <a:buNone/>
            </a:pPr>
            <a:r>
              <a:rPr lang="fa-IR" sz="3200" b="1" dirty="0">
                <a:solidFill>
                  <a:schemeClr val="tx1"/>
                </a:solidFill>
                <a:cs typeface="B Zar" pitchFamily="2" charset="-78"/>
              </a:rPr>
              <a:t>کاوشگری یا پژوهشگری</a:t>
            </a:r>
          </a:p>
          <a:p>
            <a:pPr marL="0" indent="0" algn="ctr">
              <a:buNone/>
            </a:pPr>
            <a:r>
              <a:rPr lang="fa-IR" sz="3200" b="1" dirty="0">
                <a:solidFill>
                  <a:schemeClr val="tx1"/>
                </a:solidFill>
                <a:cs typeface="B Zar" pitchFamily="2" charset="-78"/>
              </a:rPr>
              <a:t>ایفای </a:t>
            </a: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نقش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روش های تدریس</a:t>
            </a:r>
            <a:endParaRPr lang="fa-IR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76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3600" b="1" dirty="0" smtClean="0">
                <a:solidFill>
                  <a:schemeClr val="tx1"/>
                </a:solidFill>
                <a:cs typeface="B Zar" pitchFamily="2" charset="-78"/>
              </a:rPr>
              <a:t>بازدید از محله: شناسایی پدیده ها و نهادها؛ </a:t>
            </a:r>
            <a:br>
              <a:rPr lang="fa-IR" sz="3600" b="1" dirty="0" smtClean="0">
                <a:solidFill>
                  <a:schemeClr val="tx1"/>
                </a:solidFill>
                <a:cs typeface="B Zar" pitchFamily="2" charset="-78"/>
              </a:rPr>
            </a:br>
            <a:r>
              <a:rPr lang="fa-IR" sz="3600" b="1" dirty="0" smtClean="0">
                <a:solidFill>
                  <a:schemeClr val="tx1"/>
                </a:solidFill>
                <a:cs typeface="B Zar" pitchFamily="2" charset="-78"/>
              </a:rPr>
              <a:t>شناسایی موقعیت هر پدیده نسبت به پدیده دیگر</a:t>
            </a:r>
            <a:endParaRPr lang="fa-IR" sz="3600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88840"/>
            <a:ext cx="8784976" cy="438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3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ساخت ماکت محله مدرسه: با استفاده از وسایل موجود 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در منزل مانند قوطی کبریت و قوطی دارو و یا اسباب بازی خانه سازی </a:t>
            </a:r>
            <a:b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حتماً در مدرسه انجام شود.</a:t>
            </a:r>
            <a:endParaRPr lang="fa-IR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8964488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آشنایی با نهادهای محله و کارکرد های آن:</a:t>
            </a:r>
            <a:b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آشنایی با مسجد و سایر نهادهای اجتماعی و کارکردهای آن ها در جامعه( همکاری والدین ضروری است)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" y="1988840"/>
            <a:ext cx="43053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50" y="1988840"/>
            <a:ext cx="485995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8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آشنایی با اماکن عمومی و تلاش برای حفظ و نگهداری آن ها: بوستان محله(با همکاری والدین تصویری از کودک تهیه شود)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72008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1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انجام فعالیت</a:t>
            </a:r>
            <a:endParaRPr lang="fa-IR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6488"/>
            <a:ext cx="8568952" cy="37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2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158</TotalTime>
  <Words>380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 Zar</vt:lpstr>
      <vt:lpstr>Candara</vt:lpstr>
      <vt:lpstr>Symbol</vt:lpstr>
      <vt:lpstr>Waveform</vt:lpstr>
      <vt:lpstr>مروری بر روش تدریس  مطالعات اجتماعی(2)</vt:lpstr>
      <vt:lpstr>درس 2: اینجا محله ماست</vt:lpstr>
      <vt:lpstr>پسشنهادهایی برای تدریس</vt:lpstr>
      <vt:lpstr>روش های تدریس</vt:lpstr>
      <vt:lpstr>بازدید از محله: شناسایی پدیده ها و نهادها؛  شناسایی موقعیت هر پدیده نسبت به پدیده دیگر</vt:lpstr>
      <vt:lpstr>ساخت ماکت محله مدرسه: با استفاده از وسایل موجود در منزل مانند قوطی کبریت و قوطی دارو و یا اسباب بازی خانه سازی  حتماً در مدرسه انجام شود.</vt:lpstr>
      <vt:lpstr>آشنایی با نهادهای محله و کارکرد های آن: آشنایی با مسجد و سایر نهادهای اجتماعی و کارکردهای آن ها در جامعه( همکاری والدین ضروری است)</vt:lpstr>
      <vt:lpstr>آشنایی با اماکن عمومی و تلاش برای حفظ و نگهداری آن ها: بوستان محله(با همکاری والدین تصویری از کودک تهیه شود)</vt:lpstr>
      <vt:lpstr>انجام فعالیت</vt:lpstr>
      <vt:lpstr>آشنایی با مفهوم تغییرو نوع تغییرات از طریق مقایسه تصاویر گذشته و حال یک مکان(با همکاری اولیاء تصویری از گذشته یک مکان با تصویری از حال همان مکان مقایسه و در کلاس ارائه شود ؛ نمای تصاویر یکسان باشد)</vt:lpstr>
      <vt:lpstr>انجام فعالیت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مروری بر روش تدریس  مطالعات اجتماعی</dc:title>
  <dc:creator>ramin</dc:creator>
  <cp:lastModifiedBy>barbi</cp:lastModifiedBy>
  <cp:revision>35</cp:revision>
  <dcterms:created xsi:type="dcterms:W3CDTF">2014-08-16T12:15:04Z</dcterms:created>
  <dcterms:modified xsi:type="dcterms:W3CDTF">2014-08-28T12:20:58Z</dcterms:modified>
</cp:coreProperties>
</file>