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552" r:id="rId2"/>
    <p:sldId id="479" r:id="rId3"/>
    <p:sldId id="644" r:id="rId4"/>
    <p:sldId id="642" r:id="rId5"/>
    <p:sldId id="638" r:id="rId6"/>
    <p:sldId id="482" r:id="rId7"/>
    <p:sldId id="639" r:id="rId8"/>
    <p:sldId id="484" r:id="rId9"/>
    <p:sldId id="485" r:id="rId10"/>
    <p:sldId id="486" r:id="rId11"/>
    <p:sldId id="640" r:id="rId12"/>
    <p:sldId id="487" r:id="rId13"/>
    <p:sldId id="488" r:id="rId14"/>
    <p:sldId id="489" r:id="rId15"/>
    <p:sldId id="490" r:id="rId16"/>
    <p:sldId id="491" r:id="rId17"/>
    <p:sldId id="492" r:id="rId18"/>
    <p:sldId id="497" r:id="rId19"/>
    <p:sldId id="498" r:id="rId20"/>
    <p:sldId id="499" r:id="rId21"/>
    <p:sldId id="610" r:id="rId22"/>
    <p:sldId id="500" r:id="rId23"/>
    <p:sldId id="501" r:id="rId24"/>
    <p:sldId id="608" r:id="rId25"/>
    <p:sldId id="502" r:id="rId26"/>
    <p:sldId id="503" r:id="rId27"/>
    <p:sldId id="643" r:id="rId28"/>
    <p:sldId id="504" r:id="rId29"/>
    <p:sldId id="505" r:id="rId30"/>
    <p:sldId id="506" r:id="rId31"/>
    <p:sldId id="641" r:id="rId32"/>
    <p:sldId id="63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97FF"/>
    <a:srgbClr val="FF9E1D"/>
    <a:srgbClr val="D68B1C"/>
    <a:srgbClr val="609600"/>
    <a:srgbClr val="6CA800"/>
    <a:srgbClr val="EE7D00"/>
    <a:srgbClr val="253600"/>
    <a:srgbClr val="552579"/>
    <a:srgbClr val="D0962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0BEBAD-F40E-47F6-83E2-EACC14339DD4}" type="datetimeFigureOut">
              <a:rPr lang="en-US" smtClean="0"/>
              <a:t>4/19/2020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4F7A1D-82C9-42C6-8DAC-FB6C97F86272}" type="slidenum">
              <a:rPr lang="en-US" smtClean="0"/>
              <a:t>‹#›</a:t>
            </a:fld>
            <a:endParaRPr lang="en-US"/>
          </a:p>
        </p:txBody>
      </p:sp>
    </p:spTree>
    <p:extLst>
      <p:ext uri="{BB962C8B-B14F-4D97-AF65-F5344CB8AC3E}">
        <p14:creationId xmlns:p14="http://schemas.microsoft.com/office/powerpoint/2010/main" val="3763188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3581705"/>
            <a:ext cx="8246070" cy="1527050"/>
          </a:xfrm>
          <a:effectLst>
            <a:outerShdw blurRad="50800" dist="38100" dir="2700000" algn="ctr" rotWithShape="0">
              <a:schemeClr val="tx1">
                <a:alpha val="68000"/>
              </a:schemeClr>
            </a:outerShdw>
          </a:effectLst>
        </p:spPr>
        <p:txBody>
          <a:bodyPr>
            <a:normAutofit/>
          </a:bodyPr>
          <a:lstStyle>
            <a:lvl1pPr algn="r">
              <a:defRPr sz="3600">
                <a:solidFill>
                  <a:schemeClr val="bg1"/>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448965" y="5108755"/>
            <a:ext cx="8246070" cy="1068935"/>
          </a:xfrm>
        </p:spPr>
        <p:txBody>
          <a:bodyPr>
            <a:normAutofit/>
          </a:bodyPr>
          <a:lstStyle>
            <a:lvl1pPr marL="0" indent="0" algn="r">
              <a:buNone/>
              <a:defRPr sz="2800">
                <a:solidFill>
                  <a:srgbClr val="FFFF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985720"/>
            <a:ext cx="8229600" cy="610820"/>
          </a:xfrm>
        </p:spPr>
        <p:txBody>
          <a:bodyPr>
            <a:normAutofit/>
          </a:bodyPr>
          <a:lstStyle>
            <a:lvl1pPr algn="l">
              <a:defRPr sz="3600">
                <a:solidFill>
                  <a:srgbClr val="FFFF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5" y="1596540"/>
            <a:ext cx="8229600"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1" y="374900"/>
            <a:ext cx="6719018" cy="868839"/>
          </a:xfrm>
        </p:spPr>
        <p:txBody>
          <a:bodyPr>
            <a:normAutofit/>
          </a:bodyPr>
          <a:lstStyle>
            <a:lvl1pPr algn="l">
              <a:defRPr sz="3600">
                <a:solidFill>
                  <a:srgbClr val="FFFF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3312" y="1138425"/>
            <a:ext cx="6719018" cy="5039265"/>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985720"/>
            <a:ext cx="8229600" cy="532180"/>
          </a:xfrm>
        </p:spPr>
        <p:txBody>
          <a:bodyPr>
            <a:normAutofit/>
          </a:bodyPr>
          <a:lstStyle>
            <a:lvl1pPr algn="l">
              <a:defRPr sz="3600">
                <a:solidFill>
                  <a:srgbClr val="FFFF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577497"/>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207360"/>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1577497"/>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207360"/>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4/19/2020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4/19/2020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4/19/2020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4/19/2020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260" y="46966"/>
            <a:ext cx="7291387" cy="718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3246389"/>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838200"/>
            <a:ext cx="8229600" cy="1143000"/>
          </a:xfrm>
        </p:spPr>
        <p:txBody>
          <a:bodyPr/>
          <a:lstStyle/>
          <a:p>
            <a:pPr algn="ctr">
              <a:defRPr/>
            </a:pPr>
            <a:r>
              <a:rPr lang="fa-IR" dirty="0" smtClean="0">
                <a:solidFill>
                  <a:srgbClr val="FF0000"/>
                </a:solidFill>
                <a:cs typeface="B Titr" pitchFamily="2" charset="-78"/>
              </a:rPr>
              <a:t>عناصرنظریه یادگیری </a:t>
            </a:r>
            <a:r>
              <a:rPr lang="fa-IR" dirty="0">
                <a:solidFill>
                  <a:srgbClr val="FF0000"/>
                </a:solidFill>
                <a:cs typeface="B Titr" pitchFamily="2" charset="-78"/>
              </a:rPr>
              <a:t>آزوبل</a:t>
            </a:r>
            <a:endParaRPr lang="en-US" dirty="0" smtClean="0">
              <a:solidFill>
                <a:srgbClr val="FF0000"/>
              </a:solidFill>
              <a:cs typeface="B Titr" pitchFamily="2" charset="-78"/>
            </a:endParaRPr>
          </a:p>
        </p:txBody>
      </p:sp>
      <p:sp>
        <p:nvSpPr>
          <p:cNvPr id="1063939" name="Rectangle 3"/>
          <p:cNvSpPr>
            <a:spLocks noGrp="1" noChangeArrowheads="1"/>
          </p:cNvSpPr>
          <p:nvPr>
            <p:ph type="body" idx="1"/>
          </p:nvPr>
        </p:nvSpPr>
        <p:spPr>
          <a:xfrm>
            <a:off x="296260" y="1901950"/>
            <a:ext cx="8466740" cy="4117850"/>
          </a:xfrm>
        </p:spPr>
        <p:txBody>
          <a:bodyPr>
            <a:normAutofit/>
          </a:bodyPr>
          <a:lstStyle/>
          <a:p>
            <a:pPr algn="just" rtl="1">
              <a:lnSpc>
                <a:spcPct val="150000"/>
              </a:lnSpc>
              <a:spcBef>
                <a:spcPct val="0"/>
              </a:spcBef>
              <a:buFont typeface="Wingdings" panose="05000000000000000000" pitchFamily="2" charset="2"/>
              <a:buChar char="v"/>
            </a:pPr>
            <a:r>
              <a:rPr lang="fa-IR" b="1" dirty="0">
                <a:solidFill>
                  <a:srgbClr val="FF0000"/>
                </a:solidFill>
                <a:cs typeface="B Titr" pitchFamily="2" charset="-78"/>
              </a:rPr>
              <a:t>معنی دار بودن یادگیری </a:t>
            </a:r>
          </a:p>
          <a:p>
            <a:pPr algn="just" rtl="1">
              <a:lnSpc>
                <a:spcPct val="150000"/>
              </a:lnSpc>
              <a:spcBef>
                <a:spcPct val="0"/>
              </a:spcBef>
              <a:buFont typeface="Wingdings" panose="05000000000000000000" pitchFamily="2" charset="2"/>
              <a:buChar char="v"/>
            </a:pPr>
            <a:r>
              <a:rPr lang="fa-IR" b="1" dirty="0" smtClean="0">
                <a:solidFill>
                  <a:srgbClr val="FF0000"/>
                </a:solidFill>
                <a:cs typeface="B Titr" pitchFamily="2" charset="-78"/>
              </a:rPr>
              <a:t>"معنی </a:t>
            </a:r>
            <a:r>
              <a:rPr lang="fa-IR" b="1" dirty="0">
                <a:solidFill>
                  <a:srgbClr val="FF0000"/>
                </a:solidFill>
                <a:cs typeface="B Titr" pitchFamily="2" charset="-78"/>
              </a:rPr>
              <a:t>" </a:t>
            </a:r>
            <a:r>
              <a:rPr lang="fa-IR" b="1" dirty="0">
                <a:cs typeface="B Titr" pitchFamily="2" charset="-78"/>
              </a:rPr>
              <a:t>در نظریه آزوبل جایگاه خاصی </a:t>
            </a:r>
            <a:r>
              <a:rPr lang="fa-IR" b="1" dirty="0" smtClean="0">
                <a:cs typeface="B Titr" pitchFamily="2" charset="-78"/>
              </a:rPr>
              <a:t>دارد؛ </a:t>
            </a:r>
            <a:r>
              <a:rPr lang="fa-IR" b="1" dirty="0">
                <a:cs typeface="B Titr" pitchFamily="2" charset="-78"/>
              </a:rPr>
              <a:t>معنی به وجود نوعی </a:t>
            </a:r>
            <a:r>
              <a:rPr lang="fa-IR" b="1" dirty="0">
                <a:solidFill>
                  <a:srgbClr val="FF0000"/>
                </a:solidFill>
                <a:cs typeface="B Titr" pitchFamily="2" charset="-78"/>
              </a:rPr>
              <a:t>قرینه یا معادل ذهنی </a:t>
            </a:r>
            <a:r>
              <a:rPr lang="fa-IR" b="1" dirty="0">
                <a:cs typeface="B Titr" pitchFamily="2" charset="-78"/>
              </a:rPr>
              <a:t>برای </a:t>
            </a:r>
            <a:r>
              <a:rPr lang="fa-IR" b="1" dirty="0" smtClean="0">
                <a:cs typeface="B Titr" pitchFamily="2" charset="-78"/>
              </a:rPr>
              <a:t>یادگیری ها </a:t>
            </a:r>
            <a:r>
              <a:rPr lang="fa-IR" b="1" dirty="0">
                <a:cs typeface="B Titr" pitchFamily="2" charset="-78"/>
              </a:rPr>
              <a:t>در ساخت شناختی یادگیرنده وابسته </a:t>
            </a:r>
            <a:r>
              <a:rPr lang="fa-IR" b="1" dirty="0" smtClean="0">
                <a:cs typeface="B Titr" pitchFamily="2" charset="-78"/>
              </a:rPr>
              <a:t>است. </a:t>
            </a:r>
          </a:p>
          <a:p>
            <a:pPr algn="just" rtl="1">
              <a:lnSpc>
                <a:spcPct val="150000"/>
              </a:lnSpc>
              <a:spcBef>
                <a:spcPct val="0"/>
              </a:spcBef>
              <a:buFont typeface="Wingdings" panose="05000000000000000000" pitchFamily="2" charset="2"/>
              <a:buChar char="v"/>
            </a:pPr>
            <a:r>
              <a:rPr lang="fa-IR" b="1" dirty="0" smtClean="0">
                <a:cs typeface="B Titr" pitchFamily="2" charset="-78"/>
              </a:rPr>
              <a:t>وقتی </a:t>
            </a:r>
            <a:r>
              <a:rPr lang="fa-IR" b="1" dirty="0" smtClean="0">
                <a:cs typeface="B Titr" pitchFamily="2" charset="-78"/>
              </a:rPr>
              <a:t>می گوییم </a:t>
            </a:r>
            <a:r>
              <a:rPr lang="fa-IR" b="1" dirty="0">
                <a:cs typeface="B Titr" pitchFamily="2" charset="-78"/>
              </a:rPr>
              <a:t>چیزی برایمان معنی پیدا کرد ... یعنی معادل شناختی آنرا در ذهنمان یافته </a:t>
            </a:r>
            <a:r>
              <a:rPr lang="fa-IR" b="1" dirty="0" smtClean="0">
                <a:cs typeface="B Titr" pitchFamily="2" charset="-78"/>
              </a:rPr>
              <a:t>ایم؛ آن را </a:t>
            </a:r>
            <a:r>
              <a:rPr lang="fa-IR" b="1" dirty="0" smtClean="0">
                <a:cs typeface="B Titr" pitchFamily="2" charset="-78"/>
              </a:rPr>
              <a:t>شناختیم. </a:t>
            </a:r>
            <a:endParaRPr lang="fa-IR" b="1" dirty="0">
              <a:cs typeface="B Titr" pitchFamily="2" charset="-78"/>
            </a:endParaRPr>
          </a:p>
        </p:txBody>
      </p:sp>
    </p:spTree>
    <p:extLst>
      <p:ext uri="{BB962C8B-B14F-4D97-AF65-F5344CB8AC3E}">
        <p14:creationId xmlns:p14="http://schemas.microsoft.com/office/powerpoint/2010/main" val="98770525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3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838200"/>
            <a:ext cx="8229600" cy="1143000"/>
          </a:xfrm>
        </p:spPr>
        <p:txBody>
          <a:bodyPr/>
          <a:lstStyle/>
          <a:p>
            <a:pPr algn="ctr">
              <a:defRPr/>
            </a:pPr>
            <a:r>
              <a:rPr lang="fa-IR" dirty="0" smtClean="0">
                <a:solidFill>
                  <a:srgbClr val="FF0000"/>
                </a:solidFill>
                <a:cs typeface="B Titr" pitchFamily="2" charset="-78"/>
              </a:rPr>
              <a:t>عناصرنظریه یادگیری </a:t>
            </a:r>
            <a:r>
              <a:rPr lang="fa-IR" dirty="0">
                <a:solidFill>
                  <a:srgbClr val="FF0000"/>
                </a:solidFill>
                <a:cs typeface="B Titr" pitchFamily="2" charset="-78"/>
              </a:rPr>
              <a:t>آزوبل</a:t>
            </a:r>
            <a:endParaRPr lang="en-US" dirty="0" smtClean="0">
              <a:solidFill>
                <a:srgbClr val="FF0000"/>
              </a:solidFill>
              <a:cs typeface="B Titr" pitchFamily="2" charset="-78"/>
            </a:endParaRPr>
          </a:p>
        </p:txBody>
      </p:sp>
      <p:sp>
        <p:nvSpPr>
          <p:cNvPr id="1063939" name="Rectangle 3"/>
          <p:cNvSpPr>
            <a:spLocks noGrp="1" noChangeArrowheads="1"/>
          </p:cNvSpPr>
          <p:nvPr>
            <p:ph type="body" idx="1"/>
          </p:nvPr>
        </p:nvSpPr>
        <p:spPr>
          <a:xfrm>
            <a:off x="296260" y="1901950"/>
            <a:ext cx="8466740" cy="4117850"/>
          </a:xfrm>
        </p:spPr>
        <p:txBody>
          <a:bodyPr>
            <a:normAutofit fontScale="85000" lnSpcReduction="20000"/>
          </a:bodyPr>
          <a:lstStyle/>
          <a:p>
            <a:pPr algn="just" rtl="1">
              <a:lnSpc>
                <a:spcPct val="150000"/>
              </a:lnSpc>
              <a:spcBef>
                <a:spcPct val="0"/>
              </a:spcBef>
              <a:buFont typeface="Wingdings" panose="05000000000000000000" pitchFamily="2" charset="2"/>
              <a:buChar char="v"/>
            </a:pPr>
            <a:r>
              <a:rPr lang="fa-IR" b="1" dirty="0">
                <a:solidFill>
                  <a:srgbClr val="FF0000"/>
                </a:solidFill>
                <a:cs typeface="B Titr" pitchFamily="2" charset="-78"/>
              </a:rPr>
              <a:t>معنی دار بودن یادگیری </a:t>
            </a:r>
          </a:p>
          <a:p>
            <a:pPr algn="just" rtl="1">
              <a:lnSpc>
                <a:spcPct val="150000"/>
              </a:lnSpc>
              <a:spcBef>
                <a:spcPct val="0"/>
              </a:spcBef>
              <a:buFont typeface="Wingdings" panose="05000000000000000000" pitchFamily="2" charset="2"/>
              <a:buChar char="v"/>
            </a:pPr>
            <a:r>
              <a:rPr lang="fa-IR" b="1" dirty="0">
                <a:cs typeface="B Titr" pitchFamily="2" charset="-78"/>
              </a:rPr>
              <a:t>آزوبل معتقد است زمانی </a:t>
            </a:r>
            <a:r>
              <a:rPr lang="fa-IR" b="1" dirty="0">
                <a:solidFill>
                  <a:srgbClr val="FF0000"/>
                </a:solidFill>
                <a:cs typeface="B Titr" pitchFamily="2" charset="-78"/>
              </a:rPr>
              <a:t>یادگیری به صورت معنی دار </a:t>
            </a:r>
            <a:r>
              <a:rPr lang="fa-IR" b="1" dirty="0">
                <a:cs typeface="B Titr" pitchFamily="2" charset="-78"/>
              </a:rPr>
              <a:t>اتفاق می افتد که مفهوم مورد یادگیری بتواند با مفاهیمی که از قبل در ساخت شناختی یادگیرنده وجود دارد </a:t>
            </a:r>
            <a:r>
              <a:rPr lang="fa-IR" b="1" dirty="0">
                <a:solidFill>
                  <a:srgbClr val="FF0000"/>
                </a:solidFill>
                <a:cs typeface="B Titr" pitchFamily="2" charset="-78"/>
              </a:rPr>
              <a:t>ارتباط </a:t>
            </a:r>
            <a:r>
              <a:rPr lang="fa-IR" b="1" dirty="0">
                <a:cs typeface="B Titr" pitchFamily="2" charset="-78"/>
              </a:rPr>
              <a:t>برقرار نماید. </a:t>
            </a:r>
            <a:endParaRPr lang="fa-IR" b="1" dirty="0" smtClean="0">
              <a:cs typeface="B Titr" pitchFamily="2" charset="-78"/>
            </a:endParaRPr>
          </a:p>
          <a:p>
            <a:pPr algn="just" rtl="1">
              <a:lnSpc>
                <a:spcPct val="150000"/>
              </a:lnSpc>
              <a:spcBef>
                <a:spcPct val="0"/>
              </a:spcBef>
              <a:buFont typeface="Wingdings" panose="05000000000000000000" pitchFamily="2" charset="2"/>
              <a:buChar char="v"/>
            </a:pPr>
            <a:r>
              <a:rPr lang="fa-IR" b="1" dirty="0" smtClean="0">
                <a:cs typeface="B Titr" pitchFamily="2" charset="-78"/>
              </a:rPr>
              <a:t>یعنی </a:t>
            </a:r>
            <a:r>
              <a:rPr lang="fa-IR" b="1" dirty="0">
                <a:solidFill>
                  <a:srgbClr val="FF0000"/>
                </a:solidFill>
                <a:cs typeface="B Titr" pitchFamily="2" charset="-78"/>
              </a:rPr>
              <a:t>مطالب جدید </a:t>
            </a:r>
            <a:r>
              <a:rPr lang="fa-IR" b="1" dirty="0">
                <a:cs typeface="B Titr" pitchFamily="2" charset="-78"/>
              </a:rPr>
              <a:t>بتواند در هرم ساخت شناختی فرد جایی داشته باشد</a:t>
            </a:r>
            <a:r>
              <a:rPr lang="fa-IR" b="1" dirty="0" smtClean="0">
                <a:cs typeface="B Titr" pitchFamily="2" charset="-78"/>
              </a:rPr>
              <a:t>.</a:t>
            </a:r>
          </a:p>
          <a:p>
            <a:pPr algn="just" rtl="1">
              <a:lnSpc>
                <a:spcPct val="150000"/>
              </a:lnSpc>
              <a:spcBef>
                <a:spcPct val="0"/>
              </a:spcBef>
              <a:buFont typeface="Wingdings" panose="05000000000000000000" pitchFamily="2" charset="2"/>
              <a:buChar char="v"/>
            </a:pPr>
            <a:r>
              <a:rPr lang="fa-IR" b="1" dirty="0" smtClean="0">
                <a:cs typeface="B Titr" pitchFamily="2" charset="-78"/>
              </a:rPr>
              <a:t> </a:t>
            </a:r>
            <a:r>
              <a:rPr lang="fa-IR" b="1" dirty="0">
                <a:cs typeface="B Titr" pitchFamily="2" charset="-78"/>
              </a:rPr>
              <a:t>اما اگر یادگیری به صورت حفظ و بر اثر تمرین و تکرار باشد، بدون این که با مطالب از قبل آموخته شده ارتباط پیدا کند، یادگیری فرد جنبه طوطی وار دارد. </a:t>
            </a:r>
          </a:p>
        </p:txBody>
      </p:sp>
    </p:spTree>
    <p:extLst>
      <p:ext uri="{BB962C8B-B14F-4D97-AF65-F5344CB8AC3E}">
        <p14:creationId xmlns:p14="http://schemas.microsoft.com/office/powerpoint/2010/main" val="394650180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3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838200"/>
            <a:ext cx="8229600" cy="1143000"/>
          </a:xfrm>
        </p:spPr>
        <p:txBody>
          <a:bodyPr/>
          <a:lstStyle/>
          <a:p>
            <a:pPr algn="ctr">
              <a:defRPr/>
            </a:pPr>
            <a:r>
              <a:rPr lang="fa-IR" dirty="0" smtClean="0">
                <a:solidFill>
                  <a:srgbClr val="FF0000"/>
                </a:solidFill>
                <a:cs typeface="B Titr" pitchFamily="2" charset="-78"/>
              </a:rPr>
              <a:t>عناصرنظریه یادگیری </a:t>
            </a:r>
            <a:r>
              <a:rPr lang="fa-IR" dirty="0">
                <a:solidFill>
                  <a:srgbClr val="FF0000"/>
                </a:solidFill>
                <a:cs typeface="B Titr" pitchFamily="2" charset="-78"/>
              </a:rPr>
              <a:t>آزوبل</a:t>
            </a:r>
            <a:endParaRPr lang="en-US" dirty="0" smtClean="0">
              <a:solidFill>
                <a:srgbClr val="FF0000"/>
              </a:solidFill>
              <a:cs typeface="B Titr" pitchFamily="2" charset="-78"/>
            </a:endParaRPr>
          </a:p>
        </p:txBody>
      </p:sp>
      <p:sp>
        <p:nvSpPr>
          <p:cNvPr id="1063939" name="Rectangle 3"/>
          <p:cNvSpPr>
            <a:spLocks noGrp="1" noChangeArrowheads="1"/>
          </p:cNvSpPr>
          <p:nvPr>
            <p:ph type="body" idx="1"/>
          </p:nvPr>
        </p:nvSpPr>
        <p:spPr>
          <a:xfrm>
            <a:off x="296260" y="1901950"/>
            <a:ext cx="8466740" cy="4117850"/>
          </a:xfrm>
        </p:spPr>
        <p:txBody>
          <a:bodyPr>
            <a:normAutofit fontScale="85000" lnSpcReduction="10000"/>
          </a:bodyPr>
          <a:lstStyle/>
          <a:p>
            <a:pPr algn="just" rtl="1">
              <a:lnSpc>
                <a:spcPct val="150000"/>
              </a:lnSpc>
              <a:spcBef>
                <a:spcPct val="0"/>
              </a:spcBef>
              <a:buFont typeface="Wingdings" panose="05000000000000000000" pitchFamily="2" charset="2"/>
              <a:buChar char="v"/>
            </a:pPr>
            <a:r>
              <a:rPr lang="fa-IR" b="1" dirty="0">
                <a:solidFill>
                  <a:srgbClr val="FF0000"/>
                </a:solidFill>
                <a:cs typeface="B Titr" pitchFamily="2" charset="-78"/>
              </a:rPr>
              <a:t>مشمول کننده ها </a:t>
            </a:r>
          </a:p>
          <a:p>
            <a:pPr algn="just" rtl="1">
              <a:lnSpc>
                <a:spcPct val="150000"/>
              </a:lnSpc>
              <a:spcBef>
                <a:spcPct val="0"/>
              </a:spcBef>
              <a:buFont typeface="Wingdings" panose="05000000000000000000" pitchFamily="2" charset="2"/>
              <a:buChar char="v"/>
            </a:pPr>
            <a:r>
              <a:rPr lang="fa-IR" b="1" dirty="0">
                <a:cs typeface="B Titr" pitchFamily="2" charset="-78"/>
              </a:rPr>
              <a:t>برای یادگیری معنی دار، مطالب باید جذب ساخت شناختی یادگیرنده </a:t>
            </a:r>
            <a:r>
              <a:rPr lang="fa-IR" b="1" dirty="0" smtClean="0">
                <a:cs typeface="B Titr" pitchFamily="2" charset="-78"/>
              </a:rPr>
              <a:t>شود. آزوبل </a:t>
            </a:r>
            <a:r>
              <a:rPr lang="fa-IR" b="1" dirty="0">
                <a:cs typeface="B Titr" pitchFamily="2" charset="-78"/>
              </a:rPr>
              <a:t>این جذب شدن مطالب در ساخت شناختی فرد را </a:t>
            </a:r>
            <a:r>
              <a:rPr lang="fa-IR" b="1" dirty="0">
                <a:solidFill>
                  <a:srgbClr val="FF0000"/>
                </a:solidFill>
                <a:cs typeface="B Titr" pitchFamily="2" charset="-78"/>
              </a:rPr>
              <a:t>شمول</a:t>
            </a:r>
            <a:r>
              <a:rPr lang="fa-IR" b="1" dirty="0">
                <a:cs typeface="B Titr" pitchFamily="2" charset="-78"/>
              </a:rPr>
              <a:t> می نامد</a:t>
            </a:r>
            <a:r>
              <a:rPr lang="fa-IR" b="1" dirty="0" smtClean="0">
                <a:cs typeface="B Titr" pitchFamily="2" charset="-78"/>
              </a:rPr>
              <a:t>.</a:t>
            </a:r>
          </a:p>
          <a:p>
            <a:pPr algn="just" rtl="1">
              <a:lnSpc>
                <a:spcPct val="150000"/>
              </a:lnSpc>
              <a:spcBef>
                <a:spcPct val="0"/>
              </a:spcBef>
              <a:buFont typeface="Wingdings" panose="05000000000000000000" pitchFamily="2" charset="2"/>
              <a:buChar char="v"/>
            </a:pPr>
            <a:r>
              <a:rPr lang="fa-IR" b="1" dirty="0" smtClean="0">
                <a:cs typeface="B Titr" pitchFamily="2" charset="-78"/>
              </a:rPr>
              <a:t> </a:t>
            </a:r>
            <a:r>
              <a:rPr lang="fa-IR" b="1" dirty="0">
                <a:cs typeface="B Titr" pitchFamily="2" charset="-78"/>
              </a:rPr>
              <a:t>در فرآیند </a:t>
            </a:r>
            <a:r>
              <a:rPr lang="fa-IR" b="1" dirty="0" smtClean="0">
                <a:cs typeface="B Titr" pitchFamily="2" charset="-78"/>
              </a:rPr>
              <a:t>شمول، </a:t>
            </a:r>
            <a:r>
              <a:rPr lang="fa-IR" b="1" dirty="0">
                <a:cs typeface="B Titr" pitchFamily="2" charset="-78"/>
              </a:rPr>
              <a:t>مفاهیم تازه به مفاهیمی که از پیش در ساخت شناختی فرد وجود داشته است مربوط می شود و این فرآیند باعث ایجاد تغییر در هر دو مفهوم جدید و قدیم می شود و به هر دوی آنها معنی بیشتری می بخشد</a:t>
            </a:r>
            <a:r>
              <a:rPr lang="fa-IR" b="1" dirty="0" smtClean="0">
                <a:cs typeface="B Titr" pitchFamily="2" charset="-78"/>
              </a:rPr>
              <a:t>.</a:t>
            </a:r>
          </a:p>
          <a:p>
            <a:pPr algn="just" rtl="1">
              <a:lnSpc>
                <a:spcPct val="150000"/>
              </a:lnSpc>
              <a:spcBef>
                <a:spcPct val="0"/>
              </a:spcBef>
              <a:buFont typeface="Wingdings" panose="05000000000000000000" pitchFamily="2" charset="2"/>
              <a:buChar char="v"/>
            </a:pPr>
            <a:r>
              <a:rPr lang="fa-IR" b="1" dirty="0" smtClean="0">
                <a:cs typeface="B Titr" pitchFamily="2" charset="-78"/>
              </a:rPr>
              <a:t> </a:t>
            </a:r>
            <a:r>
              <a:rPr lang="fa-IR" b="1" dirty="0">
                <a:cs typeface="B Titr" pitchFamily="2" charset="-78"/>
              </a:rPr>
              <a:t>اصطلاح مشمول کننده آزوبل به معنی </a:t>
            </a:r>
            <a:r>
              <a:rPr lang="fa-IR" b="1" dirty="0">
                <a:solidFill>
                  <a:srgbClr val="FF0000"/>
                </a:solidFill>
                <a:cs typeface="B Titr" pitchFamily="2" charset="-78"/>
              </a:rPr>
              <a:t>مفهوم کلی یا اندیشه کلی </a:t>
            </a:r>
            <a:r>
              <a:rPr lang="fa-IR" b="1" dirty="0">
                <a:cs typeface="B Titr" pitchFamily="2" charset="-78"/>
              </a:rPr>
              <a:t>است. </a:t>
            </a:r>
          </a:p>
        </p:txBody>
      </p:sp>
    </p:spTree>
    <p:extLst>
      <p:ext uri="{BB962C8B-B14F-4D97-AF65-F5344CB8AC3E}">
        <p14:creationId xmlns:p14="http://schemas.microsoft.com/office/powerpoint/2010/main" val="278310479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3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838200"/>
            <a:ext cx="8229600" cy="1143000"/>
          </a:xfrm>
        </p:spPr>
        <p:txBody>
          <a:bodyPr/>
          <a:lstStyle/>
          <a:p>
            <a:pPr algn="ctr">
              <a:defRPr/>
            </a:pPr>
            <a:r>
              <a:rPr lang="fa-IR" dirty="0" smtClean="0">
                <a:solidFill>
                  <a:srgbClr val="FF0000"/>
                </a:solidFill>
                <a:cs typeface="B Titr" pitchFamily="2" charset="-78"/>
              </a:rPr>
              <a:t>عناصرنظریه یادگیری </a:t>
            </a:r>
            <a:r>
              <a:rPr lang="fa-IR" dirty="0">
                <a:solidFill>
                  <a:srgbClr val="FF0000"/>
                </a:solidFill>
                <a:cs typeface="B Titr" pitchFamily="2" charset="-78"/>
              </a:rPr>
              <a:t>آزوبل</a:t>
            </a:r>
            <a:endParaRPr lang="en-US" dirty="0" smtClean="0">
              <a:solidFill>
                <a:srgbClr val="FF0000"/>
              </a:solidFill>
              <a:cs typeface="B Titr" pitchFamily="2" charset="-78"/>
            </a:endParaRPr>
          </a:p>
        </p:txBody>
      </p:sp>
      <p:sp>
        <p:nvSpPr>
          <p:cNvPr id="1063939" name="Rectangle 3"/>
          <p:cNvSpPr>
            <a:spLocks noGrp="1" noChangeArrowheads="1"/>
          </p:cNvSpPr>
          <p:nvPr>
            <p:ph type="body" idx="1"/>
          </p:nvPr>
        </p:nvSpPr>
        <p:spPr>
          <a:xfrm>
            <a:off x="296260" y="1901950"/>
            <a:ext cx="8466740" cy="4117850"/>
          </a:xfrm>
        </p:spPr>
        <p:txBody>
          <a:bodyPr>
            <a:normAutofit fontScale="85000" lnSpcReduction="10000"/>
          </a:bodyPr>
          <a:lstStyle/>
          <a:p>
            <a:pPr algn="just" rtl="1">
              <a:lnSpc>
                <a:spcPct val="150000"/>
              </a:lnSpc>
              <a:spcBef>
                <a:spcPct val="0"/>
              </a:spcBef>
              <a:buFont typeface="Wingdings" panose="05000000000000000000" pitchFamily="2" charset="2"/>
              <a:buChar char="v"/>
            </a:pPr>
            <a:r>
              <a:rPr lang="fa-IR" b="1" dirty="0">
                <a:solidFill>
                  <a:srgbClr val="FF0000"/>
                </a:solidFill>
                <a:cs typeface="B Titr" pitchFamily="2" charset="-78"/>
              </a:rPr>
              <a:t>مشمول کننده ها </a:t>
            </a:r>
          </a:p>
          <a:p>
            <a:pPr algn="just" rtl="1">
              <a:lnSpc>
                <a:spcPct val="150000"/>
              </a:lnSpc>
              <a:spcBef>
                <a:spcPct val="0"/>
              </a:spcBef>
              <a:buFont typeface="Wingdings" panose="05000000000000000000" pitchFamily="2" charset="2"/>
              <a:buChar char="v"/>
            </a:pPr>
            <a:r>
              <a:rPr lang="fa-IR" b="1" dirty="0" smtClean="0">
                <a:cs typeface="B Titr" pitchFamily="2" charset="-78"/>
              </a:rPr>
              <a:t>فرایند </a:t>
            </a:r>
            <a:r>
              <a:rPr lang="fa-IR" b="1" dirty="0">
                <a:cs typeface="B Titr" pitchFamily="2" charset="-78"/>
              </a:rPr>
              <a:t>شمول یا </a:t>
            </a:r>
            <a:r>
              <a:rPr lang="fa-IR" b="1" dirty="0" smtClean="0">
                <a:cs typeface="B Titr" pitchFamily="2" charset="-78"/>
              </a:rPr>
              <a:t>جذب، معادل </a:t>
            </a:r>
            <a:r>
              <a:rPr lang="fa-IR" b="1" dirty="0">
                <a:cs typeface="B Titr" pitchFamily="2" charset="-78"/>
              </a:rPr>
              <a:t>اصطلاحاتی چون </a:t>
            </a:r>
            <a:r>
              <a:rPr lang="fa-IR" b="1" dirty="0" smtClean="0">
                <a:solidFill>
                  <a:srgbClr val="FF0000"/>
                </a:solidFill>
                <a:cs typeface="B Titr" pitchFamily="2" charset="-78"/>
              </a:rPr>
              <a:t>کدبندی، طرح </a:t>
            </a:r>
            <a:r>
              <a:rPr lang="fa-IR" b="1" dirty="0">
                <a:solidFill>
                  <a:srgbClr val="FF0000"/>
                </a:solidFill>
                <a:cs typeface="B Titr" pitchFamily="2" charset="-78"/>
              </a:rPr>
              <a:t>واره، </a:t>
            </a:r>
            <a:r>
              <a:rPr lang="fa-IR" b="1" dirty="0" smtClean="0">
                <a:solidFill>
                  <a:srgbClr val="FF0000"/>
                </a:solidFill>
                <a:cs typeface="B Titr" pitchFamily="2" charset="-78"/>
              </a:rPr>
              <a:t>رمزگردانی </a:t>
            </a:r>
            <a:r>
              <a:rPr lang="fa-IR" b="1" dirty="0">
                <a:solidFill>
                  <a:srgbClr val="FF0000"/>
                </a:solidFill>
                <a:cs typeface="B Titr" pitchFamily="2" charset="-78"/>
              </a:rPr>
              <a:t>یا مقوله </a:t>
            </a:r>
            <a:r>
              <a:rPr lang="fa-IR" b="1" dirty="0">
                <a:cs typeface="B Titr" pitchFamily="2" charset="-78"/>
              </a:rPr>
              <a:t>در نظریه های دیگر هم معنا می </a:t>
            </a:r>
            <a:r>
              <a:rPr lang="fa-IR" b="1" dirty="0" smtClean="0">
                <a:cs typeface="B Titr" pitchFamily="2" charset="-78"/>
              </a:rPr>
              <a:t>باشد.آزوبل </a:t>
            </a:r>
            <a:r>
              <a:rPr lang="fa-IR" b="1" dirty="0">
                <a:cs typeface="B Titr" pitchFamily="2" charset="-78"/>
              </a:rPr>
              <a:t>با استفاده از این اصطلاح </a:t>
            </a:r>
            <a:r>
              <a:rPr lang="fa-IR" b="1" dirty="0">
                <a:solidFill>
                  <a:srgbClr val="FF0000"/>
                </a:solidFill>
                <a:cs typeface="B Titr" pitchFamily="2" charset="-78"/>
              </a:rPr>
              <a:t>یادگیری و فراموشی </a:t>
            </a:r>
            <a:r>
              <a:rPr lang="fa-IR" b="1" dirty="0">
                <a:cs typeface="B Titr" pitchFamily="2" charset="-78"/>
              </a:rPr>
              <a:t>را توجیه می </a:t>
            </a:r>
            <a:r>
              <a:rPr lang="fa-IR" b="1" dirty="0" smtClean="0">
                <a:cs typeface="B Titr" pitchFamily="2" charset="-78"/>
              </a:rPr>
              <a:t>کند.</a:t>
            </a:r>
          </a:p>
          <a:p>
            <a:pPr algn="just" rtl="1">
              <a:lnSpc>
                <a:spcPct val="150000"/>
              </a:lnSpc>
              <a:spcBef>
                <a:spcPct val="0"/>
              </a:spcBef>
              <a:buFont typeface="Wingdings" panose="05000000000000000000" pitchFamily="2" charset="2"/>
              <a:buChar char="v"/>
            </a:pPr>
            <a:r>
              <a:rPr lang="fa-IR" b="1" dirty="0" smtClean="0">
                <a:cs typeface="B Titr" pitchFamily="2" charset="-78"/>
              </a:rPr>
              <a:t>بر </a:t>
            </a:r>
            <a:r>
              <a:rPr lang="fa-IR" b="1" dirty="0">
                <a:cs typeface="B Titr" pitchFamily="2" charset="-78"/>
              </a:rPr>
              <a:t>اساس اصطلاح مشمول کننده ها می توان این گونه نتیجه گرفت که اگر بتوان مطلبی را به یکی از مشمول کننده های ساخت شناختی فرد ربط داد، آن مطلب معنی دار است و در غیر این صورت، مطلب معنی دار نمی باشد. </a:t>
            </a:r>
          </a:p>
        </p:txBody>
      </p:sp>
    </p:spTree>
    <p:extLst>
      <p:ext uri="{BB962C8B-B14F-4D97-AF65-F5344CB8AC3E}">
        <p14:creationId xmlns:p14="http://schemas.microsoft.com/office/powerpoint/2010/main" val="158219077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3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838200"/>
            <a:ext cx="8229600" cy="1143000"/>
          </a:xfrm>
        </p:spPr>
        <p:txBody>
          <a:bodyPr/>
          <a:lstStyle/>
          <a:p>
            <a:pPr algn="ctr">
              <a:defRPr/>
            </a:pPr>
            <a:r>
              <a:rPr lang="fa-IR" dirty="0" smtClean="0">
                <a:solidFill>
                  <a:srgbClr val="FF0000"/>
                </a:solidFill>
                <a:cs typeface="B Titr" pitchFamily="2" charset="-78"/>
              </a:rPr>
              <a:t>عناصرنظریه یادگیری </a:t>
            </a:r>
            <a:r>
              <a:rPr lang="fa-IR" dirty="0">
                <a:solidFill>
                  <a:srgbClr val="FF0000"/>
                </a:solidFill>
                <a:cs typeface="B Titr" pitchFamily="2" charset="-78"/>
              </a:rPr>
              <a:t>آزوبل</a:t>
            </a:r>
            <a:endParaRPr lang="en-US" dirty="0" smtClean="0">
              <a:solidFill>
                <a:srgbClr val="FF0000"/>
              </a:solidFill>
              <a:cs typeface="B Titr" pitchFamily="2" charset="-78"/>
            </a:endParaRPr>
          </a:p>
        </p:txBody>
      </p:sp>
      <p:sp>
        <p:nvSpPr>
          <p:cNvPr id="1063939" name="Rectangle 3"/>
          <p:cNvSpPr>
            <a:spLocks noGrp="1" noChangeArrowheads="1"/>
          </p:cNvSpPr>
          <p:nvPr>
            <p:ph type="body" idx="1"/>
          </p:nvPr>
        </p:nvSpPr>
        <p:spPr>
          <a:xfrm>
            <a:off x="296260" y="1901950"/>
            <a:ext cx="8466740" cy="4117850"/>
          </a:xfrm>
        </p:spPr>
        <p:txBody>
          <a:bodyPr>
            <a:normAutofit/>
          </a:bodyPr>
          <a:lstStyle/>
          <a:p>
            <a:pPr algn="just" rtl="1">
              <a:lnSpc>
                <a:spcPct val="150000"/>
              </a:lnSpc>
              <a:spcBef>
                <a:spcPct val="0"/>
              </a:spcBef>
              <a:buFont typeface="Wingdings" panose="05000000000000000000" pitchFamily="2" charset="2"/>
              <a:buChar char="v"/>
            </a:pPr>
            <a:r>
              <a:rPr lang="fa-IR" b="1" dirty="0" smtClean="0">
                <a:solidFill>
                  <a:srgbClr val="FF0000"/>
                </a:solidFill>
                <a:cs typeface="B Titr" pitchFamily="2" charset="-78"/>
              </a:rPr>
              <a:t>انواع مشمول </a:t>
            </a:r>
            <a:r>
              <a:rPr lang="fa-IR" b="1" dirty="0">
                <a:solidFill>
                  <a:srgbClr val="FF0000"/>
                </a:solidFill>
                <a:cs typeface="B Titr" pitchFamily="2" charset="-78"/>
              </a:rPr>
              <a:t>کننده ها </a:t>
            </a:r>
          </a:p>
          <a:p>
            <a:pPr algn="just" rtl="1">
              <a:lnSpc>
                <a:spcPct val="150000"/>
              </a:lnSpc>
              <a:spcBef>
                <a:spcPct val="0"/>
              </a:spcBef>
              <a:buFont typeface="Wingdings" panose="05000000000000000000" pitchFamily="2" charset="2"/>
              <a:buChar char="v"/>
            </a:pPr>
            <a:r>
              <a:rPr lang="fa-IR" b="1" dirty="0">
                <a:cs typeface="B Titr" pitchFamily="2" charset="-78"/>
              </a:rPr>
              <a:t>آزوبل دو نوع مشمول کننده را نام می برد</a:t>
            </a:r>
            <a:r>
              <a:rPr lang="fa-IR" b="1" dirty="0" smtClean="0">
                <a:cs typeface="B Titr" pitchFamily="2" charset="-78"/>
              </a:rPr>
              <a:t>:</a:t>
            </a:r>
          </a:p>
          <a:p>
            <a:pPr algn="just" rtl="1">
              <a:lnSpc>
                <a:spcPct val="150000"/>
              </a:lnSpc>
              <a:spcBef>
                <a:spcPct val="0"/>
              </a:spcBef>
              <a:buFont typeface="Wingdings" panose="05000000000000000000" pitchFamily="2" charset="2"/>
              <a:buChar char="v"/>
            </a:pPr>
            <a:r>
              <a:rPr lang="fa-IR" b="1" dirty="0" smtClean="0">
                <a:cs typeface="B Titr" pitchFamily="2" charset="-78"/>
              </a:rPr>
              <a:t> </a:t>
            </a:r>
            <a:r>
              <a:rPr lang="fa-IR" b="1" dirty="0">
                <a:cs typeface="B Titr" pitchFamily="2" charset="-78"/>
              </a:rPr>
              <a:t>مشمول کننده </a:t>
            </a:r>
            <a:r>
              <a:rPr lang="fa-IR" b="1" dirty="0" smtClean="0">
                <a:cs typeface="B Titr" pitchFamily="2" charset="-78"/>
              </a:rPr>
              <a:t>اشتقاقی</a:t>
            </a:r>
          </a:p>
          <a:p>
            <a:pPr algn="just" rtl="1">
              <a:lnSpc>
                <a:spcPct val="150000"/>
              </a:lnSpc>
              <a:spcBef>
                <a:spcPct val="0"/>
              </a:spcBef>
              <a:buFont typeface="Wingdings" panose="05000000000000000000" pitchFamily="2" charset="2"/>
              <a:buChar char="v"/>
            </a:pPr>
            <a:r>
              <a:rPr lang="fa-IR" b="1" dirty="0" smtClean="0">
                <a:cs typeface="B Titr" pitchFamily="2" charset="-78"/>
              </a:rPr>
              <a:t>مشمول </a:t>
            </a:r>
            <a:r>
              <a:rPr lang="fa-IR" b="1" dirty="0">
                <a:cs typeface="B Titr" pitchFamily="2" charset="-78"/>
              </a:rPr>
              <a:t>کننده همبستگی</a:t>
            </a:r>
          </a:p>
        </p:txBody>
      </p:sp>
    </p:spTree>
    <p:extLst>
      <p:ext uri="{BB962C8B-B14F-4D97-AF65-F5344CB8AC3E}">
        <p14:creationId xmlns:p14="http://schemas.microsoft.com/office/powerpoint/2010/main" val="73995075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3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838200"/>
            <a:ext cx="8229600" cy="1143000"/>
          </a:xfrm>
        </p:spPr>
        <p:txBody>
          <a:bodyPr/>
          <a:lstStyle/>
          <a:p>
            <a:pPr algn="ctr">
              <a:defRPr/>
            </a:pPr>
            <a:r>
              <a:rPr lang="fa-IR" dirty="0" smtClean="0">
                <a:solidFill>
                  <a:srgbClr val="FF0000"/>
                </a:solidFill>
                <a:cs typeface="B Titr" pitchFamily="2" charset="-78"/>
              </a:rPr>
              <a:t>عناصرنظریه یادگیری </a:t>
            </a:r>
            <a:r>
              <a:rPr lang="fa-IR" dirty="0">
                <a:solidFill>
                  <a:srgbClr val="FF0000"/>
                </a:solidFill>
                <a:cs typeface="B Titr" pitchFamily="2" charset="-78"/>
              </a:rPr>
              <a:t>آزوبل</a:t>
            </a:r>
            <a:endParaRPr lang="en-US" dirty="0" smtClean="0">
              <a:solidFill>
                <a:srgbClr val="FF0000"/>
              </a:solidFill>
              <a:cs typeface="B Titr" pitchFamily="2" charset="-78"/>
            </a:endParaRPr>
          </a:p>
        </p:txBody>
      </p:sp>
      <p:sp>
        <p:nvSpPr>
          <p:cNvPr id="1063939" name="Rectangle 3"/>
          <p:cNvSpPr>
            <a:spLocks noGrp="1" noChangeArrowheads="1"/>
          </p:cNvSpPr>
          <p:nvPr>
            <p:ph type="body" idx="1"/>
          </p:nvPr>
        </p:nvSpPr>
        <p:spPr>
          <a:xfrm>
            <a:off x="296260" y="1901950"/>
            <a:ext cx="8466740" cy="4117850"/>
          </a:xfrm>
        </p:spPr>
        <p:txBody>
          <a:bodyPr>
            <a:normAutofit fontScale="70000" lnSpcReduction="20000"/>
          </a:bodyPr>
          <a:lstStyle/>
          <a:p>
            <a:pPr algn="just" rtl="1">
              <a:lnSpc>
                <a:spcPct val="150000"/>
              </a:lnSpc>
              <a:spcBef>
                <a:spcPct val="0"/>
              </a:spcBef>
              <a:buFont typeface="Wingdings" panose="05000000000000000000" pitchFamily="2" charset="2"/>
              <a:buChar char="v"/>
            </a:pPr>
            <a:r>
              <a:rPr lang="fa-IR" b="1" dirty="0" smtClean="0">
                <a:solidFill>
                  <a:srgbClr val="FF0000"/>
                </a:solidFill>
                <a:cs typeface="B Titr" pitchFamily="2" charset="-78"/>
              </a:rPr>
              <a:t>انواع مشمول </a:t>
            </a:r>
            <a:r>
              <a:rPr lang="fa-IR" b="1" dirty="0">
                <a:solidFill>
                  <a:srgbClr val="FF0000"/>
                </a:solidFill>
                <a:cs typeface="B Titr" pitchFamily="2" charset="-78"/>
              </a:rPr>
              <a:t>کننده ها </a:t>
            </a:r>
          </a:p>
          <a:p>
            <a:pPr algn="just" rtl="1">
              <a:lnSpc>
                <a:spcPct val="150000"/>
              </a:lnSpc>
              <a:spcBef>
                <a:spcPct val="0"/>
              </a:spcBef>
              <a:buFont typeface="Wingdings" panose="05000000000000000000" pitchFamily="2" charset="2"/>
              <a:buChar char="v"/>
            </a:pPr>
            <a:r>
              <a:rPr lang="fa-IR" b="1" dirty="0">
                <a:cs typeface="B Titr" pitchFamily="2" charset="-78"/>
              </a:rPr>
              <a:t>بر همین اساس دو نوع شمول اتفاق می افتد: </a:t>
            </a:r>
          </a:p>
          <a:p>
            <a:pPr algn="just" rtl="1">
              <a:lnSpc>
                <a:spcPct val="150000"/>
              </a:lnSpc>
              <a:spcBef>
                <a:spcPct val="0"/>
              </a:spcBef>
              <a:buFont typeface="Wingdings" panose="05000000000000000000" pitchFamily="2" charset="2"/>
              <a:buChar char="v"/>
            </a:pPr>
            <a:r>
              <a:rPr lang="fa-IR" b="1" dirty="0">
                <a:cs typeface="B Titr" pitchFamily="2" charset="-78"/>
              </a:rPr>
              <a:t>  </a:t>
            </a:r>
            <a:r>
              <a:rPr lang="fa-IR" b="1" dirty="0">
                <a:solidFill>
                  <a:srgbClr val="FF0000"/>
                </a:solidFill>
                <a:cs typeface="B Titr" pitchFamily="2" charset="-78"/>
              </a:rPr>
              <a:t>شمول اشتقاقی: </a:t>
            </a:r>
            <a:r>
              <a:rPr lang="fa-IR" b="1" dirty="0">
                <a:cs typeface="B Titr" pitchFamily="2" charset="-78"/>
              </a:rPr>
              <a:t>وقتی مطلب یادگیری تازه آن قدر به مطالب ساخت شناختی فرد</a:t>
            </a:r>
            <a:r>
              <a:rPr lang="fa-IR" b="1" dirty="0">
                <a:solidFill>
                  <a:srgbClr val="FF0000"/>
                </a:solidFill>
                <a:cs typeface="B Titr" pitchFamily="2" charset="-78"/>
              </a:rPr>
              <a:t> شباهت </a:t>
            </a:r>
            <a:r>
              <a:rPr lang="fa-IR" b="1" dirty="0">
                <a:cs typeface="B Titr" pitchFamily="2" charset="-78"/>
              </a:rPr>
              <a:t>داشته باشد که بتوان آن را بخش مشتق شده ای از مطالب ساخت شناختی دانست، این یادگیری را شمول اشتقاقی می نامند. </a:t>
            </a:r>
            <a:endParaRPr lang="fa-IR" b="1" dirty="0" smtClean="0">
              <a:cs typeface="B Titr" pitchFamily="2" charset="-78"/>
            </a:endParaRPr>
          </a:p>
          <a:p>
            <a:pPr algn="just" rtl="1">
              <a:lnSpc>
                <a:spcPct val="150000"/>
              </a:lnSpc>
              <a:spcBef>
                <a:spcPct val="0"/>
              </a:spcBef>
              <a:buFont typeface="Wingdings" panose="05000000000000000000" pitchFamily="2" charset="2"/>
              <a:buChar char="v"/>
            </a:pPr>
            <a:r>
              <a:rPr lang="fa-IR" b="1" dirty="0" smtClean="0">
                <a:cs typeface="B Titr" pitchFamily="2" charset="-78"/>
              </a:rPr>
              <a:t>مثلا </a:t>
            </a:r>
            <a:r>
              <a:rPr lang="fa-IR" b="1" dirty="0">
                <a:cs typeface="B Titr" pitchFamily="2" charset="-78"/>
              </a:rPr>
              <a:t>یادگیری اطلاعات از طریق مثال های مربوط به مطلبی که قبلا آموخته شده است. بنابر تعبیر آزوبل" شمول اشتقاقی زمانی صورت می گیرد که مطلب مورد یادگیری مثال مشخصی از یک مفهوم جا افتاده در ساخت شناختی باشد یا این مطلب موید و معرف موضوع کلی قبلا آموخته شده ای باشد. در هر یک از این دو مورد مطلب جدید مستقیما و آشکارا قابل مشتق شدن از یک مفهوم یا موضوع کلی ساخت شناختی </a:t>
            </a:r>
            <a:r>
              <a:rPr lang="fa-IR" b="1" dirty="0" smtClean="0">
                <a:cs typeface="B Titr" pitchFamily="2" charset="-78"/>
              </a:rPr>
              <a:t>است.</a:t>
            </a:r>
            <a:endParaRPr lang="fa-IR" b="1" dirty="0">
              <a:cs typeface="B Titr" pitchFamily="2" charset="-78"/>
            </a:endParaRPr>
          </a:p>
        </p:txBody>
      </p:sp>
    </p:spTree>
    <p:extLst>
      <p:ext uri="{BB962C8B-B14F-4D97-AF65-F5344CB8AC3E}">
        <p14:creationId xmlns:p14="http://schemas.microsoft.com/office/powerpoint/2010/main" val="247010778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3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838200"/>
            <a:ext cx="8229600" cy="1143000"/>
          </a:xfrm>
        </p:spPr>
        <p:txBody>
          <a:bodyPr/>
          <a:lstStyle/>
          <a:p>
            <a:pPr algn="ctr">
              <a:defRPr/>
            </a:pPr>
            <a:r>
              <a:rPr lang="fa-IR" dirty="0" smtClean="0">
                <a:solidFill>
                  <a:srgbClr val="FF0000"/>
                </a:solidFill>
                <a:cs typeface="B Titr" pitchFamily="2" charset="-78"/>
              </a:rPr>
              <a:t>عناصرنظریه یادگیری </a:t>
            </a:r>
            <a:r>
              <a:rPr lang="fa-IR" dirty="0">
                <a:solidFill>
                  <a:srgbClr val="FF0000"/>
                </a:solidFill>
                <a:cs typeface="B Titr" pitchFamily="2" charset="-78"/>
              </a:rPr>
              <a:t>آزوبل</a:t>
            </a:r>
            <a:endParaRPr lang="en-US" dirty="0" smtClean="0">
              <a:solidFill>
                <a:srgbClr val="FF0000"/>
              </a:solidFill>
              <a:cs typeface="B Titr" pitchFamily="2" charset="-78"/>
            </a:endParaRPr>
          </a:p>
        </p:txBody>
      </p:sp>
      <p:sp>
        <p:nvSpPr>
          <p:cNvPr id="1063939" name="Rectangle 3"/>
          <p:cNvSpPr>
            <a:spLocks noGrp="1" noChangeArrowheads="1"/>
          </p:cNvSpPr>
          <p:nvPr>
            <p:ph type="body" idx="1"/>
          </p:nvPr>
        </p:nvSpPr>
        <p:spPr>
          <a:xfrm>
            <a:off x="296260" y="1901950"/>
            <a:ext cx="8466740" cy="4117850"/>
          </a:xfrm>
        </p:spPr>
        <p:txBody>
          <a:bodyPr>
            <a:normAutofit fontScale="92500" lnSpcReduction="10000"/>
          </a:bodyPr>
          <a:lstStyle/>
          <a:p>
            <a:pPr algn="just" rtl="1">
              <a:lnSpc>
                <a:spcPct val="150000"/>
              </a:lnSpc>
              <a:spcBef>
                <a:spcPct val="0"/>
              </a:spcBef>
              <a:buFont typeface="Wingdings" panose="05000000000000000000" pitchFamily="2" charset="2"/>
              <a:buChar char="v"/>
            </a:pPr>
            <a:r>
              <a:rPr lang="fa-IR" b="1" dirty="0" smtClean="0">
                <a:solidFill>
                  <a:srgbClr val="FF0000"/>
                </a:solidFill>
                <a:cs typeface="B Titr" pitchFamily="2" charset="-78"/>
              </a:rPr>
              <a:t>انواع مشمول </a:t>
            </a:r>
            <a:r>
              <a:rPr lang="fa-IR" b="1" dirty="0">
                <a:solidFill>
                  <a:srgbClr val="FF0000"/>
                </a:solidFill>
                <a:cs typeface="B Titr" pitchFamily="2" charset="-78"/>
              </a:rPr>
              <a:t>کننده ها </a:t>
            </a:r>
          </a:p>
          <a:p>
            <a:pPr algn="just" rtl="1">
              <a:lnSpc>
                <a:spcPct val="150000"/>
              </a:lnSpc>
              <a:spcBef>
                <a:spcPct val="0"/>
              </a:spcBef>
              <a:buFont typeface="Wingdings" panose="05000000000000000000" pitchFamily="2" charset="2"/>
              <a:buChar char="v"/>
            </a:pPr>
            <a:r>
              <a:rPr lang="fa-IR" b="1" dirty="0" smtClean="0">
                <a:solidFill>
                  <a:srgbClr val="FF0000"/>
                </a:solidFill>
                <a:cs typeface="B Titr" pitchFamily="2" charset="-78"/>
              </a:rPr>
              <a:t>شمول </a:t>
            </a:r>
            <a:r>
              <a:rPr lang="fa-IR" b="1" dirty="0">
                <a:solidFill>
                  <a:srgbClr val="FF0000"/>
                </a:solidFill>
                <a:cs typeface="B Titr" pitchFamily="2" charset="-78"/>
              </a:rPr>
              <a:t>همبستگی: </a:t>
            </a:r>
            <a:r>
              <a:rPr lang="fa-IR" b="1" dirty="0">
                <a:cs typeface="B Titr" pitchFamily="2" charset="-78"/>
              </a:rPr>
              <a:t>اگر مطلب </a:t>
            </a:r>
            <a:r>
              <a:rPr lang="fa-IR" b="1" dirty="0" smtClean="0">
                <a:cs typeface="B Titr" pitchFamily="2" charset="-78"/>
              </a:rPr>
              <a:t>تازه، </a:t>
            </a:r>
            <a:r>
              <a:rPr lang="fa-IR" b="1" dirty="0">
                <a:cs typeface="B Titr" pitchFamily="2" charset="-78"/>
              </a:rPr>
              <a:t>مورد خاصی از مفاهیم موجود در ساخت شناختی نباشد اما، بتوان آن را به ساخت شناختی </a:t>
            </a:r>
            <a:r>
              <a:rPr lang="fa-IR" b="1" dirty="0">
                <a:solidFill>
                  <a:srgbClr val="FF0000"/>
                </a:solidFill>
                <a:cs typeface="B Titr" pitchFamily="2" charset="-78"/>
              </a:rPr>
              <a:t>ربط داد، </a:t>
            </a:r>
            <a:r>
              <a:rPr lang="fa-IR" b="1" dirty="0">
                <a:cs typeface="B Titr" pitchFamily="2" charset="-78"/>
              </a:rPr>
              <a:t>یادگیری از طریق شمول همبستگی اتفاق می افتد</a:t>
            </a:r>
            <a:r>
              <a:rPr lang="fa-IR" b="1" dirty="0" smtClean="0">
                <a:cs typeface="B Titr" pitchFamily="2" charset="-78"/>
              </a:rPr>
              <a:t>.</a:t>
            </a:r>
          </a:p>
          <a:p>
            <a:pPr algn="just" rtl="1">
              <a:lnSpc>
                <a:spcPct val="150000"/>
              </a:lnSpc>
              <a:spcBef>
                <a:spcPct val="0"/>
              </a:spcBef>
              <a:buFont typeface="Wingdings" panose="05000000000000000000" pitchFamily="2" charset="2"/>
              <a:buChar char="v"/>
            </a:pPr>
            <a:r>
              <a:rPr lang="fa-IR" b="1" dirty="0" smtClean="0">
                <a:cs typeface="B Titr" pitchFamily="2" charset="-78"/>
              </a:rPr>
              <a:t> </a:t>
            </a:r>
            <a:r>
              <a:rPr lang="fa-IR" b="1" dirty="0">
                <a:cs typeface="B Titr" pitchFamily="2" charset="-78"/>
              </a:rPr>
              <a:t>مثلا، قبلا با مفاهیم یادگیری آشنا شده باشند و حالا با مفاهیم تازه تری از یادگیری صحبت شود. به اعتقاد آزوبل به طور معمول </a:t>
            </a:r>
            <a:r>
              <a:rPr lang="fa-IR" b="1" dirty="0">
                <a:solidFill>
                  <a:srgbClr val="FF0000"/>
                </a:solidFill>
                <a:cs typeface="B Titr" pitchFamily="2" charset="-78"/>
              </a:rPr>
              <a:t>یادگیری</a:t>
            </a:r>
            <a:r>
              <a:rPr lang="fa-IR" b="1" dirty="0">
                <a:cs typeface="B Titr" pitchFamily="2" charset="-78"/>
              </a:rPr>
              <a:t> از طریق </a:t>
            </a:r>
            <a:r>
              <a:rPr lang="fa-IR" b="1" dirty="0">
                <a:solidFill>
                  <a:srgbClr val="FF0000"/>
                </a:solidFill>
                <a:cs typeface="B Titr" pitchFamily="2" charset="-78"/>
              </a:rPr>
              <a:t>شمول همبستگی </a:t>
            </a:r>
            <a:r>
              <a:rPr lang="fa-IR" b="1" dirty="0">
                <a:cs typeface="B Titr" pitchFamily="2" charset="-78"/>
              </a:rPr>
              <a:t>اتفاق می افتد تا از طریق شمول </a:t>
            </a:r>
            <a:r>
              <a:rPr lang="fa-IR" b="1" dirty="0" smtClean="0">
                <a:cs typeface="B Titr" pitchFamily="2" charset="-78"/>
              </a:rPr>
              <a:t>اشتقاقی. </a:t>
            </a:r>
            <a:endParaRPr lang="fa-IR" b="1" dirty="0">
              <a:cs typeface="B Titr" pitchFamily="2" charset="-78"/>
            </a:endParaRPr>
          </a:p>
        </p:txBody>
      </p:sp>
    </p:spTree>
    <p:extLst>
      <p:ext uri="{BB962C8B-B14F-4D97-AF65-F5344CB8AC3E}">
        <p14:creationId xmlns:p14="http://schemas.microsoft.com/office/powerpoint/2010/main" val="142709037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3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838200"/>
            <a:ext cx="8229600" cy="1143000"/>
          </a:xfrm>
        </p:spPr>
        <p:txBody>
          <a:bodyPr/>
          <a:lstStyle/>
          <a:p>
            <a:pPr algn="ctr">
              <a:defRPr/>
            </a:pPr>
            <a:r>
              <a:rPr lang="fa-IR" dirty="0" smtClean="0">
                <a:solidFill>
                  <a:srgbClr val="FF0000"/>
                </a:solidFill>
                <a:cs typeface="B Titr" pitchFamily="2" charset="-78"/>
              </a:rPr>
              <a:t>عناصرنظریه یادگیری </a:t>
            </a:r>
            <a:r>
              <a:rPr lang="fa-IR" dirty="0">
                <a:solidFill>
                  <a:srgbClr val="FF0000"/>
                </a:solidFill>
                <a:cs typeface="B Titr" pitchFamily="2" charset="-78"/>
              </a:rPr>
              <a:t>آزوبل</a:t>
            </a:r>
            <a:endParaRPr lang="en-US" dirty="0" smtClean="0">
              <a:solidFill>
                <a:srgbClr val="FF0000"/>
              </a:solidFill>
              <a:cs typeface="B Titr" pitchFamily="2" charset="-78"/>
            </a:endParaRPr>
          </a:p>
        </p:txBody>
      </p:sp>
      <p:sp>
        <p:nvSpPr>
          <p:cNvPr id="1063939" name="Rectangle 3"/>
          <p:cNvSpPr>
            <a:spLocks noGrp="1" noChangeArrowheads="1"/>
          </p:cNvSpPr>
          <p:nvPr>
            <p:ph type="body" idx="1"/>
          </p:nvPr>
        </p:nvSpPr>
        <p:spPr>
          <a:xfrm>
            <a:off x="296260" y="1901950"/>
            <a:ext cx="8466740" cy="4117850"/>
          </a:xfrm>
        </p:spPr>
        <p:txBody>
          <a:bodyPr>
            <a:normAutofit fontScale="77500" lnSpcReduction="20000"/>
          </a:bodyPr>
          <a:lstStyle/>
          <a:p>
            <a:pPr algn="just" rtl="1">
              <a:lnSpc>
                <a:spcPct val="150000"/>
              </a:lnSpc>
              <a:spcBef>
                <a:spcPct val="0"/>
              </a:spcBef>
              <a:buFont typeface="Wingdings" panose="05000000000000000000" pitchFamily="2" charset="2"/>
              <a:buChar char="v"/>
            </a:pPr>
            <a:r>
              <a:rPr lang="fa-IR" b="1" dirty="0" smtClean="0">
                <a:solidFill>
                  <a:srgbClr val="FF0000"/>
                </a:solidFill>
                <a:cs typeface="B Titr" pitchFamily="2" charset="-78"/>
              </a:rPr>
              <a:t>انواع مشمول </a:t>
            </a:r>
            <a:r>
              <a:rPr lang="fa-IR" b="1" dirty="0">
                <a:solidFill>
                  <a:srgbClr val="FF0000"/>
                </a:solidFill>
                <a:cs typeface="B Titr" pitchFamily="2" charset="-78"/>
              </a:rPr>
              <a:t>کننده ها </a:t>
            </a:r>
          </a:p>
          <a:p>
            <a:pPr algn="just" rtl="1">
              <a:lnSpc>
                <a:spcPct val="150000"/>
              </a:lnSpc>
              <a:spcBef>
                <a:spcPct val="0"/>
              </a:spcBef>
              <a:buFont typeface="Wingdings" panose="05000000000000000000" pitchFamily="2" charset="2"/>
              <a:buChar char="v"/>
            </a:pPr>
            <a:r>
              <a:rPr lang="fa-IR" b="1" dirty="0">
                <a:cs typeface="B Titr" pitchFamily="2" charset="-78"/>
              </a:rPr>
              <a:t>آزوبل نوع دیگری از شمول را مطرح می کند که شمول زوالی نام دارد. </a:t>
            </a:r>
          </a:p>
          <a:p>
            <a:pPr algn="just" rtl="1">
              <a:lnSpc>
                <a:spcPct val="150000"/>
              </a:lnSpc>
              <a:spcBef>
                <a:spcPct val="0"/>
              </a:spcBef>
              <a:buFont typeface="Wingdings" panose="05000000000000000000" pitchFamily="2" charset="2"/>
              <a:buChar char="v"/>
            </a:pPr>
            <a:r>
              <a:rPr lang="fa-IR" b="1" dirty="0">
                <a:cs typeface="B Titr" pitchFamily="2" charset="-78"/>
              </a:rPr>
              <a:t>  </a:t>
            </a:r>
            <a:r>
              <a:rPr lang="fa-IR" b="1" dirty="0">
                <a:solidFill>
                  <a:srgbClr val="FF0000"/>
                </a:solidFill>
                <a:cs typeface="B Titr" pitchFamily="2" charset="-78"/>
              </a:rPr>
              <a:t>شمول </a:t>
            </a:r>
            <a:r>
              <a:rPr lang="fa-IR" b="1" dirty="0" smtClean="0">
                <a:solidFill>
                  <a:srgbClr val="FF0000"/>
                </a:solidFill>
                <a:cs typeface="B Titr" pitchFamily="2" charset="-78"/>
              </a:rPr>
              <a:t>زوالی: </a:t>
            </a:r>
            <a:r>
              <a:rPr lang="fa-IR" b="1" dirty="0" smtClean="0">
                <a:cs typeface="B Titr" pitchFamily="2" charset="-78"/>
              </a:rPr>
              <a:t>یادگیرنده </a:t>
            </a:r>
            <a:r>
              <a:rPr lang="fa-IR" b="1" dirty="0">
                <a:cs typeface="B Titr" pitchFamily="2" charset="-78"/>
              </a:rPr>
              <a:t>بعد از آن که مطلبی را تحت شمول جذب ساخت شناختی خود کرد، مطلب به تدریج به ساخت شناختی که جذب آن شده است شبیه می شود. </a:t>
            </a:r>
            <a:endParaRPr lang="fa-IR" b="1" dirty="0" smtClean="0">
              <a:cs typeface="B Titr" pitchFamily="2" charset="-78"/>
            </a:endParaRPr>
          </a:p>
          <a:p>
            <a:pPr algn="just" rtl="1">
              <a:lnSpc>
                <a:spcPct val="150000"/>
              </a:lnSpc>
              <a:spcBef>
                <a:spcPct val="0"/>
              </a:spcBef>
              <a:buFont typeface="Wingdings" panose="05000000000000000000" pitchFamily="2" charset="2"/>
              <a:buChar char="v"/>
            </a:pPr>
            <a:r>
              <a:rPr lang="fa-IR" b="1" dirty="0" smtClean="0">
                <a:cs typeface="B Titr" pitchFamily="2" charset="-78"/>
              </a:rPr>
              <a:t>تا </a:t>
            </a:r>
            <a:r>
              <a:rPr lang="fa-IR" b="1" dirty="0">
                <a:cs typeface="B Titr" pitchFamily="2" charset="-78"/>
              </a:rPr>
              <a:t>وقتی که مطلب جدید از سایر مطالب موجود در ساخت شناختی که به آن جذب شد قابل تمییز باشد، یادآوری مطلب امکان پذیر است اما، اگر این مطلب زمان زیادی مورد استفاده قرار نگیرد، ویژگی های آن در سایر مطالب کلی تر ساخت شناختی گم می شود و دیگر قابل یادآوری نیست. </a:t>
            </a:r>
          </a:p>
        </p:txBody>
      </p:sp>
    </p:spTree>
    <p:extLst>
      <p:ext uri="{BB962C8B-B14F-4D97-AF65-F5344CB8AC3E}">
        <p14:creationId xmlns:p14="http://schemas.microsoft.com/office/powerpoint/2010/main" val="182035564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3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838200"/>
            <a:ext cx="8229600" cy="1143000"/>
          </a:xfrm>
        </p:spPr>
        <p:txBody>
          <a:bodyPr/>
          <a:lstStyle/>
          <a:p>
            <a:pPr algn="ctr">
              <a:defRPr/>
            </a:pPr>
            <a:r>
              <a:rPr lang="fa-IR" dirty="0" smtClean="0">
                <a:solidFill>
                  <a:srgbClr val="FF0000"/>
                </a:solidFill>
                <a:cs typeface="B Titr" pitchFamily="2" charset="-78"/>
              </a:rPr>
              <a:t>عناصرنظریه یادگیری </a:t>
            </a:r>
            <a:r>
              <a:rPr lang="fa-IR" dirty="0">
                <a:solidFill>
                  <a:srgbClr val="FF0000"/>
                </a:solidFill>
                <a:cs typeface="B Titr" pitchFamily="2" charset="-78"/>
              </a:rPr>
              <a:t>آزوبل</a:t>
            </a:r>
            <a:endParaRPr lang="en-US" dirty="0" smtClean="0">
              <a:solidFill>
                <a:srgbClr val="FF0000"/>
              </a:solidFill>
              <a:cs typeface="B Titr" pitchFamily="2" charset="-78"/>
            </a:endParaRPr>
          </a:p>
        </p:txBody>
      </p:sp>
      <p:sp>
        <p:nvSpPr>
          <p:cNvPr id="1063939" name="Rectangle 3"/>
          <p:cNvSpPr>
            <a:spLocks noGrp="1" noChangeArrowheads="1"/>
          </p:cNvSpPr>
          <p:nvPr>
            <p:ph type="body" idx="1"/>
          </p:nvPr>
        </p:nvSpPr>
        <p:spPr>
          <a:xfrm>
            <a:off x="296260" y="1901950"/>
            <a:ext cx="8466740" cy="4117850"/>
          </a:xfrm>
        </p:spPr>
        <p:txBody>
          <a:bodyPr>
            <a:normAutofit fontScale="92500" lnSpcReduction="10000"/>
          </a:bodyPr>
          <a:lstStyle/>
          <a:p>
            <a:pPr algn="just" rtl="1">
              <a:lnSpc>
                <a:spcPct val="150000"/>
              </a:lnSpc>
              <a:spcBef>
                <a:spcPct val="0"/>
              </a:spcBef>
              <a:buFont typeface="Wingdings" panose="05000000000000000000" pitchFamily="2" charset="2"/>
              <a:buChar char="v"/>
            </a:pPr>
            <a:r>
              <a:rPr lang="fa-IR" b="1" dirty="0" smtClean="0">
                <a:solidFill>
                  <a:srgbClr val="FF0000"/>
                </a:solidFill>
                <a:cs typeface="B Titr" pitchFamily="2" charset="-78"/>
              </a:rPr>
              <a:t>انواع مشمول </a:t>
            </a:r>
            <a:r>
              <a:rPr lang="fa-IR" b="1" dirty="0">
                <a:solidFill>
                  <a:srgbClr val="FF0000"/>
                </a:solidFill>
                <a:cs typeface="B Titr" pitchFamily="2" charset="-78"/>
              </a:rPr>
              <a:t>کننده ها </a:t>
            </a:r>
          </a:p>
          <a:p>
            <a:pPr algn="just" rtl="1">
              <a:lnSpc>
                <a:spcPct val="150000"/>
              </a:lnSpc>
              <a:spcBef>
                <a:spcPct val="0"/>
              </a:spcBef>
              <a:buFont typeface="Wingdings" panose="05000000000000000000" pitchFamily="2" charset="2"/>
              <a:buChar char="v"/>
            </a:pPr>
            <a:r>
              <a:rPr lang="fa-IR" b="1" dirty="0" smtClean="0">
                <a:cs typeface="B Titr" pitchFamily="2" charset="-78"/>
              </a:rPr>
              <a:t>بنابراین </a:t>
            </a:r>
            <a:r>
              <a:rPr lang="fa-IR" b="1" dirty="0">
                <a:cs typeface="B Titr" pitchFamily="2" charset="-78"/>
              </a:rPr>
              <a:t>نظریه، مطالب یادگرفته شده ابتدا قابل </a:t>
            </a:r>
            <a:r>
              <a:rPr lang="fa-IR" b="1" dirty="0" smtClean="0">
                <a:cs typeface="B Titr" pitchFamily="2" charset="-78"/>
              </a:rPr>
              <a:t>بازخوانی </a:t>
            </a:r>
            <a:r>
              <a:rPr lang="fa-IR" b="1" dirty="0">
                <a:cs typeface="B Titr" pitchFamily="2" charset="-78"/>
              </a:rPr>
              <a:t>است اما، عدم استفاده طولانی مدت دیگر قابل بازخوانی نیست اما، می توان آن را باز </a:t>
            </a:r>
            <a:r>
              <a:rPr lang="fa-IR" b="1" dirty="0" smtClean="0">
                <a:cs typeface="B Titr" pitchFamily="2" charset="-78"/>
              </a:rPr>
              <a:t>شناسی </a:t>
            </a:r>
            <a:r>
              <a:rPr lang="fa-IR" b="1" dirty="0">
                <a:cs typeface="B Titr" pitchFamily="2" charset="-78"/>
              </a:rPr>
              <a:t>کرد و اگر باز هم بدون استفاده قرار گیرد، نه قابل باز خوانی است نه بازشناسی اما، در یادگیری مجدد یا </a:t>
            </a:r>
            <a:r>
              <a:rPr lang="fa-IR" b="1" dirty="0" smtClean="0">
                <a:cs typeface="B Titr" pitchFamily="2" charset="-78"/>
              </a:rPr>
              <a:t>بازآموزی </a:t>
            </a:r>
            <a:r>
              <a:rPr lang="fa-IR" b="1" dirty="0">
                <a:cs typeface="B Titr" pitchFamily="2" charset="-78"/>
              </a:rPr>
              <a:t>زودتر از مطالب یاد گرفته نشده، آموخته می شود. به این فرآیند </a:t>
            </a:r>
            <a:r>
              <a:rPr lang="fa-IR" b="1" dirty="0">
                <a:solidFill>
                  <a:srgbClr val="FF0000"/>
                </a:solidFill>
                <a:cs typeface="B Titr" pitchFamily="2" charset="-78"/>
              </a:rPr>
              <a:t>شمول زوالی </a:t>
            </a:r>
            <a:r>
              <a:rPr lang="fa-IR" b="1" dirty="0">
                <a:cs typeface="B Titr" pitchFamily="2" charset="-78"/>
              </a:rPr>
              <a:t>می گویند. </a:t>
            </a:r>
          </a:p>
        </p:txBody>
      </p:sp>
    </p:spTree>
    <p:extLst>
      <p:ext uri="{BB962C8B-B14F-4D97-AF65-F5344CB8AC3E}">
        <p14:creationId xmlns:p14="http://schemas.microsoft.com/office/powerpoint/2010/main" val="266972451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3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838200"/>
            <a:ext cx="8229600" cy="1143000"/>
          </a:xfrm>
        </p:spPr>
        <p:txBody>
          <a:bodyPr/>
          <a:lstStyle/>
          <a:p>
            <a:pPr algn="ctr">
              <a:defRPr/>
            </a:pPr>
            <a:r>
              <a:rPr lang="fa-IR" dirty="0" smtClean="0">
                <a:solidFill>
                  <a:srgbClr val="FF0000"/>
                </a:solidFill>
                <a:cs typeface="B Titr" pitchFamily="2" charset="-78"/>
              </a:rPr>
              <a:t>عناصرنظریه یادگیری </a:t>
            </a:r>
            <a:r>
              <a:rPr lang="fa-IR" dirty="0">
                <a:solidFill>
                  <a:srgbClr val="FF0000"/>
                </a:solidFill>
                <a:cs typeface="B Titr" pitchFamily="2" charset="-78"/>
              </a:rPr>
              <a:t>آزوبل</a:t>
            </a:r>
            <a:endParaRPr lang="en-US" dirty="0" smtClean="0">
              <a:solidFill>
                <a:srgbClr val="FF0000"/>
              </a:solidFill>
              <a:cs typeface="B Titr" pitchFamily="2" charset="-78"/>
            </a:endParaRPr>
          </a:p>
        </p:txBody>
      </p:sp>
      <p:sp>
        <p:nvSpPr>
          <p:cNvPr id="1063939" name="Rectangle 3"/>
          <p:cNvSpPr>
            <a:spLocks noGrp="1" noChangeArrowheads="1"/>
          </p:cNvSpPr>
          <p:nvPr>
            <p:ph type="body" idx="1"/>
          </p:nvPr>
        </p:nvSpPr>
        <p:spPr>
          <a:xfrm>
            <a:off x="296260" y="1901950"/>
            <a:ext cx="8466740" cy="4117850"/>
          </a:xfrm>
        </p:spPr>
        <p:txBody>
          <a:bodyPr>
            <a:normAutofit fontScale="92500"/>
          </a:bodyPr>
          <a:lstStyle/>
          <a:p>
            <a:pPr algn="just" rtl="1">
              <a:lnSpc>
                <a:spcPct val="150000"/>
              </a:lnSpc>
              <a:spcBef>
                <a:spcPct val="0"/>
              </a:spcBef>
              <a:buFont typeface="Wingdings" panose="05000000000000000000" pitchFamily="2" charset="2"/>
              <a:buChar char="v"/>
            </a:pPr>
            <a:r>
              <a:rPr lang="fa-IR" b="1" dirty="0" smtClean="0">
                <a:solidFill>
                  <a:srgbClr val="FF0000"/>
                </a:solidFill>
                <a:cs typeface="B Titr" pitchFamily="2" charset="-78"/>
              </a:rPr>
              <a:t>انواع مشمول </a:t>
            </a:r>
            <a:r>
              <a:rPr lang="fa-IR" b="1" dirty="0">
                <a:solidFill>
                  <a:srgbClr val="FF0000"/>
                </a:solidFill>
                <a:cs typeface="B Titr" pitchFamily="2" charset="-78"/>
              </a:rPr>
              <a:t>کننده ها </a:t>
            </a:r>
          </a:p>
          <a:p>
            <a:pPr algn="just" rtl="1">
              <a:lnSpc>
                <a:spcPct val="150000"/>
              </a:lnSpc>
              <a:spcBef>
                <a:spcPct val="0"/>
              </a:spcBef>
              <a:buFont typeface="Wingdings" panose="05000000000000000000" pitchFamily="2" charset="2"/>
              <a:buChar char="v"/>
            </a:pPr>
            <a:r>
              <a:rPr lang="fa-IR" b="1" dirty="0">
                <a:cs typeface="B Titr" pitchFamily="2" charset="-78"/>
              </a:rPr>
              <a:t>پس شمول زوالی عبارت است "از زوال هویت و استقلال مطلب یاد گرفته شده بر اثر مرور زمان". </a:t>
            </a:r>
            <a:r>
              <a:rPr lang="fa-IR" b="1" dirty="0">
                <a:solidFill>
                  <a:srgbClr val="FF0000"/>
                </a:solidFill>
                <a:cs typeface="B Titr" pitchFamily="2" charset="-78"/>
              </a:rPr>
              <a:t>به نظر آزوبل کار شمول زوالی کم کردن بار حافظه و افزایش کارایی ساخت شناختی است. </a:t>
            </a:r>
            <a:r>
              <a:rPr lang="fa-IR" b="1" dirty="0">
                <a:cs typeface="B Titr" pitchFamily="2" charset="-78"/>
              </a:rPr>
              <a:t>نتیجه این که آزوبل یادگیری را با فرآیندهای شمول اشتقاقی و شمول همبستگی و فراموشی را با فرآیند شمول زوالی توجیه می </a:t>
            </a:r>
            <a:r>
              <a:rPr lang="fa-IR" b="1" dirty="0" smtClean="0">
                <a:cs typeface="B Titr" pitchFamily="2" charset="-78"/>
              </a:rPr>
              <a:t>کند.</a:t>
            </a:r>
            <a:endParaRPr lang="fa-IR" b="1" dirty="0">
              <a:cs typeface="B Titr" pitchFamily="2" charset="-78"/>
            </a:endParaRPr>
          </a:p>
        </p:txBody>
      </p:sp>
    </p:spTree>
    <p:extLst>
      <p:ext uri="{BB962C8B-B14F-4D97-AF65-F5344CB8AC3E}">
        <p14:creationId xmlns:p14="http://schemas.microsoft.com/office/powerpoint/2010/main" val="229856808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38"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838200"/>
            <a:ext cx="8229600" cy="1063750"/>
          </a:xfrm>
        </p:spPr>
        <p:txBody>
          <a:bodyPr/>
          <a:lstStyle/>
          <a:p>
            <a:pPr algn="ctr">
              <a:defRPr/>
            </a:pPr>
            <a:r>
              <a:rPr lang="fa-IR" dirty="0" smtClean="0">
                <a:solidFill>
                  <a:srgbClr val="FF0000"/>
                </a:solidFill>
                <a:cs typeface="B Titr" pitchFamily="2" charset="-78"/>
              </a:rPr>
              <a:t>نظریه یادگیری آزوبل</a:t>
            </a:r>
            <a:endParaRPr lang="en-US" dirty="0" smtClean="0">
              <a:solidFill>
                <a:srgbClr val="FF0000"/>
              </a:solidFill>
              <a:cs typeface="B Titr" pitchFamily="2" charset="-78"/>
            </a:endParaRPr>
          </a:p>
        </p:txBody>
      </p:sp>
      <p:pic>
        <p:nvPicPr>
          <p:cNvPr id="2" name="Picture 1"/>
          <p:cNvPicPr>
            <a:picLocks noChangeAspect="1"/>
          </p:cNvPicPr>
          <p:nvPr/>
        </p:nvPicPr>
        <p:blipFill>
          <a:blip r:embed="rId2"/>
          <a:stretch>
            <a:fillRect/>
          </a:stretch>
        </p:blipFill>
        <p:spPr>
          <a:xfrm>
            <a:off x="296260" y="1981200"/>
            <a:ext cx="8466740" cy="4038600"/>
          </a:xfrm>
          <a:prstGeom prst="rect">
            <a:avLst/>
          </a:prstGeom>
        </p:spPr>
      </p:pic>
      <p:sp>
        <p:nvSpPr>
          <p:cNvPr id="1063939" name="Rectangle 3"/>
          <p:cNvSpPr>
            <a:spLocks noGrp="1" noChangeArrowheads="1"/>
          </p:cNvSpPr>
          <p:nvPr>
            <p:ph type="body" idx="1"/>
          </p:nvPr>
        </p:nvSpPr>
        <p:spPr>
          <a:xfrm>
            <a:off x="296260" y="1901950"/>
            <a:ext cx="8466740" cy="4117850"/>
          </a:xfrm>
        </p:spPr>
        <p:txBody>
          <a:bodyPr>
            <a:normAutofit/>
          </a:bodyPr>
          <a:lstStyle/>
          <a:p>
            <a:pPr algn="just" rtl="1">
              <a:lnSpc>
                <a:spcPct val="150000"/>
              </a:lnSpc>
              <a:spcBef>
                <a:spcPct val="0"/>
              </a:spcBef>
              <a:buFont typeface="Wingdings" panose="05000000000000000000" pitchFamily="2" charset="2"/>
              <a:buChar char="v"/>
            </a:pPr>
            <a:endParaRPr lang="fa-IR" b="1" dirty="0">
              <a:cs typeface="B Titr" pitchFamily="2" charset="-78"/>
            </a:endParaRPr>
          </a:p>
        </p:txBody>
      </p:sp>
    </p:spTree>
    <p:extLst>
      <p:ext uri="{BB962C8B-B14F-4D97-AF65-F5344CB8AC3E}">
        <p14:creationId xmlns:p14="http://schemas.microsoft.com/office/powerpoint/2010/main" val="406103145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38"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838200"/>
            <a:ext cx="8229600" cy="1143000"/>
          </a:xfrm>
        </p:spPr>
        <p:txBody>
          <a:bodyPr/>
          <a:lstStyle/>
          <a:p>
            <a:pPr algn="ctr">
              <a:defRPr/>
            </a:pPr>
            <a:r>
              <a:rPr lang="fa-IR" dirty="0" smtClean="0">
                <a:solidFill>
                  <a:srgbClr val="FF0000"/>
                </a:solidFill>
                <a:cs typeface="B Titr" pitchFamily="2" charset="-78"/>
              </a:rPr>
              <a:t>کاربردهای آموزشی نظریه یادگیری </a:t>
            </a:r>
            <a:r>
              <a:rPr lang="fa-IR" dirty="0">
                <a:solidFill>
                  <a:srgbClr val="FF0000"/>
                </a:solidFill>
                <a:cs typeface="B Titr" pitchFamily="2" charset="-78"/>
              </a:rPr>
              <a:t>آزوبل</a:t>
            </a:r>
            <a:endParaRPr lang="en-US" dirty="0" smtClean="0">
              <a:solidFill>
                <a:srgbClr val="FF0000"/>
              </a:solidFill>
              <a:cs typeface="B Titr" pitchFamily="2" charset="-78"/>
            </a:endParaRPr>
          </a:p>
        </p:txBody>
      </p:sp>
      <p:sp>
        <p:nvSpPr>
          <p:cNvPr id="1063939" name="Rectangle 3"/>
          <p:cNvSpPr>
            <a:spLocks noGrp="1" noChangeArrowheads="1"/>
          </p:cNvSpPr>
          <p:nvPr>
            <p:ph type="body" idx="1"/>
          </p:nvPr>
        </p:nvSpPr>
        <p:spPr>
          <a:xfrm>
            <a:off x="296260" y="1901950"/>
            <a:ext cx="8466740" cy="4117850"/>
          </a:xfrm>
        </p:spPr>
        <p:txBody>
          <a:bodyPr>
            <a:normAutofit/>
          </a:bodyPr>
          <a:lstStyle/>
          <a:p>
            <a:pPr algn="just" rtl="1">
              <a:lnSpc>
                <a:spcPct val="150000"/>
              </a:lnSpc>
              <a:spcBef>
                <a:spcPct val="0"/>
              </a:spcBef>
              <a:buFont typeface="Wingdings" panose="05000000000000000000" pitchFamily="2" charset="2"/>
              <a:buChar char="v"/>
            </a:pPr>
            <a:r>
              <a:rPr lang="fa-IR" b="1" dirty="0">
                <a:solidFill>
                  <a:srgbClr val="FF0000"/>
                </a:solidFill>
                <a:cs typeface="B Titr" pitchFamily="2" charset="-78"/>
              </a:rPr>
              <a:t> کنترل عوامل موثر در یادگیری و یادداری مطالب معنی دار: </a:t>
            </a:r>
            <a:r>
              <a:rPr lang="fa-IR" b="1" dirty="0">
                <a:cs typeface="B Titr" pitchFamily="2" charset="-78"/>
              </a:rPr>
              <a:t>مهم ترین عامل موثر بر یادگیری و یادداری مطالب جدید ساخت شناختی یادگیرنده در زمان یادگیری است. عواملی نظیر </a:t>
            </a:r>
            <a:r>
              <a:rPr lang="fa-IR" b="1" dirty="0">
                <a:solidFill>
                  <a:srgbClr val="FF0000"/>
                </a:solidFill>
                <a:cs typeface="B Titr" pitchFamily="2" charset="-78"/>
              </a:rPr>
              <a:t>سازمان، ثبات و روشنی دانش یادگیرنده در یک زمینه مشخص </a:t>
            </a:r>
            <a:r>
              <a:rPr lang="fa-IR" b="1" dirty="0">
                <a:cs typeface="B Titr" pitchFamily="2" charset="-78"/>
              </a:rPr>
              <a:t>در لحظه یادگیری سبب بهبود ساخت شناختی و به دنبال آن افزایش </a:t>
            </a:r>
            <a:r>
              <a:rPr lang="fa-IR" b="1" dirty="0">
                <a:solidFill>
                  <a:srgbClr val="FF0000"/>
                </a:solidFill>
                <a:cs typeface="B Titr" pitchFamily="2" charset="-78"/>
              </a:rPr>
              <a:t>کیفیت یادگیری و یادداری </a:t>
            </a:r>
            <a:r>
              <a:rPr lang="fa-IR" b="1" dirty="0">
                <a:cs typeface="B Titr" pitchFamily="2" charset="-78"/>
              </a:rPr>
              <a:t>می شود. </a:t>
            </a:r>
          </a:p>
        </p:txBody>
      </p:sp>
    </p:spTree>
    <p:extLst>
      <p:ext uri="{BB962C8B-B14F-4D97-AF65-F5344CB8AC3E}">
        <p14:creationId xmlns:p14="http://schemas.microsoft.com/office/powerpoint/2010/main" val="215800826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3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838200"/>
            <a:ext cx="8229600" cy="1143000"/>
          </a:xfrm>
        </p:spPr>
        <p:txBody>
          <a:bodyPr/>
          <a:lstStyle/>
          <a:p>
            <a:pPr algn="ctr">
              <a:defRPr/>
            </a:pPr>
            <a:r>
              <a:rPr lang="fa-IR" dirty="0" smtClean="0">
                <a:solidFill>
                  <a:srgbClr val="FF0000"/>
                </a:solidFill>
                <a:cs typeface="B Titr" pitchFamily="2" charset="-78"/>
              </a:rPr>
              <a:t>کاربردهای آموزشی نظریه یادگیری </a:t>
            </a:r>
            <a:r>
              <a:rPr lang="fa-IR" dirty="0">
                <a:solidFill>
                  <a:srgbClr val="FF0000"/>
                </a:solidFill>
                <a:cs typeface="B Titr" pitchFamily="2" charset="-78"/>
              </a:rPr>
              <a:t>آزوبل</a:t>
            </a:r>
            <a:endParaRPr lang="en-US" dirty="0" smtClean="0">
              <a:solidFill>
                <a:srgbClr val="FF0000"/>
              </a:solidFill>
              <a:cs typeface="B Titr" pitchFamily="2" charset="-78"/>
            </a:endParaRPr>
          </a:p>
        </p:txBody>
      </p:sp>
      <p:sp>
        <p:nvSpPr>
          <p:cNvPr id="1063939" name="Rectangle 3"/>
          <p:cNvSpPr>
            <a:spLocks noGrp="1" noChangeArrowheads="1"/>
          </p:cNvSpPr>
          <p:nvPr>
            <p:ph type="body" idx="1"/>
          </p:nvPr>
        </p:nvSpPr>
        <p:spPr>
          <a:xfrm>
            <a:off x="296260" y="1901950"/>
            <a:ext cx="8466740" cy="4117850"/>
          </a:xfrm>
        </p:spPr>
        <p:txBody>
          <a:bodyPr>
            <a:normAutofit/>
          </a:bodyPr>
          <a:lstStyle/>
          <a:p>
            <a:pPr algn="just" rtl="1">
              <a:lnSpc>
                <a:spcPct val="150000"/>
              </a:lnSpc>
              <a:spcBef>
                <a:spcPct val="0"/>
              </a:spcBef>
              <a:buFont typeface="Wingdings" panose="05000000000000000000" pitchFamily="2" charset="2"/>
              <a:buChar char="v"/>
            </a:pPr>
            <a:r>
              <a:rPr lang="fa-IR" b="1" dirty="0">
                <a:solidFill>
                  <a:srgbClr val="FF0000"/>
                </a:solidFill>
                <a:cs typeface="B Titr" pitchFamily="2" charset="-78"/>
              </a:rPr>
              <a:t> کنترل عوامل موثر در یادگیری و یادداری مطالب معنی </a:t>
            </a:r>
            <a:r>
              <a:rPr lang="fa-IR" b="1" dirty="0" smtClean="0">
                <a:solidFill>
                  <a:srgbClr val="FF0000"/>
                </a:solidFill>
                <a:cs typeface="B Titr" pitchFamily="2" charset="-78"/>
              </a:rPr>
              <a:t>دار:</a:t>
            </a:r>
            <a:endParaRPr lang="en-US" b="1" dirty="0" smtClean="0">
              <a:solidFill>
                <a:srgbClr val="FF0000"/>
              </a:solidFill>
              <a:cs typeface="B Titr" pitchFamily="2" charset="-78"/>
            </a:endParaRPr>
          </a:p>
          <a:p>
            <a:pPr algn="just" rtl="1">
              <a:lnSpc>
                <a:spcPct val="150000"/>
              </a:lnSpc>
              <a:spcBef>
                <a:spcPct val="0"/>
              </a:spcBef>
              <a:buFont typeface="Wingdings" panose="05000000000000000000" pitchFamily="2" charset="2"/>
              <a:buChar char="v"/>
            </a:pPr>
            <a:r>
              <a:rPr lang="fa-IR" b="1" dirty="0" smtClean="0">
                <a:cs typeface="B Titr" pitchFamily="2" charset="-78"/>
              </a:rPr>
              <a:t>یعنی </a:t>
            </a:r>
            <a:r>
              <a:rPr lang="fa-IR" b="1" dirty="0">
                <a:cs typeface="B Titr" pitchFamily="2" charset="-78"/>
              </a:rPr>
              <a:t>اگر در لحظه آموزش ساخت شناختی یادگیرنده در زمینه مطلب مورد آموزش سازمان یافته باشد، باثبات، واضح و روشن باشد، یادگیری مطالب تازه به صورت معنی دار راحت تر است و بیشتر در حافظه نگهداری می شودو بر عکس. </a:t>
            </a:r>
          </a:p>
        </p:txBody>
      </p:sp>
    </p:spTree>
    <p:extLst>
      <p:ext uri="{BB962C8B-B14F-4D97-AF65-F5344CB8AC3E}">
        <p14:creationId xmlns:p14="http://schemas.microsoft.com/office/powerpoint/2010/main" val="110828040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38"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838200"/>
            <a:ext cx="8229600" cy="1143000"/>
          </a:xfrm>
        </p:spPr>
        <p:txBody>
          <a:bodyPr/>
          <a:lstStyle/>
          <a:p>
            <a:pPr algn="ctr">
              <a:defRPr/>
            </a:pPr>
            <a:r>
              <a:rPr lang="fa-IR" dirty="0" smtClean="0">
                <a:solidFill>
                  <a:srgbClr val="FF0000"/>
                </a:solidFill>
                <a:cs typeface="B Titr" pitchFamily="2" charset="-78"/>
              </a:rPr>
              <a:t>کاربردهای آموزشی نظریه یادگیری </a:t>
            </a:r>
            <a:r>
              <a:rPr lang="fa-IR" dirty="0">
                <a:solidFill>
                  <a:srgbClr val="FF0000"/>
                </a:solidFill>
                <a:cs typeface="B Titr" pitchFamily="2" charset="-78"/>
              </a:rPr>
              <a:t>آزوبل</a:t>
            </a:r>
            <a:endParaRPr lang="en-US" dirty="0" smtClean="0">
              <a:solidFill>
                <a:srgbClr val="FF0000"/>
              </a:solidFill>
              <a:cs typeface="B Titr" pitchFamily="2" charset="-78"/>
            </a:endParaRPr>
          </a:p>
        </p:txBody>
      </p:sp>
      <p:sp>
        <p:nvSpPr>
          <p:cNvPr id="1063939" name="Rectangle 3"/>
          <p:cNvSpPr>
            <a:spLocks noGrp="1" noChangeArrowheads="1"/>
          </p:cNvSpPr>
          <p:nvPr>
            <p:ph type="body" idx="1"/>
          </p:nvPr>
        </p:nvSpPr>
        <p:spPr>
          <a:xfrm>
            <a:off x="296260" y="1901950"/>
            <a:ext cx="8466740" cy="4117850"/>
          </a:xfrm>
        </p:spPr>
        <p:txBody>
          <a:bodyPr>
            <a:normAutofit/>
          </a:bodyPr>
          <a:lstStyle/>
          <a:p>
            <a:pPr algn="just" rtl="1">
              <a:lnSpc>
                <a:spcPct val="150000"/>
              </a:lnSpc>
              <a:spcBef>
                <a:spcPct val="0"/>
              </a:spcBef>
              <a:buFont typeface="Wingdings" panose="05000000000000000000" pitchFamily="2" charset="2"/>
              <a:buChar char="v"/>
            </a:pPr>
            <a:r>
              <a:rPr lang="fa-IR" b="1" dirty="0" smtClean="0">
                <a:cs typeface="B Titr" pitchFamily="2" charset="-78"/>
              </a:rPr>
              <a:t>پس </a:t>
            </a:r>
            <a:r>
              <a:rPr lang="fa-IR" b="1" dirty="0">
                <a:cs typeface="B Titr" pitchFamily="2" charset="-78"/>
              </a:rPr>
              <a:t>معلم می تواند با سازماندهی و ایجاد نظم در مطالب ارائه شده خودبه این یادگیری کمک کند. آزوبل بیان می کند که "اگر قرار بود تمام مطالب روانشناسی پرورشی را در یک اصل خلاصه کنم، آن اصل این بود: </a:t>
            </a:r>
            <a:r>
              <a:rPr lang="fa-IR" b="1" dirty="0">
                <a:solidFill>
                  <a:srgbClr val="FF0000"/>
                </a:solidFill>
                <a:cs typeface="B Titr" pitchFamily="2" charset="-78"/>
              </a:rPr>
              <a:t>تنها عامل مهمی که بر یادگیری بیشترین تاثیر را دارد، آموخته های قبلی یادگیرنده است. </a:t>
            </a:r>
            <a:r>
              <a:rPr lang="fa-IR" b="1" dirty="0">
                <a:cs typeface="B Titr" pitchFamily="2" charset="-78"/>
              </a:rPr>
              <a:t>به این اصل تحقق بخشید و طبق آن آموزش دهید</a:t>
            </a:r>
            <a:r>
              <a:rPr lang="fa-IR" b="1" dirty="0" smtClean="0">
                <a:cs typeface="B Titr" pitchFamily="2" charset="-78"/>
              </a:rPr>
              <a:t>".</a:t>
            </a:r>
            <a:endParaRPr lang="fa-IR" b="1" dirty="0">
              <a:cs typeface="B Titr" pitchFamily="2" charset="-78"/>
            </a:endParaRPr>
          </a:p>
        </p:txBody>
      </p:sp>
    </p:spTree>
    <p:extLst>
      <p:ext uri="{BB962C8B-B14F-4D97-AF65-F5344CB8AC3E}">
        <p14:creationId xmlns:p14="http://schemas.microsoft.com/office/powerpoint/2010/main" val="427308712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38"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838200"/>
            <a:ext cx="8229600" cy="1143000"/>
          </a:xfrm>
        </p:spPr>
        <p:txBody>
          <a:bodyPr/>
          <a:lstStyle/>
          <a:p>
            <a:pPr algn="ctr">
              <a:defRPr/>
            </a:pPr>
            <a:r>
              <a:rPr lang="fa-IR" dirty="0" smtClean="0">
                <a:solidFill>
                  <a:srgbClr val="FF0000"/>
                </a:solidFill>
                <a:cs typeface="B Titr" pitchFamily="2" charset="-78"/>
              </a:rPr>
              <a:t>کاربردهای آموزشی نظریه یادگیری </a:t>
            </a:r>
            <a:r>
              <a:rPr lang="fa-IR" dirty="0">
                <a:solidFill>
                  <a:srgbClr val="FF0000"/>
                </a:solidFill>
                <a:cs typeface="B Titr" pitchFamily="2" charset="-78"/>
              </a:rPr>
              <a:t>آزوبل</a:t>
            </a:r>
            <a:endParaRPr lang="en-US" dirty="0" smtClean="0">
              <a:solidFill>
                <a:srgbClr val="FF0000"/>
              </a:solidFill>
              <a:cs typeface="B Titr" pitchFamily="2" charset="-78"/>
            </a:endParaRPr>
          </a:p>
        </p:txBody>
      </p:sp>
      <p:sp>
        <p:nvSpPr>
          <p:cNvPr id="1063939" name="Rectangle 3"/>
          <p:cNvSpPr>
            <a:spLocks noGrp="1" noChangeArrowheads="1"/>
          </p:cNvSpPr>
          <p:nvPr>
            <p:ph type="body" idx="1"/>
          </p:nvPr>
        </p:nvSpPr>
        <p:spPr>
          <a:xfrm>
            <a:off x="296260" y="1901950"/>
            <a:ext cx="8466740" cy="4117850"/>
          </a:xfrm>
        </p:spPr>
        <p:txBody>
          <a:bodyPr>
            <a:normAutofit/>
          </a:bodyPr>
          <a:lstStyle/>
          <a:p>
            <a:pPr algn="just" rtl="1">
              <a:lnSpc>
                <a:spcPct val="150000"/>
              </a:lnSpc>
              <a:spcBef>
                <a:spcPct val="0"/>
              </a:spcBef>
              <a:buFont typeface="Wingdings" panose="05000000000000000000" pitchFamily="2" charset="2"/>
              <a:buChar char="v"/>
            </a:pPr>
            <a:r>
              <a:rPr lang="fa-IR" b="1" dirty="0">
                <a:cs typeface="B Titr" pitchFamily="2" charset="-78"/>
              </a:rPr>
              <a:t>بنا </a:t>
            </a:r>
            <a:r>
              <a:rPr lang="fa-IR" b="1" dirty="0" smtClean="0">
                <a:cs typeface="B Titr" pitchFamily="2" charset="-78"/>
              </a:rPr>
              <a:t>براین </a:t>
            </a:r>
            <a:r>
              <a:rPr lang="fa-IR" b="1" dirty="0">
                <a:cs typeface="B Titr" pitchFamily="2" charset="-78"/>
              </a:rPr>
              <a:t>اصل آموزش کوشش عمدی جهت ایجاد ساخت های مناسب شناختی برای معنی دار کردن مطلب و کمک به یادگیری بهتر آنها می باشد. یکی از تدابیر آموزشی این کار استفاده از </a:t>
            </a:r>
            <a:r>
              <a:rPr lang="fa-IR" b="1" dirty="0">
                <a:solidFill>
                  <a:srgbClr val="FF0000"/>
                </a:solidFill>
                <a:cs typeface="B Titr" pitchFamily="2" charset="-78"/>
              </a:rPr>
              <a:t>پیش سازمان دهنده </a:t>
            </a:r>
            <a:r>
              <a:rPr lang="fa-IR" b="1" dirty="0" smtClean="0">
                <a:cs typeface="B Titr" pitchFamily="2" charset="-78"/>
              </a:rPr>
              <a:t>هاست.</a:t>
            </a:r>
          </a:p>
          <a:p>
            <a:pPr algn="just" rtl="1">
              <a:lnSpc>
                <a:spcPct val="150000"/>
              </a:lnSpc>
              <a:spcBef>
                <a:spcPct val="0"/>
              </a:spcBef>
              <a:buFont typeface="Wingdings" panose="05000000000000000000" pitchFamily="2" charset="2"/>
              <a:buChar char="v"/>
            </a:pPr>
            <a:endParaRPr lang="fa-IR" b="1" dirty="0">
              <a:cs typeface="B Titr" pitchFamily="2" charset="-78"/>
            </a:endParaRPr>
          </a:p>
        </p:txBody>
      </p:sp>
    </p:spTree>
    <p:extLst>
      <p:ext uri="{BB962C8B-B14F-4D97-AF65-F5344CB8AC3E}">
        <p14:creationId xmlns:p14="http://schemas.microsoft.com/office/powerpoint/2010/main" val="180283991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38"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838200"/>
            <a:ext cx="8229600" cy="1143000"/>
          </a:xfrm>
        </p:spPr>
        <p:txBody>
          <a:bodyPr/>
          <a:lstStyle/>
          <a:p>
            <a:pPr algn="ctr">
              <a:defRPr/>
            </a:pPr>
            <a:r>
              <a:rPr lang="fa-IR" dirty="0" smtClean="0">
                <a:solidFill>
                  <a:srgbClr val="FF0000"/>
                </a:solidFill>
                <a:cs typeface="B Titr" pitchFamily="2" charset="-78"/>
              </a:rPr>
              <a:t>کاربردهای آموزشی نظریه یادگیری </a:t>
            </a:r>
            <a:r>
              <a:rPr lang="fa-IR" dirty="0">
                <a:solidFill>
                  <a:srgbClr val="FF0000"/>
                </a:solidFill>
                <a:cs typeface="B Titr" pitchFamily="2" charset="-78"/>
              </a:rPr>
              <a:t>آزوبل</a:t>
            </a:r>
            <a:endParaRPr lang="en-US" dirty="0" smtClean="0">
              <a:solidFill>
                <a:srgbClr val="FF0000"/>
              </a:solidFill>
              <a:cs typeface="B Titr" pitchFamily="2" charset="-78"/>
            </a:endParaRPr>
          </a:p>
        </p:txBody>
      </p:sp>
      <p:sp>
        <p:nvSpPr>
          <p:cNvPr id="1063939" name="Rectangle 3"/>
          <p:cNvSpPr>
            <a:spLocks noGrp="1" noChangeArrowheads="1"/>
          </p:cNvSpPr>
          <p:nvPr>
            <p:ph type="body" idx="1"/>
          </p:nvPr>
        </p:nvSpPr>
        <p:spPr>
          <a:xfrm>
            <a:off x="296260" y="1901950"/>
            <a:ext cx="8466740" cy="4117850"/>
          </a:xfrm>
        </p:spPr>
        <p:txBody>
          <a:bodyPr>
            <a:normAutofit fontScale="85000" lnSpcReduction="20000"/>
          </a:bodyPr>
          <a:lstStyle/>
          <a:p>
            <a:pPr algn="just" rtl="1">
              <a:lnSpc>
                <a:spcPct val="150000"/>
              </a:lnSpc>
              <a:spcBef>
                <a:spcPct val="0"/>
              </a:spcBef>
              <a:buFont typeface="Wingdings" panose="05000000000000000000" pitchFamily="2" charset="2"/>
              <a:buChar char="v"/>
            </a:pPr>
            <a:r>
              <a:rPr lang="fa-IR" b="1" dirty="0" smtClean="0">
                <a:cs typeface="B Titr" pitchFamily="2" charset="-78"/>
              </a:rPr>
              <a:t>پیش </a:t>
            </a:r>
            <a:r>
              <a:rPr lang="fa-IR" b="1" dirty="0">
                <a:cs typeface="B Titr" pitchFamily="2" charset="-78"/>
              </a:rPr>
              <a:t>سازمان دهنده مجموعه ای از مفاهیم کلی مربوط به مطلب یادگیری است که قبل از آموزش جزئیات در اختیار یادگیرنده قرار داده می شود. </a:t>
            </a:r>
            <a:endParaRPr lang="fa-IR" b="1" dirty="0" smtClean="0">
              <a:cs typeface="B Titr" pitchFamily="2" charset="-78"/>
            </a:endParaRPr>
          </a:p>
          <a:p>
            <a:pPr algn="just" rtl="1">
              <a:lnSpc>
                <a:spcPct val="150000"/>
              </a:lnSpc>
              <a:spcBef>
                <a:spcPct val="0"/>
              </a:spcBef>
              <a:buFont typeface="Wingdings" panose="05000000000000000000" pitchFamily="2" charset="2"/>
              <a:buChar char="v"/>
            </a:pPr>
            <a:r>
              <a:rPr lang="fa-IR" b="1" dirty="0" smtClean="0">
                <a:cs typeface="B Titr" pitchFamily="2" charset="-78"/>
              </a:rPr>
              <a:t>سازمان </a:t>
            </a:r>
            <a:r>
              <a:rPr lang="fa-IR" b="1" dirty="0">
                <a:cs typeface="B Titr" pitchFamily="2" charset="-78"/>
              </a:rPr>
              <a:t>دهنده توجه یادگیرندگان را به مفاهیم عمده یادگیری جلب می کند و روابط بین آنها را کاملا برجسته کرده و مطالب جدید را به مطالب قبلی مربوط می سازد</a:t>
            </a:r>
            <a:r>
              <a:rPr lang="fa-IR" b="1" dirty="0" smtClean="0">
                <a:cs typeface="B Titr" pitchFamily="2" charset="-78"/>
              </a:rPr>
              <a:t>.</a:t>
            </a:r>
          </a:p>
          <a:p>
            <a:pPr algn="just" rtl="1">
              <a:lnSpc>
                <a:spcPct val="150000"/>
              </a:lnSpc>
              <a:spcBef>
                <a:spcPct val="0"/>
              </a:spcBef>
              <a:buFont typeface="Wingdings" panose="05000000000000000000" pitchFamily="2" charset="2"/>
              <a:buChar char="v"/>
            </a:pPr>
            <a:r>
              <a:rPr lang="fa-IR" b="1" dirty="0" smtClean="0">
                <a:cs typeface="B Titr" pitchFamily="2" charset="-78"/>
              </a:rPr>
              <a:t> </a:t>
            </a:r>
            <a:r>
              <a:rPr lang="fa-IR" b="1" dirty="0">
                <a:cs typeface="B Titr" pitchFamily="2" charset="-78"/>
              </a:rPr>
              <a:t>پیش سازمان دهنده یک چارچوب ذهنی برای یادگیرنده ایجاد می کند تا مطالب بعدی روی آن مستقر </a:t>
            </a:r>
            <a:r>
              <a:rPr lang="fa-IR" b="1" dirty="0" smtClean="0">
                <a:cs typeface="B Titr" pitchFamily="2" charset="-78"/>
              </a:rPr>
              <a:t>شوند</a:t>
            </a:r>
            <a:r>
              <a:rPr lang="fa-IR" b="1" dirty="0">
                <a:cs typeface="B Titr" pitchFamily="2" charset="-78"/>
              </a:rPr>
              <a:t>. </a:t>
            </a:r>
            <a:r>
              <a:rPr lang="fa-IR" b="1" dirty="0" smtClean="0">
                <a:cs typeface="B Titr" pitchFamily="2" charset="-78"/>
              </a:rPr>
              <a:t>یک </a:t>
            </a:r>
            <a:r>
              <a:rPr lang="fa-IR" b="1" dirty="0">
                <a:solidFill>
                  <a:srgbClr val="FF0000"/>
                </a:solidFill>
                <a:cs typeface="B Titr" pitchFamily="2" charset="-78"/>
              </a:rPr>
              <a:t>آمادگی و تصور ذهنی کلی </a:t>
            </a:r>
            <a:r>
              <a:rPr lang="fa-IR" b="1" dirty="0">
                <a:cs typeface="B Titr" pitchFamily="2" charset="-78"/>
              </a:rPr>
              <a:t>از آنچه قرار است آموزش داده شود به یادگیرنده </a:t>
            </a:r>
            <a:r>
              <a:rPr lang="fa-IR" b="1" dirty="0" smtClean="0">
                <a:cs typeface="B Titr" pitchFamily="2" charset="-78"/>
              </a:rPr>
              <a:t>می دهد.</a:t>
            </a:r>
          </a:p>
          <a:p>
            <a:pPr algn="just" rtl="1">
              <a:lnSpc>
                <a:spcPct val="150000"/>
              </a:lnSpc>
              <a:spcBef>
                <a:spcPct val="0"/>
              </a:spcBef>
              <a:buFont typeface="Wingdings" panose="05000000000000000000" pitchFamily="2" charset="2"/>
              <a:buChar char="v"/>
            </a:pPr>
            <a:endParaRPr lang="fa-IR" b="1" dirty="0">
              <a:cs typeface="B Titr" pitchFamily="2" charset="-78"/>
            </a:endParaRPr>
          </a:p>
        </p:txBody>
      </p:sp>
    </p:spTree>
    <p:extLst>
      <p:ext uri="{BB962C8B-B14F-4D97-AF65-F5344CB8AC3E}">
        <p14:creationId xmlns:p14="http://schemas.microsoft.com/office/powerpoint/2010/main" val="402129760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38"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838200"/>
            <a:ext cx="8229600" cy="1143000"/>
          </a:xfrm>
        </p:spPr>
        <p:txBody>
          <a:bodyPr/>
          <a:lstStyle/>
          <a:p>
            <a:pPr algn="ctr">
              <a:defRPr/>
            </a:pPr>
            <a:r>
              <a:rPr lang="fa-IR" dirty="0" smtClean="0">
                <a:solidFill>
                  <a:srgbClr val="FF0000"/>
                </a:solidFill>
                <a:cs typeface="B Titr" pitchFamily="2" charset="-78"/>
              </a:rPr>
              <a:t>کاربردهای آموزشی نظریه یادگیری </a:t>
            </a:r>
            <a:r>
              <a:rPr lang="fa-IR" dirty="0">
                <a:solidFill>
                  <a:srgbClr val="FF0000"/>
                </a:solidFill>
                <a:cs typeface="B Titr" pitchFamily="2" charset="-78"/>
              </a:rPr>
              <a:t>آزوبل</a:t>
            </a:r>
            <a:endParaRPr lang="en-US" dirty="0" smtClean="0">
              <a:solidFill>
                <a:srgbClr val="FF0000"/>
              </a:solidFill>
              <a:cs typeface="B Titr" pitchFamily="2" charset="-78"/>
            </a:endParaRPr>
          </a:p>
        </p:txBody>
      </p:sp>
      <p:sp>
        <p:nvSpPr>
          <p:cNvPr id="1063939" name="Rectangle 3"/>
          <p:cNvSpPr>
            <a:spLocks noGrp="1" noChangeArrowheads="1"/>
          </p:cNvSpPr>
          <p:nvPr>
            <p:ph type="body" idx="1"/>
          </p:nvPr>
        </p:nvSpPr>
        <p:spPr>
          <a:xfrm>
            <a:off x="296260" y="1901950"/>
            <a:ext cx="8466740" cy="4117850"/>
          </a:xfrm>
        </p:spPr>
        <p:txBody>
          <a:bodyPr>
            <a:normAutofit fontScale="92500" lnSpcReduction="10000"/>
          </a:bodyPr>
          <a:lstStyle/>
          <a:p>
            <a:pPr algn="just" rtl="1">
              <a:lnSpc>
                <a:spcPct val="150000"/>
              </a:lnSpc>
              <a:spcBef>
                <a:spcPct val="0"/>
              </a:spcBef>
              <a:buFont typeface="Wingdings" panose="05000000000000000000" pitchFamily="2" charset="2"/>
              <a:buChar char="v"/>
            </a:pPr>
            <a:r>
              <a:rPr lang="fa-IR" b="1" dirty="0" smtClean="0">
                <a:cs typeface="B Titr" pitchFamily="2" charset="-78"/>
              </a:rPr>
              <a:t>بر </a:t>
            </a:r>
            <a:r>
              <a:rPr lang="fa-IR" b="1" dirty="0">
                <a:cs typeface="B Titr" pitchFamily="2" charset="-78"/>
              </a:rPr>
              <a:t>اساس نظریه یادگیری معنی دار آزوبل مطالب درسی باید طوری طرح ریزی شوند که ابتدا کلی ترین، جامع ترین و انتزاعی ترین مفاهیم و اندیشه ها به صورت خلاصه معرفی گردند و بعد به دنبال این کلیات به تدریج مطالب فرعی تر و جزئی تر معرفی گردند</a:t>
            </a:r>
            <a:r>
              <a:rPr lang="fa-IR" b="1" dirty="0" smtClean="0">
                <a:cs typeface="B Titr" pitchFamily="2" charset="-78"/>
              </a:rPr>
              <a:t>.</a:t>
            </a:r>
          </a:p>
          <a:p>
            <a:pPr algn="just" rtl="1">
              <a:lnSpc>
                <a:spcPct val="150000"/>
              </a:lnSpc>
              <a:spcBef>
                <a:spcPct val="0"/>
              </a:spcBef>
              <a:buFont typeface="Wingdings" panose="05000000000000000000" pitchFamily="2" charset="2"/>
              <a:buChar char="v"/>
            </a:pPr>
            <a:r>
              <a:rPr lang="fa-IR" b="1" dirty="0" smtClean="0">
                <a:cs typeface="B Titr" pitchFamily="2" charset="-78"/>
              </a:rPr>
              <a:t> </a:t>
            </a:r>
            <a:r>
              <a:rPr lang="fa-IR" b="1" dirty="0">
                <a:cs typeface="B Titr" pitchFamily="2" charset="-78"/>
              </a:rPr>
              <a:t>آزوبل معتقد است که این روش با مراحل طبیعی ساخت شناختی فرد مطابق است. در این راستا، </a:t>
            </a:r>
            <a:r>
              <a:rPr lang="fa-IR" b="1" dirty="0">
                <a:solidFill>
                  <a:srgbClr val="FF0000"/>
                </a:solidFill>
                <a:cs typeface="B Titr" pitchFamily="2" charset="-78"/>
              </a:rPr>
              <a:t>پیش سازمان دهنده ها </a:t>
            </a:r>
            <a:r>
              <a:rPr lang="fa-IR" b="1" dirty="0">
                <a:cs typeface="B Titr" pitchFamily="2" charset="-78"/>
              </a:rPr>
              <a:t>نقش اصلی را در آموزش ایفا می </a:t>
            </a:r>
            <a:r>
              <a:rPr lang="fa-IR" b="1" dirty="0" smtClean="0">
                <a:cs typeface="B Titr" pitchFamily="2" charset="-78"/>
              </a:rPr>
              <a:t>کنند.</a:t>
            </a:r>
            <a:endParaRPr lang="fa-IR" b="1" dirty="0">
              <a:cs typeface="B Titr" pitchFamily="2" charset="-78"/>
            </a:endParaRPr>
          </a:p>
        </p:txBody>
      </p:sp>
    </p:spTree>
    <p:extLst>
      <p:ext uri="{BB962C8B-B14F-4D97-AF65-F5344CB8AC3E}">
        <p14:creationId xmlns:p14="http://schemas.microsoft.com/office/powerpoint/2010/main" val="153089327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38"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838200"/>
            <a:ext cx="8229600" cy="1143000"/>
          </a:xfrm>
        </p:spPr>
        <p:txBody>
          <a:bodyPr/>
          <a:lstStyle/>
          <a:p>
            <a:pPr algn="ctr">
              <a:defRPr/>
            </a:pPr>
            <a:r>
              <a:rPr lang="fa-IR" dirty="0" smtClean="0">
                <a:solidFill>
                  <a:srgbClr val="FF0000"/>
                </a:solidFill>
                <a:cs typeface="B Titr" pitchFamily="2" charset="-78"/>
              </a:rPr>
              <a:t>کاربردهای آموزشی نظریه یادگیری </a:t>
            </a:r>
            <a:r>
              <a:rPr lang="fa-IR" dirty="0">
                <a:solidFill>
                  <a:srgbClr val="FF0000"/>
                </a:solidFill>
                <a:cs typeface="B Titr" pitchFamily="2" charset="-78"/>
              </a:rPr>
              <a:t>آزوبل</a:t>
            </a:r>
            <a:endParaRPr lang="en-US" dirty="0" smtClean="0">
              <a:solidFill>
                <a:srgbClr val="FF0000"/>
              </a:solidFill>
              <a:cs typeface="B Titr" pitchFamily="2" charset="-78"/>
            </a:endParaRPr>
          </a:p>
        </p:txBody>
      </p:sp>
      <p:sp>
        <p:nvSpPr>
          <p:cNvPr id="1063939" name="Rectangle 3"/>
          <p:cNvSpPr>
            <a:spLocks noGrp="1" noChangeArrowheads="1"/>
          </p:cNvSpPr>
          <p:nvPr>
            <p:ph type="body" idx="1"/>
          </p:nvPr>
        </p:nvSpPr>
        <p:spPr>
          <a:xfrm>
            <a:off x="296260" y="1901950"/>
            <a:ext cx="8466740" cy="4117850"/>
          </a:xfrm>
        </p:spPr>
        <p:txBody>
          <a:bodyPr>
            <a:normAutofit fontScale="85000" lnSpcReduction="20000"/>
          </a:bodyPr>
          <a:lstStyle/>
          <a:p>
            <a:pPr algn="just" rtl="1">
              <a:lnSpc>
                <a:spcPct val="150000"/>
              </a:lnSpc>
              <a:spcBef>
                <a:spcPct val="0"/>
              </a:spcBef>
              <a:buFont typeface="Wingdings" panose="05000000000000000000" pitchFamily="2" charset="2"/>
              <a:buChar char="v"/>
            </a:pPr>
            <a:r>
              <a:rPr lang="fa-IR" b="1" dirty="0">
                <a:cs typeface="B Titr" pitchFamily="2" charset="-78"/>
              </a:rPr>
              <a:t> انواع پیش سازمان دهنده: </a:t>
            </a:r>
          </a:p>
          <a:p>
            <a:pPr algn="just" rtl="1">
              <a:lnSpc>
                <a:spcPct val="150000"/>
              </a:lnSpc>
              <a:spcBef>
                <a:spcPct val="0"/>
              </a:spcBef>
              <a:buFont typeface="Wingdings" panose="05000000000000000000" pitchFamily="2" charset="2"/>
              <a:buChar char="v"/>
            </a:pPr>
            <a:r>
              <a:rPr lang="fa-IR" b="1" dirty="0" smtClean="0">
                <a:cs typeface="B Titr" pitchFamily="2" charset="-78"/>
              </a:rPr>
              <a:t>پیش </a:t>
            </a:r>
            <a:r>
              <a:rPr lang="fa-IR" b="1" dirty="0">
                <a:cs typeface="B Titr" pitchFamily="2" charset="-78"/>
              </a:rPr>
              <a:t>سازمان دهنده مقایسه </a:t>
            </a:r>
            <a:r>
              <a:rPr lang="fa-IR" b="1" dirty="0" smtClean="0">
                <a:cs typeface="B Titr" pitchFamily="2" charset="-78"/>
              </a:rPr>
              <a:t>ای: </a:t>
            </a:r>
            <a:r>
              <a:rPr lang="fa-IR" b="1" dirty="0">
                <a:cs typeface="B Titr" pitchFamily="2" charset="-78"/>
              </a:rPr>
              <a:t>این پیش سازمان دهنده ها بین آموخته های قبلی دانش آموزان و آن چه که قرار است بیاموزند، ارتباط برقرار می کنند</a:t>
            </a:r>
            <a:r>
              <a:rPr lang="fa-IR" b="1" dirty="0" smtClean="0">
                <a:cs typeface="B Titr" pitchFamily="2" charset="-78"/>
              </a:rPr>
              <a:t>.</a:t>
            </a:r>
          </a:p>
          <a:p>
            <a:pPr algn="just" rtl="1">
              <a:lnSpc>
                <a:spcPct val="150000"/>
              </a:lnSpc>
              <a:spcBef>
                <a:spcPct val="0"/>
              </a:spcBef>
              <a:buFont typeface="Wingdings" panose="05000000000000000000" pitchFamily="2" charset="2"/>
              <a:buChar char="v"/>
            </a:pPr>
            <a:r>
              <a:rPr lang="fa-IR" b="1" dirty="0" smtClean="0">
                <a:cs typeface="B Titr" pitchFamily="2" charset="-78"/>
              </a:rPr>
              <a:t> </a:t>
            </a:r>
            <a:r>
              <a:rPr lang="fa-IR" b="1" dirty="0">
                <a:cs typeface="B Titr" pitchFamily="2" charset="-78"/>
              </a:rPr>
              <a:t>هدف اصلی </a:t>
            </a:r>
            <a:r>
              <a:rPr lang="fa-IR" b="1" dirty="0" smtClean="0">
                <a:cs typeface="B Titr" pitchFamily="2" charset="-78"/>
              </a:rPr>
              <a:t>پیش سازمان دهنده این </a:t>
            </a:r>
            <a:r>
              <a:rPr lang="fa-IR" b="1" dirty="0">
                <a:cs typeface="B Titr" pitchFamily="2" charset="-78"/>
              </a:rPr>
              <a:t>است که طرحواره های موجود را فعال </a:t>
            </a:r>
            <a:r>
              <a:rPr lang="fa-IR" b="1" dirty="0" smtClean="0">
                <a:cs typeface="B Titr" pitchFamily="2" charset="-78"/>
              </a:rPr>
              <a:t>کند </a:t>
            </a:r>
            <a:r>
              <a:rPr lang="fa-IR" b="1" dirty="0">
                <a:cs typeface="B Titr" pitchFamily="2" charset="-78"/>
              </a:rPr>
              <a:t>و از آن به عنوان یادآوری استفاده </a:t>
            </a:r>
            <a:r>
              <a:rPr lang="fa-IR" b="1" dirty="0" smtClean="0">
                <a:cs typeface="B Titr" pitchFamily="2" charset="-78"/>
              </a:rPr>
              <a:t>شود. این پیش سازمان دهنده ایده </a:t>
            </a:r>
            <a:r>
              <a:rPr lang="fa-IR" b="1" dirty="0">
                <a:cs typeface="B Titr" pitchFamily="2" charset="-78"/>
              </a:rPr>
              <a:t>های جدید را با مفاهیم </a:t>
            </a:r>
            <a:r>
              <a:rPr lang="fa-IR" b="1" dirty="0" smtClean="0">
                <a:cs typeface="B Titr" pitchFamily="2" charset="-78"/>
              </a:rPr>
              <a:t>مشابه </a:t>
            </a:r>
            <a:r>
              <a:rPr lang="fa-IR" b="1" dirty="0">
                <a:cs typeface="B Titr" pitchFamily="2" charset="-78"/>
              </a:rPr>
              <a:t>در ساختار شناختی ادغام می </a:t>
            </a:r>
            <a:r>
              <a:rPr lang="fa-IR" b="1" dirty="0" smtClean="0">
                <a:cs typeface="B Titr" pitchFamily="2" charset="-78"/>
              </a:rPr>
              <a:t>کند، </a:t>
            </a:r>
            <a:r>
              <a:rPr lang="fa-IR" b="1" dirty="0">
                <a:cs typeface="B Titr" pitchFamily="2" charset="-78"/>
              </a:rPr>
              <a:t>و همچنین باعث افزایش تمایز بین ایده های جدید و موجود می </a:t>
            </a:r>
            <a:r>
              <a:rPr lang="fa-IR" b="1" dirty="0" smtClean="0">
                <a:cs typeface="B Titr" pitchFamily="2" charset="-78"/>
              </a:rPr>
              <a:t>شود. </a:t>
            </a:r>
            <a:endParaRPr lang="fa-IR" b="1" dirty="0">
              <a:cs typeface="B Titr" pitchFamily="2" charset="-78"/>
            </a:endParaRPr>
          </a:p>
        </p:txBody>
      </p:sp>
    </p:spTree>
    <p:extLst>
      <p:ext uri="{BB962C8B-B14F-4D97-AF65-F5344CB8AC3E}">
        <p14:creationId xmlns:p14="http://schemas.microsoft.com/office/powerpoint/2010/main" val="294726263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38"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838200"/>
            <a:ext cx="8229600" cy="1143000"/>
          </a:xfrm>
        </p:spPr>
        <p:txBody>
          <a:bodyPr/>
          <a:lstStyle/>
          <a:p>
            <a:pPr algn="ctr">
              <a:defRPr/>
            </a:pPr>
            <a:r>
              <a:rPr lang="fa-IR" dirty="0" smtClean="0">
                <a:solidFill>
                  <a:srgbClr val="FF0000"/>
                </a:solidFill>
                <a:cs typeface="B Titr" pitchFamily="2" charset="-78"/>
              </a:rPr>
              <a:t>کاربردهای آموزشی نظریه یادگیری </a:t>
            </a:r>
            <a:r>
              <a:rPr lang="fa-IR" dirty="0">
                <a:solidFill>
                  <a:srgbClr val="FF0000"/>
                </a:solidFill>
                <a:cs typeface="B Titr" pitchFamily="2" charset="-78"/>
              </a:rPr>
              <a:t>آزوبل</a:t>
            </a:r>
            <a:endParaRPr lang="en-US" dirty="0" smtClean="0">
              <a:solidFill>
                <a:srgbClr val="FF0000"/>
              </a:solidFill>
              <a:cs typeface="B Titr" pitchFamily="2" charset="-78"/>
            </a:endParaRPr>
          </a:p>
        </p:txBody>
      </p:sp>
      <p:sp>
        <p:nvSpPr>
          <p:cNvPr id="1063939" name="Rectangle 3"/>
          <p:cNvSpPr>
            <a:spLocks noGrp="1" noChangeArrowheads="1"/>
          </p:cNvSpPr>
          <p:nvPr>
            <p:ph type="body" idx="1"/>
          </p:nvPr>
        </p:nvSpPr>
        <p:spPr>
          <a:xfrm>
            <a:off x="296260" y="1901950"/>
            <a:ext cx="8466740" cy="4117850"/>
          </a:xfrm>
        </p:spPr>
        <p:txBody>
          <a:bodyPr>
            <a:normAutofit fontScale="77500" lnSpcReduction="20000"/>
          </a:bodyPr>
          <a:lstStyle/>
          <a:p>
            <a:pPr algn="just" rtl="1">
              <a:lnSpc>
                <a:spcPct val="150000"/>
              </a:lnSpc>
              <a:spcBef>
                <a:spcPct val="0"/>
              </a:spcBef>
              <a:buFont typeface="Wingdings" panose="05000000000000000000" pitchFamily="2" charset="2"/>
              <a:buChar char="v"/>
            </a:pPr>
            <a:r>
              <a:rPr lang="fa-IR" b="1" dirty="0">
                <a:cs typeface="B Titr" pitchFamily="2" charset="-78"/>
              </a:rPr>
              <a:t> انواع پیش سازمان دهنده: </a:t>
            </a:r>
          </a:p>
          <a:p>
            <a:pPr algn="just" rtl="1">
              <a:lnSpc>
                <a:spcPct val="150000"/>
              </a:lnSpc>
              <a:spcBef>
                <a:spcPct val="0"/>
              </a:spcBef>
              <a:buFont typeface="Wingdings" panose="05000000000000000000" pitchFamily="2" charset="2"/>
              <a:buChar char="v"/>
            </a:pPr>
            <a:r>
              <a:rPr lang="fa-IR" b="1" dirty="0" smtClean="0">
                <a:cs typeface="B Titr" pitchFamily="2" charset="-78"/>
              </a:rPr>
              <a:t>پیش </a:t>
            </a:r>
            <a:r>
              <a:rPr lang="fa-IR" b="1" dirty="0">
                <a:cs typeface="B Titr" pitchFamily="2" charset="-78"/>
              </a:rPr>
              <a:t>سازمان دهنده توضیحی یا </a:t>
            </a:r>
            <a:r>
              <a:rPr lang="fa-IR" b="1" dirty="0" smtClean="0">
                <a:cs typeface="B Titr" pitchFamily="2" charset="-78"/>
              </a:rPr>
              <a:t>نمایشی: </a:t>
            </a:r>
            <a:r>
              <a:rPr lang="fa-IR" b="1" dirty="0">
                <a:cs typeface="B Titr" pitchFamily="2" charset="-78"/>
              </a:rPr>
              <a:t>در این پیش سازمان دهنده اندیشه های کلی و روابط آنها با یکدیگر توضیح داده می شود و نکات مبهم را روشن می </a:t>
            </a:r>
            <a:r>
              <a:rPr lang="fa-IR" b="1" dirty="0" smtClean="0">
                <a:cs typeface="B Titr" pitchFamily="2" charset="-78"/>
              </a:rPr>
              <a:t>سازد.</a:t>
            </a:r>
          </a:p>
          <a:p>
            <a:pPr algn="just" rtl="1">
              <a:lnSpc>
                <a:spcPct val="150000"/>
              </a:lnSpc>
              <a:spcBef>
                <a:spcPct val="0"/>
              </a:spcBef>
              <a:buFont typeface="Wingdings" panose="05000000000000000000" pitchFamily="2" charset="2"/>
              <a:buChar char="v"/>
            </a:pPr>
            <a:r>
              <a:rPr lang="fa-IR" b="1" dirty="0">
                <a:cs typeface="B Titr" pitchFamily="2" charset="-78"/>
              </a:rPr>
              <a:t>پیش سازمان دهنده توضیحی دانش جدیدی را ارائه می دهند که دانش آموزان برای درک اطلاعات بعدی به دانش آموزان نیاز </a:t>
            </a:r>
            <a:r>
              <a:rPr lang="fa-IR" b="1" dirty="0" smtClean="0">
                <a:cs typeface="B Titr" pitchFamily="2" charset="-78"/>
              </a:rPr>
              <a:t>دارند و اغلب </a:t>
            </a:r>
            <a:r>
              <a:rPr lang="fa-IR" b="1" dirty="0">
                <a:cs typeface="B Titr" pitchFamily="2" charset="-78"/>
              </a:rPr>
              <a:t>هنگامی مورد استفاده قرار می گیرند که مطالب یادگیری جدید برای یادگیرنده ناآشنا باشد. </a:t>
            </a:r>
            <a:endParaRPr lang="fa-IR" b="1" dirty="0" smtClean="0">
              <a:cs typeface="B Titr" pitchFamily="2" charset="-78"/>
            </a:endParaRPr>
          </a:p>
          <a:p>
            <a:pPr algn="just" rtl="1">
              <a:lnSpc>
                <a:spcPct val="150000"/>
              </a:lnSpc>
              <a:spcBef>
                <a:spcPct val="0"/>
              </a:spcBef>
              <a:buFont typeface="Wingdings" panose="05000000000000000000" pitchFamily="2" charset="2"/>
              <a:buChar char="v"/>
            </a:pPr>
            <a:r>
              <a:rPr lang="fa-IR" b="1" dirty="0" smtClean="0">
                <a:cs typeface="B Titr" pitchFamily="2" charset="-78"/>
              </a:rPr>
              <a:t>هدف </a:t>
            </a:r>
            <a:r>
              <a:rPr lang="fa-IR" b="1" dirty="0">
                <a:cs typeface="B Titr" pitchFamily="2" charset="-78"/>
              </a:rPr>
              <a:t>این است که مطالب ناآشنا را برای یادگیرنده قابل قبول تر کند.</a:t>
            </a:r>
            <a:endParaRPr lang="fa-IR" b="1" dirty="0">
              <a:cs typeface="B Titr" pitchFamily="2" charset="-78"/>
            </a:endParaRPr>
          </a:p>
        </p:txBody>
      </p:sp>
    </p:spTree>
    <p:extLst>
      <p:ext uri="{BB962C8B-B14F-4D97-AF65-F5344CB8AC3E}">
        <p14:creationId xmlns:p14="http://schemas.microsoft.com/office/powerpoint/2010/main" val="94092592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38"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838200"/>
            <a:ext cx="8229600" cy="1143000"/>
          </a:xfrm>
        </p:spPr>
        <p:txBody>
          <a:bodyPr/>
          <a:lstStyle/>
          <a:p>
            <a:pPr algn="ctr">
              <a:defRPr/>
            </a:pPr>
            <a:r>
              <a:rPr lang="fa-IR" dirty="0" smtClean="0">
                <a:solidFill>
                  <a:srgbClr val="FF0000"/>
                </a:solidFill>
                <a:cs typeface="B Titr" pitchFamily="2" charset="-78"/>
              </a:rPr>
              <a:t>کاربردهای آموزشی نظریه یادگیری </a:t>
            </a:r>
            <a:r>
              <a:rPr lang="fa-IR" dirty="0">
                <a:solidFill>
                  <a:srgbClr val="FF0000"/>
                </a:solidFill>
                <a:cs typeface="B Titr" pitchFamily="2" charset="-78"/>
              </a:rPr>
              <a:t>آزوبل</a:t>
            </a:r>
            <a:endParaRPr lang="en-US" dirty="0" smtClean="0">
              <a:solidFill>
                <a:srgbClr val="FF0000"/>
              </a:solidFill>
              <a:cs typeface="B Titr" pitchFamily="2" charset="-78"/>
            </a:endParaRPr>
          </a:p>
        </p:txBody>
      </p:sp>
      <p:sp>
        <p:nvSpPr>
          <p:cNvPr id="1063939" name="Rectangle 3"/>
          <p:cNvSpPr>
            <a:spLocks noGrp="1" noChangeArrowheads="1"/>
          </p:cNvSpPr>
          <p:nvPr>
            <p:ph type="body" idx="1"/>
          </p:nvPr>
        </p:nvSpPr>
        <p:spPr>
          <a:xfrm>
            <a:off x="296260" y="1901950"/>
            <a:ext cx="8466740" cy="4117850"/>
          </a:xfrm>
        </p:spPr>
        <p:txBody>
          <a:bodyPr>
            <a:normAutofit fontScale="85000" lnSpcReduction="20000"/>
          </a:bodyPr>
          <a:lstStyle/>
          <a:p>
            <a:pPr algn="just" rtl="1">
              <a:lnSpc>
                <a:spcPct val="150000"/>
              </a:lnSpc>
              <a:spcBef>
                <a:spcPct val="0"/>
              </a:spcBef>
              <a:buFont typeface="Wingdings" panose="05000000000000000000" pitchFamily="2" charset="2"/>
              <a:buChar char="v"/>
            </a:pPr>
            <a:r>
              <a:rPr lang="fa-IR" b="1" dirty="0">
                <a:cs typeface="B Titr" pitchFamily="2" charset="-78"/>
              </a:rPr>
              <a:t>  انگیزش و یادگیری معنی دار </a:t>
            </a:r>
          </a:p>
          <a:p>
            <a:pPr algn="just" rtl="1">
              <a:lnSpc>
                <a:spcPct val="150000"/>
              </a:lnSpc>
              <a:spcBef>
                <a:spcPct val="0"/>
              </a:spcBef>
              <a:buFont typeface="Wingdings" panose="05000000000000000000" pitchFamily="2" charset="2"/>
              <a:buChar char="v"/>
            </a:pPr>
            <a:r>
              <a:rPr lang="fa-IR" b="1" dirty="0">
                <a:cs typeface="B Titr" pitchFamily="2" charset="-78"/>
              </a:rPr>
              <a:t>در نظریه آزوبل، مهم ترین عامل انگیزشی موثر بر یادگیری معنی دار </a:t>
            </a:r>
            <a:r>
              <a:rPr lang="fa-IR" b="1" dirty="0" smtClean="0">
                <a:solidFill>
                  <a:srgbClr val="FF0000"/>
                </a:solidFill>
                <a:cs typeface="B Titr" pitchFamily="2" charset="-78"/>
              </a:rPr>
              <a:t>سایق شناختی</a:t>
            </a:r>
            <a:r>
              <a:rPr lang="fa-IR" b="1" dirty="0" smtClean="0">
                <a:cs typeface="B Titr" pitchFamily="2" charset="-78"/>
              </a:rPr>
              <a:t> است</a:t>
            </a:r>
            <a:r>
              <a:rPr lang="fa-IR" b="1" dirty="0">
                <a:cs typeface="B Titr" pitchFamily="2" charset="-78"/>
              </a:rPr>
              <a:t>. </a:t>
            </a:r>
            <a:endParaRPr lang="fa-IR" b="1" dirty="0" smtClean="0">
              <a:cs typeface="B Titr" pitchFamily="2" charset="-78"/>
            </a:endParaRPr>
          </a:p>
          <a:p>
            <a:pPr algn="just" rtl="1">
              <a:lnSpc>
                <a:spcPct val="150000"/>
              </a:lnSpc>
              <a:spcBef>
                <a:spcPct val="0"/>
              </a:spcBef>
              <a:buFont typeface="Wingdings" panose="05000000000000000000" pitchFamily="2" charset="2"/>
              <a:buChar char="v"/>
            </a:pPr>
            <a:r>
              <a:rPr lang="fa-IR" b="1" dirty="0" smtClean="0">
                <a:cs typeface="B Titr" pitchFamily="2" charset="-78"/>
              </a:rPr>
              <a:t>آزوبل </a:t>
            </a:r>
            <a:r>
              <a:rPr lang="fa-IR" b="1" dirty="0">
                <a:cs typeface="B Titr" pitchFamily="2" charset="-78"/>
              </a:rPr>
              <a:t>اعتقاد دارد که </a:t>
            </a:r>
            <a:r>
              <a:rPr lang="fa-IR" b="1" dirty="0" smtClean="0">
                <a:cs typeface="B Titr" pitchFamily="2" charset="-78"/>
              </a:rPr>
              <a:t>سایق </a:t>
            </a:r>
            <a:r>
              <a:rPr lang="fa-IR" b="1" dirty="0">
                <a:cs typeface="B Titr" pitchFamily="2" charset="-78"/>
              </a:rPr>
              <a:t>شناختی یک انگیزه درونی است که از </a:t>
            </a:r>
            <a:r>
              <a:rPr lang="fa-IR" b="1" dirty="0" smtClean="0">
                <a:cs typeface="B Titr" pitchFamily="2" charset="-78"/>
              </a:rPr>
              <a:t>علایق </a:t>
            </a:r>
            <a:r>
              <a:rPr lang="fa-IR" b="1" dirty="0">
                <a:cs typeface="B Titr" pitchFamily="2" charset="-78"/>
              </a:rPr>
              <a:t>و کنجکاوی های یادگیرنده در رابطه با کشف، دستکاری، درک، فهم و برخورد با محیط سرچشمه می گیرد و اغلب این </a:t>
            </a:r>
            <a:r>
              <a:rPr lang="fa-IR" b="1" dirty="0" smtClean="0">
                <a:cs typeface="B Titr" pitchFamily="2" charset="-78"/>
              </a:rPr>
              <a:t>سایق </a:t>
            </a:r>
            <a:r>
              <a:rPr lang="fa-IR" b="1" dirty="0">
                <a:cs typeface="B Titr" pitchFamily="2" charset="-78"/>
              </a:rPr>
              <a:t>ها اکتسابی هستند و بر مبنای تجارب یادگیرنده شکل می گیرند</a:t>
            </a:r>
            <a:r>
              <a:rPr lang="fa-IR" b="1" dirty="0" smtClean="0">
                <a:cs typeface="B Titr" pitchFamily="2" charset="-78"/>
              </a:rPr>
              <a:t>.</a:t>
            </a:r>
          </a:p>
          <a:p>
            <a:pPr algn="just" rtl="1">
              <a:lnSpc>
                <a:spcPct val="150000"/>
              </a:lnSpc>
              <a:spcBef>
                <a:spcPct val="0"/>
              </a:spcBef>
              <a:buFont typeface="Wingdings" panose="05000000000000000000" pitchFamily="2" charset="2"/>
              <a:buChar char="v"/>
            </a:pPr>
            <a:r>
              <a:rPr lang="fa-IR" b="1" dirty="0" smtClean="0">
                <a:cs typeface="B Titr" pitchFamily="2" charset="-78"/>
              </a:rPr>
              <a:t> </a:t>
            </a:r>
            <a:r>
              <a:rPr lang="fa-IR" b="1" dirty="0">
                <a:cs typeface="B Titr" pitchFamily="2" charset="-78"/>
              </a:rPr>
              <a:t>رابطه بین سائق شناختی و یادگیری یک رابطه دوطرفه است. </a:t>
            </a:r>
          </a:p>
        </p:txBody>
      </p:sp>
    </p:spTree>
    <p:extLst>
      <p:ext uri="{BB962C8B-B14F-4D97-AF65-F5344CB8AC3E}">
        <p14:creationId xmlns:p14="http://schemas.microsoft.com/office/powerpoint/2010/main" val="415062016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38"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838200"/>
            <a:ext cx="8229600" cy="1143000"/>
          </a:xfrm>
        </p:spPr>
        <p:txBody>
          <a:bodyPr/>
          <a:lstStyle/>
          <a:p>
            <a:pPr algn="ctr">
              <a:defRPr/>
            </a:pPr>
            <a:r>
              <a:rPr lang="fa-IR" dirty="0" smtClean="0">
                <a:solidFill>
                  <a:srgbClr val="FF0000"/>
                </a:solidFill>
                <a:cs typeface="B Titr" pitchFamily="2" charset="-78"/>
              </a:rPr>
              <a:t>کاربردهای آموزشی نظریه یادگیری </a:t>
            </a:r>
            <a:r>
              <a:rPr lang="fa-IR" dirty="0">
                <a:solidFill>
                  <a:srgbClr val="FF0000"/>
                </a:solidFill>
                <a:cs typeface="B Titr" pitchFamily="2" charset="-78"/>
              </a:rPr>
              <a:t>آزوبل</a:t>
            </a:r>
            <a:endParaRPr lang="en-US" dirty="0" smtClean="0">
              <a:solidFill>
                <a:srgbClr val="FF0000"/>
              </a:solidFill>
              <a:cs typeface="B Titr" pitchFamily="2" charset="-78"/>
            </a:endParaRPr>
          </a:p>
        </p:txBody>
      </p:sp>
      <p:sp>
        <p:nvSpPr>
          <p:cNvPr id="1063939" name="Rectangle 3"/>
          <p:cNvSpPr>
            <a:spLocks noGrp="1" noChangeArrowheads="1"/>
          </p:cNvSpPr>
          <p:nvPr>
            <p:ph type="body" idx="1"/>
          </p:nvPr>
        </p:nvSpPr>
        <p:spPr>
          <a:xfrm>
            <a:off x="296260" y="1901950"/>
            <a:ext cx="8466740" cy="4117850"/>
          </a:xfrm>
        </p:spPr>
        <p:txBody>
          <a:bodyPr>
            <a:normAutofit fontScale="92500" lnSpcReduction="10000"/>
          </a:bodyPr>
          <a:lstStyle/>
          <a:p>
            <a:pPr algn="just" rtl="1">
              <a:lnSpc>
                <a:spcPct val="150000"/>
              </a:lnSpc>
              <a:spcBef>
                <a:spcPct val="0"/>
              </a:spcBef>
              <a:buFont typeface="Wingdings" panose="05000000000000000000" pitchFamily="2" charset="2"/>
              <a:buChar char="v"/>
            </a:pPr>
            <a:r>
              <a:rPr lang="fa-IR" b="1" dirty="0">
                <a:cs typeface="B Titr" pitchFamily="2" charset="-78"/>
              </a:rPr>
              <a:t>  انگیزش و یادگیری معنی دار </a:t>
            </a:r>
          </a:p>
          <a:p>
            <a:pPr algn="just" rtl="1">
              <a:lnSpc>
                <a:spcPct val="150000"/>
              </a:lnSpc>
              <a:spcBef>
                <a:spcPct val="0"/>
              </a:spcBef>
              <a:buFont typeface="Wingdings" panose="05000000000000000000" pitchFamily="2" charset="2"/>
              <a:buChar char="v"/>
            </a:pPr>
            <a:r>
              <a:rPr lang="fa-IR" b="1" dirty="0">
                <a:cs typeface="B Titr" pitchFamily="2" charset="-78"/>
              </a:rPr>
              <a:t>پس آزوبل تنها معلمان را به ایجاد انگیزش در دانش آموزان ترغیب نمی کند بلکه می گوید، نیازی نیست که معلم منتظر بماند که در دانش آموز علاقه ایجاد شود و سپس آموزش را شروع کند بلکه در ابتدا، موقتا باید بدون در نظر گرفتن علاقه او آموزش موثر و یادگیری را در آنها ایجاد کند و به دنبال یادگیری علاقه ظاهر می شود و خود منجر به یادگیری بیشتر می </a:t>
            </a:r>
            <a:r>
              <a:rPr lang="fa-IR" b="1" dirty="0" smtClean="0">
                <a:cs typeface="B Titr" pitchFamily="2" charset="-78"/>
              </a:rPr>
              <a:t>شود. </a:t>
            </a:r>
          </a:p>
        </p:txBody>
      </p:sp>
    </p:spTree>
    <p:extLst>
      <p:ext uri="{BB962C8B-B14F-4D97-AF65-F5344CB8AC3E}">
        <p14:creationId xmlns:p14="http://schemas.microsoft.com/office/powerpoint/2010/main" val="48814045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38"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838200"/>
            <a:ext cx="8229600" cy="1143000"/>
          </a:xfrm>
        </p:spPr>
        <p:txBody>
          <a:bodyPr/>
          <a:lstStyle/>
          <a:p>
            <a:pPr algn="ctr">
              <a:defRPr/>
            </a:pPr>
            <a:r>
              <a:rPr lang="fa-IR" dirty="0" smtClean="0">
                <a:solidFill>
                  <a:srgbClr val="FF0000"/>
                </a:solidFill>
                <a:cs typeface="B Titr" pitchFamily="2" charset="-78"/>
              </a:rPr>
              <a:t>نظریه یادگیری </a:t>
            </a:r>
            <a:r>
              <a:rPr lang="fa-IR" dirty="0">
                <a:solidFill>
                  <a:srgbClr val="FF0000"/>
                </a:solidFill>
                <a:cs typeface="B Titr" pitchFamily="2" charset="-78"/>
              </a:rPr>
              <a:t>آزوبل</a:t>
            </a:r>
            <a:endParaRPr lang="en-US" dirty="0" smtClean="0">
              <a:solidFill>
                <a:srgbClr val="FF0000"/>
              </a:solidFill>
              <a:cs typeface="B Titr" pitchFamily="2" charset="-78"/>
            </a:endParaRPr>
          </a:p>
        </p:txBody>
      </p:sp>
      <p:sp>
        <p:nvSpPr>
          <p:cNvPr id="1063939" name="Rectangle 3"/>
          <p:cNvSpPr>
            <a:spLocks noGrp="1" noChangeArrowheads="1"/>
          </p:cNvSpPr>
          <p:nvPr>
            <p:ph type="body" idx="1"/>
          </p:nvPr>
        </p:nvSpPr>
        <p:spPr>
          <a:xfrm>
            <a:off x="296260" y="1901950"/>
            <a:ext cx="8466740" cy="4117850"/>
          </a:xfrm>
        </p:spPr>
        <p:txBody>
          <a:bodyPr>
            <a:normAutofit/>
          </a:bodyPr>
          <a:lstStyle/>
          <a:p>
            <a:pPr algn="just" rtl="1">
              <a:lnSpc>
                <a:spcPct val="150000"/>
              </a:lnSpc>
              <a:spcBef>
                <a:spcPct val="0"/>
              </a:spcBef>
              <a:buFont typeface="Wingdings" panose="05000000000000000000" pitchFamily="2" charset="2"/>
              <a:buChar char="v"/>
            </a:pPr>
            <a:r>
              <a:rPr lang="fa-IR" b="1" dirty="0">
                <a:cs typeface="B Titr" pitchFamily="2" charset="-78"/>
              </a:rPr>
              <a:t>  </a:t>
            </a:r>
          </a:p>
        </p:txBody>
      </p:sp>
      <p:pic>
        <p:nvPicPr>
          <p:cNvPr id="3" name="Picture 2"/>
          <p:cNvPicPr>
            <a:picLocks noChangeAspect="1"/>
          </p:cNvPicPr>
          <p:nvPr/>
        </p:nvPicPr>
        <p:blipFill>
          <a:blip r:embed="rId2"/>
          <a:stretch>
            <a:fillRect/>
          </a:stretch>
        </p:blipFill>
        <p:spPr>
          <a:xfrm>
            <a:off x="381000" y="1901950"/>
            <a:ext cx="8305800" cy="4581150"/>
          </a:xfrm>
          <a:prstGeom prst="rect">
            <a:avLst/>
          </a:prstGeom>
        </p:spPr>
      </p:pic>
    </p:spTree>
    <p:extLst>
      <p:ext uri="{BB962C8B-B14F-4D97-AF65-F5344CB8AC3E}">
        <p14:creationId xmlns:p14="http://schemas.microsoft.com/office/powerpoint/2010/main" val="199539394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38"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838200"/>
            <a:ext cx="8229600" cy="1143000"/>
          </a:xfrm>
        </p:spPr>
        <p:txBody>
          <a:bodyPr/>
          <a:lstStyle/>
          <a:p>
            <a:pPr algn="ctr">
              <a:defRPr/>
            </a:pPr>
            <a:r>
              <a:rPr lang="fa-IR" dirty="0" smtClean="0">
                <a:solidFill>
                  <a:srgbClr val="FF0000"/>
                </a:solidFill>
                <a:cs typeface="B Titr" pitchFamily="2" charset="-78"/>
              </a:rPr>
              <a:t>کاربردهای آموزشی نظریه یادگیری </a:t>
            </a:r>
            <a:r>
              <a:rPr lang="fa-IR" dirty="0">
                <a:solidFill>
                  <a:srgbClr val="FF0000"/>
                </a:solidFill>
                <a:cs typeface="B Titr" pitchFamily="2" charset="-78"/>
              </a:rPr>
              <a:t>آزوبل</a:t>
            </a:r>
            <a:endParaRPr lang="en-US" dirty="0" smtClean="0">
              <a:solidFill>
                <a:srgbClr val="FF0000"/>
              </a:solidFill>
              <a:cs typeface="B Titr" pitchFamily="2" charset="-78"/>
            </a:endParaRPr>
          </a:p>
        </p:txBody>
      </p:sp>
      <p:sp>
        <p:nvSpPr>
          <p:cNvPr id="1063939" name="Rectangle 3"/>
          <p:cNvSpPr>
            <a:spLocks noGrp="1" noChangeArrowheads="1"/>
          </p:cNvSpPr>
          <p:nvPr>
            <p:ph type="body" idx="1"/>
          </p:nvPr>
        </p:nvSpPr>
        <p:spPr>
          <a:xfrm>
            <a:off x="296260" y="1901950"/>
            <a:ext cx="8466740" cy="4117850"/>
          </a:xfrm>
        </p:spPr>
        <p:txBody>
          <a:bodyPr>
            <a:normAutofit/>
          </a:bodyPr>
          <a:lstStyle/>
          <a:p>
            <a:pPr algn="just" rtl="1">
              <a:lnSpc>
                <a:spcPct val="150000"/>
              </a:lnSpc>
              <a:spcBef>
                <a:spcPct val="0"/>
              </a:spcBef>
              <a:buFont typeface="Wingdings" panose="05000000000000000000" pitchFamily="2" charset="2"/>
              <a:buChar char="v"/>
            </a:pPr>
            <a:r>
              <a:rPr lang="fa-IR" b="1" dirty="0">
                <a:cs typeface="B Titr" pitchFamily="2" charset="-78"/>
              </a:rPr>
              <a:t>  انگیزش و یادگیری معنی دار </a:t>
            </a:r>
          </a:p>
          <a:p>
            <a:pPr algn="just" rtl="1">
              <a:lnSpc>
                <a:spcPct val="150000"/>
              </a:lnSpc>
              <a:spcBef>
                <a:spcPct val="0"/>
              </a:spcBef>
              <a:buFont typeface="Wingdings" panose="05000000000000000000" pitchFamily="2" charset="2"/>
              <a:buChar char="v"/>
            </a:pPr>
            <a:r>
              <a:rPr lang="fa-IR" b="1" dirty="0">
                <a:cs typeface="B Titr" pitchFamily="2" charset="-78"/>
              </a:rPr>
              <a:t>آزوبل استفاده از تقویت و پاداش بیرونی به ویژه، انگیزش حاصل از عوامل آزارنده را در یادگیری معنی دار پیشنهاد نمی کند</a:t>
            </a:r>
            <a:r>
              <a:rPr lang="fa-IR" b="1" dirty="0" smtClean="0">
                <a:cs typeface="B Titr" pitchFamily="2" charset="-78"/>
              </a:rPr>
              <a:t>.</a:t>
            </a:r>
          </a:p>
          <a:p>
            <a:pPr algn="just" rtl="1">
              <a:lnSpc>
                <a:spcPct val="150000"/>
              </a:lnSpc>
              <a:spcBef>
                <a:spcPct val="0"/>
              </a:spcBef>
              <a:buFont typeface="Wingdings" panose="05000000000000000000" pitchFamily="2" charset="2"/>
              <a:buChar char="v"/>
            </a:pPr>
            <a:r>
              <a:rPr lang="fa-IR" b="1" dirty="0" smtClean="0">
                <a:cs typeface="B Titr" pitchFamily="2" charset="-78"/>
              </a:rPr>
              <a:t> </a:t>
            </a:r>
            <a:r>
              <a:rPr lang="fa-IR" b="1" dirty="0">
                <a:cs typeface="B Titr" pitchFamily="2" charset="-78"/>
              </a:rPr>
              <a:t>او معتقد است که یادگیری معنی دار خود، پاداش تولید می کند و نیازی به پاداش بیرونی نیست و معلم باید با ارضای کنجکاوی یادگیرنده بر انگیزش درونی او </a:t>
            </a:r>
            <a:r>
              <a:rPr lang="fa-IR" b="1" dirty="0" smtClean="0">
                <a:cs typeface="B Titr" pitchFamily="2" charset="-78"/>
              </a:rPr>
              <a:t>بیفزاید.</a:t>
            </a:r>
          </a:p>
        </p:txBody>
      </p:sp>
    </p:spTree>
    <p:extLst>
      <p:ext uri="{BB962C8B-B14F-4D97-AF65-F5344CB8AC3E}">
        <p14:creationId xmlns:p14="http://schemas.microsoft.com/office/powerpoint/2010/main" val="367084926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38"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838200"/>
            <a:ext cx="8229600" cy="1143000"/>
          </a:xfrm>
        </p:spPr>
        <p:txBody>
          <a:bodyPr/>
          <a:lstStyle/>
          <a:p>
            <a:pPr algn="ctr">
              <a:defRPr/>
            </a:pPr>
            <a:r>
              <a:rPr lang="fa-IR" dirty="0" smtClean="0">
                <a:solidFill>
                  <a:srgbClr val="FF0000"/>
                </a:solidFill>
                <a:cs typeface="B Titr" pitchFamily="2" charset="-78"/>
              </a:rPr>
              <a:t>کاربردهای آموزشی نظریه یادگیری </a:t>
            </a:r>
            <a:r>
              <a:rPr lang="fa-IR" dirty="0">
                <a:solidFill>
                  <a:srgbClr val="FF0000"/>
                </a:solidFill>
                <a:cs typeface="B Titr" pitchFamily="2" charset="-78"/>
              </a:rPr>
              <a:t>آزوبل</a:t>
            </a:r>
            <a:endParaRPr lang="en-US" dirty="0" smtClean="0">
              <a:solidFill>
                <a:srgbClr val="FF0000"/>
              </a:solidFill>
              <a:cs typeface="B Titr" pitchFamily="2" charset="-78"/>
            </a:endParaRPr>
          </a:p>
        </p:txBody>
      </p:sp>
      <p:sp>
        <p:nvSpPr>
          <p:cNvPr id="1063939" name="Rectangle 3"/>
          <p:cNvSpPr>
            <a:spLocks noGrp="1" noChangeArrowheads="1"/>
          </p:cNvSpPr>
          <p:nvPr>
            <p:ph type="body" idx="1"/>
          </p:nvPr>
        </p:nvSpPr>
        <p:spPr>
          <a:xfrm>
            <a:off x="296260" y="1901950"/>
            <a:ext cx="8466740" cy="4117850"/>
          </a:xfrm>
        </p:spPr>
        <p:txBody>
          <a:bodyPr>
            <a:normAutofit/>
          </a:bodyPr>
          <a:lstStyle/>
          <a:p>
            <a:pPr algn="just" rtl="1">
              <a:lnSpc>
                <a:spcPct val="150000"/>
              </a:lnSpc>
              <a:spcBef>
                <a:spcPct val="0"/>
              </a:spcBef>
              <a:buFont typeface="Wingdings" panose="05000000000000000000" pitchFamily="2" charset="2"/>
              <a:buChar char="v"/>
            </a:pPr>
            <a:r>
              <a:rPr lang="fa-IR" b="1" dirty="0">
                <a:cs typeface="B Titr" pitchFamily="2" charset="-78"/>
              </a:rPr>
              <a:t>  انگیزش و یادگیری معنی دار </a:t>
            </a:r>
          </a:p>
          <a:p>
            <a:pPr algn="just" rtl="1">
              <a:lnSpc>
                <a:spcPct val="150000"/>
              </a:lnSpc>
              <a:spcBef>
                <a:spcPct val="0"/>
              </a:spcBef>
              <a:buFont typeface="Wingdings" panose="05000000000000000000" pitchFamily="2" charset="2"/>
              <a:buChar char="v"/>
            </a:pPr>
            <a:r>
              <a:rPr lang="fa-IR" b="1" dirty="0" smtClean="0">
                <a:solidFill>
                  <a:srgbClr val="FF0000"/>
                </a:solidFill>
                <a:cs typeface="B Titr" pitchFamily="2" charset="-78"/>
              </a:rPr>
              <a:t>توصیه آزوبل </a:t>
            </a:r>
            <a:r>
              <a:rPr lang="fa-IR" b="1" dirty="0">
                <a:solidFill>
                  <a:srgbClr val="FF0000"/>
                </a:solidFill>
                <a:cs typeface="B Titr" pitchFamily="2" charset="-78"/>
              </a:rPr>
              <a:t>به </a:t>
            </a:r>
            <a:r>
              <a:rPr lang="fa-IR" b="1" dirty="0" smtClean="0">
                <a:solidFill>
                  <a:srgbClr val="FF0000"/>
                </a:solidFill>
                <a:cs typeface="B Titr" pitchFamily="2" charset="-78"/>
              </a:rPr>
              <a:t>معلمان: </a:t>
            </a:r>
            <a:r>
              <a:rPr lang="fa-IR" b="1" dirty="0">
                <a:cs typeface="B Titr" pitchFamily="2" charset="-78"/>
              </a:rPr>
              <a:t>" </a:t>
            </a:r>
            <a:r>
              <a:rPr lang="fa-IR" b="1" dirty="0" smtClean="0">
                <a:cs typeface="B Titr" pitchFamily="2" charset="-78"/>
              </a:rPr>
              <a:t>موثرترین </a:t>
            </a:r>
            <a:r>
              <a:rPr lang="fa-IR" b="1" dirty="0">
                <a:cs typeface="B Titr" pitchFamily="2" charset="-78"/>
              </a:rPr>
              <a:t>راه برای ایجاد انگیزش </a:t>
            </a:r>
            <a:r>
              <a:rPr lang="fa-IR" b="1" dirty="0" smtClean="0">
                <a:cs typeface="B Titr" pitchFamily="2" charset="-78"/>
              </a:rPr>
              <a:t>یادگیری، تاکید </a:t>
            </a:r>
            <a:r>
              <a:rPr lang="fa-IR" b="1" dirty="0">
                <a:cs typeface="B Titr" pitchFamily="2" charset="-78"/>
              </a:rPr>
              <a:t>به جنبه های شناختی است , نه جنبه های عاطفی </a:t>
            </a:r>
            <a:r>
              <a:rPr lang="fa-IR" b="1" dirty="0" smtClean="0">
                <a:cs typeface="B Titr" pitchFamily="2" charset="-78"/>
              </a:rPr>
              <a:t> </a:t>
            </a:r>
            <a:r>
              <a:rPr lang="fa-IR" b="1" dirty="0">
                <a:cs typeface="B Titr" pitchFamily="2" charset="-78"/>
              </a:rPr>
              <a:t>" یعنی احتیاج نیست برای دانش آموز ابتدا جذابیت یک درس ایجاد </a:t>
            </a:r>
            <a:r>
              <a:rPr lang="fa-IR" b="1" dirty="0" smtClean="0">
                <a:cs typeface="B Titr" pitchFamily="2" charset="-78"/>
              </a:rPr>
              <a:t>شود، بلکه </a:t>
            </a:r>
            <a:r>
              <a:rPr lang="fa-IR" b="1" dirty="0">
                <a:cs typeface="B Titr" pitchFamily="2" charset="-78"/>
              </a:rPr>
              <a:t>اگر آموزش خوب و با کیفیت </a:t>
            </a:r>
            <a:r>
              <a:rPr lang="fa-IR" b="1" dirty="0" smtClean="0">
                <a:cs typeface="B Titr" pitchFamily="2" charset="-78"/>
              </a:rPr>
              <a:t>ارایه </a:t>
            </a:r>
            <a:r>
              <a:rPr lang="fa-IR" b="1" dirty="0">
                <a:cs typeface="B Titr" pitchFamily="2" charset="-78"/>
              </a:rPr>
              <a:t>شود خود به خود در فرد علاقه ایجاد </a:t>
            </a:r>
            <a:r>
              <a:rPr lang="fa-IR" b="1" dirty="0" smtClean="0">
                <a:cs typeface="B Titr" pitchFamily="2" charset="-78"/>
              </a:rPr>
              <a:t>می کند </a:t>
            </a:r>
            <a:r>
              <a:rPr lang="fa-IR" b="1" dirty="0">
                <a:cs typeface="B Titr" pitchFamily="2" charset="-78"/>
              </a:rPr>
              <a:t>.</a:t>
            </a:r>
          </a:p>
        </p:txBody>
      </p:sp>
    </p:spTree>
    <p:extLst>
      <p:ext uri="{BB962C8B-B14F-4D97-AF65-F5344CB8AC3E}">
        <p14:creationId xmlns:p14="http://schemas.microsoft.com/office/powerpoint/2010/main" val="105807531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38"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838200"/>
            <a:ext cx="8229600" cy="1143000"/>
          </a:xfrm>
        </p:spPr>
        <p:txBody>
          <a:bodyPr>
            <a:normAutofit/>
          </a:bodyPr>
          <a:lstStyle/>
          <a:p>
            <a:pPr algn="ctr" rtl="1">
              <a:defRPr/>
            </a:pPr>
            <a:r>
              <a:rPr lang="fa-IR" sz="4000" dirty="0" smtClean="0">
                <a:solidFill>
                  <a:srgbClr val="FF0000"/>
                </a:solidFill>
                <a:cs typeface="B Titr" pitchFamily="2" charset="-78"/>
              </a:rPr>
              <a:t>ایمیل جهت ارسال تکالیف</a:t>
            </a:r>
            <a:endParaRPr lang="en-US" sz="4000" dirty="0" smtClean="0">
              <a:solidFill>
                <a:srgbClr val="FF0000"/>
              </a:solidFill>
              <a:cs typeface="B Titr" pitchFamily="2" charset="-78"/>
            </a:endParaRPr>
          </a:p>
        </p:txBody>
      </p:sp>
      <p:sp>
        <p:nvSpPr>
          <p:cNvPr id="1063939" name="Rectangle 3"/>
          <p:cNvSpPr>
            <a:spLocks noGrp="1" noChangeArrowheads="1"/>
          </p:cNvSpPr>
          <p:nvPr>
            <p:ph type="body" idx="1"/>
          </p:nvPr>
        </p:nvSpPr>
        <p:spPr>
          <a:xfrm>
            <a:off x="296260" y="1901950"/>
            <a:ext cx="8466740" cy="4117850"/>
          </a:xfrm>
        </p:spPr>
        <p:txBody>
          <a:bodyPr>
            <a:normAutofit/>
          </a:bodyPr>
          <a:lstStyle/>
          <a:p>
            <a:pPr algn="just">
              <a:lnSpc>
                <a:spcPct val="150000"/>
              </a:lnSpc>
              <a:spcBef>
                <a:spcPct val="0"/>
              </a:spcBef>
              <a:buFont typeface="Wingdings" panose="05000000000000000000" pitchFamily="2" charset="2"/>
              <a:buChar char="v"/>
            </a:pPr>
            <a:r>
              <a:rPr lang="en-US" sz="4500" b="1" dirty="0" smtClean="0">
                <a:latin typeface="Times New Roman" panose="02020603050405020304" pitchFamily="18" charset="0"/>
                <a:cs typeface="Times New Roman" panose="02020603050405020304" pitchFamily="18" charset="0"/>
              </a:rPr>
              <a:t>aeghbali88@gmail.com</a:t>
            </a:r>
            <a:endParaRPr lang="fa-IR" sz="4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032687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38"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838200"/>
            <a:ext cx="8229600" cy="1143000"/>
          </a:xfrm>
        </p:spPr>
        <p:txBody>
          <a:bodyPr/>
          <a:lstStyle/>
          <a:p>
            <a:pPr algn="ctr">
              <a:defRPr/>
            </a:pPr>
            <a:r>
              <a:rPr lang="fa-IR" dirty="0" smtClean="0">
                <a:solidFill>
                  <a:srgbClr val="FF0000"/>
                </a:solidFill>
                <a:cs typeface="B Titr" pitchFamily="2" charset="-78"/>
              </a:rPr>
              <a:t>نظریه یادگیری </a:t>
            </a:r>
            <a:r>
              <a:rPr lang="fa-IR" dirty="0">
                <a:solidFill>
                  <a:srgbClr val="FF0000"/>
                </a:solidFill>
                <a:cs typeface="B Titr" pitchFamily="2" charset="-78"/>
              </a:rPr>
              <a:t>آزوبل</a:t>
            </a:r>
            <a:endParaRPr lang="en-US" dirty="0" smtClean="0">
              <a:solidFill>
                <a:srgbClr val="FF0000"/>
              </a:solidFill>
              <a:cs typeface="B Titr" pitchFamily="2" charset="-78"/>
            </a:endParaRPr>
          </a:p>
        </p:txBody>
      </p:sp>
      <p:sp>
        <p:nvSpPr>
          <p:cNvPr id="1063939" name="Rectangle 3"/>
          <p:cNvSpPr>
            <a:spLocks noGrp="1" noChangeArrowheads="1"/>
          </p:cNvSpPr>
          <p:nvPr>
            <p:ph type="body" idx="1"/>
          </p:nvPr>
        </p:nvSpPr>
        <p:spPr>
          <a:xfrm>
            <a:off x="296260" y="1901950"/>
            <a:ext cx="8466740" cy="4117850"/>
          </a:xfrm>
        </p:spPr>
        <p:txBody>
          <a:bodyPr>
            <a:normAutofit/>
          </a:bodyPr>
          <a:lstStyle/>
          <a:p>
            <a:pPr algn="just" rtl="1">
              <a:lnSpc>
                <a:spcPct val="150000"/>
              </a:lnSpc>
              <a:spcBef>
                <a:spcPct val="0"/>
              </a:spcBef>
              <a:buFont typeface="Wingdings" panose="05000000000000000000" pitchFamily="2" charset="2"/>
              <a:buChar char="v"/>
            </a:pPr>
            <a:r>
              <a:rPr lang="fa-IR" b="1" dirty="0" smtClean="0">
                <a:solidFill>
                  <a:srgbClr val="FF0000"/>
                </a:solidFill>
                <a:cs typeface="B Titr" pitchFamily="2" charset="-78"/>
              </a:rPr>
              <a:t>این عبارت را تکمیل کنید</a:t>
            </a:r>
          </a:p>
          <a:p>
            <a:pPr algn="just" rtl="1">
              <a:lnSpc>
                <a:spcPct val="150000"/>
              </a:lnSpc>
              <a:spcBef>
                <a:spcPct val="0"/>
              </a:spcBef>
              <a:buFont typeface="Wingdings" panose="05000000000000000000" pitchFamily="2" charset="2"/>
              <a:buChar char="v"/>
            </a:pPr>
            <a:r>
              <a:rPr lang="fa-IR" b="1" dirty="0" smtClean="0">
                <a:cs typeface="B Titr" pitchFamily="2" charset="-78"/>
              </a:rPr>
              <a:t>یادگیری معنی دار یعنی ........</a:t>
            </a:r>
            <a:endParaRPr lang="fa-IR" b="1" dirty="0" smtClean="0">
              <a:cs typeface="B Titr" pitchFamily="2" charset="-78"/>
            </a:endParaRPr>
          </a:p>
          <a:p>
            <a:pPr algn="just" rtl="1">
              <a:lnSpc>
                <a:spcPct val="150000"/>
              </a:lnSpc>
              <a:spcBef>
                <a:spcPct val="0"/>
              </a:spcBef>
              <a:buFont typeface="Wingdings" panose="05000000000000000000" pitchFamily="2" charset="2"/>
              <a:buChar char="v"/>
            </a:pPr>
            <a:endParaRPr lang="fa-IR" b="1" dirty="0">
              <a:cs typeface="B Titr" pitchFamily="2" charset="-78"/>
            </a:endParaRPr>
          </a:p>
        </p:txBody>
      </p:sp>
    </p:spTree>
    <p:extLst>
      <p:ext uri="{BB962C8B-B14F-4D97-AF65-F5344CB8AC3E}">
        <p14:creationId xmlns:p14="http://schemas.microsoft.com/office/powerpoint/2010/main" val="43834865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38"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838200"/>
            <a:ext cx="8229600" cy="1143000"/>
          </a:xfrm>
        </p:spPr>
        <p:txBody>
          <a:bodyPr/>
          <a:lstStyle/>
          <a:p>
            <a:pPr algn="ctr">
              <a:defRPr/>
            </a:pPr>
            <a:r>
              <a:rPr lang="fa-IR" dirty="0" smtClean="0">
                <a:solidFill>
                  <a:srgbClr val="FF0000"/>
                </a:solidFill>
                <a:cs typeface="B Titr" pitchFamily="2" charset="-78"/>
              </a:rPr>
              <a:t>نظریه یادگیری </a:t>
            </a:r>
            <a:r>
              <a:rPr lang="fa-IR" dirty="0">
                <a:solidFill>
                  <a:srgbClr val="FF0000"/>
                </a:solidFill>
                <a:cs typeface="B Titr" pitchFamily="2" charset="-78"/>
              </a:rPr>
              <a:t>آزوبل</a:t>
            </a:r>
            <a:endParaRPr lang="en-US" dirty="0" smtClean="0">
              <a:solidFill>
                <a:srgbClr val="FF0000"/>
              </a:solidFill>
              <a:cs typeface="B Titr" pitchFamily="2" charset="-78"/>
            </a:endParaRPr>
          </a:p>
        </p:txBody>
      </p:sp>
      <p:sp>
        <p:nvSpPr>
          <p:cNvPr id="1063939" name="Rectangle 3"/>
          <p:cNvSpPr>
            <a:spLocks noGrp="1" noChangeArrowheads="1"/>
          </p:cNvSpPr>
          <p:nvPr>
            <p:ph type="body" idx="1"/>
          </p:nvPr>
        </p:nvSpPr>
        <p:spPr>
          <a:xfrm>
            <a:off x="296260" y="1901950"/>
            <a:ext cx="8466740" cy="4117850"/>
          </a:xfrm>
        </p:spPr>
        <p:txBody>
          <a:bodyPr>
            <a:normAutofit/>
          </a:bodyPr>
          <a:lstStyle/>
          <a:p>
            <a:pPr algn="just" rtl="1">
              <a:lnSpc>
                <a:spcPct val="150000"/>
              </a:lnSpc>
              <a:spcBef>
                <a:spcPct val="0"/>
              </a:spcBef>
              <a:buFont typeface="Wingdings" panose="05000000000000000000" pitchFamily="2" charset="2"/>
              <a:buChar char="v"/>
            </a:pPr>
            <a:r>
              <a:rPr lang="fa-IR" b="1" dirty="0" smtClean="0">
                <a:solidFill>
                  <a:srgbClr val="FF0000"/>
                </a:solidFill>
                <a:cs typeface="B Titr" pitchFamily="2" charset="-78"/>
              </a:rPr>
              <a:t>به این جمله آزوبل توجه کنید</a:t>
            </a:r>
          </a:p>
          <a:p>
            <a:pPr algn="just" rtl="1">
              <a:lnSpc>
                <a:spcPct val="150000"/>
              </a:lnSpc>
              <a:spcBef>
                <a:spcPct val="0"/>
              </a:spcBef>
              <a:buFont typeface="Wingdings" panose="05000000000000000000" pitchFamily="2" charset="2"/>
              <a:buChar char="v"/>
            </a:pPr>
            <a:r>
              <a:rPr lang="fa-IR" b="1" dirty="0" smtClean="0">
                <a:cs typeface="B Titr" pitchFamily="2" charset="-78"/>
              </a:rPr>
              <a:t>مهم ترین چیزی که روی یادگیری تاثیر دارد، دانسته های قبلی فراگیر است، آن را شناسایی کرده و سپس تدریس را آغاز کنید.</a:t>
            </a:r>
            <a:endParaRPr lang="fa-IR" b="1" dirty="0">
              <a:cs typeface="B Titr" pitchFamily="2" charset="-78"/>
            </a:endParaRPr>
          </a:p>
        </p:txBody>
      </p:sp>
    </p:spTree>
    <p:extLst>
      <p:ext uri="{BB962C8B-B14F-4D97-AF65-F5344CB8AC3E}">
        <p14:creationId xmlns:p14="http://schemas.microsoft.com/office/powerpoint/2010/main" val="138120738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38"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838200"/>
            <a:ext cx="8229600" cy="1143000"/>
          </a:xfrm>
        </p:spPr>
        <p:txBody>
          <a:bodyPr/>
          <a:lstStyle/>
          <a:p>
            <a:pPr algn="ctr">
              <a:defRPr/>
            </a:pPr>
            <a:r>
              <a:rPr lang="fa-IR" dirty="0" smtClean="0">
                <a:solidFill>
                  <a:srgbClr val="FF0000"/>
                </a:solidFill>
                <a:cs typeface="B Titr" pitchFamily="2" charset="-78"/>
              </a:rPr>
              <a:t>نظریه یادگیری </a:t>
            </a:r>
            <a:r>
              <a:rPr lang="fa-IR" dirty="0">
                <a:solidFill>
                  <a:srgbClr val="FF0000"/>
                </a:solidFill>
                <a:cs typeface="B Titr" pitchFamily="2" charset="-78"/>
              </a:rPr>
              <a:t>آزوبل</a:t>
            </a:r>
            <a:endParaRPr lang="en-US" dirty="0" smtClean="0">
              <a:solidFill>
                <a:srgbClr val="FF0000"/>
              </a:solidFill>
              <a:cs typeface="B Titr" pitchFamily="2" charset="-78"/>
            </a:endParaRPr>
          </a:p>
        </p:txBody>
      </p:sp>
      <p:sp>
        <p:nvSpPr>
          <p:cNvPr id="1063939" name="Rectangle 3"/>
          <p:cNvSpPr>
            <a:spLocks noGrp="1" noChangeArrowheads="1"/>
          </p:cNvSpPr>
          <p:nvPr>
            <p:ph type="body" idx="1"/>
          </p:nvPr>
        </p:nvSpPr>
        <p:spPr>
          <a:xfrm>
            <a:off x="296260" y="1901950"/>
            <a:ext cx="8466740" cy="4117850"/>
          </a:xfrm>
        </p:spPr>
        <p:txBody>
          <a:bodyPr>
            <a:normAutofit/>
          </a:bodyPr>
          <a:lstStyle/>
          <a:p>
            <a:pPr algn="just" rtl="1">
              <a:lnSpc>
                <a:spcPct val="150000"/>
              </a:lnSpc>
              <a:spcBef>
                <a:spcPct val="0"/>
              </a:spcBef>
              <a:buFont typeface="Wingdings" panose="05000000000000000000" pitchFamily="2" charset="2"/>
              <a:buChar char="v"/>
            </a:pPr>
            <a:r>
              <a:rPr lang="fa-IR" b="1" dirty="0" smtClean="0">
                <a:cs typeface="B Titr" pitchFamily="2" charset="-78"/>
              </a:rPr>
              <a:t>دیوید </a:t>
            </a:r>
            <a:r>
              <a:rPr lang="fa-IR" b="1" dirty="0">
                <a:cs typeface="B Titr" pitchFamily="2" charset="-78"/>
              </a:rPr>
              <a:t>آزوبل یکی از نظریه </a:t>
            </a:r>
            <a:r>
              <a:rPr lang="fa-IR" b="1" dirty="0" smtClean="0">
                <a:cs typeface="B Titr" pitchFamily="2" charset="-78"/>
              </a:rPr>
              <a:t>پردازان </a:t>
            </a:r>
            <a:r>
              <a:rPr lang="fa-IR" b="1" dirty="0">
                <a:cs typeface="B Titr" pitchFamily="2" charset="-78"/>
              </a:rPr>
              <a:t>معروف یادگیری شناختی </a:t>
            </a:r>
            <a:r>
              <a:rPr lang="fa-IR" b="1" dirty="0" smtClean="0">
                <a:cs typeface="B Titr" pitchFamily="2" charset="-78"/>
              </a:rPr>
              <a:t>است که نظریه </a:t>
            </a:r>
            <a:r>
              <a:rPr lang="fa-IR" b="1" dirty="0">
                <a:cs typeface="B Titr" pitchFamily="2" charset="-78"/>
              </a:rPr>
              <a:t>اش به </a:t>
            </a:r>
            <a:r>
              <a:rPr lang="fa-IR" b="1" dirty="0">
                <a:solidFill>
                  <a:srgbClr val="FF0000"/>
                </a:solidFill>
                <a:cs typeface="B Titr" pitchFamily="2" charset="-78"/>
              </a:rPr>
              <a:t>نظریه ی یادگیری معنی دار کلامی</a:t>
            </a:r>
            <a:r>
              <a:rPr lang="fa-IR" b="1" dirty="0">
                <a:cs typeface="B Titr" pitchFamily="2" charset="-78"/>
              </a:rPr>
              <a:t> شهرت </a:t>
            </a:r>
            <a:r>
              <a:rPr lang="fa-IR" b="1" dirty="0" smtClean="0">
                <a:cs typeface="B Titr" pitchFamily="2" charset="-78"/>
              </a:rPr>
              <a:t>دارد.</a:t>
            </a:r>
          </a:p>
          <a:p>
            <a:pPr algn="just" rtl="1">
              <a:lnSpc>
                <a:spcPct val="150000"/>
              </a:lnSpc>
              <a:spcBef>
                <a:spcPct val="0"/>
              </a:spcBef>
              <a:buFont typeface="Wingdings" panose="05000000000000000000" pitchFamily="2" charset="2"/>
              <a:buChar char="v"/>
            </a:pPr>
            <a:r>
              <a:rPr lang="fa-IR" b="1" dirty="0" smtClean="0">
                <a:cs typeface="B Titr" pitchFamily="2" charset="-78"/>
              </a:rPr>
              <a:t> </a:t>
            </a:r>
            <a:r>
              <a:rPr lang="fa-IR" b="1" dirty="0">
                <a:cs typeface="B Titr" pitchFamily="2" charset="-78"/>
              </a:rPr>
              <a:t>این نظریه بیش از نظریه های دیگر یادگیری با </a:t>
            </a:r>
            <a:r>
              <a:rPr lang="fa-IR" b="1" dirty="0" smtClean="0">
                <a:solidFill>
                  <a:srgbClr val="FF0000"/>
                </a:solidFill>
                <a:cs typeface="B Titr" pitchFamily="2" charset="-78"/>
              </a:rPr>
              <a:t>یادگیری های </a:t>
            </a:r>
            <a:r>
              <a:rPr lang="fa-IR" b="1" dirty="0">
                <a:solidFill>
                  <a:srgbClr val="FF0000"/>
                </a:solidFill>
                <a:cs typeface="B Titr" pitchFamily="2" charset="-78"/>
              </a:rPr>
              <a:t>آموزشگاهی</a:t>
            </a:r>
            <a:r>
              <a:rPr lang="fa-IR" b="1" dirty="0">
                <a:cs typeface="B Titr" pitchFamily="2" charset="-78"/>
              </a:rPr>
              <a:t> </a:t>
            </a:r>
            <a:r>
              <a:rPr lang="fa-IR" b="1" dirty="0" smtClean="0">
                <a:cs typeface="B Titr" pitchFamily="2" charset="-78"/>
              </a:rPr>
              <a:t>سروکاردارد.</a:t>
            </a:r>
            <a:endParaRPr lang="fa-IR" b="1" dirty="0">
              <a:cs typeface="B Titr" pitchFamily="2" charset="-78"/>
            </a:endParaRPr>
          </a:p>
        </p:txBody>
      </p:sp>
    </p:spTree>
    <p:extLst>
      <p:ext uri="{BB962C8B-B14F-4D97-AF65-F5344CB8AC3E}">
        <p14:creationId xmlns:p14="http://schemas.microsoft.com/office/powerpoint/2010/main" val="311183851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38"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838200"/>
            <a:ext cx="8229600" cy="1143000"/>
          </a:xfrm>
        </p:spPr>
        <p:txBody>
          <a:bodyPr/>
          <a:lstStyle/>
          <a:p>
            <a:pPr algn="ctr">
              <a:defRPr/>
            </a:pPr>
            <a:r>
              <a:rPr lang="fa-IR" dirty="0" smtClean="0">
                <a:solidFill>
                  <a:srgbClr val="FF0000"/>
                </a:solidFill>
                <a:cs typeface="B Titr" pitchFamily="2" charset="-78"/>
              </a:rPr>
              <a:t>نظریه یادگیری </a:t>
            </a:r>
            <a:r>
              <a:rPr lang="fa-IR" dirty="0">
                <a:solidFill>
                  <a:srgbClr val="FF0000"/>
                </a:solidFill>
                <a:cs typeface="B Titr" pitchFamily="2" charset="-78"/>
              </a:rPr>
              <a:t>آزوبل</a:t>
            </a:r>
            <a:endParaRPr lang="en-US" dirty="0" smtClean="0">
              <a:solidFill>
                <a:srgbClr val="FF0000"/>
              </a:solidFill>
              <a:cs typeface="B Titr" pitchFamily="2" charset="-78"/>
            </a:endParaRPr>
          </a:p>
        </p:txBody>
      </p:sp>
      <p:sp>
        <p:nvSpPr>
          <p:cNvPr id="1063939" name="Rectangle 3"/>
          <p:cNvSpPr>
            <a:spLocks noGrp="1" noChangeArrowheads="1"/>
          </p:cNvSpPr>
          <p:nvPr>
            <p:ph type="body" idx="1"/>
          </p:nvPr>
        </p:nvSpPr>
        <p:spPr>
          <a:xfrm>
            <a:off x="296260" y="1901950"/>
            <a:ext cx="8466740" cy="4117850"/>
          </a:xfrm>
        </p:spPr>
        <p:txBody>
          <a:bodyPr>
            <a:normAutofit/>
          </a:bodyPr>
          <a:lstStyle/>
          <a:p>
            <a:pPr algn="just" rtl="1">
              <a:lnSpc>
                <a:spcPct val="150000"/>
              </a:lnSpc>
              <a:spcBef>
                <a:spcPct val="0"/>
              </a:spcBef>
              <a:buFont typeface="Wingdings" panose="05000000000000000000" pitchFamily="2" charset="2"/>
              <a:buChar char="v"/>
            </a:pPr>
            <a:r>
              <a:rPr lang="fa-IR" b="1" dirty="0">
                <a:cs typeface="B Titr" pitchFamily="2" charset="-78"/>
              </a:rPr>
              <a:t>دغدغه اصلی آزوبل </a:t>
            </a:r>
            <a:r>
              <a:rPr lang="fa-IR" b="1" dirty="0">
                <a:solidFill>
                  <a:srgbClr val="FF0000"/>
                </a:solidFill>
                <a:cs typeface="B Titr" pitchFamily="2" charset="-78"/>
              </a:rPr>
              <a:t>کمک به معلم ها </a:t>
            </a:r>
            <a:r>
              <a:rPr lang="fa-IR" b="1" dirty="0">
                <a:cs typeface="B Titr" pitchFamily="2" charset="-78"/>
              </a:rPr>
              <a:t>در ارائه اطلاعات، به خصوص </a:t>
            </a:r>
            <a:r>
              <a:rPr lang="fa-IR" b="1" dirty="0">
                <a:solidFill>
                  <a:srgbClr val="FF0000"/>
                </a:solidFill>
                <a:cs typeface="B Titr" pitchFamily="2" charset="-78"/>
              </a:rPr>
              <a:t>اطلاعات جدید</a:t>
            </a:r>
            <a:r>
              <a:rPr lang="fa-IR" b="1" dirty="0">
                <a:cs typeface="B Titr" pitchFamily="2" charset="-78"/>
              </a:rPr>
              <a:t>، به شکلی </a:t>
            </a:r>
            <a:r>
              <a:rPr lang="fa-IR" b="1" dirty="0">
                <a:solidFill>
                  <a:srgbClr val="FF0000"/>
                </a:solidFill>
                <a:cs typeface="B Titr" pitchFamily="2" charset="-78"/>
              </a:rPr>
              <a:t>معنی دار و کارآمد </a:t>
            </a:r>
            <a:r>
              <a:rPr lang="fa-IR" b="1" dirty="0" smtClean="0">
                <a:cs typeface="B Titr" pitchFamily="2" charset="-78"/>
              </a:rPr>
              <a:t>بود.</a:t>
            </a:r>
          </a:p>
          <a:p>
            <a:pPr algn="just" rtl="1">
              <a:lnSpc>
                <a:spcPct val="150000"/>
              </a:lnSpc>
              <a:spcBef>
                <a:spcPct val="0"/>
              </a:spcBef>
              <a:buFont typeface="Wingdings" panose="05000000000000000000" pitchFamily="2" charset="2"/>
              <a:buChar char="v"/>
            </a:pPr>
            <a:r>
              <a:rPr lang="fa-IR" b="1" dirty="0" smtClean="0">
                <a:cs typeface="B Titr" pitchFamily="2" charset="-78"/>
              </a:rPr>
              <a:t> او </a:t>
            </a:r>
            <a:r>
              <a:rPr lang="fa-IR" b="1" dirty="0">
                <a:cs typeface="B Titr" pitchFamily="2" charset="-78"/>
              </a:rPr>
              <a:t>مفهوم </a:t>
            </a:r>
            <a:r>
              <a:rPr lang="fa-IR" b="1" dirty="0">
                <a:solidFill>
                  <a:srgbClr val="FF0000"/>
                </a:solidFill>
                <a:cs typeface="B Titr" pitchFamily="2" charset="-78"/>
              </a:rPr>
              <a:t>پیش سازمان دهنده </a:t>
            </a:r>
            <a:r>
              <a:rPr lang="fa-IR" b="1" dirty="0" smtClean="0">
                <a:cs typeface="B Titr" pitchFamily="2" charset="-78"/>
              </a:rPr>
              <a:t>را برای </a:t>
            </a:r>
            <a:r>
              <a:rPr lang="fa-IR" b="1" dirty="0">
                <a:cs typeface="B Titr" pitchFamily="2" charset="-78"/>
              </a:rPr>
              <a:t>جذب اطلاعات جدید توسط یادگیرنده </a:t>
            </a:r>
            <a:r>
              <a:rPr lang="fa-IR" b="1" dirty="0" smtClean="0">
                <a:cs typeface="B Titr" pitchFamily="2" charset="-78"/>
              </a:rPr>
              <a:t>مطرح </a:t>
            </a:r>
            <a:r>
              <a:rPr lang="fa-IR" b="1" dirty="0">
                <a:cs typeface="B Titr" pitchFamily="2" charset="-78"/>
              </a:rPr>
              <a:t>کرده است</a:t>
            </a:r>
            <a:r>
              <a:rPr lang="fa-IR" b="1" dirty="0" smtClean="0">
                <a:cs typeface="B Titr" pitchFamily="2" charset="-78"/>
              </a:rPr>
              <a:t>.</a:t>
            </a:r>
          </a:p>
          <a:p>
            <a:pPr algn="just" rtl="1">
              <a:lnSpc>
                <a:spcPct val="150000"/>
              </a:lnSpc>
              <a:spcBef>
                <a:spcPct val="0"/>
              </a:spcBef>
              <a:buFont typeface="Wingdings" panose="05000000000000000000" pitchFamily="2" charset="2"/>
              <a:buChar char="v"/>
            </a:pPr>
            <a:r>
              <a:rPr lang="fa-IR" b="1" dirty="0" smtClean="0">
                <a:cs typeface="B Titr" pitchFamily="2" charset="-78"/>
              </a:rPr>
              <a:t> </a:t>
            </a:r>
            <a:r>
              <a:rPr lang="fa-IR" b="1" dirty="0">
                <a:cs typeface="B Titr" pitchFamily="2" charset="-78"/>
              </a:rPr>
              <a:t>او </a:t>
            </a:r>
            <a:r>
              <a:rPr lang="fa-IR" b="1" dirty="0" smtClean="0">
                <a:solidFill>
                  <a:srgbClr val="FF0000"/>
                </a:solidFill>
                <a:cs typeface="B Titr" pitchFamily="2" charset="-78"/>
              </a:rPr>
              <a:t>ساختار </a:t>
            </a:r>
            <a:r>
              <a:rPr lang="fa-IR" b="1" dirty="0">
                <a:solidFill>
                  <a:srgbClr val="FF0000"/>
                </a:solidFill>
                <a:cs typeface="B Titr" pitchFamily="2" charset="-78"/>
              </a:rPr>
              <a:t>شناختی یادگیرنده </a:t>
            </a:r>
            <a:r>
              <a:rPr lang="fa-IR" b="1" dirty="0">
                <a:cs typeface="B Titr" pitchFamily="2" charset="-78"/>
              </a:rPr>
              <a:t>را نیز در یادگیری مورد توجه قرار داده </a:t>
            </a:r>
            <a:r>
              <a:rPr lang="fa-IR" b="1" dirty="0" smtClean="0">
                <a:cs typeface="B Titr" pitchFamily="2" charset="-78"/>
              </a:rPr>
              <a:t>است.</a:t>
            </a:r>
            <a:endParaRPr lang="fa-IR" b="1" dirty="0">
              <a:cs typeface="B Titr" pitchFamily="2" charset="-78"/>
            </a:endParaRPr>
          </a:p>
        </p:txBody>
      </p:sp>
    </p:spTree>
    <p:extLst>
      <p:ext uri="{BB962C8B-B14F-4D97-AF65-F5344CB8AC3E}">
        <p14:creationId xmlns:p14="http://schemas.microsoft.com/office/powerpoint/2010/main" val="86427374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38"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838200"/>
            <a:ext cx="8229600" cy="1143000"/>
          </a:xfrm>
        </p:spPr>
        <p:txBody>
          <a:bodyPr/>
          <a:lstStyle/>
          <a:p>
            <a:pPr algn="ctr">
              <a:defRPr/>
            </a:pPr>
            <a:r>
              <a:rPr lang="fa-IR" dirty="0" smtClean="0">
                <a:solidFill>
                  <a:srgbClr val="FF0000"/>
                </a:solidFill>
                <a:cs typeface="B Titr" pitchFamily="2" charset="-78"/>
              </a:rPr>
              <a:t>عناصرنظریه یادگیری </a:t>
            </a:r>
            <a:r>
              <a:rPr lang="fa-IR" dirty="0">
                <a:solidFill>
                  <a:srgbClr val="FF0000"/>
                </a:solidFill>
                <a:cs typeface="B Titr" pitchFamily="2" charset="-78"/>
              </a:rPr>
              <a:t>آزوبل</a:t>
            </a:r>
            <a:endParaRPr lang="en-US" dirty="0" smtClean="0">
              <a:solidFill>
                <a:srgbClr val="FF0000"/>
              </a:solidFill>
              <a:cs typeface="B Titr" pitchFamily="2" charset="-78"/>
            </a:endParaRPr>
          </a:p>
        </p:txBody>
      </p:sp>
      <p:sp>
        <p:nvSpPr>
          <p:cNvPr id="1063939" name="Rectangle 3"/>
          <p:cNvSpPr>
            <a:spLocks noGrp="1" noChangeArrowheads="1"/>
          </p:cNvSpPr>
          <p:nvPr>
            <p:ph type="body" idx="1"/>
          </p:nvPr>
        </p:nvSpPr>
        <p:spPr>
          <a:xfrm>
            <a:off x="296260" y="1901950"/>
            <a:ext cx="8466740" cy="4117850"/>
          </a:xfrm>
        </p:spPr>
        <p:txBody>
          <a:bodyPr>
            <a:normAutofit fontScale="92500" lnSpcReduction="10000"/>
          </a:bodyPr>
          <a:lstStyle/>
          <a:p>
            <a:pPr algn="just" rtl="1">
              <a:lnSpc>
                <a:spcPct val="150000"/>
              </a:lnSpc>
              <a:spcBef>
                <a:spcPct val="0"/>
              </a:spcBef>
              <a:buFont typeface="Wingdings" panose="05000000000000000000" pitchFamily="2" charset="2"/>
              <a:buChar char="v"/>
            </a:pPr>
            <a:r>
              <a:rPr lang="fa-IR" b="1" dirty="0">
                <a:solidFill>
                  <a:srgbClr val="FF0000"/>
                </a:solidFill>
                <a:cs typeface="B Titr" pitchFamily="2" charset="-78"/>
              </a:rPr>
              <a:t>هرم ساخت شناختی </a:t>
            </a:r>
          </a:p>
          <a:p>
            <a:pPr algn="just" rtl="1">
              <a:lnSpc>
                <a:spcPct val="150000"/>
              </a:lnSpc>
              <a:spcBef>
                <a:spcPct val="0"/>
              </a:spcBef>
              <a:buFont typeface="Wingdings" panose="05000000000000000000" pitchFamily="2" charset="2"/>
              <a:buChar char="v"/>
            </a:pPr>
            <a:r>
              <a:rPr lang="fa-IR" b="1" dirty="0">
                <a:cs typeface="B Titr" pitchFamily="2" charset="-78"/>
              </a:rPr>
              <a:t>در نظریه آزوبل هم مانند سایر نظریه های شناختی، </a:t>
            </a:r>
            <a:r>
              <a:rPr lang="fa-IR" b="1" dirty="0">
                <a:solidFill>
                  <a:srgbClr val="FF0000"/>
                </a:solidFill>
                <a:cs typeface="B Titr" pitchFamily="2" charset="-78"/>
              </a:rPr>
              <a:t>ساخت </a:t>
            </a:r>
            <a:r>
              <a:rPr lang="fa-IR" b="1" dirty="0" smtClean="0">
                <a:solidFill>
                  <a:srgbClr val="FF0000"/>
                </a:solidFill>
                <a:cs typeface="B Titr" pitchFamily="2" charset="-78"/>
              </a:rPr>
              <a:t>شناختی </a:t>
            </a:r>
            <a:r>
              <a:rPr lang="fa-IR" b="1" dirty="0">
                <a:cs typeface="B Titr" pitchFamily="2" charset="-78"/>
              </a:rPr>
              <a:t>و سایر </a:t>
            </a:r>
            <a:r>
              <a:rPr lang="fa-IR" b="1" dirty="0">
                <a:solidFill>
                  <a:srgbClr val="FF0000"/>
                </a:solidFill>
                <a:cs typeface="B Titr" pitchFamily="2" charset="-78"/>
              </a:rPr>
              <a:t>تغییراتی که در اثر یادگیری در این ساخت شناختی </a:t>
            </a:r>
            <a:r>
              <a:rPr lang="fa-IR" b="1" dirty="0">
                <a:cs typeface="B Titr" pitchFamily="2" charset="-78"/>
              </a:rPr>
              <a:t>ایجاد می شود، </a:t>
            </a:r>
            <a:r>
              <a:rPr lang="fa-IR" b="1" dirty="0">
                <a:solidFill>
                  <a:srgbClr val="FF0000"/>
                </a:solidFill>
                <a:cs typeface="B Titr" pitchFamily="2" charset="-78"/>
              </a:rPr>
              <a:t>اساس</a:t>
            </a:r>
            <a:r>
              <a:rPr lang="fa-IR" b="1" dirty="0">
                <a:cs typeface="B Titr" pitchFamily="2" charset="-78"/>
              </a:rPr>
              <a:t> </a:t>
            </a:r>
            <a:r>
              <a:rPr lang="fa-IR" b="1" dirty="0">
                <a:solidFill>
                  <a:srgbClr val="FF0000"/>
                </a:solidFill>
                <a:cs typeface="B Titr" pitchFamily="2" charset="-78"/>
              </a:rPr>
              <a:t>یادگیری</a:t>
            </a:r>
            <a:r>
              <a:rPr lang="fa-IR" b="1" dirty="0">
                <a:cs typeface="B Titr" pitchFamily="2" charset="-78"/>
              </a:rPr>
              <a:t> را تشکیل می دهد. </a:t>
            </a:r>
            <a:endParaRPr lang="fa-IR" b="1" dirty="0" smtClean="0">
              <a:cs typeface="B Titr" pitchFamily="2" charset="-78"/>
            </a:endParaRPr>
          </a:p>
          <a:p>
            <a:pPr algn="just" rtl="1">
              <a:lnSpc>
                <a:spcPct val="150000"/>
              </a:lnSpc>
              <a:spcBef>
                <a:spcPct val="0"/>
              </a:spcBef>
              <a:buFont typeface="Wingdings" panose="05000000000000000000" pitchFamily="2" charset="2"/>
              <a:buChar char="v"/>
            </a:pPr>
            <a:r>
              <a:rPr lang="fa-IR" b="1" dirty="0" smtClean="0">
                <a:cs typeface="B Titr" pitchFamily="2" charset="-78"/>
              </a:rPr>
              <a:t>ساخت </a:t>
            </a:r>
            <a:r>
              <a:rPr lang="fa-IR" b="1" dirty="0">
                <a:cs typeface="B Titr" pitchFamily="2" charset="-78"/>
              </a:rPr>
              <a:t>شناختی عبارت است از" مجموعه ای از اطلاعات، مفاهیم، اصول و تعمیم های سازمان یافته ای که فرد قبلا در </a:t>
            </a:r>
            <a:r>
              <a:rPr lang="fa-IR" b="1" dirty="0" smtClean="0">
                <a:cs typeface="B Titr" pitchFamily="2" charset="-78"/>
              </a:rPr>
              <a:t>یک حوزه خاصی آموخته </a:t>
            </a:r>
            <a:r>
              <a:rPr lang="fa-IR" b="1" dirty="0">
                <a:cs typeface="B Titr" pitchFamily="2" charset="-78"/>
              </a:rPr>
              <a:t>است</a:t>
            </a:r>
            <a:r>
              <a:rPr lang="fa-IR" b="1" dirty="0" smtClean="0">
                <a:cs typeface="B Titr" pitchFamily="2" charset="-78"/>
              </a:rPr>
              <a:t>".</a:t>
            </a:r>
            <a:endParaRPr lang="fa-IR" b="1" dirty="0">
              <a:cs typeface="B Titr" pitchFamily="2" charset="-78"/>
            </a:endParaRPr>
          </a:p>
        </p:txBody>
      </p:sp>
    </p:spTree>
    <p:extLst>
      <p:ext uri="{BB962C8B-B14F-4D97-AF65-F5344CB8AC3E}">
        <p14:creationId xmlns:p14="http://schemas.microsoft.com/office/powerpoint/2010/main" val="316082934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38"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838200"/>
            <a:ext cx="8229600" cy="1143000"/>
          </a:xfrm>
        </p:spPr>
        <p:txBody>
          <a:bodyPr/>
          <a:lstStyle/>
          <a:p>
            <a:pPr algn="ctr">
              <a:defRPr/>
            </a:pPr>
            <a:r>
              <a:rPr lang="fa-IR" dirty="0" smtClean="0">
                <a:solidFill>
                  <a:srgbClr val="FF0000"/>
                </a:solidFill>
                <a:cs typeface="B Titr" pitchFamily="2" charset="-78"/>
              </a:rPr>
              <a:t>عناصرنظریه یادگیری </a:t>
            </a:r>
            <a:r>
              <a:rPr lang="fa-IR" dirty="0">
                <a:solidFill>
                  <a:srgbClr val="FF0000"/>
                </a:solidFill>
                <a:cs typeface="B Titr" pitchFamily="2" charset="-78"/>
              </a:rPr>
              <a:t>آزوبل</a:t>
            </a:r>
            <a:endParaRPr lang="en-US" dirty="0" smtClean="0">
              <a:solidFill>
                <a:srgbClr val="FF0000"/>
              </a:solidFill>
              <a:cs typeface="B Titr" pitchFamily="2" charset="-78"/>
            </a:endParaRPr>
          </a:p>
        </p:txBody>
      </p:sp>
      <p:sp>
        <p:nvSpPr>
          <p:cNvPr id="1063939" name="Rectangle 3"/>
          <p:cNvSpPr>
            <a:spLocks noGrp="1" noChangeArrowheads="1"/>
          </p:cNvSpPr>
          <p:nvPr>
            <p:ph type="body" idx="1"/>
          </p:nvPr>
        </p:nvSpPr>
        <p:spPr>
          <a:xfrm>
            <a:off x="296260" y="1901950"/>
            <a:ext cx="8466740" cy="4117850"/>
          </a:xfrm>
        </p:spPr>
        <p:txBody>
          <a:bodyPr>
            <a:normAutofit fontScale="85000" lnSpcReduction="20000"/>
          </a:bodyPr>
          <a:lstStyle/>
          <a:p>
            <a:pPr algn="just" rtl="1">
              <a:lnSpc>
                <a:spcPct val="150000"/>
              </a:lnSpc>
              <a:spcBef>
                <a:spcPct val="0"/>
              </a:spcBef>
              <a:buFont typeface="Wingdings" panose="05000000000000000000" pitchFamily="2" charset="2"/>
              <a:buChar char="v"/>
            </a:pPr>
            <a:r>
              <a:rPr lang="fa-IR" b="1" dirty="0">
                <a:solidFill>
                  <a:srgbClr val="FF0000"/>
                </a:solidFill>
                <a:cs typeface="B Titr" pitchFamily="2" charset="-78"/>
              </a:rPr>
              <a:t>هرم ساخت شناختی </a:t>
            </a:r>
          </a:p>
          <a:p>
            <a:pPr algn="just" rtl="1">
              <a:lnSpc>
                <a:spcPct val="150000"/>
              </a:lnSpc>
              <a:spcBef>
                <a:spcPct val="0"/>
              </a:spcBef>
              <a:buFont typeface="Wingdings" panose="05000000000000000000" pitchFamily="2" charset="2"/>
              <a:buChar char="v"/>
            </a:pPr>
            <a:r>
              <a:rPr lang="fa-IR" b="1" dirty="0">
                <a:cs typeface="B Titr" pitchFamily="2" charset="-78"/>
              </a:rPr>
              <a:t>بر اساس این </a:t>
            </a:r>
            <a:r>
              <a:rPr lang="fa-IR" b="1" dirty="0" smtClean="0">
                <a:cs typeface="B Titr" pitchFamily="2" charset="-78"/>
              </a:rPr>
              <a:t>نظریه، </a:t>
            </a:r>
            <a:r>
              <a:rPr lang="fa-IR" b="1" dirty="0">
                <a:cs typeface="B Titr" pitchFamily="2" charset="-78"/>
              </a:rPr>
              <a:t>ساخت شناختی هر فردی به صورت </a:t>
            </a:r>
            <a:r>
              <a:rPr lang="fa-IR" b="1" dirty="0">
                <a:solidFill>
                  <a:srgbClr val="FF0000"/>
                </a:solidFill>
                <a:cs typeface="B Titr" pitchFamily="2" charset="-78"/>
              </a:rPr>
              <a:t>یک هرم </a:t>
            </a:r>
            <a:r>
              <a:rPr lang="fa-IR" b="1" dirty="0">
                <a:cs typeface="B Titr" pitchFamily="2" charset="-78"/>
              </a:rPr>
              <a:t>در نظر گرفته می شود که در راس هرم </a:t>
            </a:r>
            <a:r>
              <a:rPr lang="fa-IR" b="1" dirty="0">
                <a:solidFill>
                  <a:srgbClr val="FF0000"/>
                </a:solidFill>
                <a:cs typeface="B Titr" pitchFamily="2" charset="-78"/>
              </a:rPr>
              <a:t>مطالب کلی و جامع </a:t>
            </a:r>
            <a:r>
              <a:rPr lang="fa-IR" b="1" dirty="0">
                <a:cs typeface="B Titr" pitchFamily="2" charset="-78"/>
              </a:rPr>
              <a:t>قرار می گیرد و هر چه به طرف قاعده هرم پیش می رود از جامعیت و کلیت مطلب کاسته می شود به طوری که، در قاعده هرم بیشتر </a:t>
            </a:r>
            <a:r>
              <a:rPr lang="fa-IR" b="1" dirty="0">
                <a:solidFill>
                  <a:srgbClr val="FF0000"/>
                </a:solidFill>
                <a:cs typeface="B Titr" pitchFamily="2" charset="-78"/>
              </a:rPr>
              <a:t>اطلاعات </a:t>
            </a:r>
            <a:r>
              <a:rPr lang="fa-IR" b="1" dirty="0" smtClean="0">
                <a:solidFill>
                  <a:srgbClr val="FF0000"/>
                </a:solidFill>
                <a:cs typeface="B Titr" pitchFamily="2" charset="-78"/>
              </a:rPr>
              <a:t>جزیی </a:t>
            </a:r>
            <a:r>
              <a:rPr lang="fa-IR" b="1" dirty="0">
                <a:solidFill>
                  <a:srgbClr val="FF0000"/>
                </a:solidFill>
                <a:cs typeface="B Titr" pitchFamily="2" charset="-78"/>
              </a:rPr>
              <a:t>و دانش واقعیت های </a:t>
            </a:r>
            <a:r>
              <a:rPr lang="fa-IR" b="1" dirty="0">
                <a:cs typeface="B Titr" pitchFamily="2" charset="-78"/>
              </a:rPr>
              <a:t>مشخص قرار می گیرد</a:t>
            </a:r>
            <a:r>
              <a:rPr lang="fa-IR" b="1" dirty="0" smtClean="0">
                <a:cs typeface="B Titr" pitchFamily="2" charset="-78"/>
              </a:rPr>
              <a:t>.</a:t>
            </a:r>
          </a:p>
          <a:p>
            <a:pPr algn="just" rtl="1">
              <a:lnSpc>
                <a:spcPct val="150000"/>
              </a:lnSpc>
              <a:spcBef>
                <a:spcPct val="0"/>
              </a:spcBef>
              <a:buFont typeface="Wingdings" panose="05000000000000000000" pitchFamily="2" charset="2"/>
              <a:buChar char="v"/>
            </a:pPr>
            <a:r>
              <a:rPr lang="fa-IR" b="1" dirty="0" smtClean="0">
                <a:cs typeface="B Titr" pitchFamily="2" charset="-78"/>
              </a:rPr>
              <a:t> </a:t>
            </a:r>
            <a:r>
              <a:rPr lang="fa-IR" b="1" dirty="0">
                <a:cs typeface="B Titr" pitchFamily="2" charset="-78"/>
              </a:rPr>
              <a:t>در این هرم یا سلسله مراتب شناختی هر مطلب از مطالب پایین تر از خود کلی تر، انتزاعی تر و خلاصه تر </a:t>
            </a:r>
            <a:r>
              <a:rPr lang="fa-IR" b="1" dirty="0" smtClean="0">
                <a:cs typeface="B Titr" pitchFamily="2" charset="-78"/>
              </a:rPr>
              <a:t>است.</a:t>
            </a:r>
            <a:endParaRPr lang="fa-IR" b="1" dirty="0">
              <a:cs typeface="B Titr" pitchFamily="2" charset="-78"/>
            </a:endParaRPr>
          </a:p>
        </p:txBody>
      </p:sp>
    </p:spTree>
    <p:extLst>
      <p:ext uri="{BB962C8B-B14F-4D97-AF65-F5344CB8AC3E}">
        <p14:creationId xmlns:p14="http://schemas.microsoft.com/office/powerpoint/2010/main" val="330440255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3169</TotalTime>
  <Words>2101</Words>
  <Application>Microsoft Office PowerPoint</Application>
  <PresentationFormat>On-screen Show (4:3)</PresentationFormat>
  <Paragraphs>109</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B Titr</vt:lpstr>
      <vt:lpstr>Calibri</vt:lpstr>
      <vt:lpstr>Times New Roman</vt:lpstr>
      <vt:lpstr>Wingdings</vt:lpstr>
      <vt:lpstr>Office Theme</vt:lpstr>
      <vt:lpstr>PowerPoint Presentation</vt:lpstr>
      <vt:lpstr>نظریه یادگیری آزوبل</vt:lpstr>
      <vt:lpstr>نظریه یادگیری آزوبل</vt:lpstr>
      <vt:lpstr>نظریه یادگیری آزوبل</vt:lpstr>
      <vt:lpstr>نظریه یادگیری آزوبل</vt:lpstr>
      <vt:lpstr>نظریه یادگیری آزوبل</vt:lpstr>
      <vt:lpstr>نظریه یادگیری آزوبل</vt:lpstr>
      <vt:lpstr>عناصرنظریه یادگیری آزوبل</vt:lpstr>
      <vt:lpstr>عناصرنظریه یادگیری آزوبل</vt:lpstr>
      <vt:lpstr>عناصرنظریه یادگیری آزوبل</vt:lpstr>
      <vt:lpstr>عناصرنظریه یادگیری آزوبل</vt:lpstr>
      <vt:lpstr>عناصرنظریه یادگیری آزوبل</vt:lpstr>
      <vt:lpstr>عناصرنظریه یادگیری آزوبل</vt:lpstr>
      <vt:lpstr>عناصرنظریه یادگیری آزوبل</vt:lpstr>
      <vt:lpstr>عناصرنظریه یادگیری آزوبل</vt:lpstr>
      <vt:lpstr>عناصرنظریه یادگیری آزوبل</vt:lpstr>
      <vt:lpstr>عناصرنظریه یادگیری آزوبل</vt:lpstr>
      <vt:lpstr>عناصرنظریه یادگیری آزوبل</vt:lpstr>
      <vt:lpstr>عناصرنظریه یادگیری آزوبل</vt:lpstr>
      <vt:lpstr>کاربردهای آموزشی نظریه یادگیری آزوبل</vt:lpstr>
      <vt:lpstr>کاربردهای آموزشی نظریه یادگیری آزوبل</vt:lpstr>
      <vt:lpstr>کاربردهای آموزشی نظریه یادگیری آزوبل</vt:lpstr>
      <vt:lpstr>کاربردهای آموزشی نظریه یادگیری آزوبل</vt:lpstr>
      <vt:lpstr>کاربردهای آموزشی نظریه یادگیری آزوبل</vt:lpstr>
      <vt:lpstr>کاربردهای آموزشی نظریه یادگیری آزوبل</vt:lpstr>
      <vt:lpstr>کاربردهای آموزشی نظریه یادگیری آزوبل</vt:lpstr>
      <vt:lpstr>کاربردهای آموزشی نظریه یادگیری آزوبل</vt:lpstr>
      <vt:lpstr>کاربردهای آموزشی نظریه یادگیری آزوبل</vt:lpstr>
      <vt:lpstr>کاربردهای آموزشی نظریه یادگیری آزوبل</vt:lpstr>
      <vt:lpstr>کاربردهای آموزشی نظریه یادگیری آزوبل</vt:lpstr>
      <vt:lpstr>کاربردهای آموزشی نظریه یادگیری آزوبل</vt:lpstr>
      <vt:lpstr>ایمیل جهت ارسال تکالیف</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araz</cp:lastModifiedBy>
  <cp:revision>467</cp:revision>
  <dcterms:created xsi:type="dcterms:W3CDTF">2013-08-21T19:17:07Z</dcterms:created>
  <dcterms:modified xsi:type="dcterms:W3CDTF">2020-04-19T16:30:41Z</dcterms:modified>
</cp:coreProperties>
</file>