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77" r:id="rId12"/>
    <p:sldId id="265" r:id="rId13"/>
    <p:sldId id="266" r:id="rId14"/>
    <p:sldId id="267" r:id="rId15"/>
    <p:sldId id="271" r:id="rId16"/>
    <p:sldId id="272" r:id="rId17"/>
    <p:sldId id="270" r:id="rId18"/>
    <p:sldId id="274" r:id="rId19"/>
    <p:sldId id="275" r:id="rId20"/>
    <p:sldId id="268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9761-7171-4846-B702-FA9984A284DC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711A-9F48-476D-A1A6-476D53A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61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9761-7171-4846-B702-FA9984A284DC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711A-9F48-476D-A1A6-476D53A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53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9761-7171-4846-B702-FA9984A284DC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711A-9F48-476D-A1A6-476D53A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4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9761-7171-4846-B702-FA9984A284DC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711A-9F48-476D-A1A6-476D53A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9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9761-7171-4846-B702-FA9984A284DC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711A-9F48-476D-A1A6-476D53A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62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9761-7171-4846-B702-FA9984A284DC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711A-9F48-476D-A1A6-476D53A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6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9761-7171-4846-B702-FA9984A284DC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711A-9F48-476D-A1A6-476D53A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31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9761-7171-4846-B702-FA9984A284DC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711A-9F48-476D-A1A6-476D53A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12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9761-7171-4846-B702-FA9984A284DC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711A-9F48-476D-A1A6-476D53A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83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9761-7171-4846-B702-FA9984A284DC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711A-9F48-476D-A1A6-476D53A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0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9761-7171-4846-B702-FA9984A284DC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711A-9F48-476D-A1A6-476D53A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3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D9761-7171-4846-B702-FA9984A284DC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E711A-9F48-476D-A1A6-476D53A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8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1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2.xml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slide" Target="slide8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slide" Target="slide6.xml"/><Relationship Id="rId5" Type="http://schemas.openxmlformats.org/officeDocument/2006/relationships/image" Target="../media/image13.jpeg"/><Relationship Id="rId10" Type="http://schemas.openxmlformats.org/officeDocument/2006/relationships/slide" Target="slide5.xml"/><Relationship Id="rId4" Type="http://schemas.openxmlformats.org/officeDocument/2006/relationships/image" Target="../media/image12.jpeg"/><Relationship Id="rId9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7.jpeg"/><Relationship Id="rId7" Type="http://schemas.openxmlformats.org/officeDocument/2006/relationships/slide" Target="slide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10" Type="http://schemas.openxmlformats.org/officeDocument/2006/relationships/slide" Target="slide12.xml"/><Relationship Id="rId4" Type="http://schemas.openxmlformats.org/officeDocument/2006/relationships/image" Target="../media/image18.jpeg"/><Relationship Id="rId9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0.png"/><Relationship Id="rId7" Type="http://schemas.openxmlformats.org/officeDocument/2006/relationships/slide" Target="slide6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Relationship Id="rId9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2.png"/><Relationship Id="rId7" Type="http://schemas.openxmlformats.org/officeDocument/2006/relationships/slide" Target="slide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10" Type="http://schemas.openxmlformats.org/officeDocument/2006/relationships/slide" Target="slide12.xml"/><Relationship Id="rId4" Type="http://schemas.openxmlformats.org/officeDocument/2006/relationships/image" Target="../media/image23.jpeg"/><Relationship Id="rId9" Type="http://schemas.openxmlformats.org/officeDocument/2006/relationships/slide" Target="slide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6.jpeg"/><Relationship Id="rId7" Type="http://schemas.openxmlformats.org/officeDocument/2006/relationships/slide" Target="slide4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slide" Target="slide12.xml"/><Relationship Id="rId5" Type="http://schemas.openxmlformats.org/officeDocument/2006/relationships/image" Target="../media/image28.jpeg"/><Relationship Id="rId10" Type="http://schemas.openxmlformats.org/officeDocument/2006/relationships/slide" Target="slide8.xml"/><Relationship Id="rId4" Type="http://schemas.openxmlformats.org/officeDocument/2006/relationships/image" Target="../media/image27.jpeg"/><Relationship Id="rId9" Type="http://schemas.openxmlformats.org/officeDocument/2006/relationships/slide" Target="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7.png"/><Relationship Id="rId7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10" Type="http://schemas.openxmlformats.org/officeDocument/2006/relationships/slide" Target="slide12.xml"/><Relationship Id="rId4" Type="http://schemas.openxmlformats.org/officeDocument/2006/relationships/image" Target="../media/image8.png"/><Relationship Id="rId9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82.IT1901\Downloads\1369984883_2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5624384" cy="365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83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13314" y="127769"/>
            <a:ext cx="3984172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fa-IR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مقايسه زبانهاي برنامه نويسي از نظر لايه اي </a:t>
            </a:r>
          </a:p>
          <a:p>
            <a:pPr algn="just" rtl="1">
              <a:lnSpc>
                <a:spcPct val="107000"/>
              </a:lnSpc>
              <a:spcAft>
                <a:spcPts val="0"/>
              </a:spcAft>
            </a:pPr>
            <a:endParaRPr lang="en-US" sz="1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1887" y="805543"/>
            <a:ext cx="6466114" cy="5325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-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زبان ماشين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Language Machine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)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این زبان مستقیما به زبان خود کامپیوتر (یعنی زبان صفر و یک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(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نوشته می شود و توسط کامپیوتر قابل اجرا می باشد و نيازي به مترجم نداشته و قابل فهم و اجرا براي كامپيوتر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مي باشد. </a:t>
            </a:r>
            <a:endParaRPr lang="fa-IR" dirty="0">
              <a:latin typeface="Times New Roman" panose="02020603050405020304" pitchFamily="18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0"/>
              </a:spcAft>
            </a:pPr>
            <a:endParaRPr lang="fa-IR" sz="1050" dirty="0">
              <a:cs typeface="B Lotus" panose="000004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fa-IR" dirty="0">
                <a:cs typeface="B Lotus" panose="00000400000000000000" pitchFamily="2" charset="-78"/>
              </a:rPr>
              <a:t>2-زبان اسمبلي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Assembly</a:t>
            </a:r>
            <a:r>
              <a:rPr lang="en-US" dirty="0">
                <a:cs typeface="B Lotus" panose="00000400000000000000" pitchFamily="2" charset="-78"/>
              </a:rPr>
              <a:t>) </a:t>
            </a:r>
            <a:r>
              <a:rPr lang="fa-IR" dirty="0">
                <a:cs typeface="B Lotus" panose="00000400000000000000" pitchFamily="2" charset="-78"/>
              </a:rPr>
              <a:t>) زبان اسمبلی زبانی است که حالت نمادین زبان ماشین است و در برنامه نويسي سيستمي از آن استفاده مي شود که در آن دستورات با استفاده از یک نماد بجای کد صفر و یک نوشته می شوند. </a:t>
            </a:r>
          </a:p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ar-SA" dirty="0">
                <a:solidFill>
                  <a:srgbClr val="FF0000"/>
                </a:solidFill>
                <a:cs typeface="B Lotus" panose="00000400000000000000" pitchFamily="2" charset="-78"/>
              </a:rPr>
              <a:t>نکته</a:t>
            </a:r>
            <a:r>
              <a:rPr lang="ar-SA" dirty="0">
                <a:cs typeface="B Lotus" panose="00000400000000000000" pitchFamily="2" charset="-78"/>
              </a:rPr>
              <a:t>: زبان ماشین و زبان اسمبلی جزء زبانهای سطح پایین هستند</a:t>
            </a:r>
            <a:r>
              <a:rPr lang="en-US" dirty="0">
                <a:cs typeface="B Lotus" panose="00000400000000000000" pitchFamily="2" charset="-78"/>
              </a:rPr>
              <a:t>.</a:t>
            </a:r>
          </a:p>
          <a:p>
            <a:pPr algn="just" rtl="1"/>
            <a:endParaRPr lang="fa-IR" sz="1100" dirty="0">
              <a:cs typeface="B Lotus" panose="00000400000000000000" pitchFamily="2" charset="-78"/>
            </a:endParaRPr>
          </a:p>
          <a:p>
            <a:pPr algn="just" rtl="1"/>
            <a:r>
              <a:rPr lang="ar-SA" dirty="0">
                <a:cs typeface="B Lotus" panose="00000400000000000000" pitchFamily="2" charset="-78"/>
              </a:rPr>
              <a:t>3</a:t>
            </a:r>
            <a:r>
              <a:rPr lang="en-US" dirty="0">
                <a:cs typeface="B Lotus" panose="00000400000000000000" pitchFamily="2" charset="-78"/>
              </a:rPr>
              <a:t>-</a:t>
            </a:r>
            <a:r>
              <a:rPr lang="ar-SA" dirty="0">
                <a:cs typeface="B Lotus" panose="00000400000000000000" pitchFamily="2" charset="-78"/>
              </a:rPr>
              <a:t>زبان هاي سطح بالا </a:t>
            </a:r>
            <a:r>
              <a:rPr lang="en-US" dirty="0">
                <a:cs typeface="B Lotus" panose="00000400000000000000" pitchFamily="2" charset="-78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Level High</a:t>
            </a:r>
            <a:r>
              <a:rPr lang="en-US" dirty="0">
                <a:cs typeface="B Lotus" panose="00000400000000000000" pitchFamily="2" charset="-78"/>
              </a:rPr>
              <a:t>)</a:t>
            </a:r>
            <a:r>
              <a:rPr lang="ar-SA" dirty="0">
                <a:cs typeface="B Lotus" panose="00000400000000000000" pitchFamily="2" charset="-78"/>
              </a:rPr>
              <a:t>دستورالعمل هاي اين زبان ها شباهت زيادي به زبانهاي طبيعي دارد . دستوراتي همچون</a:t>
            </a:r>
            <a:r>
              <a:rPr lang="en-US" dirty="0">
                <a:cs typeface="B Lotus" panose="00000400000000000000" pitchFamily="2" charset="-78"/>
              </a:rPr>
              <a:t> </a:t>
            </a:r>
            <a:r>
              <a:rPr lang="en-US" sz="1600" dirty="0">
                <a:cs typeface="B Lotus" panose="00000400000000000000" pitchFamily="2" charset="-78"/>
              </a:rPr>
              <a:t>Write </a:t>
            </a:r>
            <a:r>
              <a:rPr lang="en-US" dirty="0">
                <a:cs typeface="B Lotus" panose="00000400000000000000" pitchFamily="2" charset="-78"/>
              </a:rPr>
              <a:t>, </a:t>
            </a:r>
            <a:r>
              <a:rPr lang="en-US" sz="1600" dirty="0">
                <a:cs typeface="B Lotus" panose="00000400000000000000" pitchFamily="2" charset="-78"/>
              </a:rPr>
              <a:t>Print </a:t>
            </a:r>
            <a:r>
              <a:rPr lang="ar-SA" dirty="0">
                <a:cs typeface="B Lotus" panose="00000400000000000000" pitchFamily="2" charset="-78"/>
              </a:rPr>
              <a:t>براي نمايش نتايج در خروجي، </a:t>
            </a:r>
            <a:r>
              <a:rPr lang="en-US" sz="1600" dirty="0">
                <a:cs typeface="B Lotus" panose="00000400000000000000" pitchFamily="2" charset="-78"/>
              </a:rPr>
              <a:t>Input </a:t>
            </a:r>
            <a:r>
              <a:rPr lang="en-US" dirty="0">
                <a:cs typeface="B Lotus" panose="00000400000000000000" pitchFamily="2" charset="-78"/>
              </a:rPr>
              <a:t>, </a:t>
            </a:r>
            <a:r>
              <a:rPr lang="en-US" sz="1600" dirty="0">
                <a:cs typeface="B Lotus" panose="00000400000000000000" pitchFamily="2" charset="-78"/>
              </a:rPr>
              <a:t>Read  </a:t>
            </a:r>
            <a:r>
              <a:rPr lang="fa-IR" sz="1600" dirty="0">
                <a:cs typeface="B Lotus" panose="00000400000000000000" pitchFamily="2" charset="-78"/>
              </a:rPr>
              <a:t> </a:t>
            </a:r>
            <a:r>
              <a:rPr lang="ar-SA" dirty="0">
                <a:cs typeface="B Lotus" panose="00000400000000000000" pitchFamily="2" charset="-78"/>
              </a:rPr>
              <a:t>براي ورودي اطلاعات و</a:t>
            </a:r>
            <a:r>
              <a:rPr lang="en-US" sz="1600" dirty="0">
                <a:cs typeface="B Lotus" panose="00000400000000000000" pitchFamily="2" charset="-78"/>
              </a:rPr>
              <a:t>End </a:t>
            </a:r>
            <a:r>
              <a:rPr lang="fa-IR" sz="1600" dirty="0">
                <a:cs typeface="B Lotus" panose="00000400000000000000" pitchFamily="2" charset="-78"/>
              </a:rPr>
              <a:t> </a:t>
            </a:r>
            <a:r>
              <a:rPr lang="ar-SA" dirty="0">
                <a:cs typeface="B Lotus" panose="00000400000000000000" pitchFamily="2" charset="-78"/>
              </a:rPr>
              <a:t>نشان دادن خاتمه دستورات مي باشد . از جمله زبان های این نسل می توان به زبان های</a:t>
            </a:r>
            <a:r>
              <a:rPr lang="en-US" sz="1600" dirty="0">
                <a:cs typeface="B Lotus" panose="00000400000000000000" pitchFamily="2" charset="-78"/>
              </a:rPr>
              <a:t> C </a:t>
            </a:r>
            <a:r>
              <a:rPr lang="ar-SA" sz="1600" dirty="0">
                <a:cs typeface="B Lotus" panose="00000400000000000000" pitchFamily="2" charset="-78"/>
              </a:rPr>
              <a:t>، </a:t>
            </a:r>
            <a:r>
              <a:rPr lang="en-US" sz="1600" dirty="0">
                <a:cs typeface="B Lotus" panose="00000400000000000000" pitchFamily="2" charset="-78"/>
              </a:rPr>
              <a:t>C#, C++</a:t>
            </a:r>
            <a:r>
              <a:rPr lang="ar-SA" sz="1600" dirty="0">
                <a:cs typeface="B Lotus" panose="00000400000000000000" pitchFamily="2" charset="-78"/>
              </a:rPr>
              <a:t>،</a:t>
            </a:r>
            <a:r>
              <a:rPr lang="en-US" sz="1600" dirty="0">
                <a:cs typeface="B Lotus" panose="00000400000000000000" pitchFamily="2" charset="-78"/>
              </a:rPr>
              <a:t>PASCAL </a:t>
            </a:r>
            <a:r>
              <a:rPr lang="ar-SA" sz="1600" dirty="0">
                <a:cs typeface="B Lotus" panose="00000400000000000000" pitchFamily="2" charset="-78"/>
              </a:rPr>
              <a:t>، </a:t>
            </a:r>
            <a:r>
              <a:rPr lang="en-US" sz="1600" dirty="0">
                <a:cs typeface="B Lotus" panose="00000400000000000000" pitchFamily="2" charset="-78"/>
              </a:rPr>
              <a:t>Basic</a:t>
            </a:r>
            <a:r>
              <a:rPr lang="ar-SA" sz="1600" dirty="0">
                <a:cs typeface="B Lotus" panose="00000400000000000000" pitchFamily="2" charset="-78"/>
              </a:rPr>
              <a:t>،</a:t>
            </a:r>
            <a:r>
              <a:rPr lang="en-US" sz="1600" dirty="0">
                <a:cs typeface="B Lotus" panose="00000400000000000000" pitchFamily="2" charset="-78"/>
              </a:rPr>
              <a:t>FORTRAN </a:t>
            </a:r>
            <a:r>
              <a:rPr lang="ar-SA" sz="1600" dirty="0">
                <a:cs typeface="B Lotus" panose="00000400000000000000" pitchFamily="2" charset="-78"/>
              </a:rPr>
              <a:t>،</a:t>
            </a:r>
            <a:r>
              <a:rPr lang="en-US" sz="1600" dirty="0">
                <a:cs typeface="B Lotus" panose="00000400000000000000" pitchFamily="2" charset="-78"/>
              </a:rPr>
              <a:t>JAVA  </a:t>
            </a:r>
            <a:r>
              <a:rPr lang="ar-SA" sz="1600" dirty="0">
                <a:cs typeface="B Lotus" panose="00000400000000000000" pitchFamily="2" charset="-78"/>
              </a:rPr>
              <a:t>و... </a:t>
            </a:r>
            <a:r>
              <a:rPr lang="ar-SA" dirty="0">
                <a:cs typeface="B Lotus" panose="00000400000000000000" pitchFamily="2" charset="-78"/>
              </a:rPr>
              <a:t>اشاره کرد</a:t>
            </a:r>
            <a:endParaRPr lang="fa-IR" dirty="0">
              <a:cs typeface="B Lotus" panose="00000400000000000000" pitchFamily="2" charset="-78"/>
            </a:endParaRPr>
          </a:p>
          <a:p>
            <a:pPr algn="just" rtl="1"/>
            <a:endParaRPr lang="fa-IR" sz="1050" dirty="0">
              <a:cs typeface="B Lotus" panose="00000400000000000000" pitchFamily="2" charset="-78"/>
            </a:endParaRPr>
          </a:p>
          <a:p>
            <a:pPr algn="just" rtl="1"/>
            <a:r>
              <a:rPr lang="ar-SA" dirty="0">
                <a:cs typeface="B Lotus" panose="00000400000000000000" pitchFamily="2" charset="-78"/>
              </a:rPr>
              <a:t>4</a:t>
            </a:r>
            <a:r>
              <a:rPr lang="en-US" dirty="0">
                <a:cs typeface="B Lotus" panose="00000400000000000000" pitchFamily="2" charset="-78"/>
              </a:rPr>
              <a:t> -</a:t>
            </a:r>
            <a:r>
              <a:rPr lang="ar-SA" dirty="0">
                <a:cs typeface="B Lotus" panose="00000400000000000000" pitchFamily="2" charset="-78"/>
              </a:rPr>
              <a:t>زبانهاي خيلي سطح بالا </a:t>
            </a:r>
            <a:r>
              <a:rPr lang="en-US" dirty="0">
                <a:cs typeface="B Lotus" panose="00000400000000000000" pitchFamily="2" charset="-78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Level High Very</a:t>
            </a:r>
            <a:r>
              <a:rPr lang="en-US" dirty="0">
                <a:cs typeface="B Lotus" panose="00000400000000000000" pitchFamily="2" charset="-78"/>
              </a:rPr>
              <a:t>) </a:t>
            </a:r>
            <a:r>
              <a:rPr lang="fa-IR" dirty="0">
                <a:cs typeface="B Lotus" panose="00000400000000000000" pitchFamily="2" charset="-78"/>
              </a:rPr>
              <a:t> </a:t>
            </a:r>
            <a:r>
              <a:rPr lang="ar-SA" dirty="0">
                <a:cs typeface="B Lotus" panose="00000400000000000000" pitchFamily="2" charset="-78"/>
              </a:rPr>
              <a:t>زبان هاي بانك هاي اطلاعاتي همانند </a:t>
            </a:r>
            <a:r>
              <a:rPr lang="en-US" sz="1600" dirty="0">
                <a:cs typeface="B Lotus" panose="00000400000000000000" pitchFamily="2" charset="-78"/>
              </a:rPr>
              <a:t>SQL </a:t>
            </a:r>
            <a:r>
              <a:rPr lang="fa-IR" sz="1600" dirty="0">
                <a:cs typeface="B Lotus" panose="00000400000000000000" pitchFamily="2" charset="-78"/>
              </a:rPr>
              <a:t> </a:t>
            </a:r>
            <a:r>
              <a:rPr lang="ar-SA" dirty="0">
                <a:cs typeface="B Lotus" panose="00000400000000000000" pitchFamily="2" charset="-78"/>
              </a:rPr>
              <a:t>از مهم ترين زبانهاي خيلي سطح بالا به شمار ميروند</a:t>
            </a:r>
            <a:r>
              <a:rPr lang="en-US" dirty="0">
                <a:cs typeface="B Lotus" panose="00000400000000000000" pitchFamily="2" charset="-78"/>
              </a:rPr>
              <a:t>.</a:t>
            </a:r>
          </a:p>
          <a:p>
            <a:pPr algn="just" rtl="1">
              <a:lnSpc>
                <a:spcPct val="107000"/>
              </a:lnSpc>
              <a:spcAft>
                <a:spcPts val="0"/>
              </a:spcAft>
            </a:pPr>
            <a:endParaRPr lang="fa-IR" dirty="0">
              <a:cs typeface="B Lotus" panose="000004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0"/>
              </a:spcAft>
            </a:pPr>
            <a:endParaRPr lang="en-US" dirty="0">
              <a:cs typeface="B Lotus" panose="00000400000000000000" pitchFamily="2" charset="-78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7173686" y="66712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ar-SA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مقدمه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7173686" y="108078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پيشينه و آينده كامپيوترها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7173686" y="149444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موارد کاربرد کامپیوتر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7173686" y="1905761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انواع کامپیوتر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7173685" y="2717505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سخت افزار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7173686" y="2306190"/>
            <a:ext cx="1872343" cy="3156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نرم افزار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625" y="6492708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9/20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620980" y="6536252"/>
            <a:ext cx="72112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آشنایی با فناوری و تاثیر آن بر آموزش و یادگیری</a:t>
            </a:r>
            <a:r>
              <a:rPr lang="fa-I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               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farajiar@yahoo.com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7549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51822" y="127769"/>
            <a:ext cx="174566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fa-IR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تبدیل مبناها</a:t>
            </a:r>
          </a:p>
        </p:txBody>
      </p:sp>
      <p:sp>
        <p:nvSpPr>
          <p:cNvPr id="5" name="Rectangle 4"/>
          <p:cNvSpPr/>
          <p:nvPr/>
        </p:nvSpPr>
        <p:spPr>
          <a:xfrm>
            <a:off x="391886" y="751114"/>
            <a:ext cx="6466114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همانطور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که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قبلا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نیز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گفته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شد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واحد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نگهداری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اطلاعات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در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کامپیوتر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بیت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می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باشد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که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هر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بیت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قادر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به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نگهداری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0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و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یا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1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است که باکنار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هم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قرار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دادن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بیتها،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بایتها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تشکیل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می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گردند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و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بدینوسیله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اطلاعات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مورد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نظر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در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قالب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بایتها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تشکیل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می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گردند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.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تبدیل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اعداد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از</a:t>
            </a: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مبنای 10 به 2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و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بالعکس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بسیار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ساده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و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بصورت زیر است: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2416401"/>
            <a:ext cx="5942330" cy="2917825"/>
          </a:xfrm>
          <a:prstGeom prst="rect">
            <a:avLst/>
          </a:prstGeom>
        </p:spPr>
      </p:pic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7173686" y="66712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ar-SA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مقدمه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7173686" y="108078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پيشينه و آينده كامپيوترها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7173686" y="149444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موارد کاربرد کامپیوتر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7173686" y="1905761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انواع کامپیوتر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7173685" y="2717505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سخت افزار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7173686" y="2306190"/>
            <a:ext cx="1872343" cy="3156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نرم افزار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625" y="6492708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10/20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620980" y="6536252"/>
            <a:ext cx="72112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آشنایی با فناوری و تاثیر آن بر آموزش و یادگیری</a:t>
            </a:r>
            <a:r>
              <a:rPr lang="fa-I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               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farajiar@yahoo.com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5849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2603139" y="3677506"/>
            <a:ext cx="1861457" cy="13256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a-IR" sz="1600" dirty="0">
                <a:cs typeface="B Lotus" panose="00000400000000000000" pitchFamily="2" charset="-78"/>
              </a:rPr>
              <a:t>واحد پردازش مرکزی</a:t>
            </a:r>
            <a:endParaRPr lang="en-US" sz="1600" dirty="0">
              <a:cs typeface="B Lotus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45597" y="127769"/>
            <a:ext cx="161923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fa-IR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سخت افزار</a:t>
            </a:r>
            <a:endParaRPr lang="en-US" sz="1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5429" y="816430"/>
            <a:ext cx="6422571" cy="2199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كامپيوتر از نظر سخت افزاري ، از قسمتهاي زير تشكيل شده است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:</a:t>
            </a:r>
            <a:endParaRPr lang="fa-IR" dirty="0">
              <a:latin typeface="Times New Roman" panose="02020603050405020304" pitchFamily="18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0"/>
              </a:spcAft>
            </a:pPr>
            <a:endParaRPr lang="en-US" sz="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 rtl="1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واحد ورودي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(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Unit Input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)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 rtl="1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واحد خروجي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(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Unit Out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)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 rtl="1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واحد حافظه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(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Unit Memory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)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 rtl="1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واحد محاسبه و منطق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Unit Logic Arithmetic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)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ar-SA" sz="16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مجموعه واحد هاي حافظه ،محـاسبه ومنـطـق و كنـتـرل را واحــدپردازشـگر مـركـزي يا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CPU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(Central Processor Unit)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06358" y="4106754"/>
            <a:ext cx="1298564" cy="27710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400" dirty="0">
                <a:effectLst/>
                <a:ea typeface="Calibri" panose="020F0502020204030204" pitchFamily="34" charset="0"/>
                <a:cs typeface="B Mitra" panose="00000400000000000000" pitchFamily="2" charset="-78"/>
              </a:rPr>
              <a:t>واحد کنترل</a:t>
            </a:r>
            <a:endParaRPr lang="en-US" sz="1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84090" y="5285801"/>
            <a:ext cx="1073150" cy="3594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400">
                <a:effectLst/>
                <a:ea typeface="Calibri" panose="020F0502020204030204" pitchFamily="34" charset="0"/>
                <a:cs typeface="B Mitra" panose="00000400000000000000" pitchFamily="2" charset="-78"/>
              </a:rPr>
              <a:t>واحد خروجی</a:t>
            </a:r>
            <a:endParaRPr lang="en-US" sz="12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92559" y="5285801"/>
            <a:ext cx="1312363" cy="3594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400">
                <a:effectLst/>
                <a:ea typeface="Calibri" panose="020F0502020204030204" pitchFamily="34" charset="0"/>
                <a:cs typeface="B Mitra" panose="00000400000000000000" pitchFamily="2" charset="-78"/>
              </a:rPr>
              <a:t>واحد حافظه</a:t>
            </a:r>
            <a:endParaRPr lang="en-US" sz="12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92559" y="4476568"/>
            <a:ext cx="1312363" cy="3594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400" dirty="0">
                <a:effectLst/>
                <a:ea typeface="Calibri" panose="020F0502020204030204" pitchFamily="34" charset="0"/>
                <a:cs typeface="B Mitra" panose="00000400000000000000" pitchFamily="2" charset="-78"/>
              </a:rPr>
              <a:t>واحد محاسبه و منطق</a:t>
            </a:r>
            <a:endParaRPr lang="en-US" sz="1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35878" y="5285801"/>
            <a:ext cx="1073150" cy="3594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400">
                <a:effectLst/>
                <a:ea typeface="Calibri" panose="020F0502020204030204" pitchFamily="34" charset="0"/>
                <a:cs typeface="B Mitra" panose="00000400000000000000" pitchFamily="2" charset="-78"/>
              </a:rPr>
              <a:t>واحد ورودی</a:t>
            </a:r>
            <a:endParaRPr lang="en-US" sz="12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450107" y="4882031"/>
            <a:ext cx="12700" cy="4006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-250372" y="1922659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-250372" y="2151259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/>
          </a:p>
        </p:txBody>
      </p:sp>
      <p:cxnSp>
        <p:nvCxnSpPr>
          <p:cNvPr id="25" name="Straight Arrow Connector 24"/>
          <p:cNvCxnSpPr>
            <a:endCxn id="8" idx="1"/>
          </p:cNvCxnSpPr>
          <p:nvPr/>
        </p:nvCxnSpPr>
        <p:spPr>
          <a:xfrm>
            <a:off x="2057398" y="5464628"/>
            <a:ext cx="835161" cy="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653612" y="4876194"/>
            <a:ext cx="12700" cy="4006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204922" y="5475513"/>
            <a:ext cx="835161" cy="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hlinkClick r:id="rId2" action="ppaction://hlinksldjump"/>
          </p:cNvPr>
          <p:cNvSpPr/>
          <p:nvPr/>
        </p:nvSpPr>
        <p:spPr>
          <a:xfrm>
            <a:off x="7173686" y="66712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ar-SA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مقدمه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hlinkClick r:id="rId3" action="ppaction://hlinksldjump"/>
          </p:cNvPr>
          <p:cNvSpPr/>
          <p:nvPr/>
        </p:nvSpPr>
        <p:spPr>
          <a:xfrm>
            <a:off x="7173686" y="108078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پيشينه و آينده كامپيوترها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hlinkClick r:id="rId4" action="ppaction://hlinksldjump"/>
          </p:cNvPr>
          <p:cNvSpPr/>
          <p:nvPr/>
        </p:nvSpPr>
        <p:spPr>
          <a:xfrm>
            <a:off x="7173686" y="149444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موارد کاربرد کامپیوتر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hlinkClick r:id="rId5" action="ppaction://hlinksldjump"/>
          </p:cNvPr>
          <p:cNvSpPr/>
          <p:nvPr/>
        </p:nvSpPr>
        <p:spPr>
          <a:xfrm>
            <a:off x="7173686" y="1905761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انواع کامپیوتر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hlinkClick r:id="rId6" action="ppaction://hlinksldjump"/>
          </p:cNvPr>
          <p:cNvSpPr/>
          <p:nvPr/>
        </p:nvSpPr>
        <p:spPr>
          <a:xfrm>
            <a:off x="7173686" y="2306190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نرم افزار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hlinkClick r:id="rId7" action="ppaction://hlinksldjump"/>
          </p:cNvPr>
          <p:cNvSpPr/>
          <p:nvPr/>
        </p:nvSpPr>
        <p:spPr>
          <a:xfrm>
            <a:off x="7173685" y="2717505"/>
            <a:ext cx="1872343" cy="3156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سخت افزار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1625" y="6492708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11/20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620980" y="6536252"/>
            <a:ext cx="72112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آشنایی با فناوری و تاثیر آن بر آموزش و یادگیری</a:t>
            </a:r>
            <a:r>
              <a:rPr lang="fa-I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               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farajiar@yahoo.com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5700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67850" y="127769"/>
            <a:ext cx="168609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fa-IR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واحد ورودی</a:t>
            </a:r>
            <a:endParaRPr lang="en-US" sz="1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881744"/>
            <a:ext cx="6477000" cy="2624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0"/>
              </a:spcAft>
            </a:pP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وظيفه اين واحد ، ورود داده هاي خام به و كامپيوتر مي باشد نمونه هايي از واحد ورودي عبارتند از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r" rtl="1">
              <a:buFont typeface="Wingdings" panose="05000000000000000000" pitchFamily="2" charset="2"/>
              <a:buChar char="ü"/>
            </a:pP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صفحه كليد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(Keyboard)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endParaRPr lang="fa-IR" sz="16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r" rtl="1">
              <a:buFont typeface="Wingdings" panose="05000000000000000000" pitchFamily="2" charset="2"/>
              <a:buChar char="ü"/>
            </a:pP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صفحه نمايش لمسي</a:t>
            </a:r>
            <a:r>
              <a:rPr lang="ar-SA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(Screen Touch) </a:t>
            </a:r>
            <a:endParaRPr lang="fa-IR" sz="1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marL="742950" lvl="1" indent="-285750" algn="r" rtl="1">
              <a:buFont typeface="Wingdings" panose="05000000000000000000" pitchFamily="2" charset="2"/>
              <a:buChar char="ü"/>
            </a:pP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ميكروفون</a:t>
            </a:r>
            <a:r>
              <a:rPr lang="ar-SA" sz="16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(Microphone) </a:t>
            </a:r>
            <a:endParaRPr lang="fa-IR" sz="1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marL="742950" lvl="1" indent="-285750" algn="r" rtl="1">
              <a:buFont typeface="Wingdings" panose="05000000000000000000" pitchFamily="2" charset="2"/>
              <a:buChar char="ü"/>
            </a:pP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قلم نوري</a:t>
            </a:r>
            <a:r>
              <a:rPr lang="ar-SA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16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(Light pen)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endParaRPr lang="fa-IR" sz="1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marL="742950" lvl="1" indent="-285750" algn="r" rtl="1">
              <a:buFont typeface="Wingdings" panose="05000000000000000000" pitchFamily="2" charset="2"/>
              <a:buChar char="ü"/>
            </a:pPr>
            <a:r>
              <a:rPr lang="ar-SA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اسكنر</a:t>
            </a:r>
            <a:r>
              <a:rPr lang="ar-SA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(Scanner)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endParaRPr lang="fa-IR" sz="1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marL="742950" lvl="1" indent="-285750" algn="r" rtl="1">
              <a:buFont typeface="Wingdings" panose="05000000000000000000" pitchFamily="2" charset="2"/>
              <a:buChar char="ü"/>
            </a:pP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ماوس</a:t>
            </a:r>
            <a:r>
              <a:rPr lang="ar-SA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(Mouse)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endParaRPr lang="fa-IR" sz="16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r" rtl="1">
              <a:buFont typeface="Wingdings" panose="05000000000000000000" pitchFamily="2" charset="2"/>
              <a:buChar char="ü"/>
            </a:pP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دستگاه علامت خوان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(Scanner Barcode) 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06" y="3541032"/>
            <a:ext cx="2119539" cy="135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‫دستگاه علامت خوان‬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06" y="5027679"/>
            <a:ext cx="2064319" cy="112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‫ماوس‬‎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975" y="5037194"/>
            <a:ext cx="2181049" cy="125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 result for ‫صفحه نمايش لمسي‬‎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728" y="3629651"/>
            <a:ext cx="1627019" cy="117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Image result for ‫ميكروفون‬‎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84" y="3605300"/>
            <a:ext cx="1324005" cy="117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Image result for ‫اسکنر‬‎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109" y="4897537"/>
            <a:ext cx="1807482" cy="138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7173686" y="66712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ar-SA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مقدمه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hlinkClick r:id="rId9" action="ppaction://hlinksldjump"/>
          </p:cNvPr>
          <p:cNvSpPr/>
          <p:nvPr/>
        </p:nvSpPr>
        <p:spPr>
          <a:xfrm>
            <a:off x="7173686" y="108078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پيشينه و آينده كامپيوترها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hlinkClick r:id="rId10" action="ppaction://hlinksldjump"/>
          </p:cNvPr>
          <p:cNvSpPr/>
          <p:nvPr/>
        </p:nvSpPr>
        <p:spPr>
          <a:xfrm>
            <a:off x="7173686" y="149444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موارد کاربرد کامپیوتر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hlinkClick r:id="rId11" action="ppaction://hlinksldjump"/>
          </p:cNvPr>
          <p:cNvSpPr/>
          <p:nvPr/>
        </p:nvSpPr>
        <p:spPr>
          <a:xfrm>
            <a:off x="7173686" y="1905761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انواع کامپیوتر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hlinkClick r:id="rId12" action="ppaction://hlinksldjump"/>
          </p:cNvPr>
          <p:cNvSpPr/>
          <p:nvPr/>
        </p:nvSpPr>
        <p:spPr>
          <a:xfrm>
            <a:off x="7173686" y="2306190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نرم افزار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hlinkClick r:id="rId13" action="ppaction://hlinksldjump"/>
          </p:cNvPr>
          <p:cNvSpPr/>
          <p:nvPr/>
        </p:nvSpPr>
        <p:spPr>
          <a:xfrm>
            <a:off x="7173685" y="2717505"/>
            <a:ext cx="1872343" cy="3156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سخت افزار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625" y="6492708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12/20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620980" y="6536252"/>
            <a:ext cx="72112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آشنایی با فناوری و تاثیر آن بر آموزش و یادگیری</a:t>
            </a:r>
            <a:r>
              <a:rPr lang="fa-I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               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farajiar@yahoo.com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1426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25371" y="127769"/>
            <a:ext cx="173945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fa-IR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واحد خروجی</a:t>
            </a:r>
            <a:endParaRPr lang="en-US" sz="1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859972"/>
            <a:ext cx="6324600" cy="1881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وظيفه اين واحد،دريافت ونمايش نتايج و اطلاعات از كامپيوتر مي باشد. نمونه هايي از واحدخروجي عبارتند از: </a:t>
            </a:r>
            <a:endParaRPr lang="fa-IR" dirty="0">
              <a:latin typeface="Times New Roman" panose="02020603050405020304" pitchFamily="18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صفحه نمايش</a:t>
            </a:r>
            <a:endParaRPr lang="fa-IR" dirty="0">
              <a:latin typeface="Times New Roman" panose="02020603050405020304" pitchFamily="18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چاپگر</a:t>
            </a:r>
            <a:endParaRPr lang="fa-IR" dirty="0">
              <a:latin typeface="Times New Roman" panose="02020603050405020304" pitchFamily="18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دستگاه خروجي صوت</a:t>
            </a: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ی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044" y="2982685"/>
            <a:ext cx="1959429" cy="19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‫چاپگر‬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889" y="2982685"/>
            <a:ext cx="2057143" cy="197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age result for ‫دستگاه خروجي صوتی‬‎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12" y="3407328"/>
            <a:ext cx="2032877" cy="155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7173686" y="66712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ar-SA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مقدمه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7173686" y="108078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پيشينه و آينده كامپيوترها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7173686" y="149444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موارد کاربرد کامپیوتر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7173686" y="1905761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انواع کامپیوتر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hlinkClick r:id="rId9" action="ppaction://hlinksldjump"/>
          </p:cNvPr>
          <p:cNvSpPr/>
          <p:nvPr/>
        </p:nvSpPr>
        <p:spPr>
          <a:xfrm>
            <a:off x="7173686" y="2306190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نرم افزار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hlinkClick r:id="rId10" action="ppaction://hlinksldjump"/>
          </p:cNvPr>
          <p:cNvSpPr/>
          <p:nvPr/>
        </p:nvSpPr>
        <p:spPr>
          <a:xfrm>
            <a:off x="7173685" y="2717505"/>
            <a:ext cx="1872343" cy="3156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سخت افزار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625" y="6492708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13/20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620980" y="6536252"/>
            <a:ext cx="72112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آشنایی با فناوری و تاثیر آن بر آموزش و یادگیری</a:t>
            </a:r>
            <a:r>
              <a:rPr lang="fa-I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               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farajiar@yahoo.com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9681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0292" y="127769"/>
            <a:ext cx="171807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fa-IR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واحد حافظه</a:t>
            </a:r>
            <a:endParaRPr lang="en-US" sz="1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4544" y="762000"/>
            <a:ext cx="6389914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وظيفه اين واحد، نگهداري داده ها و اطلاعات در كامپيوتر مي باشد. حافظه از محل هاي كوچكي به نام سلول حافظه تشكيل شده است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كه به هر يك از اين سلول هاي حافظه، يك بيت اطلاق مي گردد. تقسيمات مختلف فضاي حافظه به دو دسته كلي زير تقسيم مي گردد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 rtl="1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حافظه اصلي</a:t>
            </a: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(Memory Primary)</a:t>
            </a:r>
            <a:r>
              <a:rPr lang="fa-IR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endParaRPr lang="en-US" sz="1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 rtl="1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حافظه جانبي</a:t>
            </a:r>
            <a:r>
              <a:rPr lang="ar-SA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(Memory Secondary) </a:t>
            </a:r>
            <a:endParaRPr lang="en-US" sz="1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938107"/>
              </p:ext>
            </p:extLst>
          </p:nvPr>
        </p:nvGraphicFramePr>
        <p:xfrm>
          <a:off x="1055913" y="3032701"/>
          <a:ext cx="5193418" cy="526611"/>
        </p:xfrm>
        <a:graphic>
          <a:graphicData uri="http://schemas.openxmlformats.org/drawingml/2006/table">
            <a:tbl>
              <a:tblPr rtl="1" firstRow="1" firstCol="1" bandRow="1">
                <a:tableStyleId>{BC89EF96-8CEA-46FF-86C4-4CE0E7609802}</a:tableStyleId>
              </a:tblPr>
              <a:tblGrid>
                <a:gridCol w="1032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5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9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832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1024Gbyte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1024Mbyte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1024Kbyte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1024Byte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8Bit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14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1TB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1GB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1MB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1KB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1B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7173686" y="66712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ar-SA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مقدمه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7173686" y="108078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پيشينه و آينده كامپيوترها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7173686" y="149444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موارد کاربرد کامپیوتر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7173686" y="1905761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انواع کامپیوتر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7173686" y="2306190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نرم افزار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7173685" y="2717505"/>
            <a:ext cx="1872343" cy="3156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سخت افزار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625" y="6492708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14/20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620980" y="6536252"/>
            <a:ext cx="72112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آشنایی با فناوری و تاثیر آن بر آموزش و یادگیری</a:t>
            </a:r>
            <a:r>
              <a:rPr lang="fa-I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               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farajiar@yahoo.com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6842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81476" y="127769"/>
            <a:ext cx="170512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fa-IR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حافظه اصلی</a:t>
            </a:r>
            <a:endParaRPr lang="en-US" sz="1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743" y="794658"/>
            <a:ext cx="6357257" cy="1417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حافظه اصلي كامپيوتر ها معمولا از جنس هسته هاي مغناطيسي يا نيمه رساناهاست كه مي توان آنها را به دو دسته تقسي</a:t>
            </a: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م می شود.</a:t>
            </a:r>
          </a:p>
          <a:p>
            <a:pPr marL="742950" lvl="1" indent="-285750" algn="just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ar-SA" sz="16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حافظه هاي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RAM </a:t>
            </a:r>
            <a:endParaRPr lang="fa-IR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marL="742950" lvl="1" indent="-285750" algn="just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ar-SA" sz="16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حافظه هاي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ROM</a:t>
            </a:r>
            <a:endParaRPr lang="fa-IR" sz="1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B Lotus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743" y="2211841"/>
            <a:ext cx="6357257" cy="3582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حافظه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(RAM)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Memory Access Random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يا حافظه با دستيابي تصادفي حافظه اي قابل خواندن و نوشتن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مي باشد </a:t>
            </a: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که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در صورت قطع برق، كليه محتواي اين حافظه از بين مي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رود </a:t>
            </a: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این نوع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حافظه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خود به دو دسته تقسيم بندي مي گردد: </a:t>
            </a:r>
            <a:endParaRPr lang="fa-IR" dirty="0">
              <a:latin typeface="Times New Roman" panose="02020603050405020304" pitchFamily="18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marL="742950" lvl="1" indent="-285750" algn="just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ar-SA" sz="16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حافظه پويا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(RAM Dynamic) </a:t>
            </a:r>
            <a:r>
              <a:rPr lang="en-US" sz="1400" dirty="0">
                <a:latin typeface="B Lotus" panose="000004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a-IR" sz="1600" dirty="0">
              <a:latin typeface="Times New Roman" panose="02020603050405020304" pitchFamily="18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marL="742950" lvl="1" indent="-285750" algn="just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ar-SA" sz="16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حافظه ايستا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 (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Static  RAM)  </a:t>
            </a:r>
            <a:r>
              <a:rPr lang="fa-IR" sz="14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 </a:t>
            </a:r>
          </a:p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همچنین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حافظه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Cache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نوعي از حافظه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DRAM </a:t>
            </a: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که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آخرين اطلاعات پردازش شده توسط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CPU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را در خود نگهداري مي كند تا در صورت نياز مجدد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CPU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به آن، به سرعت مورد استفاده قرار بگيرد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.</a:t>
            </a:r>
            <a:endParaRPr lang="fa-IR" dirty="0">
              <a:latin typeface="Times New Roman" panose="02020603050405020304" pitchFamily="18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حافظه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ROM)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Memory Only Read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a-I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يا حافظه فقط خواندني که حاوي دستورالعمل هايي است كه كارخانه سازنده كامپيوترآنها را در اين حافظه مي نويسد. محتويات اين حافظه توسط كاربر قابل تغيير نبوده و با قطع جريان برق نيز از بين نمي روند.</a:t>
            </a:r>
          </a:p>
          <a:p>
            <a:pPr algn="just" rtl="1">
              <a:lnSpc>
                <a:spcPct val="107000"/>
              </a:lnSpc>
              <a:spcAft>
                <a:spcPts val="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B Lotus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3" y="5421087"/>
            <a:ext cx="4248151" cy="968828"/>
          </a:xfrm>
          <a:prstGeom prst="rect">
            <a:avLst/>
          </a:prstGeom>
        </p:spPr>
      </p:pic>
      <p:pic>
        <p:nvPicPr>
          <p:cNvPr id="12292" name="Picture 4" descr="Image result for ‫حافظه هاي RoM‬‎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894" y="5403118"/>
            <a:ext cx="1812933" cy="100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7173686" y="66712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ar-SA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مقدمه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7173686" y="108078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پيشينه و آينده كامپيوترها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7173686" y="149444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موارد کاربرد کامپیوتر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7173686" y="1905761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انواع کامپیوتر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7173686" y="2306190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نرم افزار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7173685" y="2717505"/>
            <a:ext cx="1872343" cy="3156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سخت افزار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625" y="6492708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15/20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620980" y="6536252"/>
            <a:ext cx="72112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آشنایی با فناوری و تاثیر آن بر آموزش و یادگیری</a:t>
            </a:r>
            <a:r>
              <a:rPr lang="fa-I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               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farajiar@yahoo.com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4749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51822" y="127769"/>
            <a:ext cx="174566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fa-IR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حافظه جانبی</a:t>
            </a:r>
            <a:endParaRPr lang="en-US" sz="1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8714" y="794658"/>
            <a:ext cx="6259286" cy="3660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حافظه هاي جانبي ، حافظه هايي براي نگهداري دائمي برنامه ها هستند كه به انواع زير طبقه بندي مي گردند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ديسك هاي مغناطيسي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(Disk Magnetic) </a:t>
            </a:r>
            <a:endParaRPr lang="en-US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ديسك هاي فشرده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(Disk Compact) </a:t>
            </a:r>
            <a:endParaRPr lang="en-US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31825" lvl="1" indent="-273050" algn="just" rtl="1">
              <a:lnSpc>
                <a:spcPct val="107000"/>
              </a:lnSpc>
            </a:pP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ديسك هاي مغناطيسي خود به دو دسته تقسيم مي شوند: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31825" lvl="1" indent="-273050" algn="just" rtl="1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ديسكهاي سخت</a:t>
            </a:r>
            <a:r>
              <a:rPr lang="ar-SA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(Disk Hard) </a:t>
            </a:r>
            <a:endParaRPr lang="en-US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31825" lvl="1" indent="-273050" algn="just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ديسكهاي فلاپي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(Floppy) </a:t>
            </a:r>
            <a:endParaRPr lang="en-US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ديسك سخت فلزي، روكشي از اكسيد آهن مي باشد و داراي وسيله اي بنام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Head </a:t>
            </a:r>
            <a:r>
              <a:rPr lang="fa-IR" sz="16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مي باشد كه براي خواندن و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نوشتن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اطلاعات روي ديسك سخت بكار مي رود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ديسك هاي فلاپي كه در ريز كامپيوترها بكار مي روند صفحه اي از جنس پلي استر با خاصيت مغناطيسي هستن كه در ظرفيتهاي 2.88 , 1.44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MB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ساخته مي شوند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Image result for Disk Ha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090" y="4710455"/>
            <a:ext cx="1832950" cy="153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Image result for ‫ديسك هاي فشرده‬‎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2" name="Picture 8" descr="Image result for ‫ديسك هاي فشرده‬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30" y="4594640"/>
            <a:ext cx="1767199" cy="173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Image result for ‫فلاپي‬‎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470" y="4710455"/>
            <a:ext cx="2067773" cy="137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7173686" y="66712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ar-SA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مقدمه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7173686" y="108078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پيشينه و آينده كامپيوترها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7173686" y="149444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موارد کاربرد کامپیوتر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7173686" y="1905761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انواع کامپیوتر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hlinkClick r:id="rId9" action="ppaction://hlinksldjump"/>
          </p:cNvPr>
          <p:cNvSpPr/>
          <p:nvPr/>
        </p:nvSpPr>
        <p:spPr>
          <a:xfrm>
            <a:off x="7173686" y="2306190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نرم افزار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hlinkClick r:id="rId10" action="ppaction://hlinksldjump"/>
          </p:cNvPr>
          <p:cNvSpPr/>
          <p:nvPr/>
        </p:nvSpPr>
        <p:spPr>
          <a:xfrm>
            <a:off x="7173685" y="2717505"/>
            <a:ext cx="1872343" cy="3156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سخت افزار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625" y="6492708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16/20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620980" y="6536252"/>
            <a:ext cx="72112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آشنایی با فناوری و تاثیر آن بر آموزش و یادگیری</a:t>
            </a:r>
            <a:r>
              <a:rPr lang="fa-I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               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farajiar@yahoo.com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7194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65914" y="127769"/>
            <a:ext cx="223157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fa-IR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واحد محاسبه و منطق</a:t>
            </a:r>
          </a:p>
        </p:txBody>
      </p:sp>
      <p:sp>
        <p:nvSpPr>
          <p:cNvPr id="5" name="Rectangle 4"/>
          <p:cNvSpPr/>
          <p:nvPr/>
        </p:nvSpPr>
        <p:spPr>
          <a:xfrm>
            <a:off x="489857" y="3385457"/>
            <a:ext cx="6379029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عملياتي از قبيل جمع ، ضرب ، تقسيم ، مقايسه دو مقدار و ... در اين واحد انجا مي گيرد. در اين واحد ، حافظه هايي بنام ثبات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(Register)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وجود دارد كه در نقل وانتقال اطلاعات از نقطه اي به نقطه اي ديگر و تغيير شكل در آنها مورد استفاده قرار مي گيرد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" y="886089"/>
            <a:ext cx="3286293" cy="212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7173686" y="66712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ar-SA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مقدمه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7173686" y="108078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پيشينه و آينده كامپيوترها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7173686" y="149444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موارد کاربرد کامپیوتر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7173686" y="1905761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انواع کامپیوتر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7173686" y="2306190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نرم افزار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7173685" y="2717505"/>
            <a:ext cx="1872343" cy="3156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سخت افزار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625" y="6492708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17/20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620980" y="6536252"/>
            <a:ext cx="72112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آشنایی با فناوری و تاثیر آن بر آموزش و یادگیری</a:t>
            </a:r>
            <a:r>
              <a:rPr lang="fa-I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               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farajiar@yahoo.com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0496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51822" y="127769"/>
            <a:ext cx="174566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fa-IR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واحد كنترل</a:t>
            </a:r>
          </a:p>
        </p:txBody>
      </p:sp>
      <p:sp>
        <p:nvSpPr>
          <p:cNvPr id="6" name="Rectangle 5"/>
          <p:cNvSpPr/>
          <p:nvPr/>
        </p:nvSpPr>
        <p:spPr>
          <a:xfrm>
            <a:off x="478971" y="805543"/>
            <a:ext cx="6379029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اين واحد، مركز تصميم گيري براي به كار انداختن مدارات مختلف كامپيوتر در يك زمان مناسب ، جهت انجام كار است . از وظايف ديگر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اين واحد ، انتقال دستورالعمل ها به واحد پردازش بوده و سپس نوع دستور را تشخيص داده و سيگنال مناسبي را توليد تا عمل مورد نظر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انجام گيرد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7173686" y="66712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ar-SA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مقدمه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7173686" y="108078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پيشينه و آينده كامپيوترها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7173686" y="149444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موارد کاربرد کامپیوتر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7173686" y="1905761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انواع کامپیوتر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7173686" y="2306190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نرم افزار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7173685" y="2717505"/>
            <a:ext cx="1872343" cy="3156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سخت افزار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625" y="6492708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18/20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620980" y="6536252"/>
            <a:ext cx="72112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آشنایی با فناوری و تاثیر آن بر آموزش و یادگیری</a:t>
            </a:r>
            <a:r>
              <a:rPr lang="fa-I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               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farajiar@yahoo.com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4404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63981" y="781396"/>
            <a:ext cx="3667991" cy="130031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16200000" scaled="1"/>
            <a:tileRect/>
          </a:gradFill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 rtl="1">
              <a:lnSpc>
                <a:spcPct val="150000"/>
              </a:lnSpc>
            </a:pPr>
            <a:r>
              <a:rPr lang="fa-I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itchFamily="18" charset="0"/>
                <a:cs typeface="B Titr" panose="00000700000000000000" pitchFamily="2" charset="-78"/>
              </a:rPr>
              <a:t>دانشگاه فرهنگیان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85" y="2159348"/>
            <a:ext cx="6504709" cy="3652566"/>
          </a:xfrm>
        </p:spPr>
      </p:pic>
      <p:sp>
        <p:nvSpPr>
          <p:cNvPr id="8" name="Rectangle 7"/>
          <p:cNvSpPr/>
          <p:nvPr/>
        </p:nvSpPr>
        <p:spPr>
          <a:xfrm>
            <a:off x="1569025" y="2905970"/>
            <a:ext cx="4977247" cy="9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0"/>
              </a:spcAft>
            </a:pPr>
            <a:r>
              <a:rPr lang="fa-IR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فصل اول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:</a:t>
            </a:r>
            <a:endParaRPr lang="en-US" sz="1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            </a:t>
            </a:r>
            <a:r>
              <a:rPr lang="fa-IR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مبانی کامپیوتر</a:t>
            </a:r>
            <a:endParaRPr lang="en-US" sz="1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35882" y="781396"/>
            <a:ext cx="1392381" cy="130031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16200000" scaled="1"/>
            <a:tileRect/>
          </a:gradFill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 rtl="1">
              <a:lnSpc>
                <a:spcPct val="150000"/>
              </a:lnSpc>
            </a:pPr>
            <a:endParaRPr lang="en-US" sz="1600" dirty="0">
              <a:solidFill>
                <a:schemeClr val="accent1"/>
              </a:solidFill>
              <a:latin typeface="Times New Roman" pitchFamily="18" charset="0"/>
              <a:cs typeface="B Titr" panose="000007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40438" y="781396"/>
            <a:ext cx="1709244" cy="129349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16200000" scaled="1"/>
            <a:tileRect/>
          </a:gradFill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 rtl="1">
              <a:lnSpc>
                <a:spcPct val="150000"/>
              </a:lnSpc>
            </a:pPr>
            <a:endParaRPr lang="en-US" sz="1600" dirty="0">
              <a:solidFill>
                <a:schemeClr val="accent1"/>
              </a:solidFill>
              <a:latin typeface="Times New Roman" pitchFamily="18" charset="0"/>
              <a:cs typeface="B Titr" panose="00000700000000000000" pitchFamily="2" charset="-78"/>
            </a:endParaRPr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19" y="788218"/>
            <a:ext cx="1688463" cy="129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دانشگاه فرهنگیان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272" y="801955"/>
            <a:ext cx="1381992" cy="126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133108" y="4711715"/>
            <a:ext cx="140277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0"/>
              </a:spcAft>
            </a:pPr>
            <a:r>
              <a:rPr lang="fa-IR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علیرضافرجی</a:t>
            </a:r>
            <a:endParaRPr lang="en-US" sz="1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70732" y="4731079"/>
            <a:ext cx="25738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farajiar@yahoo.com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7034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314" y="607266"/>
            <a:ext cx="6411686" cy="3865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از ديگر قطعات سخت افزاري كامپيوتر ، ميتوان به موارد زير اشاره نمود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"/>
            </a:pPr>
            <a:r>
              <a:rPr lang="ar-SA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مادربورد</a:t>
            </a:r>
            <a:r>
              <a:rPr lang="fa-I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اصلي ترين بورد كامپيوتر است كه تمامي بورد هاي گسترشي ريز پردازنده، ديسك گردانها و ... تقريبا تمامي قطعات به اين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بورد متصل هستند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"/>
            </a:pPr>
            <a:r>
              <a:rPr lang="ar-SA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ريزپردازنده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قلب يك كامپيوتر ريزپردازنده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(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CPU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)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آن كامپيوتر مي باشد. گونه هاي متفاوتي از انواع ريزپردازنده ها عبارتند از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8086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,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80286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,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80386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,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80486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core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, Pentium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,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"/>
            </a:pPr>
            <a:r>
              <a:rPr lang="ar-SA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كارت گرافيـك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ك</a:t>
            </a: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ه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خود داراي پردازن</a:t>
            </a: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د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ه حافظه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RAM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مخصوص كارت گرافيكي است ، وظيفه پردازش ، توليد و نمايش تصوير گرافيكي را بر عهده دارد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"/>
            </a:pPr>
            <a:r>
              <a:rPr lang="ar-SA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كارت صدا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نيز وظيفه توليد صدا را در كامپيوتر بر عـهده دارد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"/>
            </a:pPr>
            <a:r>
              <a:rPr lang="ar-SA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مودم</a:t>
            </a:r>
            <a:r>
              <a:rPr lang="ar-SA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بوردي براي انتـقـال اطلاعات بين كامپيـوترها از طريق خط تلفن مي باشد كه وظيفه اصلي آن تبديل سيگنال هاي آنالوگ به ديجيتال و بالعكس مي باشد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4143" y="127769"/>
            <a:ext cx="225334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fa-IR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سایر قطعات سخت افزاری</a:t>
            </a:r>
            <a:endParaRPr lang="en-US" sz="1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Image result for ‫مادربورد‬‎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46" y="4692043"/>
            <a:ext cx="1906928" cy="115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674" y="4692043"/>
            <a:ext cx="1616869" cy="122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‫كارت گرافيـك‬‎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746" y="4628970"/>
            <a:ext cx="1736166" cy="132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age result for ‫كارت صدا‬‎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912" y="4768398"/>
            <a:ext cx="1286888" cy="115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7173686" y="66712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ar-SA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مقدمه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7173686" y="108078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پيشينه و آينده كامپيوترها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7173686" y="149444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موارد کاربرد کامپیوتر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hlinkClick r:id="rId9" action="ppaction://hlinksldjump"/>
          </p:cNvPr>
          <p:cNvSpPr/>
          <p:nvPr/>
        </p:nvSpPr>
        <p:spPr>
          <a:xfrm>
            <a:off x="7173686" y="1905761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انواع کامپیوتر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hlinkClick r:id="rId10" action="ppaction://hlinksldjump"/>
          </p:cNvPr>
          <p:cNvSpPr/>
          <p:nvPr/>
        </p:nvSpPr>
        <p:spPr>
          <a:xfrm>
            <a:off x="7173686" y="2306190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نرم افزار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hlinkClick r:id="rId11" action="ppaction://hlinksldjump"/>
          </p:cNvPr>
          <p:cNvSpPr/>
          <p:nvPr/>
        </p:nvSpPr>
        <p:spPr>
          <a:xfrm>
            <a:off x="7173685" y="2717505"/>
            <a:ext cx="1872343" cy="3156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سخت افزار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625" y="6492708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19/20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620980" y="6536252"/>
            <a:ext cx="72112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آشنایی با فناوری و تاثیر آن بر آموزش و یادگیری</a:t>
            </a:r>
            <a:r>
              <a:rPr lang="fa-I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               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farajiar@yahoo.com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695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962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374134" y="127769"/>
            <a:ext cx="67678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ar-SA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مقدمه</a:t>
            </a:r>
            <a:endParaRPr lang="en-US" sz="1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0718" y="808640"/>
            <a:ext cx="6286500" cy="3067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انجام سخت و گاهی غیر ممکن بسیاری از فعالیت های پژوهشی بدون حضور کامپیوتر</a:t>
            </a:r>
            <a:r>
              <a:rPr lang="fa-I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.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استفاده از کامپیوتر بخصوص در چند دهه ی اخیر منجر به فعالیت ها ی بسیاری شده است که از جمله آنها می توان به </a:t>
            </a:r>
            <a:r>
              <a:rPr lang="ar-SA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اینترنت</a:t>
            </a:r>
            <a:r>
              <a:rPr lang="fa-I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و</a:t>
            </a:r>
            <a:r>
              <a:rPr lang="fa-I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شبکه های محاسباتی</a:t>
            </a: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fa-I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گرید</a:t>
            </a: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و... </a:t>
            </a:r>
            <a:r>
              <a:rPr lang="ar-S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اشاره کرد. </a:t>
            </a:r>
            <a:endParaRPr lang="fa-IR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marL="285750" indent="-285750" algn="just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ar-S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اینترنت امکان دسترسی از راه دور به کامپیوتر دیگر و انبارههای اط</a:t>
            </a:r>
            <a:r>
              <a:rPr lang="fa-I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لا</a:t>
            </a:r>
            <a:r>
              <a:rPr lang="ar-S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عات در هرجای دنیا که باشندرا به کاربران کامپیوتر میدهد. </a:t>
            </a:r>
            <a:endParaRPr lang="fa-IR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marL="285750" indent="-285750" algn="just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ar-S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شبکه های محاسباتی گرید مجموعه ای از چندیدن سیستم با قدرت محاسباتی متفاوت می باشد که با متصل شدن این قدرت محاسباتی حاصل یک ابر رایانه ی مجازی شکل میگرید که با استفاده از آن می توان بسیاری از محاسبات پیچیده ی ریاضی،نجوم،زیست و... در زمان بسیار کمی انجام </a:t>
            </a:r>
            <a:r>
              <a:rPr lang="fa-I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دهند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20980" y="6536252"/>
            <a:ext cx="72112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آشنایی با فناوری و تاثیر آن بر آموزش و یادگیری</a:t>
            </a:r>
            <a:r>
              <a:rPr lang="fa-I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               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farajiar@yahoo.com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 </a:t>
            </a:r>
          </a:p>
        </p:txBody>
      </p:sp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7173686" y="667126"/>
            <a:ext cx="1872343" cy="3156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ar-SA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مقدمه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7173686" y="108078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پيشينه و آينده كامپيوترها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7173686" y="149444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موارد کاربرد کامپیوتر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7173686" y="1905761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انواع کامپیوتر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7173686" y="2306190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نرم افزار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7173685" y="2717505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سخت افزار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625" y="6492708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2/20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308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80534" y="127769"/>
            <a:ext cx="220925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ar-SA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پيشينه و آينده كامپيوترها</a:t>
            </a:r>
            <a:endParaRPr lang="en-US" sz="1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6809" y="765847"/>
            <a:ext cx="642158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ar-S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كامپيوترهاي نسل اول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:</a:t>
            </a:r>
            <a:r>
              <a:rPr lang="fa-I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ar-S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در سال 1946 در دانشگاه پنسيلوانيا براي حل مسائل مربوط به موارد انفجاري</a:t>
            </a: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ارتش آمريكا </a:t>
            </a: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در</a:t>
            </a:r>
            <a:r>
              <a:rPr lang="ar-SA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حجيم بزرگ </a:t>
            </a:r>
            <a:r>
              <a:rPr lang="fa-I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حدود </a:t>
            </a:r>
            <a:r>
              <a:rPr lang="ar-S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30 تن وزن 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algn="just" rtl="1">
              <a:spcAft>
                <a:spcPts val="0"/>
              </a:spcAft>
            </a:pPr>
            <a:endParaRPr lang="fa-IR" sz="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marL="285750" indent="-285750" algn="just" rtl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a-I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ک</a:t>
            </a:r>
            <a:r>
              <a:rPr lang="ar-S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امپيوترهاي نسل دوم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:</a:t>
            </a:r>
            <a:r>
              <a:rPr lang="fa-I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در</a:t>
            </a:r>
            <a:r>
              <a:rPr lang="ar-S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سال 1960استفاده ازترانزيستور </a:t>
            </a:r>
            <a:r>
              <a:rPr lang="fa-I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با </a:t>
            </a:r>
            <a:r>
              <a:rPr lang="ar-SA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حجم</a:t>
            </a:r>
            <a:r>
              <a:rPr lang="fa-IR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ar-SA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و ميزان برق مصرفي</a:t>
            </a:r>
            <a:r>
              <a:rPr lang="ar-SA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كم</a:t>
            </a:r>
            <a:r>
              <a:rPr lang="ar-S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fa-I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بعنوان </a:t>
            </a:r>
            <a:r>
              <a:rPr lang="ar-S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اولين كامپيوترهايي كه بعنوان يك ابزار علمي در پردازش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ar-S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اطلاعات كامپيوترهاي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marL="285750" indent="-285750" algn="just" rtl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ک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امپيوترهاي نسل </a:t>
            </a:r>
            <a:r>
              <a:rPr lang="ar-S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سوم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:</a:t>
            </a:r>
            <a:r>
              <a:rPr lang="fa-I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ar-S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بكارگيري مدارات مجتمع </a:t>
            </a:r>
            <a:r>
              <a:rPr lang="ar-S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(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IC</a:t>
            </a:r>
            <a:r>
              <a:rPr lang="ar-S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) </a:t>
            </a:r>
            <a:r>
              <a:rPr lang="ar-S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كه</a:t>
            </a: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باعث </a:t>
            </a:r>
            <a:r>
              <a:rPr lang="ar-SA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افزايش سرعت</a:t>
            </a:r>
            <a:r>
              <a:rPr lang="ar-S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كامپيوتر ها و </a:t>
            </a:r>
            <a:r>
              <a:rPr lang="ar-SA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كوچكتر شدن اندازه </a:t>
            </a:r>
            <a:r>
              <a:rPr lang="ar-S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آنها </a:t>
            </a:r>
            <a:r>
              <a:rPr lang="fa-I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و</a:t>
            </a:r>
            <a:r>
              <a:rPr lang="ar-S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قابليت ارتباط با كامپيوتر هاي ديگر ، استفاده از سيستم عامل و زبان هاي برنامه نويسي سطح بالا </a:t>
            </a:r>
            <a:endParaRPr lang="fa-IR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marL="285750" indent="-285750" algn="just" rtl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ar-S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كامپيوترهاي نسل چهارم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:</a:t>
            </a:r>
            <a:r>
              <a:rPr lang="fa-I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این نسل از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كامپيوتر ها كه هم اكنون در اين نسل از كامپيوتر ها قرار داريم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مدارات </a:t>
            </a:r>
            <a:r>
              <a:rPr lang="ar-S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مجتمع داراي دانسيته بالا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ar-S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و از تكنولوژي </a:t>
            </a:r>
            <a:r>
              <a:rPr lang="ar-S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هاي</a:t>
            </a:r>
            <a:r>
              <a:rPr lang="en-US" sz="1600" dirty="0">
                <a:effectLst/>
                <a:latin typeface="B Lotus" panose="000004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LSI (Large Scale Integrated)</a:t>
            </a:r>
            <a:r>
              <a:rPr lang="ar-SA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ar-S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، 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VLSI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fa-I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و حتی  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ULSI</a:t>
            </a:r>
            <a:r>
              <a:rPr lang="ar-S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بهره ميبرد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marL="285750" indent="-285750" algn="just" rtl="1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marL="285750" indent="-285750" algn="just" rtl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ar-S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كامپيوترهاي نسل پنجم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:</a:t>
            </a:r>
            <a:r>
              <a:rPr lang="fa-I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ar-S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در سال 1980 توسط ژاپني ها</a:t>
            </a:r>
            <a:r>
              <a:rPr lang="fa-I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مطرح و</a:t>
            </a:r>
            <a:r>
              <a:rPr lang="ar-S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ويژگي اين كامپيوتر ها استنباط، استدلال و تصميم گيري است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تنها توليدنرم </a:t>
            </a:r>
            <a:r>
              <a:rPr lang="ar-S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افزارهايي كه بتوانند استدلال كرده و تصميم گيري كنند ، همانند </a:t>
            </a:r>
            <a:r>
              <a:rPr lang="ar-SA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سيستم هاي خبره </a:t>
            </a:r>
            <a:r>
              <a:rPr lang="ar-SA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(expert  system)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 rtl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ar-S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كامپيوترهاي نسل ششم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:</a:t>
            </a:r>
            <a:r>
              <a:rPr lang="fa-I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ar-S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هدف از طراحي كامپيوترهاي نسل ششم اين است كه فعاليت هاي مغز انسان را كپي برداري نمايد .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7173686" y="66712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ar-SA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مقدمه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7173686" y="1080786"/>
            <a:ext cx="1872343" cy="3156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پيشينه و آينده كامپيوترها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7173686" y="149444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موارد کاربرد کامپیوتر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7173686" y="1905761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انواع کامپیوتر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7173686" y="2306190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نرم افزار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7173685" y="2717505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سخت افزار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625" y="6492708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3/20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620980" y="6536252"/>
            <a:ext cx="72112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آشنایی با فناوری و تاثیر آن بر آموزش و یادگیری</a:t>
            </a:r>
            <a:r>
              <a:rPr lang="fa-I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               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farajiar@yahoo.com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4009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2282" y="841664"/>
            <a:ext cx="6265718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بعضي از موارد كاربرد كامپيوتر عبارتند از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"/>
            </a:pPr>
            <a:r>
              <a:rPr lang="ar-SA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صنايع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: كنترل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سفينه هاي فضايي ، رباتيك و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...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"/>
            </a:pPr>
            <a:r>
              <a:rPr lang="ar-SA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ادارات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: استفاده از شبكه هاي كامپيوتري و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...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"/>
            </a:pPr>
            <a:r>
              <a:rPr lang="ar-SA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علوم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: امور تحقيقاتي و علمي ، نجوم ، هواشناسي و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...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"/>
            </a:pPr>
            <a:r>
              <a:rPr lang="ar-SA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آموزش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: كاربرد كامپيوتر در سطوح دبيرستان ، دانشگاه و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...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"/>
            </a:pPr>
            <a:r>
              <a:rPr lang="ar-SA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راه و ترابري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: هدايت هواپيما، كشتي و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...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"/>
            </a:pPr>
            <a:r>
              <a:rPr lang="ar-SA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طب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: دستگاه هاي كامپيوتري سي تي اسكن ، سيستم هاي اطلاعاتي بيمارستان و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...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"/>
            </a:pPr>
            <a:r>
              <a:rPr lang="ar-SA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قانون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: نگهداري سوابق مجرمين ، تشخيص آثار انگشت ، امضاء و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...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rtl="1">
              <a:lnSpc>
                <a:spcPct val="150000"/>
              </a:lnSpc>
              <a:spcAft>
                <a:spcPts val="800"/>
              </a:spcAft>
            </a:pP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و همچنين در هنر ، سياست و بازرگاني كاربرد هاي فاواني دارد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93507" y="148551"/>
            <a:ext cx="194957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fa-IR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موارد کاربرد کامپیوتر</a:t>
            </a:r>
            <a:endParaRPr lang="en-US" sz="1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7173686" y="66712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ar-SA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مقدمه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7173686" y="108078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پيشينه و آينده كامپيوترها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7173686" y="1494446"/>
            <a:ext cx="1872343" cy="3156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موارد کاربرد کامپیوتر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7173686" y="1905761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انواع کامپیوتر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7173686" y="2306190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نرم افزار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7173685" y="2717505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سخت افزار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625" y="6492708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4/20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620980" y="6536252"/>
            <a:ext cx="72112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آشنایی با فناوری و تاثیر آن بر آموزش و یادگیری</a:t>
            </a:r>
            <a:r>
              <a:rPr lang="fa-I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               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farajiar@yahoo.com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9629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64195" y="127769"/>
            <a:ext cx="131478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fa-IR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انواع کامپیوتر</a:t>
            </a:r>
            <a:endParaRPr lang="en-US" sz="1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9936" y="789827"/>
            <a:ext cx="6328064" cy="2973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كامپيوتر هاي</a:t>
            </a: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امروزي از </a:t>
            </a: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نظر</a:t>
            </a: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ar-SA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بزرگي</a:t>
            </a:r>
            <a:r>
              <a:rPr lang="fa-IR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، </a:t>
            </a:r>
            <a:r>
              <a:rPr lang="ar-SA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سرعت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و </a:t>
            </a:r>
            <a:r>
              <a:rPr lang="ar-SA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دقّت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به </a:t>
            </a: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چهار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دسته مختلف </a:t>
            </a: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تقسيم مي شوند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"/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Super Computer</a:t>
            </a:r>
            <a:r>
              <a:rPr lang="fa-I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برای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عملياتي </a:t>
            </a: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با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نياز به سرعت و قدرت پردازش بالا</a:t>
            </a: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با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كاربرد </a:t>
            </a: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در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عمليات دفاعي، نظامي و فضايي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a-I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rtl="1">
              <a:lnSpc>
                <a:spcPct val="107000"/>
              </a:lnSpc>
              <a:spcAft>
                <a:spcPts val="0"/>
              </a:spcAft>
              <a:buClr>
                <a:schemeClr val="tx1"/>
              </a:buClr>
            </a:pPr>
            <a:endParaRPr lang="en-US" sz="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"/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Main Frame</a:t>
            </a:r>
            <a:r>
              <a:rPr lang="fa-I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برای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كاربرد در مراكز آموزشي و مراكزي كه با حجم اطلاعات بسيار زياد </a:t>
            </a:r>
            <a:endParaRPr lang="fa-IR" sz="2000" dirty="0">
              <a:latin typeface="Times New Roman" panose="02020603050405020304" pitchFamily="18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"/>
            </a:pPr>
            <a:endParaRPr lang="fa-IR" sz="500" dirty="0">
              <a:latin typeface="Times New Roman" panose="02020603050405020304" pitchFamily="18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"/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Mini Computer</a:t>
            </a:r>
            <a:r>
              <a:rPr lang="fa-IR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ar-SA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برای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كاربرد در مراكز تجاري، ادارات و سازمانها </a:t>
            </a:r>
            <a:endParaRPr lang="fa-IR" sz="2000" dirty="0">
              <a:latin typeface="Times New Roman" panose="02020603050405020304" pitchFamily="18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"/>
            </a:pPr>
            <a:endParaRPr lang="fa-IR" sz="500" dirty="0">
              <a:latin typeface="Times New Roman" panose="02020603050405020304" pitchFamily="18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"/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Personal Computer</a:t>
            </a: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كامپيوتر هاي شخصي در منازل و ادارات و سازمانها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Image result for Super Compu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71" y="3903141"/>
            <a:ext cx="2304827" cy="210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20" name="Picture 8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143" y="3903141"/>
            <a:ext cx="2295445" cy="229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Image result for Personal  Compu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695" y="409836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7173686" y="66712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ar-SA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مقدمه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7173686" y="108078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پيشينه و آينده كامپيوترها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7173686" y="149444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موارد کاربرد کامپیوتر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7173686" y="1905761"/>
            <a:ext cx="1872343" cy="3156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انواع کامپیوتر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hlinkClick r:id="rId9" action="ppaction://hlinksldjump"/>
          </p:cNvPr>
          <p:cNvSpPr/>
          <p:nvPr/>
        </p:nvSpPr>
        <p:spPr>
          <a:xfrm>
            <a:off x="7173686" y="2306190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نرم افزار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hlinkClick r:id="rId10" action="ppaction://hlinksldjump"/>
          </p:cNvPr>
          <p:cNvSpPr/>
          <p:nvPr/>
        </p:nvSpPr>
        <p:spPr>
          <a:xfrm>
            <a:off x="7173685" y="2717505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سخت افزار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625" y="6492708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5/20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620980" y="6536252"/>
            <a:ext cx="72112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آشنایی با فناوری و تاثیر آن بر آموزش و یادگیری</a:t>
            </a:r>
            <a:r>
              <a:rPr lang="fa-I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               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farajiar@yahoo.com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7849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42202" y="127769"/>
            <a:ext cx="173351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fa-IR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علوم کامپیوتر</a:t>
            </a:r>
            <a:endParaRPr lang="en-US" sz="1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74270" y="1479092"/>
            <a:ext cx="1073150" cy="431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Computer</a:t>
            </a:r>
            <a:endParaRPr lang="en-US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ar-SA" sz="1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B Mitra" panose="00000400000000000000" pitchFamily="2" charset="-78"/>
              </a:rPr>
              <a:t>كامپيوتر</a:t>
            </a:r>
            <a:r>
              <a:rPr lang="en-US" sz="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47800" y="1192072"/>
            <a:ext cx="1073150" cy="431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Hardware</a:t>
            </a:r>
            <a:endParaRPr lang="en-US" sz="1400" dirty="0">
              <a:solidFill>
                <a:srgbClr val="FF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147800" y="1709597"/>
            <a:ext cx="1073150" cy="431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Software</a:t>
            </a:r>
            <a:endParaRPr lang="en-US" sz="1400" dirty="0">
              <a:solidFill>
                <a:srgbClr val="FF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668375" y="1380667"/>
            <a:ext cx="468630" cy="3416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660755" y="1720392"/>
            <a:ext cx="492760" cy="3016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8373" y="2645763"/>
            <a:ext cx="6359236" cy="2002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ar-SA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سخت افزار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مجموعه عناصر فيزيكي و قابل لمس در يك كامپيوتر ، همانند قطعات داخلي و جانبي كامپيوتر و </a:t>
            </a:r>
            <a:r>
              <a:rPr lang="ar-SA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نرم افزار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مجموعه اي از يك يا چند برنامه است كه براي انجام كار خاصي توسط برنامه نويسان نوشته شده باشد. </a:t>
            </a:r>
            <a:endParaRPr lang="fa-IR" sz="2000" dirty="0">
              <a:latin typeface="Times New Roman" panose="02020603050405020304" pitchFamily="18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algn="just" rtl="1">
              <a:lnSpc>
                <a:spcPct val="107000"/>
              </a:lnSpc>
            </a:pPr>
            <a:r>
              <a:rPr lang="ar-SA" sz="2000" dirty="0">
                <a:cs typeface="B Lotus" panose="00000400000000000000" pitchFamily="2" charset="-78"/>
              </a:rPr>
              <a:t>استفاده </a:t>
            </a:r>
            <a:r>
              <a:rPr lang="fa-IR" sz="2000" dirty="0">
                <a:cs typeface="B Lotus" panose="00000400000000000000" pitchFamily="2" charset="-78"/>
              </a:rPr>
              <a:t>از </a:t>
            </a:r>
            <a:r>
              <a:rPr lang="ar-SA" sz="2000" dirty="0">
                <a:cs typeface="B Lotus" panose="00000400000000000000" pitchFamily="2" charset="-78"/>
              </a:rPr>
              <a:t>نرم افزار ها</a:t>
            </a:r>
            <a:r>
              <a:rPr lang="fa-IR" sz="2000" dirty="0">
                <a:cs typeface="B Lotus" panose="00000400000000000000" pitchFamily="2" charset="-78"/>
              </a:rPr>
              <a:t> </a:t>
            </a:r>
            <a:r>
              <a:rPr lang="ar-SA" sz="2000" dirty="0">
                <a:cs typeface="B Lotus" panose="00000400000000000000" pitchFamily="2" charset="-78"/>
              </a:rPr>
              <a:t>برای</a:t>
            </a:r>
            <a:r>
              <a:rPr lang="fa-IR" sz="2000" dirty="0">
                <a:cs typeface="B Lotus" panose="00000400000000000000" pitchFamily="2" charset="-78"/>
              </a:rPr>
              <a:t> </a:t>
            </a:r>
            <a:r>
              <a:rPr lang="ar-SA" sz="2000" dirty="0">
                <a:cs typeface="B Lotus" panose="00000400000000000000" pitchFamily="2" charset="-78"/>
              </a:rPr>
              <a:t> بکارگیری </a:t>
            </a:r>
            <a:r>
              <a:rPr lang="fa-IR" sz="2000" dirty="0">
                <a:cs typeface="B Lotus" panose="00000400000000000000" pitchFamily="2" charset="-78"/>
              </a:rPr>
              <a:t>از</a:t>
            </a:r>
            <a:r>
              <a:rPr lang="ar-SA" sz="2000" dirty="0">
                <a:cs typeface="B Lotus" panose="00000400000000000000" pitchFamily="2" charset="-78"/>
              </a:rPr>
              <a:t>سخت افزار </a:t>
            </a:r>
            <a:r>
              <a:rPr lang="fa-IR" sz="2000" dirty="0">
                <a:cs typeface="B Lotus" panose="00000400000000000000" pitchFamily="2" charset="-78"/>
              </a:rPr>
              <a:t>در واقع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سخت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افزارتوسط نرم افزار كنترل و مديريت و قابل استفاده براي كاربر مي شود</a:t>
            </a:r>
            <a:endParaRPr lang="fa-IR" sz="2000" dirty="0">
              <a:latin typeface="Times New Roman" panose="02020603050405020304" pitchFamily="18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hlinkClick r:id="rId2" action="ppaction://hlinksldjump"/>
          </p:cNvPr>
          <p:cNvSpPr/>
          <p:nvPr/>
        </p:nvSpPr>
        <p:spPr>
          <a:xfrm>
            <a:off x="7173686" y="66712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ar-SA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مقدمه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hlinkClick r:id="rId3" action="ppaction://hlinksldjump"/>
          </p:cNvPr>
          <p:cNvSpPr/>
          <p:nvPr/>
        </p:nvSpPr>
        <p:spPr>
          <a:xfrm>
            <a:off x="7173686" y="108078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پيشينه و آينده كامپيوترها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hlinkClick r:id="rId4" action="ppaction://hlinksldjump"/>
          </p:cNvPr>
          <p:cNvSpPr/>
          <p:nvPr/>
        </p:nvSpPr>
        <p:spPr>
          <a:xfrm>
            <a:off x="7173686" y="149444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موارد کاربرد کامپیوتر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hlinkClick r:id="rId5" action="ppaction://hlinksldjump"/>
          </p:cNvPr>
          <p:cNvSpPr/>
          <p:nvPr/>
        </p:nvSpPr>
        <p:spPr>
          <a:xfrm>
            <a:off x="7173686" y="1905761"/>
            <a:ext cx="1872343" cy="3156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انواع کامپیوتر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hlinkClick r:id="rId6" action="ppaction://hlinksldjump"/>
          </p:cNvPr>
          <p:cNvSpPr/>
          <p:nvPr/>
        </p:nvSpPr>
        <p:spPr>
          <a:xfrm>
            <a:off x="7173686" y="2306190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نرم افزار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hlinkClick r:id="rId7" action="ppaction://hlinksldjump"/>
          </p:cNvPr>
          <p:cNvSpPr/>
          <p:nvPr/>
        </p:nvSpPr>
        <p:spPr>
          <a:xfrm>
            <a:off x="7173685" y="2717505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سخت افزار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625" y="6492708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6/20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620980" y="6536252"/>
            <a:ext cx="72112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آشنایی با فناوری و تاثیر آن بر آموزش و یادگیری</a:t>
            </a:r>
            <a:r>
              <a:rPr lang="fa-I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               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farajiar@yahoo.com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7069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93313" y="127769"/>
            <a:ext cx="177151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fa-IR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انواع نرم افزار</a:t>
            </a:r>
            <a:endParaRPr lang="en-US" sz="1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4464" y="771117"/>
            <a:ext cx="6463145" cy="4274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بطور کلی نرم افزار کامپیوتر به دو دسته اصلی تقسیم می گردد :</a:t>
            </a:r>
          </a:p>
          <a:p>
            <a:pPr marL="174625" algn="just" rtl="1">
              <a:lnSpc>
                <a:spcPct val="107000"/>
              </a:lnSpc>
              <a:spcAft>
                <a:spcPts val="0"/>
              </a:spcAft>
            </a:pPr>
            <a:endParaRPr lang="fa-IR" dirty="0">
              <a:latin typeface="Times New Roman" panose="02020603050405020304" pitchFamily="18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marL="174625" algn="just" rtl="1">
              <a:lnSpc>
                <a:spcPct val="107000"/>
              </a:lnSpc>
              <a:spcAft>
                <a:spcPts val="0"/>
              </a:spcAft>
            </a:pP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1- </a:t>
            </a:r>
            <a:r>
              <a:rPr lang="ar-SA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نرم افزار هاي كاربردي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نرم افزار هايي هستند كه كاربران كامپيوتر براي رفع نياز هاي خاص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خود از آن ها استفاده مي كنند . همانند نرم افزار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(Photoshop)</a:t>
            </a:r>
            <a:r>
              <a:rPr lang="en-US" sz="1600" dirty="0">
                <a:latin typeface="B Lotus" panose="000004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كه در گرافيك و طراحي كاربرد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داشته و يا نرم افزار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(AutoCAD) </a:t>
            </a:r>
            <a:r>
              <a:rPr lang="fa-IR" sz="1600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كه جهت ترسيم نقشه از آن استفاده مي گردد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.</a:t>
            </a:r>
            <a:endParaRPr lang="fa-IR" dirty="0">
              <a:latin typeface="Times New Roman" panose="02020603050405020304" pitchFamily="18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marL="174625" algn="just" rtl="1">
              <a:lnSpc>
                <a:spcPct val="107000"/>
              </a:lnSpc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4625" algn="just" rtl="1">
              <a:lnSpc>
                <a:spcPct val="107000"/>
              </a:lnSpc>
              <a:spcAft>
                <a:spcPts val="0"/>
              </a:spcAft>
            </a:pP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2- </a:t>
            </a:r>
            <a:r>
              <a:rPr lang="ar-SA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نرم افزار هاي سيستمي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نرم افزار هايي هستند كه براي بهره برداري از سخت افزار و ساير نرم افزارها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بكار گرفته مي شودن. دو نمونه مهم از نرم افزار هاي سيستمي ، سيستم عامل و مترجم مي باشد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.</a:t>
            </a:r>
            <a:endParaRPr lang="fa-IR" dirty="0">
              <a:latin typeface="Times New Roman" panose="02020603050405020304" pitchFamily="18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marL="174625" algn="just" rtl="1">
              <a:lnSpc>
                <a:spcPct val="107000"/>
              </a:lnSpc>
              <a:spcAft>
                <a:spcPts val="0"/>
              </a:spcAft>
            </a:pPr>
            <a:endParaRPr lang="fa-IR" sz="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marL="631825" lvl="2" algn="just" rtl="1">
              <a:lnSpc>
                <a:spcPct val="107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FF0000"/>
                </a:solidFill>
                <a:cs typeface="B Lotus" panose="00000400000000000000" pitchFamily="2" charset="-78"/>
              </a:rPr>
              <a:t>Windows</a:t>
            </a:r>
            <a:r>
              <a:rPr lang="fa-IR" sz="1600" dirty="0">
                <a:solidFill>
                  <a:srgbClr val="FF0000"/>
                </a:solidFill>
                <a:cs typeface="B Lotus" panose="00000400000000000000" pitchFamily="2" charset="-78"/>
              </a:rPr>
              <a:t> </a:t>
            </a:r>
            <a:r>
              <a:rPr lang="ar-SA" sz="1600" dirty="0">
                <a:cs typeface="B Lotus" panose="00000400000000000000" pitchFamily="2" charset="-78"/>
              </a:rPr>
              <a:t>بیشتر در منازل و محیطهای اداری </a:t>
            </a:r>
            <a:endParaRPr lang="fa-IR" sz="1600" dirty="0">
              <a:cs typeface="B Lotus" panose="00000400000000000000" pitchFamily="2" charset="-78"/>
            </a:endParaRPr>
          </a:p>
          <a:p>
            <a:pPr marL="631825" lvl="2" algn="just" rtl="1">
              <a:lnSpc>
                <a:spcPct val="107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FF0000"/>
                </a:solidFill>
                <a:cs typeface="B Lotus" panose="00000400000000000000" pitchFamily="2" charset="-78"/>
              </a:rPr>
              <a:t>Linux</a:t>
            </a:r>
            <a:r>
              <a:rPr lang="fa-IR" sz="1600" dirty="0">
                <a:solidFill>
                  <a:srgbClr val="FF0000"/>
                </a:solidFill>
                <a:cs typeface="B Lotus" panose="00000400000000000000" pitchFamily="2" charset="-78"/>
              </a:rPr>
              <a:t> </a:t>
            </a:r>
            <a:r>
              <a:rPr lang="ar-SA" sz="1600" dirty="0">
                <a:cs typeface="B Lotus" panose="00000400000000000000" pitchFamily="2" charset="-78"/>
              </a:rPr>
              <a:t>که بیشتر در محیطهای دانشگاهی و بعنوان سرویس دهنده </a:t>
            </a:r>
            <a:endParaRPr lang="fa-IR" sz="1600" dirty="0">
              <a:cs typeface="B Lotus" panose="00000400000000000000" pitchFamily="2" charset="-78"/>
            </a:endParaRPr>
          </a:p>
          <a:p>
            <a:pPr marL="631825" lvl="2" algn="just" rtl="1">
              <a:lnSpc>
                <a:spcPct val="107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FF0000"/>
                </a:solidFill>
                <a:cs typeface="B Lotus" panose="00000400000000000000" pitchFamily="2" charset="-78"/>
              </a:rPr>
              <a:t>Unix</a:t>
            </a:r>
            <a:r>
              <a:rPr lang="fa-IR" sz="1600" dirty="0">
                <a:solidFill>
                  <a:srgbClr val="FF0000"/>
                </a:solidFill>
                <a:cs typeface="B Lotus" panose="00000400000000000000" pitchFamily="2" charset="-78"/>
              </a:rPr>
              <a:t> </a:t>
            </a:r>
            <a:r>
              <a:rPr lang="ar-SA" sz="1600" dirty="0">
                <a:cs typeface="B Lotus" panose="00000400000000000000" pitchFamily="2" charset="-78"/>
              </a:rPr>
              <a:t>بیشتر در کامپیوترهای بزرگ </a:t>
            </a:r>
            <a:endParaRPr lang="fa-IR" sz="1600" dirty="0">
              <a:cs typeface="B Lotus" panose="00000400000000000000" pitchFamily="2" charset="-78"/>
            </a:endParaRPr>
          </a:p>
          <a:p>
            <a:pPr marL="631825" lvl="2" algn="just" rtl="1">
              <a:lnSpc>
                <a:spcPct val="107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FF0000"/>
                </a:solidFill>
                <a:cs typeface="B Lotus" panose="00000400000000000000" pitchFamily="2" charset="-78"/>
              </a:rPr>
              <a:t>Android</a:t>
            </a:r>
            <a:r>
              <a:rPr lang="fa-IR" sz="1600" dirty="0">
                <a:solidFill>
                  <a:srgbClr val="FF0000"/>
                </a:solidFill>
                <a:cs typeface="B Lotus" panose="00000400000000000000" pitchFamily="2" charset="-78"/>
              </a:rPr>
              <a:t> </a:t>
            </a:r>
            <a:r>
              <a:rPr lang="ar-SA" sz="1600" dirty="0">
                <a:cs typeface="B Lotus" panose="00000400000000000000" pitchFamily="2" charset="-78"/>
              </a:rPr>
              <a:t>بطور گسترده ای در موبایل ها و تبلت ها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B Lotus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56681" y="5394173"/>
            <a:ext cx="1073150" cy="3594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Software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30846" y="5200498"/>
            <a:ext cx="1073150" cy="3594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Aplication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39101" y="5618328"/>
            <a:ext cx="1073150" cy="3594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System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745706" y="5297018"/>
            <a:ext cx="484505" cy="2774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745706" y="5582768"/>
            <a:ext cx="492760" cy="2698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853271" y="5196688"/>
            <a:ext cx="1152525" cy="3594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System Operating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68511" y="5625948"/>
            <a:ext cx="1144270" cy="3594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Compiler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312251" y="5352898"/>
            <a:ext cx="524510" cy="4597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303361" y="5824703"/>
            <a:ext cx="58039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217714" y="57642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-217714" y="103362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3">
            <a:hlinkClick r:id="rId2" action="ppaction://hlinksldjump"/>
          </p:cNvPr>
          <p:cNvSpPr/>
          <p:nvPr/>
        </p:nvSpPr>
        <p:spPr>
          <a:xfrm>
            <a:off x="7173686" y="66712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ar-SA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مقدمه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hlinkClick r:id="rId3" action="ppaction://hlinksldjump"/>
          </p:cNvPr>
          <p:cNvSpPr/>
          <p:nvPr/>
        </p:nvSpPr>
        <p:spPr>
          <a:xfrm>
            <a:off x="7173686" y="108078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پيشينه و آينده كامپيوترها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hlinkClick r:id="rId4" action="ppaction://hlinksldjump"/>
          </p:cNvPr>
          <p:cNvSpPr/>
          <p:nvPr/>
        </p:nvSpPr>
        <p:spPr>
          <a:xfrm>
            <a:off x="7173686" y="149444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موارد کاربرد کامپیوتر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7173686" y="1905761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انواع کامپیوتر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hlinkClick r:id="rId6" action="ppaction://hlinksldjump"/>
          </p:cNvPr>
          <p:cNvSpPr/>
          <p:nvPr/>
        </p:nvSpPr>
        <p:spPr>
          <a:xfrm>
            <a:off x="7173686" y="2306190"/>
            <a:ext cx="1872343" cy="3156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نرم افزار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hlinkClick r:id="rId7" action="ppaction://hlinksldjump"/>
          </p:cNvPr>
          <p:cNvSpPr/>
          <p:nvPr/>
        </p:nvSpPr>
        <p:spPr>
          <a:xfrm>
            <a:off x="7173685" y="2717505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سخت افزار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625" y="6492708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7/20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620980" y="6536252"/>
            <a:ext cx="72112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آشنایی با فناوری و تاثیر آن بر آموزش و یادگیری</a:t>
            </a:r>
            <a:r>
              <a:rPr lang="fa-I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               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farajiar@yahoo.com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3716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10380" y="127769"/>
            <a:ext cx="194957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fa-IR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موارد کاربرد کامپیوتر</a:t>
            </a:r>
            <a:endParaRPr lang="en-US" sz="1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0114" y="838200"/>
            <a:ext cx="6487886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هر سیستم کامپیوتری از مجموعه ای از سخت افزارها و نرم افزارهایی تشکیل شده است که در جهت انجام کار خاصی با یکدیگر همکاری می کنند. هر سیستم کامپیوتری داده هایی را به عنوان ورودی دریافت کرده و عملیات خاصی را طبق مجموعه</a:t>
            </a: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ای از دستورالعمل ها بر روی داده ها انجام می دهد و نتایج حاصل از عملیات را به عنوان خروجی تولید می کند.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021862" y="2792187"/>
            <a:ext cx="1073150" cy="3594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>
                <a:effectLst/>
                <a:ea typeface="Calibri" panose="020F0502020204030204" pitchFamily="34" charset="0"/>
                <a:cs typeface="B Mitra" panose="00000400000000000000" pitchFamily="2" charset="-78"/>
              </a:rPr>
              <a:t>خروجی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30911" y="2789647"/>
            <a:ext cx="1216025" cy="3594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>
                <a:effectLst/>
                <a:ea typeface="Calibri" panose="020F0502020204030204" pitchFamily="34" charset="0"/>
                <a:cs typeface="B Mitra" panose="00000400000000000000" pitchFamily="2" charset="-78"/>
              </a:rPr>
              <a:t>پردازش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8491" y="2785837"/>
            <a:ext cx="1073150" cy="3594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>
                <a:effectLst/>
                <a:ea typeface="Calibri" panose="020F0502020204030204" pitchFamily="34" charset="0"/>
                <a:cs typeface="B Mitra" panose="00000400000000000000" pitchFamily="2" charset="-78"/>
              </a:rPr>
              <a:t>ورودی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528626" y="3009992"/>
            <a:ext cx="4927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266621" y="3003007"/>
            <a:ext cx="4927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541326" y="2848702"/>
            <a:ext cx="389255" cy="2463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1100">
                <a:effectLst/>
                <a:ea typeface="Calibri" panose="020F0502020204030204" pitchFamily="34" charset="0"/>
                <a:cs typeface="B Mitra" panose="00000400000000000000" pitchFamily="2" charset="-78"/>
              </a:rPr>
              <a:t>داده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62811" y="2875348"/>
            <a:ext cx="500380" cy="2463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1000" dirty="0">
                <a:effectLst/>
                <a:ea typeface="Calibri" panose="020F0502020204030204" pitchFamily="34" charset="0"/>
                <a:cs typeface="B Mitra" panose="00000400000000000000" pitchFamily="2" charset="-78"/>
              </a:rPr>
              <a:t>اطلاعات</a:t>
            </a:r>
            <a:endParaRPr lang="en-US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-1045029" y="-451757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-1045029" y="-406037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48491" y="3548743"/>
            <a:ext cx="6409509" cy="238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lnSpc>
                <a:spcPct val="107000"/>
              </a:lnSpc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ar-SA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داده</a:t>
            </a:r>
            <a:r>
              <a:rPr lang="fa-I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مجموعه مطالبی که وارد کامپیوتر می شود </a:t>
            </a: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شامل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عدد، حرف، صدا، تصویر و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...</a:t>
            </a:r>
            <a:endParaRPr lang="fa-IR" dirty="0">
              <a:latin typeface="Times New Roman" panose="02020603050405020304" pitchFamily="18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marL="285750" indent="-285750" algn="just" rtl="1">
              <a:lnSpc>
                <a:spcPct val="107000"/>
              </a:lnSpc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ar-SA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پردازش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به فعالیت های صورت گرفته برروی داده ها که منجر به پیدایش نتایج شود</a:t>
            </a:r>
            <a:endParaRPr lang="fa-IR" dirty="0">
              <a:latin typeface="Times New Roman" panose="02020603050405020304" pitchFamily="18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marL="285750" indent="-285750" algn="just" rtl="1">
              <a:lnSpc>
                <a:spcPct val="107000"/>
              </a:lnSpc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ar-SA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اطلاعات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به خروجی که بعد از پردازش داده ها تولید شود </a:t>
            </a:r>
            <a:endParaRPr lang="fa-IR" dirty="0">
              <a:latin typeface="Times New Roman" panose="02020603050405020304" pitchFamily="18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marL="285750" indent="-285750" algn="just" rtl="1">
              <a:lnSpc>
                <a:spcPct val="107000"/>
              </a:lnSpc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ar-SA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الگوریتم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دستورالعملهایی که برای کامپیوتر نوشته شود </a:t>
            </a:r>
            <a:endParaRPr lang="fa-IR" dirty="0">
              <a:latin typeface="Times New Roman" panose="02020603050405020304" pitchFamily="18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marL="285750" indent="-285750" algn="just" rtl="1">
              <a:lnSpc>
                <a:spcPct val="107000"/>
              </a:lnSpc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ar-SA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برنامه کامپیوتری</a:t>
            </a:r>
            <a:r>
              <a:rPr lang="fa-I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به تشریح الگوریتم</a:t>
            </a: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ها برای کامپیوتر با استفاده از زبان برنامه سازی</a:t>
            </a:r>
            <a:endParaRPr lang="fa-IR" dirty="0">
              <a:latin typeface="Times New Roman" panose="02020603050405020304" pitchFamily="18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marL="285750" indent="-285750" algn="just" rtl="1">
              <a:lnSpc>
                <a:spcPct val="107000"/>
              </a:lnSpc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ar-SA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زبان برنامه سازی </a:t>
            </a:r>
            <a:r>
              <a:rPr lang="ar-SA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زبانی که برای کامپیوتر قابل فهم </a:t>
            </a: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باشد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hlinkClick r:id="rId2" action="ppaction://hlinksldjump"/>
          </p:cNvPr>
          <p:cNvSpPr/>
          <p:nvPr/>
        </p:nvSpPr>
        <p:spPr>
          <a:xfrm>
            <a:off x="7173686" y="66712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ar-SA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مقدمه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hlinkClick r:id="rId3" action="ppaction://hlinksldjump"/>
          </p:cNvPr>
          <p:cNvSpPr/>
          <p:nvPr/>
        </p:nvSpPr>
        <p:spPr>
          <a:xfrm>
            <a:off x="7173686" y="108078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پيشينه و آينده كامپيوترها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hlinkClick r:id="rId4" action="ppaction://hlinksldjump"/>
          </p:cNvPr>
          <p:cNvSpPr/>
          <p:nvPr/>
        </p:nvSpPr>
        <p:spPr>
          <a:xfrm>
            <a:off x="7173686" y="1494446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موارد کاربرد کامپیوتر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hlinkClick r:id="rId5" action="ppaction://hlinksldjump"/>
          </p:cNvPr>
          <p:cNvSpPr/>
          <p:nvPr/>
        </p:nvSpPr>
        <p:spPr>
          <a:xfrm>
            <a:off x="7173686" y="1905761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انواع کامپیوتر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hlinkClick r:id="rId6" action="ppaction://hlinksldjump"/>
          </p:cNvPr>
          <p:cNvSpPr/>
          <p:nvPr/>
        </p:nvSpPr>
        <p:spPr>
          <a:xfrm>
            <a:off x="7173685" y="2717505"/>
            <a:ext cx="1872343" cy="315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سخت افزار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hlinkClick r:id="rId7" action="ppaction://hlinksldjump"/>
          </p:cNvPr>
          <p:cNvSpPr/>
          <p:nvPr/>
        </p:nvSpPr>
        <p:spPr>
          <a:xfrm>
            <a:off x="7173686" y="2306190"/>
            <a:ext cx="1872343" cy="3156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fa-I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نرم افزار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1625" y="6492708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Lotus" panose="00000400000000000000" pitchFamily="2" charset="-78"/>
              </a:rPr>
              <a:t>8/20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620980" y="6536252"/>
            <a:ext cx="72112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آشنایی با فناوری و تاثیر آن بر آموزش و یادگیری</a:t>
            </a:r>
            <a:r>
              <a:rPr lang="fa-I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               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farajiar@yahoo.com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Davat" panose="000004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5388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479</TotalTime>
  <Words>2537</Words>
  <Application>Microsoft Office PowerPoint</Application>
  <PresentationFormat>On-screen Show (4:3)</PresentationFormat>
  <Paragraphs>300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B Lotus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alireza faraji</dc:creator>
  <cp:lastModifiedBy>alireza faraji</cp:lastModifiedBy>
  <cp:revision>53</cp:revision>
  <dcterms:created xsi:type="dcterms:W3CDTF">2017-09-27T06:18:48Z</dcterms:created>
  <dcterms:modified xsi:type="dcterms:W3CDTF">2020-05-03T08:24:00Z</dcterms:modified>
</cp:coreProperties>
</file>