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471" r:id="rId2"/>
    <p:sldId id="443" r:id="rId3"/>
    <p:sldId id="445" r:id="rId4"/>
    <p:sldId id="448" r:id="rId5"/>
    <p:sldId id="446" r:id="rId6"/>
    <p:sldId id="449" r:id="rId7"/>
    <p:sldId id="450" r:id="rId8"/>
    <p:sldId id="451" r:id="rId9"/>
    <p:sldId id="376" r:id="rId10"/>
    <p:sldId id="453" r:id="rId11"/>
    <p:sldId id="456" r:id="rId12"/>
    <p:sldId id="457" r:id="rId13"/>
    <p:sldId id="458" r:id="rId14"/>
    <p:sldId id="460" r:id="rId15"/>
    <p:sldId id="461" r:id="rId16"/>
    <p:sldId id="401" r:id="rId17"/>
    <p:sldId id="465" r:id="rId18"/>
    <p:sldId id="466" r:id="rId19"/>
    <p:sldId id="467" r:id="rId20"/>
  </p:sldIdLst>
  <p:sldSz cx="9144000" cy="6858000" type="screen4x3"/>
  <p:notesSz cx="6662738" cy="9926638"/>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29F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6" d="100"/>
          <a:sy n="66" d="100"/>
        </p:scale>
        <p:origin x="1506" y="4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9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63"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773488" y="0"/>
            <a:ext cx="2887662"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0BC90D9-E879-455E-83DD-AAC5075F345C}" type="datetimeFigureOut">
              <a:rPr lang="en-GB"/>
              <a:pPr>
                <a:defRPr/>
              </a:pPr>
              <a:t>12/05/2020</a:t>
            </a:fld>
            <a:endParaRPr lang="en-GB"/>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66750" y="4714875"/>
            <a:ext cx="5329238"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8163"/>
            <a:ext cx="2887663"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773488" y="9428163"/>
            <a:ext cx="2887662"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44FE88A9-2243-460D-ABD3-AB082999CF0F}" type="slidenum">
              <a:rPr lang="en-GB" altLang="en-US"/>
              <a:pPr/>
              <a:t>‹#›</a:t>
            </a:fld>
            <a:endParaRPr lang="en-GB" altLang="en-US"/>
          </a:p>
        </p:txBody>
      </p:sp>
    </p:spTree>
    <p:extLst>
      <p:ext uri="{BB962C8B-B14F-4D97-AF65-F5344CB8AC3E}">
        <p14:creationId xmlns:p14="http://schemas.microsoft.com/office/powerpoint/2010/main" val="11454459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172" name="Slide Number Placeholder 3"/>
          <p:cNvSpPr txBox="1">
            <a:spLocks noGrp="1"/>
          </p:cNvSpPr>
          <p:nvPr/>
        </p:nvSpPr>
        <p:spPr bwMode="auto">
          <a:xfrm>
            <a:off x="3773488" y="9428163"/>
            <a:ext cx="2887662" cy="496887"/>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2F56BFE-BC19-4584-A4EE-F2AD96FB35D4}" type="slidenum">
              <a:rPr lang="en-GB" altLang="en-US" sz="1200">
                <a:latin typeface="Calibri" panose="020F0502020204030204" pitchFamily="34" charset="0"/>
              </a:rPr>
              <a:pPr algn="r" eaLnBrk="1" hangingPunct="1"/>
              <a:t>2</a:t>
            </a:fld>
            <a:endParaRPr lang="en-GB" altLang="en-US" sz="1200">
              <a:latin typeface="Calibri" panose="020F0502020204030204" pitchFamily="34" charset="0"/>
            </a:endParaRPr>
          </a:p>
        </p:txBody>
      </p:sp>
    </p:spTree>
    <p:extLst>
      <p:ext uri="{BB962C8B-B14F-4D97-AF65-F5344CB8AC3E}">
        <p14:creationId xmlns:p14="http://schemas.microsoft.com/office/powerpoint/2010/main" val="1638417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172" name="Slide Number Placeholder 3"/>
          <p:cNvSpPr txBox="1">
            <a:spLocks noGrp="1"/>
          </p:cNvSpPr>
          <p:nvPr/>
        </p:nvSpPr>
        <p:spPr bwMode="auto">
          <a:xfrm>
            <a:off x="3773488" y="9428163"/>
            <a:ext cx="2887662" cy="496887"/>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6606B1B-5775-47B4-B2BF-7AC0B624AA43}" type="slidenum">
              <a:rPr lang="en-GB" altLang="en-US" sz="1200">
                <a:latin typeface="Calibri" panose="020F0502020204030204" pitchFamily="34" charset="0"/>
              </a:rPr>
              <a:pPr algn="r" eaLnBrk="1" hangingPunct="1"/>
              <a:t>11</a:t>
            </a:fld>
            <a:endParaRPr lang="en-GB" altLang="en-US" sz="1200">
              <a:latin typeface="Calibri" panose="020F0502020204030204" pitchFamily="34" charset="0"/>
            </a:endParaRPr>
          </a:p>
        </p:txBody>
      </p:sp>
    </p:spTree>
    <p:extLst>
      <p:ext uri="{BB962C8B-B14F-4D97-AF65-F5344CB8AC3E}">
        <p14:creationId xmlns:p14="http://schemas.microsoft.com/office/powerpoint/2010/main" val="1847623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172" name="Slide Number Placeholder 3"/>
          <p:cNvSpPr txBox="1">
            <a:spLocks noGrp="1"/>
          </p:cNvSpPr>
          <p:nvPr/>
        </p:nvSpPr>
        <p:spPr bwMode="auto">
          <a:xfrm>
            <a:off x="3773488" y="9428163"/>
            <a:ext cx="2887662" cy="496887"/>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965B9D4-3476-44BB-A344-2955F9CDCB71}" type="slidenum">
              <a:rPr lang="en-GB" altLang="en-US" sz="1200">
                <a:latin typeface="Calibri" panose="020F0502020204030204" pitchFamily="34" charset="0"/>
              </a:rPr>
              <a:pPr algn="r" eaLnBrk="1" hangingPunct="1"/>
              <a:t>12</a:t>
            </a:fld>
            <a:endParaRPr lang="en-GB" altLang="en-US" sz="1200">
              <a:latin typeface="Calibri" panose="020F0502020204030204" pitchFamily="34" charset="0"/>
            </a:endParaRPr>
          </a:p>
        </p:txBody>
      </p:sp>
    </p:spTree>
    <p:extLst>
      <p:ext uri="{BB962C8B-B14F-4D97-AF65-F5344CB8AC3E}">
        <p14:creationId xmlns:p14="http://schemas.microsoft.com/office/powerpoint/2010/main" val="497589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172" name="Slide Number Placeholder 3"/>
          <p:cNvSpPr txBox="1">
            <a:spLocks noGrp="1"/>
          </p:cNvSpPr>
          <p:nvPr/>
        </p:nvSpPr>
        <p:spPr bwMode="auto">
          <a:xfrm>
            <a:off x="3773488" y="9428163"/>
            <a:ext cx="2887662" cy="496887"/>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56C3FDA-DCA9-471F-8B68-E970F0955318}" type="slidenum">
              <a:rPr lang="en-GB" altLang="en-US" sz="1200">
                <a:latin typeface="Calibri" panose="020F0502020204030204" pitchFamily="34" charset="0"/>
              </a:rPr>
              <a:pPr algn="r" eaLnBrk="1" hangingPunct="1"/>
              <a:t>13</a:t>
            </a:fld>
            <a:endParaRPr lang="en-GB" altLang="en-US" sz="1200">
              <a:latin typeface="Calibri" panose="020F0502020204030204" pitchFamily="34" charset="0"/>
            </a:endParaRPr>
          </a:p>
        </p:txBody>
      </p:sp>
    </p:spTree>
    <p:extLst>
      <p:ext uri="{BB962C8B-B14F-4D97-AF65-F5344CB8AC3E}">
        <p14:creationId xmlns:p14="http://schemas.microsoft.com/office/powerpoint/2010/main" val="4141620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172" name="Slide Number Placeholder 3"/>
          <p:cNvSpPr txBox="1">
            <a:spLocks noGrp="1"/>
          </p:cNvSpPr>
          <p:nvPr/>
        </p:nvSpPr>
        <p:spPr bwMode="auto">
          <a:xfrm>
            <a:off x="3773488" y="9428163"/>
            <a:ext cx="2887662" cy="496887"/>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AA9D3CB-D145-4515-B5A4-E769CC954271}" type="slidenum">
              <a:rPr lang="en-GB" altLang="en-US" sz="1200">
                <a:latin typeface="Calibri" panose="020F0502020204030204" pitchFamily="34" charset="0"/>
              </a:rPr>
              <a:pPr algn="r" eaLnBrk="1" hangingPunct="1"/>
              <a:t>14</a:t>
            </a:fld>
            <a:endParaRPr lang="en-GB" altLang="en-US" sz="1200">
              <a:latin typeface="Calibri" panose="020F0502020204030204" pitchFamily="34" charset="0"/>
            </a:endParaRPr>
          </a:p>
        </p:txBody>
      </p:sp>
    </p:spTree>
    <p:extLst>
      <p:ext uri="{BB962C8B-B14F-4D97-AF65-F5344CB8AC3E}">
        <p14:creationId xmlns:p14="http://schemas.microsoft.com/office/powerpoint/2010/main" val="1256661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172" name="Slide Number Placeholder 3"/>
          <p:cNvSpPr txBox="1">
            <a:spLocks noGrp="1"/>
          </p:cNvSpPr>
          <p:nvPr/>
        </p:nvSpPr>
        <p:spPr bwMode="auto">
          <a:xfrm>
            <a:off x="3773488" y="9428163"/>
            <a:ext cx="2887662" cy="496887"/>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A5D7191-8977-4B6C-B2D0-312DE70BA2E3}" type="slidenum">
              <a:rPr lang="en-GB" altLang="en-US" sz="1200">
                <a:latin typeface="Calibri" panose="020F0502020204030204" pitchFamily="34" charset="0"/>
              </a:rPr>
              <a:pPr algn="r" eaLnBrk="1" hangingPunct="1"/>
              <a:t>15</a:t>
            </a:fld>
            <a:endParaRPr lang="en-GB" altLang="en-US" sz="1200">
              <a:latin typeface="Calibri" panose="020F0502020204030204" pitchFamily="34" charset="0"/>
            </a:endParaRPr>
          </a:p>
        </p:txBody>
      </p:sp>
    </p:spTree>
    <p:extLst>
      <p:ext uri="{BB962C8B-B14F-4D97-AF65-F5344CB8AC3E}">
        <p14:creationId xmlns:p14="http://schemas.microsoft.com/office/powerpoint/2010/main" val="936941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172" name="Slide Number Placeholder 3"/>
          <p:cNvSpPr txBox="1">
            <a:spLocks noGrp="1"/>
          </p:cNvSpPr>
          <p:nvPr/>
        </p:nvSpPr>
        <p:spPr bwMode="auto">
          <a:xfrm>
            <a:off x="3773488" y="9428163"/>
            <a:ext cx="2887662" cy="496887"/>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0C5458D-B275-4551-A992-F3DF21246B50}" type="slidenum">
              <a:rPr lang="en-GB" altLang="en-US" sz="1200">
                <a:latin typeface="Calibri" panose="020F0502020204030204" pitchFamily="34" charset="0"/>
              </a:rPr>
              <a:pPr algn="r" eaLnBrk="1" hangingPunct="1"/>
              <a:t>16</a:t>
            </a:fld>
            <a:endParaRPr lang="en-GB" altLang="en-US" sz="1200">
              <a:latin typeface="Calibri" panose="020F0502020204030204" pitchFamily="34" charset="0"/>
            </a:endParaRPr>
          </a:p>
        </p:txBody>
      </p:sp>
    </p:spTree>
    <p:extLst>
      <p:ext uri="{BB962C8B-B14F-4D97-AF65-F5344CB8AC3E}">
        <p14:creationId xmlns:p14="http://schemas.microsoft.com/office/powerpoint/2010/main" val="556942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172" name="Slide Number Placeholder 3"/>
          <p:cNvSpPr txBox="1">
            <a:spLocks noGrp="1"/>
          </p:cNvSpPr>
          <p:nvPr/>
        </p:nvSpPr>
        <p:spPr bwMode="auto">
          <a:xfrm>
            <a:off x="3773488" y="9428163"/>
            <a:ext cx="2887662" cy="496887"/>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29A870E-3D31-4BE7-B933-E72A5715D002}" type="slidenum">
              <a:rPr lang="en-GB" altLang="en-US" sz="1200">
                <a:latin typeface="Calibri" panose="020F0502020204030204" pitchFamily="34" charset="0"/>
              </a:rPr>
              <a:pPr algn="r" eaLnBrk="1" hangingPunct="1"/>
              <a:t>17</a:t>
            </a:fld>
            <a:endParaRPr lang="en-GB" altLang="en-US" sz="1200">
              <a:latin typeface="Calibri" panose="020F0502020204030204" pitchFamily="34" charset="0"/>
            </a:endParaRPr>
          </a:p>
        </p:txBody>
      </p:sp>
    </p:spTree>
    <p:extLst>
      <p:ext uri="{BB962C8B-B14F-4D97-AF65-F5344CB8AC3E}">
        <p14:creationId xmlns:p14="http://schemas.microsoft.com/office/powerpoint/2010/main" val="1371569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172" name="Slide Number Placeholder 3"/>
          <p:cNvSpPr txBox="1">
            <a:spLocks noGrp="1"/>
          </p:cNvSpPr>
          <p:nvPr/>
        </p:nvSpPr>
        <p:spPr bwMode="auto">
          <a:xfrm>
            <a:off x="3773488" y="9428163"/>
            <a:ext cx="2887662" cy="496887"/>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D3281D8-A1F1-4A50-A474-1D921C328463}" type="slidenum">
              <a:rPr lang="en-GB" altLang="en-US" sz="1200">
                <a:latin typeface="Calibri" panose="020F0502020204030204" pitchFamily="34" charset="0"/>
              </a:rPr>
              <a:pPr algn="r" eaLnBrk="1" hangingPunct="1"/>
              <a:t>18</a:t>
            </a:fld>
            <a:endParaRPr lang="en-GB" altLang="en-US" sz="1200">
              <a:latin typeface="Calibri" panose="020F0502020204030204" pitchFamily="34" charset="0"/>
            </a:endParaRPr>
          </a:p>
        </p:txBody>
      </p:sp>
    </p:spTree>
    <p:extLst>
      <p:ext uri="{BB962C8B-B14F-4D97-AF65-F5344CB8AC3E}">
        <p14:creationId xmlns:p14="http://schemas.microsoft.com/office/powerpoint/2010/main" val="2916599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172" name="Slide Number Placeholder 3"/>
          <p:cNvSpPr txBox="1">
            <a:spLocks noGrp="1"/>
          </p:cNvSpPr>
          <p:nvPr/>
        </p:nvSpPr>
        <p:spPr bwMode="auto">
          <a:xfrm>
            <a:off x="3773488" y="9428163"/>
            <a:ext cx="2887662" cy="496887"/>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12ECE60-7D00-4B36-A9C4-F11D746343AB}" type="slidenum">
              <a:rPr lang="en-GB" altLang="en-US" sz="1200">
                <a:latin typeface="Calibri" panose="020F0502020204030204" pitchFamily="34" charset="0"/>
              </a:rPr>
              <a:pPr algn="r" eaLnBrk="1" hangingPunct="1"/>
              <a:t>19</a:t>
            </a:fld>
            <a:endParaRPr lang="en-GB" altLang="en-US" sz="1200">
              <a:latin typeface="Calibri" panose="020F0502020204030204" pitchFamily="34" charset="0"/>
            </a:endParaRPr>
          </a:p>
        </p:txBody>
      </p:sp>
    </p:spTree>
    <p:extLst>
      <p:ext uri="{BB962C8B-B14F-4D97-AF65-F5344CB8AC3E}">
        <p14:creationId xmlns:p14="http://schemas.microsoft.com/office/powerpoint/2010/main" val="4047561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172" name="Slide Number Placeholder 3"/>
          <p:cNvSpPr txBox="1">
            <a:spLocks noGrp="1"/>
          </p:cNvSpPr>
          <p:nvPr/>
        </p:nvSpPr>
        <p:spPr bwMode="auto">
          <a:xfrm>
            <a:off x="3773488" y="9428163"/>
            <a:ext cx="2887662" cy="496887"/>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AA05BD1-A974-4CC0-ABDA-98603A65E949}" type="slidenum">
              <a:rPr lang="en-GB" altLang="en-US" sz="1200">
                <a:latin typeface="Calibri" panose="020F0502020204030204" pitchFamily="34" charset="0"/>
              </a:rPr>
              <a:pPr algn="r" eaLnBrk="1" hangingPunct="1"/>
              <a:t>3</a:t>
            </a:fld>
            <a:endParaRPr lang="en-GB" altLang="en-US" sz="1200">
              <a:latin typeface="Calibri" panose="020F0502020204030204" pitchFamily="34" charset="0"/>
            </a:endParaRPr>
          </a:p>
        </p:txBody>
      </p:sp>
    </p:spTree>
    <p:extLst>
      <p:ext uri="{BB962C8B-B14F-4D97-AF65-F5344CB8AC3E}">
        <p14:creationId xmlns:p14="http://schemas.microsoft.com/office/powerpoint/2010/main" val="3644684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3480301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528712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Explain that the presentation is a range of views not personally mine.</a:t>
            </a:r>
          </a:p>
          <a:p>
            <a:r>
              <a:rPr lang="en-GB" altLang="en-US" smtClean="0"/>
              <a:t>The aim of this opening is to set the context that will hopefully fuel further discussion throughout the day</a:t>
            </a:r>
          </a:p>
          <a:p>
            <a:r>
              <a:rPr lang="en-GB" altLang="en-US" smtClean="0"/>
              <a:t>There are a range of disciplines represented here and I am sure all will have their own interpretations of Phys Lit that are unique to their own activities and cultures</a:t>
            </a:r>
          </a:p>
          <a:p>
            <a:r>
              <a:rPr lang="en-GB" altLang="en-US" smtClean="0"/>
              <a:t>I would hope that the approach for the day is for an integrated approach and the link between PA and PL </a:t>
            </a:r>
          </a:p>
          <a:p>
            <a:r>
              <a:rPr lang="en-GB" altLang="en-US" smtClean="0"/>
              <a:t>Increasing the participation and PA of young children should be an integral part of what we all do in providing environmental contexts that provide opportunity for young children to be PA and develop movement competence and engance attitude, enjoyment, self esteem, confidence and promote lifelong development.</a:t>
            </a:r>
          </a:p>
          <a:p>
            <a:r>
              <a:rPr lang="en-GB" altLang="en-US" smtClean="0"/>
              <a:t>I thought I would start off and just present a global interpretation of Phys Lit and some of the misconeptions. This may strike a chod with some of you and may highlight the many interpretations of PL and how different organisations may interpret the concept.</a:t>
            </a:r>
          </a:p>
          <a:p>
            <a:r>
              <a:rPr lang="en-GB" altLang="en-US" smtClean="0"/>
              <a:t>From a Welsh perspective there is a need for unity and alignment of what PLit is as Play, Coaching, Sports Development, PE, Health are all inextricably linked and represent opportunities for all to be phyiscally active.</a:t>
            </a:r>
          </a:p>
        </p:txBody>
      </p:sp>
    </p:spTree>
    <p:extLst>
      <p:ext uri="{BB962C8B-B14F-4D97-AF65-F5344CB8AC3E}">
        <p14:creationId xmlns:p14="http://schemas.microsoft.com/office/powerpoint/2010/main" val="1890591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172" name="Slide Number Placeholder 3"/>
          <p:cNvSpPr txBox="1">
            <a:spLocks noGrp="1"/>
          </p:cNvSpPr>
          <p:nvPr/>
        </p:nvSpPr>
        <p:spPr bwMode="auto">
          <a:xfrm>
            <a:off x="3773488" y="9428163"/>
            <a:ext cx="2887662" cy="496887"/>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DF6E42D-7B22-4BE2-BFBE-62E33C8DC666}" type="slidenum">
              <a:rPr lang="en-GB" altLang="en-US" sz="1200">
                <a:latin typeface="Calibri" panose="020F0502020204030204" pitchFamily="34" charset="0"/>
              </a:rPr>
              <a:pPr algn="r" eaLnBrk="1" hangingPunct="1"/>
              <a:t>7</a:t>
            </a:fld>
            <a:endParaRPr lang="en-GB" altLang="en-US" sz="1200">
              <a:latin typeface="Calibri" panose="020F0502020204030204" pitchFamily="34" charset="0"/>
            </a:endParaRPr>
          </a:p>
        </p:txBody>
      </p:sp>
    </p:spTree>
    <p:extLst>
      <p:ext uri="{BB962C8B-B14F-4D97-AF65-F5344CB8AC3E}">
        <p14:creationId xmlns:p14="http://schemas.microsoft.com/office/powerpoint/2010/main" val="1987601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172" name="Slide Number Placeholder 3"/>
          <p:cNvSpPr txBox="1">
            <a:spLocks noGrp="1"/>
          </p:cNvSpPr>
          <p:nvPr/>
        </p:nvSpPr>
        <p:spPr bwMode="auto">
          <a:xfrm>
            <a:off x="3773488" y="9428163"/>
            <a:ext cx="2887662" cy="496887"/>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6F3E981-0146-428F-A71F-5AB2B6626D88}" type="slidenum">
              <a:rPr lang="en-GB" altLang="en-US" sz="1200">
                <a:latin typeface="Calibri" panose="020F0502020204030204" pitchFamily="34" charset="0"/>
              </a:rPr>
              <a:pPr algn="r" eaLnBrk="1" hangingPunct="1"/>
              <a:t>8</a:t>
            </a:fld>
            <a:endParaRPr lang="en-GB" altLang="en-US" sz="1200">
              <a:latin typeface="Calibri" panose="020F0502020204030204" pitchFamily="34" charset="0"/>
            </a:endParaRPr>
          </a:p>
        </p:txBody>
      </p:sp>
    </p:spTree>
    <p:extLst>
      <p:ext uri="{BB962C8B-B14F-4D97-AF65-F5344CB8AC3E}">
        <p14:creationId xmlns:p14="http://schemas.microsoft.com/office/powerpoint/2010/main" val="1126108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172" name="Slide Number Placeholder 3"/>
          <p:cNvSpPr txBox="1">
            <a:spLocks noGrp="1"/>
          </p:cNvSpPr>
          <p:nvPr/>
        </p:nvSpPr>
        <p:spPr bwMode="auto">
          <a:xfrm>
            <a:off x="3773488" y="9428163"/>
            <a:ext cx="2887662" cy="496887"/>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06399A1-DBCA-4AF6-B196-53B87C19773C}" type="slidenum">
              <a:rPr lang="en-GB" altLang="en-US" sz="1200">
                <a:latin typeface="Calibri" panose="020F0502020204030204" pitchFamily="34" charset="0"/>
              </a:rPr>
              <a:pPr algn="r" eaLnBrk="1" hangingPunct="1"/>
              <a:t>9</a:t>
            </a:fld>
            <a:endParaRPr lang="en-GB" altLang="en-US" sz="1200">
              <a:latin typeface="Calibri" panose="020F0502020204030204" pitchFamily="34" charset="0"/>
            </a:endParaRPr>
          </a:p>
        </p:txBody>
      </p:sp>
    </p:spTree>
    <p:extLst>
      <p:ext uri="{BB962C8B-B14F-4D97-AF65-F5344CB8AC3E}">
        <p14:creationId xmlns:p14="http://schemas.microsoft.com/office/powerpoint/2010/main" val="994789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172" name="Slide Number Placeholder 3"/>
          <p:cNvSpPr txBox="1">
            <a:spLocks noGrp="1"/>
          </p:cNvSpPr>
          <p:nvPr/>
        </p:nvSpPr>
        <p:spPr bwMode="auto">
          <a:xfrm>
            <a:off x="3773488" y="9428163"/>
            <a:ext cx="2887662" cy="496887"/>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1B8F144-01BE-40BD-9587-2FCF6E1EF194}" type="slidenum">
              <a:rPr lang="en-GB" altLang="en-US" sz="1200">
                <a:latin typeface="Calibri" panose="020F0502020204030204" pitchFamily="34" charset="0"/>
              </a:rPr>
              <a:pPr algn="r" eaLnBrk="1" hangingPunct="1"/>
              <a:t>10</a:t>
            </a:fld>
            <a:endParaRPr lang="en-GB" altLang="en-US" sz="1200">
              <a:latin typeface="Calibri" panose="020F0502020204030204" pitchFamily="34" charset="0"/>
            </a:endParaRPr>
          </a:p>
        </p:txBody>
      </p:sp>
    </p:spTree>
    <p:extLst>
      <p:ext uri="{BB962C8B-B14F-4D97-AF65-F5344CB8AC3E}">
        <p14:creationId xmlns:p14="http://schemas.microsoft.com/office/powerpoint/2010/main" val="3483245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1517B5C-B0DF-45E9-A501-978E6DEF2D2D}" type="datetimeFigureOut">
              <a:rPr lang="en-US"/>
              <a:pPr>
                <a:defRPr/>
              </a:pPr>
              <a:t>5/12/2020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50C83A9-4791-4067-A849-A0FDCE3D3196}" type="slidenum">
              <a:rPr lang="en-US" altLang="en-US"/>
              <a:pPr/>
              <a:t>‹#›</a:t>
            </a:fld>
            <a:endParaRPr lang="en-US" altLang="en-US"/>
          </a:p>
        </p:txBody>
      </p:sp>
    </p:spTree>
    <p:extLst>
      <p:ext uri="{BB962C8B-B14F-4D97-AF65-F5344CB8AC3E}">
        <p14:creationId xmlns:p14="http://schemas.microsoft.com/office/powerpoint/2010/main" val="2780974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57EF6E-2727-4C20-89DD-5801B729AEE6}" type="datetimeFigureOut">
              <a:rPr lang="en-US"/>
              <a:pPr>
                <a:defRPr/>
              </a:pPr>
              <a:t>5/12/2020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BF48322-7537-4633-A92D-32DEC226EA3E}" type="slidenum">
              <a:rPr lang="en-US" altLang="en-US"/>
              <a:pPr/>
              <a:t>‹#›</a:t>
            </a:fld>
            <a:endParaRPr lang="en-US" altLang="en-US"/>
          </a:p>
        </p:txBody>
      </p:sp>
    </p:spTree>
    <p:extLst>
      <p:ext uri="{BB962C8B-B14F-4D97-AF65-F5344CB8AC3E}">
        <p14:creationId xmlns:p14="http://schemas.microsoft.com/office/powerpoint/2010/main" val="2184361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5335DA-1073-447F-8B6F-B2744B7BAE0B}" type="datetimeFigureOut">
              <a:rPr lang="en-US"/>
              <a:pPr>
                <a:defRPr/>
              </a:pPr>
              <a:t>5/12/2020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D403A3A-AF08-4F7E-BB3D-6B9D6D07E396}" type="slidenum">
              <a:rPr lang="en-US" altLang="en-US"/>
              <a:pPr/>
              <a:t>‹#›</a:t>
            </a:fld>
            <a:endParaRPr lang="en-US" altLang="en-US"/>
          </a:p>
        </p:txBody>
      </p:sp>
    </p:spTree>
    <p:extLst>
      <p:ext uri="{BB962C8B-B14F-4D97-AF65-F5344CB8AC3E}">
        <p14:creationId xmlns:p14="http://schemas.microsoft.com/office/powerpoint/2010/main" val="1626153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586D05F3-7704-4910-966D-43E5A630CD86}" type="datetimeFigureOut">
              <a:rPr lang="en-US"/>
              <a:pPr>
                <a:defRPr/>
              </a:pPr>
              <a:t>5/12/2020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99A5D5-3377-446D-A58E-2E2951A2D261}" type="slidenum">
              <a:rPr lang="en-US" altLang="en-US"/>
              <a:pPr/>
              <a:t>‹#›</a:t>
            </a:fld>
            <a:endParaRPr lang="en-US" altLang="en-US"/>
          </a:p>
        </p:txBody>
      </p:sp>
    </p:spTree>
    <p:extLst>
      <p:ext uri="{BB962C8B-B14F-4D97-AF65-F5344CB8AC3E}">
        <p14:creationId xmlns:p14="http://schemas.microsoft.com/office/powerpoint/2010/main" val="2050659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19AA2F-8FDA-4113-B798-C715E590DC76}" type="datetimeFigureOut">
              <a:rPr lang="en-US"/>
              <a:pPr>
                <a:defRPr/>
              </a:pPr>
              <a:t>5/12/2020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EE53B59-6287-4D74-8D74-45DF4885FD58}" type="slidenum">
              <a:rPr lang="en-US" altLang="en-US"/>
              <a:pPr/>
              <a:t>‹#›</a:t>
            </a:fld>
            <a:endParaRPr lang="en-US" altLang="en-US"/>
          </a:p>
        </p:txBody>
      </p:sp>
    </p:spTree>
    <p:extLst>
      <p:ext uri="{BB962C8B-B14F-4D97-AF65-F5344CB8AC3E}">
        <p14:creationId xmlns:p14="http://schemas.microsoft.com/office/powerpoint/2010/main" val="3357330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A60B957-0A59-49A0-8D43-9E493BE7E9B3}" type="datetimeFigureOut">
              <a:rPr lang="en-US"/>
              <a:pPr>
                <a:defRPr/>
              </a:pPr>
              <a:t>5/12/2020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D180975-3264-4E75-8941-C52DD75DC7EF}" type="slidenum">
              <a:rPr lang="en-US" altLang="en-US"/>
              <a:pPr/>
              <a:t>‹#›</a:t>
            </a:fld>
            <a:endParaRPr lang="en-US" altLang="en-US"/>
          </a:p>
        </p:txBody>
      </p:sp>
    </p:spTree>
    <p:extLst>
      <p:ext uri="{BB962C8B-B14F-4D97-AF65-F5344CB8AC3E}">
        <p14:creationId xmlns:p14="http://schemas.microsoft.com/office/powerpoint/2010/main" val="248310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C03B516-1A93-41CB-AA90-31F1E62D82BC}" type="datetimeFigureOut">
              <a:rPr lang="en-US"/>
              <a:pPr>
                <a:defRPr/>
              </a:pPr>
              <a:t>5/12/2020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42B0A2C-9564-4584-AF8E-C97B101F8E85}" type="slidenum">
              <a:rPr lang="en-US" altLang="en-US"/>
              <a:pPr/>
              <a:t>‹#›</a:t>
            </a:fld>
            <a:endParaRPr lang="en-US" altLang="en-US"/>
          </a:p>
        </p:txBody>
      </p:sp>
    </p:spTree>
    <p:extLst>
      <p:ext uri="{BB962C8B-B14F-4D97-AF65-F5344CB8AC3E}">
        <p14:creationId xmlns:p14="http://schemas.microsoft.com/office/powerpoint/2010/main" val="4105412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561402C-0BAB-48A7-BA2F-2DD9C9E13262}" type="datetimeFigureOut">
              <a:rPr lang="en-US"/>
              <a:pPr>
                <a:defRPr/>
              </a:pPr>
              <a:t>5/12/2020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3F3ADFC-66AC-4214-8052-C05B58749FEC}" type="slidenum">
              <a:rPr lang="en-US" altLang="en-US"/>
              <a:pPr/>
              <a:t>‹#›</a:t>
            </a:fld>
            <a:endParaRPr lang="en-US" altLang="en-US"/>
          </a:p>
        </p:txBody>
      </p:sp>
    </p:spTree>
    <p:extLst>
      <p:ext uri="{BB962C8B-B14F-4D97-AF65-F5344CB8AC3E}">
        <p14:creationId xmlns:p14="http://schemas.microsoft.com/office/powerpoint/2010/main" val="3254738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FED6DE9-6901-41A6-8E06-0ECF0D31ACEC}" type="datetimeFigureOut">
              <a:rPr lang="en-US"/>
              <a:pPr>
                <a:defRPr/>
              </a:pPr>
              <a:t>5/12/2020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6393606-A2CD-46D8-99FB-D8748AE196E7}" type="slidenum">
              <a:rPr lang="en-US" altLang="en-US"/>
              <a:pPr/>
              <a:t>‹#›</a:t>
            </a:fld>
            <a:endParaRPr lang="en-US" altLang="en-US"/>
          </a:p>
        </p:txBody>
      </p:sp>
    </p:spTree>
    <p:extLst>
      <p:ext uri="{BB962C8B-B14F-4D97-AF65-F5344CB8AC3E}">
        <p14:creationId xmlns:p14="http://schemas.microsoft.com/office/powerpoint/2010/main" val="675339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F724B6-9558-43BF-B28C-5E5DACBE8D6A}" type="datetimeFigureOut">
              <a:rPr lang="en-US"/>
              <a:pPr>
                <a:defRPr/>
              </a:pPr>
              <a:t>5/12/2020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F39EA21-5126-4B68-AE7B-55D6C4A2222B}" type="slidenum">
              <a:rPr lang="en-US" altLang="en-US"/>
              <a:pPr/>
              <a:t>‹#›</a:t>
            </a:fld>
            <a:endParaRPr lang="en-US" altLang="en-US"/>
          </a:p>
        </p:txBody>
      </p:sp>
    </p:spTree>
    <p:extLst>
      <p:ext uri="{BB962C8B-B14F-4D97-AF65-F5344CB8AC3E}">
        <p14:creationId xmlns:p14="http://schemas.microsoft.com/office/powerpoint/2010/main" val="3867823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7165D1-104C-4214-8576-C435BC2C1E26}" type="datetimeFigureOut">
              <a:rPr lang="en-US"/>
              <a:pPr>
                <a:defRPr/>
              </a:pPr>
              <a:t>5/12/2020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8F77E8D-AF67-421B-B372-F5EC1BB22776}" type="slidenum">
              <a:rPr lang="en-US" altLang="en-US"/>
              <a:pPr/>
              <a:t>‹#›</a:t>
            </a:fld>
            <a:endParaRPr lang="en-US" altLang="en-US"/>
          </a:p>
        </p:txBody>
      </p:sp>
    </p:spTree>
    <p:extLst>
      <p:ext uri="{BB962C8B-B14F-4D97-AF65-F5344CB8AC3E}">
        <p14:creationId xmlns:p14="http://schemas.microsoft.com/office/powerpoint/2010/main" val="3007504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6C6CA6-564C-4393-922A-D3FC659EABA8}" type="datetimeFigureOut">
              <a:rPr lang="en-US"/>
              <a:pPr>
                <a:defRPr/>
              </a:pPr>
              <a:t>5/12/2020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266E4ED-C111-4A85-9664-3E568B0A41EB}" type="slidenum">
              <a:rPr lang="en-US" altLang="en-US"/>
              <a:pPr/>
              <a:t>‹#›</a:t>
            </a:fld>
            <a:endParaRPr lang="en-US" altLang="en-US"/>
          </a:p>
        </p:txBody>
      </p:sp>
    </p:spTree>
    <p:extLst>
      <p:ext uri="{BB962C8B-B14F-4D97-AF65-F5344CB8AC3E}">
        <p14:creationId xmlns:p14="http://schemas.microsoft.com/office/powerpoint/2010/main" val="225022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2D58C12-890C-4220-8C63-404AD704E172}" type="datetimeFigureOut">
              <a:rPr lang="en-US"/>
              <a:pPr>
                <a:defRPr/>
              </a:pPr>
              <a:t>5/12/2020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12906DCB-1A3C-4B56-B9BA-1FFCBFF839A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632523"/>
        </a:solidFill>
        <a:effectLst/>
      </p:bgPr>
    </p:bg>
    <p:spTree>
      <p:nvGrpSpPr>
        <p:cNvPr id="1" name=""/>
        <p:cNvGrpSpPr/>
        <p:nvPr/>
      </p:nvGrpSpPr>
      <p:grpSpPr>
        <a:xfrm>
          <a:off x="0" y="0"/>
          <a:ext cx="0" cy="0"/>
          <a:chOff x="0" y="0"/>
          <a:chExt cx="0" cy="0"/>
        </a:xfrm>
      </p:grpSpPr>
      <p:pic>
        <p:nvPicPr>
          <p:cNvPr id="2050" name="Picture 3" descr="Physical-Literacy-Checklist-Main-Sl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2133600"/>
            <a:ext cx="6792912"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4"/>
          <p:cNvSpPr txBox="1">
            <a:spLocks noChangeArrowheads="1"/>
          </p:cNvSpPr>
          <p:nvPr/>
        </p:nvSpPr>
        <p:spPr bwMode="auto">
          <a:xfrm>
            <a:off x="581025" y="611188"/>
            <a:ext cx="7967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r>
              <a:rPr lang="fa-IR" altLang="en-US" sz="2400" b="1">
                <a:solidFill>
                  <a:srgbClr val="FFC000"/>
                </a:solidFill>
                <a:cs typeface="B Titr" panose="00000700000000000000" pitchFamily="2" charset="-78"/>
              </a:rPr>
              <a:t>سواد حرکتی </a:t>
            </a:r>
            <a:r>
              <a:rPr lang="fa-IR" altLang="en-US" sz="2400" b="1">
                <a:solidFill>
                  <a:schemeClr val="bg1"/>
                </a:solidFill>
                <a:cs typeface="B Titr" panose="00000700000000000000" pitchFamily="2" charset="-78"/>
              </a:rPr>
              <a:t>به عنوان محور اصلی برنامه توسعه </a:t>
            </a:r>
            <a:r>
              <a:rPr lang="fa-IR" altLang="en-US" sz="2400" b="1">
                <a:solidFill>
                  <a:srgbClr val="FFC000"/>
                </a:solidFill>
                <a:cs typeface="B Titr" panose="00000700000000000000" pitchFamily="2" charset="-78"/>
              </a:rPr>
              <a:t>ورزش همگانی </a:t>
            </a:r>
            <a:r>
              <a:rPr lang="fa-IR" altLang="en-US" sz="2400" b="1">
                <a:solidFill>
                  <a:schemeClr val="bg1"/>
                </a:solidFill>
                <a:cs typeface="B Titr" panose="00000700000000000000" pitchFamily="2" charset="-78"/>
              </a:rPr>
              <a:t>کانادا</a:t>
            </a:r>
            <a:endParaRPr lang="fa-IR" altLang="en-US" sz="2400">
              <a:solidFill>
                <a:schemeClr val="bg1"/>
              </a:solidFill>
              <a:cs typeface="B Titr" panose="00000700000000000000" pitchFamily="2" charset="-78"/>
            </a:endParaRPr>
          </a:p>
        </p:txBody>
      </p:sp>
      <p:cxnSp>
        <p:nvCxnSpPr>
          <p:cNvPr id="8" name="Straight Connector 7"/>
          <p:cNvCxnSpPr/>
          <p:nvPr/>
        </p:nvCxnSpPr>
        <p:spPr>
          <a:xfrm rot="5400000">
            <a:off x="5996781" y="3537744"/>
            <a:ext cx="4930775" cy="1588"/>
          </a:xfrm>
          <a:prstGeom prst="line">
            <a:avLst/>
          </a:prstGeom>
          <a:ln>
            <a:prstDash val="dash"/>
          </a:ln>
        </p:spPr>
        <p:style>
          <a:lnRef idx="1">
            <a:schemeClr val="accent6"/>
          </a:lnRef>
          <a:fillRef idx="0">
            <a:schemeClr val="accent6"/>
          </a:fillRef>
          <a:effectRef idx="0">
            <a:schemeClr val="accent6"/>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2090738" y="261938"/>
            <a:ext cx="4789487" cy="4000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a:r>
              <a:rPr lang="fa-IR" altLang="en-US" sz="2000">
                <a:solidFill>
                  <a:srgbClr val="C00000"/>
                </a:solidFill>
                <a:ea typeface="Times New Roman" panose="02020603050405020304" pitchFamily="18" charset="0"/>
                <a:cs typeface="B Zar" panose="00000400000000000000" pitchFamily="2" charset="-78"/>
              </a:rPr>
              <a:t>یادگیری مهارت های حرکتی بنیادی</a:t>
            </a:r>
            <a:endParaRPr lang="fa-IR" altLang="en-US" sz="2800">
              <a:solidFill>
                <a:srgbClr val="C00000"/>
              </a:solidFill>
              <a:ea typeface="Times New Roman" panose="02020603050405020304" pitchFamily="18" charset="0"/>
              <a:cs typeface="B Zar" panose="00000400000000000000" pitchFamily="2" charset="-78"/>
            </a:endParaRPr>
          </a:p>
        </p:txBody>
      </p:sp>
      <p:pic>
        <p:nvPicPr>
          <p:cNvPr id="11267"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723900"/>
            <a:ext cx="8593137"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8" name="Group 33"/>
          <p:cNvGrpSpPr>
            <a:grpSpLocks/>
          </p:cNvGrpSpPr>
          <p:nvPr/>
        </p:nvGrpSpPr>
        <p:grpSpPr bwMode="auto">
          <a:xfrm>
            <a:off x="158750" y="661988"/>
            <a:ext cx="8753475" cy="4446587"/>
            <a:chOff x="774" y="3256"/>
            <a:chExt cx="9817" cy="7004"/>
          </a:xfrm>
        </p:grpSpPr>
        <p:sp>
          <p:nvSpPr>
            <p:cNvPr id="11271" name="Text Box 34"/>
            <p:cNvSpPr txBox="1">
              <a:spLocks noChangeArrowheads="1"/>
            </p:cNvSpPr>
            <p:nvPr/>
          </p:nvSpPr>
          <p:spPr bwMode="auto">
            <a:xfrm>
              <a:off x="1314" y="4680"/>
              <a:ext cx="2375" cy="289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Aft>
                  <a:spcPts val="1000"/>
                </a:spcAft>
              </a:pPr>
              <a:endParaRPr lang="fa-IR" altLang="en-US" sz="1000" b="1">
                <a:solidFill>
                  <a:schemeClr val="bg1"/>
                </a:solidFill>
                <a:latin typeface="Calibri" panose="020F0502020204030204" pitchFamily="34" charset="0"/>
                <a:ea typeface="Arial" panose="020B0604020202020204" pitchFamily="34" charset="0"/>
                <a:cs typeface="B Zar" panose="00000400000000000000" pitchFamily="2" charset="-78"/>
              </a:endParaRPr>
            </a:p>
            <a:p>
              <a:pPr algn="ctr" rtl="1" eaLnBrk="1" hangingPunct="1">
                <a:spcAft>
                  <a:spcPts val="1000"/>
                </a:spcAft>
              </a:pPr>
              <a:r>
                <a:rPr lang="fa-IR" altLang="en-US" sz="1600" b="1">
                  <a:solidFill>
                    <a:schemeClr val="bg1"/>
                  </a:solidFill>
                  <a:latin typeface="Calibri" panose="020F0502020204030204" pitchFamily="34" charset="0"/>
                  <a:ea typeface="Arial" panose="020B0604020202020204" pitchFamily="34" charset="0"/>
                  <a:cs typeface="B Zar" panose="00000400000000000000" pitchFamily="2" charset="-78"/>
                </a:rPr>
                <a:t>بدن کودک اینقدر رشد </a:t>
              </a:r>
            </a:p>
            <a:p>
              <a:pPr algn="ctr" rtl="1" eaLnBrk="1" hangingPunct="1">
                <a:spcAft>
                  <a:spcPts val="1000"/>
                </a:spcAft>
              </a:pPr>
              <a:r>
                <a:rPr lang="fa-IR" altLang="en-US" sz="1600" b="1">
                  <a:solidFill>
                    <a:schemeClr val="bg1"/>
                  </a:solidFill>
                  <a:latin typeface="Calibri" panose="020F0502020204030204" pitchFamily="34" charset="0"/>
                  <a:ea typeface="Arial" panose="020B0604020202020204" pitchFamily="34" charset="0"/>
                  <a:cs typeface="B Zar" panose="00000400000000000000" pitchFamily="2" charset="-78"/>
                </a:rPr>
                <a:t>نکرده که مهارتهای حرکتی </a:t>
              </a:r>
            </a:p>
            <a:p>
              <a:pPr algn="ctr" rtl="1" eaLnBrk="1" hangingPunct="1">
                <a:spcAft>
                  <a:spcPts val="1000"/>
                </a:spcAft>
              </a:pPr>
              <a:r>
                <a:rPr lang="fa-IR" altLang="en-US" sz="1600" b="1">
                  <a:solidFill>
                    <a:schemeClr val="bg1"/>
                  </a:solidFill>
                  <a:latin typeface="Calibri" panose="020F0502020204030204" pitchFamily="34" charset="0"/>
                  <a:ea typeface="Arial" panose="020B0604020202020204" pitchFamily="34" charset="0"/>
                  <a:cs typeface="B Zar" panose="00000400000000000000" pitchFamily="2" charset="-78"/>
                </a:rPr>
                <a:t>بنیادی را فرا بگیرد</a:t>
              </a:r>
            </a:p>
          </p:txBody>
        </p:sp>
        <p:sp>
          <p:nvSpPr>
            <p:cNvPr id="11272" name="Text Box 35"/>
            <p:cNvSpPr txBox="1">
              <a:spLocks noChangeArrowheads="1"/>
            </p:cNvSpPr>
            <p:nvPr/>
          </p:nvSpPr>
          <p:spPr bwMode="auto">
            <a:xfrm>
              <a:off x="4034" y="4950"/>
              <a:ext cx="2160" cy="198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Aft>
                  <a:spcPts val="1000"/>
                </a:spcAft>
              </a:pPr>
              <a:endParaRPr lang="fa-IR" altLang="en-US" sz="700" b="1">
                <a:solidFill>
                  <a:schemeClr val="bg1"/>
                </a:solidFill>
                <a:latin typeface="Calibri" panose="020F0502020204030204" pitchFamily="34" charset="0"/>
                <a:ea typeface="Arial" panose="020B0604020202020204" pitchFamily="34" charset="0"/>
                <a:cs typeface="B Zar" panose="00000400000000000000" pitchFamily="2" charset="-78"/>
              </a:endParaRPr>
            </a:p>
            <a:p>
              <a:pPr algn="ctr" rtl="1" eaLnBrk="1" hangingPunct="1">
                <a:spcAft>
                  <a:spcPts val="1000"/>
                </a:spcAft>
              </a:pPr>
              <a:r>
                <a:rPr lang="fa-IR" altLang="en-US" sz="1600" b="1">
                  <a:solidFill>
                    <a:schemeClr val="bg1"/>
                  </a:solidFill>
                  <a:latin typeface="Calibri" panose="020F0502020204030204" pitchFamily="34" charset="0"/>
                  <a:ea typeface="Arial" panose="020B0604020202020204" pitchFamily="34" charset="0"/>
                  <a:cs typeface="B Zar" panose="00000400000000000000" pitchFamily="2" charset="-78"/>
                </a:rPr>
                <a:t>بدن کودک </a:t>
              </a:r>
            </a:p>
            <a:p>
              <a:pPr algn="ctr" rtl="1" eaLnBrk="1" hangingPunct="1">
                <a:spcAft>
                  <a:spcPts val="1000"/>
                </a:spcAft>
              </a:pPr>
              <a:r>
                <a:rPr lang="fa-IR" altLang="en-US" sz="1600" b="1">
                  <a:solidFill>
                    <a:schemeClr val="bg1"/>
                  </a:solidFill>
                  <a:latin typeface="Calibri" panose="020F0502020204030204" pitchFamily="34" charset="0"/>
                  <a:ea typeface="Arial" panose="020B0604020202020204" pitchFamily="34" charset="0"/>
                  <a:cs typeface="B Zar" panose="00000400000000000000" pitchFamily="2" charset="-78"/>
                </a:rPr>
                <a:t>«آماده یادگیری» است</a:t>
              </a:r>
              <a:endParaRPr lang="fa-IR" altLang="en-US" sz="3600" b="1">
                <a:solidFill>
                  <a:schemeClr val="bg1"/>
                </a:solidFill>
                <a:ea typeface="Arial" panose="020B0604020202020204" pitchFamily="34" charset="0"/>
                <a:cs typeface="B Zar" panose="00000400000000000000" pitchFamily="2" charset="-78"/>
              </a:endParaRPr>
            </a:p>
          </p:txBody>
        </p:sp>
        <p:sp>
          <p:nvSpPr>
            <p:cNvPr id="11273" name="Text Box 36"/>
            <p:cNvSpPr txBox="1">
              <a:spLocks noChangeArrowheads="1"/>
            </p:cNvSpPr>
            <p:nvPr/>
          </p:nvSpPr>
          <p:spPr bwMode="auto">
            <a:xfrm>
              <a:off x="6354" y="4860"/>
              <a:ext cx="2160" cy="217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Aft>
                  <a:spcPts val="1000"/>
                </a:spcAft>
              </a:pPr>
              <a:endParaRPr lang="fa-IR" altLang="en-US" sz="300" b="1">
                <a:solidFill>
                  <a:schemeClr val="bg1"/>
                </a:solidFill>
                <a:latin typeface="Calibri" panose="020F0502020204030204" pitchFamily="34" charset="0"/>
                <a:ea typeface="Arial" panose="020B0604020202020204" pitchFamily="34" charset="0"/>
                <a:cs typeface="B Zar" panose="00000400000000000000" pitchFamily="2" charset="-78"/>
              </a:endParaRPr>
            </a:p>
            <a:p>
              <a:pPr algn="ctr" rtl="1" eaLnBrk="1" hangingPunct="1">
                <a:spcAft>
                  <a:spcPts val="1000"/>
                </a:spcAft>
              </a:pPr>
              <a:r>
                <a:rPr lang="fa-IR" altLang="en-US" sz="1600" b="1">
                  <a:solidFill>
                    <a:schemeClr val="bg1"/>
                  </a:solidFill>
                  <a:latin typeface="Calibri" panose="020F0502020204030204" pitchFamily="34" charset="0"/>
                  <a:ea typeface="Arial" panose="020B0604020202020204" pitchFamily="34" charset="0"/>
                  <a:cs typeface="B Zar" panose="00000400000000000000" pitchFamily="2" charset="-78"/>
                </a:rPr>
                <a:t>زمان بهینه برای </a:t>
              </a:r>
            </a:p>
            <a:p>
              <a:pPr algn="ctr" rtl="1" eaLnBrk="1" hangingPunct="1">
                <a:spcAft>
                  <a:spcPts val="1000"/>
                </a:spcAft>
              </a:pPr>
              <a:r>
                <a:rPr lang="fa-IR" altLang="en-US" sz="1600" b="1">
                  <a:solidFill>
                    <a:schemeClr val="bg1"/>
                  </a:solidFill>
                  <a:latin typeface="Calibri" panose="020F0502020204030204" pitchFamily="34" charset="0"/>
                  <a:ea typeface="Arial" panose="020B0604020202020204" pitchFamily="34" charset="0"/>
                  <a:cs typeface="B Zar" panose="00000400000000000000" pitchFamily="2" charset="-78"/>
                </a:rPr>
                <a:t>یادگیری مهارت های بنیادی</a:t>
              </a:r>
            </a:p>
          </p:txBody>
        </p:sp>
        <p:sp>
          <p:nvSpPr>
            <p:cNvPr id="11274" name="Text Box 37"/>
            <p:cNvSpPr txBox="1">
              <a:spLocks noChangeArrowheads="1"/>
            </p:cNvSpPr>
            <p:nvPr/>
          </p:nvSpPr>
          <p:spPr bwMode="auto">
            <a:xfrm>
              <a:off x="8611" y="5040"/>
              <a:ext cx="1980" cy="16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Aft>
                  <a:spcPts val="1000"/>
                </a:spcAft>
              </a:pPr>
              <a:endParaRPr lang="fa-IR" altLang="en-US" sz="300" b="1">
                <a:solidFill>
                  <a:schemeClr val="bg1"/>
                </a:solidFill>
                <a:latin typeface="Calibri" panose="020F0502020204030204" pitchFamily="34" charset="0"/>
                <a:ea typeface="Arial" panose="020B0604020202020204" pitchFamily="34" charset="0"/>
                <a:cs typeface="B Zar" panose="00000400000000000000" pitchFamily="2" charset="-78"/>
              </a:endParaRPr>
            </a:p>
            <a:p>
              <a:pPr algn="ctr" rtl="1" eaLnBrk="1" hangingPunct="1">
                <a:spcAft>
                  <a:spcPts val="1000"/>
                </a:spcAft>
              </a:pPr>
              <a:r>
                <a:rPr lang="fa-IR" altLang="en-US" sz="1600" b="1">
                  <a:solidFill>
                    <a:schemeClr val="bg1"/>
                  </a:solidFill>
                  <a:latin typeface="Calibri" panose="020F0502020204030204" pitchFamily="34" charset="0"/>
                  <a:ea typeface="Arial" panose="020B0604020202020204" pitchFamily="34" charset="0"/>
                  <a:cs typeface="B Zar" panose="00000400000000000000" pitchFamily="2" charset="-78"/>
                </a:rPr>
                <a:t>زمان برای</a:t>
              </a:r>
            </a:p>
            <a:p>
              <a:pPr algn="ctr" rtl="1" eaLnBrk="1" hangingPunct="1">
                <a:spcAft>
                  <a:spcPts val="1000"/>
                </a:spcAft>
              </a:pPr>
              <a:r>
                <a:rPr lang="fa-IR" altLang="en-US" sz="1600" b="1">
                  <a:solidFill>
                    <a:schemeClr val="bg1"/>
                  </a:solidFill>
                  <a:latin typeface="Calibri" panose="020F0502020204030204" pitchFamily="34" charset="0"/>
                  <a:ea typeface="Arial" panose="020B0604020202020204" pitchFamily="34" charset="0"/>
                  <a:cs typeface="B Zar" panose="00000400000000000000" pitchFamily="2" charset="-78"/>
                </a:rPr>
                <a:t>اصلاح </a:t>
              </a:r>
            </a:p>
          </p:txBody>
        </p:sp>
        <p:sp>
          <p:nvSpPr>
            <p:cNvPr id="11275" name="Text Box 38"/>
            <p:cNvSpPr txBox="1">
              <a:spLocks noChangeArrowheads="1"/>
            </p:cNvSpPr>
            <p:nvPr/>
          </p:nvSpPr>
          <p:spPr bwMode="auto">
            <a:xfrm>
              <a:off x="5643" y="7307"/>
              <a:ext cx="3662" cy="7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lnSpc>
                  <a:spcPct val="150000"/>
                </a:lnSpc>
                <a:spcAft>
                  <a:spcPts val="1000"/>
                </a:spcAft>
              </a:pPr>
              <a:r>
                <a:rPr lang="fa-IR" altLang="en-US" sz="1400" b="1">
                  <a:latin typeface="Calibri" panose="020F0502020204030204" pitchFamily="34" charset="0"/>
                  <a:ea typeface="Arial" panose="020B0604020202020204" pitchFamily="34" charset="0"/>
                  <a:cs typeface="B Zar" panose="00000400000000000000" pitchFamily="2" charset="-78"/>
                </a:rPr>
                <a:t>زمان بهینه برای آموزش</a:t>
              </a:r>
              <a:endParaRPr lang="fa-IR" altLang="en-US" sz="1400" b="1">
                <a:ea typeface="Arial" panose="020B0604020202020204" pitchFamily="34" charset="0"/>
                <a:cs typeface="B Zar" panose="00000400000000000000" pitchFamily="2" charset="-78"/>
              </a:endParaRPr>
            </a:p>
          </p:txBody>
        </p:sp>
        <p:sp>
          <p:nvSpPr>
            <p:cNvPr id="11276" name="Text Box 39"/>
            <p:cNvSpPr txBox="1">
              <a:spLocks noChangeArrowheads="1"/>
            </p:cNvSpPr>
            <p:nvPr/>
          </p:nvSpPr>
          <p:spPr bwMode="auto">
            <a:xfrm>
              <a:off x="774" y="8100"/>
              <a:ext cx="7477" cy="8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lnSpc>
                  <a:spcPct val="150000"/>
                </a:lnSpc>
                <a:spcAft>
                  <a:spcPts val="1000"/>
                </a:spcAft>
              </a:pPr>
              <a:r>
                <a:rPr lang="fa-IR" altLang="en-US" sz="1400" b="1">
                  <a:latin typeface="Calibri" panose="020F0502020204030204" pitchFamily="34" charset="0"/>
                  <a:ea typeface="Arial" panose="020B0604020202020204" pitchFamily="34" charset="0"/>
                  <a:cs typeface="B Zar" panose="00000400000000000000" pitchFamily="2" charset="-78"/>
                </a:rPr>
                <a:t>                                                 ارائه فرصت</a:t>
              </a:r>
              <a:r>
                <a:rPr lang="fa-IR" altLang="en-US" sz="200" b="1">
                  <a:latin typeface="Calibri" panose="020F0502020204030204" pitchFamily="34" charset="0"/>
                  <a:ea typeface="Arial" panose="020B0604020202020204" pitchFamily="34" charset="0"/>
                  <a:cs typeface="B Zar" panose="00000400000000000000" pitchFamily="2" charset="-78"/>
                </a:rPr>
                <a:t> </a:t>
              </a:r>
              <a:r>
                <a:rPr lang="fa-IR" altLang="en-US" sz="1400" b="1">
                  <a:latin typeface="Calibri" panose="020F0502020204030204" pitchFamily="34" charset="0"/>
                  <a:ea typeface="Arial" panose="020B0604020202020204" pitchFamily="34" charset="0"/>
                  <a:cs typeface="B Zar" panose="00000400000000000000" pitchFamily="2" charset="-78"/>
                </a:rPr>
                <a:t>های فراوان حرکتی به کودک</a:t>
              </a:r>
            </a:p>
          </p:txBody>
        </p:sp>
        <p:sp>
          <p:nvSpPr>
            <p:cNvPr id="11277" name="Text Box 40"/>
            <p:cNvSpPr txBox="1">
              <a:spLocks noChangeArrowheads="1"/>
            </p:cNvSpPr>
            <p:nvPr/>
          </p:nvSpPr>
          <p:spPr bwMode="auto">
            <a:xfrm>
              <a:off x="8251" y="8100"/>
              <a:ext cx="2340" cy="8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lnSpc>
                  <a:spcPct val="150000"/>
                </a:lnSpc>
                <a:spcAft>
                  <a:spcPts val="1000"/>
                </a:spcAft>
              </a:pPr>
              <a:r>
                <a:rPr lang="fa-IR" altLang="en-US" sz="1400" b="1">
                  <a:latin typeface="Calibri" panose="020F0502020204030204" pitchFamily="34" charset="0"/>
                  <a:ea typeface="Arial" panose="020B0604020202020204" pitchFamily="34" charset="0"/>
                  <a:cs typeface="B Zar" panose="00000400000000000000" pitchFamily="2" charset="-78"/>
                </a:rPr>
                <a:t>دستورالعمل</a:t>
              </a:r>
              <a:r>
                <a:rPr lang="fa-IR" altLang="en-US" sz="200" b="1">
                  <a:latin typeface="Calibri" panose="020F0502020204030204" pitchFamily="34" charset="0"/>
                  <a:ea typeface="Arial" panose="020B0604020202020204" pitchFamily="34" charset="0"/>
                  <a:cs typeface="B Zar" panose="00000400000000000000" pitchFamily="2" charset="-78"/>
                </a:rPr>
                <a:t> </a:t>
              </a:r>
              <a:r>
                <a:rPr lang="fa-IR" altLang="en-US" sz="1400" b="1">
                  <a:latin typeface="Calibri" panose="020F0502020204030204" pitchFamily="34" charset="0"/>
                  <a:ea typeface="Arial" panose="020B0604020202020204" pitchFamily="34" charset="0"/>
                  <a:cs typeface="B Zar" panose="00000400000000000000" pitchFamily="2" charset="-78"/>
                </a:rPr>
                <a:t>های اصلاحی</a:t>
              </a:r>
            </a:p>
          </p:txBody>
        </p:sp>
        <p:sp>
          <p:nvSpPr>
            <p:cNvPr id="11278" name="Text Box 41"/>
            <p:cNvSpPr txBox="1">
              <a:spLocks noChangeArrowheads="1"/>
            </p:cNvSpPr>
            <p:nvPr/>
          </p:nvSpPr>
          <p:spPr bwMode="auto">
            <a:xfrm>
              <a:off x="954" y="3256"/>
              <a:ext cx="2735" cy="8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Aft>
                  <a:spcPts val="1000"/>
                </a:spcAft>
              </a:pPr>
              <a:endParaRPr lang="fa-IR" altLang="en-US" sz="100" b="1">
                <a:solidFill>
                  <a:schemeClr val="bg1"/>
                </a:solidFill>
                <a:latin typeface="Calibri" panose="020F0502020204030204" pitchFamily="34" charset="0"/>
                <a:ea typeface="Arial" panose="020B0604020202020204" pitchFamily="34" charset="0"/>
                <a:cs typeface="B Zar" panose="00000400000000000000" pitchFamily="2" charset="-78"/>
              </a:endParaRPr>
            </a:p>
            <a:p>
              <a:pPr algn="ctr" rtl="1" eaLnBrk="1" hangingPunct="1">
                <a:spcAft>
                  <a:spcPts val="1000"/>
                </a:spcAft>
              </a:pPr>
              <a:r>
                <a:rPr lang="fa-IR" altLang="en-US" sz="1600" b="1">
                  <a:solidFill>
                    <a:srgbClr val="FF0000"/>
                  </a:solidFill>
                  <a:latin typeface="Calibri" panose="020F0502020204030204" pitchFamily="34" charset="0"/>
                  <a:ea typeface="Arial" panose="020B0604020202020204" pitchFamily="34" charset="0"/>
                  <a:cs typeface="B Zar" panose="00000400000000000000" pitchFamily="2" charset="-78"/>
                </a:rPr>
                <a:t>رشد بدن و بلوغ</a:t>
              </a:r>
            </a:p>
          </p:txBody>
        </p:sp>
        <p:sp>
          <p:nvSpPr>
            <p:cNvPr id="11279" name="Text Box 42"/>
            <p:cNvSpPr txBox="1">
              <a:spLocks noChangeArrowheads="1"/>
            </p:cNvSpPr>
            <p:nvPr/>
          </p:nvSpPr>
          <p:spPr bwMode="auto">
            <a:xfrm>
              <a:off x="954" y="8910"/>
              <a:ext cx="720" cy="54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Aft>
                  <a:spcPts val="1000"/>
                </a:spcAft>
              </a:pPr>
              <a:r>
                <a:rPr lang="fa-IR" altLang="en-US" sz="1600" b="1">
                  <a:solidFill>
                    <a:srgbClr val="C00000"/>
                  </a:solidFill>
                  <a:latin typeface="Calibri" panose="020F0502020204030204" pitchFamily="34" charset="0"/>
                  <a:ea typeface="Arial" panose="020B0604020202020204" pitchFamily="34" charset="0"/>
                  <a:cs typeface="B Zar" panose="00000400000000000000" pitchFamily="2" charset="-78"/>
                </a:rPr>
                <a:t>تولد</a:t>
              </a:r>
            </a:p>
          </p:txBody>
        </p:sp>
        <p:sp>
          <p:nvSpPr>
            <p:cNvPr id="11280" name="Text Box 43"/>
            <p:cNvSpPr txBox="1">
              <a:spLocks noChangeArrowheads="1"/>
            </p:cNvSpPr>
            <p:nvPr/>
          </p:nvSpPr>
          <p:spPr bwMode="auto">
            <a:xfrm>
              <a:off x="4554" y="9720"/>
              <a:ext cx="234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Aft>
                  <a:spcPts val="1000"/>
                </a:spcAft>
              </a:pPr>
              <a:r>
                <a:rPr lang="fa-IR" altLang="en-US" sz="1600" b="1">
                  <a:solidFill>
                    <a:srgbClr val="C00000"/>
                  </a:solidFill>
                  <a:latin typeface="Calibri" panose="020F0502020204030204" pitchFamily="34" charset="0"/>
                  <a:ea typeface="Arial" panose="020B0604020202020204" pitchFamily="34" charset="0"/>
                  <a:cs typeface="B Zar" panose="00000400000000000000" pitchFamily="2" charset="-78"/>
                </a:rPr>
                <a:t>سن</a:t>
              </a:r>
              <a:endParaRPr lang="fa-IR" altLang="en-US" sz="3600" b="1">
                <a:solidFill>
                  <a:srgbClr val="C00000"/>
                </a:solidFill>
                <a:ea typeface="Arial" panose="020B0604020202020204" pitchFamily="34" charset="0"/>
                <a:cs typeface="B Zar" panose="00000400000000000000" pitchFamily="2" charset="-78"/>
              </a:endParaRPr>
            </a:p>
          </p:txBody>
        </p:sp>
      </p:grpSp>
      <p:sp>
        <p:nvSpPr>
          <p:cNvPr id="15" name="Down Arrow 14"/>
          <p:cNvSpPr/>
          <p:nvPr/>
        </p:nvSpPr>
        <p:spPr>
          <a:xfrm>
            <a:off x="2178050" y="4184650"/>
            <a:ext cx="666750" cy="1162050"/>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1" anchor="ctr"/>
          <a:lstStyle/>
          <a:p>
            <a:pPr algn="ctr">
              <a:defRPr/>
            </a:pPr>
            <a:endParaRPr lang="fa-IR"/>
          </a:p>
        </p:txBody>
      </p:sp>
      <p:sp>
        <p:nvSpPr>
          <p:cNvPr id="11270" name="TextBox 15"/>
          <p:cNvSpPr txBox="1">
            <a:spLocks noChangeArrowheads="1"/>
          </p:cNvSpPr>
          <p:nvPr/>
        </p:nvSpPr>
        <p:spPr bwMode="auto">
          <a:xfrm>
            <a:off x="1192213" y="5360988"/>
            <a:ext cx="2613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a-IR" altLang="en-US" b="1">
                <a:solidFill>
                  <a:srgbClr val="FF0000"/>
                </a:solidFill>
                <a:cs typeface="B Mitra" panose="00000400000000000000" pitchFamily="2" charset="-78"/>
              </a:rPr>
              <a:t>آغاز فرایند سوادآموزی حرکتی</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
          <p:cNvSpPr>
            <a:spLocks noChangeArrowheads="1"/>
          </p:cNvSpPr>
          <p:nvPr/>
        </p:nvSpPr>
        <p:spPr bwMode="auto">
          <a:xfrm>
            <a:off x="1930400" y="249238"/>
            <a:ext cx="53276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a:lnSpc>
                <a:spcPct val="200000"/>
              </a:lnSpc>
            </a:pPr>
            <a:r>
              <a:rPr lang="fa-IR" altLang="en-US" sz="2400" b="1">
                <a:solidFill>
                  <a:srgbClr val="C00000"/>
                </a:solidFill>
                <a:ea typeface="Times New Roman" panose="02020603050405020304" pitchFamily="18" charset="0"/>
                <a:cs typeface="B Zar" panose="00000400000000000000" pitchFamily="2" charset="-78"/>
              </a:rPr>
              <a:t>توسعه سواد حرکتی</a:t>
            </a:r>
            <a:r>
              <a:rPr lang="en-US" altLang="en-US" sz="2400" b="1">
                <a:solidFill>
                  <a:srgbClr val="C00000"/>
                </a:solidFill>
                <a:ea typeface="Times New Roman" panose="02020603050405020304" pitchFamily="18" charset="0"/>
                <a:cs typeface="B Zar" panose="00000400000000000000" pitchFamily="2" charset="-78"/>
              </a:rPr>
              <a:t>:</a:t>
            </a:r>
            <a:r>
              <a:rPr lang="fa-IR" altLang="en-US" sz="2400" b="1">
                <a:solidFill>
                  <a:srgbClr val="C00000"/>
                </a:solidFill>
                <a:ea typeface="Times New Roman" panose="02020603050405020304" pitchFamily="18" charset="0"/>
                <a:cs typeface="B Zar" panose="00000400000000000000" pitchFamily="2" charset="-78"/>
              </a:rPr>
              <a:t>پیشنهادات برای والدین</a:t>
            </a:r>
            <a:endParaRPr lang="fa-IR" altLang="en-US" sz="2400">
              <a:solidFill>
                <a:srgbClr val="C00000"/>
              </a:solidFill>
              <a:cs typeface="B Zar" panose="00000400000000000000" pitchFamily="2" charset="-78"/>
            </a:endParaRPr>
          </a:p>
        </p:txBody>
      </p:sp>
      <p:sp>
        <p:nvSpPr>
          <p:cNvPr id="12292" name="Rectangle 2"/>
          <p:cNvSpPr>
            <a:spLocks noChangeArrowheads="1"/>
          </p:cNvSpPr>
          <p:nvPr/>
        </p:nvSpPr>
        <p:spPr bwMode="auto">
          <a:xfrm>
            <a:off x="638175" y="1196975"/>
            <a:ext cx="8113713"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Low" rtl="1"/>
            <a:endParaRPr lang="fa-IR" altLang="en-US">
              <a:ea typeface="Times New Roman" panose="02020603050405020304" pitchFamily="18" charset="0"/>
              <a:cs typeface="B Zar" panose="00000400000000000000" pitchFamily="2" charset="-78"/>
            </a:endParaRPr>
          </a:p>
          <a:p>
            <a:pPr algn="justLow" rtl="1">
              <a:buFont typeface="Wingdings" panose="05000000000000000000" pitchFamily="2" charset="2"/>
              <a:buChar char="ü"/>
            </a:pPr>
            <a:r>
              <a:rPr lang="fa-IR" altLang="en-US" sz="2000">
                <a:ea typeface="Times New Roman" panose="02020603050405020304" pitchFamily="18" charset="0"/>
                <a:cs typeface="B Zar" panose="00000400000000000000" pitchFamily="2" charset="-78"/>
              </a:rPr>
              <a:t> آیا همه کودکان این فرصت را دارند تا از لحاظ بدنی و قدرت برای حداقل 30 دقیقه در روز برای کودکان نوپا و 60 دقیقه در روز برای پیش دبستانی ها، هر روز، در خانه یا محیط مهد کودک یا مدرسه فعالیت نمایند؟ </a:t>
            </a:r>
            <a:endParaRPr lang="en-US" altLang="en-US" sz="2000">
              <a:ea typeface="Times New Roman" panose="02020603050405020304" pitchFamily="18" charset="0"/>
              <a:cs typeface="B Zar" panose="00000400000000000000" pitchFamily="2" charset="-78"/>
            </a:endParaRPr>
          </a:p>
          <a:p>
            <a:pPr algn="justLow" rtl="1">
              <a:buFont typeface="Wingdings" panose="05000000000000000000" pitchFamily="2" charset="2"/>
              <a:buChar char="ü"/>
            </a:pPr>
            <a:endParaRPr lang="fa-IR" altLang="en-US" sz="2000">
              <a:ea typeface="Times New Roman" panose="02020603050405020304" pitchFamily="18" charset="0"/>
              <a:cs typeface="B Zar" panose="00000400000000000000" pitchFamily="2" charset="-78"/>
            </a:endParaRPr>
          </a:p>
          <a:p>
            <a:pPr algn="justLow" rtl="1">
              <a:buFont typeface="Wingdings" panose="05000000000000000000" pitchFamily="2" charset="2"/>
              <a:buChar char="ü"/>
            </a:pPr>
            <a:r>
              <a:rPr lang="fa-IR" altLang="en-US" sz="2000">
                <a:solidFill>
                  <a:srgbClr val="FF0000"/>
                </a:solidFill>
                <a:ea typeface="Times New Roman" panose="02020603050405020304" pitchFamily="18" charset="0"/>
                <a:cs typeface="B Zar" panose="00000400000000000000" pitchFamily="2" charset="-78"/>
              </a:rPr>
              <a:t>آیا آنها در فعالیت های ریتمیک همراه با موسیقی شرکت می کنند؟ </a:t>
            </a:r>
          </a:p>
          <a:p>
            <a:pPr algn="justLow" rtl="1"/>
            <a:endParaRPr lang="fa-IR" altLang="en-US" sz="2000">
              <a:latin typeface="Times New Roman" panose="02020603050405020304" pitchFamily="18" charset="0"/>
              <a:ea typeface="Times New Roman" panose="02020603050405020304" pitchFamily="18" charset="0"/>
              <a:cs typeface="B Zar" panose="00000400000000000000" pitchFamily="2" charset="-78"/>
              <a:sym typeface="Wingdings 2" panose="05020102010507070707" pitchFamily="18" charset="2"/>
            </a:endParaRPr>
          </a:p>
          <a:p>
            <a:pPr algn="justLow" rtl="1">
              <a:buFont typeface="Wingdings" panose="05000000000000000000" pitchFamily="2" charset="2"/>
              <a:buChar char="ü"/>
            </a:pPr>
            <a:r>
              <a:rPr lang="fa-IR" altLang="en-US" sz="2000">
                <a:latin typeface="Times New Roman" panose="02020603050405020304" pitchFamily="18" charset="0"/>
                <a:ea typeface="Times New Roman" panose="02020603050405020304" pitchFamily="18" charset="0"/>
                <a:cs typeface="B Zar" panose="00000400000000000000" pitchFamily="2" charset="-78"/>
                <a:sym typeface="Wingdings 2" panose="05020102010507070707" pitchFamily="18" charset="2"/>
              </a:rPr>
              <a:t>آیا طیف گسترده ای از ابزارهای بازی برای کودکان وجود دارد، نظیر توپ (انواع و اندازه های مختلف)، بالش ها، حلقه های بسکتبال، و سایر تجهیزات مشابه، و آیا مکان هایی برای بالا رفتن، اتاق برای دویدن و پریدن، محلهایی برای پرتاب امن و لگد زدن به اشیاء وجود دارند ؟</a:t>
            </a:r>
            <a:r>
              <a:rPr lang="fa-IR" altLang="en-US" sz="2000">
                <a:latin typeface="Times New Roman" panose="02020603050405020304" pitchFamily="18" charset="0"/>
                <a:cs typeface="B Zar" panose="00000400000000000000" pitchFamily="2" charset="-78"/>
                <a:sym typeface="Wingdings 2" panose="05020102010507070707" pitchFamily="18" charset="2"/>
              </a:rPr>
              <a:t> </a:t>
            </a:r>
          </a:p>
          <a:p>
            <a:pPr algn="justLow" rtl="1"/>
            <a:endParaRPr lang="fa-IR" altLang="en-US" sz="2000">
              <a:latin typeface="Times New Roman" panose="02020603050405020304" pitchFamily="18" charset="0"/>
              <a:cs typeface="B Zar" panose="00000400000000000000" pitchFamily="2" charset="-78"/>
              <a:sym typeface="Wingdings 2" panose="05020102010507070707" pitchFamily="18" charset="2"/>
            </a:endParaRPr>
          </a:p>
          <a:p>
            <a:pPr algn="justLow" rtl="1">
              <a:buFont typeface="Wingdings" panose="05000000000000000000" pitchFamily="2" charset="2"/>
              <a:buChar char="ü"/>
            </a:pPr>
            <a:r>
              <a:rPr lang="fa-IR" altLang="en-US" sz="2000">
                <a:solidFill>
                  <a:srgbClr val="FF0000"/>
                </a:solidFill>
                <a:latin typeface="Times New Roman" panose="02020603050405020304" pitchFamily="18" charset="0"/>
                <a:cs typeface="B Zar" panose="00000400000000000000" pitchFamily="2" charset="-78"/>
                <a:sym typeface="Wingdings 2" panose="05020102010507070707" pitchFamily="18" charset="2"/>
              </a:rPr>
              <a:t> آیا معلمان و مربیان همه کودکان، از جمله کودکان معلول را به شرکت در بازی فعال تشویق می کنند؟</a:t>
            </a:r>
          </a:p>
          <a:p>
            <a:pPr algn="justLow" rtl="1"/>
            <a:endParaRPr lang="fa-IR" altLang="en-US" sz="2000">
              <a:latin typeface="Times New Roman" panose="02020603050405020304" pitchFamily="18" charset="0"/>
              <a:cs typeface="B Zar" panose="00000400000000000000" pitchFamily="2" charset="-78"/>
              <a:sym typeface="Wingdings 2" panose="05020102010507070707" pitchFamily="18" charset="2"/>
            </a:endParaRPr>
          </a:p>
          <a:p>
            <a:pPr algn="justLow" rtl="1">
              <a:buFont typeface="Wingdings" panose="05000000000000000000" pitchFamily="2" charset="2"/>
              <a:buChar char="ü"/>
            </a:pPr>
            <a:r>
              <a:rPr lang="fa-IR" altLang="en-US" sz="2000">
                <a:latin typeface="Times New Roman" panose="02020603050405020304" pitchFamily="18" charset="0"/>
                <a:cs typeface="B Zar" panose="00000400000000000000" pitchFamily="2" charset="-78"/>
                <a:sym typeface="Wingdings 2" panose="05020102010507070707" pitchFamily="18" charset="2"/>
              </a:rPr>
              <a:t> آیا </a:t>
            </a:r>
            <a:r>
              <a:rPr lang="fa-IR" altLang="en-US" sz="2000">
                <a:cs typeface="B Zar" panose="00000400000000000000" pitchFamily="2" charset="-78"/>
              </a:rPr>
              <a:t>معلمان و مربیان می توانند به کودکانی که در انجام مهارت حرکتی بنیادی مشکل دارند آموزش مقدماتی ارائه دهند؟</a:t>
            </a:r>
          </a:p>
          <a:p>
            <a:pPr algn="justLow" rtl="1">
              <a:buFont typeface="Wingdings" panose="05000000000000000000" pitchFamily="2" charset="2"/>
              <a:buChar char="ü"/>
            </a:pPr>
            <a:endParaRPr lang="en-US" altLang="en-US" sz="2000">
              <a:latin typeface="Times New Roman" panose="02020603050405020304" pitchFamily="18" charset="0"/>
              <a:cs typeface="B Zar" panose="00000400000000000000" pitchFamily="2" charset="-78"/>
              <a:sym typeface="Wingdings 2" panose="05020102010507070707" pitchFamily="18" charset="2"/>
            </a:endParaRPr>
          </a:p>
          <a:p>
            <a:pPr algn="justLow" rtl="1"/>
            <a:endParaRPr lang="fa-IR" altLang="en-US">
              <a:latin typeface="Times New Roman" panose="02020603050405020304" pitchFamily="18" charset="0"/>
              <a:cs typeface="B Zar" panose="00000400000000000000" pitchFamily="2" charset="-78"/>
              <a:sym typeface="Wingdings 2" panose="05020102010507070707" pitchFamily="18" charset="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
          <p:cNvSpPr>
            <a:spLocks noChangeArrowheads="1"/>
          </p:cNvSpPr>
          <p:nvPr/>
        </p:nvSpPr>
        <p:spPr bwMode="auto">
          <a:xfrm>
            <a:off x="1611313" y="153988"/>
            <a:ext cx="5791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a:r>
              <a:rPr lang="fa-IR" altLang="en-US" sz="1600" b="1">
                <a:ea typeface="Times New Roman" panose="02020603050405020304" pitchFamily="18" charset="0"/>
                <a:cs typeface="B Zar" panose="00000400000000000000" pitchFamily="2" charset="-78"/>
              </a:rPr>
              <a:t>شکل 5. زمان و مکان یادگیری و تمرین کودکان برای مهارتهای حرکتی بنیادی</a:t>
            </a:r>
            <a:endParaRPr lang="fa-IR" altLang="en-US" sz="2000">
              <a:ea typeface="Times New Roman" panose="02020603050405020304" pitchFamily="18" charset="0"/>
              <a:cs typeface="B Zar" panose="00000400000000000000" pitchFamily="2" charset="-78"/>
            </a:endParaRPr>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492125"/>
            <a:ext cx="8709025" cy="589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6" name="Text Box 4"/>
          <p:cNvSpPr txBox="1">
            <a:spLocks noChangeArrowheads="1"/>
          </p:cNvSpPr>
          <p:nvPr/>
        </p:nvSpPr>
        <p:spPr bwMode="auto">
          <a:xfrm>
            <a:off x="1262063" y="5929313"/>
            <a:ext cx="1539875" cy="457200"/>
          </a:xfrm>
          <a:prstGeom prst="rect">
            <a:avLst/>
          </a:prstGeom>
          <a:solidFill>
            <a:srgbClr val="FFFFFF"/>
          </a:solidFill>
          <a:ln w="9525">
            <a:noFill/>
            <a:miter lim="800000"/>
            <a:headEnd/>
            <a:tailEnd/>
          </a:ln>
        </p:spPr>
        <p:txBody>
          <a:bodyPr/>
          <a:lstStyle/>
          <a:p>
            <a:pPr algn="ctr">
              <a:spcAft>
                <a:spcPts val="0"/>
              </a:spcAft>
              <a:defRPr/>
            </a:pPr>
            <a:r>
              <a:rPr lang="fa-IR" sz="1050" b="1" dirty="0">
                <a:latin typeface="Calibri" pitchFamily="34" charset="0"/>
                <a:ea typeface="Arial" pitchFamily="34" charset="0"/>
                <a:cs typeface="B Zar" pitchFamily="2" charset="-78"/>
              </a:rPr>
              <a:t>بدن به قدر کافی برای مهارت رشد نکرده است</a:t>
            </a:r>
          </a:p>
          <a:p>
            <a:pPr algn="ctr">
              <a:spcAft>
                <a:spcPts val="0"/>
              </a:spcAft>
              <a:defRPr/>
            </a:pPr>
            <a:r>
              <a:rPr lang="fa-IR" sz="1000" dirty="0">
                <a:latin typeface="Calibri" pitchFamily="34" charset="0"/>
                <a:ea typeface="Arial" pitchFamily="34" charset="0"/>
                <a:cs typeface="B Zar" pitchFamily="2" charset="-78"/>
              </a:rPr>
              <a:t>شرع عادی مهارت</a:t>
            </a:r>
            <a:endParaRPr lang="fa-IR" sz="3200" dirty="0">
              <a:cs typeface="B Zar" pitchFamily="2" charset="-78"/>
            </a:endParaRPr>
          </a:p>
        </p:txBody>
      </p:sp>
      <p:grpSp>
        <p:nvGrpSpPr>
          <p:cNvPr id="13318" name="Group 7"/>
          <p:cNvGrpSpPr>
            <a:grpSpLocks/>
          </p:cNvGrpSpPr>
          <p:nvPr/>
        </p:nvGrpSpPr>
        <p:grpSpPr bwMode="auto">
          <a:xfrm>
            <a:off x="3155950" y="5929313"/>
            <a:ext cx="5988050" cy="581025"/>
            <a:chOff x="3060" y="12953"/>
            <a:chExt cx="9431" cy="914"/>
          </a:xfrm>
        </p:grpSpPr>
        <p:sp>
          <p:nvSpPr>
            <p:cNvPr id="13319" name="Text Box 9"/>
            <p:cNvSpPr txBox="1">
              <a:spLocks noChangeArrowheads="1"/>
            </p:cNvSpPr>
            <p:nvPr/>
          </p:nvSpPr>
          <p:spPr bwMode="auto">
            <a:xfrm>
              <a:off x="3060" y="12953"/>
              <a:ext cx="3191" cy="9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pPr>
              <a:r>
                <a:rPr lang="fa-IR" altLang="en-US" sz="600">
                  <a:latin typeface="Calibri" panose="020F0502020204030204" pitchFamily="34" charset="0"/>
                  <a:ea typeface="Arial" panose="020B0604020202020204" pitchFamily="34" charset="0"/>
                  <a:cs typeface="B Nazanin" panose="00000400000000000000" pitchFamily="2" charset="-78"/>
                </a:rPr>
                <a:t>  </a:t>
              </a:r>
              <a:r>
                <a:rPr lang="fa-IR" altLang="en-US" sz="900" b="1">
                  <a:latin typeface="Calibri" panose="020F0502020204030204" pitchFamily="34" charset="0"/>
                  <a:ea typeface="Arial" panose="020B0604020202020204" pitchFamily="34" charset="0"/>
                  <a:cs typeface="B Nazanin" panose="00000400000000000000" pitchFamily="2" charset="-78"/>
                </a:rPr>
                <a:t>بهترین زمان برای آموزش/تمرین</a:t>
              </a:r>
            </a:p>
            <a:p>
              <a:pPr algn="ctr" eaLnBrk="1" hangingPunct="1">
                <a:lnSpc>
                  <a:spcPct val="90000"/>
                </a:lnSpc>
              </a:pPr>
              <a:r>
                <a:rPr lang="fa-IR" altLang="en-US" sz="900" b="1">
                  <a:latin typeface="Calibri" panose="020F0502020204030204" pitchFamily="34" charset="0"/>
                  <a:ea typeface="Arial" panose="020B0604020202020204" pitchFamily="34" charset="0"/>
                  <a:cs typeface="B Nazanin" panose="00000400000000000000" pitchFamily="2" charset="-78"/>
                </a:rPr>
                <a:t> برنامه مداخله در صورت عدم یادگیری مهارت</a:t>
              </a:r>
              <a:endParaRPr lang="fa-IR" altLang="en-US" sz="600" b="1">
                <a:latin typeface="Calibri" panose="020F0502020204030204" pitchFamily="34" charset="0"/>
                <a:ea typeface="Arial" panose="020B0604020202020204" pitchFamily="34" charset="0"/>
                <a:cs typeface="B Nazanin" panose="00000400000000000000" pitchFamily="2" charset="-78"/>
              </a:endParaRPr>
            </a:p>
            <a:p>
              <a:pPr eaLnBrk="1" hangingPunct="1"/>
              <a:endParaRPr lang="fa-IR" altLang="en-US">
                <a:ea typeface="Arial" panose="020B0604020202020204" pitchFamily="34" charset="0"/>
                <a:cs typeface="B Nazanin" panose="00000400000000000000" pitchFamily="2" charset="-78"/>
              </a:endParaRPr>
            </a:p>
          </p:txBody>
        </p:sp>
        <p:sp>
          <p:nvSpPr>
            <p:cNvPr id="151562" name="Text Box 10"/>
            <p:cNvSpPr txBox="1">
              <a:spLocks noChangeArrowheads="1"/>
            </p:cNvSpPr>
            <p:nvPr/>
          </p:nvSpPr>
          <p:spPr bwMode="auto">
            <a:xfrm>
              <a:off x="8833" y="12953"/>
              <a:ext cx="3658" cy="914"/>
            </a:xfrm>
            <a:prstGeom prst="rect">
              <a:avLst/>
            </a:prstGeom>
            <a:solidFill>
              <a:srgbClr val="FFFFFF"/>
            </a:solidFill>
            <a:ln w="9525">
              <a:noFill/>
              <a:miter lim="800000"/>
              <a:headEnd/>
              <a:tailEnd/>
            </a:ln>
          </p:spPr>
          <p:txBody>
            <a:bodyPr/>
            <a:lstStyle/>
            <a:p>
              <a:pPr algn="ctr" rtl="1">
                <a:lnSpc>
                  <a:spcPct val="90000"/>
                </a:lnSpc>
                <a:spcAft>
                  <a:spcPts val="0"/>
                </a:spcAft>
                <a:defRPr/>
              </a:pPr>
              <a:r>
                <a:rPr lang="fa-IR" sz="600" dirty="0">
                  <a:latin typeface="Calibri" pitchFamily="34" charset="0"/>
                  <a:ea typeface="Arial" pitchFamily="34" charset="0"/>
                  <a:cs typeface="B Nazanin" pitchFamily="2" charset="-78"/>
                </a:rPr>
                <a:t> </a:t>
              </a:r>
              <a:r>
                <a:rPr lang="fa-IR" sz="1050" b="1" dirty="0">
                  <a:latin typeface="Calibri" pitchFamily="34" charset="0"/>
                  <a:ea typeface="Arial" pitchFamily="34" charset="0"/>
                  <a:cs typeface="B Nazanin" pitchFamily="2" charset="-78"/>
                </a:rPr>
                <a:t>خطوط زمانی مبتنی بر بیزی و راتبن (2007) . توسعه مهارتهار حرکتی بنیادی مقاله آماده شده برای توسعه درازمدت -مراکز ورزشی کانادا-اقیانوس آرام.</a:t>
              </a:r>
            </a:p>
            <a:p>
              <a:pPr>
                <a:spcAft>
                  <a:spcPts val="1000"/>
                </a:spcAft>
                <a:defRPr/>
              </a:pPr>
              <a:endParaRPr lang="en-US" sz="600" dirty="0">
                <a:latin typeface="Calibri" pitchFamily="34" charset="0"/>
                <a:ea typeface="Arial" pitchFamily="34" charset="0"/>
                <a:cs typeface="B Nazanin" pitchFamily="2" charset="-78"/>
              </a:endParaRPr>
            </a:p>
            <a:p>
              <a:pPr>
                <a:defRPr/>
              </a:pPr>
              <a:endParaRPr lang="fa-IR" dirty="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
          <p:cNvSpPr>
            <a:spLocks noChangeArrowheads="1"/>
          </p:cNvSpPr>
          <p:nvPr/>
        </p:nvSpPr>
        <p:spPr bwMode="auto">
          <a:xfrm>
            <a:off x="5083175" y="803275"/>
            <a:ext cx="3552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rtl="1"/>
            <a:r>
              <a:rPr lang="fa-IR" altLang="en-US" sz="2800" b="1">
                <a:solidFill>
                  <a:srgbClr val="FF0000"/>
                </a:solidFill>
                <a:ea typeface="Times New Roman" panose="02020603050405020304" pitchFamily="18" charset="0"/>
                <a:cs typeface="B Zar" panose="00000400000000000000" pitchFamily="2" charset="-78"/>
              </a:rPr>
              <a:t>مهارت</a:t>
            </a:r>
            <a:r>
              <a:rPr lang="fa-IR" altLang="en-US" sz="200" b="1">
                <a:solidFill>
                  <a:srgbClr val="FF0000"/>
                </a:solidFill>
                <a:ea typeface="Times New Roman" panose="02020603050405020304" pitchFamily="18" charset="0"/>
                <a:cs typeface="B Zar" panose="00000400000000000000" pitchFamily="2" charset="-78"/>
              </a:rPr>
              <a:t> </a:t>
            </a:r>
            <a:r>
              <a:rPr lang="fa-IR" altLang="en-US" sz="2800" b="1">
                <a:solidFill>
                  <a:srgbClr val="FF0000"/>
                </a:solidFill>
                <a:ea typeface="Times New Roman" panose="02020603050405020304" pitchFamily="18" charset="0"/>
                <a:cs typeface="B Zar" panose="00000400000000000000" pitchFamily="2" charset="-78"/>
              </a:rPr>
              <a:t>های ورزشی بنیادی</a:t>
            </a:r>
          </a:p>
        </p:txBody>
      </p:sp>
      <p:sp>
        <p:nvSpPr>
          <p:cNvPr id="14340" name="Rectangle 2"/>
          <p:cNvSpPr>
            <a:spLocks noChangeArrowheads="1"/>
          </p:cNvSpPr>
          <p:nvPr/>
        </p:nvSpPr>
        <p:spPr bwMode="auto">
          <a:xfrm>
            <a:off x="3976688" y="1524000"/>
            <a:ext cx="47021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Low" rtl="1"/>
            <a:r>
              <a:rPr lang="fa-IR" altLang="en-US" sz="2400">
                <a:ea typeface="Times New Roman" panose="02020603050405020304" pitchFamily="18" charset="0"/>
                <a:cs typeface="B Nazanin" panose="00000400000000000000" pitchFamily="2" charset="-78"/>
              </a:rPr>
              <a:t>دویدن، پریدن، گرفتن، لگد زدن، پرتاب کردن و زدن چیزی با چوب، چوب بیس بال، یا نوعی راکت مؤلفه</a:t>
            </a:r>
            <a:r>
              <a:rPr lang="fa-IR" altLang="en-US" sz="200">
                <a:ea typeface="Times New Roman" panose="02020603050405020304" pitchFamily="18" charset="0"/>
                <a:cs typeface="B Nazanin" panose="00000400000000000000" pitchFamily="2" charset="-78"/>
              </a:rPr>
              <a:t> </a:t>
            </a:r>
            <a:r>
              <a:rPr lang="fa-IR" altLang="en-US" sz="2400">
                <a:ea typeface="Times New Roman" panose="02020603050405020304" pitchFamily="18" charset="0"/>
                <a:cs typeface="B Nazanin" panose="00000400000000000000" pitchFamily="2" charset="-78"/>
              </a:rPr>
              <a:t>های اصلی، بسیاری از ورزش ها هستند که اکثریت قریب به اتفاق مردم روی زمین بازی می کنند و کسی که می تواند این مهارت</a:t>
            </a:r>
            <a:r>
              <a:rPr lang="fa-IR" altLang="en-US" sz="200">
                <a:ea typeface="Times New Roman" panose="02020603050405020304" pitchFamily="18" charset="0"/>
                <a:cs typeface="B Nazanin" panose="00000400000000000000" pitchFamily="2" charset="-78"/>
              </a:rPr>
              <a:t> </a:t>
            </a:r>
            <a:r>
              <a:rPr lang="fa-IR" altLang="en-US" sz="2400">
                <a:ea typeface="Times New Roman" panose="02020603050405020304" pitchFamily="18" charset="0"/>
                <a:cs typeface="B Nazanin" panose="00000400000000000000" pitchFamily="2" charset="-78"/>
              </a:rPr>
              <a:t>های ورزشی بنیادی را به خوبی انجام دهد می</a:t>
            </a:r>
            <a:r>
              <a:rPr lang="fa-IR" altLang="en-US" sz="200">
                <a:ea typeface="Times New Roman" panose="02020603050405020304" pitchFamily="18" charset="0"/>
                <a:cs typeface="B Nazanin" panose="00000400000000000000" pitchFamily="2" charset="-78"/>
              </a:rPr>
              <a:t> </a:t>
            </a:r>
            <a:r>
              <a:rPr lang="fa-IR" altLang="en-US" sz="2400">
                <a:ea typeface="Times New Roman" panose="02020603050405020304" pitchFamily="18" charset="0"/>
                <a:cs typeface="B Nazanin" panose="00000400000000000000" pitchFamily="2" charset="-78"/>
              </a:rPr>
              <a:t>تواند بازی بسیاری از ورزش</a:t>
            </a:r>
            <a:r>
              <a:rPr lang="fa-IR" altLang="en-US" sz="200">
                <a:ea typeface="Times New Roman" panose="02020603050405020304" pitchFamily="18" charset="0"/>
                <a:cs typeface="B Nazanin" panose="00000400000000000000" pitchFamily="2" charset="-78"/>
              </a:rPr>
              <a:t> </a:t>
            </a:r>
            <a:r>
              <a:rPr lang="fa-IR" altLang="en-US" sz="2400">
                <a:ea typeface="Times New Roman" panose="02020603050405020304" pitchFamily="18" charset="0"/>
                <a:cs typeface="B Nazanin" panose="00000400000000000000" pitchFamily="2" charset="-78"/>
              </a:rPr>
              <a:t>ها را با سهولت یاد بگیرد. </a:t>
            </a:r>
          </a:p>
        </p:txBody>
      </p:sp>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l="42480" t="30556" r="13574" b="21875"/>
          <a:stretch>
            <a:fillRect/>
          </a:stretch>
        </p:blipFill>
        <p:spPr bwMode="auto">
          <a:xfrm>
            <a:off x="573088" y="1446213"/>
            <a:ext cx="3098800"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
          <p:cNvSpPr>
            <a:spLocks noChangeArrowheads="1"/>
          </p:cNvSpPr>
          <p:nvPr/>
        </p:nvSpPr>
        <p:spPr bwMode="auto">
          <a:xfrm>
            <a:off x="3962400" y="595313"/>
            <a:ext cx="460057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Low" rtl="1"/>
            <a:r>
              <a:rPr lang="en-US" altLang="en-US" sz="2800">
                <a:cs typeface="B Nazanin" panose="00000400000000000000" pitchFamily="2" charset="-78"/>
              </a:rPr>
              <a:t/>
            </a:r>
            <a:br>
              <a:rPr lang="en-US" altLang="en-US" sz="2800">
                <a:cs typeface="B Nazanin" panose="00000400000000000000" pitchFamily="2" charset="-78"/>
              </a:rPr>
            </a:br>
            <a:r>
              <a:rPr lang="fa-IR" altLang="en-US" sz="2800" b="1">
                <a:solidFill>
                  <a:srgbClr val="C00000"/>
                </a:solidFill>
                <a:cs typeface="B Zar" panose="00000400000000000000" pitchFamily="2" charset="-78"/>
              </a:rPr>
              <a:t>پیامدهای بی</a:t>
            </a:r>
            <a:r>
              <a:rPr lang="fa-IR" altLang="en-US" sz="200" b="1">
                <a:solidFill>
                  <a:srgbClr val="C00000"/>
                </a:solidFill>
                <a:cs typeface="B Zar" panose="00000400000000000000" pitchFamily="2" charset="-78"/>
              </a:rPr>
              <a:t> </a:t>
            </a:r>
            <a:r>
              <a:rPr lang="fa-IR" altLang="en-US" sz="2800" b="1">
                <a:solidFill>
                  <a:srgbClr val="C00000"/>
                </a:solidFill>
                <a:cs typeface="B Zar" panose="00000400000000000000" pitchFamily="2" charset="-78"/>
              </a:rPr>
              <a:t>سوادی حرکتی</a:t>
            </a:r>
          </a:p>
          <a:p>
            <a:pPr algn="justLow" rtl="1"/>
            <a:endParaRPr lang="fa-IR" altLang="en-US" sz="2000" b="1">
              <a:solidFill>
                <a:srgbClr val="C00000"/>
              </a:solidFill>
              <a:cs typeface="B Zar" panose="00000400000000000000" pitchFamily="2" charset="-78"/>
            </a:endParaRPr>
          </a:p>
          <a:p>
            <a:pPr algn="justLow" rtl="1"/>
            <a:r>
              <a:rPr lang="fa-IR" altLang="en-US" sz="2400">
                <a:cs typeface="B Nazanin" panose="00000400000000000000" pitchFamily="2" charset="-78"/>
              </a:rPr>
              <a:t>کودکی که فرصت توسعه مهارت های بدنی را از دست بدهد نقطه ضعف بزرگی پیدا می کند. در زمین بازی و در پارک، کودکان واقعا دوست دارند با بچه های دیگر که همان سطح مهارتی که دارند بازی کنند، و می توانند به بازی ادامه دهند، و اگر </a:t>
            </a:r>
            <a:r>
              <a:rPr lang="fa-IR" altLang="en-US" sz="2400">
                <a:solidFill>
                  <a:srgbClr val="FF0000"/>
                </a:solidFill>
                <a:cs typeface="B Nazanin" panose="00000400000000000000" pitchFamily="2" charset="-78"/>
              </a:rPr>
              <a:t>شما نتوانید به </a:t>
            </a:r>
            <a:r>
              <a:rPr lang="fa-IR" altLang="en-US" sz="2400">
                <a:cs typeface="B Nazanin" panose="00000400000000000000" pitchFamily="2" charset="-78"/>
              </a:rPr>
              <a:t>بازی</a:t>
            </a:r>
            <a:r>
              <a:rPr lang="fa-IR" altLang="en-US" sz="2400">
                <a:solidFill>
                  <a:srgbClr val="FF0000"/>
                </a:solidFill>
                <a:cs typeface="B Nazanin" panose="00000400000000000000" pitchFamily="2" charset="-78"/>
              </a:rPr>
              <a:t> ادامه دهید، کسی از شما درخواست نمی کند که به </a:t>
            </a:r>
            <a:r>
              <a:rPr lang="fa-IR" altLang="en-US" sz="2400">
                <a:cs typeface="B Nazanin" panose="00000400000000000000" pitchFamily="2" charset="-78"/>
              </a:rPr>
              <a:t>بازی</a:t>
            </a:r>
            <a:r>
              <a:rPr lang="fa-IR" altLang="en-US" sz="2400">
                <a:solidFill>
                  <a:srgbClr val="FF0000"/>
                </a:solidFill>
                <a:cs typeface="B Nazanin" panose="00000400000000000000" pitchFamily="2" charset="-78"/>
              </a:rPr>
              <a:t> ملحق شوید.</a:t>
            </a:r>
          </a:p>
          <a:p>
            <a:pPr algn="justLow" rtl="1"/>
            <a:endParaRPr lang="fa-IR" altLang="en-US" sz="2000"/>
          </a:p>
          <a:p>
            <a:pPr algn="justLow" rtl="1"/>
            <a:endParaRPr lang="fa-IR" altLang="en-US" sz="2000"/>
          </a:p>
          <a:p>
            <a:pPr algn="justLow" rtl="1"/>
            <a:endParaRPr lang="fa-IR" altLang="en-US" sz="2000"/>
          </a:p>
        </p:txBody>
      </p:sp>
      <p:pic>
        <p:nvPicPr>
          <p:cNvPr id="17412" name="Picture 3" descr="activeplay-pl-everyday-ic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044575"/>
            <a:ext cx="3128963"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
          <p:cNvPicPr>
            <a:picLocks noChangeAspect="1" noChangeArrowheads="1"/>
          </p:cNvPicPr>
          <p:nvPr/>
        </p:nvPicPr>
        <p:blipFill>
          <a:blip r:embed="rId3">
            <a:lum contrast="54000"/>
          </a:blip>
          <a:srcRect/>
          <a:stretch>
            <a:fillRect/>
          </a:stretch>
        </p:blipFill>
        <p:spPr bwMode="auto">
          <a:xfrm>
            <a:off x="0" y="0"/>
            <a:ext cx="9144000" cy="6154738"/>
          </a:xfrm>
          <a:prstGeom prst="rect">
            <a:avLst/>
          </a:prstGeom>
          <a:ln>
            <a:noFill/>
          </a:ln>
          <a:effectLst>
            <a:softEdge rad="112500"/>
          </a:effectLst>
        </p:spPr>
      </p:pic>
      <p:sp>
        <p:nvSpPr>
          <p:cNvPr id="18436" name="Text Box 4"/>
          <p:cNvSpPr txBox="1">
            <a:spLocks noChangeArrowheads="1"/>
          </p:cNvSpPr>
          <p:nvPr/>
        </p:nvSpPr>
        <p:spPr bwMode="auto">
          <a:xfrm>
            <a:off x="4789488" y="1654175"/>
            <a:ext cx="1755775" cy="377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Aft>
                <a:spcPts val="1000"/>
              </a:spcAft>
            </a:pPr>
            <a:r>
              <a:rPr lang="fa-IR" altLang="en-US" sz="1200" b="1">
                <a:solidFill>
                  <a:srgbClr val="C00000"/>
                </a:solidFill>
                <a:latin typeface="Calibri" panose="020F0502020204030204" pitchFamily="34" charset="0"/>
                <a:ea typeface="Arial" panose="020B0604020202020204" pitchFamily="34" charset="0"/>
                <a:cs typeface="B Nazanin" panose="00000400000000000000" pitchFamily="2" charset="-78"/>
              </a:rPr>
              <a:t>نمی </a:t>
            </a:r>
            <a:r>
              <a:rPr lang="fa-IR" altLang="en-US" sz="1100" b="1">
                <a:solidFill>
                  <a:srgbClr val="C00000"/>
                </a:solidFill>
                <a:latin typeface="Calibri" panose="020F0502020204030204" pitchFamily="34" charset="0"/>
                <a:ea typeface="Arial" panose="020B0604020202020204" pitchFamily="34" charset="0"/>
                <a:cs typeface="B Nazanin" panose="00000400000000000000" pitchFamily="2" charset="-78"/>
              </a:rPr>
              <a:t>توانید در این </a:t>
            </a:r>
            <a:r>
              <a:rPr lang="fa-IR" altLang="en-US" sz="1200" b="1">
                <a:solidFill>
                  <a:srgbClr val="C00000"/>
                </a:solidFill>
                <a:latin typeface="Calibri" panose="020F0502020204030204" pitchFamily="34" charset="0"/>
                <a:ea typeface="Arial" panose="020B0604020202020204" pitchFamily="34" charset="0"/>
                <a:cs typeface="B Nazanin" panose="00000400000000000000" pitchFamily="2" charset="-78"/>
              </a:rPr>
              <a:t>فعالیت ها شرکت کنید</a:t>
            </a:r>
            <a:endParaRPr lang="fa-IR" altLang="en-US" sz="2000">
              <a:solidFill>
                <a:srgbClr val="C00000"/>
              </a:solidFill>
              <a:ea typeface="Arial" panose="020B0604020202020204" pitchFamily="34" charset="0"/>
              <a:cs typeface="B Nazanin" panose="00000400000000000000" pitchFamily="2" charset="-78"/>
            </a:endParaRPr>
          </a:p>
        </p:txBody>
      </p:sp>
      <p:sp>
        <p:nvSpPr>
          <p:cNvPr id="18437" name="Text Box 4"/>
          <p:cNvSpPr txBox="1">
            <a:spLocks noChangeArrowheads="1"/>
          </p:cNvSpPr>
          <p:nvPr/>
        </p:nvSpPr>
        <p:spPr bwMode="auto">
          <a:xfrm>
            <a:off x="4775200" y="3671888"/>
            <a:ext cx="1755775" cy="377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Aft>
                <a:spcPts val="1000"/>
              </a:spcAft>
            </a:pPr>
            <a:r>
              <a:rPr lang="fa-IR" altLang="en-US" sz="1200" b="1">
                <a:solidFill>
                  <a:srgbClr val="C00000"/>
                </a:solidFill>
                <a:latin typeface="Calibri" panose="020F0502020204030204" pitchFamily="34" charset="0"/>
                <a:ea typeface="Arial" panose="020B0604020202020204" pitchFamily="34" charset="0"/>
                <a:cs typeface="B Nazanin" panose="00000400000000000000" pitchFamily="2" charset="-78"/>
              </a:rPr>
              <a:t>نمی </a:t>
            </a:r>
            <a:r>
              <a:rPr lang="fa-IR" altLang="en-US" sz="1100" b="1">
                <a:solidFill>
                  <a:srgbClr val="C00000"/>
                </a:solidFill>
                <a:latin typeface="Calibri" panose="020F0502020204030204" pitchFamily="34" charset="0"/>
                <a:ea typeface="Arial" panose="020B0604020202020204" pitchFamily="34" charset="0"/>
                <a:cs typeface="B Nazanin" panose="00000400000000000000" pitchFamily="2" charset="-78"/>
              </a:rPr>
              <a:t>توانید در این </a:t>
            </a:r>
            <a:r>
              <a:rPr lang="fa-IR" altLang="en-US" sz="1200" b="1">
                <a:solidFill>
                  <a:srgbClr val="C00000"/>
                </a:solidFill>
                <a:latin typeface="Calibri" panose="020F0502020204030204" pitchFamily="34" charset="0"/>
                <a:ea typeface="Arial" panose="020B0604020202020204" pitchFamily="34" charset="0"/>
                <a:cs typeface="B Nazanin" panose="00000400000000000000" pitchFamily="2" charset="-78"/>
              </a:rPr>
              <a:t>فعالیت ها شرکت کنید</a:t>
            </a:r>
            <a:endParaRPr lang="fa-IR" altLang="en-US" sz="2000">
              <a:solidFill>
                <a:srgbClr val="C00000"/>
              </a:solidFill>
              <a:ea typeface="Arial" panose="020B0604020202020204" pitchFamily="34" charset="0"/>
              <a:cs typeface="B Nazanin" panose="00000400000000000000" pitchFamily="2" charset="-78"/>
            </a:endParaRPr>
          </a:p>
        </p:txBody>
      </p:sp>
      <p:sp>
        <p:nvSpPr>
          <p:cNvPr id="18438" name="Text Box 4"/>
          <p:cNvSpPr txBox="1">
            <a:spLocks noChangeArrowheads="1"/>
          </p:cNvSpPr>
          <p:nvPr/>
        </p:nvSpPr>
        <p:spPr bwMode="auto">
          <a:xfrm>
            <a:off x="4979988" y="5588000"/>
            <a:ext cx="1522412" cy="377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Aft>
                <a:spcPts val="1000"/>
              </a:spcAft>
            </a:pPr>
            <a:r>
              <a:rPr lang="fa-IR" altLang="en-US" sz="1200" b="1">
                <a:solidFill>
                  <a:srgbClr val="C00000"/>
                </a:solidFill>
                <a:latin typeface="Calibri" panose="020F0502020204030204" pitchFamily="34" charset="0"/>
                <a:ea typeface="Arial" panose="020B0604020202020204" pitchFamily="34" charset="0"/>
                <a:cs typeface="B Nazanin" panose="00000400000000000000" pitchFamily="2" charset="-78"/>
              </a:rPr>
              <a:t>نمی </a:t>
            </a:r>
            <a:r>
              <a:rPr lang="fa-IR" altLang="en-US" sz="1100" b="1">
                <a:solidFill>
                  <a:srgbClr val="C00000"/>
                </a:solidFill>
                <a:latin typeface="Calibri" panose="020F0502020204030204" pitchFamily="34" charset="0"/>
                <a:ea typeface="Arial" panose="020B0604020202020204" pitchFamily="34" charset="0"/>
                <a:cs typeface="B Nazanin" panose="00000400000000000000" pitchFamily="2" charset="-78"/>
              </a:rPr>
              <a:t>توانید در این </a:t>
            </a:r>
            <a:r>
              <a:rPr lang="fa-IR" altLang="en-US" sz="1200" b="1">
                <a:solidFill>
                  <a:srgbClr val="C00000"/>
                </a:solidFill>
                <a:latin typeface="Calibri" panose="020F0502020204030204" pitchFamily="34" charset="0"/>
                <a:ea typeface="Arial" panose="020B0604020202020204" pitchFamily="34" charset="0"/>
                <a:cs typeface="B Nazanin" panose="00000400000000000000" pitchFamily="2" charset="-78"/>
              </a:rPr>
              <a:t>فعالیت ها شرکت کنید</a:t>
            </a:r>
            <a:endParaRPr lang="fa-IR" altLang="en-US" sz="2000">
              <a:solidFill>
                <a:srgbClr val="C00000"/>
              </a:solidFill>
              <a:ea typeface="Arial" panose="020B0604020202020204" pitchFamily="34" charset="0"/>
              <a:cs typeface="B Nazanin" panose="00000400000000000000"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457200" y="363538"/>
            <a:ext cx="8272463" cy="51593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50000"/>
              </a:lnSpc>
            </a:pPr>
            <a:r>
              <a:rPr lang="fa-IR" altLang="en-US" sz="2000" b="1">
                <a:solidFill>
                  <a:srgbClr val="C00000"/>
                </a:solidFill>
                <a:cs typeface="B Mitra" panose="00000400000000000000" pitchFamily="2" charset="-78"/>
              </a:rPr>
              <a:t>سواد حرکتی در طول مرحله یادگیری برای تمرین</a:t>
            </a:r>
            <a:endParaRPr lang="fa-IR" altLang="en-US" sz="2000">
              <a:solidFill>
                <a:srgbClr val="C00000"/>
              </a:solidFill>
              <a:cs typeface="B Mitra" panose="00000400000000000000" pitchFamily="2" charset="-78"/>
            </a:endParaRPr>
          </a:p>
        </p:txBody>
      </p:sp>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l="13840" t="22620" r="16815" b="11848"/>
          <a:stretch>
            <a:fillRect/>
          </a:stretch>
        </p:blipFill>
        <p:spPr bwMode="auto">
          <a:xfrm>
            <a:off x="457200" y="1335088"/>
            <a:ext cx="8272463"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
          <p:cNvSpPr>
            <a:spLocks noChangeArrowheads="1"/>
          </p:cNvSpPr>
          <p:nvPr/>
        </p:nvSpPr>
        <p:spPr bwMode="auto">
          <a:xfrm>
            <a:off x="3349625" y="595313"/>
            <a:ext cx="5461000" cy="667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rtl="1"/>
            <a:r>
              <a:rPr lang="fa-IR" altLang="en-US" sz="2800" b="1">
                <a:cs typeface="B Titr" panose="00000700000000000000" pitchFamily="2" charset="-78"/>
              </a:rPr>
              <a:t>گام های اولیه برنامه ورزش برای زندگی</a:t>
            </a:r>
            <a:r>
              <a:rPr lang="en-US" altLang="en-US" sz="2800" b="1">
                <a:cs typeface="B Titr" panose="00000700000000000000" pitchFamily="2" charset="-78"/>
              </a:rPr>
              <a:t/>
            </a:r>
            <a:br>
              <a:rPr lang="en-US" altLang="en-US" sz="2800" b="1">
                <a:cs typeface="B Titr" panose="00000700000000000000" pitchFamily="2" charset="-78"/>
              </a:rPr>
            </a:br>
            <a:endParaRPr lang="fa-IR" altLang="en-US" sz="2800" b="1">
              <a:cs typeface="B Titr" panose="00000700000000000000" pitchFamily="2" charset="-78"/>
            </a:endParaRPr>
          </a:p>
          <a:p>
            <a:pPr algn="justLow" rtl="1"/>
            <a:endParaRPr lang="fa-IR" altLang="en-US" sz="2400" b="1">
              <a:cs typeface="B Nazanin" panose="00000400000000000000" pitchFamily="2" charset="-78"/>
            </a:endParaRPr>
          </a:p>
          <a:p>
            <a:pPr algn="justLow" rtl="1"/>
            <a:r>
              <a:rPr lang="fa-IR" altLang="en-US" sz="2400">
                <a:cs typeface="B Zar" panose="00000400000000000000" pitchFamily="2" charset="-78"/>
              </a:rPr>
              <a:t>گام اول: </a:t>
            </a:r>
            <a:r>
              <a:rPr lang="fa-IR" altLang="en-US" sz="2400">
                <a:solidFill>
                  <a:srgbClr val="C00000"/>
                </a:solidFill>
                <a:cs typeface="B Zar" panose="00000400000000000000" pitchFamily="2" charset="-78"/>
              </a:rPr>
              <a:t>آموزش والدین </a:t>
            </a:r>
          </a:p>
          <a:p>
            <a:pPr algn="justLow" rtl="1"/>
            <a:r>
              <a:rPr lang="fa-IR" altLang="en-US" sz="2400">
                <a:solidFill>
                  <a:srgbClr val="C00000"/>
                </a:solidFill>
                <a:cs typeface="B Zar" panose="00000400000000000000" pitchFamily="2" charset="-78"/>
              </a:rPr>
              <a:t>(</a:t>
            </a:r>
            <a:r>
              <a:rPr lang="fa-IR" altLang="en-US" sz="2400">
                <a:cs typeface="B Zar" panose="00000400000000000000" pitchFamily="2" charset="-78"/>
              </a:rPr>
              <a:t>چک لیست گام به گام پرورش و کنترل سواد حرکتی</a:t>
            </a:r>
            <a:r>
              <a:rPr lang="fa-IR" altLang="en-US" sz="2400">
                <a:solidFill>
                  <a:srgbClr val="C00000"/>
                </a:solidFill>
                <a:cs typeface="B Zar" panose="00000400000000000000" pitchFamily="2" charset="-78"/>
              </a:rPr>
              <a:t>)</a:t>
            </a:r>
          </a:p>
          <a:p>
            <a:pPr algn="justLow" rtl="1"/>
            <a:endParaRPr lang="fa-IR" altLang="en-US" sz="2400">
              <a:solidFill>
                <a:srgbClr val="C00000"/>
              </a:solidFill>
              <a:cs typeface="B Zar" panose="00000400000000000000" pitchFamily="2" charset="-78"/>
            </a:endParaRPr>
          </a:p>
          <a:p>
            <a:pPr algn="justLow" rtl="1"/>
            <a:r>
              <a:rPr lang="fa-IR" altLang="en-US" sz="2400">
                <a:cs typeface="B Zar" panose="00000400000000000000" pitchFamily="2" charset="-78"/>
              </a:rPr>
              <a:t>گام دوم: </a:t>
            </a:r>
            <a:r>
              <a:rPr lang="fa-IR" altLang="en-US" sz="2400">
                <a:solidFill>
                  <a:srgbClr val="C00000"/>
                </a:solidFill>
                <a:cs typeface="B Zar" panose="00000400000000000000" pitchFamily="2" charset="-78"/>
              </a:rPr>
              <a:t>آموزش مربیان و معلمان</a:t>
            </a:r>
          </a:p>
          <a:p>
            <a:pPr algn="justLow" rtl="1"/>
            <a:r>
              <a:rPr lang="fa-IR" altLang="en-US" sz="2400">
                <a:solidFill>
                  <a:srgbClr val="FF0000"/>
                </a:solidFill>
                <a:cs typeface="B Zar" panose="00000400000000000000" pitchFamily="2" charset="-78"/>
              </a:rPr>
              <a:t>(</a:t>
            </a:r>
            <a:r>
              <a:rPr lang="fa-IR" altLang="en-US" sz="2400">
                <a:cs typeface="B Zar" panose="00000400000000000000" pitchFamily="2" charset="-78"/>
              </a:rPr>
              <a:t>ابلاغ دستورالعمل توسعه سواد حرکتی</a:t>
            </a:r>
            <a:r>
              <a:rPr lang="fa-IR" altLang="en-US" sz="2400">
                <a:solidFill>
                  <a:srgbClr val="C00000"/>
                </a:solidFill>
                <a:cs typeface="B Zar" panose="00000400000000000000" pitchFamily="2" charset="-78"/>
              </a:rPr>
              <a:t>)</a:t>
            </a:r>
          </a:p>
          <a:p>
            <a:pPr algn="justLow" rtl="1"/>
            <a:endParaRPr lang="fa-IR" altLang="en-US" sz="2400">
              <a:solidFill>
                <a:srgbClr val="C00000"/>
              </a:solidFill>
              <a:cs typeface="B Zar" panose="00000400000000000000" pitchFamily="2" charset="-78"/>
            </a:endParaRPr>
          </a:p>
          <a:p>
            <a:pPr algn="justLow" rtl="1"/>
            <a:r>
              <a:rPr lang="fa-IR" altLang="en-US" sz="2400">
                <a:solidFill>
                  <a:srgbClr val="C00000"/>
                </a:solidFill>
                <a:cs typeface="B Zar" panose="00000400000000000000" pitchFamily="2" charset="-78"/>
              </a:rPr>
              <a:t>سیاست محوری:</a:t>
            </a:r>
          </a:p>
          <a:p>
            <a:pPr algn="justLow" rtl="1"/>
            <a:r>
              <a:rPr lang="fa-IR" altLang="en-US" sz="2400">
                <a:cs typeface="B Zar" panose="00000400000000000000" pitchFamily="2" charset="-78"/>
              </a:rPr>
              <a:t>همه بازی</a:t>
            </a:r>
            <a:r>
              <a:rPr lang="fa-IR" altLang="en-US" sz="200">
                <a:cs typeface="B Zar" panose="00000400000000000000" pitchFamily="2" charset="-78"/>
              </a:rPr>
              <a:t> </a:t>
            </a:r>
            <a:r>
              <a:rPr lang="fa-IR" altLang="en-US" sz="2400">
                <a:cs typeface="B Zar" panose="00000400000000000000" pitchFamily="2" charset="-78"/>
              </a:rPr>
              <a:t>ها و فعالیت</a:t>
            </a:r>
            <a:r>
              <a:rPr lang="fa-IR" altLang="en-US" sz="200">
                <a:cs typeface="B Zar" panose="00000400000000000000" pitchFamily="2" charset="-78"/>
              </a:rPr>
              <a:t> </a:t>
            </a:r>
            <a:r>
              <a:rPr lang="fa-IR" altLang="en-US" sz="2400">
                <a:cs typeface="B Zar" panose="00000400000000000000" pitchFamily="2" charset="-78"/>
              </a:rPr>
              <a:t>ها در مهدکودک</a:t>
            </a:r>
            <a:r>
              <a:rPr lang="fa-IR" altLang="en-US" sz="200">
                <a:cs typeface="B Zar" panose="00000400000000000000" pitchFamily="2" charset="-78"/>
              </a:rPr>
              <a:t> </a:t>
            </a:r>
            <a:r>
              <a:rPr lang="fa-IR" altLang="en-US" sz="2400">
                <a:cs typeface="B Zar" panose="00000400000000000000" pitchFamily="2" charset="-78"/>
              </a:rPr>
              <a:t>ها، مراکز پیش دبستانی و دبستان باید در راستای </a:t>
            </a:r>
            <a:r>
              <a:rPr lang="fa-IR" altLang="en-US" sz="2400">
                <a:solidFill>
                  <a:srgbClr val="C00000"/>
                </a:solidFill>
                <a:cs typeface="B Zar" panose="00000400000000000000" pitchFamily="2" charset="-78"/>
              </a:rPr>
              <a:t>سوادآموزی حرکتی کودکان </a:t>
            </a:r>
            <a:r>
              <a:rPr lang="fa-IR" altLang="en-US" sz="2400">
                <a:cs typeface="B Zar" panose="00000400000000000000" pitchFamily="2" charset="-78"/>
              </a:rPr>
              <a:t>باشد. </a:t>
            </a:r>
          </a:p>
          <a:p>
            <a:pPr algn="justLow" rtl="1"/>
            <a:r>
              <a:rPr lang="fa-IR" altLang="en-US" sz="2400" b="1">
                <a:solidFill>
                  <a:srgbClr val="C00000"/>
                </a:solidFill>
                <a:cs typeface="B Zar" panose="00000400000000000000" pitchFamily="2" charset="-78"/>
              </a:rPr>
              <a:t> </a:t>
            </a:r>
          </a:p>
          <a:p>
            <a:pPr algn="justLow" rtl="1"/>
            <a:endParaRPr lang="fa-IR" altLang="en-US" sz="2400">
              <a:solidFill>
                <a:srgbClr val="FF0000"/>
              </a:solidFill>
              <a:cs typeface="B Nazanin" panose="00000400000000000000" pitchFamily="2" charset="-78"/>
            </a:endParaRPr>
          </a:p>
          <a:p>
            <a:pPr algn="justLow" rtl="1"/>
            <a:endParaRPr lang="fa-IR" altLang="en-US" sz="2000"/>
          </a:p>
          <a:p>
            <a:pPr algn="justLow" rtl="1"/>
            <a:endParaRPr lang="fa-IR" altLang="en-US" sz="2000"/>
          </a:p>
          <a:p>
            <a:pPr algn="justLow" rtl="1"/>
            <a:endParaRPr lang="fa-IR" altLang="en-US" sz="2000"/>
          </a:p>
        </p:txBody>
      </p:sp>
      <p:pic>
        <p:nvPicPr>
          <p:cNvPr id="2458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905" t="24008" r="19792" b="9332"/>
          <a:stretch>
            <a:fillRect/>
          </a:stretch>
        </p:blipFill>
        <p:spPr bwMode="auto">
          <a:xfrm>
            <a:off x="195263" y="1697038"/>
            <a:ext cx="3154362"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725488" y="406400"/>
            <a:ext cx="797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rtl="1"/>
            <a:r>
              <a:rPr lang="fa-IR" altLang="en-US" sz="2400" b="1">
                <a:solidFill>
                  <a:srgbClr val="000000"/>
                </a:solidFill>
                <a:cs typeface="B Titr" panose="00000700000000000000" pitchFamily="2" charset="-78"/>
              </a:rPr>
              <a:t>درس</a:t>
            </a:r>
            <a:r>
              <a:rPr lang="fa-IR" altLang="en-US" sz="200" b="1">
                <a:solidFill>
                  <a:srgbClr val="000000"/>
                </a:solidFill>
                <a:cs typeface="B Titr" panose="00000700000000000000" pitchFamily="2" charset="-78"/>
              </a:rPr>
              <a:t> </a:t>
            </a:r>
            <a:r>
              <a:rPr lang="fa-IR" altLang="en-US" sz="2400" b="1">
                <a:solidFill>
                  <a:srgbClr val="000000"/>
                </a:solidFill>
                <a:cs typeface="B Titr" panose="00000700000000000000" pitchFamily="2" charset="-78"/>
              </a:rPr>
              <a:t>های برنامه توسعه </a:t>
            </a:r>
            <a:r>
              <a:rPr lang="fa-IR" altLang="en-US" sz="2400" b="1">
                <a:solidFill>
                  <a:srgbClr val="FF0000"/>
                </a:solidFill>
                <a:cs typeface="B Titr" panose="00000700000000000000" pitchFamily="2" charset="-78"/>
              </a:rPr>
              <a:t>سواد حرکتی </a:t>
            </a:r>
            <a:r>
              <a:rPr lang="fa-IR" altLang="en-US" sz="2400" b="1">
                <a:cs typeface="B Titr" panose="00000700000000000000" pitchFamily="2" charset="-78"/>
              </a:rPr>
              <a:t>کانادا</a:t>
            </a:r>
            <a:r>
              <a:rPr lang="fa-IR" altLang="en-US" sz="2400" b="1">
                <a:solidFill>
                  <a:srgbClr val="FF0000"/>
                </a:solidFill>
                <a:cs typeface="B Titr" panose="00000700000000000000" pitchFamily="2" charset="-78"/>
              </a:rPr>
              <a:t> </a:t>
            </a:r>
            <a:r>
              <a:rPr lang="fa-IR" altLang="en-US" sz="2400" b="1">
                <a:solidFill>
                  <a:srgbClr val="000000"/>
                </a:solidFill>
                <a:cs typeface="B Titr" panose="00000700000000000000" pitchFamily="2" charset="-78"/>
              </a:rPr>
              <a:t>برای </a:t>
            </a:r>
            <a:r>
              <a:rPr lang="fa-IR" altLang="en-US" sz="2400" b="1">
                <a:solidFill>
                  <a:srgbClr val="FF0000"/>
                </a:solidFill>
                <a:cs typeface="B Titr" panose="00000700000000000000" pitchFamily="2" charset="-78"/>
              </a:rPr>
              <a:t>ما</a:t>
            </a:r>
          </a:p>
        </p:txBody>
      </p:sp>
      <p:sp>
        <p:nvSpPr>
          <p:cNvPr id="25603" name="Rectangle 3"/>
          <p:cNvSpPr>
            <a:spLocks noChangeArrowheads="1"/>
          </p:cNvSpPr>
          <p:nvPr/>
        </p:nvSpPr>
        <p:spPr bwMode="auto">
          <a:xfrm>
            <a:off x="0" y="942975"/>
            <a:ext cx="86963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Low" rtl="1">
              <a:buFontTx/>
              <a:buChar char="-"/>
            </a:pPr>
            <a:r>
              <a:rPr lang="fa-IR" altLang="en-US" sz="2400">
                <a:cs typeface="B Zar" panose="00000400000000000000" pitchFamily="2" charset="-78"/>
              </a:rPr>
              <a:t> مبانی رشد و یادگیری حرکتی در خدمت رهبری و مدیریت استراتژیک</a:t>
            </a:r>
          </a:p>
          <a:p>
            <a:pPr algn="justLow" rtl="1">
              <a:buFontTx/>
              <a:buChar char="-"/>
            </a:pPr>
            <a:r>
              <a:rPr lang="fa-IR" altLang="en-US" sz="2400">
                <a:cs typeface="B Zar" panose="00000400000000000000" pitchFamily="2" charset="-78"/>
              </a:rPr>
              <a:t>ضرورت حرکت در زمین، هوا، آب و برف</a:t>
            </a:r>
          </a:p>
          <a:p>
            <a:pPr algn="justLow" rtl="1">
              <a:buFontTx/>
              <a:buChar char="-"/>
            </a:pPr>
            <a:r>
              <a:rPr lang="fa-IR" altLang="en-US" sz="2400">
                <a:cs typeface="B Zar" panose="00000400000000000000" pitchFamily="2" charset="-78"/>
              </a:rPr>
              <a:t> توسعه سواد حرکتی، وظیفه</a:t>
            </a:r>
            <a:r>
              <a:rPr lang="fa-IR" altLang="en-US" sz="200">
                <a:cs typeface="B Zar" panose="00000400000000000000" pitchFamily="2" charset="-78"/>
              </a:rPr>
              <a:t> </a:t>
            </a:r>
            <a:r>
              <a:rPr lang="fa-IR" altLang="en-US" sz="2400">
                <a:cs typeface="B Zar" panose="00000400000000000000" pitchFamily="2" charset="-78"/>
              </a:rPr>
              <a:t>ای همگانی</a:t>
            </a:r>
          </a:p>
          <a:p>
            <a:pPr algn="justLow" rtl="1">
              <a:buFontTx/>
              <a:buChar char="-"/>
            </a:pPr>
            <a:r>
              <a:rPr lang="fa-IR" altLang="en-US" sz="2400">
                <a:cs typeface="B Zar" panose="00000400000000000000" pitchFamily="2" charset="-78"/>
              </a:rPr>
              <a:t> تبیین نقش محوری خانواده و والدین</a:t>
            </a:r>
          </a:p>
          <a:p>
            <a:pPr algn="justLow" rtl="1">
              <a:buFontTx/>
              <a:buChar char="-"/>
            </a:pPr>
            <a:r>
              <a:rPr lang="fa-IR" altLang="en-US" sz="2400">
                <a:cs typeface="B Zar" panose="00000400000000000000" pitchFamily="2" charset="-78"/>
              </a:rPr>
              <a:t> ورزش همگانی، مقدمه ورزش رقابتی و در نهایت ورزش قهرمانی</a:t>
            </a:r>
          </a:p>
          <a:p>
            <a:pPr algn="justLow" rtl="1">
              <a:buFontTx/>
              <a:buChar char="-"/>
            </a:pPr>
            <a:r>
              <a:rPr lang="fa-IR" altLang="en-US" sz="2400">
                <a:cs typeface="B Zar" panose="00000400000000000000" pitchFamily="2" charset="-78"/>
              </a:rPr>
              <a:t> برنامه ملی و یکپارچه آموزش سواد حرکتی در خدمت همگانی کردن ورزش</a:t>
            </a:r>
          </a:p>
          <a:p>
            <a:pPr algn="justLow" rtl="1">
              <a:buFontTx/>
              <a:buChar char="-"/>
            </a:pPr>
            <a:r>
              <a:rPr lang="fa-IR" altLang="en-US" sz="2400">
                <a:cs typeface="B Zar" panose="00000400000000000000" pitchFamily="2" charset="-78"/>
              </a:rPr>
              <a:t> تسهیم کار ملی در راستای نهادینه</a:t>
            </a:r>
            <a:r>
              <a:rPr lang="fa-IR" altLang="en-US" sz="200">
                <a:cs typeface="B Zar" panose="00000400000000000000" pitchFamily="2" charset="-78"/>
              </a:rPr>
              <a:t> </a:t>
            </a:r>
            <a:r>
              <a:rPr lang="fa-IR" altLang="en-US" sz="2400">
                <a:cs typeface="B Zar" panose="00000400000000000000" pitchFamily="2" charset="-78"/>
              </a:rPr>
              <a:t>سازی ورزش برای زندگی</a:t>
            </a:r>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l="23389" t="24802" r="23958" b="12695"/>
          <a:stretch>
            <a:fillRect/>
          </a:stretch>
        </p:blipFill>
        <p:spPr bwMode="auto">
          <a:xfrm>
            <a:off x="2932113" y="3984625"/>
            <a:ext cx="3279775"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descr="Logo-400x358.jpg"/>
          <p:cNvPicPr>
            <a:picLocks noChangeAspect="1"/>
          </p:cNvPicPr>
          <p:nvPr/>
        </p:nvPicPr>
        <p:blipFill>
          <a:blip r:embed="rId3">
            <a:extLst>
              <a:ext uri="{28A0092B-C50C-407E-A947-70E740481C1C}">
                <a14:useLocalDpi xmlns:a14="http://schemas.microsoft.com/office/drawing/2010/main" val="0"/>
              </a:ext>
            </a:extLst>
          </a:blip>
          <a:srcRect b="24568"/>
          <a:stretch>
            <a:fillRect/>
          </a:stretch>
        </p:blipFill>
        <p:spPr bwMode="auto">
          <a:xfrm>
            <a:off x="1317625" y="1343025"/>
            <a:ext cx="6604000"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3"/>
          <p:cNvSpPr txBox="1">
            <a:spLocks noChangeArrowheads="1"/>
          </p:cNvSpPr>
          <p:nvPr/>
        </p:nvSpPr>
        <p:spPr bwMode="auto">
          <a:xfrm>
            <a:off x="500063" y="457200"/>
            <a:ext cx="8062912"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a-IR" altLang="en-US" sz="2800" b="1">
                <a:cs typeface="B Mitra" panose="00000400000000000000" pitchFamily="2" charset="-78"/>
              </a:rPr>
              <a:t>سواد حرکتی، لازمه یک زندگی فعال است ...</a:t>
            </a:r>
          </a:p>
          <a:p>
            <a:pPr algn="ctr" eaLnBrk="1" hangingPunct="1"/>
            <a:endParaRPr lang="fa-IR" altLang="en-US" b="1">
              <a:cs typeface="B Mitra" panose="00000400000000000000" pitchFamily="2" charset="-78"/>
            </a:endParaRPr>
          </a:p>
          <a:p>
            <a:pPr algn="ctr" eaLnBrk="1" hangingPunct="1"/>
            <a:endParaRPr lang="fa-IR" altLang="en-US" b="1">
              <a:cs typeface="B Mitra" panose="00000400000000000000" pitchFamily="2" charset="-78"/>
            </a:endParaRPr>
          </a:p>
          <a:p>
            <a:pPr algn="ctr" eaLnBrk="1" hangingPunct="1"/>
            <a:endParaRPr lang="fa-IR" altLang="en-US" b="1">
              <a:cs typeface="B Mitra" panose="00000400000000000000" pitchFamily="2" charset="-78"/>
            </a:endParaRPr>
          </a:p>
          <a:p>
            <a:pPr algn="ctr" eaLnBrk="1" hangingPunct="1"/>
            <a:endParaRPr lang="fa-IR" altLang="en-US" b="1">
              <a:cs typeface="B Mitra" panose="00000400000000000000" pitchFamily="2" charset="-78"/>
            </a:endParaRPr>
          </a:p>
          <a:p>
            <a:pPr algn="ctr" eaLnBrk="1" hangingPunct="1"/>
            <a:endParaRPr lang="fa-IR" altLang="en-US" b="1">
              <a:cs typeface="B Mitra" panose="00000400000000000000" pitchFamily="2" charset="-78"/>
            </a:endParaRPr>
          </a:p>
          <a:p>
            <a:pPr algn="ctr" eaLnBrk="1" hangingPunct="1"/>
            <a:endParaRPr lang="fa-IR" altLang="en-US" b="1">
              <a:cs typeface="B Mitra" panose="00000400000000000000"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2"/>
          <p:cNvSpPr txBox="1">
            <a:spLocks/>
          </p:cNvSpPr>
          <p:nvPr/>
        </p:nvSpPr>
        <p:spPr bwMode="auto">
          <a:xfrm>
            <a:off x="623888" y="2466975"/>
            <a:ext cx="7932737" cy="27701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Low" rtl="1" eaLnBrk="1" hangingPunct="1">
              <a:lnSpc>
                <a:spcPct val="200000"/>
              </a:lnSpc>
            </a:pPr>
            <a:endParaRPr lang="fa-IR" altLang="en-US" sz="3200">
              <a:cs typeface="B Zar" panose="00000400000000000000" pitchFamily="2" charset="-78"/>
            </a:endParaRPr>
          </a:p>
          <a:p>
            <a:pPr algn="justLow" rtl="1" eaLnBrk="1" hangingPunct="1">
              <a:lnSpc>
                <a:spcPct val="200000"/>
              </a:lnSpc>
            </a:pPr>
            <a:r>
              <a:rPr lang="fa-IR" altLang="en-US" sz="2500" b="1">
                <a:solidFill>
                  <a:srgbClr val="FF0000"/>
                </a:solidFill>
                <a:cs typeface="B Zar" panose="00000400000000000000" pitchFamily="2" charset="-78"/>
              </a:rPr>
              <a:t>چاقی</a:t>
            </a:r>
            <a:r>
              <a:rPr lang="fa-IR" altLang="en-US" sz="2500" b="1">
                <a:cs typeface="B Zar" panose="00000400000000000000" pitchFamily="2" charset="-78"/>
              </a:rPr>
              <a:t> دوران کودکی و افزایش کم تحرکی در کودکان، سلامت نسل  آینده کشور را تهدید می</a:t>
            </a:r>
            <a:r>
              <a:rPr lang="fa-IR" altLang="en-US" sz="200" b="1">
                <a:cs typeface="B Zar" panose="00000400000000000000" pitchFamily="2" charset="-78"/>
              </a:rPr>
              <a:t> </a:t>
            </a:r>
            <a:r>
              <a:rPr lang="fa-IR" altLang="en-US" sz="2500" b="1">
                <a:cs typeface="B Zar" panose="00000400000000000000" pitchFamily="2" charset="-78"/>
              </a:rPr>
              <a:t>کند و اگر بخواهیم نسلی فعال در </a:t>
            </a:r>
            <a:r>
              <a:rPr lang="fa-IR" altLang="en-US" sz="2500" b="1">
                <a:solidFill>
                  <a:srgbClr val="FF0000"/>
                </a:solidFill>
                <a:cs typeface="B Zar" panose="00000400000000000000" pitchFamily="2" charset="-78"/>
              </a:rPr>
              <a:t>آینده</a:t>
            </a:r>
            <a:r>
              <a:rPr lang="fa-IR" altLang="en-US" sz="2500" b="1">
                <a:cs typeface="B Zar" panose="00000400000000000000" pitchFamily="2" charset="-78"/>
              </a:rPr>
              <a:t> داشته باشیم، باید هم اکنون </a:t>
            </a:r>
            <a:r>
              <a:rPr lang="fa-IR" altLang="en-US" sz="2500" b="1">
                <a:solidFill>
                  <a:srgbClr val="FF0000"/>
                </a:solidFill>
                <a:cs typeface="B Zar" panose="00000400000000000000" pitchFamily="2" charset="-78"/>
              </a:rPr>
              <a:t>چاره</a:t>
            </a:r>
            <a:r>
              <a:rPr lang="fa-IR" altLang="en-US" sz="200" b="1">
                <a:solidFill>
                  <a:srgbClr val="FF0000"/>
                </a:solidFill>
                <a:cs typeface="B Zar" panose="00000400000000000000" pitchFamily="2" charset="-78"/>
              </a:rPr>
              <a:t> </a:t>
            </a:r>
            <a:r>
              <a:rPr lang="fa-IR" altLang="en-US" sz="2500" b="1">
                <a:solidFill>
                  <a:srgbClr val="FF0000"/>
                </a:solidFill>
                <a:cs typeface="B Zar" panose="00000400000000000000" pitchFamily="2" charset="-78"/>
              </a:rPr>
              <a:t>اندیشی </a:t>
            </a:r>
            <a:r>
              <a:rPr lang="fa-IR" altLang="en-US" sz="2500" b="1">
                <a:cs typeface="B Zar" panose="00000400000000000000" pitchFamily="2" charset="-78"/>
              </a:rPr>
              <a:t>کنیم. </a:t>
            </a:r>
          </a:p>
          <a:p>
            <a:pPr algn="justLow" rtl="1" eaLnBrk="1" hangingPunct="1">
              <a:lnSpc>
                <a:spcPct val="200000"/>
              </a:lnSpc>
            </a:pPr>
            <a:endParaRPr lang="en-US" altLang="en-US" sz="3200">
              <a:cs typeface="B Zar" panose="00000400000000000000" pitchFamily="2" charset="-78"/>
            </a:endParaRPr>
          </a:p>
        </p:txBody>
      </p:sp>
      <p:sp>
        <p:nvSpPr>
          <p:cNvPr id="3076" name="Title 2"/>
          <p:cNvSpPr txBox="1">
            <a:spLocks/>
          </p:cNvSpPr>
          <p:nvPr/>
        </p:nvSpPr>
        <p:spPr bwMode="auto">
          <a:xfrm>
            <a:off x="2582863" y="566738"/>
            <a:ext cx="4151312" cy="1470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a-IR" altLang="en-US" sz="4000" b="1">
                <a:solidFill>
                  <a:srgbClr val="C00000"/>
                </a:solidFill>
                <a:cs typeface="B Titr" panose="00000700000000000000" pitchFamily="2" charset="-78"/>
              </a:rPr>
              <a:t>سواد حرکتی</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550863" y="550863"/>
            <a:ext cx="8026400" cy="5218112"/>
          </a:xfrm>
          <a:prstGeom prst="rect">
            <a:avLst/>
          </a:prstGeom>
          <a:solidFill>
            <a:schemeClr val="bg1">
              <a:lumMod val="95000"/>
            </a:schemeClr>
          </a:solidFill>
          <a:ln w="9525">
            <a:solidFill>
              <a:schemeClr val="accent1"/>
            </a:solidFill>
            <a:miter lim="800000"/>
            <a:headEnd/>
            <a:tailEnd/>
          </a:ln>
        </p:spPr>
        <p:txBody>
          <a:bodyPr anchor="ctr"/>
          <a:lstStyle/>
          <a:p>
            <a:pPr algn="ctr">
              <a:defRPr/>
            </a:pPr>
            <a:endParaRPr lang="en-US" sz="3200" dirty="0">
              <a:solidFill>
                <a:srgbClr val="FF0000"/>
              </a:solidFill>
              <a:cs typeface="B Zar" pitchFamily="2" charset="-78"/>
            </a:endParaRPr>
          </a:p>
          <a:p>
            <a:pPr algn="ctr">
              <a:defRPr/>
            </a:pPr>
            <a:r>
              <a:rPr lang="fa-IR" sz="3200" dirty="0">
                <a:solidFill>
                  <a:srgbClr val="FF0000"/>
                </a:solidFill>
                <a:cs typeface="B Titr" pitchFamily="2" charset="-78"/>
              </a:rPr>
              <a:t>سواد حرکتی</a:t>
            </a:r>
            <a:endParaRPr lang="en-US" sz="3200" dirty="0">
              <a:solidFill>
                <a:srgbClr val="FF0000"/>
              </a:solidFill>
              <a:cs typeface="B Titr" pitchFamily="2" charset="-78"/>
            </a:endParaRPr>
          </a:p>
          <a:p>
            <a:pPr algn="ctr">
              <a:defRPr/>
            </a:pPr>
            <a:endParaRPr lang="fa-IR" sz="3200" dirty="0">
              <a:solidFill>
                <a:srgbClr val="C00000"/>
              </a:solidFill>
            </a:endParaRPr>
          </a:p>
          <a:p>
            <a:pPr algn="ctr">
              <a:defRPr/>
            </a:pPr>
            <a:endParaRPr lang="en-US" sz="2400" dirty="0">
              <a:solidFill>
                <a:srgbClr val="C00000"/>
              </a:solidFill>
            </a:endParaRPr>
          </a:p>
          <a:p>
            <a:pPr algn="ctr">
              <a:defRPr/>
            </a:pPr>
            <a:r>
              <a:rPr lang="fa-IR" sz="2400" b="1" dirty="0">
                <a:solidFill>
                  <a:srgbClr val="C00000"/>
                </a:solidFill>
                <a:cs typeface="B Mitra" pitchFamily="2" charset="-78"/>
              </a:rPr>
              <a:t>ابزارهایی هستند که کودکان برای </a:t>
            </a:r>
            <a:endParaRPr lang="en-US" sz="2400" b="1" dirty="0">
              <a:solidFill>
                <a:srgbClr val="C00000"/>
              </a:solidFill>
              <a:cs typeface="B Mitra" pitchFamily="2" charset="-78"/>
            </a:endParaRPr>
          </a:p>
          <a:p>
            <a:pPr algn="r" rtl="1">
              <a:lnSpc>
                <a:spcPct val="150000"/>
              </a:lnSpc>
              <a:defRPr/>
            </a:pPr>
            <a:endParaRPr lang="fa-IR" sz="2400" dirty="0">
              <a:cs typeface="B Zar" pitchFamily="2" charset="-78"/>
            </a:endParaRPr>
          </a:p>
          <a:p>
            <a:pPr algn="r" rtl="1">
              <a:lnSpc>
                <a:spcPct val="150000"/>
              </a:lnSpc>
              <a:defRPr/>
            </a:pPr>
            <a:r>
              <a:rPr lang="fa-IR" sz="2400" dirty="0">
                <a:cs typeface="B Zar" pitchFamily="2" charset="-78"/>
              </a:rPr>
              <a:t>- شرکت در فعالیت بدنی و ورزش</a:t>
            </a:r>
            <a:endParaRPr lang="en-US" sz="2400" dirty="0">
              <a:cs typeface="B Zar" pitchFamily="2" charset="-78"/>
            </a:endParaRPr>
          </a:p>
          <a:p>
            <a:pPr algn="r" rtl="1">
              <a:lnSpc>
                <a:spcPct val="150000"/>
              </a:lnSpc>
              <a:defRPr/>
            </a:pPr>
            <a:r>
              <a:rPr lang="fa-IR" sz="2400" dirty="0">
                <a:cs typeface="B Zar" pitchFamily="2" charset="-78"/>
              </a:rPr>
              <a:t>- </a:t>
            </a:r>
            <a:r>
              <a:rPr lang="fa-IR" sz="2400" dirty="0">
                <a:cs typeface="B Zar" pitchFamily="2" charset="-78"/>
              </a:rPr>
              <a:t>سلامت پایدار</a:t>
            </a:r>
            <a:endParaRPr lang="fa-IR" sz="2400" dirty="0">
              <a:cs typeface="B Zar" pitchFamily="2" charset="-78"/>
            </a:endParaRPr>
          </a:p>
          <a:p>
            <a:pPr algn="r" rtl="1">
              <a:lnSpc>
                <a:spcPct val="150000"/>
              </a:lnSpc>
              <a:defRPr/>
            </a:pPr>
            <a:r>
              <a:rPr lang="fa-IR" sz="2400" dirty="0">
                <a:cs typeface="B Zar" pitchFamily="2" charset="-78"/>
              </a:rPr>
              <a:t>- موفقیت ورزشی </a:t>
            </a:r>
          </a:p>
          <a:p>
            <a:pPr algn="r" rtl="1">
              <a:lnSpc>
                <a:spcPct val="150000"/>
              </a:lnSpc>
              <a:defRPr/>
            </a:pPr>
            <a:r>
              <a:rPr lang="fa-IR" sz="2400" dirty="0">
                <a:cs typeface="B Zar" pitchFamily="2" charset="-78"/>
              </a:rPr>
              <a:t>از آن بهره مند و </a:t>
            </a:r>
            <a:r>
              <a:rPr lang="fa-IR" sz="2400" dirty="0">
                <a:cs typeface="B Zar" pitchFamily="2" charset="-78"/>
              </a:rPr>
              <a:t>به عنوان </a:t>
            </a:r>
            <a:r>
              <a:rPr lang="fa-IR" sz="2400" dirty="0">
                <a:cs typeface="B Zar" pitchFamily="2" charset="-78"/>
              </a:rPr>
              <a:t>یک جزء کلیدی برنامه توسعه بلندمدت </a:t>
            </a:r>
            <a:r>
              <a:rPr lang="fa-IR" sz="2400" dirty="0">
                <a:cs typeface="B Zar" pitchFamily="2" charset="-78"/>
              </a:rPr>
              <a:t>ورزش کانادا </a:t>
            </a:r>
            <a:r>
              <a:rPr lang="fa-IR" sz="2400" dirty="0">
                <a:cs typeface="B Zar" pitchFamily="2" charset="-78"/>
              </a:rPr>
              <a:t>شناخته می شود.</a:t>
            </a:r>
            <a:endParaRPr lang="en-US" sz="2400" dirty="0">
              <a:cs typeface="B Zar" pitchFamily="2" charset="-78"/>
            </a:endParaRPr>
          </a:p>
          <a:p>
            <a:pPr algn="ctr">
              <a:defRPr/>
            </a:pPr>
            <a:endParaRPr lang="en-US" sz="2400" dirty="0">
              <a:solidFill>
                <a:srgbClr val="C00000"/>
              </a:solidFill>
            </a:endParaRPr>
          </a:p>
          <a:p>
            <a:pPr algn="ctr">
              <a:defRPr/>
            </a:pPr>
            <a:endParaRPr lang="en-GB" sz="2400" dirty="0">
              <a:solidFill>
                <a:srgbClr val="C00000"/>
              </a:solidFill>
            </a:endParaRPr>
          </a:p>
        </p:txBody>
      </p:sp>
      <p:sp>
        <p:nvSpPr>
          <p:cNvPr id="5" name="Down Arrow 4"/>
          <p:cNvSpPr/>
          <p:nvPr/>
        </p:nvSpPr>
        <p:spPr>
          <a:xfrm>
            <a:off x="4427538" y="1146175"/>
            <a:ext cx="492125" cy="639763"/>
          </a:xfrm>
          <a:prstGeom prst="downArrow">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1" anchor="ctr"/>
          <a:lstStyle/>
          <a:p>
            <a:pPr algn="ctr">
              <a:defRPr/>
            </a:pPr>
            <a:endParaRPr lang="fa-I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457200" y="6472238"/>
            <a:ext cx="1365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800">
                <a:solidFill>
                  <a:schemeClr val="bg1"/>
                </a:solidFill>
                <a:cs typeface="Arial" panose="020B0604020202020204" pitchFamily="34" charset="0"/>
              </a:rPr>
              <a:t>©University of Glamorgan</a:t>
            </a:r>
          </a:p>
        </p:txBody>
      </p:sp>
      <p:sp>
        <p:nvSpPr>
          <p:cNvPr id="5123" name="Rectangle 6"/>
          <p:cNvSpPr>
            <a:spLocks noChangeArrowheads="1"/>
          </p:cNvSpPr>
          <p:nvPr/>
        </p:nvSpPr>
        <p:spPr bwMode="auto">
          <a:xfrm>
            <a:off x="3298825" y="844550"/>
            <a:ext cx="27527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lnSpc>
                <a:spcPct val="150000"/>
              </a:lnSpc>
            </a:pPr>
            <a:r>
              <a:rPr lang="fa-IR" altLang="en-US" sz="2000">
                <a:cs typeface="B Zar" panose="00000400000000000000" pitchFamily="2" charset="-78"/>
              </a:rPr>
              <a:t>توسعه سواد </a:t>
            </a:r>
            <a:r>
              <a:rPr lang="fa-IR" altLang="en-US" sz="2000">
                <a:solidFill>
                  <a:srgbClr val="FF0000"/>
                </a:solidFill>
                <a:cs typeface="B Zar" panose="00000400000000000000" pitchFamily="2" charset="-78"/>
              </a:rPr>
              <a:t>حرکتی</a:t>
            </a:r>
            <a:r>
              <a:rPr lang="fa-IR" altLang="en-US" sz="2000">
                <a:cs typeface="B Zar" panose="00000400000000000000" pitchFamily="2" charset="-78"/>
              </a:rPr>
              <a:t> بنیادی </a:t>
            </a:r>
          </a:p>
          <a:p>
            <a:pPr algn="r" rtl="1" eaLnBrk="1" hangingPunct="1">
              <a:lnSpc>
                <a:spcPct val="150000"/>
              </a:lnSpc>
            </a:pPr>
            <a:r>
              <a:rPr lang="fa-IR" altLang="en-US" sz="2000">
                <a:cs typeface="B Zar" panose="00000400000000000000" pitchFamily="2" charset="-78"/>
              </a:rPr>
              <a:t>توسعه مهارت های</a:t>
            </a:r>
            <a:r>
              <a:rPr lang="fa-IR" altLang="en-US" sz="2000">
                <a:solidFill>
                  <a:srgbClr val="FF0000"/>
                </a:solidFill>
                <a:cs typeface="B Zar" panose="00000400000000000000" pitchFamily="2" charset="-78"/>
              </a:rPr>
              <a:t> ورزشی </a:t>
            </a:r>
            <a:r>
              <a:rPr lang="fa-IR" altLang="en-US" sz="2000">
                <a:cs typeface="B Zar" panose="00000400000000000000" pitchFamily="2" charset="-78"/>
              </a:rPr>
              <a:t>بنیادی</a:t>
            </a:r>
          </a:p>
        </p:txBody>
      </p:sp>
      <p:sp>
        <p:nvSpPr>
          <p:cNvPr id="5124" name="Rectangle 7"/>
          <p:cNvSpPr>
            <a:spLocks noChangeArrowheads="1"/>
          </p:cNvSpPr>
          <p:nvPr/>
        </p:nvSpPr>
        <p:spPr bwMode="auto">
          <a:xfrm>
            <a:off x="1239838" y="2074863"/>
            <a:ext cx="6737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Low" rtl="1" eaLnBrk="1" hangingPunct="1"/>
            <a:r>
              <a:rPr lang="fa-IR" altLang="en-US" sz="2400">
                <a:cs typeface="B Zar" panose="00000400000000000000" pitchFamily="2" charset="-78"/>
              </a:rPr>
              <a:t>به کودک اجازه می دهد در طیف گسترده فعالیت بدنی، فعالیتهای ریتمیک و موقعیت های ورزشی با اطمینان و با کنترل حرکت کنند.</a:t>
            </a:r>
          </a:p>
        </p:txBody>
      </p:sp>
      <p:sp>
        <p:nvSpPr>
          <p:cNvPr id="108545" name="Rectangle 1"/>
          <p:cNvSpPr>
            <a:spLocks noChangeArrowheads="1"/>
          </p:cNvSpPr>
          <p:nvPr/>
        </p:nvSpPr>
        <p:spPr bwMode="auto">
          <a:xfrm>
            <a:off x="1044575" y="3208338"/>
            <a:ext cx="6932613" cy="31781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spAutoFit/>
          </a:bodyPr>
          <a:lstStyle/>
          <a:p>
            <a:pPr algn="ctr" rtl="1" eaLnBrk="0" hangingPunct="0">
              <a:lnSpc>
                <a:spcPct val="150000"/>
              </a:lnSpc>
              <a:defRPr/>
            </a:pPr>
            <a:r>
              <a:rPr lang="fa-IR" sz="2000" b="1" dirty="0">
                <a:solidFill>
                  <a:srgbClr val="FF0000"/>
                </a:solidFill>
                <a:latin typeface="Arial" pitchFamily="34" charset="0"/>
                <a:ea typeface="Times New Roman" pitchFamily="18" charset="0"/>
                <a:cs typeface="B Nazanin" pitchFamily="2" charset="-78"/>
              </a:rPr>
              <a:t>چهار </a:t>
            </a:r>
            <a:r>
              <a:rPr lang="fa-IR" sz="2000" b="1" dirty="0">
                <a:solidFill>
                  <a:srgbClr val="FF0000"/>
                </a:solidFill>
                <a:latin typeface="Arial" pitchFamily="34" charset="0"/>
                <a:ea typeface="Times New Roman" pitchFamily="18" charset="0"/>
                <a:cs typeface="B Nazanin" pitchFamily="2" charset="-78"/>
              </a:rPr>
              <a:t>محیط پایه</a:t>
            </a:r>
          </a:p>
          <a:p>
            <a:pPr algn="r" rtl="1" eaLnBrk="0" hangingPunct="0">
              <a:lnSpc>
                <a:spcPct val="200000"/>
              </a:lnSpc>
              <a:defRPr/>
            </a:pPr>
            <a:r>
              <a:rPr lang="fa-IR" sz="2000" b="1" dirty="0">
                <a:solidFill>
                  <a:srgbClr val="FF0000"/>
                </a:solidFill>
                <a:latin typeface="Arial" pitchFamily="34" charset="0"/>
                <a:ea typeface="Times New Roman" pitchFamily="18" charset="0"/>
                <a:cs typeface="B Nazanin" pitchFamily="2" charset="-78"/>
              </a:rPr>
              <a:t>روی زمین -</a:t>
            </a:r>
            <a:r>
              <a:rPr lang="fa-IR" sz="2000" dirty="0">
                <a:solidFill>
                  <a:srgbClr val="FF0000"/>
                </a:solidFill>
                <a:latin typeface="Arial" pitchFamily="34" charset="0"/>
                <a:ea typeface="Times New Roman" pitchFamily="18" charset="0"/>
                <a:cs typeface="B Nazanin" pitchFamily="2" charset="-78"/>
              </a:rPr>
              <a:t> </a:t>
            </a:r>
            <a:r>
              <a:rPr lang="fa-IR" sz="2000" dirty="0">
                <a:solidFill>
                  <a:schemeClr val="tx1"/>
                </a:solidFill>
                <a:latin typeface="Arial" pitchFamily="34" charset="0"/>
                <a:ea typeface="Times New Roman" pitchFamily="18" charset="0"/>
                <a:cs typeface="B Nazanin" pitchFamily="2" charset="-78"/>
              </a:rPr>
              <a:t>به عنوان مبنای اکثر بازی ها، </a:t>
            </a:r>
            <a:r>
              <a:rPr lang="fa-IR" sz="2000" dirty="0">
                <a:solidFill>
                  <a:schemeClr val="tx1"/>
                </a:solidFill>
                <a:latin typeface="Arial" pitchFamily="34" charset="0"/>
                <a:ea typeface="Times New Roman" pitchFamily="18" charset="0"/>
                <a:cs typeface="B Nazanin" pitchFamily="2" charset="-78"/>
              </a:rPr>
              <a:t>ورزش ها و </a:t>
            </a:r>
            <a:r>
              <a:rPr lang="fa-IR" sz="2000" dirty="0">
                <a:solidFill>
                  <a:schemeClr val="tx1"/>
                </a:solidFill>
                <a:latin typeface="Arial" pitchFamily="34" charset="0"/>
                <a:ea typeface="Times New Roman" pitchFamily="18" charset="0"/>
                <a:cs typeface="B Nazanin" pitchFamily="2" charset="-78"/>
              </a:rPr>
              <a:t>فعالیت های بدنی</a:t>
            </a:r>
            <a:r>
              <a:rPr lang="en-US" sz="2000" dirty="0">
                <a:solidFill>
                  <a:schemeClr val="tx1"/>
                </a:solidFill>
                <a:latin typeface="Arial" pitchFamily="34" charset="0"/>
                <a:ea typeface="Times New Roman" pitchFamily="18" charset="0"/>
                <a:cs typeface="B Nazanin" pitchFamily="2" charset="-78"/>
              </a:rPr>
              <a:t/>
            </a:r>
            <a:br>
              <a:rPr lang="en-US" sz="2000" dirty="0">
                <a:solidFill>
                  <a:schemeClr val="tx1"/>
                </a:solidFill>
                <a:latin typeface="Arial" pitchFamily="34" charset="0"/>
                <a:ea typeface="Times New Roman" pitchFamily="18" charset="0"/>
                <a:cs typeface="B Nazanin" pitchFamily="2" charset="-78"/>
              </a:rPr>
            </a:br>
            <a:r>
              <a:rPr lang="fa-IR" sz="2000" b="1" dirty="0">
                <a:solidFill>
                  <a:srgbClr val="FF0000"/>
                </a:solidFill>
                <a:ea typeface="Times New Roman" pitchFamily="18" charset="0"/>
                <a:cs typeface="B Nazanin" pitchFamily="2" charset="-78"/>
              </a:rPr>
              <a:t>در آب - </a:t>
            </a:r>
            <a:r>
              <a:rPr lang="fa-IR" sz="2000" dirty="0">
                <a:solidFill>
                  <a:schemeClr val="tx1"/>
                </a:solidFill>
                <a:latin typeface="Arial" pitchFamily="34" charset="0"/>
                <a:ea typeface="Times New Roman" pitchFamily="18" charset="0"/>
                <a:cs typeface="B Nazanin" pitchFamily="2" charset="-78"/>
              </a:rPr>
              <a:t>به عنوان مبنای تمام فعالیت های آبی</a:t>
            </a:r>
            <a:r>
              <a:rPr lang="en-US" sz="2000" dirty="0">
                <a:solidFill>
                  <a:schemeClr val="tx1"/>
                </a:solidFill>
                <a:latin typeface="Arial" pitchFamily="34" charset="0"/>
                <a:ea typeface="Times New Roman" pitchFamily="18" charset="0"/>
                <a:cs typeface="B Nazanin" pitchFamily="2" charset="-78"/>
              </a:rPr>
              <a:t/>
            </a:r>
            <a:br>
              <a:rPr lang="en-US" sz="2000" dirty="0">
                <a:solidFill>
                  <a:schemeClr val="tx1"/>
                </a:solidFill>
                <a:latin typeface="Arial" pitchFamily="34" charset="0"/>
                <a:ea typeface="Times New Roman" pitchFamily="18" charset="0"/>
                <a:cs typeface="B Nazanin" pitchFamily="2" charset="-78"/>
              </a:rPr>
            </a:br>
            <a:r>
              <a:rPr lang="fa-IR" sz="2000" b="1" dirty="0">
                <a:solidFill>
                  <a:srgbClr val="FF0000"/>
                </a:solidFill>
                <a:ea typeface="Times New Roman" pitchFamily="18" charset="0"/>
                <a:cs typeface="B Nazanin" pitchFamily="2" charset="-78"/>
              </a:rPr>
              <a:t>در برف و یخ - </a:t>
            </a:r>
            <a:r>
              <a:rPr lang="fa-IR" sz="2000" dirty="0">
                <a:solidFill>
                  <a:schemeClr val="tx1"/>
                </a:solidFill>
                <a:latin typeface="Arial" pitchFamily="34" charset="0"/>
                <a:ea typeface="Times New Roman" pitchFamily="18" charset="0"/>
                <a:cs typeface="B Nazanin" pitchFamily="2" charset="-78"/>
              </a:rPr>
              <a:t>به عنوان مبنای تمام فعالیتهای </a:t>
            </a:r>
            <a:r>
              <a:rPr lang="fa-IR" sz="2000" dirty="0">
                <a:solidFill>
                  <a:schemeClr val="tx1"/>
                </a:solidFill>
                <a:latin typeface="Arial" pitchFamily="34" charset="0"/>
                <a:ea typeface="Times New Roman" pitchFamily="18" charset="0"/>
                <a:cs typeface="B Nazanin" pitchFamily="2" charset="-78"/>
              </a:rPr>
              <a:t>سر خوردن</a:t>
            </a:r>
            <a:r>
              <a:rPr lang="en-US" sz="2000" dirty="0">
                <a:solidFill>
                  <a:schemeClr val="tx1"/>
                </a:solidFill>
                <a:latin typeface="Arial" pitchFamily="34" charset="0"/>
                <a:ea typeface="Times New Roman" pitchFamily="18" charset="0"/>
                <a:cs typeface="B Nazanin" pitchFamily="2" charset="-78"/>
              </a:rPr>
              <a:t/>
            </a:r>
            <a:br>
              <a:rPr lang="en-US" sz="2000" dirty="0">
                <a:solidFill>
                  <a:schemeClr val="tx1"/>
                </a:solidFill>
                <a:latin typeface="Arial" pitchFamily="34" charset="0"/>
                <a:ea typeface="Times New Roman" pitchFamily="18" charset="0"/>
                <a:cs typeface="B Nazanin" pitchFamily="2" charset="-78"/>
              </a:rPr>
            </a:br>
            <a:r>
              <a:rPr lang="fa-IR" sz="2000" b="1" dirty="0">
                <a:solidFill>
                  <a:srgbClr val="FF0000"/>
                </a:solidFill>
                <a:ea typeface="Times New Roman" pitchFamily="18" charset="0"/>
                <a:cs typeface="B Nazanin" pitchFamily="2" charset="-78"/>
              </a:rPr>
              <a:t>در هوا - </a:t>
            </a:r>
            <a:r>
              <a:rPr lang="fa-IR" sz="2000" dirty="0">
                <a:solidFill>
                  <a:schemeClr val="tx1"/>
                </a:solidFill>
                <a:latin typeface="Arial" pitchFamily="34" charset="0"/>
                <a:ea typeface="Times New Roman" pitchFamily="18" charset="0"/>
                <a:cs typeface="B Nazanin" pitchFamily="2" charset="-78"/>
              </a:rPr>
              <a:t>مبنای ژیمناستیک، غواصی و سایر فعالیت </a:t>
            </a:r>
            <a:r>
              <a:rPr lang="fa-IR" sz="2000" dirty="0">
                <a:solidFill>
                  <a:schemeClr val="tx1"/>
                </a:solidFill>
                <a:latin typeface="Arial" pitchFamily="34" charset="0"/>
                <a:ea typeface="Times New Roman" pitchFamily="18" charset="0"/>
                <a:cs typeface="B Nazanin" pitchFamily="2" charset="-78"/>
              </a:rPr>
              <a:t>ها در هوا</a:t>
            </a:r>
            <a:endParaRPr lang="fa-IR" sz="2000" dirty="0">
              <a:solidFill>
                <a:schemeClr val="tx1"/>
              </a:solidFill>
              <a:latin typeface="Arial" pitchFamily="34" charset="0"/>
              <a:ea typeface="Times New Roman" pitchFamily="18" charset="0"/>
              <a:cs typeface="B Nazanin" pitchFamily="2" charset="-78"/>
            </a:endParaRPr>
          </a:p>
          <a:p>
            <a:pPr algn="r" rtl="1" eaLnBrk="0" hangingPunct="0">
              <a:lnSpc>
                <a:spcPct val="150000"/>
              </a:lnSpc>
              <a:defRPr/>
            </a:pPr>
            <a:endParaRPr lang="fa-IR" sz="700" dirty="0">
              <a:solidFill>
                <a:schemeClr val="tx1"/>
              </a:solidFill>
              <a:latin typeface="Arial" pitchFamily="34" charset="0"/>
            </a:endParaRPr>
          </a:p>
        </p:txBody>
      </p:sp>
      <p:sp>
        <p:nvSpPr>
          <p:cNvPr id="5127" name="Title 2"/>
          <p:cNvSpPr>
            <a:spLocks noGrp="1"/>
          </p:cNvSpPr>
          <p:nvPr>
            <p:ph type="ctrTitle"/>
          </p:nvPr>
        </p:nvSpPr>
        <p:spPr>
          <a:xfrm>
            <a:off x="2641600" y="152400"/>
            <a:ext cx="3962400" cy="546100"/>
          </a:xfrm>
          <a:solidFill>
            <a:srgbClr val="92D050"/>
          </a:solidFill>
          <a:ln>
            <a:solidFill>
              <a:schemeClr val="accent1"/>
            </a:solidFill>
            <a:miter lim="800000"/>
            <a:headEnd/>
            <a:tailEnd/>
          </a:ln>
        </p:spPr>
        <p:txBody>
          <a:bodyPr/>
          <a:lstStyle/>
          <a:p>
            <a:pPr eaLnBrk="1" hangingPunct="1"/>
            <a:r>
              <a:rPr lang="fa-IR" altLang="en-US" sz="2400" smtClean="0">
                <a:solidFill>
                  <a:srgbClr val="C00000"/>
                </a:solidFill>
                <a:cs typeface="B Zar" panose="00000400000000000000" pitchFamily="2" charset="-78"/>
              </a:rPr>
              <a:t>سواد حرکتی دقیقاً چیست؟</a:t>
            </a:r>
            <a:endParaRPr lang="en-GB" altLang="en-US" sz="2400" smtClean="0">
              <a:solidFill>
                <a:srgbClr val="C00000"/>
              </a:solidFill>
              <a:cs typeface="B Zar" panose="00000400000000000000"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ctrTitle"/>
          </p:nvPr>
        </p:nvSpPr>
        <p:spPr>
          <a:xfrm>
            <a:off x="457200" y="392113"/>
            <a:ext cx="8120063" cy="1771650"/>
          </a:xfrm>
          <a:ln>
            <a:solidFill>
              <a:srgbClr val="FF0000"/>
            </a:solidFill>
            <a:miter lim="800000"/>
            <a:headEnd/>
            <a:tailEnd/>
          </a:ln>
        </p:spPr>
        <p:txBody>
          <a:bodyPr/>
          <a:lstStyle/>
          <a:p>
            <a:pPr algn="r" rtl="1" eaLnBrk="1" hangingPunct="1">
              <a:lnSpc>
                <a:spcPct val="150000"/>
              </a:lnSpc>
            </a:pPr>
            <a:r>
              <a:rPr lang="fa-IR" altLang="en-US" sz="2000" b="1" smtClean="0">
                <a:cs typeface="B Zar" panose="00000400000000000000" pitchFamily="2" charset="-78"/>
              </a:rPr>
              <a:t>مهارت بدنی در طول سه مرحله اول برنامه توسعه ورزش همگانی کانادا:</a:t>
            </a:r>
            <a:br>
              <a:rPr lang="fa-IR" altLang="en-US" sz="2000" b="1" smtClean="0">
                <a:cs typeface="B Zar" panose="00000400000000000000" pitchFamily="2" charset="-78"/>
              </a:rPr>
            </a:br>
            <a:r>
              <a:rPr lang="fa-IR" altLang="en-US" sz="2000" smtClean="0">
                <a:cs typeface="B Zar" panose="00000400000000000000" pitchFamily="2" charset="-78"/>
              </a:rPr>
              <a:t>بدو تولد تا آغاز نوجوانی</a:t>
            </a:r>
            <a:br>
              <a:rPr lang="fa-IR" altLang="en-US" sz="2000" smtClean="0">
                <a:cs typeface="B Zar" panose="00000400000000000000" pitchFamily="2" charset="-78"/>
              </a:rPr>
            </a:br>
            <a:r>
              <a:rPr lang="fa-IR" altLang="en-US" sz="2000" smtClean="0">
                <a:cs typeface="B Zar" panose="00000400000000000000" pitchFamily="2" charset="-78"/>
              </a:rPr>
              <a:t>از بدو تولد تا حدود 11 سالگی برای دختران </a:t>
            </a:r>
            <a:br>
              <a:rPr lang="fa-IR" altLang="en-US" sz="2000" smtClean="0">
                <a:cs typeface="B Zar" panose="00000400000000000000" pitchFamily="2" charset="-78"/>
              </a:rPr>
            </a:br>
            <a:r>
              <a:rPr lang="fa-IR" altLang="en-US" sz="2000" smtClean="0">
                <a:cs typeface="B Zar" panose="00000400000000000000" pitchFamily="2" charset="-78"/>
              </a:rPr>
              <a:t>از 12 سالگی برای پسران</a:t>
            </a:r>
            <a:endParaRPr lang="en-GB" altLang="en-US" sz="3200" smtClean="0">
              <a:cs typeface="B Zar" panose="00000400000000000000" pitchFamily="2" charset="-78"/>
            </a:endParaRPr>
          </a:p>
        </p:txBody>
      </p:sp>
      <p:sp>
        <p:nvSpPr>
          <p:cNvPr id="6147" name="Rectangle 5"/>
          <p:cNvSpPr>
            <a:spLocks noChangeArrowheads="1"/>
          </p:cNvSpPr>
          <p:nvPr/>
        </p:nvSpPr>
        <p:spPr bwMode="auto">
          <a:xfrm>
            <a:off x="457200" y="6472238"/>
            <a:ext cx="1365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800">
                <a:solidFill>
                  <a:schemeClr val="bg1"/>
                </a:solidFill>
                <a:cs typeface="Arial" panose="020B0604020202020204" pitchFamily="34" charset="0"/>
              </a:rPr>
              <a:t>©University of Glamorgan</a:t>
            </a:r>
          </a:p>
        </p:txBody>
      </p:sp>
      <p:sp>
        <p:nvSpPr>
          <p:cNvPr id="6149" name="Rectangle 9"/>
          <p:cNvSpPr>
            <a:spLocks noChangeArrowheads="1"/>
          </p:cNvSpPr>
          <p:nvPr/>
        </p:nvSpPr>
        <p:spPr bwMode="auto">
          <a:xfrm>
            <a:off x="914400" y="2778125"/>
            <a:ext cx="74168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r>
              <a:rPr lang="fa-IR" altLang="en-US" sz="2000" b="1">
                <a:cs typeface="B Zar" panose="00000400000000000000" pitchFamily="2" charset="-78"/>
              </a:rPr>
              <a:t>شعار برنامه توسعه ورزش کانادا</a:t>
            </a:r>
          </a:p>
          <a:p>
            <a:pPr algn="ctr" rtl="1" eaLnBrk="1" hangingPunct="1"/>
            <a:endParaRPr lang="fa-IR" altLang="en-US" sz="2000">
              <a:cs typeface="B Zar" panose="00000400000000000000" pitchFamily="2" charset="-78"/>
            </a:endParaRPr>
          </a:p>
          <a:p>
            <a:pPr algn="ctr" rtl="1" eaLnBrk="1" hangingPunct="1"/>
            <a:r>
              <a:rPr lang="fa-IR" altLang="en-US" sz="3600">
                <a:solidFill>
                  <a:srgbClr val="FF0000"/>
                </a:solidFill>
                <a:cs typeface="B Zar" panose="00000400000000000000" pitchFamily="2" charset="-78"/>
              </a:rPr>
              <a:t>«</a:t>
            </a:r>
            <a:r>
              <a:rPr lang="fa-IR" altLang="en-US" sz="3600" b="1">
                <a:solidFill>
                  <a:srgbClr val="FF0000"/>
                </a:solidFill>
                <a:cs typeface="B Zar" panose="00000400000000000000" pitchFamily="2" charset="-78"/>
              </a:rPr>
              <a:t>هیچ قهرمانی، تصادفی قهرمان نمی</a:t>
            </a:r>
            <a:r>
              <a:rPr lang="fa-IR" altLang="en-US" sz="200" b="1">
                <a:solidFill>
                  <a:srgbClr val="FF0000"/>
                </a:solidFill>
                <a:cs typeface="B Zar" panose="00000400000000000000" pitchFamily="2" charset="-78"/>
              </a:rPr>
              <a:t> </a:t>
            </a:r>
            <a:r>
              <a:rPr lang="fa-IR" altLang="en-US" sz="3600" b="1">
                <a:solidFill>
                  <a:srgbClr val="FF0000"/>
                </a:solidFill>
                <a:cs typeface="B Zar" panose="00000400000000000000" pitchFamily="2" charset="-78"/>
              </a:rPr>
              <a:t>شود»</a:t>
            </a:r>
            <a:endParaRPr lang="fa-IR" altLang="en-US" sz="3600">
              <a:solidFill>
                <a:srgbClr val="FF0000"/>
              </a:solidFill>
            </a:endParaRPr>
          </a:p>
        </p:txBody>
      </p:sp>
      <p:sp>
        <p:nvSpPr>
          <p:cNvPr id="6" name="Down Arrow 5"/>
          <p:cNvSpPr/>
          <p:nvPr/>
        </p:nvSpPr>
        <p:spPr>
          <a:xfrm>
            <a:off x="4659313" y="4040188"/>
            <a:ext cx="754062" cy="1316037"/>
          </a:xfrm>
          <a:prstGeom prst="down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1" anchor="ctr"/>
          <a:lstStyle/>
          <a:p>
            <a:pPr algn="ctr">
              <a:defRPr/>
            </a:pPr>
            <a:endParaRPr lang="fa-IR"/>
          </a:p>
        </p:txBody>
      </p:sp>
      <p:sp>
        <p:nvSpPr>
          <p:cNvPr id="6151" name="Rectangle 9"/>
          <p:cNvSpPr>
            <a:spLocks noChangeArrowheads="1"/>
          </p:cNvSpPr>
          <p:nvPr/>
        </p:nvSpPr>
        <p:spPr bwMode="auto">
          <a:xfrm>
            <a:off x="1101725" y="5472113"/>
            <a:ext cx="741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r>
              <a:rPr lang="fa-IR" altLang="en-US" sz="2000" b="1">
                <a:cs typeface="B Zar" panose="00000400000000000000" pitchFamily="2" charset="-78"/>
              </a:rPr>
              <a:t>سواد حرکتی محور فعالیت در طول عمر و همچنین ورود به عرصه قهرمانی پایدار</a:t>
            </a:r>
          </a:p>
          <a:p>
            <a:pPr algn="ctr" rtl="1" eaLnBrk="1" hangingPunct="1"/>
            <a:endParaRPr lang="fa-IR" altLang="en-US" sz="2000">
              <a:cs typeface="B Zar" panose="00000400000000000000"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457200" y="6472238"/>
            <a:ext cx="1365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800">
                <a:solidFill>
                  <a:schemeClr val="bg1"/>
                </a:solidFill>
                <a:cs typeface="Arial" panose="020B0604020202020204" pitchFamily="34" charset="0"/>
              </a:rPr>
              <a:t>©University of Glamorgan</a:t>
            </a:r>
          </a:p>
        </p:txBody>
      </p:sp>
      <p:sp>
        <p:nvSpPr>
          <p:cNvPr id="7172" name="Rectangle 1"/>
          <p:cNvSpPr>
            <a:spLocks noChangeArrowheads="1"/>
          </p:cNvSpPr>
          <p:nvPr/>
        </p:nvSpPr>
        <p:spPr bwMode="auto">
          <a:xfrm>
            <a:off x="2522538" y="107950"/>
            <a:ext cx="4327525" cy="46196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a:r>
              <a:rPr lang="fa-IR" altLang="en-US" b="1">
                <a:solidFill>
                  <a:srgbClr val="C00000"/>
                </a:solidFill>
                <a:ea typeface="Times New Roman" panose="02020603050405020304" pitchFamily="18" charset="0"/>
                <a:cs typeface="B Zar" panose="00000400000000000000" pitchFamily="2" charset="-78"/>
              </a:rPr>
              <a:t>کودکان چگونه و کجا سواد حرکتی را می آموزند؟</a:t>
            </a:r>
            <a:endParaRPr lang="fa-IR" altLang="en-US" sz="2400" b="1">
              <a:solidFill>
                <a:srgbClr val="C00000"/>
              </a:solidFill>
              <a:ea typeface="Times New Roman" panose="02020603050405020304" pitchFamily="18" charset="0"/>
              <a:cs typeface="B Zar" panose="00000400000000000000" pitchFamily="2" charset="-78"/>
            </a:endParaRPr>
          </a:p>
        </p:txBody>
      </p:sp>
      <p:sp>
        <p:nvSpPr>
          <p:cNvPr id="7173" name="Rectangle 2"/>
          <p:cNvSpPr>
            <a:spLocks noChangeArrowheads="1"/>
          </p:cNvSpPr>
          <p:nvPr/>
        </p:nvSpPr>
        <p:spPr bwMode="auto">
          <a:xfrm>
            <a:off x="195263" y="1763713"/>
            <a:ext cx="8672512"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Low" rtl="1"/>
            <a:r>
              <a:rPr lang="fa-IR" altLang="en-US">
                <a:ea typeface="Times New Roman" panose="02020603050405020304" pitchFamily="18" charset="0"/>
                <a:cs typeface="B Zar" panose="00000400000000000000" pitchFamily="2" charset="-78"/>
              </a:rPr>
              <a:t>در حالی که درست است بسیاری از کودکان سواد حرکتی خود را در آزمون و خطا توسعه می دهند، کودکان زیادی نیز وجود دارند که این کارها را انجام نمی دهند و برای آنها این عواقب می تواند شدید باشد</a:t>
            </a:r>
            <a:r>
              <a:rPr lang="en-US" altLang="en-US">
                <a:ea typeface="Times New Roman" panose="02020603050405020304" pitchFamily="18" charset="0"/>
                <a:cs typeface="B Zar" panose="00000400000000000000" pitchFamily="2" charset="-78"/>
              </a:rPr>
              <a:t>.</a:t>
            </a:r>
            <a:br>
              <a:rPr lang="en-US" altLang="en-US">
                <a:ea typeface="Times New Roman" panose="02020603050405020304" pitchFamily="18" charset="0"/>
                <a:cs typeface="B Zar" panose="00000400000000000000" pitchFamily="2" charset="-78"/>
              </a:rPr>
            </a:br>
            <a:endParaRPr lang="fa-IR" altLang="en-US" sz="1400">
              <a:ea typeface="Times New Roman" panose="02020603050405020304" pitchFamily="18" charset="0"/>
              <a:cs typeface="B Zar" panose="00000400000000000000" pitchFamily="2" charset="-78"/>
            </a:endParaRPr>
          </a:p>
          <a:p>
            <a:pPr algn="ctr" rtl="1"/>
            <a:endParaRPr lang="fa-IR" altLang="en-US" b="1">
              <a:ea typeface="Times New Roman" panose="02020603050405020304" pitchFamily="18" charset="0"/>
              <a:cs typeface="B Zar" panose="00000400000000000000" pitchFamily="2" charset="-78"/>
            </a:endParaRPr>
          </a:p>
          <a:p>
            <a:pPr algn="ctr" rtl="1"/>
            <a:r>
              <a:rPr lang="fa-IR" altLang="en-US" b="1">
                <a:ea typeface="Times New Roman" panose="02020603050405020304" pitchFamily="18" charset="0"/>
                <a:cs typeface="B Zar" panose="00000400000000000000" pitchFamily="2" charset="-78"/>
              </a:rPr>
              <a:t>این یک چرخه معیوب را ایجاد می کند؛ </a:t>
            </a:r>
          </a:p>
          <a:p>
            <a:pPr algn="ctr" rtl="1"/>
            <a:r>
              <a:rPr lang="fa-IR" altLang="en-US">
                <a:solidFill>
                  <a:srgbClr val="FF0000"/>
                </a:solidFill>
                <a:ea typeface="Times New Roman" panose="02020603050405020304" pitchFamily="18" charset="0"/>
                <a:cs typeface="B Zar" panose="00000400000000000000" pitchFamily="2" charset="-78"/>
              </a:rPr>
              <a:t>بازی و مشارکت بیشتر</a:t>
            </a:r>
            <a:r>
              <a:rPr lang="fa-IR" altLang="en-US" sz="2800">
                <a:solidFill>
                  <a:srgbClr val="FF0000"/>
                </a:solidFill>
                <a:ea typeface="Times New Roman" panose="02020603050405020304" pitchFamily="18" charset="0"/>
                <a:cs typeface="B Zar" panose="00000400000000000000" pitchFamily="2" charset="-78"/>
              </a:rPr>
              <a:t>=</a:t>
            </a:r>
            <a:r>
              <a:rPr lang="fa-IR" altLang="en-US">
                <a:solidFill>
                  <a:srgbClr val="FF0000"/>
                </a:solidFill>
                <a:ea typeface="Times New Roman" panose="02020603050405020304" pitchFamily="18" charset="0"/>
                <a:cs typeface="B Zar" panose="00000400000000000000" pitchFamily="2" charset="-78"/>
              </a:rPr>
              <a:t> مهارت های حرکتی بهتر</a:t>
            </a:r>
          </a:p>
          <a:p>
            <a:pPr algn="ctr" rtl="1"/>
            <a:r>
              <a:rPr lang="fa-IR" altLang="en-US">
                <a:solidFill>
                  <a:srgbClr val="FF0000"/>
                </a:solidFill>
                <a:ea typeface="Times New Roman" panose="02020603050405020304" pitchFamily="18" charset="0"/>
                <a:cs typeface="B Zar" panose="00000400000000000000" pitchFamily="2" charset="-78"/>
              </a:rPr>
              <a:t>بازی و مشارکت کمتر</a:t>
            </a:r>
            <a:r>
              <a:rPr lang="fa-IR" altLang="en-US" sz="2800">
                <a:solidFill>
                  <a:srgbClr val="FF0000"/>
                </a:solidFill>
                <a:ea typeface="Times New Roman" panose="02020603050405020304" pitchFamily="18" charset="0"/>
                <a:cs typeface="B Zar" panose="00000400000000000000" pitchFamily="2" charset="-78"/>
              </a:rPr>
              <a:t>=</a:t>
            </a:r>
            <a:r>
              <a:rPr lang="fa-IR" altLang="en-US">
                <a:solidFill>
                  <a:srgbClr val="FF0000"/>
                </a:solidFill>
                <a:ea typeface="Times New Roman" panose="02020603050405020304" pitchFamily="18" charset="0"/>
                <a:cs typeface="B Zar" panose="00000400000000000000" pitchFamily="2" charset="-78"/>
              </a:rPr>
              <a:t> فرصت</a:t>
            </a:r>
            <a:r>
              <a:rPr lang="fa-IR" altLang="en-US" sz="200">
                <a:solidFill>
                  <a:srgbClr val="FF0000"/>
                </a:solidFill>
                <a:ea typeface="Times New Roman" panose="02020603050405020304" pitchFamily="18" charset="0"/>
                <a:cs typeface="B Zar" panose="00000400000000000000" pitchFamily="2" charset="-78"/>
              </a:rPr>
              <a:t> </a:t>
            </a:r>
            <a:r>
              <a:rPr lang="fa-IR" altLang="en-US">
                <a:solidFill>
                  <a:srgbClr val="FF0000"/>
                </a:solidFill>
                <a:ea typeface="Times New Roman" panose="02020603050405020304" pitchFamily="18" charset="0"/>
                <a:cs typeface="B Zar" panose="00000400000000000000" pitchFamily="2" charset="-78"/>
              </a:rPr>
              <a:t>های کمتر برای توسعه مهارت</a:t>
            </a:r>
            <a:r>
              <a:rPr lang="fa-IR" altLang="en-US" sz="200">
                <a:solidFill>
                  <a:srgbClr val="FF0000"/>
                </a:solidFill>
                <a:ea typeface="Times New Roman" panose="02020603050405020304" pitchFamily="18" charset="0"/>
                <a:cs typeface="B Zar" panose="00000400000000000000" pitchFamily="2" charset="-78"/>
              </a:rPr>
              <a:t> </a:t>
            </a:r>
            <a:r>
              <a:rPr lang="fa-IR" altLang="en-US">
                <a:solidFill>
                  <a:srgbClr val="FF0000"/>
                </a:solidFill>
                <a:ea typeface="Times New Roman" panose="02020603050405020304" pitchFamily="18" charset="0"/>
                <a:cs typeface="B Zar" panose="00000400000000000000" pitchFamily="2" charset="-78"/>
              </a:rPr>
              <a:t>های حرکتی</a:t>
            </a:r>
          </a:p>
          <a:p>
            <a:pPr algn="justLow" rtl="1"/>
            <a:endParaRPr lang="fa-IR" altLang="en-US">
              <a:solidFill>
                <a:srgbClr val="FF0000"/>
              </a:solidFill>
              <a:ea typeface="Times New Roman" panose="02020603050405020304" pitchFamily="18" charset="0"/>
              <a:cs typeface="B Zar" panose="00000400000000000000" pitchFamily="2" charset="-78"/>
            </a:endParaRPr>
          </a:p>
          <a:p>
            <a:pPr algn="justLow" rtl="1"/>
            <a:endParaRPr lang="fa-IR" altLang="en-US">
              <a:solidFill>
                <a:srgbClr val="FF0000"/>
              </a:solidFill>
              <a:ea typeface="Times New Roman" panose="02020603050405020304" pitchFamily="18" charset="0"/>
              <a:cs typeface="B Zar" panose="00000400000000000000" pitchFamily="2" charset="-78"/>
            </a:endParaRPr>
          </a:p>
          <a:p>
            <a:pPr algn="ctr" rtl="1"/>
            <a:r>
              <a:rPr lang="fa-IR" altLang="en-US" sz="3200" b="1">
                <a:ea typeface="Times New Roman" panose="02020603050405020304" pitchFamily="18" charset="0"/>
                <a:cs typeface="B Zar" panose="00000400000000000000" pitchFamily="2" charset="-78"/>
              </a:rPr>
              <a:t>ضرورت </a:t>
            </a:r>
            <a:r>
              <a:rPr lang="fa-IR" altLang="en-US" sz="3200" b="1">
                <a:solidFill>
                  <a:srgbClr val="FF0000"/>
                </a:solidFill>
                <a:ea typeface="Times New Roman" panose="02020603050405020304" pitchFamily="18" charset="0"/>
                <a:cs typeface="B Zar" panose="00000400000000000000" pitchFamily="2" charset="-78"/>
              </a:rPr>
              <a:t>آموزش</a:t>
            </a:r>
            <a:r>
              <a:rPr lang="fa-IR" altLang="en-US" sz="3200" b="1">
                <a:ea typeface="Times New Roman" panose="02020603050405020304" pitchFamily="18" charset="0"/>
                <a:cs typeface="B Zar" panose="00000400000000000000" pitchFamily="2" charset="-78"/>
              </a:rPr>
              <a:t> در طیف وسیعی از محیط</a:t>
            </a:r>
            <a:r>
              <a:rPr lang="fa-IR" altLang="en-US" sz="200" b="1">
                <a:ea typeface="Times New Roman" panose="02020603050405020304" pitchFamily="18" charset="0"/>
                <a:cs typeface="B Zar" panose="00000400000000000000" pitchFamily="2" charset="-78"/>
              </a:rPr>
              <a:t> </a:t>
            </a:r>
            <a:r>
              <a:rPr lang="fa-IR" altLang="en-US" sz="3200" b="1">
                <a:ea typeface="Times New Roman" panose="02020603050405020304" pitchFamily="18" charset="0"/>
                <a:cs typeface="B Zar" panose="00000400000000000000" pitchFamily="2" charset="-78"/>
              </a:rPr>
              <a:t>ها</a:t>
            </a:r>
          </a:p>
          <a:p>
            <a:pPr algn="ctr" rtl="1"/>
            <a:endParaRPr lang="fa-IR" altLang="en-US" sz="3200" b="1">
              <a:cs typeface="B Zar" panose="00000400000000000000" pitchFamily="2" charset="-78"/>
            </a:endParaRPr>
          </a:p>
          <a:p>
            <a:pPr algn="justLow" rtl="1"/>
            <a:r>
              <a:rPr lang="fa-IR" altLang="en-US">
                <a:cs typeface="B Zar" panose="00000400000000000000" pitchFamily="2" charset="-78"/>
              </a:rPr>
              <a:t>در نهایت مسئولیت توسعه سواد حرکتی کودک به عهده </a:t>
            </a:r>
            <a:r>
              <a:rPr lang="fa-IR" altLang="en-US">
                <a:solidFill>
                  <a:srgbClr val="FF0000"/>
                </a:solidFill>
                <a:cs typeface="B Zar" panose="00000400000000000000" pitchFamily="2" charset="-78"/>
              </a:rPr>
              <a:t>والدین</a:t>
            </a:r>
            <a:r>
              <a:rPr lang="fa-IR" altLang="en-US">
                <a:cs typeface="B Zar" panose="00000400000000000000" pitchFamily="2" charset="-78"/>
              </a:rPr>
              <a:t> است</a:t>
            </a:r>
            <a:r>
              <a:rPr lang="en-US" altLang="en-US">
                <a:cs typeface="B Zar" panose="00000400000000000000" pitchFamily="2" charset="-78"/>
              </a:rPr>
              <a:t>.</a:t>
            </a:r>
            <a:r>
              <a:rPr lang="fa-IR" altLang="en-US">
                <a:cs typeface="B Zar" panose="00000400000000000000" pitchFamily="2" charset="-78"/>
              </a:rPr>
              <a:t>همانطور که والدین و سرپرستان اطمینان می یابند که فرزندانشان در موقعیتهای یادگیری هستند که موجب می شود آنها توانایی خواندن ، نوشتن و انجام ریاضیات را بیاموزند، آنها همچنین باید اطمینان حاصل کنند که کودکانشان مهارتهای بدنی را توسعه می دهند.</a:t>
            </a:r>
          </a:p>
        </p:txBody>
      </p:sp>
      <p:sp>
        <p:nvSpPr>
          <p:cNvPr id="11" name="Rounded Rectangle 10"/>
          <p:cNvSpPr/>
          <p:nvPr/>
        </p:nvSpPr>
        <p:spPr>
          <a:xfrm>
            <a:off x="572153" y="580571"/>
            <a:ext cx="1207181" cy="58057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defRPr/>
            </a:pPr>
            <a:r>
              <a:rPr lang="fa-IR" b="1" dirty="0">
                <a:solidFill>
                  <a:schemeClr val="bg1"/>
                </a:solidFill>
                <a:cs typeface="B Zar" pitchFamily="2" charset="-78"/>
              </a:rPr>
              <a:t>والدین</a:t>
            </a:r>
            <a:endParaRPr lang="en-US" b="1" dirty="0">
              <a:solidFill>
                <a:schemeClr val="bg1"/>
              </a:solidFill>
              <a:cs typeface="B Zar" pitchFamily="2" charset="-78"/>
            </a:endParaRPr>
          </a:p>
        </p:txBody>
      </p:sp>
      <p:sp>
        <p:nvSpPr>
          <p:cNvPr id="13" name="Rounded Rectangle 12"/>
          <p:cNvSpPr/>
          <p:nvPr/>
        </p:nvSpPr>
        <p:spPr>
          <a:xfrm>
            <a:off x="1793848" y="580571"/>
            <a:ext cx="2702841" cy="58057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defRPr/>
            </a:pPr>
            <a:r>
              <a:rPr lang="fa-IR" sz="1600" b="1" dirty="0">
                <a:solidFill>
                  <a:schemeClr val="bg1"/>
                </a:solidFill>
                <a:cs typeface="B Zar" pitchFamily="2" charset="-78"/>
              </a:rPr>
              <a:t>سایر دست اندرکاران امر ورزش</a:t>
            </a:r>
            <a:endParaRPr lang="en-US" sz="1600" b="1" dirty="0">
              <a:solidFill>
                <a:schemeClr val="bg1"/>
              </a:solidFill>
              <a:cs typeface="B Zar" pitchFamily="2" charset="-78"/>
            </a:endParaRPr>
          </a:p>
        </p:txBody>
      </p:sp>
      <p:sp>
        <p:nvSpPr>
          <p:cNvPr id="14" name="Rounded Rectangle 13"/>
          <p:cNvSpPr/>
          <p:nvPr/>
        </p:nvSpPr>
        <p:spPr>
          <a:xfrm>
            <a:off x="6255657" y="580571"/>
            <a:ext cx="2351314" cy="58057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defRPr/>
            </a:pPr>
            <a:r>
              <a:rPr lang="fa-IR" b="1" dirty="0">
                <a:solidFill>
                  <a:schemeClr val="bg1"/>
                </a:solidFill>
                <a:cs typeface="B Zar" pitchFamily="2" charset="-78"/>
              </a:rPr>
              <a:t>مدیران ورزشی جامعه</a:t>
            </a:r>
            <a:endParaRPr lang="en-US" b="1" dirty="0">
              <a:solidFill>
                <a:schemeClr val="bg1"/>
              </a:solidFill>
              <a:cs typeface="B Zar" pitchFamily="2" charset="-78"/>
            </a:endParaRPr>
          </a:p>
        </p:txBody>
      </p:sp>
      <p:sp>
        <p:nvSpPr>
          <p:cNvPr id="15" name="Rounded Rectangle 14"/>
          <p:cNvSpPr/>
          <p:nvPr/>
        </p:nvSpPr>
        <p:spPr>
          <a:xfrm>
            <a:off x="4499429" y="569385"/>
            <a:ext cx="1756228" cy="58057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defRPr/>
            </a:pPr>
            <a:r>
              <a:rPr lang="fa-IR" b="1" dirty="0">
                <a:solidFill>
                  <a:schemeClr val="bg1"/>
                </a:solidFill>
                <a:cs typeface="B Zar" pitchFamily="2" charset="-78"/>
              </a:rPr>
              <a:t>پرسنل مدارس</a:t>
            </a:r>
            <a:endParaRPr lang="en-US" b="1" dirty="0">
              <a:solidFill>
                <a:schemeClr val="bg1"/>
              </a:solidFill>
              <a:cs typeface="B Zar"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p:cNvSpPr txBox="1">
            <a:spLocks/>
          </p:cNvSpPr>
          <p:nvPr/>
        </p:nvSpPr>
        <p:spPr bwMode="auto">
          <a:xfrm>
            <a:off x="2655888" y="234950"/>
            <a:ext cx="3803650" cy="465138"/>
          </a:xfrm>
          <a:prstGeom prst="rect">
            <a:avLst/>
          </a:prstGeom>
          <a:solidFill>
            <a:srgbClr val="92D050"/>
          </a:solidFill>
          <a:ln w="9525">
            <a:noFill/>
            <a:miter lim="800000"/>
            <a:headEnd/>
            <a:tailEnd/>
          </a:ln>
        </p:spPr>
        <p:txBody>
          <a:bodyPr anchor="ctr"/>
          <a:lstStyle/>
          <a:p>
            <a:pPr algn="ctr">
              <a:defRPr/>
            </a:pPr>
            <a:r>
              <a:rPr lang="fa-IR" sz="2000" b="1" dirty="0">
                <a:solidFill>
                  <a:srgbClr val="C00000"/>
                </a:solidFill>
                <a:latin typeface="+mj-lt"/>
                <a:ea typeface="+mj-ea"/>
                <a:cs typeface="B Zar" pitchFamily="2" charset="-78"/>
              </a:rPr>
              <a:t>مدل </a:t>
            </a:r>
            <a:r>
              <a:rPr lang="fa-IR" sz="2000" b="1" dirty="0">
                <a:solidFill>
                  <a:srgbClr val="C00000"/>
                </a:solidFill>
                <a:latin typeface="+mj-lt"/>
                <a:ea typeface="+mj-ea"/>
                <a:cs typeface="B Zar" pitchFamily="2" charset="-78"/>
              </a:rPr>
              <a:t>توسعه ورزش در کانادا</a:t>
            </a:r>
            <a:endParaRPr lang="en-GB" sz="2000" dirty="0">
              <a:solidFill>
                <a:srgbClr val="C00000"/>
              </a:solidFill>
              <a:latin typeface="+mj-lt"/>
              <a:ea typeface="+mj-ea"/>
              <a:cs typeface="B Zar" pitchFamily="2" charset="-78"/>
            </a:endParaRPr>
          </a:p>
        </p:txBody>
      </p:sp>
      <p:grpSp>
        <p:nvGrpSpPr>
          <p:cNvPr id="8196" name="Group 3"/>
          <p:cNvGrpSpPr>
            <a:grpSpLocks/>
          </p:cNvGrpSpPr>
          <p:nvPr/>
        </p:nvGrpSpPr>
        <p:grpSpPr bwMode="auto">
          <a:xfrm>
            <a:off x="1276350" y="1065213"/>
            <a:ext cx="6313488" cy="5045075"/>
            <a:chOff x="2346" y="1548"/>
            <a:chExt cx="6760" cy="7200"/>
          </a:xfrm>
        </p:grpSpPr>
        <p:sp>
          <p:nvSpPr>
            <p:cNvPr id="8197" name="Text Box 4"/>
            <p:cNvSpPr txBox="1">
              <a:spLocks noChangeArrowheads="1"/>
            </p:cNvSpPr>
            <p:nvPr/>
          </p:nvSpPr>
          <p:spPr bwMode="auto">
            <a:xfrm>
              <a:off x="3354" y="7938"/>
              <a:ext cx="2430" cy="540"/>
            </a:xfrm>
            <a:prstGeom prst="rect">
              <a:avLst/>
            </a:prstGeom>
            <a:solidFill>
              <a:srgbClr val="FF0000">
                <a:alpha val="7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Aft>
                  <a:spcPts val="1000"/>
                </a:spcAft>
              </a:pPr>
              <a:r>
                <a:rPr lang="fa-IR" altLang="en-US" sz="1600" b="1">
                  <a:solidFill>
                    <a:srgbClr val="FFFFFF"/>
                  </a:solidFill>
                  <a:latin typeface="Calibri" panose="020F0502020204030204" pitchFamily="34" charset="0"/>
                  <a:ea typeface="Arial" panose="020B0604020202020204" pitchFamily="34" charset="0"/>
                  <a:cs typeface="B Zar" panose="00000400000000000000" pitchFamily="2" charset="-78"/>
                </a:rPr>
                <a:t>شروع فعال</a:t>
              </a:r>
            </a:p>
          </p:txBody>
        </p:sp>
        <p:sp>
          <p:nvSpPr>
            <p:cNvPr id="8198" name="Text Box 5"/>
            <p:cNvSpPr txBox="1">
              <a:spLocks noChangeArrowheads="1"/>
            </p:cNvSpPr>
            <p:nvPr/>
          </p:nvSpPr>
          <p:spPr bwMode="auto">
            <a:xfrm>
              <a:off x="3366" y="6938"/>
              <a:ext cx="2430" cy="540"/>
            </a:xfrm>
            <a:prstGeom prst="rect">
              <a:avLst/>
            </a:prstGeom>
            <a:solidFill>
              <a:srgbClr val="993300">
                <a:alpha val="9607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Aft>
                  <a:spcPts val="1000"/>
                </a:spcAft>
              </a:pPr>
              <a:r>
                <a:rPr lang="fa-IR" altLang="en-US" sz="1600" b="1">
                  <a:solidFill>
                    <a:srgbClr val="FFFFFF"/>
                  </a:solidFill>
                  <a:latin typeface="Calibri" panose="020F0502020204030204" pitchFamily="34" charset="0"/>
                  <a:ea typeface="Arial" panose="020B0604020202020204" pitchFamily="34" charset="0"/>
                  <a:cs typeface="B Zar" panose="00000400000000000000" pitchFamily="2" charset="-78"/>
                </a:rPr>
                <a:t>حرکات بنیادی</a:t>
              </a:r>
            </a:p>
          </p:txBody>
        </p:sp>
        <p:sp>
          <p:nvSpPr>
            <p:cNvPr id="8199" name="Text Box 6"/>
            <p:cNvSpPr txBox="1">
              <a:spLocks noChangeArrowheads="1"/>
            </p:cNvSpPr>
            <p:nvPr/>
          </p:nvSpPr>
          <p:spPr bwMode="auto">
            <a:xfrm>
              <a:off x="3366" y="5868"/>
              <a:ext cx="2430" cy="540"/>
            </a:xfrm>
            <a:prstGeom prst="rect">
              <a:avLst/>
            </a:prstGeom>
            <a:solidFill>
              <a:srgbClr val="FF6600">
                <a:alpha val="98822"/>
              </a:srgbClr>
            </a:solidFill>
            <a:ln w="9525">
              <a:solidFill>
                <a:srgbClr val="FF66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Aft>
                  <a:spcPts val="1000"/>
                </a:spcAft>
              </a:pPr>
              <a:r>
                <a:rPr lang="fa-IR" altLang="en-US" sz="1600" b="1">
                  <a:solidFill>
                    <a:srgbClr val="FFFFFF"/>
                  </a:solidFill>
                  <a:latin typeface="Calibri" panose="020F0502020204030204" pitchFamily="34" charset="0"/>
                  <a:ea typeface="Arial" panose="020B0604020202020204" pitchFamily="34" charset="0"/>
                  <a:cs typeface="B Zar" panose="00000400000000000000" pitchFamily="2" charset="-78"/>
                </a:rPr>
                <a:t>یادگیری برای تمرین</a:t>
              </a:r>
            </a:p>
          </p:txBody>
        </p:sp>
        <p:sp>
          <p:nvSpPr>
            <p:cNvPr id="8200" name="Text Box 7"/>
            <p:cNvSpPr txBox="1">
              <a:spLocks noChangeArrowheads="1"/>
            </p:cNvSpPr>
            <p:nvPr/>
          </p:nvSpPr>
          <p:spPr bwMode="auto">
            <a:xfrm>
              <a:off x="3366" y="4785"/>
              <a:ext cx="2430" cy="540"/>
            </a:xfrm>
            <a:prstGeom prst="rect">
              <a:avLst/>
            </a:prstGeom>
            <a:solidFill>
              <a:srgbClr val="339966">
                <a:alpha val="9607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Aft>
                  <a:spcPts val="1000"/>
                </a:spcAft>
              </a:pPr>
              <a:r>
                <a:rPr lang="fa-IR" altLang="en-US" sz="1600" b="1">
                  <a:solidFill>
                    <a:srgbClr val="FFFFFF"/>
                  </a:solidFill>
                  <a:latin typeface="Calibri" panose="020F0502020204030204" pitchFamily="34" charset="0"/>
                  <a:ea typeface="Arial" panose="020B0604020202020204" pitchFamily="34" charset="0"/>
                  <a:cs typeface="B Zar" panose="00000400000000000000" pitchFamily="2" charset="-78"/>
                </a:rPr>
                <a:t>تمرین برای یادگیری</a:t>
              </a:r>
            </a:p>
          </p:txBody>
        </p:sp>
        <p:sp>
          <p:nvSpPr>
            <p:cNvPr id="8201" name="Text Box 8"/>
            <p:cNvSpPr txBox="1">
              <a:spLocks noChangeArrowheads="1"/>
            </p:cNvSpPr>
            <p:nvPr/>
          </p:nvSpPr>
          <p:spPr bwMode="auto">
            <a:xfrm>
              <a:off x="3346" y="3798"/>
              <a:ext cx="2430" cy="54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Aft>
                  <a:spcPts val="1000"/>
                </a:spcAft>
              </a:pPr>
              <a:r>
                <a:rPr lang="fa-IR" altLang="en-US" sz="1600" b="1">
                  <a:solidFill>
                    <a:srgbClr val="FFFFFF"/>
                  </a:solidFill>
                  <a:latin typeface="Calibri" panose="020F0502020204030204" pitchFamily="34" charset="0"/>
                  <a:ea typeface="Arial" panose="020B0604020202020204" pitchFamily="34" charset="0"/>
                  <a:cs typeface="B Zar" panose="00000400000000000000" pitchFamily="2" charset="-78"/>
                </a:rPr>
                <a:t>یادگیری برای رقابت</a:t>
              </a:r>
            </a:p>
          </p:txBody>
        </p:sp>
        <p:sp>
          <p:nvSpPr>
            <p:cNvPr id="8202" name="Text Box 9"/>
            <p:cNvSpPr txBox="1">
              <a:spLocks noChangeArrowheads="1"/>
            </p:cNvSpPr>
            <p:nvPr/>
          </p:nvSpPr>
          <p:spPr bwMode="auto">
            <a:xfrm>
              <a:off x="3326" y="2758"/>
              <a:ext cx="2430" cy="54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Aft>
                  <a:spcPts val="1000"/>
                </a:spcAft>
              </a:pPr>
              <a:r>
                <a:rPr lang="fa-IR" altLang="en-US" sz="1600" b="1">
                  <a:solidFill>
                    <a:srgbClr val="FFFFFF"/>
                  </a:solidFill>
                  <a:latin typeface="Calibri" panose="020F0502020204030204" pitchFamily="34" charset="0"/>
                  <a:ea typeface="Arial" panose="020B0604020202020204" pitchFamily="34" charset="0"/>
                  <a:cs typeface="B Zar" panose="00000400000000000000" pitchFamily="2" charset="-78"/>
                </a:rPr>
                <a:t>تمرین برای رقابت</a:t>
              </a:r>
              <a:endParaRPr lang="fa-IR" altLang="en-US" sz="2800">
                <a:ea typeface="Arial" panose="020B0604020202020204" pitchFamily="34" charset="0"/>
                <a:cs typeface="B Zar" panose="00000400000000000000" pitchFamily="2" charset="-78"/>
              </a:endParaRPr>
            </a:p>
          </p:txBody>
        </p:sp>
        <p:sp>
          <p:nvSpPr>
            <p:cNvPr id="8203" name="Text Box 10"/>
            <p:cNvSpPr txBox="1">
              <a:spLocks noChangeArrowheads="1"/>
            </p:cNvSpPr>
            <p:nvPr/>
          </p:nvSpPr>
          <p:spPr bwMode="auto">
            <a:xfrm>
              <a:off x="3346" y="1748"/>
              <a:ext cx="2370" cy="54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Aft>
                  <a:spcPts val="1000"/>
                </a:spcAft>
              </a:pPr>
              <a:r>
                <a:rPr lang="fa-IR" altLang="en-US" sz="1600" b="1">
                  <a:solidFill>
                    <a:srgbClr val="FFFFFF"/>
                  </a:solidFill>
                  <a:latin typeface="Calibri" panose="020F0502020204030204" pitchFamily="34" charset="0"/>
                  <a:ea typeface="Arial" panose="020B0604020202020204" pitchFamily="34" charset="0"/>
                  <a:cs typeface="B Zar" panose="00000400000000000000" pitchFamily="2" charset="-78"/>
                </a:rPr>
                <a:t>تمرین برای قهرمانی</a:t>
              </a:r>
              <a:endParaRPr lang="fa-IR" altLang="en-US" sz="1600">
                <a:ea typeface="Arial" panose="020B0604020202020204" pitchFamily="34" charset="0"/>
                <a:cs typeface="B Zar" panose="00000400000000000000" pitchFamily="2" charset="-78"/>
              </a:endParaRPr>
            </a:p>
          </p:txBody>
        </p:sp>
        <p:sp>
          <p:nvSpPr>
            <p:cNvPr id="8204" name="Text Box 11"/>
            <p:cNvSpPr txBox="1">
              <a:spLocks noChangeArrowheads="1"/>
            </p:cNvSpPr>
            <p:nvPr/>
          </p:nvSpPr>
          <p:spPr bwMode="auto">
            <a:xfrm>
              <a:off x="5783" y="1678"/>
              <a:ext cx="1260" cy="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rtl="1" eaLnBrk="1" hangingPunct="1">
                <a:spcAft>
                  <a:spcPts val="1000"/>
                </a:spcAft>
              </a:pPr>
              <a:r>
                <a:rPr lang="fa-IR" altLang="en-US" sz="1100" b="1">
                  <a:solidFill>
                    <a:srgbClr val="000000"/>
                  </a:solidFill>
                  <a:latin typeface="Calibri" panose="020F0502020204030204" pitchFamily="34" charset="0"/>
                  <a:ea typeface="Arial" panose="020B0604020202020204" pitchFamily="34" charset="0"/>
                  <a:cs typeface="B Nazanin" panose="00000400000000000000" pitchFamily="2" charset="-78"/>
                </a:rPr>
                <a:t>زنان -/+23</a:t>
              </a:r>
            </a:p>
            <a:p>
              <a:pPr rtl="1" eaLnBrk="1" hangingPunct="1">
                <a:spcAft>
                  <a:spcPts val="1000"/>
                </a:spcAft>
              </a:pPr>
              <a:r>
                <a:rPr lang="fa-IR" altLang="en-US" sz="1100" b="1">
                  <a:solidFill>
                    <a:srgbClr val="000000"/>
                  </a:solidFill>
                  <a:latin typeface="Calibri" panose="020F0502020204030204" pitchFamily="34" charset="0"/>
                  <a:ea typeface="Arial" panose="020B0604020202020204" pitchFamily="34" charset="0"/>
                  <a:cs typeface="B Nazanin" panose="00000400000000000000" pitchFamily="2" charset="-78"/>
                </a:rPr>
                <a:t>مردان -/+23</a:t>
              </a:r>
              <a:endParaRPr lang="fa-IR" altLang="en-US">
                <a:ea typeface="Arial" panose="020B0604020202020204" pitchFamily="34" charset="0"/>
                <a:cs typeface="B Nazanin" panose="00000400000000000000" pitchFamily="2" charset="-78"/>
              </a:endParaRPr>
            </a:p>
          </p:txBody>
        </p:sp>
        <p:sp>
          <p:nvSpPr>
            <p:cNvPr id="8205" name="Text Box 12"/>
            <p:cNvSpPr txBox="1">
              <a:spLocks noChangeArrowheads="1"/>
            </p:cNvSpPr>
            <p:nvPr/>
          </p:nvSpPr>
          <p:spPr bwMode="auto">
            <a:xfrm>
              <a:off x="5826" y="2628"/>
              <a:ext cx="1620" cy="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rtl="1" eaLnBrk="1" hangingPunct="1">
                <a:spcAft>
                  <a:spcPts val="1000"/>
                </a:spcAft>
              </a:pPr>
              <a:r>
                <a:rPr lang="fa-IR" altLang="en-US" sz="1100" b="1">
                  <a:solidFill>
                    <a:srgbClr val="000000"/>
                  </a:solidFill>
                  <a:latin typeface="Calibri" panose="020F0502020204030204" pitchFamily="34" charset="0"/>
                  <a:ea typeface="Arial" panose="020B0604020202020204" pitchFamily="34" charset="0"/>
                  <a:cs typeface="B Nazanin" panose="00000400000000000000" pitchFamily="2" charset="-78"/>
                </a:rPr>
                <a:t>زنان -/+23-19</a:t>
              </a:r>
            </a:p>
            <a:p>
              <a:pPr rtl="1" eaLnBrk="1" hangingPunct="1">
                <a:spcAft>
                  <a:spcPts val="1000"/>
                </a:spcAft>
              </a:pPr>
              <a:r>
                <a:rPr lang="fa-IR" altLang="en-US" sz="1100" b="1">
                  <a:solidFill>
                    <a:srgbClr val="000000"/>
                  </a:solidFill>
                  <a:latin typeface="Calibri" panose="020F0502020204030204" pitchFamily="34" charset="0"/>
                  <a:ea typeface="Arial" panose="020B0604020202020204" pitchFamily="34" charset="0"/>
                  <a:cs typeface="B Nazanin" panose="00000400000000000000" pitchFamily="2" charset="-78"/>
                </a:rPr>
                <a:t>مردان -/+23-20</a:t>
              </a:r>
              <a:endParaRPr lang="fa-IR" altLang="en-US">
                <a:ea typeface="Arial" panose="020B0604020202020204" pitchFamily="34" charset="0"/>
                <a:cs typeface="B Nazanin" panose="00000400000000000000" pitchFamily="2" charset="-78"/>
              </a:endParaRPr>
            </a:p>
          </p:txBody>
        </p:sp>
        <p:sp>
          <p:nvSpPr>
            <p:cNvPr id="8206" name="Text Box 13"/>
            <p:cNvSpPr txBox="1">
              <a:spLocks noChangeArrowheads="1"/>
            </p:cNvSpPr>
            <p:nvPr/>
          </p:nvSpPr>
          <p:spPr bwMode="auto">
            <a:xfrm>
              <a:off x="5706" y="4638"/>
              <a:ext cx="1800" cy="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rtl="1" eaLnBrk="1" hangingPunct="1">
                <a:spcAft>
                  <a:spcPts val="1000"/>
                </a:spcAft>
              </a:pPr>
              <a:r>
                <a:rPr lang="fa-IR" altLang="en-US" sz="1100" b="1">
                  <a:solidFill>
                    <a:srgbClr val="000000"/>
                  </a:solidFill>
                  <a:latin typeface="Calibri" panose="020F0502020204030204" pitchFamily="34" charset="0"/>
                  <a:ea typeface="Arial" panose="020B0604020202020204" pitchFamily="34" charset="0"/>
                  <a:cs typeface="B Nazanin" panose="00000400000000000000" pitchFamily="2" charset="-78"/>
                </a:rPr>
                <a:t>زنان 15-11</a:t>
              </a:r>
            </a:p>
            <a:p>
              <a:pPr rtl="1" eaLnBrk="1" hangingPunct="1">
                <a:spcAft>
                  <a:spcPts val="1000"/>
                </a:spcAft>
              </a:pPr>
              <a:r>
                <a:rPr lang="fa-IR" altLang="en-US" sz="1100" b="1">
                  <a:solidFill>
                    <a:srgbClr val="000000"/>
                  </a:solidFill>
                  <a:latin typeface="Calibri" panose="020F0502020204030204" pitchFamily="34" charset="0"/>
                  <a:ea typeface="Arial" panose="020B0604020202020204" pitchFamily="34" charset="0"/>
                  <a:cs typeface="B Nazanin" panose="00000400000000000000" pitchFamily="2" charset="-78"/>
                </a:rPr>
                <a:t>مردان 16-12</a:t>
              </a:r>
              <a:endParaRPr lang="fa-IR" altLang="en-US">
                <a:ea typeface="Arial" panose="020B0604020202020204" pitchFamily="34" charset="0"/>
                <a:cs typeface="B Nazanin" panose="00000400000000000000" pitchFamily="2" charset="-78"/>
              </a:endParaRPr>
            </a:p>
          </p:txBody>
        </p:sp>
        <p:sp>
          <p:nvSpPr>
            <p:cNvPr id="8207" name="Text Box 14"/>
            <p:cNvSpPr txBox="1">
              <a:spLocks noChangeArrowheads="1"/>
            </p:cNvSpPr>
            <p:nvPr/>
          </p:nvSpPr>
          <p:spPr bwMode="auto">
            <a:xfrm>
              <a:off x="5766" y="3708"/>
              <a:ext cx="1800" cy="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rtl="1" eaLnBrk="1" hangingPunct="1">
                <a:spcAft>
                  <a:spcPts val="1000"/>
                </a:spcAft>
              </a:pPr>
              <a:r>
                <a:rPr lang="fa-IR" altLang="en-US" sz="1100" b="1">
                  <a:solidFill>
                    <a:srgbClr val="000000"/>
                  </a:solidFill>
                  <a:latin typeface="Calibri" panose="020F0502020204030204" pitchFamily="34" charset="0"/>
                  <a:ea typeface="Arial" panose="020B0604020202020204" pitchFamily="34" charset="0"/>
                  <a:cs typeface="B Nazanin" panose="00000400000000000000" pitchFamily="2" charset="-78"/>
                </a:rPr>
                <a:t>زنان -/+23 19-15</a:t>
              </a:r>
            </a:p>
            <a:p>
              <a:pPr rtl="1" eaLnBrk="1" hangingPunct="1">
                <a:spcAft>
                  <a:spcPts val="1000"/>
                </a:spcAft>
              </a:pPr>
              <a:r>
                <a:rPr lang="fa-IR" altLang="en-US" sz="1100" b="1">
                  <a:solidFill>
                    <a:srgbClr val="000000"/>
                  </a:solidFill>
                  <a:latin typeface="Calibri" panose="020F0502020204030204" pitchFamily="34" charset="0"/>
                  <a:ea typeface="Arial" panose="020B0604020202020204" pitchFamily="34" charset="0"/>
                  <a:cs typeface="B Nazanin" panose="00000400000000000000" pitchFamily="2" charset="-78"/>
                </a:rPr>
                <a:t>مردان -/+20-19</a:t>
              </a:r>
              <a:endParaRPr lang="fa-IR" altLang="en-US">
                <a:ea typeface="Arial" panose="020B0604020202020204" pitchFamily="34" charset="0"/>
                <a:cs typeface="B Nazanin" panose="00000400000000000000" pitchFamily="2" charset="-78"/>
              </a:endParaRPr>
            </a:p>
          </p:txBody>
        </p:sp>
        <p:sp>
          <p:nvSpPr>
            <p:cNvPr id="8208" name="Text Box 15"/>
            <p:cNvSpPr txBox="1">
              <a:spLocks noChangeArrowheads="1"/>
            </p:cNvSpPr>
            <p:nvPr/>
          </p:nvSpPr>
          <p:spPr bwMode="auto">
            <a:xfrm>
              <a:off x="5766" y="5798"/>
              <a:ext cx="1440" cy="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rtl="1" eaLnBrk="1" hangingPunct="1">
                <a:spcAft>
                  <a:spcPts val="1000"/>
                </a:spcAft>
              </a:pPr>
              <a:r>
                <a:rPr lang="fa-IR" altLang="en-US" sz="1100" b="1">
                  <a:solidFill>
                    <a:srgbClr val="000000"/>
                  </a:solidFill>
                  <a:latin typeface="Calibri" panose="020F0502020204030204" pitchFamily="34" charset="0"/>
                  <a:ea typeface="Arial" panose="020B0604020202020204" pitchFamily="34" charset="0"/>
                  <a:cs typeface="B Nazanin" panose="00000400000000000000" pitchFamily="2" charset="-78"/>
                </a:rPr>
                <a:t>دختران 11-8</a:t>
              </a:r>
            </a:p>
            <a:p>
              <a:pPr rtl="1" eaLnBrk="1" hangingPunct="1">
                <a:spcAft>
                  <a:spcPts val="1000"/>
                </a:spcAft>
              </a:pPr>
              <a:r>
                <a:rPr lang="fa-IR" altLang="en-US" sz="1100" b="1">
                  <a:solidFill>
                    <a:srgbClr val="000000"/>
                  </a:solidFill>
                  <a:latin typeface="Calibri" panose="020F0502020204030204" pitchFamily="34" charset="0"/>
                  <a:ea typeface="Arial" panose="020B0604020202020204" pitchFamily="34" charset="0"/>
                  <a:cs typeface="B Nazanin" panose="00000400000000000000" pitchFamily="2" charset="-78"/>
                </a:rPr>
                <a:t>پسران 12-9</a:t>
              </a:r>
            </a:p>
            <a:p>
              <a:pPr rtl="1" eaLnBrk="1" hangingPunct="1">
                <a:spcAft>
                  <a:spcPts val="1000"/>
                </a:spcAft>
              </a:pPr>
              <a:r>
                <a:rPr lang="en-US" altLang="en-US" sz="1100" b="1">
                  <a:solidFill>
                    <a:srgbClr val="000000"/>
                  </a:solidFill>
                  <a:latin typeface="Calibri" panose="020F0502020204030204" pitchFamily="34" charset="0"/>
                  <a:ea typeface="Arial" panose="020B0604020202020204" pitchFamily="34" charset="0"/>
                  <a:cs typeface="B Nazanin" panose="00000400000000000000" pitchFamily="2" charset="-78"/>
                </a:rPr>
                <a:t>0-19</a:t>
              </a:r>
              <a:endParaRPr lang="fa-IR" altLang="en-US"/>
            </a:p>
          </p:txBody>
        </p:sp>
        <p:sp>
          <p:nvSpPr>
            <p:cNvPr id="8209" name="Text Box 16"/>
            <p:cNvSpPr txBox="1">
              <a:spLocks noChangeArrowheads="1"/>
            </p:cNvSpPr>
            <p:nvPr/>
          </p:nvSpPr>
          <p:spPr bwMode="auto">
            <a:xfrm>
              <a:off x="5886" y="7668"/>
              <a:ext cx="2598" cy="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rtl="1" eaLnBrk="1" hangingPunct="1">
                <a:spcAft>
                  <a:spcPts val="1000"/>
                </a:spcAft>
              </a:pPr>
              <a:endParaRPr lang="fa-IR" altLang="en-US" sz="1100" b="1">
                <a:solidFill>
                  <a:srgbClr val="000000"/>
                </a:solidFill>
                <a:latin typeface="Calibri" panose="020F0502020204030204" pitchFamily="34" charset="0"/>
                <a:ea typeface="Arial" panose="020B0604020202020204" pitchFamily="34" charset="0"/>
                <a:cs typeface="B Nazanin" panose="00000400000000000000" pitchFamily="2" charset="-78"/>
              </a:endParaRPr>
            </a:p>
            <a:p>
              <a:pPr rtl="1" eaLnBrk="1" hangingPunct="1">
                <a:spcAft>
                  <a:spcPts val="1000"/>
                </a:spcAft>
              </a:pPr>
              <a:r>
                <a:rPr lang="fa-IR" altLang="en-US" sz="1100" b="1">
                  <a:solidFill>
                    <a:srgbClr val="000000"/>
                  </a:solidFill>
                  <a:latin typeface="Calibri" panose="020F0502020204030204" pitchFamily="34" charset="0"/>
                  <a:ea typeface="Arial" panose="020B0604020202020204" pitchFamily="34" charset="0"/>
                  <a:cs typeface="B Nazanin" panose="00000400000000000000" pitchFamily="2" charset="-78"/>
                </a:rPr>
                <a:t>دختران 6-0</a:t>
              </a:r>
            </a:p>
          </p:txBody>
        </p:sp>
        <p:sp>
          <p:nvSpPr>
            <p:cNvPr id="8210" name="Text Box 17"/>
            <p:cNvSpPr txBox="1">
              <a:spLocks noChangeArrowheads="1"/>
            </p:cNvSpPr>
            <p:nvPr/>
          </p:nvSpPr>
          <p:spPr bwMode="auto">
            <a:xfrm>
              <a:off x="5886" y="6768"/>
              <a:ext cx="1560" cy="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rtl="1" eaLnBrk="1" hangingPunct="1">
                <a:spcAft>
                  <a:spcPts val="1000"/>
                </a:spcAft>
              </a:pPr>
              <a:endParaRPr lang="fa-IR" altLang="en-US" sz="1100" b="1">
                <a:solidFill>
                  <a:srgbClr val="000000"/>
                </a:solidFill>
                <a:latin typeface="Calibri" panose="020F0502020204030204" pitchFamily="34" charset="0"/>
                <a:ea typeface="Arial" panose="020B0604020202020204" pitchFamily="34" charset="0"/>
                <a:cs typeface="B Nazanin" panose="00000400000000000000" pitchFamily="2" charset="-78"/>
              </a:endParaRPr>
            </a:p>
            <a:p>
              <a:pPr rtl="1" eaLnBrk="1" hangingPunct="1">
                <a:spcAft>
                  <a:spcPts val="1000"/>
                </a:spcAft>
              </a:pPr>
              <a:r>
                <a:rPr lang="fa-IR" altLang="en-US" sz="1100" b="1">
                  <a:solidFill>
                    <a:srgbClr val="000000"/>
                  </a:solidFill>
                  <a:latin typeface="Calibri" panose="020F0502020204030204" pitchFamily="34" charset="0"/>
                  <a:ea typeface="Arial" panose="020B0604020202020204" pitchFamily="34" charset="0"/>
                  <a:cs typeface="B Nazanin" panose="00000400000000000000" pitchFamily="2" charset="-78"/>
                </a:rPr>
                <a:t>دختران 8-6</a:t>
              </a:r>
            </a:p>
            <a:p>
              <a:pPr rtl="1" eaLnBrk="1" hangingPunct="1">
                <a:spcAft>
                  <a:spcPts val="1000"/>
                </a:spcAft>
              </a:pPr>
              <a:r>
                <a:rPr lang="fa-IR" altLang="en-US" sz="1100" b="1">
                  <a:solidFill>
                    <a:srgbClr val="000000"/>
                  </a:solidFill>
                  <a:latin typeface="Calibri" panose="020F0502020204030204" pitchFamily="34" charset="0"/>
                  <a:ea typeface="Arial" panose="020B0604020202020204" pitchFamily="34" charset="0"/>
                  <a:cs typeface="B Nazanin" panose="00000400000000000000" pitchFamily="2" charset="-78"/>
                </a:rPr>
                <a:t>  </a:t>
              </a:r>
              <a:r>
                <a:rPr lang="en-US" altLang="en-US" sz="1100" b="1">
                  <a:solidFill>
                    <a:srgbClr val="000000"/>
                  </a:solidFill>
                  <a:latin typeface="Calibri" panose="020F0502020204030204" pitchFamily="34" charset="0"/>
                  <a:ea typeface="Arial" panose="020B0604020202020204" pitchFamily="34" charset="0"/>
                  <a:cs typeface="B Nazanin" panose="00000400000000000000" pitchFamily="2" charset="-78"/>
                </a:rPr>
                <a:t> </a:t>
              </a:r>
            </a:p>
            <a:p>
              <a:pPr rtl="1" eaLnBrk="1" hangingPunct="1">
                <a:spcAft>
                  <a:spcPts val="1000"/>
                </a:spcAft>
              </a:pPr>
              <a:endParaRPr lang="en-US" altLang="en-US" sz="1100" b="1">
                <a:solidFill>
                  <a:srgbClr val="000000"/>
                </a:solidFill>
                <a:latin typeface="Calibri" panose="020F0502020204030204" pitchFamily="34" charset="0"/>
                <a:ea typeface="Arial" panose="020B0604020202020204" pitchFamily="34" charset="0"/>
                <a:cs typeface="B Nazanin" panose="00000400000000000000" pitchFamily="2" charset="-78"/>
              </a:endParaRPr>
            </a:p>
            <a:p>
              <a:pPr rtl="1" eaLnBrk="1" hangingPunct="1">
                <a:spcAft>
                  <a:spcPts val="1000"/>
                </a:spcAft>
              </a:pPr>
              <a:endParaRPr lang="fa-IR" altLang="en-US"/>
            </a:p>
          </p:txBody>
        </p:sp>
        <p:sp>
          <p:nvSpPr>
            <p:cNvPr id="8211" name="Text Box 18"/>
            <p:cNvSpPr txBox="1">
              <a:spLocks noChangeArrowheads="1"/>
            </p:cNvSpPr>
            <p:nvPr/>
          </p:nvSpPr>
          <p:spPr bwMode="auto">
            <a:xfrm>
              <a:off x="7146" y="1908"/>
              <a:ext cx="1800" cy="1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Aft>
                  <a:spcPts val="1000"/>
                </a:spcAft>
              </a:pPr>
              <a:r>
                <a:rPr lang="fa-IR" altLang="en-US" sz="1100" b="1">
                  <a:solidFill>
                    <a:srgbClr val="000000"/>
                  </a:solidFill>
                  <a:latin typeface="Calibri" panose="020F0502020204030204" pitchFamily="34" charset="0"/>
                  <a:ea typeface="Arial" panose="020B0604020202020204" pitchFamily="34" charset="0"/>
                  <a:cs typeface="2  Mitra_1 (MRT)" charset="-78"/>
                </a:rPr>
                <a:t>عملکرد بالای ورزشی</a:t>
              </a:r>
              <a:endParaRPr lang="fa-IR" altLang="en-US">
                <a:ea typeface="Arial" panose="020B0604020202020204" pitchFamily="34" charset="0"/>
                <a:cs typeface="2  Mitra_1 (MRT)" charset="-78"/>
              </a:endParaRPr>
            </a:p>
          </p:txBody>
        </p:sp>
        <p:sp>
          <p:nvSpPr>
            <p:cNvPr id="8212" name="Text Box 19"/>
            <p:cNvSpPr txBox="1">
              <a:spLocks noChangeArrowheads="1"/>
            </p:cNvSpPr>
            <p:nvPr/>
          </p:nvSpPr>
          <p:spPr bwMode="auto">
            <a:xfrm>
              <a:off x="7306" y="4038"/>
              <a:ext cx="1800" cy="1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Aft>
                  <a:spcPts val="1000"/>
                </a:spcAft>
              </a:pPr>
              <a:r>
                <a:rPr lang="fa-IR" altLang="en-US" sz="1100" b="1">
                  <a:solidFill>
                    <a:srgbClr val="000000"/>
                  </a:solidFill>
                  <a:latin typeface="Calibri" panose="020F0502020204030204" pitchFamily="34" charset="0"/>
                  <a:ea typeface="Arial" panose="020B0604020202020204" pitchFamily="34" charset="0"/>
                  <a:cs typeface="2  Mitra_1 (MRT)" charset="-78"/>
                </a:rPr>
                <a:t>توانمندسازی جسمی و </a:t>
              </a:r>
            </a:p>
            <a:p>
              <a:pPr algn="ctr" rtl="1" eaLnBrk="1" hangingPunct="1">
                <a:spcAft>
                  <a:spcPts val="1000"/>
                </a:spcAft>
              </a:pPr>
              <a:r>
                <a:rPr lang="fa-IR" altLang="en-US" sz="1100" b="1">
                  <a:solidFill>
                    <a:srgbClr val="000000"/>
                  </a:solidFill>
                  <a:latin typeface="Calibri" panose="020F0502020204030204" pitchFamily="34" charset="0"/>
                  <a:ea typeface="Arial" panose="020B0604020202020204" pitchFamily="34" charset="0"/>
                  <a:cs typeface="2  Mitra_1 (MRT)" charset="-78"/>
                </a:rPr>
                <a:t>روانی</a:t>
              </a:r>
              <a:endParaRPr lang="fa-IR" altLang="en-US">
                <a:ea typeface="Arial" panose="020B0604020202020204" pitchFamily="34" charset="0"/>
                <a:cs typeface="2  Mitra_1 (MRT)" charset="-78"/>
              </a:endParaRPr>
            </a:p>
          </p:txBody>
        </p:sp>
        <p:sp>
          <p:nvSpPr>
            <p:cNvPr id="8213" name="Text Box 20"/>
            <p:cNvSpPr txBox="1">
              <a:spLocks noChangeArrowheads="1"/>
            </p:cNvSpPr>
            <p:nvPr/>
          </p:nvSpPr>
          <p:spPr bwMode="auto">
            <a:xfrm>
              <a:off x="7146" y="6048"/>
              <a:ext cx="1800" cy="1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Aft>
                  <a:spcPts val="1000"/>
                </a:spcAft>
              </a:pPr>
              <a:r>
                <a:rPr lang="fa-IR" altLang="en-US" sz="1100" b="1">
                  <a:solidFill>
                    <a:srgbClr val="000000"/>
                  </a:solidFill>
                  <a:latin typeface="Calibri" panose="020F0502020204030204" pitchFamily="34" charset="0"/>
                  <a:ea typeface="Arial" panose="020B0604020202020204" pitchFamily="34" charset="0"/>
                  <a:cs typeface="2  Mitra_1 (MRT)" charset="-78"/>
                </a:rPr>
                <a:t>مهارتهای ورزشی بنیادی</a:t>
              </a:r>
              <a:endParaRPr lang="fa-IR" altLang="en-US">
                <a:ea typeface="Arial" panose="020B0604020202020204" pitchFamily="34" charset="0"/>
                <a:cs typeface="2  Mitra_1 (MRT)" charset="-78"/>
              </a:endParaRPr>
            </a:p>
          </p:txBody>
        </p:sp>
        <p:sp>
          <p:nvSpPr>
            <p:cNvPr id="8214" name="Text Box 21"/>
            <p:cNvSpPr txBox="1">
              <a:spLocks noChangeArrowheads="1"/>
            </p:cNvSpPr>
            <p:nvPr/>
          </p:nvSpPr>
          <p:spPr bwMode="auto">
            <a:xfrm>
              <a:off x="7146" y="7308"/>
              <a:ext cx="1800" cy="1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Aft>
                  <a:spcPts val="1000"/>
                </a:spcAft>
              </a:pPr>
              <a:r>
                <a:rPr lang="fa-IR" altLang="en-US" sz="1100" b="1">
                  <a:solidFill>
                    <a:srgbClr val="000000"/>
                  </a:solidFill>
                  <a:latin typeface="Calibri" panose="020F0502020204030204" pitchFamily="34" charset="0"/>
                  <a:ea typeface="Arial" panose="020B0604020202020204" pitchFamily="34" charset="0"/>
                  <a:cs typeface="2  Mitra_1 (MRT)" charset="-78"/>
                </a:rPr>
                <a:t>مهارت های حرکتی پایه</a:t>
              </a:r>
              <a:endParaRPr lang="fa-IR" altLang="en-US">
                <a:ea typeface="Arial" panose="020B0604020202020204" pitchFamily="34" charset="0"/>
                <a:cs typeface="2  Mitra_1 (MRT)" charset="-78"/>
              </a:endParaRPr>
            </a:p>
          </p:txBody>
        </p:sp>
        <p:sp>
          <p:nvSpPr>
            <p:cNvPr id="134166" name="Text Box 22"/>
            <p:cNvSpPr txBox="1">
              <a:spLocks noChangeArrowheads="1"/>
            </p:cNvSpPr>
            <p:nvPr/>
          </p:nvSpPr>
          <p:spPr bwMode="auto">
            <a:xfrm>
              <a:off x="2346" y="5508"/>
              <a:ext cx="930" cy="3240"/>
            </a:xfrm>
            <a:prstGeom prst="rect">
              <a:avLst/>
            </a:prstGeom>
            <a:solidFill>
              <a:srgbClr val="993366"/>
            </a:solidFill>
            <a:ln w="9525">
              <a:noFill/>
              <a:miter lim="800000"/>
              <a:headEnd/>
              <a:tailEnd/>
            </a:ln>
          </p:spPr>
          <p:txBody>
            <a:bodyPr vert="vert270"/>
            <a:lstStyle/>
            <a:p>
              <a:pPr algn="ctr" rtl="1">
                <a:spcAft>
                  <a:spcPts val="1000"/>
                </a:spcAft>
                <a:defRPr/>
              </a:pPr>
              <a:r>
                <a:rPr lang="fa-IR" b="1" dirty="0">
                  <a:solidFill>
                    <a:srgbClr val="FFFFFF"/>
                  </a:solidFill>
                  <a:latin typeface="Calibri" pitchFamily="34" charset="0"/>
                  <a:ea typeface="Arial" pitchFamily="34" charset="0"/>
                  <a:cs typeface="B Zar" pitchFamily="2" charset="-78"/>
                </a:rPr>
                <a:t>سواد حرکتی</a:t>
              </a:r>
              <a:endParaRPr lang="fa-IR" sz="3200" dirty="0">
                <a:cs typeface="B Zar" pitchFamily="2" charset="-78"/>
              </a:endParaRPr>
            </a:p>
          </p:txBody>
        </p:sp>
        <p:sp>
          <p:nvSpPr>
            <p:cNvPr id="134167" name="Text Box 23"/>
            <p:cNvSpPr txBox="1">
              <a:spLocks noChangeArrowheads="1"/>
            </p:cNvSpPr>
            <p:nvPr/>
          </p:nvSpPr>
          <p:spPr bwMode="auto">
            <a:xfrm>
              <a:off x="2346" y="1548"/>
              <a:ext cx="930" cy="3960"/>
            </a:xfrm>
            <a:prstGeom prst="rect">
              <a:avLst/>
            </a:prstGeom>
            <a:solidFill>
              <a:srgbClr val="993366"/>
            </a:solidFill>
            <a:ln w="9525">
              <a:noFill/>
              <a:miter lim="800000"/>
              <a:headEnd/>
              <a:tailEnd/>
            </a:ln>
          </p:spPr>
          <p:txBody>
            <a:bodyPr vert="vert270"/>
            <a:lstStyle/>
            <a:p>
              <a:pPr algn="ctr" rtl="1">
                <a:spcAft>
                  <a:spcPts val="1000"/>
                </a:spcAft>
                <a:defRPr/>
              </a:pPr>
              <a:r>
                <a:rPr lang="fa-IR" b="1" dirty="0">
                  <a:solidFill>
                    <a:srgbClr val="FFFFFF"/>
                  </a:solidFill>
                  <a:latin typeface="Calibri" pitchFamily="34" charset="0"/>
                  <a:ea typeface="Arial" pitchFamily="34" charset="0"/>
                  <a:cs typeface="B Zar" pitchFamily="2" charset="-78"/>
                </a:rPr>
                <a:t>فعال در طول زندگی</a:t>
              </a:r>
              <a:endParaRPr lang="fa-IR" sz="3200" dirty="0">
                <a:cs typeface="B Zar" pitchFamily="2" charset="-78"/>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2662238" y="231775"/>
            <a:ext cx="4010025" cy="461963"/>
          </a:xfrm>
          <a:prstGeom prst="rect">
            <a:avLst/>
          </a:prstGeom>
          <a:solidFill>
            <a:schemeClr val="bg1"/>
          </a:solidFill>
          <a:ln w="9525">
            <a:solidFill>
              <a:schemeClr val="bg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a-IR" altLang="en-US" sz="2400" b="1">
                <a:solidFill>
                  <a:srgbClr val="C00000"/>
                </a:solidFill>
                <a:cs typeface="B Titr" panose="00000700000000000000" pitchFamily="2" charset="-78"/>
              </a:rPr>
              <a:t>چه کسی مسئول سواد حرکتی است؟</a:t>
            </a:r>
            <a:endParaRPr lang="fa-IR" altLang="en-US" sz="2400">
              <a:solidFill>
                <a:srgbClr val="C00000"/>
              </a:solidFill>
              <a:cs typeface="B Titr" panose="00000700000000000000" pitchFamily="2" charset="-78"/>
            </a:endParaRPr>
          </a:p>
        </p:txBody>
      </p:sp>
      <p:grpSp>
        <p:nvGrpSpPr>
          <p:cNvPr id="9220" name="Group 3"/>
          <p:cNvGrpSpPr>
            <a:grpSpLocks/>
          </p:cNvGrpSpPr>
          <p:nvPr/>
        </p:nvGrpSpPr>
        <p:grpSpPr bwMode="auto">
          <a:xfrm>
            <a:off x="720725" y="885825"/>
            <a:ext cx="7246938" cy="5238750"/>
            <a:chOff x="1134" y="11753"/>
            <a:chExt cx="8820" cy="6680"/>
          </a:xfrm>
        </p:grpSpPr>
        <p:sp>
          <p:nvSpPr>
            <p:cNvPr id="9221" name="Text Box 4"/>
            <p:cNvSpPr txBox="1">
              <a:spLocks noChangeArrowheads="1"/>
            </p:cNvSpPr>
            <p:nvPr/>
          </p:nvSpPr>
          <p:spPr bwMode="auto">
            <a:xfrm>
              <a:off x="2214" y="12293"/>
              <a:ext cx="2340" cy="196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Aft>
                  <a:spcPts val="1000"/>
                </a:spcAft>
              </a:pPr>
              <a:r>
                <a:rPr lang="fa-IR" altLang="en-US" sz="1200" b="1">
                  <a:latin typeface="Calibri" panose="020F0502020204030204" pitchFamily="34" charset="0"/>
                  <a:ea typeface="Arial" panose="020B0604020202020204" pitchFamily="34" charset="0"/>
                  <a:cs typeface="B Nazanin" panose="00000400000000000000" pitchFamily="2" charset="-78"/>
                </a:rPr>
                <a:t>مدارس</a:t>
              </a:r>
            </a:p>
            <a:p>
              <a:pPr algn="ctr" rtl="1" eaLnBrk="1" hangingPunct="1">
                <a:spcAft>
                  <a:spcPts val="1000"/>
                </a:spcAft>
              </a:pPr>
              <a:r>
                <a:rPr lang="fa-IR" altLang="en-US" sz="1200" b="1">
                  <a:latin typeface="Calibri" panose="020F0502020204030204" pitchFamily="34" charset="0"/>
                  <a:ea typeface="Arial" panose="020B0604020202020204" pitchFamily="34" charset="0"/>
                  <a:cs typeface="B Nazanin" panose="00000400000000000000" pitchFamily="2" charset="-78"/>
                </a:rPr>
                <a:t>باشگاه های ورزشی</a:t>
              </a:r>
            </a:p>
            <a:p>
              <a:pPr algn="ctr" rtl="1" eaLnBrk="1" hangingPunct="1">
                <a:spcAft>
                  <a:spcPts val="1000"/>
                </a:spcAft>
              </a:pPr>
              <a:r>
                <a:rPr lang="fa-IR" altLang="en-US" sz="1200" b="1">
                  <a:latin typeface="Calibri" panose="020F0502020204030204" pitchFamily="34" charset="0"/>
                  <a:ea typeface="Arial" panose="020B0604020202020204" pitchFamily="34" charset="0"/>
                  <a:cs typeface="B Nazanin" panose="00000400000000000000" pitchFamily="2" charset="-78"/>
                </a:rPr>
                <a:t>تفریحات اجتماعی</a:t>
              </a:r>
            </a:p>
            <a:p>
              <a:pPr algn="ctr" rtl="1" eaLnBrk="1" hangingPunct="1">
                <a:spcAft>
                  <a:spcPts val="1000"/>
                </a:spcAft>
              </a:pPr>
              <a:r>
                <a:rPr lang="fa-IR" altLang="en-US" sz="1200" b="1">
                  <a:latin typeface="Calibri" panose="020F0502020204030204" pitchFamily="34" charset="0"/>
                  <a:ea typeface="Arial" panose="020B0604020202020204" pitchFamily="34" charset="0"/>
                  <a:cs typeface="B Nazanin" panose="00000400000000000000" pitchFamily="2" charset="-78"/>
                </a:rPr>
                <a:t>برنامه های ورزشی</a:t>
              </a:r>
            </a:p>
            <a:p>
              <a:pPr algn="ctr" rtl="1" eaLnBrk="1" hangingPunct="1">
                <a:spcAft>
                  <a:spcPts val="1000"/>
                </a:spcAft>
              </a:pPr>
              <a:r>
                <a:rPr lang="fa-IR" altLang="en-US" sz="1200" b="1">
                  <a:latin typeface="Calibri" panose="020F0502020204030204" pitchFamily="34" charset="0"/>
                  <a:ea typeface="Arial" panose="020B0604020202020204" pitchFamily="34" charset="0"/>
                  <a:cs typeface="B Nazanin" panose="00000400000000000000" pitchFamily="2" charset="-78"/>
                </a:rPr>
                <a:t>خانه</a:t>
              </a:r>
              <a:endParaRPr lang="fa-IR" altLang="en-US" sz="1200" b="1">
                <a:ea typeface="Arial" panose="020B0604020202020204" pitchFamily="34" charset="0"/>
                <a:cs typeface="B Nazanin" panose="00000400000000000000" pitchFamily="2" charset="-78"/>
              </a:endParaRPr>
            </a:p>
          </p:txBody>
        </p:sp>
        <p:sp>
          <p:nvSpPr>
            <p:cNvPr id="9222" name="Text Box 5"/>
            <p:cNvSpPr txBox="1">
              <a:spLocks noChangeArrowheads="1"/>
            </p:cNvSpPr>
            <p:nvPr/>
          </p:nvSpPr>
          <p:spPr bwMode="auto">
            <a:xfrm>
              <a:off x="2214" y="14379"/>
              <a:ext cx="2340" cy="196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Aft>
                  <a:spcPts val="1000"/>
                </a:spcAft>
              </a:pPr>
              <a:r>
                <a:rPr lang="fa-IR" altLang="en-US" sz="1200" b="1">
                  <a:latin typeface="Calibri" panose="020F0502020204030204" pitchFamily="34" charset="0"/>
                  <a:ea typeface="Arial" panose="020B0604020202020204" pitchFamily="34" charset="0"/>
                  <a:cs typeface="B Nazanin" panose="00000400000000000000" pitchFamily="2" charset="-78"/>
                </a:rPr>
                <a:t>مدارس</a:t>
              </a:r>
            </a:p>
            <a:p>
              <a:pPr algn="ctr" rtl="1" eaLnBrk="1" hangingPunct="1">
                <a:spcAft>
                  <a:spcPts val="1000"/>
                </a:spcAft>
              </a:pPr>
              <a:r>
                <a:rPr lang="fa-IR" altLang="en-US" sz="1200" b="1">
                  <a:latin typeface="Calibri" panose="020F0502020204030204" pitchFamily="34" charset="0"/>
                  <a:ea typeface="Arial" panose="020B0604020202020204" pitchFamily="34" charset="0"/>
                  <a:cs typeface="B Nazanin" panose="00000400000000000000" pitchFamily="2" charset="-78"/>
                </a:rPr>
                <a:t>باشگاه های ورزشی</a:t>
              </a:r>
            </a:p>
            <a:p>
              <a:pPr algn="ctr" rtl="1" eaLnBrk="1" hangingPunct="1">
                <a:spcAft>
                  <a:spcPts val="1000"/>
                </a:spcAft>
              </a:pPr>
              <a:r>
                <a:rPr lang="fa-IR" altLang="en-US" sz="1200" b="1">
                  <a:latin typeface="Calibri" panose="020F0502020204030204" pitchFamily="34" charset="0"/>
                  <a:ea typeface="Arial" panose="020B0604020202020204" pitchFamily="34" charset="0"/>
                  <a:cs typeface="B Nazanin" panose="00000400000000000000" pitchFamily="2" charset="-78"/>
                </a:rPr>
                <a:t>تفریحات اجتماعی</a:t>
              </a:r>
            </a:p>
            <a:p>
              <a:pPr algn="ctr" rtl="1" eaLnBrk="1" hangingPunct="1">
                <a:spcAft>
                  <a:spcPts val="1000"/>
                </a:spcAft>
              </a:pPr>
              <a:r>
                <a:rPr lang="fa-IR" altLang="en-US" sz="1200" b="1">
                  <a:latin typeface="Calibri" panose="020F0502020204030204" pitchFamily="34" charset="0"/>
                  <a:ea typeface="Arial" panose="020B0604020202020204" pitchFamily="34" charset="0"/>
                  <a:cs typeface="B Nazanin" panose="00000400000000000000" pitchFamily="2" charset="-78"/>
                </a:rPr>
                <a:t>برنامه های ورزشی</a:t>
              </a:r>
            </a:p>
            <a:p>
              <a:pPr algn="ctr" rtl="1" eaLnBrk="1" hangingPunct="1">
                <a:spcAft>
                  <a:spcPts val="1000"/>
                </a:spcAft>
              </a:pPr>
              <a:r>
                <a:rPr lang="fa-IR" altLang="en-US" sz="1200" b="1">
                  <a:latin typeface="Calibri" panose="020F0502020204030204" pitchFamily="34" charset="0"/>
                  <a:ea typeface="Arial" panose="020B0604020202020204" pitchFamily="34" charset="0"/>
                  <a:cs typeface="B Nazanin" panose="00000400000000000000" pitchFamily="2" charset="-78"/>
                </a:rPr>
                <a:t>خانه</a:t>
              </a:r>
              <a:endParaRPr lang="fa-IR" altLang="en-US" sz="1200" b="1">
                <a:ea typeface="Arial" panose="020B0604020202020204" pitchFamily="34" charset="0"/>
                <a:cs typeface="B Nazanin" panose="00000400000000000000" pitchFamily="2" charset="-78"/>
              </a:endParaRPr>
            </a:p>
          </p:txBody>
        </p:sp>
        <p:sp>
          <p:nvSpPr>
            <p:cNvPr id="9223" name="Text Box 6"/>
            <p:cNvSpPr txBox="1">
              <a:spLocks noChangeArrowheads="1"/>
            </p:cNvSpPr>
            <p:nvPr/>
          </p:nvSpPr>
          <p:spPr bwMode="auto">
            <a:xfrm>
              <a:off x="2214" y="16433"/>
              <a:ext cx="2340" cy="196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Aft>
                  <a:spcPts val="1000"/>
                </a:spcAft>
              </a:pPr>
              <a:endParaRPr lang="fa-IR" altLang="en-US" sz="1200" b="1">
                <a:latin typeface="Calibri" panose="020F0502020204030204" pitchFamily="34" charset="0"/>
                <a:ea typeface="Arial" panose="020B0604020202020204" pitchFamily="34" charset="0"/>
                <a:cs typeface="B Nazanin" panose="00000400000000000000" pitchFamily="2" charset="-78"/>
              </a:endParaRPr>
            </a:p>
            <a:p>
              <a:pPr algn="ctr" rtl="1" eaLnBrk="1" hangingPunct="1">
                <a:spcAft>
                  <a:spcPts val="1000"/>
                </a:spcAft>
              </a:pPr>
              <a:r>
                <a:rPr lang="fa-IR" altLang="en-US" sz="1200" b="1">
                  <a:latin typeface="Calibri" panose="020F0502020204030204" pitchFamily="34" charset="0"/>
                  <a:ea typeface="Arial" panose="020B0604020202020204" pitchFamily="34" charset="0"/>
                  <a:cs typeface="B Nazanin" panose="00000400000000000000" pitchFamily="2" charset="-78"/>
                </a:rPr>
                <a:t>مدارس</a:t>
              </a:r>
            </a:p>
            <a:p>
              <a:pPr algn="ctr" rtl="1" eaLnBrk="1" hangingPunct="1">
                <a:spcAft>
                  <a:spcPts val="1000"/>
                </a:spcAft>
              </a:pPr>
              <a:r>
                <a:rPr lang="fa-IR" altLang="en-US" sz="1200" b="1">
                  <a:latin typeface="Calibri" panose="020F0502020204030204" pitchFamily="34" charset="0"/>
                  <a:ea typeface="Arial" panose="020B0604020202020204" pitchFamily="34" charset="0"/>
                  <a:cs typeface="B Nazanin" panose="00000400000000000000" pitchFamily="2" charset="-78"/>
                </a:rPr>
                <a:t>پیش دبستانی ها</a:t>
              </a:r>
            </a:p>
            <a:p>
              <a:pPr algn="ctr" rtl="1" eaLnBrk="1" hangingPunct="1">
                <a:spcAft>
                  <a:spcPts val="1000"/>
                </a:spcAft>
              </a:pPr>
              <a:r>
                <a:rPr lang="fa-IR" altLang="en-US" sz="1200" b="1">
                  <a:latin typeface="Calibri" panose="020F0502020204030204" pitchFamily="34" charset="0"/>
                  <a:ea typeface="Arial" panose="020B0604020202020204" pitchFamily="34" charset="0"/>
                  <a:cs typeface="B Nazanin" panose="00000400000000000000" pitchFamily="2" charset="-78"/>
                </a:rPr>
                <a:t>برنامه های ورزشی</a:t>
              </a:r>
            </a:p>
            <a:p>
              <a:pPr algn="ctr" rtl="1" eaLnBrk="1" hangingPunct="1">
                <a:spcAft>
                  <a:spcPts val="1000"/>
                </a:spcAft>
              </a:pPr>
              <a:r>
                <a:rPr lang="fa-IR" altLang="en-US" sz="1200" b="1">
                  <a:latin typeface="Calibri" panose="020F0502020204030204" pitchFamily="34" charset="0"/>
                  <a:ea typeface="Arial" panose="020B0604020202020204" pitchFamily="34" charset="0"/>
                  <a:cs typeface="B Nazanin" panose="00000400000000000000" pitchFamily="2" charset="-78"/>
                </a:rPr>
                <a:t>تفریحات اجتماعی</a:t>
              </a:r>
            </a:p>
            <a:p>
              <a:pPr eaLnBrk="1" hangingPunct="1"/>
              <a:endParaRPr lang="fa-IR" altLang="en-US" sz="1200" b="1">
                <a:ea typeface="Arial" panose="020B0604020202020204" pitchFamily="34" charset="0"/>
                <a:cs typeface="B Nazanin" panose="00000400000000000000" pitchFamily="2" charset="-78"/>
              </a:endParaRPr>
            </a:p>
          </p:txBody>
        </p:sp>
        <p:sp>
          <p:nvSpPr>
            <p:cNvPr id="9224" name="Text Box 7"/>
            <p:cNvSpPr txBox="1">
              <a:spLocks noChangeArrowheads="1"/>
            </p:cNvSpPr>
            <p:nvPr/>
          </p:nvSpPr>
          <p:spPr bwMode="auto">
            <a:xfrm>
              <a:off x="7614" y="12293"/>
              <a:ext cx="2340" cy="2086"/>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Aft>
                  <a:spcPts val="1000"/>
                </a:spcAft>
              </a:pPr>
              <a:r>
                <a:rPr lang="fa-IR" altLang="en-US" sz="1200" b="1">
                  <a:latin typeface="Calibri" panose="020F0502020204030204" pitchFamily="34" charset="0"/>
                  <a:ea typeface="Arial" panose="020B0604020202020204" pitchFamily="34" charset="0"/>
                  <a:cs typeface="B Nazanin" panose="00000400000000000000" pitchFamily="2" charset="-78"/>
                </a:rPr>
                <a:t>والدین/اولیاء</a:t>
              </a:r>
            </a:p>
            <a:p>
              <a:pPr algn="ctr" rtl="1" eaLnBrk="1" hangingPunct="1">
                <a:spcAft>
                  <a:spcPts val="1000"/>
                </a:spcAft>
              </a:pPr>
              <a:r>
                <a:rPr lang="fa-IR" altLang="en-US" sz="1200" b="1">
                  <a:latin typeface="Calibri" panose="020F0502020204030204" pitchFamily="34" charset="0"/>
                  <a:ea typeface="Arial" panose="020B0604020202020204" pitchFamily="34" charset="0"/>
                  <a:cs typeface="B Nazanin" panose="00000400000000000000" pitchFamily="2" charset="-78"/>
                </a:rPr>
                <a:t>مربیان</a:t>
              </a:r>
            </a:p>
            <a:p>
              <a:pPr algn="ctr" rtl="1" eaLnBrk="1" hangingPunct="1">
                <a:spcAft>
                  <a:spcPts val="1000"/>
                </a:spcAft>
              </a:pPr>
              <a:r>
                <a:rPr lang="fa-IR" altLang="en-US" sz="1200" b="1">
                  <a:latin typeface="Calibri" panose="020F0502020204030204" pitchFamily="34" charset="0"/>
                  <a:ea typeface="Arial" panose="020B0604020202020204" pitchFamily="34" charset="0"/>
                  <a:cs typeface="B Nazanin" panose="00000400000000000000" pitchFamily="2" charset="-78"/>
                </a:rPr>
                <a:t>معلمان</a:t>
              </a:r>
            </a:p>
            <a:p>
              <a:pPr algn="ctr" rtl="1" eaLnBrk="1" hangingPunct="1">
                <a:spcAft>
                  <a:spcPts val="1000"/>
                </a:spcAft>
              </a:pPr>
              <a:r>
                <a:rPr lang="fa-IR" altLang="en-US" sz="1200" b="1">
                  <a:latin typeface="Calibri" panose="020F0502020204030204" pitchFamily="34" charset="0"/>
                  <a:ea typeface="Arial" panose="020B0604020202020204" pitchFamily="34" charset="0"/>
                  <a:cs typeface="B Nazanin" panose="00000400000000000000" pitchFamily="2" charset="-78"/>
                </a:rPr>
                <a:t>مدیران حوزه تفریح و  سرگرمی</a:t>
              </a:r>
            </a:p>
            <a:p>
              <a:pPr algn="ctr" rtl="1" eaLnBrk="1" hangingPunct="1">
                <a:spcAft>
                  <a:spcPts val="1000"/>
                </a:spcAft>
              </a:pPr>
              <a:r>
                <a:rPr lang="fa-IR" altLang="en-US" sz="1200" b="1">
                  <a:latin typeface="Calibri" panose="020F0502020204030204" pitchFamily="34" charset="0"/>
                  <a:ea typeface="Arial" panose="020B0604020202020204" pitchFamily="34" charset="0"/>
                  <a:cs typeface="B Nazanin" panose="00000400000000000000" pitchFamily="2" charset="-78"/>
                </a:rPr>
                <a:t>مدیران حوزه جوانان</a:t>
              </a:r>
            </a:p>
            <a:p>
              <a:pPr algn="ctr" rtl="1" eaLnBrk="1" hangingPunct="1">
                <a:spcAft>
                  <a:spcPts val="1000"/>
                </a:spcAft>
              </a:pPr>
              <a:endParaRPr lang="fa-IR" altLang="en-US" sz="1200" b="1">
                <a:latin typeface="Calibri" panose="020F0502020204030204" pitchFamily="34" charset="0"/>
                <a:ea typeface="Arial" panose="020B0604020202020204" pitchFamily="34" charset="0"/>
                <a:cs typeface="B Nazanin" panose="00000400000000000000" pitchFamily="2" charset="-78"/>
              </a:endParaRPr>
            </a:p>
          </p:txBody>
        </p:sp>
        <p:sp>
          <p:nvSpPr>
            <p:cNvPr id="9225" name="Text Box 8"/>
            <p:cNvSpPr txBox="1">
              <a:spLocks noChangeArrowheads="1"/>
            </p:cNvSpPr>
            <p:nvPr/>
          </p:nvSpPr>
          <p:spPr bwMode="auto">
            <a:xfrm>
              <a:off x="7614" y="14453"/>
              <a:ext cx="2340" cy="196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Aft>
                  <a:spcPts val="1000"/>
                </a:spcAft>
              </a:pPr>
              <a:r>
                <a:rPr lang="fa-IR" altLang="en-US" sz="1200" b="1">
                  <a:latin typeface="Calibri" panose="020F0502020204030204" pitchFamily="34" charset="0"/>
                  <a:ea typeface="Arial" panose="020B0604020202020204" pitchFamily="34" charset="0"/>
                  <a:cs typeface="B Nazanin" panose="00000400000000000000" pitchFamily="2" charset="-78"/>
                </a:rPr>
                <a:t>والدین/اولیاء</a:t>
              </a:r>
            </a:p>
            <a:p>
              <a:pPr algn="ctr" rtl="1" eaLnBrk="1" hangingPunct="1">
                <a:spcAft>
                  <a:spcPts val="1000"/>
                </a:spcAft>
              </a:pPr>
              <a:r>
                <a:rPr lang="fa-IR" altLang="en-US" sz="1200" b="1">
                  <a:latin typeface="Calibri" panose="020F0502020204030204" pitchFamily="34" charset="0"/>
                  <a:ea typeface="Arial" panose="020B0604020202020204" pitchFamily="34" charset="0"/>
                  <a:cs typeface="B Nazanin" panose="00000400000000000000" pitchFamily="2" charset="-78"/>
                </a:rPr>
                <a:t>مربیان</a:t>
              </a:r>
            </a:p>
            <a:p>
              <a:pPr algn="ctr" rtl="1" eaLnBrk="1" hangingPunct="1">
                <a:spcAft>
                  <a:spcPts val="1000"/>
                </a:spcAft>
              </a:pPr>
              <a:r>
                <a:rPr lang="fa-IR" altLang="en-US" sz="1200" b="1">
                  <a:latin typeface="Calibri" panose="020F0502020204030204" pitchFamily="34" charset="0"/>
                  <a:ea typeface="Arial" panose="020B0604020202020204" pitchFamily="34" charset="0"/>
                  <a:cs typeface="B Nazanin" panose="00000400000000000000" pitchFamily="2" charset="-78"/>
                </a:rPr>
                <a:t>معلمان</a:t>
              </a:r>
            </a:p>
            <a:p>
              <a:pPr algn="ctr" rtl="1" eaLnBrk="1" hangingPunct="1">
                <a:spcAft>
                  <a:spcPts val="1000"/>
                </a:spcAft>
              </a:pPr>
              <a:r>
                <a:rPr lang="fa-IR" altLang="en-US" sz="1200" b="1">
                  <a:latin typeface="Calibri" panose="020F0502020204030204" pitchFamily="34" charset="0"/>
                  <a:ea typeface="Arial" panose="020B0604020202020204" pitchFamily="34" charset="0"/>
                  <a:cs typeface="B Nazanin" panose="00000400000000000000" pitchFamily="2" charset="-78"/>
                </a:rPr>
                <a:t>مدیران حوزه تفریح و  سرگرمی</a:t>
              </a:r>
            </a:p>
            <a:p>
              <a:pPr algn="ctr" rtl="1" eaLnBrk="1" hangingPunct="1">
                <a:spcAft>
                  <a:spcPts val="1000"/>
                </a:spcAft>
              </a:pPr>
              <a:r>
                <a:rPr lang="fa-IR" altLang="en-US" sz="1200" b="1">
                  <a:latin typeface="Calibri" panose="020F0502020204030204" pitchFamily="34" charset="0"/>
                  <a:ea typeface="Arial" panose="020B0604020202020204" pitchFamily="34" charset="0"/>
                  <a:cs typeface="B Nazanin" panose="00000400000000000000" pitchFamily="2" charset="-78"/>
                </a:rPr>
                <a:t>مدیران حوزه جوانان</a:t>
              </a:r>
            </a:p>
            <a:p>
              <a:pPr algn="ctr" rtl="1" eaLnBrk="1" hangingPunct="1">
                <a:spcAft>
                  <a:spcPts val="1000"/>
                </a:spcAft>
              </a:pPr>
              <a:r>
                <a:rPr lang="fa-IR" altLang="en-US" sz="1200" b="1">
                  <a:latin typeface="Calibri" panose="020F0502020204030204" pitchFamily="34" charset="0"/>
                  <a:ea typeface="Arial" panose="020B0604020202020204" pitchFamily="34" charset="0"/>
                  <a:cs typeface="B Nazanin" panose="00000400000000000000" pitchFamily="2" charset="-78"/>
                </a:rPr>
                <a:t>خانه</a:t>
              </a:r>
              <a:endParaRPr lang="fa-IR" altLang="en-US" sz="1200" b="1">
                <a:ea typeface="Arial" panose="020B0604020202020204" pitchFamily="34" charset="0"/>
                <a:cs typeface="B Nazanin" panose="00000400000000000000" pitchFamily="2" charset="-78"/>
              </a:endParaRPr>
            </a:p>
          </p:txBody>
        </p:sp>
        <p:sp>
          <p:nvSpPr>
            <p:cNvPr id="9226" name="Text Box 9"/>
            <p:cNvSpPr txBox="1">
              <a:spLocks noChangeArrowheads="1"/>
            </p:cNvSpPr>
            <p:nvPr/>
          </p:nvSpPr>
          <p:spPr bwMode="auto">
            <a:xfrm>
              <a:off x="7614" y="16473"/>
              <a:ext cx="2340" cy="196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Aft>
                  <a:spcPts val="1000"/>
                </a:spcAft>
              </a:pPr>
              <a:endParaRPr lang="fa-IR" altLang="en-US" sz="1200" b="1">
                <a:latin typeface="Calibri" panose="020F0502020204030204" pitchFamily="34" charset="0"/>
                <a:ea typeface="Arial" panose="020B0604020202020204" pitchFamily="34" charset="0"/>
                <a:cs typeface="B Nazanin" panose="00000400000000000000" pitchFamily="2" charset="-78"/>
              </a:endParaRPr>
            </a:p>
            <a:p>
              <a:pPr algn="ctr" rtl="1" eaLnBrk="1" hangingPunct="1">
                <a:spcAft>
                  <a:spcPts val="1000"/>
                </a:spcAft>
              </a:pPr>
              <a:r>
                <a:rPr lang="fa-IR" altLang="en-US" sz="1200" b="1">
                  <a:latin typeface="Calibri" panose="020F0502020204030204" pitchFamily="34" charset="0"/>
                  <a:ea typeface="Arial" panose="020B0604020202020204" pitchFamily="34" charset="0"/>
                  <a:cs typeface="B Nazanin" panose="00000400000000000000" pitchFamily="2" charset="-78"/>
                </a:rPr>
                <a:t>والدین</a:t>
              </a:r>
            </a:p>
            <a:p>
              <a:pPr algn="ctr" rtl="1" eaLnBrk="1" hangingPunct="1">
                <a:spcAft>
                  <a:spcPts val="1000"/>
                </a:spcAft>
              </a:pPr>
              <a:r>
                <a:rPr lang="fa-IR" altLang="en-US" sz="1200" b="1">
                  <a:latin typeface="Calibri" panose="020F0502020204030204" pitchFamily="34" charset="0"/>
                  <a:ea typeface="Arial" panose="020B0604020202020204" pitchFamily="34" charset="0"/>
                  <a:cs typeface="B Nazanin" panose="00000400000000000000" pitchFamily="2" charset="-78"/>
                </a:rPr>
                <a:t>معلمان پیش دبستانی</a:t>
              </a:r>
            </a:p>
            <a:p>
              <a:pPr algn="ctr" rtl="1" eaLnBrk="1" hangingPunct="1">
                <a:spcAft>
                  <a:spcPts val="1000"/>
                </a:spcAft>
              </a:pPr>
              <a:r>
                <a:rPr lang="fa-IR" altLang="en-US" sz="1200" b="1">
                  <a:latin typeface="Calibri" panose="020F0502020204030204" pitchFamily="34" charset="0"/>
                  <a:ea typeface="Arial" panose="020B0604020202020204" pitchFamily="34" charset="0"/>
                  <a:cs typeface="B Nazanin" panose="00000400000000000000" pitchFamily="2" charset="-78"/>
                </a:rPr>
                <a:t>معلمان مهدکودک</a:t>
              </a:r>
              <a:endParaRPr lang="fa-IR" altLang="en-US" sz="1200" b="1">
                <a:ea typeface="Arial" panose="020B0604020202020204" pitchFamily="34" charset="0"/>
                <a:cs typeface="B Nazanin" panose="00000400000000000000" pitchFamily="2" charset="-78"/>
              </a:endParaRPr>
            </a:p>
          </p:txBody>
        </p:sp>
        <p:sp>
          <p:nvSpPr>
            <p:cNvPr id="9227" name="Text Box 10"/>
            <p:cNvSpPr txBox="1">
              <a:spLocks noChangeArrowheads="1"/>
            </p:cNvSpPr>
            <p:nvPr/>
          </p:nvSpPr>
          <p:spPr bwMode="auto">
            <a:xfrm>
              <a:off x="4734" y="14993"/>
              <a:ext cx="2700" cy="9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Aft>
                  <a:spcPts val="1000"/>
                </a:spcAft>
              </a:pPr>
              <a:r>
                <a:rPr lang="fa-IR" altLang="en-US" sz="1200" b="1">
                  <a:latin typeface="Calibri" panose="020F0502020204030204" pitchFamily="34" charset="0"/>
                  <a:ea typeface="Arial" panose="020B0604020202020204" pitchFamily="34" charset="0"/>
                  <a:cs typeface="2  Mitra_1 (MRT)" charset="-78"/>
                </a:rPr>
                <a:t>بنیادی</a:t>
              </a:r>
            </a:p>
            <a:p>
              <a:pPr algn="ctr" rtl="1" eaLnBrk="1" hangingPunct="1">
                <a:spcAft>
                  <a:spcPts val="1000"/>
                </a:spcAft>
              </a:pPr>
              <a:r>
                <a:rPr lang="fa-IR" altLang="en-US" sz="1200" b="1">
                  <a:latin typeface="Calibri" panose="020F0502020204030204" pitchFamily="34" charset="0"/>
                  <a:ea typeface="Arial" panose="020B0604020202020204" pitchFamily="34" charset="0"/>
                  <a:cs typeface="B Nazanin" panose="00000400000000000000" pitchFamily="2" charset="-78"/>
                </a:rPr>
                <a:t>دختران 8-6، پسران 9-6</a:t>
              </a:r>
              <a:endParaRPr lang="fa-IR" altLang="en-US" sz="2000" b="1"/>
            </a:p>
          </p:txBody>
        </p:sp>
        <p:sp>
          <p:nvSpPr>
            <p:cNvPr id="9228" name="Text Box 11"/>
            <p:cNvSpPr txBox="1">
              <a:spLocks noChangeArrowheads="1"/>
            </p:cNvSpPr>
            <p:nvPr/>
          </p:nvSpPr>
          <p:spPr bwMode="auto">
            <a:xfrm>
              <a:off x="4734" y="17113"/>
              <a:ext cx="2700" cy="900"/>
            </a:xfrm>
            <a:prstGeom prst="rect">
              <a:avLst/>
            </a:prstGeom>
            <a:solidFill>
              <a:srgbClr val="FF0000">
                <a:alpha val="9411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Aft>
                  <a:spcPts val="1000"/>
                </a:spcAft>
              </a:pPr>
              <a:r>
                <a:rPr lang="fa-IR" altLang="en-US" sz="1200" b="1">
                  <a:solidFill>
                    <a:schemeClr val="bg1"/>
                  </a:solidFill>
                  <a:latin typeface="Calibri" panose="020F0502020204030204" pitchFamily="34" charset="0"/>
                  <a:ea typeface="Arial" panose="020B0604020202020204" pitchFamily="34" charset="0"/>
                  <a:cs typeface="2  Mitra_1 (MRT)" charset="-78"/>
                </a:rPr>
                <a:t>شروع فعال</a:t>
              </a:r>
            </a:p>
            <a:p>
              <a:pPr algn="ctr" rtl="1" eaLnBrk="1" hangingPunct="1">
                <a:spcAft>
                  <a:spcPts val="1000"/>
                </a:spcAft>
              </a:pPr>
              <a:r>
                <a:rPr lang="fa-IR" altLang="en-US" sz="1200" b="1">
                  <a:solidFill>
                    <a:schemeClr val="bg1"/>
                  </a:solidFill>
                  <a:latin typeface="Calibri" panose="020F0502020204030204" pitchFamily="34" charset="0"/>
                  <a:ea typeface="Arial" panose="020B0604020202020204" pitchFamily="34" charset="0"/>
                  <a:cs typeface="B Nazanin" panose="00000400000000000000" pitchFamily="2" charset="-78"/>
                </a:rPr>
                <a:t>دختران و پسران 6-0</a:t>
              </a:r>
              <a:endParaRPr lang="fa-IR" altLang="en-US" sz="2000" b="1">
                <a:solidFill>
                  <a:schemeClr val="bg1"/>
                </a:solidFill>
              </a:endParaRPr>
            </a:p>
          </p:txBody>
        </p:sp>
        <p:sp>
          <p:nvSpPr>
            <p:cNvPr id="9229" name="Text Box 12"/>
            <p:cNvSpPr txBox="1">
              <a:spLocks noChangeArrowheads="1"/>
            </p:cNvSpPr>
            <p:nvPr/>
          </p:nvSpPr>
          <p:spPr bwMode="auto">
            <a:xfrm>
              <a:off x="4734" y="12833"/>
              <a:ext cx="2700" cy="90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Aft>
                  <a:spcPts val="1000"/>
                </a:spcAft>
              </a:pPr>
              <a:r>
                <a:rPr lang="fa-IR" altLang="en-US" sz="1200" b="1">
                  <a:latin typeface="Calibri" panose="020F0502020204030204" pitchFamily="34" charset="0"/>
                  <a:ea typeface="Arial" panose="020B0604020202020204" pitchFamily="34" charset="0"/>
                  <a:cs typeface="2  Mitra_1 (MRT)" charset="-78"/>
                </a:rPr>
                <a:t>یادگیری برای تمرین</a:t>
              </a:r>
            </a:p>
            <a:p>
              <a:pPr algn="ctr" rtl="1" eaLnBrk="1" hangingPunct="1">
                <a:spcAft>
                  <a:spcPts val="1000"/>
                </a:spcAft>
              </a:pPr>
              <a:r>
                <a:rPr lang="fa-IR" altLang="en-US" sz="1200" b="1">
                  <a:latin typeface="Calibri" panose="020F0502020204030204" pitchFamily="34" charset="0"/>
                  <a:ea typeface="Arial" panose="020B0604020202020204" pitchFamily="34" charset="0"/>
                  <a:cs typeface="B Nazanin" panose="00000400000000000000" pitchFamily="2" charset="-78"/>
                </a:rPr>
                <a:t>دختران 11-8، پسران 12-9</a:t>
              </a:r>
              <a:endParaRPr lang="fa-IR" altLang="en-US" sz="2000" b="1"/>
            </a:p>
          </p:txBody>
        </p:sp>
        <p:sp>
          <p:nvSpPr>
            <p:cNvPr id="9230" name="Text Box 13"/>
            <p:cNvSpPr txBox="1">
              <a:spLocks noChangeArrowheads="1"/>
            </p:cNvSpPr>
            <p:nvPr/>
          </p:nvSpPr>
          <p:spPr bwMode="auto">
            <a:xfrm>
              <a:off x="8154" y="11753"/>
              <a:ext cx="1441"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Aft>
                  <a:spcPts val="1000"/>
                </a:spcAft>
              </a:pPr>
              <a:r>
                <a:rPr lang="fa-IR" altLang="en-US" sz="1400" b="1">
                  <a:latin typeface="Calibri" panose="020F0502020204030204" pitchFamily="34" charset="0"/>
                  <a:ea typeface="Arial" panose="020B0604020202020204" pitchFamily="34" charset="0"/>
                  <a:cs typeface="2  Mitra_1 (MRT)" charset="-78"/>
                </a:rPr>
                <a:t>چه کسی؟</a:t>
              </a:r>
              <a:endParaRPr lang="fa-IR" altLang="en-US" sz="1400" b="1">
                <a:ea typeface="Arial" panose="020B0604020202020204" pitchFamily="34" charset="0"/>
                <a:cs typeface="2  Mitra_1 (MRT)" charset="-78"/>
              </a:endParaRPr>
            </a:p>
          </p:txBody>
        </p:sp>
        <p:sp>
          <p:nvSpPr>
            <p:cNvPr id="9231" name="Text Box 14"/>
            <p:cNvSpPr txBox="1">
              <a:spLocks noChangeArrowheads="1"/>
            </p:cNvSpPr>
            <p:nvPr/>
          </p:nvSpPr>
          <p:spPr bwMode="auto">
            <a:xfrm>
              <a:off x="4554" y="11753"/>
              <a:ext cx="3061"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Aft>
                  <a:spcPts val="1000"/>
                </a:spcAft>
              </a:pPr>
              <a:r>
                <a:rPr lang="fa-IR" altLang="en-US" sz="1400" b="1">
                  <a:latin typeface="Calibri" panose="020F0502020204030204" pitchFamily="34" charset="0"/>
                  <a:ea typeface="Arial" panose="020B0604020202020204" pitchFamily="34" charset="0"/>
                  <a:cs typeface="2  Mitra_1 (MRT)" charset="-78"/>
                </a:rPr>
                <a:t>سواد حرکتی</a:t>
              </a:r>
              <a:endParaRPr lang="fa-IR" altLang="en-US" sz="1400" b="1">
                <a:ea typeface="Arial" panose="020B0604020202020204" pitchFamily="34" charset="0"/>
                <a:cs typeface="2  Mitra_1 (MRT)" charset="-78"/>
              </a:endParaRPr>
            </a:p>
          </p:txBody>
        </p:sp>
        <p:sp>
          <p:nvSpPr>
            <p:cNvPr id="9232" name="Text Box 15"/>
            <p:cNvSpPr txBox="1">
              <a:spLocks noChangeArrowheads="1"/>
            </p:cNvSpPr>
            <p:nvPr/>
          </p:nvSpPr>
          <p:spPr bwMode="auto">
            <a:xfrm>
              <a:off x="2394" y="11753"/>
              <a:ext cx="1441"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spcAft>
                  <a:spcPts val="1000"/>
                </a:spcAft>
              </a:pPr>
              <a:r>
                <a:rPr lang="fa-IR" altLang="en-US" sz="1400" b="1">
                  <a:latin typeface="Calibri" panose="020F0502020204030204" pitchFamily="34" charset="0"/>
                  <a:ea typeface="Arial" panose="020B0604020202020204" pitchFamily="34" charset="0"/>
                  <a:cs typeface="2  Mitra_1 (MRT)" charset="-78"/>
                </a:rPr>
                <a:t>کجا؟</a:t>
              </a:r>
              <a:endParaRPr lang="fa-IR" altLang="en-US" sz="1400" b="1">
                <a:ea typeface="Arial" panose="020B0604020202020204" pitchFamily="34" charset="0"/>
                <a:cs typeface="2  Mitra_1 (MRT)" charset="-78"/>
              </a:endParaRPr>
            </a:p>
          </p:txBody>
        </p:sp>
        <p:sp>
          <p:nvSpPr>
            <p:cNvPr id="136208" name="Text Box 16"/>
            <p:cNvSpPr txBox="1">
              <a:spLocks noChangeArrowheads="1"/>
            </p:cNvSpPr>
            <p:nvPr/>
          </p:nvSpPr>
          <p:spPr bwMode="auto">
            <a:xfrm>
              <a:off x="1134" y="14453"/>
              <a:ext cx="900" cy="2340"/>
            </a:xfrm>
            <a:prstGeom prst="rect">
              <a:avLst/>
            </a:prstGeom>
            <a:solidFill>
              <a:srgbClr val="FFFFFF"/>
            </a:solidFill>
            <a:ln w="9525">
              <a:noFill/>
              <a:miter lim="800000"/>
              <a:headEnd/>
              <a:tailEnd/>
            </a:ln>
          </p:spPr>
          <p:txBody>
            <a:bodyPr vert="vert270"/>
            <a:lstStyle/>
            <a:p>
              <a:pPr algn="ctr" rtl="1">
                <a:spcAft>
                  <a:spcPts val="1000"/>
                </a:spcAft>
                <a:defRPr/>
              </a:pPr>
              <a:endParaRPr lang="fa-IR" sz="300" b="1" dirty="0">
                <a:latin typeface="Calibri" pitchFamily="34" charset="0"/>
                <a:ea typeface="Arial" pitchFamily="34" charset="0"/>
                <a:cs typeface="B Zar" pitchFamily="2" charset="-78"/>
              </a:endParaRPr>
            </a:p>
            <a:p>
              <a:pPr algn="ctr" rtl="1">
                <a:spcAft>
                  <a:spcPts val="1000"/>
                </a:spcAft>
                <a:defRPr/>
              </a:pPr>
              <a:r>
                <a:rPr lang="fa-IR" sz="1600" b="1" dirty="0">
                  <a:latin typeface="Calibri" pitchFamily="34" charset="0"/>
                  <a:ea typeface="Arial" pitchFamily="34" charset="0"/>
                  <a:cs typeface="B Zar" pitchFamily="2" charset="-78"/>
                </a:rPr>
                <a:t>مرحله </a:t>
              </a:r>
              <a:r>
                <a:rPr lang="en-US" sz="1600" b="1" dirty="0">
                  <a:latin typeface="Calibri" pitchFamily="34" charset="0"/>
                  <a:ea typeface="Arial" pitchFamily="34" charset="0"/>
                  <a:cs typeface="B Zar" pitchFamily="2" charset="-78"/>
                </a:rPr>
                <a:t>LTAD</a:t>
              </a:r>
              <a:endParaRPr lang="fa-IR" sz="2800" dirty="0">
                <a:cs typeface="B Zar" pitchFamily="2" charset="-78"/>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p:cNvPicPr>
            <a:picLocks noChangeAspect="1" noChangeArrowheads="1"/>
          </p:cNvPicPr>
          <p:nvPr/>
        </p:nvPicPr>
        <p:blipFill>
          <a:blip r:embed="rId3">
            <a:extLst>
              <a:ext uri="{28A0092B-C50C-407E-A947-70E740481C1C}">
                <a14:useLocalDpi xmlns:a14="http://schemas.microsoft.com/office/drawing/2010/main" val="0"/>
              </a:ext>
            </a:extLst>
          </a:blip>
          <a:srcRect l="15840" t="25841" r="14655" b="12930"/>
          <a:stretch>
            <a:fillRect/>
          </a:stretch>
        </p:blipFill>
        <p:spPr bwMode="auto">
          <a:xfrm>
            <a:off x="1246188" y="566738"/>
            <a:ext cx="6778625" cy="447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8"/>
          <p:cNvPicPr>
            <a:picLocks noChangeAspect="1" noChangeArrowheads="1"/>
          </p:cNvPicPr>
          <p:nvPr/>
        </p:nvPicPr>
        <p:blipFill>
          <a:blip r:embed="rId4">
            <a:extLst>
              <a:ext uri="{28A0092B-C50C-407E-A947-70E740481C1C}">
                <a14:useLocalDpi xmlns:a14="http://schemas.microsoft.com/office/drawing/2010/main" val="0"/>
              </a:ext>
            </a:extLst>
          </a:blip>
          <a:srcRect l="17673" t="33298" r="12823" b="43858"/>
          <a:stretch>
            <a:fillRect/>
          </a:stretch>
        </p:blipFill>
        <p:spPr bwMode="auto">
          <a:xfrm>
            <a:off x="1246188" y="4992688"/>
            <a:ext cx="6778625"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2"/>
          <p:cNvSpPr txBox="1">
            <a:spLocks noChangeArrowheads="1"/>
          </p:cNvSpPr>
          <p:nvPr/>
        </p:nvSpPr>
        <p:spPr bwMode="auto">
          <a:xfrm>
            <a:off x="5659438" y="900113"/>
            <a:ext cx="2365375" cy="1335087"/>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spcAft>
                <a:spcPts val="1000"/>
              </a:spcAft>
            </a:pPr>
            <a:r>
              <a:rPr lang="fa-IR" altLang="en-US" sz="1600" b="1">
                <a:solidFill>
                  <a:srgbClr val="FFFF00"/>
                </a:solidFill>
                <a:latin typeface="Calibri" panose="020F0502020204030204" pitchFamily="34" charset="0"/>
                <a:ea typeface="Arial" panose="020B0604020202020204" pitchFamily="34" charset="0"/>
                <a:cs typeface="B Zar" panose="00000400000000000000" pitchFamily="2" charset="-78"/>
              </a:rPr>
              <a:t>اولین مرحله پرتاب</a:t>
            </a:r>
          </a:p>
          <a:p>
            <a:pPr algn="ctr" rtl="1" eaLnBrk="1" hangingPunct="1">
              <a:spcAft>
                <a:spcPts val="1000"/>
              </a:spcAft>
            </a:pPr>
            <a:r>
              <a:rPr lang="fa-IR" altLang="en-US" sz="1400">
                <a:latin typeface="Calibri" panose="020F0502020204030204" pitchFamily="34" charset="0"/>
                <a:ea typeface="Arial" panose="020B0604020202020204" pitchFamily="34" charset="0"/>
                <a:cs typeface="B Zar" panose="00000400000000000000" pitchFamily="2" charset="-78"/>
              </a:rPr>
              <a:t> </a:t>
            </a:r>
            <a:r>
              <a:rPr lang="fa-IR" altLang="en-US" sz="1500" b="1">
                <a:latin typeface="Calibri" panose="020F0502020204030204" pitchFamily="34" charset="0"/>
                <a:ea typeface="Arial" panose="020B0604020202020204" pitchFamily="34" charset="0"/>
                <a:cs typeface="B Zar" panose="00000400000000000000" pitchFamily="2" charset="-78"/>
              </a:rPr>
              <a:t>استفاده کم یا عدم استفاده از پاها یا بالاتنه، عدم پیچش تنه</a:t>
            </a:r>
            <a:r>
              <a:rPr lang="en-US" altLang="en-US" sz="1500" b="1">
                <a:latin typeface="Calibri" panose="020F0502020204030204" pitchFamily="34" charset="0"/>
                <a:ea typeface="Arial" panose="020B0604020202020204" pitchFamily="34" charset="0"/>
                <a:cs typeface="B Zar" panose="00000400000000000000" pitchFamily="2" charset="-78"/>
              </a:rPr>
              <a:t>.</a:t>
            </a:r>
            <a:r>
              <a:rPr lang="en-US" altLang="en-US" sz="1400">
                <a:latin typeface="Calibri" panose="020F0502020204030204" pitchFamily="34" charset="0"/>
                <a:ea typeface="Arial" panose="020B0604020202020204" pitchFamily="34" charset="0"/>
                <a:cs typeface="B Nazanin" panose="00000400000000000000" pitchFamily="2" charset="-78"/>
              </a:rPr>
              <a:t/>
            </a:r>
            <a:br>
              <a:rPr lang="en-US" altLang="en-US" sz="1400">
                <a:latin typeface="Calibri" panose="020F0502020204030204" pitchFamily="34" charset="0"/>
                <a:ea typeface="Arial" panose="020B0604020202020204" pitchFamily="34" charset="0"/>
                <a:cs typeface="B Nazanin" panose="00000400000000000000" pitchFamily="2" charset="-78"/>
              </a:rPr>
            </a:br>
            <a:endParaRPr lang="fa-IR" altLang="en-US"/>
          </a:p>
        </p:txBody>
      </p:sp>
      <p:sp>
        <p:nvSpPr>
          <p:cNvPr id="10245" name="Text Box 3"/>
          <p:cNvSpPr txBox="1">
            <a:spLocks noChangeArrowheads="1"/>
          </p:cNvSpPr>
          <p:nvPr/>
        </p:nvSpPr>
        <p:spPr bwMode="auto">
          <a:xfrm>
            <a:off x="5659438" y="3265488"/>
            <a:ext cx="2365375" cy="138271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spcAft>
                <a:spcPts val="1000"/>
              </a:spcAft>
            </a:pPr>
            <a:r>
              <a:rPr lang="fa-IR" altLang="en-US" sz="1600" b="1">
                <a:solidFill>
                  <a:srgbClr val="FFFF00"/>
                </a:solidFill>
                <a:latin typeface="Calibri" panose="020F0502020204030204" pitchFamily="34" charset="0"/>
                <a:ea typeface="Arial" panose="020B0604020202020204" pitchFamily="34" charset="0"/>
                <a:cs typeface="B Zar" panose="00000400000000000000" pitchFamily="2" charset="-78"/>
              </a:rPr>
              <a:t>مرحله میانی پرتاب</a:t>
            </a:r>
          </a:p>
          <a:p>
            <a:pPr algn="ctr" rtl="1" eaLnBrk="1" hangingPunct="1">
              <a:spcAft>
                <a:spcPts val="1000"/>
              </a:spcAft>
            </a:pPr>
            <a:r>
              <a:rPr lang="fa-IR" altLang="en-US" sz="1400" b="1">
                <a:latin typeface="Calibri" panose="020F0502020204030204" pitchFamily="34" charset="0"/>
                <a:ea typeface="Arial" panose="020B0604020202020204" pitchFamily="34" charset="0"/>
                <a:cs typeface="B Zar" panose="00000400000000000000" pitchFamily="2" charset="-78"/>
              </a:rPr>
              <a:t>پرتاب کننده با همان پایی که برای پرتاب توپ استفاده می کند قدم بر می دارد. مقداری پیچش تنه</a:t>
            </a:r>
            <a:r>
              <a:rPr lang="en-US" altLang="en-US" sz="1400" b="1">
                <a:latin typeface="Calibri" panose="020F0502020204030204" pitchFamily="34" charset="0"/>
                <a:ea typeface="Arial" panose="020B0604020202020204" pitchFamily="34" charset="0"/>
                <a:cs typeface="B Zar" panose="00000400000000000000" pitchFamily="2" charset="-78"/>
              </a:rPr>
              <a:t>.</a:t>
            </a:r>
            <a:endParaRPr lang="fa-IR" altLang="en-US" sz="1400" b="1">
              <a:latin typeface="Calibri" panose="020F0502020204030204" pitchFamily="34" charset="0"/>
              <a:ea typeface="Arial" panose="020B0604020202020204" pitchFamily="34" charset="0"/>
              <a:cs typeface="B Zar" panose="00000400000000000000" pitchFamily="2" charset="-78"/>
            </a:endParaRPr>
          </a:p>
        </p:txBody>
      </p:sp>
      <p:sp>
        <p:nvSpPr>
          <p:cNvPr id="10246" name="Text Box 4"/>
          <p:cNvSpPr txBox="1">
            <a:spLocks noChangeArrowheads="1"/>
          </p:cNvSpPr>
          <p:nvPr/>
        </p:nvSpPr>
        <p:spPr bwMode="auto">
          <a:xfrm>
            <a:off x="5659438" y="4992688"/>
            <a:ext cx="2365375" cy="1455737"/>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spcAft>
                <a:spcPts val="1000"/>
              </a:spcAft>
            </a:pPr>
            <a:r>
              <a:rPr lang="fa-IR" altLang="en-US" sz="1600" b="1">
                <a:solidFill>
                  <a:srgbClr val="FFFF00"/>
                </a:solidFill>
                <a:latin typeface="Calibri" panose="020F0502020204030204" pitchFamily="34" charset="0"/>
                <a:ea typeface="Arial" panose="020B0604020202020204" pitchFamily="34" charset="0"/>
                <a:cs typeface="B Zar" panose="00000400000000000000" pitchFamily="2" charset="-78"/>
              </a:rPr>
              <a:t>مرحله بلوغ پرتاب</a:t>
            </a:r>
          </a:p>
          <a:p>
            <a:pPr algn="ctr" rtl="1" eaLnBrk="1" hangingPunct="1">
              <a:spcAft>
                <a:spcPts val="1000"/>
              </a:spcAft>
            </a:pPr>
            <a:r>
              <a:rPr lang="fa-IR" altLang="en-US" sz="1400" b="1">
                <a:latin typeface="Calibri" panose="020F0502020204030204" pitchFamily="34" charset="0"/>
                <a:ea typeface="Arial" panose="020B0604020202020204" pitchFamily="34" charset="0"/>
                <a:cs typeface="B Zar" panose="00000400000000000000" pitchFamily="2" charset="-78"/>
              </a:rPr>
              <a:t>پرتاب کننده هنگام پرتاپ توپ با پای مخالف قدم بر می دارد.</a:t>
            </a:r>
            <a:r>
              <a:rPr lang="en-US" altLang="en-US" sz="1400" b="1">
                <a:latin typeface="Calibri" panose="020F0502020204030204" pitchFamily="34" charset="0"/>
                <a:ea typeface="Arial" panose="020B0604020202020204" pitchFamily="34" charset="0"/>
                <a:cs typeface="B Zar" panose="00000400000000000000" pitchFamily="2" charset="-78"/>
              </a:rPr>
              <a:t> </a:t>
            </a:r>
            <a:endParaRPr lang="fa-IR" altLang="en-US" sz="1400" b="1">
              <a:latin typeface="Calibri" panose="020F0502020204030204" pitchFamily="34" charset="0"/>
              <a:ea typeface="Arial" panose="020B0604020202020204" pitchFamily="34" charset="0"/>
              <a:cs typeface="B Zar" panose="00000400000000000000" pitchFamily="2" charset="-78"/>
            </a:endParaRPr>
          </a:p>
          <a:p>
            <a:pPr algn="ctr" rtl="1" eaLnBrk="1" hangingPunct="1">
              <a:spcAft>
                <a:spcPts val="1000"/>
              </a:spcAft>
            </a:pPr>
            <a:r>
              <a:rPr lang="fa-IR" altLang="en-US" sz="1400" b="1">
                <a:latin typeface="Calibri" panose="020F0502020204030204" pitchFamily="34" charset="0"/>
                <a:ea typeface="Arial" panose="020B0604020202020204" pitchFamily="34" charset="0"/>
                <a:cs typeface="B Zar" panose="00000400000000000000" pitchFamily="2" charset="-78"/>
              </a:rPr>
              <a:t>پیچش بیشتر تنه و بازو پرتاب را از پشت سر آغاز می کند</a:t>
            </a:r>
            <a:r>
              <a:rPr lang="en-US" altLang="en-US" sz="1400" b="1">
                <a:latin typeface="Calibri" panose="020F0502020204030204" pitchFamily="34" charset="0"/>
                <a:ea typeface="Arial" panose="020B0604020202020204" pitchFamily="34" charset="0"/>
                <a:cs typeface="B Zar" panose="00000400000000000000" pitchFamily="2" charset="-78"/>
              </a:rPr>
              <a:t>.</a:t>
            </a:r>
            <a:r>
              <a:rPr lang="en-US" altLang="en-US" b="1">
                <a:solidFill>
                  <a:srgbClr val="FFFFFF"/>
                </a:solidFill>
                <a:latin typeface="Calibri" panose="020F0502020204030204" pitchFamily="34" charset="0"/>
                <a:ea typeface="Arial" panose="020B0604020202020204" pitchFamily="34" charset="0"/>
                <a:cs typeface="B Zar" panose="00000400000000000000" pitchFamily="2" charset="-78"/>
              </a:rPr>
              <a:t/>
            </a:r>
            <a:br>
              <a:rPr lang="en-US" altLang="en-US" b="1">
                <a:solidFill>
                  <a:srgbClr val="FFFFFF"/>
                </a:solidFill>
                <a:latin typeface="Calibri" panose="020F0502020204030204" pitchFamily="34" charset="0"/>
                <a:ea typeface="Arial" panose="020B0604020202020204" pitchFamily="34" charset="0"/>
                <a:cs typeface="B Zar" panose="00000400000000000000" pitchFamily="2" charset="-78"/>
              </a:rPr>
            </a:br>
            <a:endParaRPr lang="fa-IR" altLang="en-US" b="1">
              <a:solidFill>
                <a:srgbClr val="FFFFFF"/>
              </a:solidFill>
              <a:latin typeface="Calibri" panose="020F0502020204030204" pitchFamily="34" charset="0"/>
              <a:ea typeface="Arial" panose="020B0604020202020204" pitchFamily="34" charset="0"/>
              <a:cs typeface="B Zar" panose="00000400000000000000" pitchFamily="2" charset="-78"/>
            </a:endParaRPr>
          </a:p>
        </p:txBody>
      </p:sp>
      <p:sp>
        <p:nvSpPr>
          <p:cNvPr id="10247" name="Rectangle 8"/>
          <p:cNvSpPr>
            <a:spLocks noChangeArrowheads="1"/>
          </p:cNvSpPr>
          <p:nvPr/>
        </p:nvSpPr>
        <p:spPr bwMode="auto">
          <a:xfrm>
            <a:off x="2441575" y="196850"/>
            <a:ext cx="3186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a-IR" altLang="en-US" sz="1600" b="1">
                <a:solidFill>
                  <a:srgbClr val="FF0000"/>
                </a:solidFill>
                <a:cs typeface="B Zar" panose="00000400000000000000" pitchFamily="2" charset="-78"/>
              </a:rPr>
              <a:t>سه مرحله در توسعه یک الگوی پرتاب بالغ</a:t>
            </a:r>
            <a:endParaRPr lang="fa-IR" altLang="en-US" sz="1600">
              <a:solidFill>
                <a:srgbClr val="FF0000"/>
              </a:solidFill>
              <a:cs typeface="B Zar" panose="00000400000000000000"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1993</TotalTime>
  <Words>1250</Words>
  <Application>Microsoft Office PowerPoint</Application>
  <PresentationFormat>On-screen Show (4:3)</PresentationFormat>
  <Paragraphs>221</Paragraphs>
  <Slides>19</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Arial</vt:lpstr>
      <vt:lpstr>Calibri</vt:lpstr>
      <vt:lpstr>B Titr</vt:lpstr>
      <vt:lpstr>B Mitra</vt:lpstr>
      <vt:lpstr>B Zar</vt:lpstr>
      <vt:lpstr>Times New Roman</vt:lpstr>
      <vt:lpstr>B Nazanin</vt:lpstr>
      <vt:lpstr>2  Mitra_1 (MRT)</vt:lpstr>
      <vt:lpstr>Wingdings 2</vt:lpstr>
      <vt:lpstr>Wingdings</vt:lpstr>
      <vt:lpstr>Arial Black</vt:lpstr>
      <vt:lpstr>Office Theme</vt:lpstr>
      <vt:lpstr>PowerPoint Presentation</vt:lpstr>
      <vt:lpstr>PowerPoint Presentation</vt:lpstr>
      <vt:lpstr>PowerPoint Presentation</vt:lpstr>
      <vt:lpstr>سواد حرکتی دقیقاً چیست؟</vt:lpstr>
      <vt:lpstr>مهارت بدنی در طول سه مرحله اول برنامه توسعه ورزش همگانی کانادا: بدو تولد تا آغاز نوجوانی از بدو تولد تا حدود 11 سالگی برای دختران  از 12 سالگی برای پسران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Glamorgan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 Gould</dc:creator>
  <cp:lastModifiedBy>shirin</cp:lastModifiedBy>
  <cp:revision>316</cp:revision>
  <dcterms:created xsi:type="dcterms:W3CDTF">2012-04-18T14:32:51Z</dcterms:created>
  <dcterms:modified xsi:type="dcterms:W3CDTF">2020-05-12T06:19:16Z</dcterms:modified>
</cp:coreProperties>
</file>