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9" r:id="rId3"/>
    <p:sldId id="257" r:id="rId4"/>
    <p:sldId id="283" r:id="rId5"/>
    <p:sldId id="284" r:id="rId6"/>
    <p:sldId id="258" r:id="rId7"/>
    <p:sldId id="260" r:id="rId8"/>
    <p:sldId id="295" r:id="rId9"/>
    <p:sldId id="296" r:id="rId10"/>
    <p:sldId id="297" r:id="rId11"/>
    <p:sldId id="298" r:id="rId12"/>
    <p:sldId id="278" r:id="rId13"/>
    <p:sldId id="292" r:id="rId14"/>
    <p:sldId id="291" r:id="rId15"/>
    <p:sldId id="279" r:id="rId16"/>
    <p:sldId id="289" r:id="rId17"/>
    <p:sldId id="293" r:id="rId18"/>
    <p:sldId id="294" r:id="rId19"/>
    <p:sldId id="276" r:id="rId20"/>
    <p:sldId id="277" r:id="rId21"/>
    <p:sldId id="259" r:id="rId22"/>
    <p:sldId id="282" r:id="rId23"/>
    <p:sldId id="261" r:id="rId24"/>
    <p:sldId id="262" r:id="rId25"/>
    <p:sldId id="263" r:id="rId26"/>
    <p:sldId id="264" r:id="rId27"/>
    <p:sldId id="280" r:id="rId28"/>
    <p:sldId id="265" r:id="rId29"/>
    <p:sldId id="267" r:id="rId30"/>
    <p:sldId id="270" r:id="rId31"/>
    <p:sldId id="266" r:id="rId32"/>
    <p:sldId id="268" r:id="rId33"/>
    <p:sldId id="269" r:id="rId34"/>
    <p:sldId id="271" r:id="rId35"/>
    <p:sldId id="272" r:id="rId36"/>
    <p:sldId id="273" r:id="rId37"/>
    <p:sldId id="281" r:id="rId38"/>
    <p:sldId id="274" r:id="rId39"/>
    <p:sldId id="275" r:id="rId40"/>
    <p:sldId id="285" r:id="rId41"/>
    <p:sldId id="286" r:id="rId42"/>
    <p:sldId id="287" r:id="rId43"/>
    <p:sldId id="288" r:id="rId44"/>
    <p:sldId id="29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1" d="100"/>
          <a:sy n="41" d="100"/>
        </p:scale>
        <p:origin x="8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8229600" cy="4953000"/>
          </a:xfrm>
        </p:spPr>
        <p:txBody>
          <a:bodyPr/>
          <a:lstStyle/>
          <a:p>
            <a:r>
              <a:rPr lang="fa-IR" dirty="0" smtClean="0">
                <a:cs typeface="B Badr" pitchFamily="2" charset="-78"/>
              </a:rPr>
              <a:t>بررسی مطالعات اجتماعی پایه پنجم</a:t>
            </a:r>
            <a:br>
              <a:rPr lang="fa-IR" dirty="0" smtClean="0">
                <a:cs typeface="B Badr" pitchFamily="2" charset="-78"/>
              </a:rPr>
            </a:br>
            <a:r>
              <a:rPr lang="fa-IR" dirty="0" smtClean="0">
                <a:cs typeface="B Badr" pitchFamily="2" charset="-78"/>
              </a:rPr>
              <a:t> مجید تریوه </a:t>
            </a:r>
            <a:r>
              <a:rPr lang="fa-IR" dirty="0" smtClean="0">
                <a:cs typeface="B Badr" pitchFamily="2" charset="-78"/>
              </a:rPr>
              <a:t/>
            </a:r>
            <a:br>
              <a:rPr lang="fa-IR" dirty="0" smtClean="0">
                <a:cs typeface="B Badr" pitchFamily="2" charset="-78"/>
              </a:rPr>
            </a:br>
            <a:r>
              <a:rPr lang="en-US" dirty="0" smtClean="0">
                <a:cs typeface="B Badr" pitchFamily="2" charset="-78"/>
              </a:rPr>
              <a:t>tarivehm@yahoo.com</a:t>
            </a:r>
            <a:endParaRPr lang="en-US" dirty="0">
              <a:cs typeface="B Badr" pitchFamily="2" charset="-78"/>
            </a:endParaRPr>
          </a:p>
        </p:txBody>
      </p:sp>
      <p:sp>
        <p:nvSpPr>
          <p:cNvPr id="3" name="Subtitle 2"/>
          <p:cNvSpPr>
            <a:spLocks noGrp="1"/>
          </p:cNvSpPr>
          <p:nvPr>
            <p:ph type="subTitle" idx="1"/>
          </p:nvPr>
        </p:nvSpPr>
        <p:spPr>
          <a:xfrm>
            <a:off x="1371600" y="2590800"/>
            <a:ext cx="6934200" cy="3581400"/>
          </a:xfrm>
        </p:spPr>
        <p:txBody>
          <a:bodyPr>
            <a:normAutofit/>
          </a:bodyPr>
          <a:lstStyle/>
          <a:p>
            <a:r>
              <a:rPr lang="fa-IR" sz="4800" dirty="0" smtClean="0">
                <a:solidFill>
                  <a:srgbClr val="FF0000"/>
                </a:solidFill>
                <a:cs typeface="B Badr" pitchFamily="2" charset="-78"/>
              </a:rPr>
              <a:t>مقدم همکاران گرامی را می داریم</a:t>
            </a:r>
            <a:endParaRPr lang="en-US" sz="4800" dirty="0">
              <a:solidFill>
                <a:srgbClr val="FF0000"/>
              </a:solidFill>
              <a:cs typeface="B Badr" pitchFamily="2" charset="-78"/>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fa-IR" dirty="0" smtClean="0"/>
              <a:t>روشهای  تدریس مطالعات اجتماعی</a:t>
            </a:r>
            <a:endParaRPr lang="en-US" dirty="0"/>
          </a:p>
        </p:txBody>
      </p:sp>
      <p:sp>
        <p:nvSpPr>
          <p:cNvPr id="3" name="Content Placeholder 2"/>
          <p:cNvSpPr>
            <a:spLocks noGrp="1"/>
          </p:cNvSpPr>
          <p:nvPr>
            <p:ph idx="1"/>
          </p:nvPr>
        </p:nvSpPr>
        <p:spPr>
          <a:xfrm>
            <a:off x="457200" y="762000"/>
            <a:ext cx="8229600" cy="5364163"/>
          </a:xfrm>
        </p:spPr>
        <p:txBody>
          <a:bodyPr>
            <a:normAutofit fontScale="92500"/>
          </a:bodyPr>
          <a:lstStyle/>
          <a:p>
            <a:pPr algn="r" rtl="1"/>
            <a:r>
              <a:rPr lang="fa-IR" sz="3500" b="1" dirty="0" smtClean="0">
                <a:solidFill>
                  <a:srgbClr val="FF0000"/>
                </a:solidFill>
                <a:cs typeface="B Badr" pitchFamily="2" charset="-78"/>
              </a:rPr>
              <a:t>3-پژوهشگری یا کاوشگری حل مسئله:</a:t>
            </a:r>
          </a:p>
          <a:p>
            <a:pPr algn="r" rtl="1"/>
            <a:r>
              <a:rPr lang="fa-IR" dirty="0" smtClean="0">
                <a:cs typeface="B Badr" pitchFamily="2" charset="-78"/>
              </a:rPr>
              <a:t>یک روش اوزشی  یادگیرنده محور است .با هدایت معلم دانش اموزان به جستجو و کاوش برای پاسخ دادن به سوالات و مجهولات می پردازند.این روش ریشه در کار ( پیازه ،دیویی ،ویگوتسکی و فریره) دارد.اصول یادگیری :</a:t>
            </a:r>
          </a:p>
          <a:p>
            <a:pPr marL="514350" indent="-514350" algn="r" rtl="1">
              <a:buFont typeface="+mj-lt"/>
              <a:buAutoNum type="arabicPeriod"/>
            </a:pPr>
            <a:r>
              <a:rPr lang="fa-IR" dirty="0" smtClean="0">
                <a:cs typeface="B Badr" pitchFamily="2" charset="-78"/>
              </a:rPr>
              <a:t>تاکید بر تفکرات سازنده  گرایی در آموزش و تولید دانش </a:t>
            </a:r>
          </a:p>
          <a:p>
            <a:pPr marL="514350" indent="-514350" algn="r" rtl="1">
              <a:buFont typeface="+mj-lt"/>
              <a:buAutoNum type="arabicPeriod"/>
            </a:pPr>
            <a:r>
              <a:rPr lang="fa-IR" dirty="0" smtClean="0">
                <a:cs typeface="B Badr" pitchFamily="2" charset="-78"/>
              </a:rPr>
              <a:t>تاکید بر مشارکت گروهی </a:t>
            </a:r>
          </a:p>
          <a:p>
            <a:pPr marL="514350" indent="-514350" algn="r" rtl="1">
              <a:buFont typeface="+mj-lt"/>
              <a:buAutoNum type="arabicPeriod"/>
            </a:pPr>
            <a:r>
              <a:rPr lang="fa-IR" dirty="0" smtClean="0">
                <a:cs typeface="B Badr" pitchFamily="2" charset="-78"/>
              </a:rPr>
              <a:t>دانش آموزان خودشان یادمی گیرند نه اینکه معلم انتقال دهنده باشد.</a:t>
            </a:r>
          </a:p>
          <a:p>
            <a:pPr marL="514350" indent="-514350" algn="r" rtl="1">
              <a:buFont typeface="+mj-lt"/>
              <a:buAutoNum type="arabicPeriod"/>
            </a:pPr>
            <a:r>
              <a:rPr lang="fa-IR" dirty="0" smtClean="0">
                <a:cs typeface="B Badr" pitchFamily="2" charset="-78"/>
              </a:rPr>
              <a:t>موضوعات و مسائل و پاسخگویی توسط دانش آموز مشخص می گردد.</a:t>
            </a:r>
            <a:endParaRPr lang="en-US" dirty="0">
              <a:cs typeface="B Badr" pitchFamily="2" charset="-78"/>
            </a:endParaRPr>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روش تدریس مطالعات اجتماعی</a:t>
            </a:r>
            <a:br>
              <a:rPr lang="fa-IR" dirty="0" smtClean="0"/>
            </a:br>
            <a:endParaRPr lang="en-US" dirty="0"/>
          </a:p>
        </p:txBody>
      </p:sp>
      <p:sp>
        <p:nvSpPr>
          <p:cNvPr id="3" name="Content Placeholder 2"/>
          <p:cNvSpPr>
            <a:spLocks noGrp="1"/>
          </p:cNvSpPr>
          <p:nvPr>
            <p:ph idx="1"/>
          </p:nvPr>
        </p:nvSpPr>
        <p:spPr>
          <a:xfrm>
            <a:off x="457200" y="1066800"/>
            <a:ext cx="8229600" cy="5486400"/>
          </a:xfrm>
        </p:spPr>
        <p:txBody>
          <a:bodyPr>
            <a:noAutofit/>
          </a:bodyPr>
          <a:lstStyle/>
          <a:p>
            <a:pPr algn="r" rtl="1"/>
            <a:r>
              <a:rPr lang="fa-IR" sz="2400" dirty="0" smtClean="0">
                <a:cs typeface="B Badr" pitchFamily="2" charset="-78"/>
              </a:rPr>
              <a:t>4- بازدید علمی و مطالعه میدانی :</a:t>
            </a:r>
          </a:p>
          <a:p>
            <a:pPr algn="r" rtl="1">
              <a:buNone/>
            </a:pPr>
            <a:r>
              <a:rPr lang="fa-IR" sz="2400" dirty="0" smtClean="0">
                <a:cs typeface="B Badr" pitchFamily="2" charset="-78"/>
              </a:rPr>
              <a:t>محیط های واقعی بهترین مکان  های اموزش  موضوعات مطالعات اجتماعی هستند.</a:t>
            </a:r>
          </a:p>
          <a:p>
            <a:pPr algn="r" rtl="1">
              <a:buNone/>
            </a:pPr>
            <a:r>
              <a:rPr lang="fa-IR" sz="2400" dirty="0" smtClean="0">
                <a:cs typeface="B Badr" pitchFamily="2" charset="-78"/>
              </a:rPr>
              <a:t>اهمیت این روش شامل :</a:t>
            </a:r>
          </a:p>
          <a:p>
            <a:pPr marL="514350" indent="-514350" algn="r" rtl="1">
              <a:buFont typeface="+mj-lt"/>
              <a:buAutoNum type="arabicParenR"/>
            </a:pPr>
            <a:r>
              <a:rPr lang="fa-IR" sz="2400" dirty="0" smtClean="0">
                <a:cs typeface="B Badr" pitchFamily="2" charset="-78"/>
              </a:rPr>
              <a:t>مشاهده و رویارویی مستقیم  با پدیده های  محیطی و اجتماعی  و ملموسو..</a:t>
            </a:r>
          </a:p>
          <a:p>
            <a:pPr marL="514350" indent="-514350" algn="r" rtl="1">
              <a:buFont typeface="+mj-lt"/>
              <a:buAutoNum type="arabicParenR"/>
            </a:pPr>
            <a:r>
              <a:rPr lang="fa-IR" sz="2400" dirty="0" smtClean="0">
                <a:cs typeface="B Badr" pitchFamily="2" charset="-78"/>
              </a:rPr>
              <a:t>ایجاد پیوند میان موضوعات درسی  کلاس درس و زندگی</a:t>
            </a:r>
          </a:p>
          <a:p>
            <a:pPr marL="514350" indent="-514350" algn="r" rtl="1">
              <a:buFont typeface="+mj-lt"/>
              <a:buAutoNum type="arabicParenR"/>
            </a:pPr>
            <a:r>
              <a:rPr lang="fa-IR" sz="2400" dirty="0" smtClean="0">
                <a:cs typeface="B Badr" pitchFamily="2" charset="-78"/>
              </a:rPr>
              <a:t>فرصت برای گرداوری اطلاعات از منابه دست اول واطلاعات لازم برای حل مسئله و کاوشگری </a:t>
            </a:r>
          </a:p>
          <a:p>
            <a:pPr marL="514350" indent="-514350" algn="r" rtl="1">
              <a:buFont typeface="+mj-lt"/>
              <a:buAutoNum type="arabicParenR"/>
            </a:pPr>
            <a:r>
              <a:rPr lang="fa-IR" sz="2400" dirty="0" smtClean="0">
                <a:cs typeface="B Badr" pitchFamily="2" charset="-78"/>
              </a:rPr>
              <a:t>پاسخ گویی به کنجکاوی های دان اموزان و هم چنین تحریک کنجکاوی آنان</a:t>
            </a:r>
          </a:p>
          <a:p>
            <a:pPr marL="514350" indent="-514350" algn="r" rtl="1">
              <a:buFont typeface="+mj-lt"/>
              <a:buAutoNum type="arabicParenR"/>
            </a:pPr>
            <a:r>
              <a:rPr lang="fa-IR" sz="2400" dirty="0" smtClean="0">
                <a:cs typeface="B Badr" pitchFamily="2" charset="-78"/>
              </a:rPr>
              <a:t>لذت بخش بودن فضای آموزش </a:t>
            </a:r>
          </a:p>
          <a:p>
            <a:pPr marL="514350" indent="-514350" algn="r" rtl="1">
              <a:buFont typeface="+mj-lt"/>
              <a:buAutoNum type="arabicParenR"/>
            </a:pPr>
            <a:r>
              <a:rPr lang="fa-IR" sz="2400" dirty="0" smtClean="0">
                <a:cs typeface="B Badr" pitchFamily="2" charset="-78"/>
              </a:rPr>
              <a:t>توسعه مهارت  سواد خواندن  از طریق یادداشت برداری </a:t>
            </a:r>
          </a:p>
          <a:p>
            <a:pPr marL="514350" indent="-514350" algn="r" rtl="1">
              <a:buFont typeface="+mj-lt"/>
              <a:buAutoNum type="arabicParenR"/>
            </a:pPr>
            <a:r>
              <a:rPr lang="fa-IR" sz="2400" dirty="0" smtClean="0">
                <a:cs typeface="B Badr" pitchFamily="2" charset="-78"/>
              </a:rPr>
              <a:t>تعمیق و پایداری  یادگیری  و ایجاد فرصت برای فعال کردن ذعهن دانش اموز به جای انتقال شفاهی</a:t>
            </a:r>
          </a:p>
          <a:p>
            <a:pPr marL="514350" indent="-514350" algn="r" rtl="1">
              <a:buFont typeface="+mj-lt"/>
              <a:buAutoNum type="arabicParenR"/>
            </a:pPr>
            <a:r>
              <a:rPr lang="fa-IR" sz="2400" dirty="0" smtClean="0">
                <a:cs typeface="B Badr" pitchFamily="2" charset="-78"/>
              </a:rPr>
              <a:t>تقویت ارتباط و مشارکت از طریق مطالعات میدانی  به صورت تیمی </a:t>
            </a:r>
          </a:p>
          <a:p>
            <a:pPr marL="514350" indent="-514350" algn="r" rtl="1">
              <a:buNone/>
            </a:pPr>
            <a:endParaRPr lang="en-US" sz="2400" dirty="0">
              <a:cs typeface="B Badr" pitchFamily="2" charset="-78"/>
            </a:endParaRPr>
          </a:p>
        </p:txBody>
      </p:sp>
    </p:spTree>
  </p:cSld>
  <p:clrMapOvr>
    <a:masterClrMapping/>
  </p:clrMapOvr>
  <p:transition>
    <p:cut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fa-IR" dirty="0" smtClean="0"/>
              <a:t>بخش اجتماعی کتاب</a:t>
            </a:r>
            <a:endParaRPr lang="en-US" dirty="0"/>
          </a:p>
        </p:txBody>
      </p:sp>
      <p:sp>
        <p:nvSpPr>
          <p:cNvPr id="3" name="Content Placeholder 2"/>
          <p:cNvSpPr>
            <a:spLocks noGrp="1"/>
          </p:cNvSpPr>
          <p:nvPr>
            <p:ph idx="1"/>
          </p:nvPr>
        </p:nvSpPr>
        <p:spPr>
          <a:xfrm>
            <a:off x="457200" y="1371600"/>
            <a:ext cx="8229600" cy="4754563"/>
          </a:xfrm>
        </p:spPr>
        <p:txBody>
          <a:bodyPr>
            <a:normAutofit lnSpcReduction="10000"/>
          </a:bodyPr>
          <a:lstStyle/>
          <a:p>
            <a:pPr algn="r" rtl="1"/>
            <a:r>
              <a:rPr lang="fa-IR" dirty="0" smtClean="0">
                <a:cs typeface="B Badr" pitchFamily="2" charset="-78"/>
              </a:rPr>
              <a:t>در این کتاب نیز رویکرد کاوشگری دنبال می شود آنچه در این کتاب مدنظر است این است که هر گاه معلم یک کار تحقیقی  برای دانش آموزان  ارائه می دهد  باید او را راهنمایی کرده و منبع تحقیقی در اختیارش قرار دهد  که با ساده ترین  روش و وسایل بدست آید. نه اینکه از اینترنت </a:t>
            </a:r>
            <a:r>
              <a:rPr lang="en-US" dirty="0" smtClean="0">
                <a:cs typeface="B Badr" pitchFamily="2" charset="-78"/>
              </a:rPr>
              <a:t>search</a:t>
            </a:r>
            <a:r>
              <a:rPr lang="fa-IR" dirty="0" smtClean="0">
                <a:cs typeface="B Badr" pitchFamily="2" charset="-78"/>
              </a:rPr>
              <a:t> نماید. مثل (ساخت ماکت ،جمع اوری سخن بزرگان و.....</a:t>
            </a:r>
          </a:p>
          <a:p>
            <a:pPr algn="r" rtl="1"/>
            <a:r>
              <a:rPr lang="fa-IR" dirty="0" smtClean="0">
                <a:cs typeface="B Badr" pitchFamily="2" charset="-78"/>
              </a:rPr>
              <a:t>مثال تحقیق در مورد جمعیت:</a:t>
            </a:r>
          </a:p>
          <a:p>
            <a:pPr algn="r" rtl="1"/>
            <a:r>
              <a:rPr lang="fa-IR" dirty="0" smtClean="0">
                <a:cs typeface="B Badr" pitchFamily="2" charset="-78"/>
              </a:rPr>
              <a:t>گفتگو با چنددانش اموز و دریافت آمار اعضای خانواده و.... راههای کاهش مصرف اب  و......تهیه پرسشنامه در مورد نوع وسیله نقلیه ....</a:t>
            </a:r>
            <a:endParaRPr lang="en-US" dirty="0">
              <a:cs typeface="B Badr" pitchFamily="2" charset="-78"/>
            </a:endParaRPr>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رویکردهای  جدید در آموزش تاریخ</a:t>
            </a:r>
            <a:endParaRPr lang="en-US" dirty="0"/>
          </a:p>
        </p:txBody>
      </p:sp>
      <p:sp>
        <p:nvSpPr>
          <p:cNvPr id="3" name="Content Placeholder 2"/>
          <p:cNvSpPr>
            <a:spLocks noGrp="1"/>
          </p:cNvSpPr>
          <p:nvPr>
            <p:ph idx="1"/>
          </p:nvPr>
        </p:nvSpPr>
        <p:spPr/>
        <p:txBody>
          <a:bodyPr>
            <a:normAutofit fontScale="92500" lnSpcReduction="20000"/>
          </a:bodyPr>
          <a:lstStyle/>
          <a:p>
            <a:pPr algn="r" rtl="1"/>
            <a:r>
              <a:rPr lang="fa-IR" dirty="0" smtClean="0">
                <a:cs typeface="B Badr" pitchFamily="2" charset="-78"/>
              </a:rPr>
              <a:t>دانش آموزان به استفاده و  وارسی  منابع اولیه و ثانویه ،وتفسیر و تحلیل شواهد و مدارک مربوط به گذشته می پردازند.</a:t>
            </a:r>
          </a:p>
          <a:p>
            <a:pPr algn="r" rtl="1"/>
            <a:r>
              <a:rPr lang="fa-IR" dirty="0" smtClean="0">
                <a:cs typeface="B Badr" pitchFamily="2" charset="-78"/>
              </a:rPr>
              <a:t>دانش آموزان به اظهار نظر ،قضاوت ،نقد رویداد ها  و موضوعات  و واکنش  شخصی  نسبت به موضوعات گذشته دست  می زنند.</a:t>
            </a:r>
          </a:p>
          <a:p>
            <a:pPr algn="r" rtl="1"/>
            <a:r>
              <a:rPr lang="fa-IR" dirty="0" smtClean="0">
                <a:cs typeface="B Badr" pitchFamily="2" charset="-78"/>
              </a:rPr>
              <a:t>دانش اموزان به فهم زندگی  اجتماعی و تحولات ان از طریق چگونگی زندگی مردم در ازمنه مختلف ،معیشت،داد و ستد،زبان،هنر و دین ،قانون و....</a:t>
            </a:r>
          </a:p>
          <a:p>
            <a:pPr algn="r" rtl="1"/>
            <a:r>
              <a:rPr lang="fa-IR" dirty="0" smtClean="0">
                <a:cs typeface="B Badr" pitchFamily="2" charset="-78"/>
              </a:rPr>
              <a:t>بررسی پدیده ها و تغییرات و تداوم ها در مقیاس زندگی فردی ،خانوادگی و فامیلی مدرسه و اجتماع محلی </a:t>
            </a:r>
          </a:p>
          <a:p>
            <a:pPr algn="r" rtl="1"/>
            <a:r>
              <a:rPr lang="fa-IR" dirty="0" smtClean="0">
                <a:cs typeface="B Badr" pitchFamily="2" charset="-78"/>
              </a:rPr>
              <a:t>استفاده از رسانها ،فیلم ،کتاب و....</a:t>
            </a:r>
          </a:p>
          <a:p>
            <a:pPr algn="r" rtl="1"/>
            <a:endParaRPr lang="en-US" dirty="0">
              <a:cs typeface="B Badr" pitchFamily="2" charset="-78"/>
            </a:endParaRPr>
          </a:p>
        </p:txBody>
      </p:sp>
    </p:spTree>
  </p:cSld>
  <p:clrMapOvr>
    <a:masterClrMapping/>
  </p:clrMapOvr>
  <p:transition>
    <p:cut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fa-IR" dirty="0" smtClean="0"/>
              <a:t>ضرورت آموزش تاریخ</a:t>
            </a:r>
            <a:endParaRPr lang="en-US" dirty="0"/>
          </a:p>
        </p:txBody>
      </p:sp>
      <p:sp>
        <p:nvSpPr>
          <p:cNvPr id="3" name="Content Placeholder 2"/>
          <p:cNvSpPr>
            <a:spLocks noGrp="1"/>
          </p:cNvSpPr>
          <p:nvPr>
            <p:ph idx="1"/>
          </p:nvPr>
        </p:nvSpPr>
        <p:spPr>
          <a:xfrm>
            <a:off x="457200" y="914400"/>
            <a:ext cx="8229600" cy="5211763"/>
          </a:xfrm>
        </p:spPr>
        <p:txBody>
          <a:bodyPr>
            <a:normAutofit fontScale="92500" lnSpcReduction="20000"/>
          </a:bodyPr>
          <a:lstStyle/>
          <a:p>
            <a:pPr algn="r" rtl="1"/>
            <a:r>
              <a:rPr lang="fa-IR" dirty="0" smtClean="0">
                <a:cs typeface="B Badr" pitchFamily="2" charset="-78"/>
              </a:rPr>
              <a:t>تاریخ علاوه بر ثبت  و حفظ واقعیتها و رویدادها ی زندگی انسان در گذشته ،چگونگی  وقوع ،تغییر و تحول و تکامل ابعاد  مختلف زندگی  اجتماعی  از جمله فنون حکومت ،هنر ،اقتصادی ،معیشت و... را بررسی می نماید</a:t>
            </a:r>
          </a:p>
          <a:p>
            <a:pPr algn="r" rtl="1"/>
            <a:r>
              <a:rPr lang="fa-IR" b="1" u="sng" dirty="0" smtClean="0">
                <a:solidFill>
                  <a:srgbClr val="00B0F0"/>
                </a:solidFill>
                <a:cs typeface="B Badr" pitchFamily="2" charset="-78"/>
              </a:rPr>
              <a:t>جامعه</a:t>
            </a:r>
            <a:r>
              <a:rPr lang="fa-IR" dirty="0" smtClean="0">
                <a:cs typeface="B Badr" pitchFamily="2" charset="-78"/>
              </a:rPr>
              <a:t> و </a:t>
            </a:r>
            <a:r>
              <a:rPr lang="fa-IR" b="1" u="sng" dirty="0" smtClean="0">
                <a:solidFill>
                  <a:srgbClr val="00B0F0"/>
                </a:solidFill>
                <a:cs typeface="B Badr" pitchFamily="2" charset="-78"/>
              </a:rPr>
              <a:t>زمان</a:t>
            </a:r>
            <a:r>
              <a:rPr lang="fa-IR" dirty="0" smtClean="0">
                <a:cs typeface="B Badr" pitchFamily="2" charset="-78"/>
              </a:rPr>
              <a:t> و </a:t>
            </a:r>
            <a:r>
              <a:rPr lang="fa-IR" b="1" u="sng" dirty="0" smtClean="0">
                <a:solidFill>
                  <a:srgbClr val="00B0F0"/>
                </a:solidFill>
                <a:cs typeface="B Badr" pitchFamily="2" charset="-78"/>
              </a:rPr>
              <a:t>مکان</a:t>
            </a:r>
            <a:r>
              <a:rPr lang="fa-IR" dirty="0" smtClean="0">
                <a:cs typeface="B Badr" pitchFamily="2" charset="-78"/>
              </a:rPr>
              <a:t> سه رکن اساسی در درس مطالعات اجتماعی هستند  و آموزش تاریخ به عنوان  یکی از این ارکان در دست یابی به اهداف  این درس یعنی : تربیت شهروند مطلوب ،نقش مهمی  ایفا می کند </a:t>
            </a:r>
            <a:r>
              <a:rPr lang="fa-IR" dirty="0" smtClean="0">
                <a:solidFill>
                  <a:srgbClr val="FF0000"/>
                </a:solidFill>
                <a:cs typeface="B Badr" pitchFamily="2" charset="-78"/>
              </a:rPr>
              <a:t>ضرورت های اموزش تاریخ از این قرارند:</a:t>
            </a:r>
          </a:p>
          <a:p>
            <a:pPr algn="r" rtl="1"/>
            <a:r>
              <a:rPr lang="fa-IR" dirty="0" smtClean="0">
                <a:cs typeface="B Badr" pitchFamily="2" charset="-78"/>
              </a:rPr>
              <a:t>الف)نقش تربیتی  و هدایتی تاریخ</a:t>
            </a:r>
          </a:p>
          <a:p>
            <a:pPr algn="r" rtl="1"/>
            <a:r>
              <a:rPr lang="fa-IR" dirty="0" smtClean="0">
                <a:cs typeface="B Badr" pitchFamily="2" charset="-78"/>
              </a:rPr>
              <a:t>ب)تکوین و تقویت هویت ملی</a:t>
            </a:r>
          </a:p>
          <a:p>
            <a:pPr algn="r" rtl="1"/>
            <a:r>
              <a:rPr lang="fa-IR" dirty="0" smtClean="0">
                <a:cs typeface="B Badr" pitchFamily="2" charset="-78"/>
              </a:rPr>
              <a:t>ج)پیش بینی آینده  و گسترش  افق دید انسان</a:t>
            </a:r>
          </a:p>
          <a:p>
            <a:pPr algn="r" rtl="1"/>
            <a:r>
              <a:rPr lang="fa-IR" dirty="0" smtClean="0">
                <a:cs typeface="B Badr" pitchFamily="2" charset="-78"/>
              </a:rPr>
              <a:t>د) حفظ میراث فرهنگی</a:t>
            </a:r>
            <a:endParaRPr lang="en-US" dirty="0">
              <a:cs typeface="B Badr" pitchFamily="2" charset="-78"/>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162800" cy="990600"/>
          </a:xfrm>
        </p:spPr>
        <p:txBody>
          <a:bodyPr>
            <a:normAutofit fontScale="90000"/>
          </a:bodyPr>
          <a:lstStyle/>
          <a:p>
            <a:pPr rtl="1"/>
            <a:r>
              <a:rPr lang="fa-IR" dirty="0" smtClean="0"/>
              <a:t>بخش تاریخ:</a:t>
            </a:r>
            <a:br>
              <a:rPr lang="fa-IR" dirty="0" smtClean="0"/>
            </a:br>
            <a:endParaRPr lang="en-US" dirty="0"/>
          </a:p>
        </p:txBody>
      </p:sp>
      <p:sp>
        <p:nvSpPr>
          <p:cNvPr id="6" name="Right Brace 5"/>
          <p:cNvSpPr/>
          <p:nvPr/>
        </p:nvSpPr>
        <p:spPr>
          <a:xfrm>
            <a:off x="7239000" y="4648200"/>
            <a:ext cx="228600" cy="1143000"/>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7" name="Content Placeholder 6"/>
          <p:cNvSpPr>
            <a:spLocks noGrp="1"/>
          </p:cNvSpPr>
          <p:nvPr>
            <p:ph idx="1"/>
          </p:nvPr>
        </p:nvSpPr>
        <p:spPr>
          <a:xfrm>
            <a:off x="457200" y="838200"/>
            <a:ext cx="8229600" cy="5287963"/>
          </a:xfrm>
        </p:spPr>
        <p:txBody>
          <a:bodyPr>
            <a:normAutofit lnSpcReduction="10000"/>
          </a:bodyPr>
          <a:lstStyle/>
          <a:p>
            <a:pPr algn="r" rtl="1"/>
            <a:r>
              <a:rPr lang="fa-IR" dirty="0" smtClean="0">
                <a:cs typeface="B Badr" pitchFamily="2" charset="-78"/>
              </a:rPr>
              <a:t>در کتاب چهارم  دانش آموزان با ایران باستان اشنا می شوند و در سفری به شهرهای باستانی تا مفهوم ورود اسلام به ایران اشنا هستند.</a:t>
            </a:r>
            <a:endParaRPr lang="fa-IR" dirty="0">
              <a:cs typeface="B Badr" pitchFamily="2" charset="-78"/>
            </a:endParaRPr>
          </a:p>
          <a:p>
            <a:pPr algn="r" rtl="1"/>
            <a:r>
              <a:rPr lang="fa-IR" dirty="0" smtClean="0">
                <a:cs typeface="B Badr" pitchFamily="2" charset="-78"/>
              </a:rPr>
              <a:t>در کتاب پنجم  با زیارت شهارهای  مقدس مطالب شروع می شود  با توجه به اینکه سفر به مکه و کربلا  در بین خانواده ها متداول شده است ورود به بحث را از طریق بازگو کردن خاطرات شروع می کنیم  در کتاب قبل از زمان  دعوت اسلام شروع می شد  و تا جنگ تحمیلی پایان می یافت اما در این کتاب دو مقطع زمانی  بیان  شده است : </a:t>
            </a:r>
          </a:p>
          <a:p>
            <a:pPr algn="r" rtl="1"/>
            <a:r>
              <a:rPr lang="fa-IR" dirty="0" smtClean="0">
                <a:cs typeface="B Badr" pitchFamily="2" charset="-78"/>
              </a:rPr>
              <a:t>             1-بوجود آمدن دعوت اسلام و تاریخ اسلام</a:t>
            </a:r>
            <a:br>
              <a:rPr lang="fa-IR" dirty="0" smtClean="0">
                <a:cs typeface="B Badr" pitchFamily="2" charset="-78"/>
              </a:rPr>
            </a:br>
            <a:r>
              <a:rPr lang="fa-IR" dirty="0" smtClean="0">
                <a:cs typeface="B Badr" pitchFamily="2" charset="-78"/>
              </a:rPr>
              <a:t>            2- بوجود امدن حکومتهای  مستقل اسلامی</a:t>
            </a:r>
            <a:endParaRPr lang="en-US" dirty="0">
              <a:cs typeface="B Badr" pitchFamily="2" charset="-78"/>
            </a:endParaRPr>
          </a:p>
        </p:txBody>
      </p:sp>
    </p:spTree>
  </p:cSld>
  <p:clrMapOvr>
    <a:masterClrMapping/>
  </p:clrMapOvr>
  <p:transition>
    <p:pull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covered_JPEG Digital Camera_225.jpg"/>
          <p:cNvPicPr>
            <a:picLocks noGrp="1" noChangeAspect="1"/>
          </p:cNvPicPr>
          <p:nvPr>
            <p:ph idx="1"/>
          </p:nvPr>
        </p:nvPicPr>
        <p:blipFill>
          <a:blip r:embed="rId2"/>
          <a:stretch>
            <a:fillRect/>
          </a:stretch>
        </p:blipFill>
        <p:spPr>
          <a:xfrm>
            <a:off x="381000" y="1600200"/>
            <a:ext cx="7772400" cy="4724400"/>
          </a:xfrm>
        </p:spPr>
      </p:pic>
      <p:sp>
        <p:nvSpPr>
          <p:cNvPr id="2" name="Title 1"/>
          <p:cNvSpPr>
            <a:spLocks noGrp="1"/>
          </p:cNvSpPr>
          <p:nvPr>
            <p:ph type="title"/>
          </p:nvPr>
        </p:nvSpPr>
        <p:spPr>
          <a:xfrm>
            <a:off x="381000" y="0"/>
            <a:ext cx="8229600" cy="2286000"/>
          </a:xfrm>
        </p:spPr>
        <p:txBody>
          <a:bodyPr>
            <a:noAutofit/>
          </a:bodyPr>
          <a:lstStyle/>
          <a:p>
            <a:r>
              <a:rPr lang="fa-IR" sz="2800" b="1" u="sng" dirty="0" smtClean="0">
                <a:cs typeface="B Badr" pitchFamily="2" charset="-78"/>
              </a:rPr>
              <a:t>بخش تاریخ:</a:t>
            </a:r>
            <a:r>
              <a:rPr lang="fa-IR" sz="2000" b="1" u="sng" dirty="0" smtClean="0">
                <a:cs typeface="B Badr" pitchFamily="2" charset="-78"/>
              </a:rPr>
              <a:t>در </a:t>
            </a:r>
            <a:r>
              <a:rPr lang="fa-IR" sz="2000" dirty="0" smtClean="0">
                <a:cs typeface="B Badr" pitchFamily="2" charset="-78"/>
              </a:rPr>
              <a:t>سفر به مکه و کربلا جزئیات تاریخ اسلام توضیح داده می شود بدون اینکه مطالب برای دانش آموزان حالت حافظه محوری داشته باشد در بخش دیگر (حکومت ایرانیان) با حکومت طاهریان شروع شده  و تا دوران مغول  و دوران صفویه .چراکه دانش اموزان در پایه ششم با دوران  صفویه آشنا یی پیدا خواهند کرد.رویکرد ارائه شده در این کتاب از حالت حافظه محوری به سمت ادراک بهتر حوادث و وقایع تاریخ است.</a:t>
            </a:r>
            <a:endParaRPr lang="en-US" sz="2000" dirty="0">
              <a:cs typeface="B Badr" pitchFamily="2" charset="-78"/>
            </a:endParaRPr>
          </a:p>
        </p:txBody>
      </p:sp>
    </p:spTree>
  </p:cSld>
  <p:clrMapOvr>
    <a:masterClrMapping/>
  </p:clrMapOvr>
  <p:transition>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fa-IR" dirty="0" smtClean="0"/>
              <a:t> ضرورت و اهمیت آموزش جغرافیا</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pPr algn="r" rtl="1"/>
            <a:r>
              <a:rPr lang="fa-IR" dirty="0" smtClean="0">
                <a:cs typeface="B Badr" pitchFamily="2" charset="-78"/>
              </a:rPr>
              <a:t>1-ضرورت آشنایی  و درک ابعاد مختلف محیط زندگی و اجزای آن </a:t>
            </a:r>
          </a:p>
          <a:p>
            <a:pPr algn="r" rtl="1"/>
            <a:r>
              <a:rPr lang="fa-IR" dirty="0" smtClean="0">
                <a:cs typeface="B Badr" pitchFamily="2" charset="-78"/>
              </a:rPr>
              <a:t>2-لزوم حفاظت و بهره برداری عاقلانه و مطلوب از محیط</a:t>
            </a:r>
          </a:p>
          <a:p>
            <a:pPr algn="r" rtl="1"/>
            <a:r>
              <a:rPr lang="fa-IR" dirty="0" smtClean="0">
                <a:cs typeface="B Badr" pitchFamily="2" charset="-78"/>
              </a:rPr>
              <a:t>3-لزوم برنامه ریزی و تصمیم گیری برای حل مسائل  محیطی</a:t>
            </a:r>
          </a:p>
          <a:p>
            <a:pPr algn="r" rtl="1"/>
            <a:r>
              <a:rPr lang="fa-IR" dirty="0" smtClean="0">
                <a:cs typeface="B Badr" pitchFamily="2" charset="-78"/>
              </a:rPr>
              <a:t>4-پرورش حس مسئولیت و احترام و تفاهم</a:t>
            </a:r>
          </a:p>
          <a:p>
            <a:pPr algn="r" rtl="1"/>
            <a:r>
              <a:rPr lang="fa-IR" dirty="0" smtClean="0">
                <a:cs typeface="B Badr" pitchFamily="2" charset="-78"/>
              </a:rPr>
              <a:t>5-احساس تعلق و هویت</a:t>
            </a:r>
          </a:p>
          <a:p>
            <a:pPr algn="r" rtl="1"/>
            <a:r>
              <a:rPr lang="fa-IR" dirty="0" smtClean="0">
                <a:cs typeface="B Badr" pitchFamily="2" charset="-78"/>
              </a:rPr>
              <a:t>6-تقویت مهارتهای زندگی فردی و اجتماعی</a:t>
            </a:r>
          </a:p>
          <a:p>
            <a:pPr algn="r" rtl="1"/>
            <a:r>
              <a:rPr lang="fa-IR" dirty="0" smtClean="0">
                <a:cs typeface="B Badr" pitchFamily="2" charset="-78"/>
              </a:rPr>
              <a:t>7-روحیه قدردانی و سپاسگذاری از مواهت الهی</a:t>
            </a:r>
            <a:endParaRPr lang="en-US" dirty="0">
              <a:cs typeface="B Badr" pitchFamily="2" charset="-78"/>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رویکرد جدید در آموزش جغرافیا</a:t>
            </a:r>
            <a:endParaRPr lang="en-US" dirty="0"/>
          </a:p>
        </p:txBody>
      </p:sp>
      <p:sp>
        <p:nvSpPr>
          <p:cNvPr id="3" name="Content Placeholder 2"/>
          <p:cNvSpPr>
            <a:spLocks noGrp="1"/>
          </p:cNvSpPr>
          <p:nvPr>
            <p:ph idx="1"/>
          </p:nvPr>
        </p:nvSpPr>
        <p:spPr/>
        <p:txBody>
          <a:bodyPr>
            <a:normAutofit lnSpcReduction="10000"/>
          </a:bodyPr>
          <a:lstStyle/>
          <a:p>
            <a:pPr algn="r" rtl="1"/>
            <a:r>
              <a:rPr lang="fa-IR" dirty="0" smtClean="0">
                <a:cs typeface="B Badr" pitchFamily="2" charset="-78"/>
              </a:rPr>
              <a:t>آموزش جغرافیا مثل سایر کشورها در گذشته حالت سنتی داشته است  یعنی به ذهن سپردن  مجموعه ای از اطلاعات  و اسامی. مهمترین نتیجه نگرش سنتی  رایج را می توان  اشاعه ی نگرش  غلط  مبن یبر فقدان کارایی درس جغرافیا  و بی فایده بودن آن تلقی کرد.</a:t>
            </a:r>
          </a:p>
          <a:p>
            <a:pPr algn="r" rtl="1"/>
            <a:r>
              <a:rPr lang="fa-IR" dirty="0" smtClean="0">
                <a:cs typeface="B Badr" pitchFamily="2" charset="-78"/>
              </a:rPr>
              <a:t>در حالی که جغرافیا به عنوان  یک درس بر انگیزاننده و  سودمند بوده است. </a:t>
            </a:r>
            <a:r>
              <a:rPr lang="fa-IR" dirty="0" smtClean="0">
                <a:solidFill>
                  <a:srgbClr val="FF0000"/>
                </a:solidFill>
                <a:cs typeface="B Badr" pitchFamily="2" charset="-78"/>
              </a:rPr>
              <a:t>رویکردهای جدید در جغرافیا :</a:t>
            </a:r>
          </a:p>
          <a:p>
            <a:pPr algn="r" rtl="1"/>
            <a:r>
              <a:rPr lang="fa-IR" dirty="0" smtClean="0">
                <a:solidFill>
                  <a:srgbClr val="00B0F0"/>
                </a:solidFill>
                <a:cs typeface="B Badr" pitchFamily="2" charset="-78"/>
              </a:rPr>
              <a:t>1-رویکرد ناحیه ای </a:t>
            </a:r>
          </a:p>
          <a:p>
            <a:pPr algn="r" rtl="1"/>
            <a:r>
              <a:rPr lang="fa-IR" dirty="0" smtClean="0">
                <a:solidFill>
                  <a:srgbClr val="00B0F0"/>
                </a:solidFill>
                <a:cs typeface="B Badr" pitchFamily="2" charset="-78"/>
              </a:rPr>
              <a:t>2-رویکرد موضوعی</a:t>
            </a:r>
            <a:endParaRPr lang="en-US" dirty="0">
              <a:solidFill>
                <a:srgbClr val="00B0F0"/>
              </a:solidFill>
              <a:cs typeface="B Badr" pitchFamily="2" charset="-78"/>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fa-IR" dirty="0" smtClean="0"/>
              <a:t>بخش جغرافیا</a:t>
            </a:r>
            <a:endParaRPr lang="en-US" dirty="0"/>
          </a:p>
        </p:txBody>
      </p:sp>
      <p:sp>
        <p:nvSpPr>
          <p:cNvPr id="3" name="Content Placeholder 2"/>
          <p:cNvSpPr>
            <a:spLocks noGrp="1"/>
          </p:cNvSpPr>
          <p:nvPr>
            <p:ph idx="1"/>
          </p:nvPr>
        </p:nvSpPr>
        <p:spPr>
          <a:xfrm>
            <a:off x="152400" y="990600"/>
            <a:ext cx="8839200" cy="5135563"/>
          </a:xfrm>
        </p:spPr>
        <p:txBody>
          <a:bodyPr>
            <a:normAutofit fontScale="92500" lnSpcReduction="10000"/>
          </a:bodyPr>
          <a:lstStyle/>
          <a:p>
            <a:pPr marL="514350" indent="-514350" algn="r" rtl="1">
              <a:buFont typeface="+mj-lt"/>
              <a:buAutoNum type="arabicParenR"/>
            </a:pPr>
            <a:r>
              <a:rPr lang="fa-IR" dirty="0" smtClean="0">
                <a:cs typeface="B Badr" pitchFamily="2" charset="-78"/>
              </a:rPr>
              <a:t>در کتاب چهارم دانش آموزان با مفهوم و ویژگیهای  آب و هوایی ،شرایط ناهمواریها  و به طور کلی  با محیط و اقلیم ایران آشنا  شده اند  اما در کتاب جدید پنجم با بحث ( سرزمین من  یعنی آشنایی با منابع ثروت ایران  مانن:نفت ،جمعیت ،منابع آب ، و راهها) صادرات و واردات و حتی در خصوص راهها با انواع مشاغل آشنا می شوند و آنهایی که به نوعی در جریان کار حمل و نقل سرو کار دارند آشنا می شوند.مانند:خلبان،کاپیتان و لکوموتیوران و... </a:t>
            </a:r>
          </a:p>
          <a:p>
            <a:pPr marL="514350" indent="-514350" algn="r" rtl="1">
              <a:buFont typeface="+mj-lt"/>
              <a:buAutoNum type="arabicParenR"/>
            </a:pPr>
            <a:r>
              <a:rPr lang="fa-IR" dirty="0" smtClean="0">
                <a:cs typeface="B Badr" pitchFamily="2" charset="-78"/>
              </a:rPr>
              <a:t>در بحث زمین با مدارها ،نصف النهرها و خط استوا و حرکات زمین و نتایج این حرکات و با طول و عرض جغرافیایی به خوبی آشنا می شوند و با انجام فعالیتهایی در کاذبرگه هایی که در آخر کتاب آمده این مهارتها تثبیت می گردد.</a:t>
            </a:r>
          </a:p>
        </p:txBody>
      </p:sp>
      <p:sp>
        <p:nvSpPr>
          <p:cNvPr id="4" name="Rectangle 3"/>
          <p:cNvSpPr/>
          <p:nvPr/>
        </p:nvSpPr>
        <p:spPr>
          <a:xfrm>
            <a:off x="838200" y="5638800"/>
            <a:ext cx="7467600" cy="9144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marL="514350" indent="-514350" algn="r" rtl="1">
              <a:buFont typeface="+mj-lt"/>
              <a:buAutoNum type="arabicParenR"/>
            </a:pPr>
            <a:r>
              <a:rPr lang="fa-IR" sz="2400" b="1" dirty="0" smtClean="0">
                <a:solidFill>
                  <a:schemeClr val="tx1"/>
                </a:solidFill>
                <a:cs typeface="B Badr" pitchFamily="2" charset="-78"/>
              </a:rPr>
              <a:t>دانش آموزان علاوه بر مهارت مکان یابی ،دانش آن را نیز فرا می گیرند.</a:t>
            </a:r>
            <a:endParaRPr lang="en-US" sz="2400" b="1" dirty="0">
              <a:solidFill>
                <a:schemeClr val="tx1"/>
              </a:solidFill>
              <a:cs typeface="B Badr" pitchFamily="2" charset="-78"/>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covered_JPEG Digital Camera_138.jpg"/>
          <p:cNvPicPr>
            <a:picLocks noGrp="1" noChangeAspect="1"/>
          </p:cNvPicPr>
          <p:nvPr>
            <p:ph idx="1"/>
          </p:nvPr>
        </p:nvPicPr>
        <p:blipFill>
          <a:blip r:embed="rId2"/>
          <a:stretch>
            <a:fillRect/>
          </a:stretch>
        </p:blipFill>
        <p:spPr>
          <a:xfrm>
            <a:off x="0" y="762000"/>
            <a:ext cx="9143999" cy="6096000"/>
          </a:xfrm>
        </p:spPr>
      </p:pic>
      <p:sp>
        <p:nvSpPr>
          <p:cNvPr id="2" name="Title 1"/>
          <p:cNvSpPr>
            <a:spLocks noGrp="1"/>
          </p:cNvSpPr>
          <p:nvPr>
            <p:ph type="title"/>
          </p:nvPr>
        </p:nvSpPr>
        <p:spPr>
          <a:xfrm>
            <a:off x="228600" y="228600"/>
            <a:ext cx="8686800" cy="1981200"/>
          </a:xfrm>
        </p:spPr>
        <p:txBody>
          <a:bodyPr>
            <a:normAutofit fontScale="90000"/>
          </a:bodyPr>
          <a:lstStyle/>
          <a:p>
            <a:pPr rtl="1"/>
            <a:r>
              <a:rPr lang="fa-IR" dirty="0" smtClean="0">
                <a:cs typeface="B Badr" pitchFamily="2" charset="-78"/>
              </a:rPr>
              <a:t/>
            </a:r>
            <a:br>
              <a:rPr lang="fa-IR" dirty="0" smtClean="0">
                <a:cs typeface="B Badr" pitchFamily="2" charset="-78"/>
              </a:rPr>
            </a:br>
            <a:r>
              <a:rPr lang="fa-IR" dirty="0" smtClean="0">
                <a:cs typeface="B Badr" pitchFamily="2" charset="-78"/>
              </a:rPr>
              <a:t>بررسی مطالعات اجتماعی پایه پنجم</a:t>
            </a:r>
            <a:br>
              <a:rPr lang="fa-IR" dirty="0" smtClean="0">
                <a:cs typeface="B Badr" pitchFamily="2" charset="-78"/>
              </a:rPr>
            </a:br>
            <a:r>
              <a:rPr lang="en-US" dirty="0" smtClean="0">
                <a:cs typeface="B Badr" pitchFamily="2" charset="-78"/>
              </a:rPr>
              <a:t/>
            </a:r>
            <a:br>
              <a:rPr lang="en-US" dirty="0" smtClean="0">
                <a:cs typeface="B Badr" pitchFamily="2" charset="-78"/>
              </a:rPr>
            </a:b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28600"/>
            <a:ext cx="5029200" cy="762000"/>
          </a:xfrm>
        </p:spPr>
        <p:txBody>
          <a:bodyPr>
            <a:normAutofit/>
          </a:bodyPr>
          <a:lstStyle/>
          <a:p>
            <a:pPr rtl="1"/>
            <a:r>
              <a:rPr lang="fa-IR" dirty="0" smtClean="0"/>
              <a:t>بخش جغرافیا</a:t>
            </a:r>
            <a:endParaRPr lang="en-US" dirty="0"/>
          </a:p>
        </p:txBody>
      </p:sp>
      <p:sp>
        <p:nvSpPr>
          <p:cNvPr id="3" name="Content Placeholder 2"/>
          <p:cNvSpPr>
            <a:spLocks noGrp="1"/>
          </p:cNvSpPr>
          <p:nvPr>
            <p:ph idx="1"/>
          </p:nvPr>
        </p:nvSpPr>
        <p:spPr>
          <a:xfrm>
            <a:off x="457200" y="1143000"/>
            <a:ext cx="8229600" cy="4983163"/>
          </a:xfrm>
        </p:spPr>
        <p:txBody>
          <a:bodyPr>
            <a:noAutofit/>
          </a:bodyPr>
          <a:lstStyle/>
          <a:p>
            <a:pPr algn="r" rtl="1"/>
            <a:r>
              <a:rPr lang="fa-IR" dirty="0" smtClean="0">
                <a:cs typeface="B Badr" pitchFamily="2" charset="-78"/>
              </a:rPr>
              <a:t>در کتاب جغرافیای سال قبل  دانش اموزان با چند کشور همسایه آشنا می شدند  که بیشتر  برای دانش آموزان حالت حافظه محوری را داشت  اما در کتاب جدید  5 کشور همسایه با توجه به نوع اداب و فرهنگ و نوع غذای محلی ،ورزش  و جاذبه های گردشگری  اشاره شده است . که دانش آموزان ضمن خواندن  متن فعالیتهایی را که در کاربرگه ها ارائه شده ،انجام می دهند.</a:t>
            </a:r>
          </a:p>
          <a:p>
            <a:pPr algn="r" rtl="1"/>
            <a:r>
              <a:rPr lang="fa-IR" dirty="0" smtClean="0">
                <a:cs typeface="B Badr" pitchFamily="2" charset="-78"/>
              </a:rPr>
              <a:t>دانش آموزان اطلاعات را در مورد 5 کشور یاد می گیرند نه حفظ می کنند و با کشور افغانستان نیز در پایه ششم آشنا می شوند.</a:t>
            </a:r>
          </a:p>
          <a:p>
            <a:pPr algn="r" rtl="1"/>
            <a:r>
              <a:rPr lang="fa-IR" dirty="0" smtClean="0">
                <a:cs typeface="B Badr" pitchFamily="2" charset="-78"/>
              </a:rPr>
              <a:t>معرفی کشور ها در کادر  بیشتر برای مطالعه دانش آموزان ارائه شده به عنوان یک منبع کاوشگری محسوب می شود.</a:t>
            </a:r>
            <a:endParaRPr lang="en-US" dirty="0">
              <a:cs typeface="B Badr" pitchFamily="2" charset="-78"/>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حوزه های موضوعی  مطالعات اجتماعی پایه پنجم</a:t>
            </a:r>
            <a:endParaRPr lang="en-US" dirty="0"/>
          </a:p>
        </p:txBody>
      </p:sp>
      <p:sp>
        <p:nvSpPr>
          <p:cNvPr id="3" name="Content Placeholder 2"/>
          <p:cNvSpPr>
            <a:spLocks noGrp="1"/>
          </p:cNvSpPr>
          <p:nvPr>
            <p:ph idx="1"/>
          </p:nvPr>
        </p:nvSpPr>
        <p:spPr>
          <a:xfrm>
            <a:off x="457200" y="1447800"/>
            <a:ext cx="8229600" cy="4678363"/>
          </a:xfrm>
        </p:spPr>
        <p:txBody>
          <a:bodyPr/>
          <a:lstStyle/>
          <a:p>
            <a:pPr marL="514350" indent="-514350" algn="r" rtl="1">
              <a:buNone/>
            </a:pPr>
            <a:r>
              <a:rPr lang="fa-IR" dirty="0" smtClean="0">
                <a:cs typeface="B Badr" pitchFamily="2" charset="-78"/>
              </a:rPr>
              <a:t> </a:t>
            </a:r>
            <a:endParaRPr lang="fa-IR" dirty="0" smtClean="0">
              <a:solidFill>
                <a:srgbClr val="FF0000"/>
              </a:solidFill>
              <a:cs typeface="B Badr" pitchFamily="2" charset="-78"/>
            </a:endParaRPr>
          </a:p>
          <a:p>
            <a:pPr algn="r" rtl="1"/>
            <a:endParaRPr lang="en-US" dirty="0">
              <a:cs typeface="B Badr" pitchFamily="2" charset="-78"/>
            </a:endParaRPr>
          </a:p>
        </p:txBody>
      </p:sp>
      <p:graphicFrame>
        <p:nvGraphicFramePr>
          <p:cNvPr id="4" name="Table 3"/>
          <p:cNvGraphicFramePr>
            <a:graphicFrameLocks noGrp="1"/>
          </p:cNvGraphicFramePr>
          <p:nvPr/>
        </p:nvGraphicFramePr>
        <p:xfrm>
          <a:off x="457201" y="1295400"/>
          <a:ext cx="8458198" cy="4885368"/>
        </p:xfrm>
        <a:graphic>
          <a:graphicData uri="http://schemas.openxmlformats.org/drawingml/2006/table">
            <a:tbl>
              <a:tblPr firstRow="1" bandRow="1">
                <a:tableStyleId>{BC89EF96-8CEA-46FF-86C4-4CE0E7609802}</a:tableStyleId>
              </a:tblPr>
              <a:tblGrid>
                <a:gridCol w="1960765">
                  <a:extLst>
                    <a:ext uri="{9D8B030D-6E8A-4147-A177-3AD203B41FA5}">
                      <a16:colId xmlns:a16="http://schemas.microsoft.com/office/drawing/2014/main" val="20000"/>
                    </a:ext>
                  </a:extLst>
                </a:gridCol>
                <a:gridCol w="3967878">
                  <a:extLst>
                    <a:ext uri="{9D8B030D-6E8A-4147-A177-3AD203B41FA5}">
                      <a16:colId xmlns:a16="http://schemas.microsoft.com/office/drawing/2014/main" val="20001"/>
                    </a:ext>
                  </a:extLst>
                </a:gridCol>
                <a:gridCol w="1767556">
                  <a:extLst>
                    <a:ext uri="{9D8B030D-6E8A-4147-A177-3AD203B41FA5}">
                      <a16:colId xmlns:a16="http://schemas.microsoft.com/office/drawing/2014/main" val="20002"/>
                    </a:ext>
                  </a:extLst>
                </a:gridCol>
                <a:gridCol w="761999">
                  <a:extLst>
                    <a:ext uri="{9D8B030D-6E8A-4147-A177-3AD203B41FA5}">
                      <a16:colId xmlns:a16="http://schemas.microsoft.com/office/drawing/2014/main" val="20003"/>
                    </a:ext>
                  </a:extLst>
                </a:gridCol>
              </a:tblGrid>
              <a:tr h="609600">
                <a:tc>
                  <a:txBody>
                    <a:bodyPr/>
                    <a:lstStyle/>
                    <a:p>
                      <a:pPr algn="r" rtl="1"/>
                      <a:r>
                        <a:rPr lang="fa-IR" dirty="0" smtClean="0">
                          <a:cs typeface="B Badr" pitchFamily="2" charset="-78"/>
                        </a:rPr>
                        <a:t>دروس مرتبط با اهداف </a:t>
                      </a:r>
                      <a:endParaRPr lang="en-US" dirty="0">
                        <a:cs typeface="B Badr" pitchFamily="2" charset="-7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rtl="1"/>
                      <a:r>
                        <a:rPr lang="fa-IR" dirty="0" smtClean="0">
                          <a:cs typeface="B Badr" pitchFamily="2" charset="-78"/>
                        </a:rPr>
                        <a:t>هدف</a:t>
                      </a:r>
                      <a:endParaRPr lang="en-US" dirty="0">
                        <a:cs typeface="B Badr" pitchFamily="2" charset="-7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rtl="1"/>
                      <a:r>
                        <a:rPr lang="fa-IR" dirty="0" smtClean="0">
                          <a:cs typeface="B Badr" pitchFamily="2" charset="-78"/>
                        </a:rPr>
                        <a:t>حوزه موضوعی</a:t>
                      </a:r>
                      <a:endParaRPr lang="en-US" dirty="0">
                        <a:cs typeface="B Badr" pitchFamily="2" charset="-78"/>
                      </a:endParaRPr>
                    </a:p>
                  </a:txBody>
                  <a:tcPr>
                    <a:lnR w="12700" cap="flat" cmpd="sng" algn="ctr">
                      <a:solidFill>
                        <a:schemeClr val="tx1"/>
                      </a:solidFill>
                      <a:prstDash val="solid"/>
                      <a:round/>
                      <a:headEnd type="none" w="med" len="med"/>
                      <a:tailEnd type="none" w="med" len="med"/>
                    </a:lnR>
                  </a:tcPr>
                </a:tc>
                <a:tc>
                  <a:txBody>
                    <a:bodyPr/>
                    <a:lstStyle/>
                    <a:p>
                      <a:pPr algn="r" rtl="1"/>
                      <a:r>
                        <a:rPr lang="fa-IR" dirty="0" smtClean="0">
                          <a:cs typeface="B Badr" pitchFamily="2" charset="-78"/>
                        </a:rPr>
                        <a:t>شماره هدف</a:t>
                      </a:r>
                      <a:endParaRPr lang="en-US" dirty="0">
                        <a:cs typeface="B Badr" pitchFamily="2" charset="-78"/>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4245288">
                <a:tc>
                  <a:txBody>
                    <a:bodyPr/>
                    <a:lstStyle/>
                    <a:p>
                      <a:pPr algn="r" rtl="1"/>
                      <a:r>
                        <a:rPr lang="fa-IR" sz="2400" dirty="0" smtClean="0">
                          <a:cs typeface="B Badr" pitchFamily="2" charset="-78"/>
                        </a:rPr>
                        <a:t>فصل 4</a:t>
                      </a:r>
                    </a:p>
                    <a:p>
                      <a:endParaRPr lang="fa-IR" sz="2400" dirty="0" smtClean="0">
                        <a:cs typeface="B Badr" pitchFamily="2" charset="-78"/>
                      </a:endParaRPr>
                    </a:p>
                    <a:p>
                      <a:endParaRPr lang="fa-IR" sz="2400" dirty="0" smtClean="0">
                        <a:cs typeface="B Badr" pitchFamily="2" charset="-78"/>
                      </a:endParaRPr>
                    </a:p>
                    <a:p>
                      <a:endParaRPr lang="fa-IR" sz="2400" dirty="0" smtClean="0">
                        <a:cs typeface="B Badr" pitchFamily="2" charset="-78"/>
                      </a:endParaRPr>
                    </a:p>
                    <a:p>
                      <a:endParaRPr lang="fa-IR" sz="2400" dirty="0" smtClean="0">
                        <a:cs typeface="B Badr" pitchFamily="2" charset="-78"/>
                      </a:endParaRPr>
                    </a:p>
                    <a:p>
                      <a:endParaRPr lang="fa-IR" sz="2400" dirty="0" smtClean="0">
                        <a:cs typeface="B Badr" pitchFamily="2" charset="-78"/>
                      </a:endParaRPr>
                    </a:p>
                    <a:p>
                      <a:endParaRPr lang="fa-IR" sz="2400" dirty="0" smtClean="0">
                        <a:cs typeface="B Badr" pitchFamily="2" charset="-78"/>
                      </a:endParaRPr>
                    </a:p>
                    <a:p>
                      <a:pPr algn="r" rtl="1"/>
                      <a:r>
                        <a:rPr lang="fa-IR" sz="2400" dirty="0" smtClean="0">
                          <a:cs typeface="B Badr" pitchFamily="2" charset="-78"/>
                        </a:rPr>
                        <a:t>فصل 5</a:t>
                      </a:r>
                      <a:endParaRPr lang="en-US" sz="2400" dirty="0">
                        <a:cs typeface="B Badr" pitchFamily="2" charset="-78"/>
                      </a:endParaRPr>
                    </a:p>
                  </a:txBody>
                  <a:tcPr>
                    <a:lnR w="12700" cap="flat" cmpd="sng" algn="ctr">
                      <a:solidFill>
                        <a:schemeClr val="tx1"/>
                      </a:solidFill>
                      <a:prstDash val="solid"/>
                      <a:round/>
                      <a:headEnd type="none" w="med" len="med"/>
                      <a:tailEnd type="none" w="med" len="med"/>
                    </a:lnR>
                  </a:tcPr>
                </a:tc>
                <a:tc>
                  <a:txBody>
                    <a:bodyPr/>
                    <a:lstStyle/>
                    <a:p>
                      <a:pPr algn="r" rtl="1"/>
                      <a:r>
                        <a:rPr lang="fa-IR" sz="2400" dirty="0" smtClean="0">
                          <a:cs typeface="B Badr" pitchFamily="2" charset="-78"/>
                        </a:rPr>
                        <a:t>1-دانش آموزان علل </a:t>
                      </a:r>
                      <a:r>
                        <a:rPr lang="fa-IR" sz="2400" baseline="0" dirty="0" smtClean="0">
                          <a:cs typeface="B Badr" pitchFamily="2" charset="-78"/>
                        </a:rPr>
                        <a:t> رویدادهای مهم  تاریخ اسلام را از بعثت  پیامبر اکرم  تا قیام عاشورا توضیح می دهند و معنا و مفهوم  تاریخ هجری و شمسی  را با محاسبه نشان می دهند.</a:t>
                      </a:r>
                      <a:r>
                        <a:rPr lang="fa-IR" sz="2400" dirty="0" smtClean="0">
                          <a:cs typeface="B Badr" pitchFamily="2" charset="-78"/>
                        </a:rPr>
                        <a:t> </a:t>
                      </a:r>
                    </a:p>
                    <a:p>
                      <a:pPr algn="r" rtl="1"/>
                      <a:endParaRPr lang="fa-IR" sz="2400" dirty="0" smtClean="0">
                        <a:cs typeface="B Badr" pitchFamily="2" charset="-78"/>
                      </a:endParaRPr>
                    </a:p>
                    <a:p>
                      <a:pPr algn="r" rtl="1"/>
                      <a:r>
                        <a:rPr lang="fa-IR" sz="2400" dirty="0" smtClean="0">
                          <a:cs typeface="B Badr" pitchFamily="2" charset="-78"/>
                        </a:rPr>
                        <a:t>2- دانش آموزان رویدادهای  مهم سیاسی و به قدرت رسیدن حکومتها را درایران  پس از ورود اسلام</a:t>
                      </a:r>
                      <a:r>
                        <a:rPr lang="fa-IR" sz="2400" baseline="0" dirty="0" smtClean="0">
                          <a:cs typeface="B Badr" pitchFamily="2" charset="-78"/>
                        </a:rPr>
                        <a:t>  تا پایان دوره تیموری بیان می کنند و ترتیب و توالی  و قلمرو آنها را  روی خط زمان نشان می دهند .</a:t>
                      </a:r>
                      <a:r>
                        <a:rPr lang="fa-IR" sz="2400" dirty="0" smtClean="0">
                          <a:cs typeface="B Badr" pitchFamily="2" charset="-78"/>
                        </a:rPr>
                        <a:t> </a:t>
                      </a:r>
                      <a:endParaRPr lang="en-US" sz="2400" dirty="0">
                        <a:cs typeface="B Badr" pitchFamily="2" charset="-78"/>
                      </a:endParaRPr>
                    </a:p>
                  </a:txBody>
                  <a:tcPr>
                    <a:lnL w="12700" cap="flat" cmpd="sng" algn="ctr">
                      <a:solidFill>
                        <a:schemeClr val="tx1"/>
                      </a:solidFill>
                      <a:prstDash val="solid"/>
                      <a:round/>
                      <a:headEnd type="none" w="med" len="med"/>
                      <a:tailEnd type="none" w="med" len="med"/>
                    </a:lnL>
                  </a:tcPr>
                </a:tc>
                <a:tc>
                  <a:txBody>
                    <a:bodyPr/>
                    <a:lstStyle/>
                    <a:p>
                      <a:pPr algn="r" rtl="1"/>
                      <a:r>
                        <a:rPr lang="fa-IR" sz="2800" dirty="0" smtClean="0">
                          <a:solidFill>
                            <a:srgbClr val="FF0000"/>
                          </a:solidFill>
                          <a:cs typeface="B Badr" pitchFamily="2" charset="-78"/>
                        </a:rPr>
                        <a:t>زمان ،تداوم و تغییر:</a:t>
                      </a:r>
                      <a:r>
                        <a:rPr lang="fa-IR" sz="2800" dirty="0" smtClean="0">
                          <a:cs typeface="B Badr" pitchFamily="2" charset="-78"/>
                        </a:rPr>
                        <a:t> </a:t>
                      </a:r>
                      <a:endParaRPr lang="en-US" sz="2800" dirty="0">
                        <a:cs typeface="B Badr" pitchFamily="2" charset="-78"/>
                      </a:endParaRPr>
                    </a:p>
                  </a:txBody>
                  <a:tcPr>
                    <a:lnR w="12700" cap="flat" cmpd="sng" algn="ctr">
                      <a:solidFill>
                        <a:schemeClr val="tx1"/>
                      </a:solidFill>
                      <a:prstDash val="solid"/>
                      <a:round/>
                      <a:headEnd type="none" w="med" len="med"/>
                      <a:tailEnd type="none" w="med" len="med"/>
                    </a:lnR>
                  </a:tcPr>
                </a:tc>
                <a:tc>
                  <a:txBody>
                    <a:bodyPr/>
                    <a:lstStyle/>
                    <a:p>
                      <a:pPr algn="r" rtl="1"/>
                      <a:r>
                        <a:rPr lang="fa-IR" sz="2800" dirty="0" smtClean="0">
                          <a:cs typeface="B Badr" pitchFamily="2" charset="-78"/>
                        </a:rPr>
                        <a:t>1</a:t>
                      </a:r>
                    </a:p>
                    <a:p>
                      <a:pPr algn="r" rtl="1"/>
                      <a:endParaRPr lang="fa-IR" sz="2800" dirty="0" smtClean="0">
                        <a:cs typeface="B Badr" pitchFamily="2" charset="-78"/>
                      </a:endParaRPr>
                    </a:p>
                    <a:p>
                      <a:pPr algn="r" rtl="1"/>
                      <a:endParaRPr lang="fa-IR" sz="2800" dirty="0" smtClean="0">
                        <a:cs typeface="B Badr" pitchFamily="2" charset="-78"/>
                      </a:endParaRPr>
                    </a:p>
                    <a:p>
                      <a:pPr algn="r" rtl="1"/>
                      <a:endParaRPr lang="fa-IR" sz="2800" dirty="0" smtClean="0">
                        <a:cs typeface="B Badr" pitchFamily="2" charset="-78"/>
                      </a:endParaRPr>
                    </a:p>
                    <a:p>
                      <a:pPr algn="r" rtl="1"/>
                      <a:endParaRPr lang="fa-IR" sz="2800" dirty="0" smtClean="0">
                        <a:cs typeface="B Badr" pitchFamily="2" charset="-78"/>
                      </a:endParaRPr>
                    </a:p>
                    <a:p>
                      <a:pPr algn="r" rtl="1"/>
                      <a:r>
                        <a:rPr lang="fa-IR" sz="2800" dirty="0" smtClean="0">
                          <a:cs typeface="B Badr" pitchFamily="2" charset="-78"/>
                        </a:rPr>
                        <a:t>2</a:t>
                      </a:r>
                      <a:endParaRPr lang="en-US" sz="2800" dirty="0">
                        <a:cs typeface="B Badr" pitchFamily="2" charset="-78"/>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bl>
          </a:graphicData>
        </a:graphic>
      </p:graphicFrame>
    </p:spTree>
  </p:cSld>
  <p:clrMapOvr>
    <a:masterClrMapping/>
  </p:clrMapOvr>
  <p:transition>
    <p:pull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ecovered_JPEG_1012.jpg"/>
          <p:cNvPicPr>
            <a:picLocks noGrp="1" noChangeAspect="1"/>
          </p:cNvPicPr>
          <p:nvPr>
            <p:ph idx="1"/>
          </p:nvPr>
        </p:nvPicPr>
        <p:blipFill>
          <a:blip r:embed="rId2"/>
          <a:stretch>
            <a:fillRect/>
          </a:stretch>
        </p:blipFill>
        <p:spPr>
          <a:xfrm>
            <a:off x="685800" y="1524000"/>
            <a:ext cx="7162800" cy="4800599"/>
          </a:xfrm>
        </p:spPr>
      </p:pic>
    </p:spTree>
  </p:cSld>
  <p:clrMapOvr>
    <a:masterClrMapping/>
  </p:clrMapOvr>
  <p:transition>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5867400" cy="792162"/>
          </a:xfrm>
        </p:spPr>
        <p:txBody>
          <a:bodyPr>
            <a:normAutofit fontScale="90000"/>
          </a:bodyPr>
          <a:lstStyle/>
          <a:p>
            <a:r>
              <a:rPr lang="fa-IR" dirty="0" smtClean="0"/>
              <a:t>حوزه های موضوعی  مطالعات اجتماعی پایه پنجم</a:t>
            </a:r>
            <a:endParaRPr lang="en-US" dirty="0"/>
          </a:p>
        </p:txBody>
      </p:sp>
      <p:graphicFrame>
        <p:nvGraphicFramePr>
          <p:cNvPr id="4" name="Content Placeholder 3"/>
          <p:cNvGraphicFramePr>
            <a:graphicFrameLocks noGrp="1"/>
          </p:cNvGraphicFramePr>
          <p:nvPr>
            <p:ph idx="1"/>
          </p:nvPr>
        </p:nvGraphicFramePr>
        <p:xfrm>
          <a:off x="381000" y="990601"/>
          <a:ext cx="8305800" cy="5638799"/>
        </p:xfrm>
        <a:graphic>
          <a:graphicData uri="http://schemas.openxmlformats.org/drawingml/2006/table">
            <a:tbl>
              <a:tblPr firstRow="1" bandRow="1">
                <a:tableStyleId>{BC89EF96-8CEA-46FF-86C4-4CE0E7609802}</a:tableStyleId>
              </a:tblPr>
              <a:tblGrid>
                <a:gridCol w="1186543">
                  <a:extLst>
                    <a:ext uri="{9D8B030D-6E8A-4147-A177-3AD203B41FA5}">
                      <a16:colId xmlns:a16="http://schemas.microsoft.com/office/drawing/2014/main" val="20000"/>
                    </a:ext>
                  </a:extLst>
                </a:gridCol>
                <a:gridCol w="4909457">
                  <a:extLst>
                    <a:ext uri="{9D8B030D-6E8A-4147-A177-3AD203B41FA5}">
                      <a16:colId xmlns:a16="http://schemas.microsoft.com/office/drawing/2014/main" val="20001"/>
                    </a:ext>
                  </a:extLst>
                </a:gridCol>
                <a:gridCol w="1762350">
                  <a:extLst>
                    <a:ext uri="{9D8B030D-6E8A-4147-A177-3AD203B41FA5}">
                      <a16:colId xmlns:a16="http://schemas.microsoft.com/office/drawing/2014/main" val="20002"/>
                    </a:ext>
                  </a:extLst>
                </a:gridCol>
                <a:gridCol w="447450">
                  <a:extLst>
                    <a:ext uri="{9D8B030D-6E8A-4147-A177-3AD203B41FA5}">
                      <a16:colId xmlns:a16="http://schemas.microsoft.com/office/drawing/2014/main" val="20003"/>
                    </a:ext>
                  </a:extLst>
                </a:gridCol>
              </a:tblGrid>
              <a:tr h="4564594">
                <a:tc>
                  <a:txBody>
                    <a:bodyPr/>
                    <a:lstStyle/>
                    <a:p>
                      <a:pPr algn="r" rtl="1"/>
                      <a:r>
                        <a:rPr lang="fa-IR" sz="2400" dirty="0" smtClean="0">
                          <a:cs typeface="B Badr" pitchFamily="2" charset="-78"/>
                        </a:rPr>
                        <a:t>فصل 2</a:t>
                      </a:r>
                      <a:endParaRPr lang="en-US" sz="2400" dirty="0">
                        <a:cs typeface="B Badr" pitchFamily="2" charset="-78"/>
                      </a:endParaRPr>
                    </a:p>
                  </a:txBody>
                  <a:tcPr>
                    <a:lnR w="12700" cap="flat" cmpd="sng" algn="ctr">
                      <a:solidFill>
                        <a:schemeClr val="tx1"/>
                      </a:solidFill>
                      <a:prstDash val="solid"/>
                      <a:round/>
                      <a:headEnd type="none" w="med" len="med"/>
                      <a:tailEnd type="none" w="med" len="med"/>
                    </a:lnR>
                    <a:lnB w="25400" cmpd="sng">
                      <a:noFill/>
                    </a:lnB>
                  </a:tcPr>
                </a:tc>
                <a:tc>
                  <a:txBody>
                    <a:bodyPr/>
                    <a:lstStyle/>
                    <a:p>
                      <a:pPr algn="r" rtl="1"/>
                      <a:r>
                        <a:rPr lang="fa-IR" sz="2400" dirty="0" smtClean="0">
                          <a:cs typeface="B Badr" pitchFamily="2" charset="-78"/>
                        </a:rPr>
                        <a:t>1-دانش آموزان ویژگی های و اهمیت برخی  منابع ایران (جمعیت ،منابع اب ) را بیان می کنند  و راهکارهایی</a:t>
                      </a:r>
                      <a:r>
                        <a:rPr lang="fa-IR" sz="2400" baseline="0" dirty="0" smtClean="0">
                          <a:cs typeface="B Badr" pitchFamily="2" charset="-78"/>
                        </a:rPr>
                        <a:t> برای حفاظت از منابع اب نشان می دهند.و پراکندگی  و ویزگیهای  پدیده ها ( آب و هوا ،ناهمواریها و....) ایران را شناسایی و بیان می کنند.</a:t>
                      </a:r>
                    </a:p>
                    <a:p>
                      <a:pPr algn="r" rtl="1"/>
                      <a:endParaRPr lang="fa-IR" sz="2400" baseline="0" dirty="0" smtClean="0">
                        <a:cs typeface="B Badr" pitchFamily="2" charset="-78"/>
                      </a:endParaRPr>
                    </a:p>
                    <a:p>
                      <a:pPr algn="r" rtl="1"/>
                      <a:endParaRPr lang="fa-IR" sz="2400" baseline="0" dirty="0" smtClean="0">
                        <a:cs typeface="B Badr" pitchFamily="2" charset="-78"/>
                      </a:endParaRPr>
                    </a:p>
                    <a:p>
                      <a:pPr algn="r" rtl="1"/>
                      <a:r>
                        <a:rPr lang="fa-IR" sz="2400" baseline="0" dirty="0" smtClean="0">
                          <a:cs typeface="B Badr" pitchFamily="2" charset="-78"/>
                        </a:rPr>
                        <a:t>2-دانش آموزان ویژگیهای اواع راهها  و وسایل حمل و نقل را  با یکدیگر مقایسه کرده  و نقش آنها را  در بازرگانی و فعالیتهای اقتصادی بیان می کنند .</a:t>
                      </a:r>
                      <a:endParaRPr lang="en-US" sz="2400" dirty="0">
                        <a:cs typeface="B Badr"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5400" cmpd="sng">
                      <a:noFill/>
                    </a:lnB>
                  </a:tcPr>
                </a:tc>
                <a:tc>
                  <a:txBody>
                    <a:bodyPr/>
                    <a:lstStyle/>
                    <a:p>
                      <a:pPr algn="r" rtl="1"/>
                      <a:r>
                        <a:rPr lang="fa-IR" sz="2400" dirty="0" smtClean="0">
                          <a:cs typeface="B Badr" pitchFamily="2" charset="-78"/>
                        </a:rPr>
                        <a:t>منابع و فعالیتهای اقتصادی</a:t>
                      </a:r>
                      <a:endParaRPr lang="en-US" sz="2400" dirty="0">
                        <a:cs typeface="B Badr"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5400" cmpd="sng">
                      <a:noFill/>
                    </a:lnB>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dirty="0" smtClean="0">
                          <a:cs typeface="B Badr" pitchFamily="2" charset="-78"/>
                        </a:rPr>
                        <a:t>3</a:t>
                      </a:r>
                      <a:endParaRPr lang="en-US" sz="2400" dirty="0" smtClean="0">
                        <a:cs typeface="B Badr" pitchFamily="2" charset="-78"/>
                      </a:endParaRPr>
                    </a:p>
                    <a:p>
                      <a:pPr algn="r" rtl="1"/>
                      <a:endParaRPr lang="fa-IR" sz="2400" dirty="0" smtClean="0">
                        <a:cs typeface="B Badr" pitchFamily="2" charset="-78"/>
                      </a:endParaRPr>
                    </a:p>
                    <a:p>
                      <a:pPr algn="r" rtl="1"/>
                      <a:endParaRPr lang="fa-IR" sz="2400" dirty="0" smtClean="0">
                        <a:cs typeface="B Badr" pitchFamily="2" charset="-78"/>
                      </a:endParaRPr>
                    </a:p>
                    <a:p>
                      <a:pPr algn="r" rtl="1"/>
                      <a:endParaRPr lang="fa-IR" sz="2400" dirty="0" smtClean="0">
                        <a:cs typeface="B Badr" pitchFamily="2" charset="-78"/>
                      </a:endParaRPr>
                    </a:p>
                    <a:p>
                      <a:pPr algn="r" rtl="1"/>
                      <a:endParaRPr lang="fa-IR" sz="2400" dirty="0" smtClean="0">
                        <a:cs typeface="B Badr" pitchFamily="2" charset="-78"/>
                      </a:endParaRPr>
                    </a:p>
                    <a:p>
                      <a:pPr algn="r" rtl="1"/>
                      <a:endParaRPr lang="fa-IR" sz="2400" dirty="0" smtClean="0">
                        <a:cs typeface="B Badr" pitchFamily="2" charset="-78"/>
                      </a:endParaRPr>
                    </a:p>
                    <a:p>
                      <a:pPr algn="r" rtl="1"/>
                      <a:endParaRPr lang="fa-IR" sz="2400" dirty="0" smtClean="0">
                        <a:cs typeface="B Badr" pitchFamily="2" charset="-78"/>
                      </a:endParaRPr>
                    </a:p>
                    <a:p>
                      <a:pPr algn="r" rtl="1"/>
                      <a:r>
                        <a:rPr lang="fa-IR" sz="2400" dirty="0" smtClean="0">
                          <a:cs typeface="B Badr" pitchFamily="2" charset="-78"/>
                        </a:rPr>
                        <a:t>4</a:t>
                      </a:r>
                      <a:endParaRPr lang="en-US" sz="2400" dirty="0">
                        <a:cs typeface="B Badr" pitchFamily="2" charset="-78"/>
                      </a:endParaRPr>
                    </a:p>
                  </a:txBody>
                  <a:tcPr>
                    <a:lnL w="12700" cap="flat" cmpd="sng" algn="ctr">
                      <a:solidFill>
                        <a:schemeClr val="tx1"/>
                      </a:solidFill>
                      <a:prstDash val="solid"/>
                      <a:round/>
                      <a:headEnd type="none" w="med" len="med"/>
                      <a:tailEnd type="none" w="med" len="med"/>
                    </a:lnL>
                    <a:lnB w="25400" cmpd="sng">
                      <a:noFill/>
                    </a:lnB>
                  </a:tcPr>
                </a:tc>
                <a:extLst>
                  <a:ext uri="{0D108BD9-81ED-4DB2-BD59-A6C34878D82A}">
                    <a16:rowId xmlns:a16="http://schemas.microsoft.com/office/drawing/2014/main" val="10000"/>
                  </a:ext>
                </a:extLst>
              </a:tr>
              <a:tr h="1074205">
                <a:tc>
                  <a:txBody>
                    <a:bodyPr/>
                    <a:lstStyle/>
                    <a:p>
                      <a:pPr algn="r" rtl="1"/>
                      <a:endParaRPr lang="en-US" sz="2400" dirty="0">
                        <a:cs typeface="B Badr" pitchFamily="2" charset="-78"/>
                      </a:endParaRPr>
                    </a:p>
                  </a:txBody>
                  <a:tcPr>
                    <a:lnR w="12700" cap="flat" cmpd="sng" algn="ctr">
                      <a:solidFill>
                        <a:schemeClr val="tx1"/>
                      </a:solidFill>
                      <a:prstDash val="solid"/>
                      <a:round/>
                      <a:headEnd type="none" w="med" len="med"/>
                      <a:tailEnd type="none" w="med" len="med"/>
                    </a:lnR>
                    <a:lnT w="25400" cmpd="sng">
                      <a:noFill/>
                    </a:lnT>
                  </a:tcPr>
                </a:tc>
                <a:tc>
                  <a:txBody>
                    <a:bodyPr/>
                    <a:lstStyle/>
                    <a:p>
                      <a:pPr algn="r" rtl="1"/>
                      <a:endParaRPr lang="en-US" sz="2400" dirty="0">
                        <a:cs typeface="B Badr"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mpd="sng">
                      <a:noFill/>
                    </a:lnT>
                  </a:tcPr>
                </a:tc>
                <a:tc>
                  <a:txBody>
                    <a:bodyPr/>
                    <a:lstStyle/>
                    <a:p>
                      <a:pPr algn="r" rtl="1"/>
                      <a:endParaRPr lang="en-US" sz="2400" dirty="0">
                        <a:cs typeface="B Badr"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mpd="sng">
                      <a:noFill/>
                    </a:lnT>
                  </a:tcPr>
                </a:tc>
                <a:tc>
                  <a:txBody>
                    <a:bodyPr/>
                    <a:lstStyle/>
                    <a:p>
                      <a:pPr algn="r" rtl="1"/>
                      <a:endParaRPr lang="en-US" sz="2400" dirty="0">
                        <a:cs typeface="B Badr" pitchFamily="2" charset="-78"/>
                      </a:endParaRPr>
                    </a:p>
                  </a:txBody>
                  <a:tcPr>
                    <a:lnL w="12700" cap="flat" cmpd="sng" algn="ctr">
                      <a:solidFill>
                        <a:schemeClr val="tx1"/>
                      </a:solidFill>
                      <a:prstDash val="solid"/>
                      <a:round/>
                      <a:headEnd type="none" w="med" len="med"/>
                      <a:tailEnd type="none" w="med" len="med"/>
                    </a:lnL>
                    <a:lnT w="25400" cmpd="sng">
                      <a:noFill/>
                    </a:lnT>
                  </a:tcPr>
                </a:tc>
                <a:extLst>
                  <a:ext uri="{0D108BD9-81ED-4DB2-BD59-A6C34878D82A}">
                    <a16:rowId xmlns:a16="http://schemas.microsoft.com/office/drawing/2014/main" val="10001"/>
                  </a:ext>
                </a:extLst>
              </a:tr>
            </a:tbl>
          </a:graphicData>
        </a:graphic>
      </p:graphicFrame>
    </p:spTree>
  </p:cSld>
  <p:clrMapOvr>
    <a:masterClrMapping/>
  </p:clrMapOvr>
  <p:transition>
    <p:wheel spokes="3"/>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fa-IR" dirty="0" smtClean="0"/>
              <a:t>حوزه های موضوعی  مطالعات اجتماعی پایه پنجم</a:t>
            </a:r>
            <a:endParaRPr lang="en-US" dirty="0"/>
          </a:p>
        </p:txBody>
      </p:sp>
      <p:graphicFrame>
        <p:nvGraphicFramePr>
          <p:cNvPr id="4" name="Content Placeholder 3"/>
          <p:cNvGraphicFramePr>
            <a:graphicFrameLocks noGrp="1"/>
          </p:cNvGraphicFramePr>
          <p:nvPr>
            <p:ph idx="1"/>
          </p:nvPr>
        </p:nvGraphicFramePr>
        <p:xfrm>
          <a:off x="457200" y="1219200"/>
          <a:ext cx="8229600" cy="4876800"/>
        </p:xfrm>
        <a:graphic>
          <a:graphicData uri="http://schemas.openxmlformats.org/drawingml/2006/table">
            <a:tbl>
              <a:tblPr firstRow="1" bandRow="1">
                <a:tableStyleId>{C4B1156A-380E-4F78-BDF5-A606A8083BF9}</a:tableStyleId>
              </a:tblPr>
              <a:tblGrid>
                <a:gridCol w="1163782">
                  <a:extLst>
                    <a:ext uri="{9D8B030D-6E8A-4147-A177-3AD203B41FA5}">
                      <a16:colId xmlns:a16="http://schemas.microsoft.com/office/drawing/2014/main" val="20000"/>
                    </a:ext>
                  </a:extLst>
                </a:gridCol>
                <a:gridCol w="4856018">
                  <a:extLst>
                    <a:ext uri="{9D8B030D-6E8A-4147-A177-3AD203B41FA5}">
                      <a16:colId xmlns:a16="http://schemas.microsoft.com/office/drawing/2014/main" val="20001"/>
                    </a:ext>
                  </a:extLst>
                </a:gridCol>
                <a:gridCol w="1614055">
                  <a:extLst>
                    <a:ext uri="{9D8B030D-6E8A-4147-A177-3AD203B41FA5}">
                      <a16:colId xmlns:a16="http://schemas.microsoft.com/office/drawing/2014/main" val="20002"/>
                    </a:ext>
                  </a:extLst>
                </a:gridCol>
                <a:gridCol w="595745">
                  <a:extLst>
                    <a:ext uri="{9D8B030D-6E8A-4147-A177-3AD203B41FA5}">
                      <a16:colId xmlns:a16="http://schemas.microsoft.com/office/drawing/2014/main" val="20003"/>
                    </a:ext>
                  </a:extLst>
                </a:gridCol>
              </a:tblGrid>
              <a:tr h="4876800">
                <a:tc>
                  <a:txBody>
                    <a:bodyPr/>
                    <a:lstStyle/>
                    <a:p>
                      <a:pPr algn="r" rtl="1"/>
                      <a:r>
                        <a:rPr lang="fa-IR" sz="2400" dirty="0" smtClean="0">
                          <a:cs typeface="B Badr" pitchFamily="2" charset="-78"/>
                        </a:rPr>
                        <a:t>فصل 1</a:t>
                      </a:r>
                    </a:p>
                    <a:p>
                      <a:pPr algn="r" rtl="1"/>
                      <a:endParaRPr lang="fa-IR" sz="2400" dirty="0" smtClean="0">
                        <a:cs typeface="B Badr" pitchFamily="2" charset="-78"/>
                      </a:endParaRPr>
                    </a:p>
                    <a:p>
                      <a:pPr algn="r" rtl="1"/>
                      <a:endParaRPr lang="fa-IR" sz="2400" dirty="0" smtClean="0">
                        <a:cs typeface="B Badr" pitchFamily="2" charset="-78"/>
                      </a:endParaRPr>
                    </a:p>
                    <a:p>
                      <a:pPr algn="r" rtl="1"/>
                      <a:endParaRPr lang="fa-IR" sz="2400" dirty="0" smtClean="0">
                        <a:cs typeface="B Badr" pitchFamily="2" charset="-78"/>
                      </a:endParaRPr>
                    </a:p>
                    <a:p>
                      <a:pPr algn="r" rtl="1"/>
                      <a:endParaRPr lang="fa-IR" sz="2400" dirty="0" smtClean="0">
                        <a:cs typeface="B Badr" pitchFamily="2" charset="-78"/>
                      </a:endParaRPr>
                    </a:p>
                    <a:p>
                      <a:pPr algn="r" rtl="1"/>
                      <a:endParaRPr lang="fa-IR" sz="2400" dirty="0" smtClean="0">
                        <a:cs typeface="B Badr" pitchFamily="2" charset="-78"/>
                      </a:endParaRPr>
                    </a:p>
                    <a:p>
                      <a:pPr algn="r" rtl="1"/>
                      <a:r>
                        <a:rPr lang="fa-IR" sz="2400" dirty="0" smtClean="0">
                          <a:cs typeface="B Badr" pitchFamily="2" charset="-78"/>
                        </a:rPr>
                        <a:t>فصل 1 و 2</a:t>
                      </a:r>
                      <a:endParaRPr lang="en-US" sz="2400" dirty="0">
                        <a:cs typeface="B Badr" pitchFamily="2" charset="-78"/>
                      </a:endParaRPr>
                    </a:p>
                  </a:txBody>
                  <a:tcPr>
                    <a:lnR w="12700" cap="flat" cmpd="sng" algn="ctr">
                      <a:solidFill>
                        <a:schemeClr val="tx1"/>
                      </a:solidFill>
                      <a:prstDash val="solid"/>
                      <a:round/>
                      <a:headEnd type="none" w="med" len="med"/>
                      <a:tailEnd type="none" w="med" len="med"/>
                    </a:lnR>
                  </a:tcPr>
                </a:tc>
                <a:tc>
                  <a:txBody>
                    <a:bodyPr/>
                    <a:lstStyle/>
                    <a:p>
                      <a:pPr algn="r" rtl="1"/>
                      <a:r>
                        <a:rPr lang="fa-IR" sz="2400" dirty="0" smtClean="0">
                          <a:cs typeface="B Badr" pitchFamily="2" charset="-78"/>
                        </a:rPr>
                        <a:t>1- دانش آموزان اصول</a:t>
                      </a:r>
                      <a:r>
                        <a:rPr lang="fa-IR" sz="2400" baseline="0" dirty="0" smtClean="0">
                          <a:cs typeface="B Badr" pitchFamily="2" charset="-78"/>
                        </a:rPr>
                        <a:t> برقراری  ارتباط موثر  با دیگران و تعامل مناسب  در گروه  را شناسایی  و برخی تکالیف و مسئولیتها را نسبت به خود و دیگران بیان و رعایت می کنند.</a:t>
                      </a:r>
                    </a:p>
                    <a:p>
                      <a:pPr algn="r" rtl="1"/>
                      <a:endParaRPr lang="fa-IR" sz="2400" baseline="0" dirty="0" smtClean="0">
                        <a:cs typeface="B Badr" pitchFamily="2" charset="-78"/>
                      </a:endParaRPr>
                    </a:p>
                    <a:p>
                      <a:pPr algn="r" rtl="1"/>
                      <a:r>
                        <a:rPr lang="fa-IR" sz="2400" baseline="0" dirty="0" smtClean="0">
                          <a:cs typeface="B Badr" pitchFamily="2" charset="-78"/>
                        </a:rPr>
                        <a:t>2-دانش آموزان نقش  و وظایف برخی گروهها   و موسسات  اجتماعی (مانند شوراها،هلال احمر و سازمان انتقال خون)  و ویژگیها و ارکان نهاد حکومت در ایران را بیان می کنند. </a:t>
                      </a:r>
                      <a:endParaRPr lang="en-US" sz="2400" dirty="0">
                        <a:cs typeface="B Badr" pitchFamily="2" charset="-78"/>
                      </a:endParaRPr>
                    </a:p>
                  </a:txBody>
                  <a:tcPr>
                    <a:lnL w="12700" cap="flat" cmpd="sng" algn="ctr">
                      <a:solidFill>
                        <a:schemeClr val="tx1"/>
                      </a:solidFill>
                      <a:prstDash val="solid"/>
                      <a:round/>
                      <a:headEnd type="none" w="med" len="med"/>
                      <a:tailEnd type="none" w="med" len="med"/>
                    </a:lnL>
                  </a:tcPr>
                </a:tc>
                <a:tc>
                  <a:txBody>
                    <a:bodyPr/>
                    <a:lstStyle/>
                    <a:p>
                      <a:pPr algn="r" rtl="1"/>
                      <a:r>
                        <a:rPr lang="fa-IR" sz="2400" dirty="0" smtClean="0">
                          <a:cs typeface="B Badr" pitchFamily="2" charset="-78"/>
                        </a:rPr>
                        <a:t>نظام اجتماعی </a:t>
                      </a:r>
                      <a:endParaRPr lang="en-US" sz="2400" dirty="0">
                        <a:cs typeface="B Badr" pitchFamily="2" charset="-78"/>
                      </a:endParaRPr>
                    </a:p>
                  </a:txBody>
                  <a:tcPr>
                    <a:lnR w="12700" cap="flat" cmpd="sng" algn="ctr">
                      <a:solidFill>
                        <a:schemeClr val="tx1"/>
                      </a:solidFill>
                      <a:prstDash val="solid"/>
                      <a:round/>
                      <a:headEnd type="none" w="med" len="med"/>
                      <a:tailEnd type="none" w="med" len="med"/>
                    </a:lnR>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dirty="0" smtClean="0">
                          <a:cs typeface="B Badr" pitchFamily="2" charset="-78"/>
                        </a:rPr>
                        <a:t>5-</a:t>
                      </a:r>
                      <a:endParaRPr lang="en-US" sz="2400" dirty="0" smtClean="0">
                        <a:cs typeface="B Badr" pitchFamily="2" charset="-78"/>
                      </a:endParaRPr>
                    </a:p>
                    <a:p>
                      <a:pPr algn="r" rtl="1"/>
                      <a:endParaRPr lang="fa-IR" sz="2400" dirty="0" smtClean="0">
                        <a:cs typeface="B Badr" pitchFamily="2" charset="-78"/>
                      </a:endParaRPr>
                    </a:p>
                    <a:p>
                      <a:pPr algn="r" rtl="1"/>
                      <a:endParaRPr lang="fa-IR" sz="2400" dirty="0" smtClean="0">
                        <a:cs typeface="B Badr" pitchFamily="2" charset="-78"/>
                      </a:endParaRPr>
                    </a:p>
                    <a:p>
                      <a:pPr algn="r" rtl="1"/>
                      <a:endParaRPr lang="fa-IR" sz="2400" dirty="0" smtClean="0">
                        <a:cs typeface="B Badr" pitchFamily="2" charset="-78"/>
                      </a:endParaRPr>
                    </a:p>
                    <a:p>
                      <a:pPr algn="r" rtl="1"/>
                      <a:endParaRPr lang="fa-IR" sz="2400" dirty="0" smtClean="0">
                        <a:cs typeface="B Badr" pitchFamily="2" charset="-78"/>
                      </a:endParaRPr>
                    </a:p>
                    <a:p>
                      <a:pPr algn="r" rtl="1"/>
                      <a:endParaRPr lang="fa-IR" sz="2400" dirty="0" smtClean="0">
                        <a:cs typeface="B Badr" pitchFamily="2" charset="-78"/>
                      </a:endParaRPr>
                    </a:p>
                    <a:p>
                      <a:pPr algn="r" rtl="1"/>
                      <a:r>
                        <a:rPr lang="fa-IR" sz="2400" dirty="0" smtClean="0">
                          <a:cs typeface="B Badr" pitchFamily="2" charset="-78"/>
                        </a:rPr>
                        <a:t>6</a:t>
                      </a:r>
                      <a:endParaRPr lang="en-US" sz="2400" dirty="0">
                        <a:cs typeface="B Badr" pitchFamily="2" charset="-78"/>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bl>
          </a:graphicData>
        </a:graphic>
      </p:graphicFrame>
    </p:spTree>
  </p:cSld>
  <p:clrMapOvr>
    <a:masterClrMapping/>
  </p:clrMapOvr>
  <p:transition>
    <p:wheel spokes="2"/>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838200"/>
          </a:xfrm>
        </p:spPr>
        <p:txBody>
          <a:bodyPr>
            <a:normAutofit fontScale="90000"/>
          </a:bodyPr>
          <a:lstStyle/>
          <a:p>
            <a:r>
              <a:rPr lang="fa-IR" dirty="0" smtClean="0"/>
              <a:t>حوزه های موضوعی  مطالعات اجتماعی پایه پنجم</a:t>
            </a:r>
            <a:endParaRPr lang="en-US" dirty="0"/>
          </a:p>
        </p:txBody>
      </p:sp>
      <p:graphicFrame>
        <p:nvGraphicFramePr>
          <p:cNvPr id="4" name="Content Placeholder 3"/>
          <p:cNvGraphicFramePr>
            <a:graphicFrameLocks noGrp="1"/>
          </p:cNvGraphicFramePr>
          <p:nvPr>
            <p:ph idx="1"/>
          </p:nvPr>
        </p:nvGraphicFramePr>
        <p:xfrm>
          <a:off x="457200" y="1295400"/>
          <a:ext cx="8229600" cy="4800600"/>
        </p:xfrm>
        <a:graphic>
          <a:graphicData uri="http://schemas.openxmlformats.org/drawingml/2006/table">
            <a:tbl>
              <a:tblPr firstRow="1" bandRow="1">
                <a:tableStyleId>{0505E3EF-67EA-436B-97B2-0124C06EBD24}</a:tableStyleId>
              </a:tblPr>
              <a:tblGrid>
                <a:gridCol w="1149927">
                  <a:extLst>
                    <a:ext uri="{9D8B030D-6E8A-4147-A177-3AD203B41FA5}">
                      <a16:colId xmlns:a16="http://schemas.microsoft.com/office/drawing/2014/main" val="20000"/>
                    </a:ext>
                  </a:extLst>
                </a:gridCol>
                <a:gridCol w="4869873">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tblGrid>
              <a:tr h="4800600">
                <a:tc>
                  <a:txBody>
                    <a:bodyPr/>
                    <a:lstStyle/>
                    <a:p>
                      <a:r>
                        <a:rPr lang="fa-IR" sz="2800" dirty="0" smtClean="0">
                          <a:cs typeface="B Badr" pitchFamily="2" charset="-78"/>
                        </a:rPr>
                        <a:t>فصل4 </a:t>
                      </a:r>
                    </a:p>
                    <a:p>
                      <a:endParaRPr lang="fa-IR" sz="2800" dirty="0" smtClean="0">
                        <a:cs typeface="B Badr" pitchFamily="2" charset="-78"/>
                      </a:endParaRPr>
                    </a:p>
                    <a:p>
                      <a:endParaRPr lang="fa-IR" sz="2800" dirty="0" smtClean="0">
                        <a:cs typeface="B Badr" pitchFamily="2" charset="-78"/>
                      </a:endParaRPr>
                    </a:p>
                    <a:p>
                      <a:endParaRPr lang="fa-IR" sz="2800" dirty="0" smtClean="0">
                        <a:cs typeface="B Badr" pitchFamily="2" charset="-78"/>
                      </a:endParaRPr>
                    </a:p>
                    <a:p>
                      <a:endParaRPr lang="fa-IR" sz="2800" dirty="0" smtClean="0">
                        <a:cs typeface="B Badr" pitchFamily="2" charset="-78"/>
                      </a:endParaRPr>
                    </a:p>
                    <a:p>
                      <a:r>
                        <a:rPr lang="fa-IR" sz="2800" dirty="0" smtClean="0">
                          <a:cs typeface="B Badr" pitchFamily="2" charset="-78"/>
                        </a:rPr>
                        <a:t>فصل5</a:t>
                      </a:r>
                      <a:endParaRPr lang="en-US" sz="2800" dirty="0">
                        <a:cs typeface="B Badr" pitchFamily="2" charset="-78"/>
                      </a:endParaRPr>
                    </a:p>
                  </a:txBody>
                  <a:tcPr>
                    <a:lnR w="12700" cap="flat" cmpd="sng" algn="ctr">
                      <a:solidFill>
                        <a:schemeClr val="tx1"/>
                      </a:solidFill>
                      <a:prstDash val="solid"/>
                      <a:round/>
                      <a:headEnd type="none" w="med" len="med"/>
                      <a:tailEnd type="none" w="med" len="med"/>
                    </a:lnR>
                  </a:tcPr>
                </a:tc>
                <a:tc>
                  <a:txBody>
                    <a:bodyPr/>
                    <a:lstStyle/>
                    <a:p>
                      <a:pPr algn="r" rtl="1"/>
                      <a:r>
                        <a:rPr lang="fa-IR" sz="2800" dirty="0" smtClean="0">
                          <a:cs typeface="B Badr" pitchFamily="2" charset="-78"/>
                        </a:rPr>
                        <a:t>1-دانش آموزان آموزه های اخلاقی و اجتماعی اسلام را  با توجه به فضایل پیامبر</a:t>
                      </a:r>
                      <a:r>
                        <a:rPr lang="fa-IR" sz="2800" baseline="0" dirty="0" smtClean="0">
                          <a:cs typeface="B Badr" pitchFamily="2" charset="-78"/>
                        </a:rPr>
                        <a:t> اکرم ( ص) و ائمه اطهار (ع) و رویدادهای تاریخ  صدر اسلام  را ر کشور شناسایی و به کار می گیرند.</a:t>
                      </a:r>
                    </a:p>
                    <a:p>
                      <a:pPr algn="r" rtl="1"/>
                      <a:r>
                        <a:rPr lang="fa-IR" sz="2800" baseline="0" dirty="0" smtClean="0">
                          <a:cs typeface="B Badr" pitchFamily="2" charset="-78"/>
                        </a:rPr>
                        <a:t>2- دانش اموزان برخی اثار  فرهنگی و پیشرفتهای هنری  و علمی تاریخ ایران  را از ورود  اسلام تا پایان دوره تیموریان  شناسایی می کنندو نشان می دهند .....</a:t>
                      </a:r>
                      <a:endParaRPr lang="en-US" sz="2800" dirty="0">
                        <a:cs typeface="B Badr" pitchFamily="2" charset="-78"/>
                      </a:endParaRPr>
                    </a:p>
                  </a:txBody>
                  <a:tcPr>
                    <a:lnL w="12700" cap="flat" cmpd="sng" algn="ctr">
                      <a:solidFill>
                        <a:schemeClr val="tx1"/>
                      </a:solidFill>
                      <a:prstDash val="solid"/>
                      <a:round/>
                      <a:headEnd type="none" w="med" len="med"/>
                      <a:tailEnd type="none" w="med" len="med"/>
                    </a:lnL>
                  </a:tcPr>
                </a:tc>
                <a:tc>
                  <a:txBody>
                    <a:bodyPr/>
                    <a:lstStyle/>
                    <a:p>
                      <a:pPr algn="r" rtl="1"/>
                      <a:r>
                        <a:rPr lang="fa-IR" sz="2800" dirty="0" smtClean="0">
                          <a:cs typeface="B Badr" pitchFamily="2" charset="-78"/>
                        </a:rPr>
                        <a:t>فرهنگ و هویت</a:t>
                      </a:r>
                      <a:endParaRPr lang="en-US" sz="2800" dirty="0">
                        <a:cs typeface="B Badr" pitchFamily="2" charset="-78"/>
                      </a:endParaRPr>
                    </a:p>
                  </a:txBody>
                  <a:tcPr>
                    <a:lnR w="12700" cap="flat" cmpd="sng" algn="ctr">
                      <a:solidFill>
                        <a:schemeClr val="tx1"/>
                      </a:solidFill>
                      <a:prstDash val="solid"/>
                      <a:round/>
                      <a:headEnd type="none" w="med" len="med"/>
                      <a:tailEnd type="none" w="med" len="med"/>
                    </a:lnR>
                  </a:tcPr>
                </a:tc>
                <a:tc>
                  <a:txBody>
                    <a:bodyPr/>
                    <a:lstStyle/>
                    <a:p>
                      <a:r>
                        <a:rPr lang="fa-IR" sz="2800" dirty="0" smtClean="0">
                          <a:cs typeface="B Badr" pitchFamily="2" charset="-78"/>
                        </a:rPr>
                        <a:t>7</a:t>
                      </a:r>
                    </a:p>
                    <a:p>
                      <a:endParaRPr lang="fa-IR" sz="2800" dirty="0" smtClean="0">
                        <a:cs typeface="B Badr" pitchFamily="2" charset="-78"/>
                      </a:endParaRPr>
                    </a:p>
                    <a:p>
                      <a:endParaRPr lang="fa-IR" sz="2800" dirty="0" smtClean="0">
                        <a:cs typeface="B Badr" pitchFamily="2" charset="-78"/>
                      </a:endParaRPr>
                    </a:p>
                    <a:p>
                      <a:endParaRPr lang="fa-IR" sz="2800" dirty="0" smtClean="0">
                        <a:cs typeface="B Badr" pitchFamily="2" charset="-78"/>
                      </a:endParaRPr>
                    </a:p>
                    <a:p>
                      <a:endParaRPr lang="fa-IR" sz="2800" dirty="0" smtClean="0">
                        <a:cs typeface="B Badr" pitchFamily="2" charset="-78"/>
                      </a:endParaRPr>
                    </a:p>
                    <a:p>
                      <a:r>
                        <a:rPr lang="fa-IR" sz="2800" dirty="0" smtClean="0">
                          <a:cs typeface="B Badr" pitchFamily="2" charset="-78"/>
                        </a:rPr>
                        <a:t>8</a:t>
                      </a:r>
                      <a:endParaRPr lang="en-US" sz="2800" dirty="0">
                        <a:cs typeface="B Badr" pitchFamily="2" charset="-78"/>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bl>
          </a:graphicData>
        </a:graphic>
      </p:graphicFrame>
    </p:spTree>
  </p:cSld>
  <p:clrMapOvr>
    <a:masterClrMapping/>
  </p:clrMapOvr>
  <p:transition>
    <p:wheel spokes="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fa-IR" dirty="0" smtClean="0"/>
              <a:t>حوزه های موضوعی  مطالعات اجتماعی پایه پنجم</a:t>
            </a:r>
            <a:endParaRPr lang="en-US" dirty="0"/>
          </a:p>
        </p:txBody>
      </p:sp>
      <p:graphicFrame>
        <p:nvGraphicFramePr>
          <p:cNvPr id="4" name="Content Placeholder 3"/>
          <p:cNvGraphicFramePr>
            <a:graphicFrameLocks noGrp="1"/>
          </p:cNvGraphicFramePr>
          <p:nvPr>
            <p:ph idx="1"/>
          </p:nvPr>
        </p:nvGraphicFramePr>
        <p:xfrm>
          <a:off x="457200" y="1066800"/>
          <a:ext cx="8229600" cy="5638800"/>
        </p:xfrm>
        <a:graphic>
          <a:graphicData uri="http://schemas.openxmlformats.org/drawingml/2006/table">
            <a:tbl>
              <a:tblPr firstRow="1" bandRow="1">
                <a:tableStyleId>{0505E3EF-67EA-436B-97B2-0124C06EBD24}</a:tableStyleId>
              </a:tblPr>
              <a:tblGrid>
                <a:gridCol w="1676400">
                  <a:extLst>
                    <a:ext uri="{9D8B030D-6E8A-4147-A177-3AD203B41FA5}">
                      <a16:colId xmlns:a16="http://schemas.microsoft.com/office/drawing/2014/main" val="20000"/>
                    </a:ext>
                  </a:extLst>
                </a:gridCol>
                <a:gridCol w="49530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tblGrid>
              <a:tr h="4572000">
                <a:tc>
                  <a:txBody>
                    <a:bodyPr/>
                    <a:lstStyle/>
                    <a:p>
                      <a:pPr algn="r" rtl="1"/>
                      <a:r>
                        <a:rPr lang="fa-IR" sz="2800" dirty="0" smtClean="0">
                          <a:cs typeface="B Badr" pitchFamily="2" charset="-78"/>
                        </a:rPr>
                        <a:t>فصل3</a:t>
                      </a:r>
                      <a:endParaRPr lang="en-US" sz="2800" dirty="0">
                        <a:cs typeface="B Badr" pitchFamily="2" charset="-78"/>
                      </a:endParaRPr>
                    </a:p>
                  </a:txBody>
                  <a:tcPr/>
                </a:tc>
                <a:tc>
                  <a:txBody>
                    <a:bodyPr/>
                    <a:lstStyle/>
                    <a:p>
                      <a:pPr algn="r" rtl="1"/>
                      <a:r>
                        <a:rPr lang="fa-IR" sz="2800" dirty="0" smtClean="0">
                          <a:cs typeface="B Badr" pitchFamily="2" charset="-78"/>
                        </a:rPr>
                        <a:t>9-دانش آموزان  ویژگیهای طبیعی  </a:t>
                      </a:r>
                      <a:r>
                        <a:rPr lang="fa-IR" sz="2800" baseline="0" dirty="0" smtClean="0">
                          <a:cs typeface="B Badr" pitchFamily="2" charset="-78"/>
                        </a:rPr>
                        <a:t> و انسانی  برخی از کشورهای همسایه  ایران  و تنوع شیوه های زندگی  در قاره آسیا را بررسی  و مقایسه می کنند  و روی نقشه  نمایش می دهند.</a:t>
                      </a:r>
                    </a:p>
                    <a:p>
                      <a:pPr algn="r" rtl="1"/>
                      <a:endParaRPr lang="fa-IR" sz="2800" baseline="0" dirty="0" smtClean="0">
                        <a:cs typeface="B Badr" pitchFamily="2" charset="-78"/>
                      </a:endParaRPr>
                    </a:p>
                    <a:p>
                      <a:pPr algn="r" rtl="1"/>
                      <a:endParaRPr lang="fa-IR" sz="2800" baseline="0" dirty="0" smtClean="0">
                        <a:cs typeface="B Badr" pitchFamily="2" charset="-78"/>
                      </a:endParaRPr>
                    </a:p>
                    <a:p>
                      <a:pPr algn="r" rtl="1"/>
                      <a:r>
                        <a:rPr lang="fa-IR" sz="2800" baseline="0" dirty="0" smtClean="0">
                          <a:cs typeface="B Badr" pitchFamily="2" charset="-78"/>
                        </a:rPr>
                        <a:t>10-دانش اموزان نتایج حرکات وضعی و انتقالی زمین را شناسایی و موقعیت مکانی  پدیده ها  و خطوط فرضی ( استوا ،نصف النهار  مبدا ،مدارها و نصف النهارات ) را ترسیم می کنند  و نشان می دهند.</a:t>
                      </a:r>
                    </a:p>
                    <a:p>
                      <a:pPr algn="r" rtl="1"/>
                      <a:endParaRPr lang="en-US" sz="2800" dirty="0">
                        <a:cs typeface="B Badr" pitchFamily="2" charset="-78"/>
                      </a:endParaRPr>
                    </a:p>
                  </a:txBody>
                  <a:tcPr/>
                </a:tc>
                <a:tc>
                  <a:txBody>
                    <a:bodyPr/>
                    <a:lstStyle/>
                    <a:p>
                      <a:pPr algn="r" rtl="1"/>
                      <a:r>
                        <a:rPr lang="fa-IR" sz="2800" dirty="0" smtClean="0">
                          <a:cs typeface="B Badr" pitchFamily="2" charset="-78"/>
                        </a:rPr>
                        <a:t>فضا و مکان </a:t>
                      </a:r>
                      <a:endParaRPr lang="en-US" sz="2800" dirty="0">
                        <a:cs typeface="B Badr" pitchFamily="2" charset="-78"/>
                      </a:endParaRPr>
                    </a:p>
                  </a:txBody>
                  <a:tcPr/>
                </a:tc>
                <a:tc>
                  <a:txBody>
                    <a:bodyPr/>
                    <a:lstStyle/>
                    <a:p>
                      <a:pPr algn="r" rtl="1"/>
                      <a:r>
                        <a:rPr lang="fa-IR" sz="2800" dirty="0" smtClean="0">
                          <a:cs typeface="B Badr" pitchFamily="2" charset="-78"/>
                        </a:rPr>
                        <a:t>9</a:t>
                      </a:r>
                    </a:p>
                    <a:p>
                      <a:pPr algn="r" rtl="1"/>
                      <a:endParaRPr lang="fa-IR" sz="2800" dirty="0" smtClean="0">
                        <a:cs typeface="B Badr" pitchFamily="2" charset="-78"/>
                      </a:endParaRPr>
                    </a:p>
                    <a:p>
                      <a:pPr algn="r" rtl="1"/>
                      <a:endParaRPr lang="fa-IR" sz="2800" dirty="0" smtClean="0">
                        <a:cs typeface="B Badr" pitchFamily="2" charset="-78"/>
                      </a:endParaRPr>
                    </a:p>
                    <a:p>
                      <a:pPr algn="r" rtl="1"/>
                      <a:endParaRPr lang="fa-IR" sz="2800" dirty="0" smtClean="0">
                        <a:cs typeface="B Badr" pitchFamily="2" charset="-78"/>
                      </a:endParaRPr>
                    </a:p>
                    <a:p>
                      <a:pPr algn="r" rtl="1"/>
                      <a:endParaRPr lang="fa-IR" sz="2800" dirty="0" smtClean="0">
                        <a:cs typeface="B Badr" pitchFamily="2" charset="-78"/>
                      </a:endParaRPr>
                    </a:p>
                    <a:p>
                      <a:pPr algn="r" rtl="1"/>
                      <a:endParaRPr lang="fa-IR" sz="2800" dirty="0" smtClean="0">
                        <a:cs typeface="B Badr" pitchFamily="2" charset="-78"/>
                      </a:endParaRPr>
                    </a:p>
                    <a:p>
                      <a:pPr algn="r" rtl="1"/>
                      <a:endParaRPr lang="fa-IR" sz="2800" dirty="0" smtClean="0">
                        <a:cs typeface="B Badr" pitchFamily="2" charset="-78"/>
                      </a:endParaRPr>
                    </a:p>
                    <a:p>
                      <a:pPr algn="r" rtl="1"/>
                      <a:endParaRPr lang="fa-IR" sz="2800" dirty="0" smtClean="0">
                        <a:cs typeface="B Badr" pitchFamily="2" charset="-78"/>
                      </a:endParaRPr>
                    </a:p>
                    <a:p>
                      <a:pPr algn="r" rtl="1"/>
                      <a:r>
                        <a:rPr lang="fa-IR" sz="2800" dirty="0" smtClean="0">
                          <a:cs typeface="B Badr" pitchFamily="2" charset="-78"/>
                        </a:rPr>
                        <a:t>10</a:t>
                      </a:r>
                      <a:endParaRPr lang="en-US" sz="2800" dirty="0">
                        <a:cs typeface="B Badr" pitchFamily="2" charset="-78"/>
                      </a:endParaRPr>
                    </a:p>
                  </a:txBody>
                  <a:tcPr/>
                </a:tc>
                <a:extLst>
                  <a:ext uri="{0D108BD9-81ED-4DB2-BD59-A6C34878D82A}">
                    <a16:rowId xmlns:a16="http://schemas.microsoft.com/office/drawing/2014/main" val="10000"/>
                  </a:ext>
                </a:extLst>
              </a:tr>
            </a:tbl>
          </a:graphicData>
        </a:graphic>
      </p:graphicFrame>
    </p:spTree>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covered_JPEG_4811.jpg"/>
          <p:cNvPicPr>
            <a:picLocks noGrp="1" noChangeAspect="1"/>
          </p:cNvPicPr>
          <p:nvPr>
            <p:ph idx="1"/>
          </p:nvPr>
        </p:nvPicPr>
        <p:blipFill>
          <a:blip r:embed="rId2"/>
          <a:stretch>
            <a:fillRect/>
          </a:stretch>
        </p:blipFill>
        <p:spPr>
          <a:xfrm>
            <a:off x="533400" y="533400"/>
            <a:ext cx="7772399" cy="5592763"/>
          </a:xfrm>
        </p:spPr>
      </p:pic>
    </p:spTree>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fa-IR" dirty="0" smtClean="0"/>
              <a:t>شبکه های مفهومی کتاب جدید التالیف  مطالعات اجتماعی پنجم</a:t>
            </a:r>
            <a:endParaRPr lang="en-US" dirty="0"/>
          </a:p>
        </p:txBody>
      </p:sp>
      <p:sp>
        <p:nvSpPr>
          <p:cNvPr id="3" name="Content Placeholder 2"/>
          <p:cNvSpPr>
            <a:spLocks noGrp="1"/>
          </p:cNvSpPr>
          <p:nvPr>
            <p:ph idx="1"/>
          </p:nvPr>
        </p:nvSpPr>
        <p:spPr/>
        <p:txBody>
          <a:bodyPr/>
          <a:lstStyle/>
          <a:p>
            <a:pPr algn="r" rtl="1"/>
            <a:r>
              <a:rPr lang="fa-IR" dirty="0" smtClean="0">
                <a:cs typeface="B Badr" pitchFamily="2" charset="-78"/>
              </a:rPr>
              <a:t>فصل اول: زندگی با دیگران</a:t>
            </a:r>
          </a:p>
          <a:p>
            <a:pPr algn="r" rtl="1"/>
            <a:r>
              <a:rPr lang="fa-IR" dirty="0" smtClean="0">
                <a:cs typeface="B Badr" pitchFamily="2" charset="-78"/>
              </a:rPr>
              <a:t>درس ا- من با دیگران ارتباط برقرار می کنم .</a:t>
            </a:r>
          </a:p>
          <a:p>
            <a:pPr algn="r" rtl="1"/>
            <a:r>
              <a:rPr lang="fa-IR" dirty="0" smtClean="0">
                <a:cs typeface="B Badr" pitchFamily="2" charset="-78"/>
              </a:rPr>
              <a:t>درس 2- احساسات من</a:t>
            </a:r>
          </a:p>
          <a:p>
            <a:pPr algn="r" rtl="1"/>
            <a:r>
              <a:rPr lang="fa-IR" dirty="0" smtClean="0">
                <a:cs typeface="B Badr" pitchFamily="2" charset="-78"/>
              </a:rPr>
              <a:t>درس 3- همدلی با دیگران</a:t>
            </a:r>
          </a:p>
          <a:p>
            <a:pPr algn="r" rtl="1"/>
            <a:r>
              <a:rPr lang="fa-IR" dirty="0" smtClean="0">
                <a:cs typeface="B Badr" pitchFamily="2" charset="-78"/>
              </a:rPr>
              <a:t>درس 4-من عضو گروه هستم.</a:t>
            </a:r>
          </a:p>
          <a:p>
            <a:pPr algn="r" rtl="1"/>
            <a:endParaRPr lang="en-US" dirty="0">
              <a:cs typeface="B Badr" pitchFamily="2" charset="-78"/>
            </a:endParaRPr>
          </a:p>
        </p:txBody>
      </p:sp>
      <p:sp>
        <p:nvSpPr>
          <p:cNvPr id="4" name="Left Arrow 3"/>
          <p:cNvSpPr/>
          <p:nvPr/>
        </p:nvSpPr>
        <p:spPr>
          <a:xfrm>
            <a:off x="1219200" y="4419600"/>
            <a:ext cx="3276600"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فصل دوم:سرزمین من</a:t>
            </a:r>
            <a:endParaRPr lang="en-US" dirty="0"/>
          </a:p>
        </p:txBody>
      </p:sp>
      <p:sp>
        <p:nvSpPr>
          <p:cNvPr id="3" name="Content Placeholder 2"/>
          <p:cNvSpPr>
            <a:spLocks noGrp="1"/>
          </p:cNvSpPr>
          <p:nvPr>
            <p:ph idx="1"/>
          </p:nvPr>
        </p:nvSpPr>
        <p:spPr/>
        <p:txBody>
          <a:bodyPr/>
          <a:lstStyle/>
          <a:p>
            <a:pPr algn="r" rtl="1"/>
            <a:r>
              <a:rPr lang="fa-IR" dirty="0" smtClean="0">
                <a:cs typeface="B Badr" pitchFamily="2" charset="-78"/>
              </a:rPr>
              <a:t>درس 5-جمعیت ایران</a:t>
            </a:r>
          </a:p>
          <a:p>
            <a:pPr algn="r" rtl="1"/>
            <a:r>
              <a:rPr lang="fa-IR" dirty="0" smtClean="0">
                <a:cs typeface="B Badr" pitchFamily="2" charset="-78"/>
              </a:rPr>
              <a:t>درس 6-ایران و منابع آب</a:t>
            </a:r>
          </a:p>
          <a:p>
            <a:pPr algn="r" rtl="1"/>
            <a:r>
              <a:rPr lang="fa-IR" dirty="0" smtClean="0">
                <a:cs typeface="B Badr" pitchFamily="2" charset="-78"/>
              </a:rPr>
              <a:t>درس 7-نواحی مهم صنعتی ایران</a:t>
            </a:r>
          </a:p>
          <a:p>
            <a:pPr algn="r" rtl="1"/>
            <a:r>
              <a:rPr lang="fa-IR" dirty="0" smtClean="0">
                <a:cs typeface="B Badr" pitchFamily="2" charset="-78"/>
              </a:rPr>
              <a:t>درس 8-راه ها و حمل (1)</a:t>
            </a:r>
          </a:p>
          <a:p>
            <a:pPr algn="r" rtl="1"/>
            <a:r>
              <a:rPr lang="fa-IR" dirty="0" smtClean="0">
                <a:cs typeface="B Badr" pitchFamily="2" charset="-78"/>
              </a:rPr>
              <a:t>درس 9- راه ها و حمل  و نقل (2)</a:t>
            </a:r>
          </a:p>
          <a:p>
            <a:pPr algn="r" rtl="1"/>
            <a:r>
              <a:rPr lang="fa-IR" dirty="0" smtClean="0">
                <a:cs typeface="B Badr" pitchFamily="2" charset="-78"/>
              </a:rPr>
              <a:t>درس 10- کشور ما چگونه اداره می شود?</a:t>
            </a:r>
          </a:p>
          <a:p>
            <a:pPr algn="r" rtl="1"/>
            <a:r>
              <a:rPr lang="fa-IR" dirty="0" smtClean="0">
                <a:cs typeface="B Badr" pitchFamily="2" charset="-78"/>
              </a:rPr>
              <a:t>                                             </a:t>
            </a:r>
            <a:r>
              <a:rPr lang="fa-IR" dirty="0" smtClean="0">
                <a:solidFill>
                  <a:srgbClr val="FF0000"/>
                </a:solidFill>
                <a:cs typeface="B Badr" pitchFamily="2" charset="-78"/>
              </a:rPr>
              <a:t>حوزه  های موضوعی :</a:t>
            </a:r>
            <a:endParaRPr lang="en-US" dirty="0">
              <a:solidFill>
                <a:srgbClr val="FF0000"/>
              </a:solidFill>
              <a:cs typeface="B Badr" pitchFamily="2" charset="-78"/>
            </a:endParaRPr>
          </a:p>
        </p:txBody>
      </p:sp>
      <p:sp>
        <p:nvSpPr>
          <p:cNvPr id="4" name="Left Arrow 3"/>
          <p:cNvSpPr/>
          <p:nvPr/>
        </p:nvSpPr>
        <p:spPr>
          <a:xfrm>
            <a:off x="914400" y="5638800"/>
            <a:ext cx="3276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covered_JPEG_4151.jpg"/>
          <p:cNvPicPr>
            <a:picLocks noGrp="1" noChangeAspect="1"/>
          </p:cNvPicPr>
          <p:nvPr>
            <p:ph idx="1"/>
          </p:nvPr>
        </p:nvPicPr>
        <p:blipFill>
          <a:blip r:embed="rId2"/>
          <a:stretch>
            <a:fillRect/>
          </a:stretch>
        </p:blipFill>
        <p:spPr>
          <a:xfrm>
            <a:off x="457200" y="990600"/>
            <a:ext cx="8458199" cy="5105400"/>
          </a:xfrm>
        </p:spPr>
      </p:pic>
    </p:spTree>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حوزه های موضوعی فصل اول</a:t>
            </a:r>
            <a:endParaRPr lang="en-US" dirty="0"/>
          </a:p>
        </p:txBody>
      </p:sp>
      <p:sp>
        <p:nvSpPr>
          <p:cNvPr id="3" name="Content Placeholder 2"/>
          <p:cNvSpPr>
            <a:spLocks noGrp="1"/>
          </p:cNvSpPr>
          <p:nvPr>
            <p:ph idx="1"/>
          </p:nvPr>
        </p:nvSpPr>
        <p:spPr/>
        <p:txBody>
          <a:bodyPr>
            <a:normAutofit fontScale="85000" lnSpcReduction="20000"/>
          </a:bodyPr>
          <a:lstStyle/>
          <a:p>
            <a:pPr algn="r" rtl="1">
              <a:lnSpc>
                <a:spcPct val="150000"/>
              </a:lnSpc>
              <a:defRPr/>
            </a:pPr>
            <a:r>
              <a:rPr lang="fa-IR" sz="4000" b="1" dirty="0" smtClean="0">
                <a:cs typeface="B Zar" pitchFamily="2" charset="-78"/>
              </a:rPr>
              <a:t>نظام اجتماعي (</a:t>
            </a:r>
            <a:r>
              <a:rPr lang="fa-IR" b="1" dirty="0" smtClean="0">
                <a:cs typeface="B Nazanin" panose="00000400000000000000" pitchFamily="2" charset="-78"/>
              </a:rPr>
              <a:t>مسئولیت ها ،تکالیف ،حقوق و قوانین ، ارگان ها و سازمان های اجتماعی )</a:t>
            </a:r>
          </a:p>
          <a:p>
            <a:pPr algn="r" rtl="1">
              <a:lnSpc>
                <a:spcPct val="150000"/>
              </a:lnSpc>
              <a:defRPr/>
            </a:pPr>
            <a:r>
              <a:rPr lang="fa-IR" sz="4000" b="1" dirty="0" smtClean="0">
                <a:cs typeface="B Zar" pitchFamily="2" charset="-78"/>
              </a:rPr>
              <a:t>فرهنگ و هويت </a:t>
            </a:r>
            <a:r>
              <a:rPr lang="fa-IR" b="1" dirty="0" smtClean="0">
                <a:cs typeface="B Nazanin" panose="00000400000000000000" pitchFamily="2" charset="-78"/>
              </a:rPr>
              <a:t>(تعلق و هویت ، میراث فرهنگی )</a:t>
            </a:r>
          </a:p>
          <a:p>
            <a:pPr algn="r" rtl="1">
              <a:lnSpc>
                <a:spcPct val="150000"/>
              </a:lnSpc>
              <a:defRPr/>
            </a:pPr>
            <a:r>
              <a:rPr lang="fa-IR" sz="4000" b="1" dirty="0" smtClean="0">
                <a:cs typeface="B Zar" pitchFamily="2" charset="-78"/>
              </a:rPr>
              <a:t>زمان؛ تداوم و </a:t>
            </a:r>
            <a:r>
              <a:rPr lang="fa-IR" sz="4000" b="1" dirty="0" smtClean="0">
                <a:cs typeface="B Nazanin" panose="00000400000000000000" pitchFamily="2" charset="-78"/>
              </a:rPr>
              <a:t>تغيير</a:t>
            </a:r>
            <a:r>
              <a:rPr lang="fa-IR" b="1" dirty="0" smtClean="0">
                <a:cs typeface="B Nazanin" panose="00000400000000000000" pitchFamily="2" charset="-78"/>
              </a:rPr>
              <a:t>(تغییر، تحول و پیشرفت ) </a:t>
            </a:r>
          </a:p>
          <a:p>
            <a:pPr algn="r" rtl="1">
              <a:lnSpc>
                <a:spcPct val="150000"/>
              </a:lnSpc>
              <a:defRPr/>
            </a:pPr>
            <a:endParaRPr lang="fa-IR" b="1" dirty="0" smtClean="0">
              <a:cs typeface="B Nazanin" panose="00000400000000000000" pitchFamily="2" charset="-78"/>
            </a:endParaRPr>
          </a:p>
          <a:p>
            <a:pPr algn="r" rtl="1">
              <a:lnSpc>
                <a:spcPct val="150000"/>
              </a:lnSpc>
              <a:defRPr/>
            </a:pPr>
            <a:r>
              <a:rPr lang="fa-IR" sz="4000" b="1" dirty="0" smtClean="0">
                <a:cs typeface="B Nazanin" panose="00000400000000000000" pitchFamily="2" charset="-78"/>
              </a:rPr>
              <a:t>ارزش ها و نگرش ها ( </a:t>
            </a:r>
            <a:r>
              <a:rPr lang="fa-IR" b="1" dirty="0" smtClean="0">
                <a:cs typeface="B Nazanin" panose="00000400000000000000" pitchFamily="2" charset="-78"/>
              </a:rPr>
              <a:t>مسئولیت پذیری و تعاون </a:t>
            </a:r>
            <a:r>
              <a:rPr lang="fa-IR" sz="4000" b="1" dirty="0" smtClean="0">
                <a:cs typeface="B Nazanin" panose="00000400000000000000" pitchFamily="2" charset="-78"/>
              </a:rPr>
              <a:t>)</a:t>
            </a:r>
            <a:endParaRPr lang="en-US" sz="4000" b="1" dirty="0" smtClean="0">
              <a:cs typeface="B Nazanin" panose="00000400000000000000" pitchFamily="2" charset="-78"/>
            </a:endParaRPr>
          </a:p>
          <a:p>
            <a:endParaRPr lang="en-US" dirty="0"/>
          </a:p>
        </p:txBody>
      </p:sp>
    </p:spTree>
  </p:cSld>
  <p:clrMapOvr>
    <a:masterClrMapping/>
  </p:clrMapOvr>
  <p:transition>
    <p:split orient="vert" dir="in"/>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304800"/>
          <a:ext cx="8458200" cy="6521823"/>
        </p:xfrm>
        <a:graphic>
          <a:graphicData uri="http://schemas.openxmlformats.org/drawingml/2006/table">
            <a:tbl>
              <a:tblPr firstRow="1" bandRow="1">
                <a:tableStyleId>{0505E3EF-67EA-436B-97B2-0124C06EBD24}</a:tableStyleId>
              </a:tblPr>
              <a:tblGrid>
                <a:gridCol w="48006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tblGrid>
              <a:tr h="935321">
                <a:tc>
                  <a:txBody>
                    <a:bodyPr/>
                    <a:lstStyle/>
                    <a:p>
                      <a:pPr algn="r" rtl="1"/>
                      <a:endParaRPr lang="en-US" sz="2000" dirty="0">
                        <a:cs typeface="B Badr" pitchFamily="2" charset="-78"/>
                      </a:endParaRPr>
                    </a:p>
                  </a:txBody>
                  <a:tcPr>
                    <a:lnB w="12700" cap="flat" cmpd="sng" algn="ctr">
                      <a:solidFill>
                        <a:schemeClr val="tx1"/>
                      </a:solidFill>
                      <a:prstDash val="solid"/>
                      <a:round/>
                      <a:headEnd type="none" w="med" len="med"/>
                      <a:tailEnd type="none" w="med" len="med"/>
                    </a:lnB>
                  </a:tcPr>
                </a:tc>
                <a:tc>
                  <a:txBody>
                    <a:bodyPr/>
                    <a:lstStyle/>
                    <a:p>
                      <a:pPr algn="r" rtl="1"/>
                      <a:r>
                        <a:rPr lang="fa-IR" sz="2000" dirty="0" smtClean="0">
                          <a:cs typeface="B Badr" pitchFamily="2" charset="-78"/>
                        </a:rPr>
                        <a:t>مفاهیم کلیدی</a:t>
                      </a:r>
                      <a:endParaRPr lang="en-US" sz="2000" dirty="0">
                        <a:cs typeface="B Badr" pitchFamily="2" charset="-78"/>
                      </a:endParaRPr>
                    </a:p>
                  </a:txBody>
                  <a:tcPr>
                    <a:lnB w="12700" cap="flat" cmpd="sng" algn="ctr">
                      <a:solidFill>
                        <a:schemeClr val="tx1"/>
                      </a:solidFill>
                      <a:prstDash val="solid"/>
                      <a:round/>
                      <a:headEnd type="none" w="med" len="med"/>
                      <a:tailEnd type="none" w="med" len="med"/>
                    </a:lnB>
                  </a:tcPr>
                </a:tc>
                <a:tc>
                  <a:txBody>
                    <a:bodyPr/>
                    <a:lstStyle/>
                    <a:p>
                      <a:pPr algn="r" rtl="1"/>
                      <a:r>
                        <a:rPr lang="fa-IR" sz="2000" dirty="0" smtClean="0">
                          <a:cs typeface="B Badr" pitchFamily="2" charset="-78"/>
                        </a:rPr>
                        <a:t>حوزه های موضوعی(</a:t>
                      </a:r>
                      <a:r>
                        <a:rPr lang="fa-IR" sz="2000" dirty="0" smtClean="0">
                          <a:solidFill>
                            <a:srgbClr val="FF0000"/>
                          </a:solidFill>
                          <a:cs typeface="B Badr" pitchFamily="2" charset="-78"/>
                        </a:rPr>
                        <a:t>فصل دوم)</a:t>
                      </a:r>
                      <a:endParaRPr lang="en-US" sz="2000" dirty="0">
                        <a:solidFill>
                          <a:srgbClr val="FF0000"/>
                        </a:solidFill>
                        <a:cs typeface="B Badr" pitchFamily="2" charset="-78"/>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96870">
                <a:tc>
                  <a:txBody>
                    <a:bodyPr/>
                    <a:lstStyle/>
                    <a:p>
                      <a:pPr algn="r" rtl="1"/>
                      <a:r>
                        <a:rPr lang="fa-IR" sz="2000" dirty="0" smtClean="0">
                          <a:cs typeface="B Badr" pitchFamily="2" charset="-78"/>
                        </a:rPr>
                        <a:t>تغییرات و</a:t>
                      </a:r>
                      <a:r>
                        <a:rPr lang="fa-IR" sz="2000" baseline="0" dirty="0" smtClean="0">
                          <a:cs typeface="B Badr" pitchFamily="2" charset="-78"/>
                        </a:rPr>
                        <a:t> تحول صنایع  در طول زمان و......</a:t>
                      </a:r>
                      <a:endParaRPr lang="en-US" sz="2000" dirty="0">
                        <a:cs typeface="B Badr" pitchFamily="2" charset="-78"/>
                      </a:endParaRPr>
                    </a:p>
                  </a:txBody>
                  <a:tcPr>
                    <a:lnT w="12700" cap="flat" cmpd="sng" algn="ctr">
                      <a:solidFill>
                        <a:schemeClr val="tx1"/>
                      </a:solidFill>
                      <a:prstDash val="solid"/>
                      <a:round/>
                      <a:headEnd type="none" w="med" len="med"/>
                      <a:tailEnd type="none" w="med" len="med"/>
                    </a:lnT>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smtClean="0">
                          <a:cs typeface="B Badr" pitchFamily="2" charset="-78"/>
                        </a:rPr>
                        <a:t>تغییر ،تحول و پیشرفت</a:t>
                      </a:r>
                      <a:endParaRPr lang="en-US" sz="2000" dirty="0" smtClean="0">
                        <a:cs typeface="B Badr" pitchFamily="2" charset="-78"/>
                      </a:endParaRPr>
                    </a:p>
                    <a:p>
                      <a:pPr algn="r" rtl="1"/>
                      <a:endParaRPr lang="en-US" sz="2000" dirty="0">
                        <a:cs typeface="B Badr" pitchFamily="2" charset="-78"/>
                      </a:endParaRPr>
                    </a:p>
                  </a:txBody>
                  <a:tcPr>
                    <a:lnT w="12700" cap="flat" cmpd="sng" algn="ctr">
                      <a:solidFill>
                        <a:schemeClr val="tx1"/>
                      </a:solidFill>
                      <a:prstDash val="solid"/>
                      <a:round/>
                      <a:headEnd type="none" w="med" len="med"/>
                      <a:tailEnd type="none" w="med" len="med"/>
                    </a:lnT>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smtClean="0">
                          <a:cs typeface="B Badr" pitchFamily="2" charset="-78"/>
                        </a:rPr>
                        <a:t>زمان ،تداوم و تغییر</a:t>
                      </a:r>
                      <a:endParaRPr lang="en-US" sz="2000" dirty="0" smtClean="0">
                        <a:cs typeface="B Badr" pitchFamily="2" charset="-78"/>
                      </a:endParaRPr>
                    </a:p>
                    <a:p>
                      <a:pPr algn="r" rtl="1"/>
                      <a:endParaRPr lang="en-US" sz="2000" dirty="0">
                        <a:cs typeface="B Badr" pitchFamily="2" charset="-78"/>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2635905">
                <a:tc>
                  <a:txBody>
                    <a:bodyPr/>
                    <a:lstStyle/>
                    <a:p>
                      <a:pPr algn="r" rtl="1"/>
                      <a:r>
                        <a:rPr lang="fa-IR" sz="2000" dirty="0" smtClean="0">
                          <a:cs typeface="B Badr" pitchFamily="2" charset="-78"/>
                        </a:rPr>
                        <a:t>راههای جلوگیری از اسراف آب و...</a:t>
                      </a:r>
                    </a:p>
                    <a:p>
                      <a:pPr algn="r" rtl="1"/>
                      <a:endParaRPr lang="fa-IR" sz="2000" dirty="0" smtClean="0">
                        <a:cs typeface="B Badr" pitchFamily="2" charset="-78"/>
                      </a:endParaRPr>
                    </a:p>
                    <a:p>
                      <a:pPr algn="r" rtl="1"/>
                      <a:r>
                        <a:rPr lang="fa-IR" sz="2000" dirty="0" smtClean="0">
                          <a:cs typeface="B Badr" pitchFamily="2" charset="-78"/>
                        </a:rPr>
                        <a:t>وظایف دولت در قبال مردم</a:t>
                      </a:r>
                    </a:p>
                    <a:p>
                      <a:pPr algn="r" rtl="1"/>
                      <a:r>
                        <a:rPr lang="fa-IR" sz="2000" dirty="0" smtClean="0">
                          <a:cs typeface="B Badr" pitchFamily="2" charset="-78"/>
                        </a:rPr>
                        <a:t>وضایف اصلی قوه</a:t>
                      </a:r>
                      <a:r>
                        <a:rPr lang="fa-IR" sz="2000" baseline="0" dirty="0" smtClean="0">
                          <a:cs typeface="B Badr" pitchFamily="2" charset="-78"/>
                        </a:rPr>
                        <a:t> قضائیه  و مقننه</a:t>
                      </a:r>
                    </a:p>
                    <a:p>
                      <a:pPr algn="r" rtl="1"/>
                      <a:endParaRPr lang="fa-IR" sz="2000" baseline="0" dirty="0" smtClean="0">
                        <a:cs typeface="B Badr" pitchFamily="2" charset="-78"/>
                      </a:endParaRPr>
                    </a:p>
                    <a:p>
                      <a:pPr algn="r" rtl="1"/>
                      <a:r>
                        <a:rPr lang="fa-IR" sz="2000" baseline="0" dirty="0" smtClean="0">
                          <a:cs typeface="B Badr" pitchFamily="2" charset="-78"/>
                        </a:rPr>
                        <a:t>       ساختار دولت و کارکرد...</a:t>
                      </a:r>
                    </a:p>
                    <a:p>
                      <a:pPr algn="r" rtl="1"/>
                      <a:r>
                        <a:rPr lang="fa-IR" sz="2000" baseline="0" dirty="0" smtClean="0">
                          <a:cs typeface="B Badr" pitchFamily="2" charset="-78"/>
                        </a:rPr>
                        <a:t>رعایت مقررات جاد ه ها آشنایی با اهمیت و ضرورت کار پلیس راه </a:t>
                      </a:r>
                      <a:endParaRPr lang="en-US" sz="2000" dirty="0">
                        <a:cs typeface="B Badr" pitchFamily="2" charset="-78"/>
                      </a:endParaRPr>
                    </a:p>
                  </a:txBody>
                  <a:tcPr>
                    <a:lnB w="12700" cap="flat" cmpd="sng" algn="ctr">
                      <a:solidFill>
                        <a:schemeClr val="tx1"/>
                      </a:solidFill>
                      <a:prstDash val="solid"/>
                      <a:round/>
                      <a:headEnd type="none" w="med" len="med"/>
                      <a:tailEnd type="none" w="med" len="med"/>
                    </a:lnB>
                  </a:tcPr>
                </a:tc>
                <a:tc>
                  <a:txBody>
                    <a:bodyPr/>
                    <a:lstStyle/>
                    <a:p>
                      <a:pPr algn="r" rtl="1"/>
                      <a:r>
                        <a:rPr lang="fa-IR" sz="2000" dirty="0" smtClean="0">
                          <a:cs typeface="B Badr" pitchFamily="2" charset="-78"/>
                        </a:rPr>
                        <a:t>مسئولیتها ،تکالیف</a:t>
                      </a:r>
                    </a:p>
                    <a:p>
                      <a:pPr algn="r" rtl="1"/>
                      <a:endParaRPr lang="fa-IR" sz="2000" dirty="0" smtClean="0">
                        <a:cs typeface="B Badr" pitchFamily="2" charset="-78"/>
                      </a:endParaRPr>
                    </a:p>
                    <a:p>
                      <a:pPr algn="r" rtl="1"/>
                      <a:endParaRPr lang="fa-IR" sz="2000" dirty="0" smtClean="0">
                        <a:cs typeface="B Badr" pitchFamily="2" charset="-78"/>
                      </a:endParaRPr>
                    </a:p>
                    <a:p>
                      <a:pPr algn="r" rtl="1"/>
                      <a:endParaRPr lang="fa-IR" sz="2000" dirty="0" smtClean="0">
                        <a:cs typeface="B Badr" pitchFamily="2" charset="-78"/>
                      </a:endParaRPr>
                    </a:p>
                    <a:p>
                      <a:pPr algn="r" rtl="1"/>
                      <a:endParaRPr lang="fa-IR" sz="2000" dirty="0" smtClean="0">
                        <a:cs typeface="B Badr" pitchFamily="2" charset="-78"/>
                      </a:endParaRPr>
                    </a:p>
                    <a:p>
                      <a:pPr algn="r" rtl="1"/>
                      <a:r>
                        <a:rPr lang="fa-IR" sz="2000" dirty="0" smtClean="0">
                          <a:cs typeface="B Badr" pitchFamily="2" charset="-78"/>
                        </a:rPr>
                        <a:t>حقوق و قوانین</a:t>
                      </a:r>
                    </a:p>
                    <a:p>
                      <a:pPr algn="r" rtl="1"/>
                      <a:endParaRPr lang="fa-IR" sz="2000" dirty="0" smtClean="0">
                        <a:cs typeface="B Badr" pitchFamily="2" charset="-78"/>
                      </a:endParaRPr>
                    </a:p>
                    <a:p>
                      <a:pPr algn="r" rtl="1"/>
                      <a:endParaRPr lang="fa-IR" sz="2000" dirty="0" smtClean="0">
                        <a:cs typeface="B Badr" pitchFamily="2" charset="-78"/>
                      </a:endParaRPr>
                    </a:p>
                    <a:p>
                      <a:pPr algn="r" rtl="1"/>
                      <a:endParaRPr lang="fa-IR" sz="2000" dirty="0" smtClean="0">
                        <a:cs typeface="B Badr" pitchFamily="2" charset="-78"/>
                      </a:endParaRPr>
                    </a:p>
                  </a:txBody>
                  <a:tcPr>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tcPr>
                </a:tc>
                <a:tc>
                  <a:txBody>
                    <a:bodyPr/>
                    <a:lstStyle/>
                    <a:p>
                      <a:pPr algn="r" rtl="1"/>
                      <a:r>
                        <a:rPr lang="fa-IR" sz="2000" dirty="0" smtClean="0">
                          <a:cs typeface="B Badr" pitchFamily="2" charset="-78"/>
                        </a:rPr>
                        <a:t>نظام اجتماعی</a:t>
                      </a:r>
                      <a:endParaRPr lang="en-US" sz="2000" dirty="0">
                        <a:cs typeface="B Badr" pitchFamily="2" charset="-78"/>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80303">
                <a:tc>
                  <a:txBody>
                    <a:bodyPr/>
                    <a:lstStyle/>
                    <a:p>
                      <a:pPr algn="r" rtl="1"/>
                      <a:r>
                        <a:rPr lang="fa-IR" sz="2000" dirty="0" smtClean="0">
                          <a:cs typeface="B Badr" pitchFamily="2" charset="-78"/>
                        </a:rPr>
                        <a:t>................</a:t>
                      </a:r>
                    </a:p>
                    <a:p>
                      <a:pPr algn="r" rtl="1"/>
                      <a:endParaRPr lang="fa-IR" sz="2000" dirty="0" smtClean="0">
                        <a:cs typeface="B Badr" pitchFamily="2" charset="-78"/>
                      </a:endParaRPr>
                    </a:p>
                    <a:p>
                      <a:pPr algn="r" rtl="1"/>
                      <a:r>
                        <a:rPr lang="fa-IR" sz="2000" dirty="0" smtClean="0">
                          <a:cs typeface="B Badr" pitchFamily="2" charset="-78"/>
                        </a:rPr>
                        <a:t>مفهوم ولایت فقیه  در جامعه اسلامی </a:t>
                      </a:r>
                    </a:p>
                    <a:p>
                      <a:pPr algn="r" rtl="1"/>
                      <a:r>
                        <a:rPr lang="fa-IR" sz="2000" dirty="0" smtClean="0">
                          <a:cs typeface="B Badr" pitchFamily="2" charset="-78"/>
                        </a:rPr>
                        <a:t>مفهوم مهاجرت</a:t>
                      </a:r>
                    </a:p>
                    <a:p>
                      <a:pPr algn="r" rtl="1"/>
                      <a:r>
                        <a:rPr lang="fa-IR" sz="2000" dirty="0" smtClean="0">
                          <a:solidFill>
                            <a:srgbClr val="FF0000"/>
                          </a:solidFill>
                          <a:cs typeface="B Badr" pitchFamily="2" charset="-78"/>
                        </a:rPr>
                        <a:t>                                        ادامه:</a:t>
                      </a:r>
                      <a:endParaRPr lang="en-US" sz="2000" dirty="0">
                        <a:solidFill>
                          <a:srgbClr val="FF0000"/>
                        </a:solidFill>
                        <a:cs typeface="B Badr" pitchFamily="2" charset="-78"/>
                      </a:endParaRPr>
                    </a:p>
                    <a:p>
                      <a:pPr algn="r" rtl="1"/>
                      <a:r>
                        <a:rPr lang="fa-IR" sz="2000" dirty="0" smtClean="0">
                          <a:cs typeface="B Badr" pitchFamily="2" charset="-78"/>
                        </a:rPr>
                        <a:t> </a:t>
                      </a:r>
                      <a:endParaRPr lang="en-US" sz="2000" dirty="0">
                        <a:cs typeface="B Badr" pitchFamily="2" charset="-78"/>
                      </a:endParaRPr>
                    </a:p>
                  </a:txBody>
                  <a:tcPr>
                    <a:lnT w="12700" cap="flat" cmpd="sng" algn="ctr">
                      <a:solidFill>
                        <a:schemeClr val="tx1"/>
                      </a:solidFill>
                      <a:prstDash val="solid"/>
                      <a:round/>
                      <a:headEnd type="none" w="med" len="med"/>
                      <a:tailEnd type="none" w="med" len="med"/>
                    </a:lnT>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smtClean="0">
                          <a:cs typeface="B Badr" pitchFamily="2" charset="-78"/>
                        </a:rPr>
                        <a:t>میراث فرهنگی</a:t>
                      </a:r>
                    </a:p>
                    <a:p>
                      <a:pPr marL="0" marR="0" indent="0" algn="r" defTabSz="914400" rtl="1" eaLnBrk="1" fontAlgn="auto" latinLnBrk="0" hangingPunct="1">
                        <a:lnSpc>
                          <a:spcPct val="100000"/>
                        </a:lnSpc>
                        <a:spcBef>
                          <a:spcPts val="0"/>
                        </a:spcBef>
                        <a:spcAft>
                          <a:spcPts val="0"/>
                        </a:spcAft>
                        <a:buClrTx/>
                        <a:buSzTx/>
                        <a:buFontTx/>
                        <a:buNone/>
                        <a:tabLst/>
                        <a:defRPr/>
                      </a:pPr>
                      <a:endParaRPr lang="en-US" sz="2000" dirty="0" smtClean="0">
                        <a:cs typeface="B Badr" pitchFamily="2" charset="-78"/>
                      </a:endParaRPr>
                    </a:p>
                    <a:p>
                      <a:pPr algn="r" rtl="1"/>
                      <a:r>
                        <a:rPr lang="fa-IR" sz="2000" dirty="0" smtClean="0">
                          <a:cs typeface="B Badr" pitchFamily="2" charset="-78"/>
                        </a:rPr>
                        <a:t>تعلق و هویت</a:t>
                      </a:r>
                    </a:p>
                    <a:p>
                      <a:pPr algn="r" rtl="1"/>
                      <a:endParaRPr lang="fa-IR" sz="2000" dirty="0" smtClean="0">
                        <a:cs typeface="B Badr" pitchFamily="2" charset="-78"/>
                      </a:endParaRPr>
                    </a:p>
                  </a:txBody>
                  <a:tcPr>
                    <a:lnT w="12700" cap="flat" cmpd="sng" algn="ctr">
                      <a:solidFill>
                        <a:schemeClr val="tx1"/>
                      </a:solidFill>
                      <a:prstDash val="solid"/>
                      <a:round/>
                      <a:headEnd type="none" w="med" len="med"/>
                      <a:tailEnd type="none" w="med" len="med"/>
                    </a:lnT>
                  </a:tcPr>
                </a:tc>
                <a:tc>
                  <a:txBody>
                    <a:bodyPr/>
                    <a:lstStyle/>
                    <a:p>
                      <a:pPr algn="r" rtl="1"/>
                      <a:r>
                        <a:rPr lang="fa-IR" sz="2000" dirty="0" smtClean="0">
                          <a:cs typeface="B Badr" pitchFamily="2" charset="-78"/>
                        </a:rPr>
                        <a:t>فرهنگ و هویت</a:t>
                      </a:r>
                      <a:endParaRPr lang="en-US" sz="2000" dirty="0">
                        <a:cs typeface="B Badr" pitchFamily="2" charset="-78"/>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bl>
          </a:graphicData>
        </a:graphic>
      </p:graphicFrame>
      <p:sp>
        <p:nvSpPr>
          <p:cNvPr id="24" name="Left Arrow 23"/>
          <p:cNvSpPr/>
          <p:nvPr/>
        </p:nvSpPr>
        <p:spPr>
          <a:xfrm>
            <a:off x="914400" y="6477000"/>
            <a:ext cx="20574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rot="10800000">
            <a:off x="3962400" y="5105400"/>
            <a:ext cx="381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rot="10800000">
            <a:off x="4800600" y="3733800"/>
            <a:ext cx="381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rtl="1"/>
            <a:r>
              <a:rPr lang="fa-IR" dirty="0" smtClean="0"/>
              <a:t>ادامه حوزه های موضوعی فصل دوم</a:t>
            </a:r>
            <a:endParaRPr lang="en-US" dirty="0"/>
          </a:p>
        </p:txBody>
      </p:sp>
      <p:graphicFrame>
        <p:nvGraphicFramePr>
          <p:cNvPr id="4" name="Content Placeholder 3"/>
          <p:cNvGraphicFramePr>
            <a:graphicFrameLocks noGrp="1"/>
          </p:cNvGraphicFramePr>
          <p:nvPr>
            <p:ph idx="1"/>
          </p:nvPr>
        </p:nvGraphicFramePr>
        <p:xfrm>
          <a:off x="457200" y="1295400"/>
          <a:ext cx="8229600" cy="5577840"/>
        </p:xfrm>
        <a:graphic>
          <a:graphicData uri="http://schemas.openxmlformats.org/drawingml/2006/table">
            <a:tbl>
              <a:tblPr firstRow="1" bandRow="1">
                <a:tableStyleId>{5DA37D80-6434-44D0-A028-1B22A696006F}</a:tableStyleId>
              </a:tblPr>
              <a:tblGrid>
                <a:gridCol w="35814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289560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dirty="0" smtClean="0">
                          <a:cs typeface="B Badr" pitchFamily="2" charset="-78"/>
                        </a:rPr>
                        <a:t>       حفاظت از  منابع آب و آلوده نکردن  ابها </a:t>
                      </a:r>
                    </a:p>
                    <a:p>
                      <a:pPr algn="r" rtl="1"/>
                      <a:endParaRPr lang="fa-IR" sz="2400" dirty="0" smtClean="0">
                        <a:cs typeface="B Badr" pitchFamily="2" charset="-78"/>
                      </a:endParaRPr>
                    </a:p>
                    <a:p>
                      <a:pPr algn="r" rtl="1"/>
                      <a:r>
                        <a:rPr lang="fa-IR" sz="2400" dirty="0" smtClean="0">
                          <a:cs typeface="B Badr" pitchFamily="2" charset="-78"/>
                        </a:rPr>
                        <a:t>       عوامل جاذبه و دافعه جمعیت  در مبحث مهاجرت</a:t>
                      </a:r>
                    </a:p>
                    <a:p>
                      <a:pPr algn="r" rtl="1"/>
                      <a:r>
                        <a:rPr lang="fa-IR" sz="2400" dirty="0" smtClean="0">
                          <a:cs typeface="B Badr" pitchFamily="2" charset="-78"/>
                        </a:rPr>
                        <a:t>         پراکندگی رودهای ایران</a:t>
                      </a:r>
                    </a:p>
                    <a:p>
                      <a:pPr algn="r" rtl="1"/>
                      <a:r>
                        <a:rPr lang="fa-IR" sz="2400" dirty="0" smtClean="0">
                          <a:cs typeface="B Badr" pitchFamily="2" charset="-78"/>
                        </a:rPr>
                        <a:t>        کمبود بارش و بحث کم آبی در ایران</a:t>
                      </a:r>
                    </a:p>
                    <a:p>
                      <a:pPr algn="r" rtl="1"/>
                      <a:r>
                        <a:rPr lang="fa-IR" sz="2400" dirty="0" smtClean="0">
                          <a:cs typeface="B Badr" pitchFamily="2" charset="-78"/>
                        </a:rPr>
                        <a:t>         توزیع جغرافیایی صنایع مادر در  ایران</a:t>
                      </a:r>
                    </a:p>
                    <a:p>
                      <a:pPr algn="r" rtl="1"/>
                      <a:r>
                        <a:rPr lang="fa-IR" sz="2400" dirty="0" smtClean="0">
                          <a:cs typeface="B Badr" pitchFamily="2" charset="-78"/>
                        </a:rPr>
                        <a:t>         توزیع جغرافیایی صنایع مصرفی در ایران</a:t>
                      </a:r>
                    </a:p>
                    <a:p>
                      <a:pPr algn="r" rtl="1"/>
                      <a:r>
                        <a:rPr lang="fa-IR" sz="2400" dirty="0" smtClean="0">
                          <a:cs typeface="B Badr" pitchFamily="2" charset="-78"/>
                        </a:rPr>
                        <a:t>              </a:t>
                      </a:r>
                      <a:r>
                        <a:rPr lang="fa-IR" sz="2400" dirty="0" smtClean="0">
                          <a:solidFill>
                            <a:srgbClr val="FF0000"/>
                          </a:solidFill>
                          <a:cs typeface="B Badr" pitchFamily="2" charset="-78"/>
                        </a:rPr>
                        <a:t>ادامه فصل دوم</a:t>
                      </a:r>
                    </a:p>
                    <a:p>
                      <a:pPr algn="r" rtl="1"/>
                      <a:endParaRPr lang="fa-IR" sz="2400" dirty="0" smtClean="0">
                        <a:cs typeface="B Badr" pitchFamily="2" charset="-78"/>
                      </a:endParaRPr>
                    </a:p>
                    <a:p>
                      <a:pPr algn="r" rtl="1"/>
                      <a:endParaRPr lang="en-US" sz="2400" dirty="0">
                        <a:cs typeface="B Badr" pitchFamily="2" charset="-78"/>
                      </a:endParaRPr>
                    </a:p>
                  </a:txBody>
                  <a:tcPr/>
                </a:tc>
                <a:tc>
                  <a:txBody>
                    <a:bodyPr/>
                    <a:lstStyle/>
                    <a:p>
                      <a:pPr algn="r" rtl="1"/>
                      <a:r>
                        <a:rPr lang="fa-IR" sz="2400" dirty="0" smtClean="0">
                          <a:cs typeface="B Badr" pitchFamily="2" charset="-78"/>
                        </a:rPr>
                        <a:t>حفاظت از محیط </a:t>
                      </a:r>
                      <a:r>
                        <a:rPr lang="fa-IR" sz="2400" baseline="0" dirty="0" smtClean="0">
                          <a:cs typeface="B Badr" pitchFamily="2" charset="-78"/>
                        </a:rPr>
                        <a:t> رابطه انسان  با محیط </a:t>
                      </a:r>
                    </a:p>
                    <a:p>
                      <a:pPr algn="r" rtl="1"/>
                      <a:r>
                        <a:rPr lang="fa-IR" sz="2400" baseline="0" dirty="0" smtClean="0">
                          <a:cs typeface="B Badr" pitchFamily="2" charset="-78"/>
                        </a:rPr>
                        <a:t> پدیده های  مکانی  و پراکندگی</a:t>
                      </a:r>
                      <a:endParaRPr lang="en-US" sz="2400" dirty="0">
                        <a:cs typeface="B Badr" pitchFamily="2" charset="-78"/>
                      </a:endParaRPr>
                    </a:p>
                  </a:txBody>
                  <a:tcPr/>
                </a:tc>
                <a:tc>
                  <a:txBody>
                    <a:bodyPr/>
                    <a:lstStyle/>
                    <a:p>
                      <a:pPr algn="r" rtl="1"/>
                      <a:r>
                        <a:rPr lang="fa-IR" sz="2400" dirty="0" smtClean="0">
                          <a:cs typeface="B Badr" pitchFamily="2" charset="-78"/>
                        </a:rPr>
                        <a:t>مکان و فضا </a:t>
                      </a:r>
                      <a:endParaRPr lang="en-US" sz="2400" dirty="0">
                        <a:cs typeface="B Badr" pitchFamily="2" charset="-78"/>
                      </a:endParaRPr>
                    </a:p>
                  </a:txBody>
                  <a:tcPr/>
                </a:tc>
                <a:extLst>
                  <a:ext uri="{0D108BD9-81ED-4DB2-BD59-A6C34878D82A}">
                    <a16:rowId xmlns:a16="http://schemas.microsoft.com/office/drawing/2014/main" val="10000"/>
                  </a:ext>
                </a:extLst>
              </a:tr>
            </a:tbl>
          </a:graphicData>
        </a:graphic>
      </p:graphicFrame>
      <p:cxnSp>
        <p:nvCxnSpPr>
          <p:cNvPr id="6" name="Straight Arrow Connector 5"/>
          <p:cNvCxnSpPr/>
          <p:nvPr/>
        </p:nvCxnSpPr>
        <p:spPr>
          <a:xfrm rot="10800000">
            <a:off x="3581400" y="1524000"/>
            <a:ext cx="381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rot="10800000">
            <a:off x="3505200" y="2590800"/>
            <a:ext cx="381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rot="10800000">
            <a:off x="3429000" y="3352800"/>
            <a:ext cx="381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rot="10800000">
            <a:off x="3429000" y="3657600"/>
            <a:ext cx="381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rot="10800000">
            <a:off x="3429000" y="4419600"/>
            <a:ext cx="381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rot="10800000">
            <a:off x="3429000" y="5181600"/>
            <a:ext cx="381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rot="10800000">
            <a:off x="914400" y="6096000"/>
            <a:ext cx="2057400" cy="76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p:cut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rtl="1"/>
            <a:r>
              <a:rPr lang="fa-IR" dirty="0" smtClean="0"/>
              <a:t>ادامه حوزه های موضوعی فصل دوم</a:t>
            </a:r>
            <a:endParaRPr lang="en-US" dirty="0"/>
          </a:p>
        </p:txBody>
      </p:sp>
      <p:graphicFrame>
        <p:nvGraphicFramePr>
          <p:cNvPr id="4" name="Content Placeholder 3"/>
          <p:cNvGraphicFramePr>
            <a:graphicFrameLocks noGrp="1"/>
          </p:cNvGraphicFramePr>
          <p:nvPr>
            <p:ph idx="1"/>
          </p:nvPr>
        </p:nvGraphicFramePr>
        <p:xfrm>
          <a:off x="457200" y="1143000"/>
          <a:ext cx="8229600" cy="5577840"/>
        </p:xfrm>
        <a:graphic>
          <a:graphicData uri="http://schemas.openxmlformats.org/drawingml/2006/table">
            <a:tbl>
              <a:tblPr firstRow="1" bandRow="1">
                <a:tableStyleId>{8799B23B-EC83-4686-B30A-512413B5E67A}</a:tableStyleId>
              </a:tblPr>
              <a:tblGrid>
                <a:gridCol w="31242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685359">
                <a:tc>
                  <a:txBody>
                    <a:bodyPr/>
                    <a:lstStyle/>
                    <a:p>
                      <a:pPr algn="r" rtl="1"/>
                      <a:r>
                        <a:rPr lang="fa-IR" dirty="0" smtClean="0">
                          <a:cs typeface="B Badr" pitchFamily="2" charset="-78"/>
                        </a:rPr>
                        <a:t> مفهوم صادرات و واردات</a:t>
                      </a:r>
                    </a:p>
                    <a:p>
                      <a:pPr algn="r" rtl="1"/>
                      <a:endParaRPr lang="fa-IR" dirty="0" smtClean="0">
                        <a:cs typeface="B Badr" pitchFamily="2" charset="-78"/>
                      </a:endParaRPr>
                    </a:p>
                    <a:p>
                      <a:pPr algn="r" rtl="1"/>
                      <a:r>
                        <a:rPr lang="fa-IR" dirty="0" smtClean="0">
                          <a:cs typeface="B Badr" pitchFamily="2" charset="-78"/>
                        </a:rPr>
                        <a:t>مفهوم صنایع مادر و مصرفی</a:t>
                      </a:r>
                    </a:p>
                    <a:p>
                      <a:pPr algn="r" rtl="1"/>
                      <a:r>
                        <a:rPr lang="fa-IR" dirty="0" smtClean="0">
                          <a:cs typeface="B Badr" pitchFamily="2" charset="-78"/>
                        </a:rPr>
                        <a:t>...........................</a:t>
                      </a:r>
                    </a:p>
                    <a:p>
                      <a:pPr algn="r" rtl="1"/>
                      <a:endParaRPr lang="fa-IR" dirty="0" smtClean="0">
                        <a:cs typeface="B Badr" pitchFamily="2" charset="-78"/>
                      </a:endParaRPr>
                    </a:p>
                    <a:p>
                      <a:pPr algn="r" rtl="1"/>
                      <a:endParaRPr lang="fa-IR" dirty="0" smtClean="0">
                        <a:cs typeface="B Badr" pitchFamily="2" charset="-78"/>
                      </a:endParaRPr>
                    </a:p>
                    <a:p>
                      <a:pPr algn="r" rtl="1">
                        <a:buFont typeface="Wingdings" pitchFamily="2" charset="2"/>
                        <a:buChar char="Ø"/>
                      </a:pPr>
                      <a:r>
                        <a:rPr lang="fa-IR" dirty="0" smtClean="0">
                          <a:cs typeface="B Badr" pitchFamily="2" charset="-78"/>
                        </a:rPr>
                        <a:t>آشنایی با محاسن و معایب انواع وسایل حمل و نقل</a:t>
                      </a:r>
                    </a:p>
                    <a:p>
                      <a:pPr marL="0" marR="0" indent="0" algn="r" defTabSz="914400" rtl="1" eaLnBrk="1" fontAlgn="auto" latinLnBrk="0" hangingPunct="1">
                        <a:lnSpc>
                          <a:spcPct val="100000"/>
                        </a:lnSpc>
                        <a:spcBef>
                          <a:spcPts val="0"/>
                        </a:spcBef>
                        <a:spcAft>
                          <a:spcPts val="0"/>
                        </a:spcAft>
                        <a:buClrTx/>
                        <a:buSzTx/>
                        <a:buFont typeface="Wingdings" pitchFamily="2" charset="2"/>
                        <a:buChar char="Ø"/>
                        <a:tabLst/>
                        <a:defRPr/>
                      </a:pPr>
                      <a:r>
                        <a:rPr lang="fa-IR" dirty="0" smtClean="0">
                          <a:cs typeface="B Badr" pitchFamily="2" charset="-78"/>
                        </a:rPr>
                        <a:t> اشنایی با مشاغل متنوع  در زمینه حمل و نقل</a:t>
                      </a:r>
                    </a:p>
                    <a:p>
                      <a:pPr marL="0" marR="0" indent="0" algn="r" defTabSz="914400" rtl="1" eaLnBrk="1" fontAlgn="auto" latinLnBrk="0" hangingPunct="1">
                        <a:lnSpc>
                          <a:spcPct val="100000"/>
                        </a:lnSpc>
                        <a:spcBef>
                          <a:spcPts val="0"/>
                        </a:spcBef>
                        <a:spcAft>
                          <a:spcPts val="0"/>
                        </a:spcAft>
                        <a:buClrTx/>
                        <a:buSzTx/>
                        <a:buFont typeface="Wingdings" pitchFamily="2" charset="2"/>
                        <a:buChar char="Ø"/>
                        <a:tabLst/>
                        <a:defRPr/>
                      </a:pPr>
                      <a:r>
                        <a:rPr lang="fa-IR" dirty="0" smtClean="0">
                          <a:cs typeface="B Badr" pitchFamily="2" charset="-78"/>
                        </a:rPr>
                        <a:t>تنوع در انواع راهها  مانند :دریایی ،زمینی و هوایی</a:t>
                      </a:r>
                    </a:p>
                    <a:p>
                      <a:pPr algn="r" rtl="1">
                        <a:buFont typeface="Wingdings" pitchFamily="2" charset="2"/>
                        <a:buChar char="Ø"/>
                      </a:pPr>
                      <a:endParaRPr lang="fa-IR" dirty="0" smtClean="0">
                        <a:cs typeface="B Badr" pitchFamily="2" charset="-78"/>
                      </a:endParaRPr>
                    </a:p>
                  </a:txBody>
                  <a:tcPr/>
                </a:tc>
                <a:tc>
                  <a:txBody>
                    <a:bodyPr/>
                    <a:lstStyle/>
                    <a:p>
                      <a:pPr algn="r" rtl="1"/>
                      <a:r>
                        <a:rPr lang="fa-IR" dirty="0" smtClean="0">
                          <a:cs typeface="B Badr" pitchFamily="2" charset="-78"/>
                        </a:rPr>
                        <a:t>منابع و نظامهای اقتصادی</a:t>
                      </a:r>
                    </a:p>
                    <a:p>
                      <a:pPr algn="r" rtl="1"/>
                      <a:endParaRPr lang="fa-IR" dirty="0" smtClean="0">
                        <a:cs typeface="B Badr" pitchFamily="2" charset="-78"/>
                      </a:endParaRPr>
                    </a:p>
                    <a:p>
                      <a:pPr algn="r" rtl="1"/>
                      <a:endParaRPr lang="fa-IR" dirty="0" smtClean="0">
                        <a:cs typeface="B Badr" pitchFamily="2" charset="-78"/>
                      </a:endParaRPr>
                    </a:p>
                    <a:p>
                      <a:pPr algn="r" rtl="1"/>
                      <a:endParaRPr lang="fa-IR" dirty="0" smtClean="0">
                        <a:cs typeface="B Badr" pitchFamily="2" charset="-78"/>
                      </a:endParaRPr>
                    </a:p>
                    <a:p>
                      <a:pPr algn="r" rtl="1"/>
                      <a:endParaRPr lang="fa-IR" dirty="0" smtClean="0">
                        <a:cs typeface="B Badr" pitchFamily="2" charset="-78"/>
                      </a:endParaRPr>
                    </a:p>
                    <a:p>
                      <a:pPr algn="r" rtl="1"/>
                      <a:endParaRPr lang="fa-IR" dirty="0" smtClean="0">
                        <a:cs typeface="B Badr" pitchFamily="2" charset="-78"/>
                      </a:endParaRPr>
                    </a:p>
                    <a:p>
                      <a:pPr algn="r" rtl="1"/>
                      <a:r>
                        <a:rPr lang="fa-IR" dirty="0" smtClean="0">
                          <a:cs typeface="B Badr" pitchFamily="2" charset="-78"/>
                        </a:rPr>
                        <a:t>فعالیتهای اقتصادی</a:t>
                      </a:r>
                      <a:endParaRPr lang="en-US" dirty="0">
                        <a:cs typeface="B Badr" pitchFamily="2" charset="-78"/>
                      </a:endParaRPr>
                    </a:p>
                  </a:txBody>
                  <a:tcPr/>
                </a:tc>
                <a:tc>
                  <a:txBody>
                    <a:bodyPr/>
                    <a:lstStyle/>
                    <a:p>
                      <a:pPr algn="r" rtl="1"/>
                      <a:r>
                        <a:rPr lang="fa-IR" dirty="0" smtClean="0">
                          <a:cs typeface="B Badr" pitchFamily="2" charset="-78"/>
                        </a:rPr>
                        <a:t>منابع و فعالیتهای  اقتصادی</a:t>
                      </a:r>
                      <a:endParaRPr lang="en-US" dirty="0">
                        <a:cs typeface="B Badr" pitchFamily="2" charset="-78"/>
                      </a:endParaRPr>
                    </a:p>
                  </a:txBody>
                  <a:tcPr/>
                </a:tc>
                <a:extLst>
                  <a:ext uri="{0D108BD9-81ED-4DB2-BD59-A6C34878D82A}">
                    <a16:rowId xmlns:a16="http://schemas.microsoft.com/office/drawing/2014/main" val="10000"/>
                  </a:ext>
                </a:extLst>
              </a:tr>
              <a:tr h="1892481">
                <a:tc>
                  <a:txBody>
                    <a:bodyPr/>
                    <a:lstStyle/>
                    <a:p>
                      <a:pPr algn="r" rtl="1">
                        <a:buFont typeface="Wingdings" pitchFamily="2" charset="2"/>
                        <a:buChar char="v"/>
                      </a:pPr>
                      <a:r>
                        <a:rPr lang="fa-IR" dirty="0" smtClean="0">
                          <a:cs typeface="B Badr" pitchFamily="2" charset="-78"/>
                        </a:rPr>
                        <a:t>مسئولیت در قبال منابع اب  و مصرف صحیح آن</a:t>
                      </a:r>
                    </a:p>
                    <a:p>
                      <a:pPr algn="r" rtl="1">
                        <a:buFont typeface="Wingdings" pitchFamily="2" charset="2"/>
                        <a:buChar char="v"/>
                      </a:pPr>
                      <a:endParaRPr lang="fa-IR" dirty="0" smtClean="0">
                        <a:cs typeface="B Badr" pitchFamily="2" charset="-78"/>
                      </a:endParaRPr>
                    </a:p>
                    <a:p>
                      <a:pPr algn="r" rtl="1">
                        <a:buFont typeface="Wingdings" pitchFamily="2" charset="2"/>
                        <a:buChar char="v"/>
                      </a:pPr>
                      <a:r>
                        <a:rPr lang="fa-IR" dirty="0" smtClean="0">
                          <a:cs typeface="B Badr" pitchFamily="2" charset="-78"/>
                        </a:rPr>
                        <a:t>........</a:t>
                      </a:r>
                    </a:p>
                    <a:p>
                      <a:endParaRPr lang="en-US" dirty="0">
                        <a:cs typeface="B Badr" pitchFamily="2" charset="-78"/>
                      </a:endParaRPr>
                    </a:p>
                  </a:txBody>
                  <a:tcPr/>
                </a:tc>
                <a:tc>
                  <a:txBody>
                    <a:bodyPr/>
                    <a:lstStyle/>
                    <a:p>
                      <a:pPr marL="342900" indent="-342900" algn="r" rtl="1">
                        <a:buFont typeface="+mj-lt"/>
                        <a:buAutoNum type="arabicPeriod"/>
                      </a:pPr>
                      <a:r>
                        <a:rPr lang="fa-IR" dirty="0" smtClean="0">
                          <a:cs typeface="B Badr" pitchFamily="2" charset="-78"/>
                        </a:rPr>
                        <a:t>مسئولیت پذیری</a:t>
                      </a:r>
                    </a:p>
                    <a:p>
                      <a:pPr marL="342900" indent="-342900" algn="r" rtl="1">
                        <a:buFont typeface="+mj-lt"/>
                        <a:buAutoNum type="arabicPeriod"/>
                      </a:pPr>
                      <a:endParaRPr lang="fa-IR" dirty="0" smtClean="0">
                        <a:cs typeface="B Badr" pitchFamily="2" charset="-78"/>
                      </a:endParaRPr>
                    </a:p>
                    <a:p>
                      <a:pPr marL="342900" indent="-342900" algn="r" rtl="1">
                        <a:buFont typeface="+mj-lt"/>
                        <a:buAutoNum type="arabicPeriod"/>
                      </a:pPr>
                      <a:r>
                        <a:rPr lang="fa-IR" dirty="0" smtClean="0">
                          <a:cs typeface="B Badr" pitchFamily="2" charset="-78"/>
                        </a:rPr>
                        <a:t>بررسی</a:t>
                      </a:r>
                      <a:r>
                        <a:rPr lang="fa-IR" baseline="0" dirty="0" smtClean="0">
                          <a:cs typeface="B Badr" pitchFamily="2" charset="-78"/>
                        </a:rPr>
                        <a:t> و کاوش ،برقراری ارتباط ،خلاقیت ،مشارکت وواکنش شخصی و اظهار نظر</a:t>
                      </a:r>
                      <a:endParaRPr lang="fa-IR" dirty="0" smtClean="0">
                        <a:cs typeface="B Badr" pitchFamily="2" charset="-78"/>
                      </a:endParaRPr>
                    </a:p>
                  </a:txBody>
                  <a:tcPr/>
                </a:tc>
                <a:tc>
                  <a:txBody>
                    <a:bodyPr/>
                    <a:lstStyle/>
                    <a:p>
                      <a:pPr marL="342900" indent="-342900" algn="r" rtl="1">
                        <a:buFont typeface="+mj-lt"/>
                        <a:buAutoNum type="arabicPeriod"/>
                      </a:pPr>
                      <a:r>
                        <a:rPr lang="fa-IR" dirty="0" smtClean="0">
                          <a:cs typeface="B Badr" pitchFamily="2" charset="-78"/>
                        </a:rPr>
                        <a:t>ارزشها و نگرشها </a:t>
                      </a:r>
                    </a:p>
                    <a:p>
                      <a:pPr marL="342900" indent="-342900" algn="r" rtl="1">
                        <a:buFont typeface="+mj-lt"/>
                        <a:buAutoNum type="arabicPeriod"/>
                      </a:pPr>
                      <a:endParaRPr lang="fa-IR" dirty="0" smtClean="0">
                        <a:cs typeface="B Badr" pitchFamily="2" charset="-78"/>
                      </a:endParaRPr>
                    </a:p>
                    <a:p>
                      <a:pPr marL="342900" indent="-342900" algn="r" rtl="1">
                        <a:buFont typeface="+mj-lt"/>
                        <a:buAutoNum type="arabicPeriod"/>
                      </a:pPr>
                      <a:r>
                        <a:rPr lang="fa-IR" dirty="0" smtClean="0">
                          <a:cs typeface="B Badr" pitchFamily="2" charset="-78"/>
                        </a:rPr>
                        <a:t>مهارتهای کاوشگری</a:t>
                      </a:r>
                    </a:p>
                    <a:p>
                      <a:pPr algn="r" rtl="1"/>
                      <a:endParaRPr lang="fa-IR" dirty="0" smtClean="0">
                        <a:cs typeface="B Badr" pitchFamily="2" charset="-78"/>
                      </a:endParaRPr>
                    </a:p>
                    <a:p>
                      <a:pPr algn="r" rtl="1"/>
                      <a:endParaRPr lang="en-US" dirty="0">
                        <a:cs typeface="B Badr" pitchFamily="2" charset="-78"/>
                      </a:endParaRPr>
                    </a:p>
                  </a:txBody>
                  <a:tcPr/>
                </a:tc>
                <a:extLst>
                  <a:ext uri="{0D108BD9-81ED-4DB2-BD59-A6C34878D82A}">
                    <a16:rowId xmlns:a16="http://schemas.microsoft.com/office/drawing/2014/main" val="10001"/>
                  </a:ext>
                </a:extLst>
              </a:tr>
            </a:tbl>
          </a:graphicData>
        </a:graphic>
      </p:graphicFrame>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fa-IR" dirty="0" smtClean="0"/>
              <a:t>فصل سوم :زندگی در نواحی دیگر جهان </a:t>
            </a:r>
            <a:br>
              <a:rPr lang="fa-IR" dirty="0" smtClean="0"/>
            </a:br>
            <a:endParaRPr lang="en-US" dirty="0"/>
          </a:p>
        </p:txBody>
      </p:sp>
      <p:sp>
        <p:nvSpPr>
          <p:cNvPr id="3" name="Content Placeholder 2"/>
          <p:cNvSpPr>
            <a:spLocks noGrp="1"/>
          </p:cNvSpPr>
          <p:nvPr>
            <p:ph idx="1"/>
          </p:nvPr>
        </p:nvSpPr>
        <p:spPr>
          <a:xfrm>
            <a:off x="457200" y="1295400"/>
            <a:ext cx="8229600" cy="4830763"/>
          </a:xfrm>
          <a:ln>
            <a:solidFill>
              <a:srgbClr val="FF0000"/>
            </a:solidFill>
          </a:ln>
        </p:spPr>
        <p:txBody>
          <a:bodyPr/>
          <a:lstStyle/>
          <a:p>
            <a:pPr marL="514350" indent="-514350" algn="r" rtl="1">
              <a:buFont typeface="+mj-lt"/>
              <a:buAutoNum type="arabicPeriod"/>
            </a:pPr>
            <a:r>
              <a:rPr lang="fa-IR" dirty="0" smtClean="0">
                <a:cs typeface="B Badr" pitchFamily="2" charset="-78"/>
              </a:rPr>
              <a:t>درس 11-کشورهای همسایه (1) مطالعه موردی ( ارمنستان و آذربایجان)</a:t>
            </a:r>
          </a:p>
          <a:p>
            <a:pPr marL="514350" indent="-514350" algn="r" rtl="1">
              <a:buFont typeface="+mj-lt"/>
              <a:buAutoNum type="arabicPeriod"/>
            </a:pPr>
            <a:r>
              <a:rPr lang="fa-IR" dirty="0" smtClean="0">
                <a:cs typeface="B Badr" pitchFamily="2" charset="-78"/>
              </a:rPr>
              <a:t>درس 12- کشورهای همسایه (2) مطالعه موردی ( پاکستان و ترکمنستان)</a:t>
            </a:r>
          </a:p>
          <a:p>
            <a:pPr marL="514350" indent="-514350" algn="r" rtl="1">
              <a:buFont typeface="+mj-lt"/>
              <a:buAutoNum type="arabicPeriod"/>
            </a:pPr>
            <a:r>
              <a:rPr lang="fa-IR" dirty="0" smtClean="0">
                <a:cs typeface="B Badr" pitchFamily="2" charset="-78"/>
              </a:rPr>
              <a:t>درس 13- حرکات زمین</a:t>
            </a:r>
          </a:p>
          <a:p>
            <a:pPr marL="514350" indent="-514350" algn="r" rtl="1">
              <a:buFont typeface="+mj-lt"/>
              <a:buAutoNum type="arabicPeriod"/>
            </a:pPr>
            <a:r>
              <a:rPr lang="fa-IR" dirty="0" smtClean="0">
                <a:cs typeface="B Badr" pitchFamily="2" charset="-78"/>
              </a:rPr>
              <a:t>درس 14- زندگی بر روی سیاره زمین</a:t>
            </a:r>
          </a:p>
          <a:p>
            <a:pPr marL="514350" indent="-514350" algn="r" rtl="1">
              <a:buNone/>
            </a:pPr>
            <a:r>
              <a:rPr lang="fa-IR" dirty="0" smtClean="0">
                <a:cs typeface="B Badr" pitchFamily="2" charset="-78"/>
              </a:rPr>
              <a:t>                           </a:t>
            </a:r>
            <a:r>
              <a:rPr lang="fa-IR" dirty="0" smtClean="0">
                <a:solidFill>
                  <a:srgbClr val="FF0000"/>
                </a:solidFill>
                <a:cs typeface="B Badr" pitchFamily="2" charset="-78"/>
              </a:rPr>
              <a:t>حوزه های موضوعی فصل سوم:</a:t>
            </a:r>
          </a:p>
          <a:p>
            <a:pPr marL="514350" indent="-514350" algn="r" rtl="1">
              <a:buFont typeface="+mj-lt"/>
              <a:buAutoNum type="arabicPeriod"/>
            </a:pPr>
            <a:endParaRPr lang="fa-IR" dirty="0" smtClean="0">
              <a:cs typeface="B Badr" pitchFamily="2" charset="-78"/>
            </a:endParaRPr>
          </a:p>
          <a:p>
            <a:pPr marL="514350" indent="-514350" algn="r" rtl="1">
              <a:buNone/>
            </a:pPr>
            <a:endParaRPr lang="en-US" dirty="0">
              <a:cs typeface="B Badr" pitchFamily="2" charset="-78"/>
            </a:endParaRPr>
          </a:p>
        </p:txBody>
      </p:sp>
      <p:cxnSp>
        <p:nvCxnSpPr>
          <p:cNvPr id="5" name="Straight Arrow Connector 4"/>
          <p:cNvCxnSpPr/>
          <p:nvPr/>
        </p:nvCxnSpPr>
        <p:spPr>
          <a:xfrm rot="10800000">
            <a:off x="2743200" y="5257800"/>
            <a:ext cx="3276600" cy="7620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p:strips dir="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rtl="1"/>
            <a:r>
              <a:rPr lang="fa-IR" dirty="0" smtClean="0"/>
              <a:t>حوزه های موضوعی فصل سوم</a:t>
            </a:r>
            <a:endParaRPr lang="en-US" dirty="0"/>
          </a:p>
        </p:txBody>
      </p:sp>
      <p:graphicFrame>
        <p:nvGraphicFramePr>
          <p:cNvPr id="4" name="Content Placeholder 3"/>
          <p:cNvGraphicFramePr>
            <a:graphicFrameLocks noGrp="1"/>
          </p:cNvGraphicFramePr>
          <p:nvPr>
            <p:ph idx="1"/>
          </p:nvPr>
        </p:nvGraphicFramePr>
        <p:xfrm>
          <a:off x="457200" y="990600"/>
          <a:ext cx="8229600" cy="5410200"/>
        </p:xfrm>
        <a:graphic>
          <a:graphicData uri="http://schemas.openxmlformats.org/drawingml/2006/table">
            <a:tbl>
              <a:tblPr firstRow="1" bandRow="1">
                <a:tableStyleId>{8799B23B-EC83-4686-B30A-512413B5E67A}</a:tableStyleId>
              </a:tblPr>
              <a:tblGrid>
                <a:gridCol w="37338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tblGrid>
              <a:tr h="1473074">
                <a:tc>
                  <a:txBody>
                    <a:bodyPr/>
                    <a:lstStyle/>
                    <a:p>
                      <a:pPr marL="342900" indent="-342900" algn="r" rtl="1">
                        <a:buFont typeface="+mj-lt"/>
                        <a:buNone/>
                      </a:pPr>
                      <a:r>
                        <a:rPr lang="fa-IR" sz="2000" dirty="0" smtClean="0">
                          <a:cs typeface="B Badr" pitchFamily="2" charset="-78"/>
                        </a:rPr>
                        <a:t>ویژگیهای فرهنگی  کشورهای همسایه ایران و...</a:t>
                      </a:r>
                    </a:p>
                    <a:p>
                      <a:pPr marL="342900" indent="-342900" algn="r" rtl="1">
                        <a:buFont typeface="+mj-lt"/>
                        <a:buNone/>
                      </a:pPr>
                      <a:r>
                        <a:rPr lang="fa-IR" sz="2000" dirty="0" smtClean="0">
                          <a:cs typeface="B Badr" pitchFamily="2" charset="-78"/>
                        </a:rPr>
                        <a:t>............................</a:t>
                      </a:r>
                    </a:p>
                    <a:p>
                      <a:pPr marL="342900" indent="-342900" algn="r" rtl="1">
                        <a:buFont typeface="+mj-lt"/>
                        <a:buNone/>
                      </a:pPr>
                      <a:r>
                        <a:rPr lang="fa-IR" sz="2000" dirty="0" smtClean="0">
                          <a:cs typeface="B Badr" pitchFamily="2" charset="-78"/>
                        </a:rPr>
                        <a:t>آشنایی</a:t>
                      </a:r>
                      <a:r>
                        <a:rPr lang="fa-IR" sz="2000" baseline="0" dirty="0" smtClean="0">
                          <a:cs typeface="B Badr" pitchFamily="2" charset="-78"/>
                        </a:rPr>
                        <a:t> با انواع زندگی در قاره آسیا </a:t>
                      </a:r>
                      <a:endParaRPr lang="fa-IR" sz="2000" dirty="0" smtClean="0">
                        <a:cs typeface="B Badr" pitchFamily="2" charset="-78"/>
                      </a:endParaRPr>
                    </a:p>
                  </a:txBody>
                  <a:tcPr/>
                </a:tc>
                <a:tc>
                  <a:txBody>
                    <a:bodyPr/>
                    <a:lstStyle/>
                    <a:p>
                      <a:pPr marL="342900" indent="-342900" algn="r" rtl="1">
                        <a:buFont typeface="+mj-lt"/>
                        <a:buAutoNum type="arabicPeriod"/>
                      </a:pPr>
                      <a:r>
                        <a:rPr lang="fa-IR" sz="2000" dirty="0" smtClean="0">
                          <a:cs typeface="B Badr" pitchFamily="2" charset="-78"/>
                        </a:rPr>
                        <a:t>تعلق و هویت</a:t>
                      </a:r>
                    </a:p>
                    <a:p>
                      <a:pPr marL="342900" indent="-342900" algn="r" rtl="1">
                        <a:buFont typeface="+mj-lt"/>
                        <a:buAutoNum type="arabicPeriod"/>
                      </a:pPr>
                      <a:endParaRPr lang="fa-IR" sz="2000" dirty="0" smtClean="0">
                        <a:cs typeface="B Badr" pitchFamily="2" charset="-78"/>
                      </a:endParaRPr>
                    </a:p>
                    <a:p>
                      <a:pPr marL="342900" indent="-342900" algn="r" rtl="1">
                        <a:buFont typeface="+mj-lt"/>
                        <a:buAutoNum type="arabicPeriod"/>
                      </a:pPr>
                      <a:r>
                        <a:rPr lang="fa-IR" sz="2000" dirty="0" smtClean="0">
                          <a:cs typeface="B Badr" pitchFamily="2" charset="-78"/>
                        </a:rPr>
                        <a:t>تنوع فرهنگ ها و شیوه های زندگی</a:t>
                      </a:r>
                      <a:endParaRPr lang="en-US" sz="2000" dirty="0">
                        <a:cs typeface="B Badr" pitchFamily="2" charset="-78"/>
                      </a:endParaRPr>
                    </a:p>
                  </a:txBody>
                  <a:tcPr/>
                </a:tc>
                <a:tc>
                  <a:txBody>
                    <a:bodyPr/>
                    <a:lstStyle/>
                    <a:p>
                      <a:pPr algn="r" rtl="1"/>
                      <a:r>
                        <a:rPr lang="fa-IR" sz="2000" dirty="0" smtClean="0">
                          <a:cs typeface="B Badr" pitchFamily="2" charset="-78"/>
                        </a:rPr>
                        <a:t>فرهنگ و هویت </a:t>
                      </a:r>
                      <a:endParaRPr lang="en-US" sz="2000" dirty="0">
                        <a:cs typeface="B Badr" pitchFamily="2" charset="-78"/>
                      </a:endParaRPr>
                    </a:p>
                  </a:txBody>
                  <a:tcPr/>
                </a:tc>
                <a:extLst>
                  <a:ext uri="{0D108BD9-81ED-4DB2-BD59-A6C34878D82A}">
                    <a16:rowId xmlns:a16="http://schemas.microsoft.com/office/drawing/2014/main" val="10000"/>
                  </a:ext>
                </a:extLst>
              </a:tr>
              <a:tr h="3937126">
                <a:tc>
                  <a:txBody>
                    <a:bodyPr/>
                    <a:lstStyle/>
                    <a:p>
                      <a:pPr marL="342900" indent="-342900" algn="r" rtl="1">
                        <a:buFont typeface="+mj-lt"/>
                        <a:buAutoNum type="arabicPeriod"/>
                      </a:pPr>
                      <a:r>
                        <a:rPr lang="fa-IR" sz="2000" dirty="0" smtClean="0">
                          <a:cs typeface="B Badr" pitchFamily="2" charset="-78"/>
                        </a:rPr>
                        <a:t>انواع روشها ی مختلف در بهره برداری  از زمین و حفاظت</a:t>
                      </a:r>
                      <a:r>
                        <a:rPr lang="fa-IR" sz="2000" baseline="0" dirty="0" smtClean="0">
                          <a:cs typeface="B Badr" pitchFamily="2" charset="-78"/>
                        </a:rPr>
                        <a:t> از آن</a:t>
                      </a:r>
                    </a:p>
                    <a:p>
                      <a:pPr marL="342900" indent="-342900" algn="r" rtl="1">
                        <a:buFont typeface="+mj-lt"/>
                        <a:buNone/>
                      </a:pPr>
                      <a:r>
                        <a:rPr lang="fa-IR" sz="2000" baseline="0" dirty="0" smtClean="0">
                          <a:cs typeface="B Badr" pitchFamily="2" charset="-78"/>
                        </a:rPr>
                        <a:t>.............................</a:t>
                      </a:r>
                    </a:p>
                    <a:p>
                      <a:pPr marL="342900" indent="-342900" algn="r" rtl="1">
                        <a:buFont typeface="+mj-lt"/>
                        <a:buAutoNum type="arabicPeriod"/>
                      </a:pPr>
                      <a:endParaRPr lang="fa-IR" sz="2000" baseline="0" dirty="0" smtClean="0">
                        <a:cs typeface="B Badr" pitchFamily="2" charset="-78"/>
                      </a:endParaRPr>
                    </a:p>
                    <a:p>
                      <a:pPr marL="342900" indent="-342900" algn="r" rtl="1">
                        <a:buFont typeface="+mj-lt"/>
                        <a:buAutoNum type="arabicPeriod"/>
                      </a:pPr>
                      <a:r>
                        <a:rPr lang="fa-IR" sz="2000" baseline="0" dirty="0" smtClean="0">
                          <a:cs typeface="B Badr" pitchFamily="2" charset="-78"/>
                        </a:rPr>
                        <a:t>موقعیت جغرافیایی کشورهای همسایه (......</a:t>
                      </a:r>
                    </a:p>
                    <a:p>
                      <a:pPr marL="342900" indent="-342900" algn="r" rtl="1">
                        <a:buFont typeface="+mj-lt"/>
                        <a:buAutoNum type="arabicPeriod"/>
                      </a:pPr>
                      <a:endParaRPr lang="fa-IR" sz="2000" baseline="0" dirty="0" smtClean="0">
                        <a:cs typeface="B Badr" pitchFamily="2" charset="-78"/>
                      </a:endParaRPr>
                    </a:p>
                    <a:p>
                      <a:pPr marL="342900" indent="-342900" algn="r" rtl="1">
                        <a:buFont typeface="+mj-lt"/>
                        <a:buAutoNum type="arabicPeriod"/>
                      </a:pPr>
                      <a:r>
                        <a:rPr lang="fa-IR" sz="2000" baseline="0" dirty="0" smtClean="0">
                          <a:cs typeface="B Badr" pitchFamily="2" charset="-78"/>
                        </a:rPr>
                        <a:t>ویژگیهای جغرافیایی طبیعی و انسانی ( .......)</a:t>
                      </a:r>
                    </a:p>
                    <a:p>
                      <a:pPr marL="342900" indent="-342900" algn="r" rtl="1">
                        <a:buFont typeface="+mj-lt"/>
                        <a:buNone/>
                      </a:pPr>
                      <a:r>
                        <a:rPr lang="fa-IR" sz="2000" baseline="0" dirty="0" smtClean="0">
                          <a:cs typeface="B Badr" pitchFamily="2" charset="-78"/>
                        </a:rPr>
                        <a:t>.........................</a:t>
                      </a:r>
                    </a:p>
                    <a:p>
                      <a:pPr marL="342900" indent="-342900" algn="r" rtl="1">
                        <a:buFont typeface="+mj-lt"/>
                        <a:buAutoNum type="arabicPeriod"/>
                      </a:pPr>
                      <a:r>
                        <a:rPr lang="fa-IR" sz="2000" baseline="0" dirty="0" smtClean="0">
                          <a:cs typeface="B Badr" pitchFamily="2" charset="-78"/>
                        </a:rPr>
                        <a:t>آشنایی با حرکات زمین و نتایج آن</a:t>
                      </a:r>
                    </a:p>
                    <a:p>
                      <a:pPr marL="342900" indent="-342900" algn="r" rtl="1">
                        <a:buFont typeface="+mj-lt"/>
                        <a:buAutoNum type="arabicPeriod"/>
                      </a:pPr>
                      <a:r>
                        <a:rPr lang="fa-IR" sz="2000" baseline="0" dirty="0" smtClean="0">
                          <a:cs typeface="B Badr" pitchFamily="2" charset="-78"/>
                        </a:rPr>
                        <a:t>آشنایی با مفاهیم خطوط فرضی استوا و نصف النهار  مبدا و مدارات و...</a:t>
                      </a:r>
                    </a:p>
                  </a:txBody>
                  <a:tcPr/>
                </a:tc>
                <a:tc>
                  <a:txBody>
                    <a:bodyPr/>
                    <a:lstStyle/>
                    <a:p>
                      <a:pPr marL="342900" indent="-342900" algn="r" rtl="1">
                        <a:buFont typeface="+mj-lt"/>
                        <a:buAutoNum type="arabicPeriod"/>
                      </a:pPr>
                      <a:r>
                        <a:rPr lang="fa-IR" sz="2000" dirty="0" smtClean="0">
                          <a:cs typeface="B Badr" pitchFamily="2" charset="-78"/>
                        </a:rPr>
                        <a:t>حفاظت از محیط</a:t>
                      </a:r>
                    </a:p>
                    <a:p>
                      <a:pPr marL="342900" indent="-342900" algn="r" rtl="1">
                        <a:buFont typeface="+mj-lt"/>
                        <a:buAutoNum type="arabicPeriod"/>
                      </a:pPr>
                      <a:endParaRPr lang="fa-IR" sz="2000" dirty="0" smtClean="0">
                        <a:cs typeface="B Badr" pitchFamily="2" charset="-78"/>
                      </a:endParaRPr>
                    </a:p>
                    <a:p>
                      <a:pPr marL="342900" indent="-342900" algn="r" rtl="1">
                        <a:buFont typeface="+mj-lt"/>
                        <a:buAutoNum type="arabicPeriod"/>
                      </a:pPr>
                      <a:endParaRPr lang="fa-IR" sz="2000" dirty="0" smtClean="0">
                        <a:cs typeface="B Badr" pitchFamily="2" charset="-78"/>
                      </a:endParaRPr>
                    </a:p>
                    <a:p>
                      <a:pPr marL="342900" indent="-342900" algn="r" rtl="1">
                        <a:buFont typeface="+mj-lt"/>
                        <a:buAutoNum type="arabicPeriod"/>
                      </a:pPr>
                      <a:endParaRPr lang="fa-IR" sz="2000" dirty="0" smtClean="0">
                        <a:cs typeface="B Badr" pitchFamily="2" charset="-78"/>
                      </a:endParaRPr>
                    </a:p>
                    <a:p>
                      <a:pPr marL="342900" indent="-342900" algn="r" rtl="1">
                        <a:buFont typeface="+mj-lt"/>
                        <a:buAutoNum type="arabicPeriod"/>
                      </a:pPr>
                      <a:endParaRPr lang="fa-IR" sz="2000" dirty="0" smtClean="0">
                        <a:cs typeface="B Badr" pitchFamily="2" charset="-78"/>
                      </a:endParaRPr>
                    </a:p>
                    <a:p>
                      <a:pPr marL="342900" indent="-342900" algn="r" rtl="1">
                        <a:buFont typeface="+mj-lt"/>
                        <a:buAutoNum type="arabicPeriod"/>
                      </a:pPr>
                      <a:r>
                        <a:rPr lang="fa-IR" sz="2000" dirty="0" smtClean="0">
                          <a:cs typeface="B Badr" pitchFamily="2" charset="-78"/>
                        </a:rPr>
                        <a:t>رابطه انسان با محیط</a:t>
                      </a:r>
                    </a:p>
                    <a:p>
                      <a:pPr marL="342900" indent="-342900" algn="r" rtl="1">
                        <a:buFont typeface="+mj-lt"/>
                        <a:buAutoNum type="arabicPeriod"/>
                      </a:pPr>
                      <a:endParaRPr lang="fa-IR" sz="2000" dirty="0" smtClean="0">
                        <a:cs typeface="B Badr" pitchFamily="2" charset="-78"/>
                      </a:endParaRPr>
                    </a:p>
                    <a:p>
                      <a:pPr marL="342900" indent="-342900" algn="r" rtl="1">
                        <a:buFont typeface="+mj-lt"/>
                        <a:buAutoNum type="arabicPeriod"/>
                      </a:pPr>
                      <a:endParaRPr lang="fa-IR" sz="2000" dirty="0" smtClean="0">
                        <a:cs typeface="B Badr" pitchFamily="2" charset="-78"/>
                      </a:endParaRPr>
                    </a:p>
                    <a:p>
                      <a:pPr marL="342900" indent="-342900" algn="r" rtl="1">
                        <a:buFont typeface="+mj-lt"/>
                        <a:buAutoNum type="arabicPeriod"/>
                      </a:pPr>
                      <a:r>
                        <a:rPr lang="fa-IR" sz="2000" dirty="0" smtClean="0">
                          <a:cs typeface="B Badr" pitchFamily="2" charset="-78"/>
                        </a:rPr>
                        <a:t>پدیده های مکانی  و پراکندگی:</a:t>
                      </a:r>
                      <a:endParaRPr lang="en-US" sz="2000" dirty="0">
                        <a:cs typeface="B Badr" pitchFamily="2" charset="-78"/>
                      </a:endParaRPr>
                    </a:p>
                  </a:txBody>
                  <a:tcPr/>
                </a:tc>
                <a:tc>
                  <a:txBody>
                    <a:bodyPr/>
                    <a:lstStyle/>
                    <a:p>
                      <a:pPr algn="r" rtl="1"/>
                      <a:r>
                        <a:rPr lang="fa-IR" sz="2000" dirty="0" smtClean="0">
                          <a:cs typeface="B Badr" pitchFamily="2" charset="-78"/>
                        </a:rPr>
                        <a:t>مکان و فضا</a:t>
                      </a:r>
                      <a:endParaRPr lang="en-US" sz="2000" dirty="0">
                        <a:cs typeface="B Badr" pitchFamily="2" charset="-78"/>
                      </a:endParaRPr>
                    </a:p>
                  </a:txBody>
                  <a:tcPr/>
                </a:tc>
                <a:extLst>
                  <a:ext uri="{0D108BD9-81ED-4DB2-BD59-A6C34878D82A}">
                    <a16:rowId xmlns:a16="http://schemas.microsoft.com/office/drawing/2014/main" val="10001"/>
                  </a:ext>
                </a:extLst>
              </a:tr>
            </a:tbl>
          </a:graphicData>
        </a:graphic>
      </p:graphicFrame>
    </p:spTree>
  </p:cSld>
  <p:clrMapOvr>
    <a:masterClrMapping/>
  </p:clrMapOvr>
  <p:transition>
    <p:strips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حوزه های موضوعی فصل سوم</a:t>
            </a:r>
            <a:endParaRPr lang="en-US" dirty="0"/>
          </a:p>
        </p:txBody>
      </p:sp>
      <p:graphicFrame>
        <p:nvGraphicFramePr>
          <p:cNvPr id="4" name="Content Placeholder 3"/>
          <p:cNvGraphicFramePr>
            <a:graphicFrameLocks noGrp="1"/>
          </p:cNvGraphicFramePr>
          <p:nvPr>
            <p:ph idx="1"/>
          </p:nvPr>
        </p:nvGraphicFramePr>
        <p:xfrm>
          <a:off x="457200" y="1600200"/>
          <a:ext cx="8229600" cy="4648200"/>
        </p:xfrm>
        <a:graphic>
          <a:graphicData uri="http://schemas.openxmlformats.org/drawingml/2006/table">
            <a:tbl>
              <a:tblPr firstRow="1" bandRow="1">
                <a:tableStyleId>{8799B23B-EC83-4686-B30A-512413B5E67A}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828838">
                <a:tc>
                  <a:txBody>
                    <a:bodyPr/>
                    <a:lstStyle/>
                    <a:p>
                      <a:pPr algn="r" rtl="1"/>
                      <a:r>
                        <a:rPr lang="fa-IR" sz="2800" dirty="0" smtClean="0">
                          <a:cs typeface="B Badr" pitchFamily="2" charset="-78"/>
                        </a:rPr>
                        <a:t>مسئولیت در قبال محیط زیست</a:t>
                      </a:r>
                      <a:endParaRPr lang="en-US" sz="2800" dirty="0">
                        <a:cs typeface="B Badr" pitchFamily="2" charset="-78"/>
                      </a:endParaRPr>
                    </a:p>
                  </a:txBody>
                  <a:tcPr/>
                </a:tc>
                <a:tc>
                  <a:txBody>
                    <a:bodyPr/>
                    <a:lstStyle/>
                    <a:p>
                      <a:pPr algn="r" rtl="1"/>
                      <a:r>
                        <a:rPr lang="fa-IR" sz="2800" dirty="0" smtClean="0">
                          <a:cs typeface="B Badr" pitchFamily="2" charset="-78"/>
                        </a:rPr>
                        <a:t>مسئولیت پذیری</a:t>
                      </a:r>
                      <a:endParaRPr lang="en-US" sz="2800" dirty="0">
                        <a:cs typeface="B Badr" pitchFamily="2" charset="-78"/>
                      </a:endParaRPr>
                    </a:p>
                  </a:txBody>
                  <a:tcPr/>
                </a:tc>
                <a:tc>
                  <a:txBody>
                    <a:bodyPr/>
                    <a:lstStyle/>
                    <a:p>
                      <a:pPr algn="r" rtl="1"/>
                      <a:r>
                        <a:rPr lang="fa-IR" sz="2800" dirty="0" smtClean="0">
                          <a:cs typeface="B Badr" pitchFamily="2" charset="-78"/>
                        </a:rPr>
                        <a:t>ارزشها و نگرشها </a:t>
                      </a:r>
                      <a:endParaRPr lang="en-US" sz="2800" dirty="0">
                        <a:cs typeface="B Badr" pitchFamily="2" charset="-78"/>
                      </a:endParaRPr>
                    </a:p>
                  </a:txBody>
                  <a:tcPr/>
                </a:tc>
                <a:extLst>
                  <a:ext uri="{0D108BD9-81ED-4DB2-BD59-A6C34878D82A}">
                    <a16:rowId xmlns:a16="http://schemas.microsoft.com/office/drawing/2014/main" val="10000"/>
                  </a:ext>
                </a:extLst>
              </a:tr>
              <a:tr h="2819362">
                <a:tc>
                  <a:txBody>
                    <a:bodyPr/>
                    <a:lstStyle/>
                    <a:p>
                      <a:pPr algn="r" rtl="1"/>
                      <a:endParaRPr lang="en-US" sz="2800" dirty="0">
                        <a:cs typeface="B Badr" pitchFamily="2" charset="-78"/>
                      </a:endParaRPr>
                    </a:p>
                  </a:txBody>
                  <a:tcPr/>
                </a:tc>
                <a:tc>
                  <a:txBody>
                    <a:bodyPr/>
                    <a:lstStyle/>
                    <a:p>
                      <a:pPr marL="342900" indent="-342900" algn="r" rtl="1">
                        <a:buFont typeface="+mj-lt"/>
                        <a:buAutoNum type="arabicPeriod"/>
                      </a:pPr>
                      <a:r>
                        <a:rPr lang="fa-IR" sz="2800" dirty="0" smtClean="0">
                          <a:cs typeface="B Badr" pitchFamily="2" charset="-78"/>
                        </a:rPr>
                        <a:t>بررسی</a:t>
                      </a:r>
                      <a:r>
                        <a:rPr lang="fa-IR" sz="2800" baseline="0" dirty="0" smtClean="0">
                          <a:cs typeface="B Badr" pitchFamily="2" charset="-78"/>
                        </a:rPr>
                        <a:t> و کاوش ،برقراری ارتباط ،خلاقیت ،مشارکت وواکنش شخصی و اظهار نظر</a:t>
                      </a:r>
                      <a:endParaRPr lang="fa-IR" sz="2800" dirty="0" smtClean="0">
                        <a:cs typeface="B Badr" pitchFamily="2" charset="-78"/>
                      </a:endParaRPr>
                    </a:p>
                  </a:txBody>
                  <a:tcPr/>
                </a:tc>
                <a:tc>
                  <a:txBody>
                    <a:bodyPr/>
                    <a:lstStyle/>
                    <a:p>
                      <a:pPr algn="r" rtl="1"/>
                      <a:r>
                        <a:rPr lang="fa-IR" sz="2800" dirty="0" smtClean="0">
                          <a:cs typeface="B Badr" pitchFamily="2" charset="-78"/>
                        </a:rPr>
                        <a:t>مهارتها ی کاوشگری</a:t>
                      </a:r>
                      <a:endParaRPr lang="en-US" sz="2800" dirty="0">
                        <a:cs typeface="B Badr" pitchFamily="2" charset="-78"/>
                      </a:endParaRPr>
                    </a:p>
                  </a:txBody>
                  <a:tcPr/>
                </a:tc>
                <a:extLst>
                  <a:ext uri="{0D108BD9-81ED-4DB2-BD59-A6C34878D82A}">
                    <a16:rowId xmlns:a16="http://schemas.microsoft.com/office/drawing/2014/main" val="10001"/>
                  </a:ext>
                </a:extLst>
              </a:tr>
            </a:tbl>
          </a:graphicData>
        </a:graphic>
      </p:graphicFrame>
    </p:spTree>
  </p:cSld>
  <p:clrMapOvr>
    <a:masterClrMapping/>
  </p:clrMapOvr>
  <p:transition>
    <p:strips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covered_JPEG Digital Camera_306.jpg"/>
          <p:cNvPicPr>
            <a:picLocks noGrp="1" noChangeAspect="1"/>
          </p:cNvPicPr>
          <p:nvPr>
            <p:ph idx="1"/>
          </p:nvPr>
        </p:nvPicPr>
        <p:blipFill>
          <a:blip r:embed="rId2"/>
          <a:stretch>
            <a:fillRect/>
          </a:stretch>
        </p:blipFill>
        <p:spPr>
          <a:xfrm>
            <a:off x="381000" y="609600"/>
            <a:ext cx="8458199" cy="5516563"/>
          </a:xfrm>
        </p:spPr>
      </p:pic>
    </p:spTree>
  </p:cSld>
  <p:clrMapOvr>
    <a:masterClrMapping/>
  </p:clrMapOvr>
  <p:transition>
    <p:strips/>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391400" cy="1066800"/>
          </a:xfrm>
        </p:spPr>
        <p:txBody>
          <a:bodyPr/>
          <a:lstStyle/>
          <a:p>
            <a:pPr rtl="1"/>
            <a:r>
              <a:rPr lang="fa-IR" dirty="0" smtClean="0"/>
              <a:t>فصل چهارم:زیارت مکانهای مقدس </a:t>
            </a:r>
            <a:endParaRPr lang="en-US" dirty="0"/>
          </a:p>
        </p:txBody>
      </p:sp>
      <p:sp>
        <p:nvSpPr>
          <p:cNvPr id="3" name="Content Placeholder 2"/>
          <p:cNvSpPr>
            <a:spLocks noGrp="1"/>
          </p:cNvSpPr>
          <p:nvPr>
            <p:ph idx="1"/>
          </p:nvPr>
        </p:nvSpPr>
        <p:spPr>
          <a:xfrm>
            <a:off x="457200" y="1371600"/>
            <a:ext cx="8229600" cy="4754563"/>
          </a:xfrm>
        </p:spPr>
        <p:txBody>
          <a:bodyPr>
            <a:normAutofit lnSpcReduction="10000"/>
          </a:bodyPr>
          <a:lstStyle/>
          <a:p>
            <a:pPr algn="r" rtl="1"/>
            <a:r>
              <a:rPr lang="fa-IR" sz="4800" dirty="0" smtClean="0">
                <a:cs typeface="B Badr" pitchFamily="2" charset="-78"/>
              </a:rPr>
              <a:t>درس 15-بازگشت از سفر حج</a:t>
            </a:r>
          </a:p>
          <a:p>
            <a:pPr algn="r" rtl="1"/>
            <a:r>
              <a:rPr lang="fa-IR" sz="4800" dirty="0" smtClean="0">
                <a:cs typeface="B Badr" pitchFamily="2" charset="-78"/>
              </a:rPr>
              <a:t>درس 16-مدینه شهر پیامبر</a:t>
            </a:r>
          </a:p>
          <a:p>
            <a:pPr algn="r" rtl="1"/>
            <a:r>
              <a:rPr lang="fa-IR" sz="4800" dirty="0" smtClean="0">
                <a:cs typeface="B Badr" pitchFamily="2" charset="-78"/>
              </a:rPr>
              <a:t>درس 17- سفری به کربلا(1)</a:t>
            </a:r>
          </a:p>
          <a:p>
            <a:pPr algn="r" rtl="1"/>
            <a:r>
              <a:rPr lang="fa-IR" sz="4800" dirty="0" smtClean="0">
                <a:cs typeface="B Badr" pitchFamily="2" charset="-78"/>
              </a:rPr>
              <a:t>درس 18 – سفری به کربلا (2)</a:t>
            </a:r>
          </a:p>
          <a:p>
            <a:pPr algn="r" rtl="1"/>
            <a:endParaRPr lang="fa-IR" sz="4800" dirty="0" smtClean="0">
              <a:cs typeface="B Badr" pitchFamily="2" charset="-78"/>
            </a:endParaRPr>
          </a:p>
          <a:p>
            <a:pPr algn="r" rtl="1">
              <a:buNone/>
            </a:pPr>
            <a:r>
              <a:rPr lang="fa-IR" dirty="0" smtClean="0">
                <a:solidFill>
                  <a:srgbClr val="FF0000"/>
                </a:solidFill>
                <a:cs typeface="B Badr" pitchFamily="2" charset="-78"/>
              </a:rPr>
              <a:t>                                            حوزه های موضوعی فصل</a:t>
            </a:r>
            <a:endParaRPr lang="en-US" dirty="0">
              <a:solidFill>
                <a:srgbClr val="FF0000"/>
              </a:solidFill>
              <a:cs typeface="B Badr" pitchFamily="2" charset="-78"/>
            </a:endParaRPr>
          </a:p>
        </p:txBody>
      </p:sp>
      <p:cxnSp>
        <p:nvCxnSpPr>
          <p:cNvPr id="5" name="Straight Arrow Connector 4"/>
          <p:cNvCxnSpPr/>
          <p:nvPr/>
        </p:nvCxnSpPr>
        <p:spPr>
          <a:xfrm rot="10800000">
            <a:off x="1600200" y="5943600"/>
            <a:ext cx="1981200" cy="158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spd="slow">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0"/>
            <a:ext cx="3810000" cy="487362"/>
          </a:xfrm>
        </p:spPr>
        <p:txBody>
          <a:bodyPr>
            <a:normAutofit fontScale="90000"/>
          </a:bodyPr>
          <a:lstStyle/>
          <a:p>
            <a:r>
              <a:rPr lang="fa-IR" dirty="0" smtClean="0"/>
              <a:t>حوزه های موضوعی فصل 4</a:t>
            </a:r>
            <a:endParaRPr lang="en-US" dirty="0"/>
          </a:p>
        </p:txBody>
      </p:sp>
      <p:graphicFrame>
        <p:nvGraphicFramePr>
          <p:cNvPr id="4" name="Content Placeholder 3"/>
          <p:cNvGraphicFramePr>
            <a:graphicFrameLocks noGrp="1"/>
          </p:cNvGraphicFramePr>
          <p:nvPr>
            <p:ph idx="1"/>
          </p:nvPr>
        </p:nvGraphicFramePr>
        <p:xfrm>
          <a:off x="0" y="685801"/>
          <a:ext cx="9144000" cy="5813974"/>
        </p:xfrm>
        <a:graphic>
          <a:graphicData uri="http://schemas.openxmlformats.org/drawingml/2006/table">
            <a:tbl>
              <a:tblPr firstRow="1" bandRow="1">
                <a:tableStyleId>{8799B23B-EC83-4686-B30A-512413B5E67A}</a:tableStyleId>
              </a:tblPr>
              <a:tblGrid>
                <a:gridCol w="5181600">
                  <a:extLst>
                    <a:ext uri="{9D8B030D-6E8A-4147-A177-3AD203B41FA5}">
                      <a16:colId xmlns:a16="http://schemas.microsoft.com/office/drawing/2014/main" val="20000"/>
                    </a:ext>
                  </a:extLst>
                </a:gridCol>
                <a:gridCol w="2184400">
                  <a:extLst>
                    <a:ext uri="{9D8B030D-6E8A-4147-A177-3AD203B41FA5}">
                      <a16:colId xmlns:a16="http://schemas.microsoft.com/office/drawing/2014/main" val="20001"/>
                    </a:ext>
                  </a:extLst>
                </a:gridCol>
                <a:gridCol w="1778000">
                  <a:extLst>
                    <a:ext uri="{9D8B030D-6E8A-4147-A177-3AD203B41FA5}">
                      <a16:colId xmlns:a16="http://schemas.microsoft.com/office/drawing/2014/main" val="20002"/>
                    </a:ext>
                  </a:extLst>
                </a:gridCol>
              </a:tblGrid>
              <a:tr h="512667">
                <a:tc>
                  <a:txBody>
                    <a:bodyPr/>
                    <a:lstStyle/>
                    <a:p>
                      <a:endParaRPr lang="en-US" dirty="0">
                        <a:cs typeface="B Badr" pitchFamily="2" charset="-78"/>
                      </a:endParaRPr>
                    </a:p>
                  </a:txBody>
                  <a:tcPr/>
                </a:tc>
                <a:tc>
                  <a:txBody>
                    <a:bodyPr/>
                    <a:lstStyle/>
                    <a:p>
                      <a:r>
                        <a:rPr lang="fa-IR" dirty="0" smtClean="0">
                          <a:cs typeface="B Badr" pitchFamily="2" charset="-78"/>
                        </a:rPr>
                        <a:t>مفاهیم کلیدی</a:t>
                      </a:r>
                      <a:endParaRPr lang="en-US" dirty="0">
                        <a:cs typeface="B Badr" pitchFamily="2" charset="-78"/>
                      </a:endParaRPr>
                    </a:p>
                  </a:txBody>
                  <a:tcPr/>
                </a:tc>
                <a:tc>
                  <a:txBody>
                    <a:bodyPr/>
                    <a:lstStyle/>
                    <a:p>
                      <a:pPr algn="r" rtl="1"/>
                      <a:r>
                        <a:rPr lang="fa-IR" dirty="0" smtClean="0">
                          <a:cs typeface="B Badr" pitchFamily="2" charset="-78"/>
                        </a:rPr>
                        <a:t>حوزه های موضوعی</a:t>
                      </a:r>
                      <a:endParaRPr lang="en-US" dirty="0">
                        <a:cs typeface="B Badr" pitchFamily="2" charset="-78"/>
                      </a:endParaRPr>
                    </a:p>
                  </a:txBody>
                  <a:tcPr/>
                </a:tc>
                <a:extLst>
                  <a:ext uri="{0D108BD9-81ED-4DB2-BD59-A6C34878D82A}">
                    <a16:rowId xmlns:a16="http://schemas.microsoft.com/office/drawing/2014/main" val="10000"/>
                  </a:ext>
                </a:extLst>
              </a:tr>
              <a:tr h="2620052">
                <a:tc>
                  <a:txBody>
                    <a:bodyPr/>
                    <a:lstStyle/>
                    <a:p>
                      <a:pPr algn="r" rtl="1"/>
                      <a:r>
                        <a:rPr lang="fa-IR" dirty="0" smtClean="0">
                          <a:cs typeface="B Badr" pitchFamily="2" charset="-78"/>
                        </a:rPr>
                        <a:t>         آشنایی با مفهوم هجرت  و معنا و مفهوم تاریخ هجری  .....</a:t>
                      </a:r>
                    </a:p>
                    <a:p>
                      <a:pPr algn="r" rtl="1"/>
                      <a:r>
                        <a:rPr lang="fa-IR" dirty="0" smtClean="0">
                          <a:cs typeface="B Badr" pitchFamily="2" charset="-78"/>
                        </a:rPr>
                        <a:t>  </a:t>
                      </a:r>
                    </a:p>
                    <a:p>
                      <a:pPr algn="r" rtl="1"/>
                      <a:r>
                        <a:rPr lang="fa-IR" dirty="0" smtClean="0">
                          <a:cs typeface="B Badr" pitchFamily="2" charset="-78"/>
                        </a:rPr>
                        <a:t>    </a:t>
                      </a:r>
                    </a:p>
                    <a:p>
                      <a:pPr algn="r" rtl="1"/>
                      <a:r>
                        <a:rPr lang="fa-IR" dirty="0" smtClean="0">
                          <a:cs typeface="B Badr" pitchFamily="2" charset="-78"/>
                        </a:rPr>
                        <a:t>        علل بعثت و دعوت پیامبر</a:t>
                      </a:r>
                    </a:p>
                    <a:p>
                      <a:pPr algn="r" rtl="1"/>
                      <a:endParaRPr lang="fa-IR" dirty="0" smtClean="0">
                        <a:cs typeface="B Badr" pitchFamily="2" charset="-78"/>
                      </a:endParaRPr>
                    </a:p>
                    <a:p>
                      <a:pPr algn="r" rtl="1"/>
                      <a:r>
                        <a:rPr lang="fa-IR" dirty="0" smtClean="0">
                          <a:cs typeface="B Badr" pitchFamily="2" charset="-78"/>
                        </a:rPr>
                        <a:t>        بررسی علل و معلول های جنگ  صفین</a:t>
                      </a:r>
                    </a:p>
                    <a:p>
                      <a:pPr algn="r" rtl="1"/>
                      <a:endParaRPr lang="fa-IR" dirty="0" smtClean="0">
                        <a:cs typeface="B Badr" pitchFamily="2" charset="-78"/>
                      </a:endParaRPr>
                    </a:p>
                    <a:p>
                      <a:pPr algn="r" rtl="1"/>
                      <a:r>
                        <a:rPr lang="fa-IR" dirty="0" smtClean="0">
                          <a:cs typeface="B Badr" pitchFamily="2" charset="-78"/>
                        </a:rPr>
                        <a:t>         بررسی علل قیام عاشورا</a:t>
                      </a:r>
                    </a:p>
                  </a:txBody>
                  <a:tcPr>
                    <a:lnB w="12700" cap="flat" cmpd="sng" algn="ctr">
                      <a:solidFill>
                        <a:schemeClr val="tx1"/>
                      </a:solidFill>
                      <a:prstDash val="solid"/>
                      <a:round/>
                      <a:headEnd type="none" w="med" len="med"/>
                      <a:tailEnd type="none" w="med" len="med"/>
                    </a:lnB>
                  </a:tcPr>
                </a:tc>
                <a:tc>
                  <a:txBody>
                    <a:bodyPr/>
                    <a:lstStyle/>
                    <a:p>
                      <a:pPr algn="r" rtl="1"/>
                      <a:r>
                        <a:rPr lang="fa-IR" dirty="0" smtClean="0">
                          <a:cs typeface="B Badr" pitchFamily="2" charset="-78"/>
                        </a:rPr>
                        <a:t>تغییر و تحول،پیشرفت </a:t>
                      </a:r>
                    </a:p>
                    <a:p>
                      <a:pPr algn="r" rtl="1"/>
                      <a:endParaRPr lang="fa-IR" dirty="0" smtClean="0">
                        <a:cs typeface="B Badr" pitchFamily="2" charset="-78"/>
                      </a:endParaRPr>
                    </a:p>
                    <a:p>
                      <a:pPr algn="r" rtl="1"/>
                      <a:endParaRPr lang="fa-IR" dirty="0" smtClean="0">
                        <a:cs typeface="B Badr" pitchFamily="2" charset="-78"/>
                      </a:endParaRPr>
                    </a:p>
                    <a:p>
                      <a:pPr algn="r" rtl="1"/>
                      <a:r>
                        <a:rPr lang="fa-IR" dirty="0" smtClean="0">
                          <a:cs typeface="B Badr" pitchFamily="2" charset="-78"/>
                        </a:rPr>
                        <a:t>مدارک و شواهد</a:t>
                      </a:r>
                    </a:p>
                    <a:p>
                      <a:pPr algn="r" rtl="1"/>
                      <a:endParaRPr lang="fa-IR" dirty="0" smtClean="0">
                        <a:cs typeface="B Badr" pitchFamily="2" charset="-78"/>
                      </a:endParaRPr>
                    </a:p>
                    <a:p>
                      <a:pPr algn="r" rtl="1"/>
                      <a:endParaRPr lang="fa-IR" dirty="0" smtClean="0">
                        <a:cs typeface="B Badr" pitchFamily="2" charset="-78"/>
                      </a:endParaRPr>
                    </a:p>
                    <a:p>
                      <a:pPr algn="r" rtl="1"/>
                      <a:endParaRPr lang="fa-IR" dirty="0" smtClean="0">
                        <a:cs typeface="B Badr" pitchFamily="2" charset="-78"/>
                      </a:endParaRPr>
                    </a:p>
                    <a:p>
                      <a:pPr algn="r" rtl="1"/>
                      <a:r>
                        <a:rPr lang="fa-IR" dirty="0" smtClean="0">
                          <a:cs typeface="B Badr" pitchFamily="2" charset="-78"/>
                        </a:rPr>
                        <a:t>علت ها و معلول ها</a:t>
                      </a:r>
                      <a:endParaRPr lang="en-US" dirty="0">
                        <a:cs typeface="B Badr" pitchFamily="2" charset="-78"/>
                      </a:endParaRPr>
                    </a:p>
                  </a:txBody>
                  <a:tcPr>
                    <a:lnB w="12700" cap="flat" cmpd="sng" algn="ctr">
                      <a:solidFill>
                        <a:schemeClr val="tx1"/>
                      </a:solidFill>
                      <a:prstDash val="solid"/>
                      <a:round/>
                      <a:headEnd type="none" w="med" len="med"/>
                      <a:tailEnd type="none" w="med" len="med"/>
                    </a:lnB>
                  </a:tcPr>
                </a:tc>
                <a:tc>
                  <a:txBody>
                    <a:bodyPr/>
                    <a:lstStyle/>
                    <a:p>
                      <a:r>
                        <a:rPr lang="fa-IR" dirty="0" smtClean="0">
                          <a:cs typeface="B Badr" pitchFamily="2" charset="-78"/>
                        </a:rPr>
                        <a:t>زمان ،تداوم</a:t>
                      </a:r>
                      <a:r>
                        <a:rPr lang="fa-IR" baseline="0" dirty="0" smtClean="0">
                          <a:cs typeface="B Badr" pitchFamily="2" charset="-78"/>
                        </a:rPr>
                        <a:t> و تغییر</a:t>
                      </a:r>
                      <a:endParaRPr lang="en-US" dirty="0">
                        <a:cs typeface="B Badr" pitchFamily="2" charset="-78"/>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69575">
                <a:tc>
                  <a:txBody>
                    <a:bodyPr/>
                    <a:lstStyle/>
                    <a:p>
                      <a:pPr algn="r" rtl="1"/>
                      <a:r>
                        <a:rPr lang="fa-IR" dirty="0" smtClean="0">
                          <a:cs typeface="B Badr" pitchFamily="2" charset="-78"/>
                        </a:rPr>
                        <a:t>           درک پیام عاشورا و عمل به آن</a:t>
                      </a:r>
                      <a:endParaRPr lang="en-US" dirty="0">
                        <a:cs typeface="B Badr" pitchFamily="2" charset="-7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dirty="0" smtClean="0">
                          <a:cs typeface="B Badr" pitchFamily="2" charset="-78"/>
                        </a:rPr>
                        <a:t>مسئولیتها ،حقوق  و قوانین</a:t>
                      </a:r>
                      <a:endParaRPr lang="en-US" dirty="0">
                        <a:cs typeface="B Badr" pitchFamily="2" charset="-7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dirty="0" smtClean="0">
                          <a:cs typeface="B Badr" pitchFamily="2" charset="-78"/>
                        </a:rPr>
                        <a:t>نظام اجتماعی</a:t>
                      </a:r>
                      <a:endParaRPr lang="en-US" dirty="0">
                        <a:cs typeface="B Badr" pitchFamily="2" charset="-7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88905">
                <a:tc>
                  <a:txBody>
                    <a:bodyPr/>
                    <a:lstStyle/>
                    <a:p>
                      <a:pPr algn="r" rtl="1"/>
                      <a:r>
                        <a:rPr lang="fa-IR" dirty="0" smtClean="0">
                          <a:cs typeface="B Badr" pitchFamily="2" charset="-78"/>
                        </a:rPr>
                        <a:t>              فرازهایی از زندگانی و ویژگیهای  اخلاقی و رفتاری پیامبر ( ص)و  .......</a:t>
                      </a:r>
                    </a:p>
                    <a:p>
                      <a:pPr algn="r" rtl="1"/>
                      <a:r>
                        <a:rPr lang="fa-IR" dirty="0" smtClean="0">
                          <a:cs typeface="B Badr" pitchFamily="2" charset="-78"/>
                        </a:rPr>
                        <a:t>        بررسی علل تداوم و زنده نگه داشتن</a:t>
                      </a:r>
                      <a:r>
                        <a:rPr lang="fa-IR" baseline="0" dirty="0" smtClean="0">
                          <a:cs typeface="B Badr" pitchFamily="2" charset="-78"/>
                        </a:rPr>
                        <a:t> واقعه کربلا</a:t>
                      </a:r>
                    </a:p>
                    <a:p>
                      <a:pPr algn="r" rtl="1"/>
                      <a:r>
                        <a:rPr lang="fa-IR" baseline="0" dirty="0" smtClean="0">
                          <a:cs typeface="B Badr" pitchFamily="2" charset="-78"/>
                        </a:rPr>
                        <a:t>        بررسی حوادث بعد از رحلت پیامبر</a:t>
                      </a:r>
                    </a:p>
                    <a:p>
                      <a:pPr algn="r" rtl="1"/>
                      <a:endParaRPr lang="fa-IR" dirty="0" smtClean="0">
                        <a:cs typeface="B Badr" pitchFamily="2" charset="-78"/>
                      </a:endParaRPr>
                    </a:p>
                    <a:p>
                      <a:pPr algn="r" rtl="1"/>
                      <a:endParaRPr lang="fa-IR" dirty="0" smtClean="0">
                        <a:cs typeface="B Badr" pitchFamily="2" charset="-78"/>
                      </a:endParaRPr>
                    </a:p>
                    <a:p>
                      <a:pPr algn="r" rtl="1"/>
                      <a:endParaRPr lang="en-US" dirty="0">
                        <a:cs typeface="B Badr" pitchFamily="2" charset="-78"/>
                      </a:endParaRPr>
                    </a:p>
                  </a:txBody>
                  <a:tcPr>
                    <a:lnT w="12700" cap="flat" cmpd="sng" algn="ctr">
                      <a:solidFill>
                        <a:schemeClr val="tx1"/>
                      </a:solidFill>
                      <a:prstDash val="solid"/>
                      <a:round/>
                      <a:headEnd type="none" w="med" len="med"/>
                      <a:tailEnd type="none" w="med" len="med"/>
                    </a:lnT>
                  </a:tcPr>
                </a:tc>
                <a:tc>
                  <a:txBody>
                    <a:bodyPr/>
                    <a:lstStyle/>
                    <a:p>
                      <a:pPr algn="r" rtl="1"/>
                      <a:r>
                        <a:rPr lang="fa-IR" dirty="0" smtClean="0">
                          <a:cs typeface="B Badr" pitchFamily="2" charset="-78"/>
                        </a:rPr>
                        <a:t>میراث فرهنگی</a:t>
                      </a:r>
                    </a:p>
                    <a:p>
                      <a:pPr algn="r" rtl="1"/>
                      <a:endParaRPr lang="fa-IR" dirty="0" smtClean="0">
                        <a:cs typeface="B Badr" pitchFamily="2" charset="-78"/>
                      </a:endParaRPr>
                    </a:p>
                    <a:p>
                      <a:pPr algn="r" rtl="1"/>
                      <a:endParaRPr lang="fa-IR" dirty="0" smtClean="0">
                        <a:cs typeface="B Badr" pitchFamily="2" charset="-78"/>
                      </a:endParaRPr>
                    </a:p>
                    <a:p>
                      <a:pPr algn="r" rtl="1"/>
                      <a:endParaRPr lang="fa-IR" dirty="0" smtClean="0">
                        <a:cs typeface="B Badr" pitchFamily="2" charset="-78"/>
                      </a:endParaRPr>
                    </a:p>
                    <a:p>
                      <a:pPr algn="r" rtl="1"/>
                      <a:endParaRPr lang="fa-IR" dirty="0" smtClean="0">
                        <a:cs typeface="B Badr" pitchFamily="2" charset="-78"/>
                      </a:endParaRPr>
                    </a:p>
                    <a:p>
                      <a:pPr algn="r" rtl="1"/>
                      <a:r>
                        <a:rPr lang="fa-IR" dirty="0" smtClean="0">
                          <a:cs typeface="B Badr" pitchFamily="2" charset="-78"/>
                        </a:rPr>
                        <a:t>تعلق و هویت</a:t>
                      </a:r>
                      <a:endParaRPr lang="en-US" dirty="0">
                        <a:cs typeface="B Badr" pitchFamily="2" charset="-78"/>
                      </a:endParaRPr>
                    </a:p>
                  </a:txBody>
                  <a:tcPr>
                    <a:lnT w="12700" cap="flat" cmpd="sng" algn="ctr">
                      <a:solidFill>
                        <a:schemeClr val="tx1"/>
                      </a:solidFill>
                      <a:prstDash val="solid"/>
                      <a:round/>
                      <a:headEnd type="none" w="med" len="med"/>
                      <a:tailEnd type="none" w="med" len="med"/>
                    </a:lnT>
                  </a:tcPr>
                </a:tc>
                <a:tc>
                  <a:txBody>
                    <a:bodyPr/>
                    <a:lstStyle/>
                    <a:p>
                      <a:pPr algn="r" rtl="1"/>
                      <a:r>
                        <a:rPr lang="fa-IR" dirty="0" smtClean="0">
                          <a:cs typeface="B Badr" pitchFamily="2" charset="-78"/>
                        </a:rPr>
                        <a:t>فرهنگ و هویت</a:t>
                      </a:r>
                      <a:endParaRPr lang="en-US" dirty="0">
                        <a:cs typeface="B Badr" pitchFamily="2" charset="-78"/>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bl>
          </a:graphicData>
        </a:graphic>
      </p:graphicFrame>
      <p:cxnSp>
        <p:nvCxnSpPr>
          <p:cNvPr id="5" name="Straight Arrow Connector 4"/>
          <p:cNvCxnSpPr/>
          <p:nvPr/>
        </p:nvCxnSpPr>
        <p:spPr>
          <a:xfrm rot="10800000">
            <a:off x="4724400" y="4648200"/>
            <a:ext cx="381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 name="Straight Arrow Connector 5"/>
          <p:cNvCxnSpPr/>
          <p:nvPr/>
        </p:nvCxnSpPr>
        <p:spPr>
          <a:xfrm rot="10800000">
            <a:off x="4724400" y="2209800"/>
            <a:ext cx="381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rot="10800000">
            <a:off x="4724400" y="1447800"/>
            <a:ext cx="381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rot="10800000">
            <a:off x="4724400" y="2895600"/>
            <a:ext cx="381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rot="10800000">
            <a:off x="4648200" y="3429000"/>
            <a:ext cx="381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rot="10800000">
            <a:off x="4724400" y="5257800"/>
            <a:ext cx="381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rot="10800000">
            <a:off x="4800600" y="5486400"/>
            <a:ext cx="381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تعریف و ماهیت درس مطالعات اجتماعی</a:t>
            </a:r>
            <a:endParaRPr lang="en-US" dirty="0"/>
          </a:p>
        </p:txBody>
      </p:sp>
      <p:sp>
        <p:nvSpPr>
          <p:cNvPr id="3" name="Content Placeholder 2"/>
          <p:cNvSpPr>
            <a:spLocks noGrp="1"/>
          </p:cNvSpPr>
          <p:nvPr>
            <p:ph idx="1"/>
          </p:nvPr>
        </p:nvSpPr>
        <p:spPr/>
        <p:txBody>
          <a:bodyPr>
            <a:normAutofit/>
          </a:bodyPr>
          <a:lstStyle/>
          <a:p>
            <a:pPr algn="r" rtl="1"/>
            <a:r>
              <a:rPr lang="fa-IR" dirty="0" smtClean="0">
                <a:solidFill>
                  <a:srgbClr val="FF0000"/>
                </a:solidFill>
                <a:cs typeface="B Badr" pitchFamily="2" charset="-78"/>
              </a:rPr>
              <a:t>مطالعات اجتماعی  برنامه درسی  است که:</a:t>
            </a:r>
          </a:p>
          <a:p>
            <a:pPr algn="r" rtl="1">
              <a:buFont typeface="Wingdings" pitchFamily="2" charset="2"/>
              <a:buChar char="v"/>
            </a:pPr>
            <a:r>
              <a:rPr lang="fa-IR" dirty="0" smtClean="0">
                <a:cs typeface="B Badr" pitchFamily="2" charset="-78"/>
              </a:rPr>
              <a:t> هدف های خود را از جامعه می گیرد  و به اجتماعات دیگر  مربوط می سازد.</a:t>
            </a:r>
          </a:p>
          <a:p>
            <a:pPr algn="r" rtl="1">
              <a:buFont typeface="Wingdings" pitchFamily="2" charset="2"/>
              <a:buChar char="v"/>
            </a:pPr>
            <a:r>
              <a:rPr lang="fa-IR" dirty="0" smtClean="0">
                <a:cs typeface="B Badr" pitchFamily="2" charset="-78"/>
              </a:rPr>
              <a:t>محتوای خود را از علوم اجتماعی  رشته های دیگر می گیرد.</a:t>
            </a:r>
          </a:p>
          <a:p>
            <a:pPr algn="r" rtl="1">
              <a:buFont typeface="Wingdings" pitchFamily="2" charset="2"/>
              <a:buChar char="v"/>
            </a:pPr>
            <a:r>
              <a:rPr lang="fa-IR" smtClean="0">
                <a:cs typeface="B Badr" pitchFamily="2" charset="-78"/>
              </a:rPr>
              <a:t>به شیوه  </a:t>
            </a:r>
            <a:r>
              <a:rPr lang="fa-IR" dirty="0" smtClean="0">
                <a:cs typeface="B Badr" pitchFamily="2" charset="-78"/>
              </a:rPr>
              <a:t>ای آموزش داده می شود که  تجربیات شخصی ، اجتماعی و فرهنگی دانش آموزان  را منعکس می سازد</a:t>
            </a:r>
          </a:p>
          <a:p>
            <a:pPr algn="r" rtl="1">
              <a:buFont typeface="Wingdings" pitchFamily="2" charset="2"/>
              <a:buChar char="v"/>
            </a:pPr>
            <a:r>
              <a:rPr lang="fa-IR" dirty="0" smtClean="0">
                <a:cs typeface="B Badr" pitchFamily="2" charset="-78"/>
              </a:rPr>
              <a:t>به دانش اموزان کمک می کند که یادگیری خود را به زندگی اجتماعی  خارج از  مدرسه انتقال  دهند.</a:t>
            </a:r>
            <a:endParaRPr lang="en-US" dirty="0">
              <a:cs typeface="B Badr" pitchFamily="2" charset="-78"/>
            </a:endParaRPr>
          </a:p>
        </p:txBody>
      </p:sp>
    </p:spTree>
  </p:cSld>
  <p:clrMapOvr>
    <a:masterClrMapping/>
  </p:clrMapOvr>
  <p:transition>
    <p:pull dir="l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fa-IR" dirty="0" smtClean="0"/>
              <a:t>ادامه حوزه های موضوعی فصل 4</a:t>
            </a:r>
            <a:endParaRPr lang="en-US" dirty="0"/>
          </a:p>
        </p:txBody>
      </p:sp>
      <p:graphicFrame>
        <p:nvGraphicFramePr>
          <p:cNvPr id="4" name="Content Placeholder 3"/>
          <p:cNvGraphicFramePr>
            <a:graphicFrameLocks noGrp="1"/>
          </p:cNvGraphicFramePr>
          <p:nvPr>
            <p:ph idx="1"/>
          </p:nvPr>
        </p:nvGraphicFramePr>
        <p:xfrm>
          <a:off x="152400" y="685800"/>
          <a:ext cx="8534400" cy="5334000"/>
        </p:xfrm>
        <a:graphic>
          <a:graphicData uri="http://schemas.openxmlformats.org/drawingml/2006/table">
            <a:tbl>
              <a:tblPr rtl="1" firstRow="1" bandRow="1">
                <a:tableStyleId>{E8B1032C-EA38-4F05-BA0D-38AFFFC7BED3}</a:tableStyleId>
              </a:tblPr>
              <a:tblGrid>
                <a:gridCol w="2844800">
                  <a:extLst>
                    <a:ext uri="{9D8B030D-6E8A-4147-A177-3AD203B41FA5}">
                      <a16:colId xmlns:a16="http://schemas.microsoft.com/office/drawing/2014/main" val="20000"/>
                    </a:ext>
                  </a:extLst>
                </a:gridCol>
                <a:gridCol w="2844800">
                  <a:extLst>
                    <a:ext uri="{9D8B030D-6E8A-4147-A177-3AD203B41FA5}">
                      <a16:colId xmlns:a16="http://schemas.microsoft.com/office/drawing/2014/main" val="20001"/>
                    </a:ext>
                  </a:extLst>
                </a:gridCol>
                <a:gridCol w="2844800">
                  <a:extLst>
                    <a:ext uri="{9D8B030D-6E8A-4147-A177-3AD203B41FA5}">
                      <a16:colId xmlns:a16="http://schemas.microsoft.com/office/drawing/2014/main" val="20002"/>
                    </a:ext>
                  </a:extLst>
                </a:gridCol>
              </a:tblGrid>
              <a:tr h="1773309">
                <a:tc>
                  <a:txBody>
                    <a:bodyPr/>
                    <a:lstStyle/>
                    <a:p>
                      <a:pPr algn="r" rtl="1"/>
                      <a:r>
                        <a:rPr lang="fa-IR" sz="3200" dirty="0" smtClean="0">
                          <a:cs typeface="B Badr" pitchFamily="2" charset="-78"/>
                        </a:rPr>
                        <a:t>آشنایی با موقعیت  شبه جزیره عربستان و....</a:t>
                      </a:r>
                      <a:endParaRPr lang="en-US" sz="3200" dirty="0">
                        <a:cs typeface="B Badr" pitchFamily="2" charset="-78"/>
                      </a:endParaRPr>
                    </a:p>
                  </a:txBody>
                  <a:tcPr/>
                </a:tc>
                <a:tc>
                  <a:txBody>
                    <a:bodyPr/>
                    <a:lstStyle/>
                    <a:p>
                      <a:pPr algn="r" rtl="1"/>
                      <a:r>
                        <a:rPr lang="fa-IR" sz="3200" dirty="0" smtClean="0">
                          <a:cs typeface="B Badr" pitchFamily="2" charset="-78"/>
                        </a:rPr>
                        <a:t>پدیده های مکانی  و پراکندگی</a:t>
                      </a:r>
                      <a:endParaRPr lang="en-US" sz="3200" dirty="0">
                        <a:cs typeface="B Badr" pitchFamily="2" charset="-78"/>
                      </a:endParaRPr>
                    </a:p>
                  </a:txBody>
                  <a:tcPr/>
                </a:tc>
                <a:tc>
                  <a:txBody>
                    <a:bodyPr/>
                    <a:lstStyle/>
                    <a:p>
                      <a:pPr algn="r" rtl="1"/>
                      <a:r>
                        <a:rPr lang="fa-IR" sz="3200" dirty="0" smtClean="0">
                          <a:cs typeface="B Badr" pitchFamily="2" charset="-78"/>
                        </a:rPr>
                        <a:t>مکان و فضا</a:t>
                      </a:r>
                      <a:endParaRPr lang="en-US" sz="3200" dirty="0">
                        <a:cs typeface="B Badr" pitchFamily="2" charset="-78"/>
                      </a:endParaRPr>
                    </a:p>
                  </a:txBody>
                  <a:tcPr/>
                </a:tc>
                <a:extLst>
                  <a:ext uri="{0D108BD9-81ED-4DB2-BD59-A6C34878D82A}">
                    <a16:rowId xmlns:a16="http://schemas.microsoft.com/office/drawing/2014/main" val="10000"/>
                  </a:ext>
                </a:extLst>
              </a:tr>
              <a:tr h="1027393">
                <a:tc>
                  <a:txBody>
                    <a:bodyPr/>
                    <a:lstStyle/>
                    <a:p>
                      <a:pPr algn="r" rtl="1"/>
                      <a:r>
                        <a:rPr lang="fa-IR" sz="3200" dirty="0" smtClean="0">
                          <a:cs typeface="B Badr" pitchFamily="2" charset="-78"/>
                        </a:rPr>
                        <a:t> درک پیام عاشورا </a:t>
                      </a:r>
                      <a:endParaRPr lang="en-US" sz="3200" dirty="0">
                        <a:cs typeface="B Badr" pitchFamily="2" charset="-78"/>
                      </a:endParaRPr>
                    </a:p>
                  </a:txBody>
                  <a:tcPr/>
                </a:tc>
                <a:tc>
                  <a:txBody>
                    <a:bodyPr/>
                    <a:lstStyle/>
                    <a:p>
                      <a:pPr algn="r" rtl="1"/>
                      <a:r>
                        <a:rPr lang="fa-IR" sz="3200" dirty="0" smtClean="0">
                          <a:cs typeface="B Badr" pitchFamily="2" charset="-78"/>
                        </a:rPr>
                        <a:t>مسئولیت</a:t>
                      </a:r>
                      <a:r>
                        <a:rPr lang="fa-IR" sz="3200" baseline="0" dirty="0" smtClean="0">
                          <a:cs typeface="B Badr" pitchFamily="2" charset="-78"/>
                        </a:rPr>
                        <a:t> پذیری</a:t>
                      </a:r>
                      <a:endParaRPr lang="en-US" sz="3200" dirty="0">
                        <a:cs typeface="B Badr" pitchFamily="2" charset="-78"/>
                      </a:endParaRPr>
                    </a:p>
                  </a:txBody>
                  <a:tcPr/>
                </a:tc>
                <a:tc>
                  <a:txBody>
                    <a:bodyPr/>
                    <a:lstStyle/>
                    <a:p>
                      <a:pPr algn="r" rtl="1"/>
                      <a:r>
                        <a:rPr lang="fa-IR" sz="3200" dirty="0" smtClean="0">
                          <a:cs typeface="B Badr" pitchFamily="2" charset="-78"/>
                        </a:rPr>
                        <a:t>ارزش ها و نگرش ها</a:t>
                      </a:r>
                      <a:endParaRPr lang="en-US" sz="3200" dirty="0">
                        <a:cs typeface="B Badr" pitchFamily="2" charset="-78"/>
                      </a:endParaRPr>
                    </a:p>
                  </a:txBody>
                  <a:tcPr/>
                </a:tc>
                <a:extLst>
                  <a:ext uri="{0D108BD9-81ED-4DB2-BD59-A6C34878D82A}">
                    <a16:rowId xmlns:a16="http://schemas.microsoft.com/office/drawing/2014/main" val="10001"/>
                  </a:ext>
                </a:extLst>
              </a:tr>
              <a:tr h="2533298">
                <a:tc>
                  <a:txBody>
                    <a:bodyPr/>
                    <a:lstStyle/>
                    <a:p>
                      <a:pPr algn="r" rtl="1"/>
                      <a:endParaRPr lang="en-US" sz="3200" dirty="0">
                        <a:cs typeface="B Badr" pitchFamily="2" charset="-78"/>
                      </a:endParaRPr>
                    </a:p>
                  </a:txBody>
                  <a:tcPr/>
                </a:tc>
                <a:tc>
                  <a:txBody>
                    <a:bodyPr/>
                    <a:lstStyle/>
                    <a:p>
                      <a:pPr algn="r" rtl="1"/>
                      <a:r>
                        <a:rPr lang="fa-IR" sz="3200" dirty="0" smtClean="0">
                          <a:cs typeface="B Badr" pitchFamily="2" charset="-78"/>
                        </a:rPr>
                        <a:t>بررسی</a:t>
                      </a:r>
                      <a:r>
                        <a:rPr lang="fa-IR" sz="3200" baseline="0" dirty="0" smtClean="0">
                          <a:cs typeface="B Badr" pitchFamily="2" charset="-78"/>
                        </a:rPr>
                        <a:t> کاوش ،ارتباط ،خلاقیت ،مشارکت ، واکنش شخصی و اظهار نظر</a:t>
                      </a:r>
                      <a:endParaRPr lang="en-US" sz="3200" dirty="0">
                        <a:cs typeface="B Badr" pitchFamily="2" charset="-78"/>
                      </a:endParaRPr>
                    </a:p>
                  </a:txBody>
                  <a:tcPr/>
                </a:tc>
                <a:tc>
                  <a:txBody>
                    <a:bodyPr/>
                    <a:lstStyle/>
                    <a:p>
                      <a:pPr algn="r" rtl="1"/>
                      <a:r>
                        <a:rPr lang="fa-IR" sz="3200" dirty="0" smtClean="0">
                          <a:cs typeface="B Badr" pitchFamily="2" charset="-78"/>
                        </a:rPr>
                        <a:t>مهارتها و کاوشگری</a:t>
                      </a:r>
                      <a:endParaRPr lang="en-US" sz="3200" dirty="0">
                        <a:cs typeface="B Badr" pitchFamily="2" charset="-78"/>
                      </a:endParaRPr>
                    </a:p>
                  </a:txBody>
                  <a:tcPr/>
                </a:tc>
                <a:extLst>
                  <a:ext uri="{0D108BD9-81ED-4DB2-BD59-A6C34878D82A}">
                    <a16:rowId xmlns:a16="http://schemas.microsoft.com/office/drawing/2014/main" val="10002"/>
                  </a:ext>
                </a:extLst>
              </a:tr>
            </a:tbl>
          </a:graphicData>
        </a:graphic>
      </p:graphicFrame>
    </p:spTree>
  </p:cSld>
  <p:clrMapOvr>
    <a:masterClrMapping/>
  </p:clrMapOvr>
  <p:transition>
    <p:strips dir="l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0"/>
            <a:ext cx="3429000" cy="685800"/>
          </a:xfrm>
        </p:spPr>
        <p:txBody>
          <a:bodyPr>
            <a:normAutofit fontScale="90000"/>
          </a:bodyPr>
          <a:lstStyle/>
          <a:p>
            <a:r>
              <a:rPr lang="fa-IR" dirty="0" smtClean="0"/>
              <a:t>فصل پنجم ایران بعد اسلام</a:t>
            </a:r>
            <a:endParaRPr lang="en-US" dirty="0"/>
          </a:p>
        </p:txBody>
      </p:sp>
      <p:sp>
        <p:nvSpPr>
          <p:cNvPr id="3" name="Content Placeholder 2"/>
          <p:cNvSpPr>
            <a:spLocks noGrp="1"/>
          </p:cNvSpPr>
          <p:nvPr>
            <p:ph idx="1"/>
          </p:nvPr>
        </p:nvSpPr>
        <p:spPr>
          <a:xfrm>
            <a:off x="457200" y="914400"/>
            <a:ext cx="8229600" cy="5211763"/>
          </a:xfrm>
        </p:spPr>
        <p:txBody>
          <a:bodyPr>
            <a:normAutofit/>
          </a:bodyPr>
          <a:lstStyle/>
          <a:p>
            <a:pPr algn="r" rtl="1"/>
            <a:r>
              <a:rPr lang="fa-IR" sz="4800" dirty="0" smtClean="0">
                <a:cs typeface="B Badr" pitchFamily="2" charset="-78"/>
              </a:rPr>
              <a:t>درس </a:t>
            </a:r>
            <a:r>
              <a:rPr lang="fa-IR" sz="4800" smtClean="0">
                <a:cs typeface="B Badr" pitchFamily="2" charset="-78"/>
              </a:rPr>
              <a:t>19-ایرانیان مسلمان </a:t>
            </a:r>
            <a:r>
              <a:rPr lang="fa-IR" sz="4800" dirty="0" smtClean="0">
                <a:cs typeface="B Badr" pitchFamily="2" charset="-78"/>
              </a:rPr>
              <a:t>حکومت تشکیل می دهند.</a:t>
            </a:r>
          </a:p>
          <a:p>
            <a:pPr algn="r" rtl="1"/>
            <a:r>
              <a:rPr lang="fa-IR" sz="4800" dirty="0" smtClean="0">
                <a:cs typeface="B Badr" pitchFamily="2" charset="-78"/>
              </a:rPr>
              <a:t>درس 20-وزیران کاردان ،شهرهای آباد</a:t>
            </a:r>
          </a:p>
          <a:p>
            <a:pPr algn="r" rtl="1"/>
            <a:r>
              <a:rPr lang="fa-IR" sz="4800" dirty="0" smtClean="0">
                <a:cs typeface="B Badr" pitchFamily="2" charset="-78"/>
              </a:rPr>
              <a:t>درس 21-کشورگشایان بی رحم</a:t>
            </a:r>
          </a:p>
          <a:p>
            <a:pPr algn="r" rtl="1"/>
            <a:r>
              <a:rPr lang="fa-IR" sz="4800" dirty="0" smtClean="0">
                <a:cs typeface="B Badr" pitchFamily="2" charset="-78"/>
              </a:rPr>
              <a:t>درس 22-بازسازی ویرانه ها </a:t>
            </a:r>
          </a:p>
          <a:p>
            <a:endParaRPr lang="en-US" sz="4800" dirty="0">
              <a:cs typeface="B Badr" pitchFamily="2" charset="-78"/>
            </a:endParaRPr>
          </a:p>
        </p:txBody>
      </p:sp>
    </p:spTree>
  </p:cSld>
  <p:clrMapOvr>
    <a:masterClrMapping/>
  </p:clrMapOvr>
  <p:transition>
    <p:plus/>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3886200" cy="685800"/>
          </a:xfrm>
        </p:spPr>
        <p:txBody>
          <a:bodyPr>
            <a:normAutofit fontScale="90000"/>
          </a:bodyPr>
          <a:lstStyle/>
          <a:p>
            <a:r>
              <a:rPr lang="fa-IR" dirty="0" smtClean="0"/>
              <a:t>حوزه های موضوعی فصل 5</a:t>
            </a:r>
            <a:endParaRPr lang="en-US" dirty="0"/>
          </a:p>
        </p:txBody>
      </p:sp>
      <p:graphicFrame>
        <p:nvGraphicFramePr>
          <p:cNvPr id="4" name="Content Placeholder 3"/>
          <p:cNvGraphicFramePr>
            <a:graphicFrameLocks noGrp="1"/>
          </p:cNvGraphicFramePr>
          <p:nvPr>
            <p:ph idx="1"/>
          </p:nvPr>
        </p:nvGraphicFramePr>
        <p:xfrm>
          <a:off x="457200" y="838200"/>
          <a:ext cx="8229600" cy="5669280"/>
        </p:xfrm>
        <a:graphic>
          <a:graphicData uri="http://schemas.openxmlformats.org/drawingml/2006/table">
            <a:tbl>
              <a:tblPr firstRow="1" bandRow="1">
                <a:tableStyleId>{8799B23B-EC83-4686-B30A-512413B5E67A}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r" rtl="1"/>
                      <a:r>
                        <a:rPr lang="fa-IR" dirty="0" smtClean="0">
                          <a:cs typeface="B Badr" pitchFamily="2" charset="-78"/>
                        </a:rPr>
                        <a:t>---تشکیل حکومتهای ایرانی  دو قرن  پس از ورود اسلام به ایران </a:t>
                      </a:r>
                    </a:p>
                    <a:p>
                      <a:pPr algn="r" rtl="1"/>
                      <a:endParaRPr lang="fa-IR" dirty="0" smtClean="0">
                        <a:cs typeface="B Badr" pitchFamily="2" charset="-78"/>
                      </a:endParaRPr>
                    </a:p>
                    <a:p>
                      <a:pPr algn="r" rtl="1"/>
                      <a:r>
                        <a:rPr lang="fa-IR" dirty="0" smtClean="0">
                          <a:cs typeface="B Badr" pitchFamily="2" charset="-78"/>
                        </a:rPr>
                        <a:t>--تغییر و تحول فرهنگ و تمدن اسلامی توسط ایرانیان</a:t>
                      </a:r>
                    </a:p>
                    <a:p>
                      <a:pPr algn="r" rtl="1"/>
                      <a:endParaRPr lang="fa-IR" dirty="0" smtClean="0">
                        <a:cs typeface="B Badr" pitchFamily="2" charset="-78"/>
                      </a:endParaRPr>
                    </a:p>
                    <a:p>
                      <a:pPr algn="r" rtl="1"/>
                      <a:r>
                        <a:rPr lang="fa-IR" dirty="0" smtClean="0">
                          <a:cs typeface="B Badr" pitchFamily="2" charset="-78"/>
                        </a:rPr>
                        <a:t>---تشکیل</a:t>
                      </a:r>
                      <a:r>
                        <a:rPr lang="fa-IR" baseline="0" dirty="0" smtClean="0">
                          <a:cs typeface="B Badr" pitchFamily="2" charset="-78"/>
                        </a:rPr>
                        <a:t> حکومتهای ترک</a:t>
                      </a:r>
                    </a:p>
                    <a:p>
                      <a:pPr algn="r" rtl="1"/>
                      <a:endParaRPr lang="fa-IR" baseline="0" dirty="0" smtClean="0">
                        <a:cs typeface="B Badr" pitchFamily="2" charset="-78"/>
                      </a:endParaRPr>
                    </a:p>
                    <a:p>
                      <a:pPr algn="r" rtl="1"/>
                      <a:r>
                        <a:rPr lang="fa-IR" baseline="0" dirty="0" smtClean="0">
                          <a:cs typeface="B Badr" pitchFamily="2" charset="-78"/>
                        </a:rPr>
                        <a:t>----اثار تاریخی و معماری</a:t>
                      </a:r>
                    </a:p>
                    <a:p>
                      <a:pPr algn="r" rtl="1"/>
                      <a:endParaRPr lang="fa-IR" baseline="0" dirty="0" smtClean="0">
                        <a:cs typeface="B Badr" pitchFamily="2" charset="-78"/>
                      </a:endParaRPr>
                    </a:p>
                    <a:p>
                      <a:pPr algn="r" rtl="1"/>
                      <a:r>
                        <a:rPr lang="fa-IR" baseline="0" dirty="0" smtClean="0">
                          <a:cs typeface="B Badr" pitchFamily="2" charset="-78"/>
                        </a:rPr>
                        <a:t>----علل حمله مغول به ایران</a:t>
                      </a:r>
                    </a:p>
                    <a:p>
                      <a:pPr algn="r" rtl="1"/>
                      <a:r>
                        <a:rPr lang="fa-IR" baseline="0" dirty="0" smtClean="0">
                          <a:cs typeface="B Badr" pitchFamily="2" charset="-78"/>
                        </a:rPr>
                        <a:t>---نتایج حمله منفی مغول به اران</a:t>
                      </a:r>
                      <a:endParaRPr lang="en-US" dirty="0">
                        <a:cs typeface="B Badr" pitchFamily="2" charset="-78"/>
                      </a:endParaRPr>
                    </a:p>
                  </a:txBody>
                  <a:tcPr/>
                </a:tc>
                <a:tc>
                  <a:txBody>
                    <a:bodyPr/>
                    <a:lstStyle/>
                    <a:p>
                      <a:pPr algn="r" rtl="1"/>
                      <a:r>
                        <a:rPr lang="fa-IR" dirty="0" smtClean="0">
                          <a:cs typeface="B Badr" pitchFamily="2" charset="-78"/>
                        </a:rPr>
                        <a:t>تغییر و تحول ،پیشرفت</a:t>
                      </a:r>
                    </a:p>
                    <a:p>
                      <a:pPr algn="r" rtl="1"/>
                      <a:endParaRPr lang="fa-IR" dirty="0" smtClean="0">
                        <a:cs typeface="B Badr" pitchFamily="2" charset="-78"/>
                      </a:endParaRPr>
                    </a:p>
                    <a:p>
                      <a:pPr algn="r" rtl="1"/>
                      <a:endParaRPr lang="fa-IR" dirty="0" smtClean="0">
                        <a:cs typeface="B Badr" pitchFamily="2" charset="-78"/>
                      </a:endParaRPr>
                    </a:p>
                    <a:p>
                      <a:pPr algn="r" rtl="1"/>
                      <a:endParaRPr lang="fa-IR" dirty="0" smtClean="0">
                        <a:cs typeface="B Badr" pitchFamily="2" charset="-78"/>
                      </a:endParaRPr>
                    </a:p>
                    <a:p>
                      <a:pPr algn="r" rtl="1"/>
                      <a:endParaRPr lang="fa-IR" dirty="0" smtClean="0">
                        <a:cs typeface="B Badr" pitchFamily="2" charset="-78"/>
                      </a:endParaRPr>
                    </a:p>
                    <a:p>
                      <a:pPr algn="r" rtl="1"/>
                      <a:endParaRPr lang="fa-IR" dirty="0" smtClean="0">
                        <a:cs typeface="B Badr" pitchFamily="2" charset="-78"/>
                      </a:endParaRPr>
                    </a:p>
                    <a:p>
                      <a:pPr algn="r" rtl="1"/>
                      <a:endParaRPr lang="fa-IR" dirty="0" smtClean="0">
                        <a:cs typeface="B Badr" pitchFamily="2" charset="-78"/>
                      </a:endParaRPr>
                    </a:p>
                    <a:p>
                      <a:pPr algn="r" rtl="1"/>
                      <a:endParaRPr lang="fa-IR" dirty="0" smtClean="0">
                        <a:cs typeface="B Badr" pitchFamily="2" charset="-78"/>
                      </a:endParaRPr>
                    </a:p>
                    <a:p>
                      <a:pPr algn="r" rtl="1"/>
                      <a:r>
                        <a:rPr lang="fa-IR" dirty="0" smtClean="0">
                          <a:cs typeface="B Badr" pitchFamily="2" charset="-78"/>
                        </a:rPr>
                        <a:t>مدارک و شواهد</a:t>
                      </a:r>
                    </a:p>
                    <a:p>
                      <a:pPr algn="r" rtl="1"/>
                      <a:endParaRPr lang="fa-IR" dirty="0" smtClean="0">
                        <a:cs typeface="B Badr" pitchFamily="2" charset="-78"/>
                      </a:endParaRPr>
                    </a:p>
                    <a:p>
                      <a:pPr algn="r" rtl="1"/>
                      <a:r>
                        <a:rPr lang="fa-IR" dirty="0" smtClean="0">
                          <a:cs typeface="B Badr" pitchFamily="2" charset="-78"/>
                        </a:rPr>
                        <a:t>علت</a:t>
                      </a:r>
                      <a:r>
                        <a:rPr lang="fa-IR" baseline="0" dirty="0" smtClean="0">
                          <a:cs typeface="B Badr" pitchFamily="2" charset="-78"/>
                        </a:rPr>
                        <a:t> ها ومعلول ها</a:t>
                      </a:r>
                      <a:endParaRPr lang="en-US" dirty="0">
                        <a:cs typeface="B Badr" pitchFamily="2" charset="-78"/>
                      </a:endParaRPr>
                    </a:p>
                  </a:txBody>
                  <a:tcPr/>
                </a:tc>
                <a:tc>
                  <a:txBody>
                    <a:bodyPr/>
                    <a:lstStyle/>
                    <a:p>
                      <a:pPr algn="r" rtl="1"/>
                      <a:r>
                        <a:rPr lang="fa-IR" dirty="0" smtClean="0">
                          <a:cs typeface="B Badr" pitchFamily="2" charset="-78"/>
                        </a:rPr>
                        <a:t>زمان ،تداوم و تغییر</a:t>
                      </a:r>
                    </a:p>
                    <a:p>
                      <a:pPr algn="r" rtl="1"/>
                      <a:endParaRPr lang="fa-IR" dirty="0" smtClean="0">
                        <a:cs typeface="B Badr" pitchFamily="2" charset="-78"/>
                      </a:endParaRPr>
                    </a:p>
                    <a:p>
                      <a:pPr algn="r" rtl="1"/>
                      <a:endParaRPr lang="fa-IR" dirty="0" smtClean="0">
                        <a:cs typeface="B Badr" pitchFamily="2" charset="-78"/>
                      </a:endParaRPr>
                    </a:p>
                    <a:p>
                      <a:pPr algn="r" rtl="1"/>
                      <a:endParaRPr lang="fa-IR" dirty="0" smtClean="0">
                        <a:cs typeface="B Badr" pitchFamily="2" charset="-78"/>
                      </a:endParaRPr>
                    </a:p>
                    <a:p>
                      <a:pPr algn="r" rtl="1"/>
                      <a:endParaRPr lang="en-US" dirty="0">
                        <a:cs typeface="B Badr" pitchFamily="2" charset="-78"/>
                      </a:endParaRPr>
                    </a:p>
                  </a:txBody>
                  <a:tcPr/>
                </a:tc>
                <a:extLst>
                  <a:ext uri="{0D108BD9-81ED-4DB2-BD59-A6C34878D82A}">
                    <a16:rowId xmlns:a16="http://schemas.microsoft.com/office/drawing/2014/main" val="10000"/>
                  </a:ext>
                </a:extLst>
              </a:tr>
              <a:tr h="370840">
                <a:tc>
                  <a:txBody>
                    <a:bodyPr/>
                    <a:lstStyle/>
                    <a:p>
                      <a:pPr algn="r" rtl="1"/>
                      <a:r>
                        <a:rPr lang="fa-IR" dirty="0" smtClean="0">
                          <a:cs typeface="B Badr" pitchFamily="2" charset="-78"/>
                        </a:rPr>
                        <a:t>آثار تاریخی  معماری و ادبیات به جا مانده از آن وران</a:t>
                      </a:r>
                    </a:p>
                    <a:p>
                      <a:pPr algn="r" rtl="1"/>
                      <a:r>
                        <a:rPr lang="fa-IR" dirty="0" smtClean="0">
                          <a:cs typeface="B Badr" pitchFamily="2" charset="-78"/>
                        </a:rPr>
                        <a:t>--آشنای با شخصیتعای علمی و فرهنگی </a:t>
                      </a:r>
                    </a:p>
                    <a:p>
                      <a:pPr algn="r" rtl="1"/>
                      <a:endParaRPr lang="fa-IR" dirty="0" smtClean="0">
                        <a:cs typeface="B Badr" pitchFamily="2" charset="-78"/>
                      </a:endParaRPr>
                    </a:p>
                    <a:p>
                      <a:pPr algn="r" rtl="1"/>
                      <a:endParaRPr lang="fa-IR" dirty="0" smtClean="0">
                        <a:cs typeface="B Badr" pitchFamily="2" charset="-78"/>
                      </a:endParaRPr>
                    </a:p>
                    <a:p>
                      <a:pPr algn="r" rtl="1"/>
                      <a:r>
                        <a:rPr lang="fa-IR" dirty="0" smtClean="0">
                          <a:cs typeface="B Badr" pitchFamily="2" charset="-78"/>
                        </a:rPr>
                        <a:t>---نقش وزیران ایرانی و تاثیر</a:t>
                      </a:r>
                      <a:r>
                        <a:rPr lang="fa-IR" baseline="0" dirty="0" smtClean="0">
                          <a:cs typeface="B Badr" pitchFamily="2" charset="-78"/>
                        </a:rPr>
                        <a:t> فرهنگ ایرانیان بر مغولان</a:t>
                      </a:r>
                      <a:endParaRPr lang="en-US" dirty="0">
                        <a:cs typeface="B Badr" pitchFamily="2" charset="-78"/>
                      </a:endParaRPr>
                    </a:p>
                  </a:txBody>
                  <a:tcPr/>
                </a:tc>
                <a:tc>
                  <a:txBody>
                    <a:bodyPr/>
                    <a:lstStyle/>
                    <a:p>
                      <a:pPr algn="r" rtl="1"/>
                      <a:r>
                        <a:rPr lang="fa-IR" dirty="0" smtClean="0">
                          <a:cs typeface="B Badr" pitchFamily="2" charset="-78"/>
                        </a:rPr>
                        <a:t> میراث فرهنگی</a:t>
                      </a:r>
                    </a:p>
                    <a:p>
                      <a:pPr algn="r" rtl="1"/>
                      <a:endParaRPr lang="fa-IR" dirty="0" smtClean="0">
                        <a:cs typeface="B Badr" pitchFamily="2" charset="-78"/>
                      </a:endParaRPr>
                    </a:p>
                    <a:p>
                      <a:pPr algn="r" rtl="1"/>
                      <a:endParaRPr lang="fa-IR" dirty="0" smtClean="0">
                        <a:cs typeface="B Badr" pitchFamily="2" charset="-78"/>
                      </a:endParaRPr>
                    </a:p>
                    <a:p>
                      <a:pPr algn="r" rtl="1"/>
                      <a:endParaRPr lang="fa-IR" dirty="0" smtClean="0">
                        <a:cs typeface="B Badr" pitchFamily="2" charset="-78"/>
                      </a:endParaRPr>
                    </a:p>
                    <a:p>
                      <a:pPr algn="r" rtl="1"/>
                      <a:endParaRPr lang="fa-IR" dirty="0" smtClean="0">
                        <a:cs typeface="B Badr" pitchFamily="2" charset="-78"/>
                      </a:endParaRPr>
                    </a:p>
                    <a:p>
                      <a:pPr algn="r" rtl="1"/>
                      <a:endParaRPr lang="fa-IR" dirty="0" smtClean="0">
                        <a:cs typeface="B Badr" pitchFamily="2" charset="-78"/>
                      </a:endParaRPr>
                    </a:p>
                    <a:p>
                      <a:pPr algn="r" rtl="1"/>
                      <a:endParaRPr lang="fa-IR" dirty="0" smtClean="0">
                        <a:cs typeface="B Badr" pitchFamily="2" charset="-78"/>
                      </a:endParaRPr>
                    </a:p>
                    <a:p>
                      <a:pPr algn="r" rtl="1"/>
                      <a:r>
                        <a:rPr lang="fa-IR" dirty="0" smtClean="0">
                          <a:cs typeface="B Badr" pitchFamily="2" charset="-78"/>
                        </a:rPr>
                        <a:t>تعلق و هویت</a:t>
                      </a:r>
                      <a:endParaRPr lang="en-US" dirty="0">
                        <a:cs typeface="B Badr" pitchFamily="2" charset="-78"/>
                      </a:endParaRPr>
                    </a:p>
                  </a:txBody>
                  <a:tcPr/>
                </a:tc>
                <a:tc>
                  <a:txBody>
                    <a:bodyPr/>
                    <a:lstStyle/>
                    <a:p>
                      <a:pPr algn="r" rtl="1"/>
                      <a:r>
                        <a:rPr lang="fa-IR" dirty="0" smtClean="0">
                          <a:cs typeface="B Badr" pitchFamily="2" charset="-78"/>
                        </a:rPr>
                        <a:t>فرهنگ و هویت</a:t>
                      </a:r>
                      <a:endParaRPr lang="en-US" dirty="0">
                        <a:cs typeface="B Badr" pitchFamily="2" charset="-78"/>
                      </a:endParaRPr>
                    </a:p>
                  </a:txBody>
                  <a:tcPr/>
                </a:tc>
                <a:extLst>
                  <a:ext uri="{0D108BD9-81ED-4DB2-BD59-A6C34878D82A}">
                    <a16:rowId xmlns:a16="http://schemas.microsoft.com/office/drawing/2014/main" val="10001"/>
                  </a:ext>
                </a:extLst>
              </a:tr>
            </a:tbl>
          </a:graphicData>
        </a:graphic>
      </p:graphicFrame>
    </p:spTree>
  </p:cSld>
  <p:clrMapOvr>
    <a:masterClrMapping/>
  </p:clrMapOvr>
  <p:transition>
    <p:newsfla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4419600" cy="838200"/>
          </a:xfrm>
        </p:spPr>
        <p:txBody>
          <a:bodyPr>
            <a:normAutofit fontScale="90000"/>
          </a:bodyPr>
          <a:lstStyle/>
          <a:p>
            <a:r>
              <a:rPr lang="fa-IR" dirty="0" smtClean="0"/>
              <a:t>ادامه حوزه های موضوعی فصل 5</a:t>
            </a:r>
            <a:endParaRPr lang="en-US" dirty="0"/>
          </a:p>
        </p:txBody>
      </p:sp>
      <p:graphicFrame>
        <p:nvGraphicFramePr>
          <p:cNvPr id="4" name="Content Placeholder 3"/>
          <p:cNvGraphicFramePr>
            <a:graphicFrameLocks noGrp="1"/>
          </p:cNvGraphicFramePr>
          <p:nvPr>
            <p:ph idx="1"/>
          </p:nvPr>
        </p:nvGraphicFramePr>
        <p:xfrm>
          <a:off x="381000" y="914400"/>
          <a:ext cx="8229600" cy="5666030"/>
        </p:xfrm>
        <a:graphic>
          <a:graphicData uri="http://schemas.openxmlformats.org/drawingml/2006/table">
            <a:tbl>
              <a:tblPr firstRow="1" bandRow="1">
                <a:tableStyleId>{ED083AE6-46FA-4A59-8FB0-9F97EB10719F}</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056553">
                <a:tc>
                  <a:txBody>
                    <a:bodyPr/>
                    <a:lstStyle/>
                    <a:p>
                      <a:pPr algn="r" rtl="1"/>
                      <a:endParaRPr lang="en-US" sz="3200" dirty="0">
                        <a:cs typeface="B Badr" pitchFamily="2" charset="-78"/>
                      </a:endParaRPr>
                    </a:p>
                  </a:txBody>
                  <a:tcPr/>
                </a:tc>
                <a:tc>
                  <a:txBody>
                    <a:bodyPr/>
                    <a:lstStyle/>
                    <a:p>
                      <a:pPr algn="r" rtl="1"/>
                      <a:r>
                        <a:rPr lang="fa-IR" sz="3200" dirty="0" smtClean="0">
                          <a:cs typeface="B Badr" pitchFamily="2" charset="-78"/>
                        </a:rPr>
                        <a:t>حفاظت از محیط زیست</a:t>
                      </a:r>
                      <a:endParaRPr lang="en-US" sz="3200" dirty="0">
                        <a:cs typeface="B Badr" pitchFamily="2" charset="-78"/>
                      </a:endParaRPr>
                    </a:p>
                  </a:txBody>
                  <a:tcPr/>
                </a:tc>
                <a:tc>
                  <a:txBody>
                    <a:bodyPr/>
                    <a:lstStyle/>
                    <a:p>
                      <a:pPr algn="r" rtl="1"/>
                      <a:r>
                        <a:rPr lang="fa-IR" sz="3200" dirty="0" smtClean="0">
                          <a:cs typeface="B Badr" pitchFamily="2" charset="-78"/>
                        </a:rPr>
                        <a:t>فضا و مکان</a:t>
                      </a:r>
                      <a:endParaRPr lang="en-US" sz="3200" dirty="0">
                        <a:cs typeface="B Badr" pitchFamily="2" charset="-78"/>
                      </a:endParaRPr>
                    </a:p>
                  </a:txBody>
                  <a:tcPr/>
                </a:tc>
                <a:extLst>
                  <a:ext uri="{0D108BD9-81ED-4DB2-BD59-A6C34878D82A}">
                    <a16:rowId xmlns:a16="http://schemas.microsoft.com/office/drawing/2014/main" val="10000"/>
                  </a:ext>
                </a:extLst>
              </a:tr>
              <a:tr h="1581710">
                <a:tc>
                  <a:txBody>
                    <a:bodyPr/>
                    <a:lstStyle/>
                    <a:p>
                      <a:pPr algn="r" rtl="1"/>
                      <a:r>
                        <a:rPr lang="fa-IR" sz="3200" dirty="0" smtClean="0">
                          <a:cs typeface="B Badr" pitchFamily="2" charset="-78"/>
                        </a:rPr>
                        <a:t>حساس بودن به حفظ آثار</a:t>
                      </a:r>
                      <a:r>
                        <a:rPr lang="fa-IR" sz="3200" baseline="0" dirty="0" smtClean="0">
                          <a:cs typeface="B Badr" pitchFamily="2" charset="-78"/>
                        </a:rPr>
                        <a:t> تاریخی و...</a:t>
                      </a:r>
                      <a:endParaRPr lang="en-US" sz="3200" dirty="0">
                        <a:cs typeface="B Badr" pitchFamily="2" charset="-78"/>
                      </a:endParaRPr>
                    </a:p>
                  </a:txBody>
                  <a:tcPr/>
                </a:tc>
                <a:tc>
                  <a:txBody>
                    <a:bodyPr/>
                    <a:lstStyle/>
                    <a:p>
                      <a:pPr algn="r" rtl="1"/>
                      <a:r>
                        <a:rPr lang="fa-IR" sz="3200" dirty="0" smtClean="0">
                          <a:cs typeface="B Badr" pitchFamily="2" charset="-78"/>
                        </a:rPr>
                        <a:t>مسئولیت پذیری و وطن پرستی</a:t>
                      </a:r>
                      <a:endParaRPr lang="en-US" sz="3200" dirty="0">
                        <a:cs typeface="B Badr" pitchFamily="2" charset="-78"/>
                      </a:endParaRPr>
                    </a:p>
                  </a:txBody>
                  <a:tcPr/>
                </a:tc>
                <a:tc>
                  <a:txBody>
                    <a:bodyPr/>
                    <a:lstStyle/>
                    <a:p>
                      <a:pPr algn="r" rtl="1"/>
                      <a:r>
                        <a:rPr lang="fa-IR" sz="3200" dirty="0" smtClean="0">
                          <a:cs typeface="B Badr" pitchFamily="2" charset="-78"/>
                        </a:rPr>
                        <a:t>ارزش ها و نگرشها </a:t>
                      </a:r>
                      <a:endParaRPr lang="en-US" sz="3200" dirty="0">
                        <a:cs typeface="B Badr" pitchFamily="2" charset="-78"/>
                      </a:endParaRPr>
                    </a:p>
                  </a:txBody>
                  <a:tcPr/>
                </a:tc>
                <a:extLst>
                  <a:ext uri="{0D108BD9-81ED-4DB2-BD59-A6C34878D82A}">
                    <a16:rowId xmlns:a16="http://schemas.microsoft.com/office/drawing/2014/main" val="10001"/>
                  </a:ext>
                </a:extLst>
              </a:tr>
              <a:tr h="2988535">
                <a:tc>
                  <a:txBody>
                    <a:bodyPr/>
                    <a:lstStyle/>
                    <a:p>
                      <a:pPr algn="r" rtl="1"/>
                      <a:r>
                        <a:rPr lang="fa-IR" sz="3200" dirty="0" smtClean="0">
                          <a:cs typeface="B Badr" pitchFamily="2" charset="-78"/>
                        </a:rPr>
                        <a:t>علاقمندی به میراث فرهنگی و افتخار به گذشته</a:t>
                      </a:r>
                      <a:r>
                        <a:rPr lang="fa-IR" sz="3200" baseline="0" dirty="0" smtClean="0">
                          <a:cs typeface="B Badr" pitchFamily="2" charset="-78"/>
                        </a:rPr>
                        <a:t> تاریخی</a:t>
                      </a:r>
                      <a:endParaRPr lang="en-US" sz="3200" dirty="0">
                        <a:cs typeface="B Badr" pitchFamily="2" charset="-78"/>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3200" dirty="0" smtClean="0">
                          <a:cs typeface="B Badr" pitchFamily="2" charset="-78"/>
                        </a:rPr>
                        <a:t>بررسی</a:t>
                      </a:r>
                      <a:r>
                        <a:rPr lang="fa-IR" sz="3200" baseline="0" dirty="0" smtClean="0">
                          <a:cs typeface="B Badr" pitchFamily="2" charset="-78"/>
                        </a:rPr>
                        <a:t> و کاوش ،برقراری ارتباط ،خلاقیت ،مشارکت وواکنش شخصی و اظهار نظر</a:t>
                      </a:r>
                      <a:endParaRPr lang="fa-IR" sz="3200" dirty="0" smtClean="0">
                        <a:cs typeface="B Badr" pitchFamily="2" charset="-78"/>
                      </a:endParaRPr>
                    </a:p>
                    <a:p>
                      <a:pPr algn="r" rtl="1"/>
                      <a:endParaRPr lang="en-US" sz="3200" dirty="0">
                        <a:cs typeface="B Badr" pitchFamily="2" charset="-78"/>
                      </a:endParaRPr>
                    </a:p>
                  </a:txBody>
                  <a:tcPr/>
                </a:tc>
                <a:tc>
                  <a:txBody>
                    <a:bodyPr/>
                    <a:lstStyle/>
                    <a:p>
                      <a:pPr algn="r" rtl="1"/>
                      <a:r>
                        <a:rPr lang="fa-IR" sz="3200" dirty="0" smtClean="0">
                          <a:cs typeface="B Badr" pitchFamily="2" charset="-78"/>
                        </a:rPr>
                        <a:t>مهارتها و کاوشگری</a:t>
                      </a:r>
                      <a:endParaRPr lang="en-US" sz="3200" dirty="0">
                        <a:cs typeface="B Badr" pitchFamily="2" charset="-78"/>
                      </a:endParaRPr>
                    </a:p>
                  </a:txBody>
                  <a:tcPr/>
                </a:tc>
                <a:extLst>
                  <a:ext uri="{0D108BD9-81ED-4DB2-BD59-A6C34878D82A}">
                    <a16:rowId xmlns:a16="http://schemas.microsoft.com/office/drawing/2014/main" val="10002"/>
                  </a:ext>
                </a:extLst>
              </a:tr>
            </a:tbl>
          </a:graphicData>
        </a:graphic>
      </p:graphicFrame>
    </p:spTree>
  </p:cSld>
  <p:clrMapOvr>
    <a:masterClrMapping/>
  </p:clrMapOvr>
  <p:transition>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ارزشیابی مطالعات اجتماعی:</a:t>
            </a:r>
            <a:endParaRPr lang="en-US" dirty="0"/>
          </a:p>
        </p:txBody>
      </p:sp>
      <p:sp>
        <p:nvSpPr>
          <p:cNvPr id="3" name="Content Placeholder 2"/>
          <p:cNvSpPr>
            <a:spLocks noGrp="1"/>
          </p:cNvSpPr>
          <p:nvPr>
            <p:ph idx="1"/>
          </p:nvPr>
        </p:nvSpPr>
        <p:spPr/>
        <p:txBody>
          <a:bodyPr>
            <a:normAutofit/>
          </a:bodyPr>
          <a:lstStyle/>
          <a:p>
            <a:pPr algn="r" rtl="1"/>
            <a:r>
              <a:rPr lang="fa-IR" sz="4000" dirty="0" smtClean="0">
                <a:cs typeface="B Badr" pitchFamily="2" charset="-78"/>
              </a:rPr>
              <a:t>1-تشویق دانش اموزان  به انجام فعالیت  -نقشه خوانی و انجام کار گروهی –انجام فعالیتهای کلاسی</a:t>
            </a:r>
          </a:p>
          <a:p>
            <a:pPr algn="r" rtl="1"/>
            <a:r>
              <a:rPr lang="fa-IR" sz="4000" dirty="0" smtClean="0">
                <a:cs typeface="B Badr" pitchFamily="2" charset="-78"/>
              </a:rPr>
              <a:t>2-لازم نیست از دانش آموزان آزمون کتبی در حد فوق العاده بگیرید.</a:t>
            </a:r>
          </a:p>
          <a:p>
            <a:pPr algn="r" rtl="1"/>
            <a:r>
              <a:rPr lang="fa-IR" sz="4000" dirty="0" smtClean="0">
                <a:cs typeface="B Badr" pitchFamily="2" charset="-78"/>
              </a:rPr>
              <a:t>3-نگاه سنتی به ارزشیابی را در مورد مطالعات اجتماعی تغییر دهید .</a:t>
            </a:r>
          </a:p>
          <a:p>
            <a:pPr algn="r" rtl="1"/>
            <a:endParaRPr lang="en-US" sz="4000" dirty="0">
              <a:cs typeface="B Badr" pitchFamily="2" charset="-78"/>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fontScale="90000"/>
          </a:bodyPr>
          <a:lstStyle/>
          <a:p>
            <a:r>
              <a:rPr lang="fa-IR" dirty="0" smtClean="0"/>
              <a:t>ضرورت و اهمیت برنامه دسی مطالعات اجتماعی </a:t>
            </a:r>
            <a:endParaRPr lang="en-US" dirty="0"/>
          </a:p>
        </p:txBody>
      </p:sp>
      <p:sp>
        <p:nvSpPr>
          <p:cNvPr id="3" name="Content Placeholder 2"/>
          <p:cNvSpPr>
            <a:spLocks noGrp="1"/>
          </p:cNvSpPr>
          <p:nvPr>
            <p:ph idx="1"/>
          </p:nvPr>
        </p:nvSpPr>
        <p:spPr>
          <a:xfrm>
            <a:off x="457200" y="914400"/>
            <a:ext cx="8229600" cy="5211763"/>
          </a:xfrm>
        </p:spPr>
        <p:txBody>
          <a:bodyPr>
            <a:normAutofit fontScale="85000" lnSpcReduction="20000"/>
          </a:bodyPr>
          <a:lstStyle/>
          <a:p>
            <a:pPr algn="r" rtl="1"/>
            <a:r>
              <a:rPr lang="fa-IR" dirty="0" smtClean="0">
                <a:solidFill>
                  <a:srgbClr val="FF0000"/>
                </a:solidFill>
                <a:cs typeface="B Badr" pitchFamily="2" charset="-78"/>
              </a:rPr>
              <a:t>1</a:t>
            </a:r>
            <a:r>
              <a:rPr lang="fa-IR" dirty="0" smtClean="0">
                <a:cs typeface="B Badr" pitchFamily="2" charset="-78"/>
              </a:rPr>
              <a:t>-پویایی هر جامعه تا حدودی  زیادی  به وجود شهروندانی که برای مشارکت و تعامل  در امور زندگی  اجتماعی احساس تعهد می کنند و از آگاهی های لازم در این زمینه  برخوردار باشند.</a:t>
            </a:r>
          </a:p>
          <a:p>
            <a:pPr algn="r" rtl="1"/>
            <a:r>
              <a:rPr lang="fa-IR" dirty="0" smtClean="0">
                <a:solidFill>
                  <a:srgbClr val="FF0000"/>
                </a:solidFill>
                <a:cs typeface="B Badr" pitchFamily="2" charset="-78"/>
              </a:rPr>
              <a:t>2</a:t>
            </a:r>
            <a:r>
              <a:rPr lang="fa-IR" dirty="0" smtClean="0">
                <a:cs typeface="B Badr" pitchFamily="2" charset="-78"/>
              </a:rPr>
              <a:t>-درس مطالعات بستر مناسبی برای پرورش مهارت های زندگی اجتماعی  فراهم می آورد .(آشنایی دانش آموزان  با حقوق و مسئولیت های شهروندی)و......</a:t>
            </a:r>
          </a:p>
          <a:p>
            <a:pPr algn="r" rtl="1"/>
            <a:r>
              <a:rPr lang="fa-IR" dirty="0" smtClean="0">
                <a:solidFill>
                  <a:srgbClr val="FF0000"/>
                </a:solidFill>
                <a:cs typeface="B Badr" pitchFamily="2" charset="-78"/>
              </a:rPr>
              <a:t>3</a:t>
            </a:r>
            <a:r>
              <a:rPr lang="fa-IR" dirty="0" smtClean="0">
                <a:cs typeface="B Badr" pitchFamily="2" charset="-78"/>
              </a:rPr>
              <a:t>-با بهره گیری از رشته ها و شاخه های علمی دیگر  (تاریخ و جغرافی )مبانی دینی  و اخلاق می تواند  در امر هویت بخشی  به دانش آموزان نقش  مهمی ایفا کند</a:t>
            </a:r>
          </a:p>
          <a:p>
            <a:pPr algn="r" rtl="1"/>
            <a:r>
              <a:rPr lang="fa-IR" dirty="0" smtClean="0">
                <a:solidFill>
                  <a:srgbClr val="FF0000"/>
                </a:solidFill>
                <a:cs typeface="B Badr" pitchFamily="2" charset="-78"/>
              </a:rPr>
              <a:t>4</a:t>
            </a:r>
            <a:r>
              <a:rPr lang="fa-IR" dirty="0" smtClean="0">
                <a:cs typeface="B Badr" pitchFamily="2" charset="-78"/>
              </a:rPr>
              <a:t>-علاوه بر تربیت اجتماعی ، می تواند زمینه پرورش  تفکر انتقادی  و توانایی نقادی اجتماعی را نیز فراهم  اورد .</a:t>
            </a:r>
          </a:p>
          <a:p>
            <a:pPr algn="r" rtl="1"/>
            <a:r>
              <a:rPr lang="fa-IR" dirty="0" smtClean="0">
                <a:cs typeface="B Badr" pitchFamily="2" charset="-78"/>
              </a:rPr>
              <a:t>5-با توجه به ماهیت تربیتی  و فرهنگی خود  قبلیت کمک  به تقویت  و درونی سازی  ارزش های اخلاقی را دارد .</a:t>
            </a:r>
            <a:endParaRPr lang="en-US" dirty="0">
              <a:cs typeface="B Badr" pitchFamily="2" charset="-78"/>
            </a:endParaRPr>
          </a:p>
        </p:txBody>
      </p:sp>
    </p:spTree>
  </p:cSld>
  <p:clrMapOvr>
    <a:masterClrMapping/>
  </p:clrMapOvr>
  <p:transition spd="slow">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fa-IR" dirty="0" smtClean="0"/>
              <a:t>آشنایی با کلیات مطالعات اجتماعی</a:t>
            </a:r>
            <a:endParaRPr lang="en-US" dirty="0"/>
          </a:p>
        </p:txBody>
      </p:sp>
      <p:sp>
        <p:nvSpPr>
          <p:cNvPr id="3" name="Content Placeholder 2"/>
          <p:cNvSpPr>
            <a:spLocks noGrp="1"/>
          </p:cNvSpPr>
          <p:nvPr>
            <p:ph idx="1"/>
          </p:nvPr>
        </p:nvSpPr>
        <p:spPr>
          <a:xfrm>
            <a:off x="457200" y="914400"/>
            <a:ext cx="8229600" cy="5562600"/>
          </a:xfrm>
        </p:spPr>
        <p:txBody>
          <a:bodyPr>
            <a:normAutofit fontScale="92500" lnSpcReduction="10000"/>
          </a:bodyPr>
          <a:lstStyle/>
          <a:p>
            <a:pPr algn="r" rtl="1"/>
            <a:r>
              <a:rPr lang="fa-IR" dirty="0" smtClean="0">
                <a:solidFill>
                  <a:srgbClr val="FF0000"/>
                </a:solidFill>
                <a:cs typeface="B Badr" pitchFamily="2" charset="-78"/>
              </a:rPr>
              <a:t>ضرورت تغییر  و استمرار آن از پایه سوم</a:t>
            </a:r>
          </a:p>
          <a:p>
            <a:pPr algn="r" rtl="1">
              <a:buFont typeface="Wingdings" pitchFamily="2" charset="2"/>
              <a:buChar char="ü"/>
            </a:pPr>
            <a:r>
              <a:rPr lang="fa-IR" dirty="0" smtClean="0">
                <a:cs typeface="B Badr" pitchFamily="2" charset="-78"/>
              </a:rPr>
              <a:t>  در امتداد پایه سوم  و چهارم</a:t>
            </a:r>
          </a:p>
          <a:p>
            <a:pPr algn="r" rtl="1">
              <a:buFont typeface="Wingdings" pitchFamily="2" charset="2"/>
              <a:buChar char="ü"/>
            </a:pPr>
            <a:r>
              <a:rPr lang="fa-IR" dirty="0" smtClean="0">
                <a:cs typeface="B Badr" pitchFamily="2" charset="-78"/>
              </a:rPr>
              <a:t>با یک مجموعه ای پیوسته و بهم رابط که از پایه سوم شروع شده و تا پایان دوره متوسطه اول بر اساس یک رویکرد و با یک برنامه جدید  نوشته شده و دنبال می گردد.</a:t>
            </a:r>
          </a:p>
          <a:p>
            <a:pPr algn="r" rtl="1">
              <a:buFont typeface="Wingdings" pitchFamily="2" charset="2"/>
              <a:buChar char="ü"/>
            </a:pPr>
            <a:r>
              <a:rPr lang="fa-IR" dirty="0" smtClean="0">
                <a:cs typeface="B Badr" pitchFamily="2" charset="-78"/>
              </a:rPr>
              <a:t>ضرورت   1-معلمین کتابهای سال گذشته را مطالعه نمایند.</a:t>
            </a:r>
          </a:p>
          <a:p>
            <a:pPr algn="r" rtl="1">
              <a:buNone/>
            </a:pPr>
            <a:r>
              <a:rPr lang="fa-IR" dirty="0" smtClean="0">
                <a:cs typeface="B Badr" pitchFamily="2" charset="-78"/>
              </a:rPr>
              <a:t>                 2-توجه به توالی مفاهیم</a:t>
            </a:r>
          </a:p>
          <a:p>
            <a:pPr algn="r" rtl="1">
              <a:buNone/>
            </a:pPr>
            <a:r>
              <a:rPr lang="fa-IR" dirty="0" smtClean="0">
                <a:cs typeface="B Badr" pitchFamily="2" charset="-78"/>
              </a:rPr>
              <a:t>                  3- توجه به پیش دانسته  های دانش اموزان و ارتباط</a:t>
            </a:r>
          </a:p>
          <a:p>
            <a:pPr algn="r" rtl="1">
              <a:buNone/>
            </a:pPr>
            <a:r>
              <a:rPr lang="fa-IR" dirty="0" smtClean="0">
                <a:cs typeface="B Badr" pitchFamily="2" charset="-78"/>
              </a:rPr>
              <a:t>                    آن  با کلاس بعدی و قبلی </a:t>
            </a:r>
          </a:p>
          <a:p>
            <a:pPr algn="r" rtl="1">
              <a:buNone/>
            </a:pPr>
            <a:r>
              <a:rPr lang="fa-IR" dirty="0" smtClean="0">
                <a:cs typeface="B Badr" pitchFamily="2" charset="-78"/>
              </a:rPr>
              <a:t>                  4- وجود 5 حوزه موضوعی در مطالعات اجتماعی که شامل.......... </a:t>
            </a:r>
          </a:p>
          <a:p>
            <a:pPr algn="r" rtl="1"/>
            <a:endParaRPr lang="en-US" dirty="0">
              <a:cs typeface="B Badr" pitchFamily="2" charset="-78"/>
            </a:endParaRPr>
          </a:p>
        </p:txBody>
      </p:sp>
      <p:sp>
        <p:nvSpPr>
          <p:cNvPr id="4" name="Right Brace 3"/>
          <p:cNvSpPr/>
          <p:nvPr/>
        </p:nvSpPr>
        <p:spPr>
          <a:xfrm>
            <a:off x="7010400" y="3276600"/>
            <a:ext cx="457200" cy="2667000"/>
          </a:xfrm>
          <a:prstGeom prst="rightBrace">
            <a:avLst>
              <a:gd name="adj1" fmla="val 0"/>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حوزه های موضوعی  مطالعات اجتماعی پایه پنجم</a:t>
            </a:r>
            <a:endParaRPr lang="en-US" dirty="0"/>
          </a:p>
        </p:txBody>
      </p:sp>
      <p:sp>
        <p:nvSpPr>
          <p:cNvPr id="3" name="Content Placeholder 2"/>
          <p:cNvSpPr>
            <a:spLocks noGrp="1"/>
          </p:cNvSpPr>
          <p:nvPr>
            <p:ph idx="1"/>
          </p:nvPr>
        </p:nvSpPr>
        <p:spPr/>
        <p:txBody>
          <a:bodyPr>
            <a:normAutofit fontScale="85000" lnSpcReduction="10000"/>
          </a:bodyPr>
          <a:lstStyle/>
          <a:p>
            <a:pPr marL="514350" indent="-514350" algn="r" rtl="1">
              <a:buFont typeface="+mj-lt"/>
              <a:buAutoNum type="arabicPeriod"/>
            </a:pPr>
            <a:r>
              <a:rPr lang="fa-IR" dirty="0" smtClean="0">
                <a:solidFill>
                  <a:srgbClr val="FF0000"/>
                </a:solidFill>
                <a:cs typeface="B Badr" pitchFamily="2" charset="-78"/>
              </a:rPr>
              <a:t>زمان تداوم و تغییر:</a:t>
            </a:r>
          </a:p>
          <a:p>
            <a:pPr marL="514350" indent="-514350" algn="r" rtl="1">
              <a:buFont typeface="+mj-lt"/>
              <a:buAutoNum type="arabicPeriod"/>
            </a:pPr>
            <a:r>
              <a:rPr lang="fa-IR" dirty="0" smtClean="0">
                <a:solidFill>
                  <a:srgbClr val="FF0000"/>
                </a:solidFill>
                <a:cs typeface="B Badr" pitchFamily="2" charset="-78"/>
              </a:rPr>
              <a:t>مکان و فضا:</a:t>
            </a:r>
          </a:p>
          <a:p>
            <a:pPr marL="514350" indent="-514350" algn="r" rtl="1">
              <a:buFont typeface="+mj-lt"/>
              <a:buAutoNum type="arabicPeriod"/>
            </a:pPr>
            <a:r>
              <a:rPr lang="fa-IR" dirty="0" smtClean="0">
                <a:solidFill>
                  <a:srgbClr val="FF0000"/>
                </a:solidFill>
                <a:cs typeface="B Badr" pitchFamily="2" charset="-78"/>
              </a:rPr>
              <a:t>فرهنگ و هویت:</a:t>
            </a:r>
          </a:p>
          <a:p>
            <a:pPr marL="514350" indent="-514350" algn="r" rtl="1">
              <a:buFont typeface="+mj-lt"/>
              <a:buAutoNum type="arabicPeriod"/>
            </a:pPr>
            <a:r>
              <a:rPr lang="fa-IR" dirty="0" smtClean="0">
                <a:solidFill>
                  <a:srgbClr val="FF0000"/>
                </a:solidFill>
                <a:cs typeface="B Badr" pitchFamily="2" charset="-78"/>
              </a:rPr>
              <a:t>نظام اجتماعی:</a:t>
            </a:r>
          </a:p>
          <a:p>
            <a:pPr marL="514350" indent="-514350" algn="r" rtl="1">
              <a:buFont typeface="+mj-lt"/>
              <a:buAutoNum type="arabicPeriod"/>
            </a:pPr>
            <a:r>
              <a:rPr lang="fa-IR" dirty="0" smtClean="0">
                <a:solidFill>
                  <a:srgbClr val="FF0000"/>
                </a:solidFill>
                <a:cs typeface="B Badr" pitchFamily="2" charset="-78"/>
              </a:rPr>
              <a:t>منابع و فعالیتهای اقتصادی:</a:t>
            </a:r>
          </a:p>
          <a:p>
            <a:pPr marL="514350" indent="-514350" algn="r" rtl="1">
              <a:buNone/>
            </a:pPr>
            <a:r>
              <a:rPr lang="fa-IR" dirty="0" smtClean="0">
                <a:cs typeface="B Badr" pitchFamily="2" charset="-78"/>
              </a:rPr>
              <a:t>حوزه مطالعات اجتماعی وسیع می باشد که اهداف آن شامل:پرورش و تربیت اجتماعیافراد مومن مسئولیت پذیر آگاه و......و عواملی مانند:هویت ملی ،میراث فرهنگی، کاربرد آموزه های دینی  در زندگی، توجه به نیازهای فردی –اجتماعی ،  تربیت اجتماعی در درس مطالعات اجتماعی  قرار دارند که بخش عمده ای از سند تحول اجتماعی توجه به این هدف است.</a:t>
            </a:r>
          </a:p>
          <a:p>
            <a:endParaRPr lang="en-US" dirty="0"/>
          </a:p>
        </p:txBody>
      </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fontScale="90000"/>
          </a:bodyPr>
          <a:lstStyle/>
          <a:p>
            <a:r>
              <a:rPr lang="fa-IR" dirty="0" smtClean="0"/>
              <a:t>روشهای نو ورویکردهای جدیددر آموزش مطالعات اجتماعی</a:t>
            </a:r>
            <a:endParaRPr lang="en-US" dirty="0"/>
          </a:p>
        </p:txBody>
      </p:sp>
      <p:sp>
        <p:nvSpPr>
          <p:cNvPr id="3" name="Content Placeholder 2"/>
          <p:cNvSpPr>
            <a:spLocks noGrp="1"/>
          </p:cNvSpPr>
          <p:nvPr>
            <p:ph idx="1"/>
          </p:nvPr>
        </p:nvSpPr>
        <p:spPr>
          <a:xfrm>
            <a:off x="304800" y="1219200"/>
            <a:ext cx="8610600" cy="5181600"/>
          </a:xfrm>
        </p:spPr>
        <p:txBody>
          <a:bodyPr>
            <a:normAutofit fontScale="77500" lnSpcReduction="20000"/>
          </a:bodyPr>
          <a:lstStyle/>
          <a:p>
            <a:pPr algn="r" rtl="1"/>
            <a:r>
              <a:rPr lang="fa-IR" sz="4600" b="1" dirty="0" smtClean="0">
                <a:solidFill>
                  <a:srgbClr val="FF0000"/>
                </a:solidFill>
                <a:cs typeface="B Badr" pitchFamily="2" charset="-78"/>
              </a:rPr>
              <a:t>1-پروژه: </a:t>
            </a:r>
            <a:r>
              <a:rPr lang="fa-IR" dirty="0" smtClean="0">
                <a:cs typeface="B Badr" pitchFamily="2" charset="-78"/>
              </a:rPr>
              <a:t>فعالیت بر اساس هدف های برنامه ریزی شده تا حدودی پیچیده تر از  تکالیف معمولی که شامل :1-پروزه های خدماتی (هدف کمک به جامعهو..)  2-تولیدی :  3-حل مسئله  4- وسیع و سراسری</a:t>
            </a:r>
          </a:p>
          <a:p>
            <a:pPr algn="r" rtl="1"/>
            <a:endParaRPr lang="fa-IR" dirty="0">
              <a:cs typeface="B Badr" pitchFamily="2" charset="-78"/>
            </a:endParaRPr>
          </a:p>
          <a:p>
            <a:pPr algn="r" rtl="1"/>
            <a:r>
              <a:rPr lang="fa-IR" dirty="0" smtClean="0">
                <a:solidFill>
                  <a:srgbClr val="00B0F0"/>
                </a:solidFill>
                <a:cs typeface="B Badr" pitchFamily="2" charset="-78"/>
              </a:rPr>
              <a:t>دلایل استفاده:</a:t>
            </a:r>
            <a:r>
              <a:rPr lang="fa-IR" dirty="0" smtClean="0">
                <a:cs typeface="B Badr" pitchFamily="2" charset="-78"/>
              </a:rPr>
              <a:t>مهارت</a:t>
            </a:r>
            <a:r>
              <a:rPr lang="fa-IR" dirty="0" smtClean="0">
                <a:solidFill>
                  <a:srgbClr val="00B0F0"/>
                </a:solidFill>
                <a:cs typeface="B Badr" pitchFamily="2" charset="-78"/>
              </a:rPr>
              <a:t> </a:t>
            </a:r>
            <a:r>
              <a:rPr lang="fa-IR" dirty="0" smtClean="0">
                <a:cs typeface="B Badr" pitchFamily="2" charset="-78"/>
              </a:rPr>
              <a:t>در به کار گیری  دانش و اطلاعات و خبرگی در حل مسائل مختلف</a:t>
            </a:r>
          </a:p>
          <a:p>
            <a:pPr algn="r" rtl="1"/>
            <a:r>
              <a:rPr lang="fa-IR" dirty="0" smtClean="0">
                <a:cs typeface="B Badr" pitchFamily="2" charset="-78"/>
              </a:rPr>
              <a:t>ب)توانایی کار کردن با دیگران</a:t>
            </a:r>
          </a:p>
          <a:p>
            <a:pPr algn="r" rtl="1"/>
            <a:r>
              <a:rPr lang="fa-IR" dirty="0" smtClean="0">
                <a:cs typeface="B Badr" pitchFamily="2" charset="-78"/>
              </a:rPr>
              <a:t>ج)تفکر واگرا و همگرا از طریق بها دادن  به الهامات  شهودی و جرقه های </a:t>
            </a:r>
          </a:p>
          <a:p>
            <a:pPr algn="r" rtl="1"/>
            <a:r>
              <a:rPr lang="fa-IR" dirty="0" smtClean="0">
                <a:cs typeface="B Badr" pitchFamily="2" charset="-78"/>
              </a:rPr>
              <a:t>    ذهنی آنی  به موازات پرورش تفکر منطقی  و طی مراحل گام به گام در حل مسئله</a:t>
            </a:r>
          </a:p>
          <a:p>
            <a:pPr algn="r" rtl="1"/>
            <a:r>
              <a:rPr lang="fa-IR" dirty="0" smtClean="0">
                <a:cs typeface="B Badr" pitchFamily="2" charset="-78"/>
              </a:rPr>
              <a:t>د)  خود تنظیمی و احساس مسئولیت به علت دانش محور بودن کار</a:t>
            </a:r>
          </a:p>
          <a:p>
            <a:pPr algn="r" rtl="1"/>
            <a:r>
              <a:rPr lang="fa-IR" dirty="0" smtClean="0">
                <a:cs typeface="B Badr" pitchFamily="2" charset="-78"/>
              </a:rPr>
              <a:t> ه) قابلیت بروز خلاقیت و  و جرات و جسارت  دادن به بچه ها  و تقویت روحیه  فداکاری </a:t>
            </a:r>
          </a:p>
          <a:p>
            <a:pPr algn="r" rtl="1"/>
            <a:r>
              <a:rPr lang="fa-IR" dirty="0" smtClean="0">
                <a:cs typeface="B Badr" pitchFamily="2" charset="-78"/>
              </a:rPr>
              <a:t>پ) پرورش  توانایی تجسم ،پیش بینی و حدس و گمان</a:t>
            </a:r>
            <a:endParaRPr lang="en-US" dirty="0">
              <a:cs typeface="B Badr" pitchFamily="2" charset="-78"/>
            </a:endParaRPr>
          </a:p>
        </p:txBody>
      </p:sp>
    </p:spTree>
  </p:cSld>
  <p:clrMapOvr>
    <a:masterClrMapping/>
  </p:clrMapOvr>
  <p:transition>
    <p:strip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fa-IR" dirty="0" smtClean="0"/>
              <a:t>روشهای تدریس مطالعات اجتماعی</a:t>
            </a:r>
            <a:endParaRPr lang="en-US" dirty="0"/>
          </a:p>
        </p:txBody>
      </p:sp>
      <p:sp>
        <p:nvSpPr>
          <p:cNvPr id="3" name="Content Placeholder 2"/>
          <p:cNvSpPr>
            <a:spLocks noGrp="1"/>
          </p:cNvSpPr>
          <p:nvPr>
            <p:ph idx="1"/>
          </p:nvPr>
        </p:nvSpPr>
        <p:spPr>
          <a:xfrm>
            <a:off x="228600" y="762000"/>
            <a:ext cx="8458200" cy="5364163"/>
          </a:xfrm>
        </p:spPr>
        <p:txBody>
          <a:bodyPr>
            <a:normAutofit lnSpcReduction="10000"/>
          </a:bodyPr>
          <a:lstStyle/>
          <a:p>
            <a:pPr algn="r" rtl="1"/>
            <a:r>
              <a:rPr lang="fa-IR" dirty="0" smtClean="0">
                <a:solidFill>
                  <a:srgbClr val="FF0000"/>
                </a:solidFill>
                <a:cs typeface="B Badr" pitchFamily="2" charset="-78"/>
              </a:rPr>
              <a:t>2-رویکرد مبتنی بر رویدادهای جاری:</a:t>
            </a:r>
          </a:p>
          <a:p>
            <a:pPr algn="r" rtl="1"/>
            <a:r>
              <a:rPr lang="fa-IR" dirty="0" smtClean="0">
                <a:cs typeface="B Badr" pitchFamily="2" charset="-78"/>
              </a:rPr>
              <a:t>گرچه برای تمامی واحدهای  یادگیری در تمامی دوره ها مناسب نیست . ولی هرچه در  جامعه محلی ،استان ،کشور  و جهان رخ می دهد در ردیف رویدادهای  جاری قرار دارند. </a:t>
            </a:r>
          </a:p>
          <a:p>
            <a:pPr algn="r" rtl="1"/>
            <a:r>
              <a:rPr lang="fa-IR" dirty="0" smtClean="0">
                <a:solidFill>
                  <a:srgbClr val="FF0000"/>
                </a:solidFill>
                <a:cs typeface="B Badr" pitchFamily="2" charset="-78"/>
              </a:rPr>
              <a:t>عمده ترین ویژگی این روش:</a:t>
            </a:r>
          </a:p>
          <a:p>
            <a:pPr algn="r" rtl="1">
              <a:buFont typeface="Wingdings" pitchFamily="2" charset="2"/>
              <a:buChar char="ü"/>
            </a:pPr>
            <a:r>
              <a:rPr lang="fa-IR" dirty="0" smtClean="0">
                <a:cs typeface="B Badr" pitchFamily="2" charset="-78"/>
              </a:rPr>
              <a:t>  واقعی بودن :</a:t>
            </a:r>
          </a:p>
          <a:p>
            <a:pPr algn="r" rtl="1">
              <a:buFont typeface="Wingdings" pitchFamily="2" charset="2"/>
              <a:buChar char="ü"/>
            </a:pPr>
            <a:r>
              <a:rPr lang="fa-IR" dirty="0" smtClean="0">
                <a:cs typeface="B Badr" pitchFamily="2" charset="-78"/>
              </a:rPr>
              <a:t>قابل مشاهده بودن :</a:t>
            </a:r>
          </a:p>
          <a:p>
            <a:pPr algn="r" rtl="1">
              <a:buFont typeface="Wingdings" pitchFamily="2" charset="2"/>
              <a:buChar char="ü"/>
            </a:pPr>
            <a:r>
              <a:rPr lang="fa-IR" dirty="0" smtClean="0">
                <a:cs typeface="B Badr" pitchFamily="2" charset="-78"/>
              </a:rPr>
              <a:t>چند بعدی بودن: </a:t>
            </a:r>
          </a:p>
          <a:p>
            <a:pPr algn="r" rtl="1">
              <a:buNone/>
            </a:pPr>
            <a:r>
              <a:rPr lang="fa-IR" dirty="0" smtClean="0">
                <a:solidFill>
                  <a:srgbClr val="FF0000"/>
                </a:solidFill>
                <a:cs typeface="B Badr" pitchFamily="2" charset="-78"/>
              </a:rPr>
              <a:t>انواع رویدادهای جاری:</a:t>
            </a:r>
            <a:r>
              <a:rPr lang="fa-IR" dirty="0" smtClean="0">
                <a:cs typeface="B Badr" pitchFamily="2" charset="-78"/>
              </a:rPr>
              <a:t>الف)رویداد</a:t>
            </a:r>
            <a:r>
              <a:rPr lang="fa-IR" dirty="0" smtClean="0">
                <a:solidFill>
                  <a:srgbClr val="FF0000"/>
                </a:solidFill>
                <a:cs typeface="B Badr" pitchFamily="2" charset="-78"/>
              </a:rPr>
              <a:t> </a:t>
            </a:r>
            <a:r>
              <a:rPr lang="fa-IR" dirty="0" smtClean="0">
                <a:cs typeface="B Badr" pitchFamily="2" charset="-78"/>
              </a:rPr>
              <a:t>فرهنگی    ب) رویدادهای طبیعی و زیست محیطی   ج) رویدادهای اجتماعی و اقتصادی</a:t>
            </a:r>
          </a:p>
          <a:p>
            <a:pPr algn="r" rtl="1"/>
            <a:endParaRPr lang="en-US" dirty="0">
              <a:cs typeface="B Badr" pitchFamily="2" charset="-78"/>
            </a:endParaRPr>
          </a:p>
        </p:txBody>
      </p:sp>
    </p:spTree>
  </p:cSld>
  <p:clrMapOvr>
    <a:masterClrMapping/>
  </p:clrMapOvr>
  <p:transition>
    <p:strips dir="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325</TotalTime>
  <Words>3220</Words>
  <Application>Microsoft Office PowerPoint</Application>
  <PresentationFormat>On-screen Show (4:3)</PresentationFormat>
  <Paragraphs>436</Paragraphs>
  <Slides>44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B Badr</vt:lpstr>
      <vt:lpstr>B Nazanin</vt:lpstr>
      <vt:lpstr>B Zar</vt:lpstr>
      <vt:lpstr>Calibri</vt:lpstr>
      <vt:lpstr>Times New Roman</vt:lpstr>
      <vt:lpstr>Wingdings</vt:lpstr>
      <vt:lpstr>Office Theme</vt:lpstr>
      <vt:lpstr>بررسی مطالعات اجتماعی پایه پنجم  مجید تریوه  tarivehm@yahoo.com</vt:lpstr>
      <vt:lpstr> بررسی مطالعات اجتماعی پایه پنجم  </vt:lpstr>
      <vt:lpstr>PowerPoint Presentation</vt:lpstr>
      <vt:lpstr>تعریف و ماهیت درس مطالعات اجتماعی</vt:lpstr>
      <vt:lpstr>ضرورت و اهمیت برنامه دسی مطالعات اجتماعی </vt:lpstr>
      <vt:lpstr>آشنایی با کلیات مطالعات اجتماعی</vt:lpstr>
      <vt:lpstr>حوزه های موضوعی  مطالعات اجتماعی پایه پنجم</vt:lpstr>
      <vt:lpstr>روشهای نو ورویکردهای جدیددر آموزش مطالعات اجتماعی</vt:lpstr>
      <vt:lpstr>روشهای تدریس مطالعات اجتماعی</vt:lpstr>
      <vt:lpstr>روشهای  تدریس مطالعات اجتماعی</vt:lpstr>
      <vt:lpstr>روش تدریس مطالعات اجتماعی </vt:lpstr>
      <vt:lpstr>بخش اجتماعی کتاب</vt:lpstr>
      <vt:lpstr>رویکردهای  جدید در آموزش تاریخ</vt:lpstr>
      <vt:lpstr>ضرورت آموزش تاریخ</vt:lpstr>
      <vt:lpstr>بخش تاریخ: </vt:lpstr>
      <vt:lpstr>بخش تاریخ:در سفر به مکه و کربلا جزئیات تاریخ اسلام توضیح داده می شود بدون اینکه مطالب برای دانش آموزان حالت حافظه محوری داشته باشد در بخش دیگر (حکومت ایرانیان) با حکومت طاهریان شروع شده  و تا دوران مغول  و دوران صفویه .چراکه دانش اموزان در پایه ششم با دوران  صفویه آشنا یی پیدا خواهند کرد.رویکرد ارائه شده در این کتاب از حالت حافظه محوری به سمت ادراک بهتر حوادث و وقایع تاریخ است.</vt:lpstr>
      <vt:lpstr> ضرورت و اهمیت آموزش جغرافیا</vt:lpstr>
      <vt:lpstr>رویکرد جدید در آموزش جغرافیا</vt:lpstr>
      <vt:lpstr>بخش جغرافیا</vt:lpstr>
      <vt:lpstr>بخش جغرافیا</vt:lpstr>
      <vt:lpstr>حوزه های موضوعی  مطالعات اجتماعی پایه پنجم</vt:lpstr>
      <vt:lpstr>PowerPoint Presentation</vt:lpstr>
      <vt:lpstr>حوزه های موضوعی  مطالعات اجتماعی پایه پنجم</vt:lpstr>
      <vt:lpstr>حوزه های موضوعی  مطالعات اجتماعی پایه پنجم</vt:lpstr>
      <vt:lpstr>حوزه های موضوعی  مطالعات اجتماعی پایه پنجم</vt:lpstr>
      <vt:lpstr>حوزه های موضوعی  مطالعات اجتماعی پایه پنجم</vt:lpstr>
      <vt:lpstr>PowerPoint Presentation</vt:lpstr>
      <vt:lpstr>شبکه های مفهومی کتاب جدید التالیف  مطالعات اجتماعی پنجم</vt:lpstr>
      <vt:lpstr>فصل دوم:سرزمین من</vt:lpstr>
      <vt:lpstr>حوزه های موضوعی فصل اول</vt:lpstr>
      <vt:lpstr>PowerPoint Presentation</vt:lpstr>
      <vt:lpstr>ادامه حوزه های موضوعی فصل دوم</vt:lpstr>
      <vt:lpstr>ادامه حوزه های موضوعی فصل دوم</vt:lpstr>
      <vt:lpstr>فصل سوم :زندگی در نواحی دیگر جهان  </vt:lpstr>
      <vt:lpstr>حوزه های موضوعی فصل سوم</vt:lpstr>
      <vt:lpstr>حوزه های موضوعی فصل سوم</vt:lpstr>
      <vt:lpstr>PowerPoint Presentation</vt:lpstr>
      <vt:lpstr>فصل چهارم:زیارت مکانهای مقدس </vt:lpstr>
      <vt:lpstr>حوزه های موضوعی فصل 4</vt:lpstr>
      <vt:lpstr>ادامه حوزه های موضوعی فصل 4</vt:lpstr>
      <vt:lpstr>فصل پنجم ایران بعد اسلام</vt:lpstr>
      <vt:lpstr>حوزه های موضوعی فصل 5</vt:lpstr>
      <vt:lpstr>ادامه حوزه های موضوعی فصل 5</vt:lpstr>
      <vt:lpstr>ارزشیابی مطالعات اجتماعی:</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بررسی مطالعات اجتماعی پایه پنجم</dc:title>
  <dc:creator/>
  <cp:lastModifiedBy>Modir</cp:lastModifiedBy>
  <cp:revision>43</cp:revision>
  <dcterms:created xsi:type="dcterms:W3CDTF">2006-08-16T00:00:00Z</dcterms:created>
  <dcterms:modified xsi:type="dcterms:W3CDTF">2017-10-11T19:21:07Z</dcterms:modified>
</cp:coreProperties>
</file>