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sldIdLst>
    <p:sldId id="275" r:id="rId2"/>
    <p:sldId id="257" r:id="rId3"/>
    <p:sldId id="260" r:id="rId4"/>
    <p:sldId id="261" r:id="rId5"/>
    <p:sldId id="262" r:id="rId6"/>
    <p:sldId id="263" r:id="rId7"/>
    <p:sldId id="264" r:id="rId8"/>
    <p:sldId id="265" r:id="rId9"/>
    <p:sldId id="266" r:id="rId10"/>
    <p:sldId id="267" r:id="rId11"/>
    <p:sldId id="269" r:id="rId12"/>
    <p:sldId id="270" r:id="rId13"/>
    <p:sldId id="271" r:id="rId14"/>
    <p:sldId id="272" r:id="rId15"/>
    <p:sldId id="274" r:id="rId16"/>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42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7D737AE-3E5E-4518-884D-F5313C33F722}" type="datetimeFigureOut">
              <a:rPr lang="fa-IR" smtClean="0"/>
              <a:t>09/07/1441</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CB809946-5344-4C6C-9437-273EDA59CC00}" type="slidenum">
              <a:rPr lang="fa-IR" smtClean="0"/>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D737AE-3E5E-4518-884D-F5313C33F722}" type="datetimeFigureOut">
              <a:rPr lang="fa-IR" smtClean="0"/>
              <a:t>09/07/1441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B809946-5344-4C6C-9437-273EDA59CC00}"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D737AE-3E5E-4518-884D-F5313C33F722}" type="datetimeFigureOut">
              <a:rPr lang="fa-IR" smtClean="0"/>
              <a:t>09/07/1441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B809946-5344-4C6C-9437-273EDA59CC00}"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D737AE-3E5E-4518-884D-F5313C33F722}" type="datetimeFigureOut">
              <a:rPr lang="fa-IR" smtClean="0"/>
              <a:t>09/07/1441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B809946-5344-4C6C-9437-273EDA59CC00}"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7D737AE-3E5E-4518-884D-F5313C33F722}" type="datetimeFigureOut">
              <a:rPr lang="fa-IR" smtClean="0"/>
              <a:t>09/07/1441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B809946-5344-4C6C-9437-273EDA59CC00}" type="slidenum">
              <a:rPr lang="fa-IR" smtClean="0"/>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7D737AE-3E5E-4518-884D-F5313C33F722}" type="datetimeFigureOut">
              <a:rPr lang="fa-IR" smtClean="0"/>
              <a:t>09/07/1441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B809946-5344-4C6C-9437-273EDA59CC00}"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7D737AE-3E5E-4518-884D-F5313C33F722}" type="datetimeFigureOut">
              <a:rPr lang="fa-IR" smtClean="0"/>
              <a:t>09/07/1441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B809946-5344-4C6C-9437-273EDA59CC00}" type="slidenum">
              <a:rPr lang="fa-IR" smtClean="0"/>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7D737AE-3E5E-4518-884D-F5313C33F722}" type="datetimeFigureOut">
              <a:rPr lang="fa-IR" smtClean="0"/>
              <a:t>09/07/1441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B809946-5344-4C6C-9437-273EDA59CC00}"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737AE-3E5E-4518-884D-F5313C33F722}" type="datetimeFigureOut">
              <a:rPr lang="fa-IR" smtClean="0"/>
              <a:t>09/07/1441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B809946-5344-4C6C-9437-273EDA59CC00}"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7D737AE-3E5E-4518-884D-F5313C33F722}" type="datetimeFigureOut">
              <a:rPr lang="fa-IR" smtClean="0"/>
              <a:t>09/07/1441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B809946-5344-4C6C-9437-273EDA59CC00}" type="slidenum">
              <a:rPr lang="fa-IR" smtClean="0"/>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7D737AE-3E5E-4518-884D-F5313C33F722}" type="datetimeFigureOut">
              <a:rPr lang="fa-IR" smtClean="0"/>
              <a:t>09/07/1441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0"/>
            <a:ext cx="609600" cy="365125"/>
          </a:xfrm>
        </p:spPr>
        <p:txBody>
          <a:bodyPr/>
          <a:lstStyle/>
          <a:p>
            <a:fld id="{CB809946-5344-4C6C-9437-273EDA59CC00}" type="slidenum">
              <a:rPr lang="fa-IR" smtClean="0"/>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7D737AE-3E5E-4518-884D-F5313C33F722}" type="datetimeFigureOut">
              <a:rPr lang="fa-IR" smtClean="0"/>
              <a:t>09/07/1441</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B809946-5344-4C6C-9437-273EDA59CC00}" type="slidenum">
              <a:rPr lang="fa-IR" smtClean="0"/>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jpg"/>
          <p:cNvPicPr>
            <a:picLocks noChangeAspect="1"/>
          </p:cNvPicPr>
          <p:nvPr/>
        </p:nvPicPr>
        <p:blipFill>
          <a:blip r:embed="rId2" cstate="print">
            <a:clrChange>
              <a:clrFrom>
                <a:srgbClr val="FFFFFF"/>
              </a:clrFrom>
              <a:clrTo>
                <a:srgbClr val="FFFFFF">
                  <a:alpha val="0"/>
                </a:srgbClr>
              </a:clrTo>
            </a:clrChange>
          </a:blip>
          <a:stretch>
            <a:fillRect/>
          </a:stretch>
        </p:blipFill>
        <p:spPr>
          <a:xfrm>
            <a:off x="2571736" y="214290"/>
            <a:ext cx="6381750" cy="6438900"/>
          </a:xfrm>
          <a:prstGeom prst="rect">
            <a:avLst/>
          </a:prstGeom>
        </p:spPr>
      </p:pic>
      <p:pic>
        <p:nvPicPr>
          <p:cNvPr id="4" name="Picture 8" descr="BISM2"/>
          <p:cNvPicPr>
            <a:picLocks noChangeAspect="1" noChangeArrowheads="1"/>
          </p:cNvPicPr>
          <p:nvPr/>
        </p:nvPicPr>
        <p:blipFill>
          <a:blip r:embed="rId3" cstate="print">
            <a:clrChange>
              <a:clrFrom>
                <a:srgbClr val="F7F1F1"/>
              </a:clrFrom>
              <a:clrTo>
                <a:srgbClr val="F7F1F1">
                  <a:alpha val="0"/>
                </a:srgbClr>
              </a:clrTo>
            </a:clrChange>
          </a:blip>
          <a:stretch>
            <a:fillRect/>
          </a:stretch>
        </p:blipFill>
        <p:spPr bwMode="auto">
          <a:xfrm>
            <a:off x="1000102" y="1000112"/>
            <a:ext cx="4705586" cy="1368173"/>
          </a:xfrm>
          <a:prstGeom prst="rect">
            <a:avLst/>
          </a:prstGeom>
          <a:noFill/>
          <a:ln w="9525">
            <a:noFill/>
            <a:miter lim="800000"/>
            <a:headEnd/>
            <a:tailEnd/>
          </a:ln>
        </p:spPr>
      </p:pic>
    </p:spTree>
    <p:extLst>
      <p:ext uri="{BB962C8B-B14F-4D97-AF65-F5344CB8AC3E}">
        <p14:creationId xmlns:p14="http://schemas.microsoft.com/office/powerpoint/2010/main" val="282952258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2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0" fill="hold"/>
                                        <p:tgtEl>
                                          <p:spTgt spid="4"/>
                                        </p:tgtEl>
                                        <p:attrNameLst>
                                          <p:attrName>ppt_w</p:attrName>
                                        </p:attrNameLst>
                                      </p:cBhvr>
                                      <p:tavLst>
                                        <p:tav tm="0">
                                          <p:val>
                                            <p:fltVal val="0"/>
                                          </p:val>
                                        </p:tav>
                                        <p:tav tm="100000">
                                          <p:val>
                                            <p:strVal val="#ppt_w"/>
                                          </p:val>
                                        </p:tav>
                                      </p:tavLst>
                                    </p:anim>
                                    <p:anim calcmode="lin" valueType="num">
                                      <p:cBhvr>
                                        <p:cTn id="12" dur="5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20688"/>
            <a:ext cx="8496944" cy="5976664"/>
          </a:xfrm>
        </p:spPr>
        <p:txBody>
          <a:bodyPr>
            <a:normAutofit fontScale="775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lgn="just">
              <a:lnSpc>
                <a:spcPct val="115000"/>
              </a:lnSpc>
              <a:spcAft>
                <a:spcPts val="1000"/>
              </a:spcAft>
              <a:buNone/>
            </a:pPr>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الینور </a:t>
            </a:r>
            <a:r>
              <a:rPr lang="fa-IR"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کوئر، کسی است که با نوشتن کتاب </a:t>
            </a:r>
            <a:r>
              <a:rPr lang="fa-IR"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a:ea typeface="Calibri"/>
                <a:cs typeface="B Lotus"/>
              </a:rPr>
              <a:t>"ساداکو و هزار پرنده دریایی کاغذی"، </a:t>
            </a:r>
            <a:r>
              <a:rPr lang="fa-IR"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به این سمبل عمومیت داد. این کتاب که بصورت گسترده ای منتشر گردید، داستان دختر جوانی به نام ساداکو را بازگو می کند که در اثر تشعشعات رادیواکتیو </a:t>
            </a:r>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بمباران اتمی صدمه </a:t>
            </a:r>
            <a:r>
              <a:rPr lang="fa-IR"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دیده بود. در پایان جنگ، او در بیمارستانی تحت درمان قرار گرفت. چند سال بعد سرطان خون او عود کرد. دوست او با در دست داشتن یك پرنده دریایی کاغذی به ملاقاتش رفت. او به ساداکو گفت که پرنده دریایی سمبل سلامتی است و اگر او بتواند هزار پرنده دریایی بسازد، حالش خوب خواهد شد. دوست او ساخت پرنده دریایی را به او آموخت. کار ساده ای نبود، اما وقتی که ساداکو در ساخت اولین پرنده دریایی مهارت یافت، شروع کرد به ساختن 999 تای دیگر، او دلیرانه مصمم شده بود که آن ها را </a:t>
            </a:r>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بسازد</a:t>
            </a:r>
            <a:r>
              <a:rPr lang="fa-IR"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a:t>
            </a:r>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 </a:t>
            </a:r>
            <a:r>
              <a:rPr lang="fa-IR"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با کمتر از 700 پرنده دریایی کامل شده، ساداکو به حالت کما افتاد و سپس مرد. وقتی همکلاسی هایش فهمیدند که او قادر نبوده رویای خودش را کامل کند، همه تصمیم گرفتند تا درست کردن پرنده ی دریایی را بیاموزند. به زودی آن ها توانستند کار ساختن هزار پرنده ی دریایی ساداکو را تمام کنند و به رویای او تحقق بخشند. بچه ها تصمیم گرفتند به تمام کودکان دیگر ژاپنی نامه نوشته و داستان ساداکو را به آن ها گفته و از آن ها خواستند با جمع آوری پول هایشان بنای یاد بودی برای ساداکو و گسترش پیام صلح او بسازند. وقتی دولت ژاپن از این طرح مطلع شد، تصمیم گرفت یك پارك در هیروشیما را بنام </a:t>
            </a:r>
            <a:r>
              <a:rPr lang="fa-IR"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a:ea typeface="Calibri"/>
                <a:cs typeface="B Lotus"/>
              </a:rPr>
              <a:t>پارك صلح </a:t>
            </a:r>
            <a:r>
              <a:rPr lang="fa-IR"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تغییر نام دهد. آن ها در این پارك بنای عظیمی ساختند و شبیه پرنده ی دریایی ساداکو، یك پرنده دریایی بزرگ ساخته و روی این بنا قرار دادند. همکلاسی های او تصمیم گرفتند به خاطر احترام گذاشتن به ساداکو نوشته ای بر روی پایه ی این بنای یاد بود، نصب نمایند. این متنی است که آنها انتخاب </a:t>
            </a:r>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کردند:</a:t>
            </a:r>
          </a:p>
          <a:p>
            <a:pPr marL="0" indent="0" algn="ctr">
              <a:lnSpc>
                <a:spcPct val="115000"/>
              </a:lnSpc>
              <a:spcAft>
                <a:spcPts val="1000"/>
              </a:spcAft>
              <a:buNone/>
            </a:pP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a:ea typeface="Calibri"/>
                <a:cs typeface="B Titr"/>
              </a:rPr>
              <a:t>"این </a:t>
            </a:r>
            <a:r>
              <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a:ea typeface="Calibri"/>
                <a:cs typeface="B Titr"/>
              </a:rPr>
              <a:t>فریاد ماست، این خواسته ی ماست، صلح در دنیا."</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a:ea typeface="Calibri"/>
              <a:cs typeface="Arial"/>
            </a:endParaRPr>
          </a:p>
          <a:p>
            <a:pPr marL="0" indent="0" algn="just">
              <a:buNone/>
            </a:pPr>
            <a:endParaRPr lang="fa-IR"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Lotus" pitchFamily="2" charset="-78"/>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5366385"/>
            <a:ext cx="1513205" cy="1491615"/>
          </a:xfrm>
          <a:prstGeom prst="rect">
            <a:avLst/>
          </a:prstGeom>
          <a:noFill/>
          <a:ln>
            <a:noFill/>
          </a:ln>
        </p:spPr>
      </p:pic>
    </p:spTree>
    <p:extLst>
      <p:ext uri="{BB962C8B-B14F-4D97-AF65-F5344CB8AC3E}">
        <p14:creationId xmlns:p14="http://schemas.microsoft.com/office/powerpoint/2010/main" val="42084478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864096"/>
          </a:xfrm>
        </p:spPr>
        <p:txBody>
          <a:bodyPr/>
          <a:lstStyle/>
          <a:p>
            <a:pPr algn="ctr"/>
            <a:r>
              <a:rPr lang="fa-IR" sz="4000" b="1" dirty="0">
                <a:solidFill>
                  <a:srgbClr val="04617B"/>
                </a:solidFill>
                <a:ea typeface="Calibri"/>
                <a:cs typeface="B Titr"/>
              </a:rPr>
              <a:t>تصویر میدان صلح هیروشیما - ساداکو</a:t>
            </a:r>
            <a:endParaRPr lang="fa-IR" dirty="0"/>
          </a:p>
        </p:txBody>
      </p:sp>
      <p:sp>
        <p:nvSpPr>
          <p:cNvPr id="3" name="Content Placeholder 2"/>
          <p:cNvSpPr>
            <a:spLocks noGrp="1"/>
          </p:cNvSpPr>
          <p:nvPr>
            <p:ph idx="1"/>
          </p:nvPr>
        </p:nvSpPr>
        <p:spPr>
          <a:xfrm>
            <a:off x="107504" y="1412776"/>
            <a:ext cx="8856984" cy="4911824"/>
          </a:xfrm>
        </p:spPr>
        <p:txBody>
          <a:bodyPr/>
          <a:lstStyle/>
          <a:p>
            <a:pPr marL="0" indent="0">
              <a:buNone/>
            </a:pPr>
            <a:endParaRPr lang="fa-IR" dirty="0"/>
          </a:p>
        </p:txBody>
      </p:sp>
      <p:pic>
        <p:nvPicPr>
          <p:cNvPr id="3074" name="Picture 2" descr="C:\Users\abdi\Desktop\ا.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6503" y="1412775"/>
            <a:ext cx="2776717" cy="49279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75" name="Picture 3" descr="C:\Users\abdi\Desktop\ل.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8472" y="1381336"/>
            <a:ext cx="3718031" cy="49594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76" name="Picture 4" descr="C:\Users\abdi\Desktop\i.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8" y="1381336"/>
            <a:ext cx="2703720" cy="49594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774095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down)">
                                      <p:cBhvr>
                                        <p:cTn id="7" dur="580">
                                          <p:stCondLst>
                                            <p:cond delay="0"/>
                                          </p:stCondLst>
                                        </p:cTn>
                                        <p:tgtEl>
                                          <p:spTgt spid="3076"/>
                                        </p:tgtEl>
                                      </p:cBhvr>
                                    </p:animEffect>
                                    <p:anim calcmode="lin" valueType="num">
                                      <p:cBhvr>
                                        <p:cTn id="8" dur="1822"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6"/>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6"/>
                                        </p:tgtEl>
                                      </p:cBhvr>
                                      <p:to x="100000" y="60000"/>
                                    </p:animScale>
                                    <p:animScale>
                                      <p:cBhvr>
                                        <p:cTn id="14" dur="166" decel="50000">
                                          <p:stCondLst>
                                            <p:cond delay="676"/>
                                          </p:stCondLst>
                                        </p:cTn>
                                        <p:tgtEl>
                                          <p:spTgt spid="3076"/>
                                        </p:tgtEl>
                                      </p:cBhvr>
                                      <p:to x="100000" y="100000"/>
                                    </p:animScale>
                                    <p:animScale>
                                      <p:cBhvr>
                                        <p:cTn id="15" dur="26">
                                          <p:stCondLst>
                                            <p:cond delay="1312"/>
                                          </p:stCondLst>
                                        </p:cTn>
                                        <p:tgtEl>
                                          <p:spTgt spid="3076"/>
                                        </p:tgtEl>
                                      </p:cBhvr>
                                      <p:to x="100000" y="80000"/>
                                    </p:animScale>
                                    <p:animScale>
                                      <p:cBhvr>
                                        <p:cTn id="16" dur="166" decel="50000">
                                          <p:stCondLst>
                                            <p:cond delay="1338"/>
                                          </p:stCondLst>
                                        </p:cTn>
                                        <p:tgtEl>
                                          <p:spTgt spid="3076"/>
                                        </p:tgtEl>
                                      </p:cBhvr>
                                      <p:to x="100000" y="100000"/>
                                    </p:animScale>
                                    <p:animScale>
                                      <p:cBhvr>
                                        <p:cTn id="17" dur="26">
                                          <p:stCondLst>
                                            <p:cond delay="1642"/>
                                          </p:stCondLst>
                                        </p:cTn>
                                        <p:tgtEl>
                                          <p:spTgt spid="3076"/>
                                        </p:tgtEl>
                                      </p:cBhvr>
                                      <p:to x="100000" y="90000"/>
                                    </p:animScale>
                                    <p:animScale>
                                      <p:cBhvr>
                                        <p:cTn id="18" dur="166" decel="50000">
                                          <p:stCondLst>
                                            <p:cond delay="1668"/>
                                          </p:stCondLst>
                                        </p:cTn>
                                        <p:tgtEl>
                                          <p:spTgt spid="3076"/>
                                        </p:tgtEl>
                                      </p:cBhvr>
                                      <p:to x="100000" y="100000"/>
                                    </p:animScale>
                                    <p:animScale>
                                      <p:cBhvr>
                                        <p:cTn id="19" dur="26">
                                          <p:stCondLst>
                                            <p:cond delay="1808"/>
                                          </p:stCondLst>
                                        </p:cTn>
                                        <p:tgtEl>
                                          <p:spTgt spid="3076"/>
                                        </p:tgtEl>
                                      </p:cBhvr>
                                      <p:to x="100000" y="95000"/>
                                    </p:animScale>
                                    <p:animScale>
                                      <p:cBhvr>
                                        <p:cTn id="20" dur="166" decel="50000">
                                          <p:stCondLst>
                                            <p:cond delay="1834"/>
                                          </p:stCondLst>
                                        </p:cTn>
                                        <p:tgtEl>
                                          <p:spTgt spid="307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075"/>
                                        </p:tgtEl>
                                        <p:attrNameLst>
                                          <p:attrName>style.visibility</p:attrName>
                                        </p:attrNameLst>
                                      </p:cBhvr>
                                      <p:to>
                                        <p:strVal val="visible"/>
                                      </p:to>
                                    </p:set>
                                    <p:animEffect transition="in" filter="wipe(down)">
                                      <p:cBhvr>
                                        <p:cTn id="25" dur="580">
                                          <p:stCondLst>
                                            <p:cond delay="0"/>
                                          </p:stCondLst>
                                        </p:cTn>
                                        <p:tgtEl>
                                          <p:spTgt spid="3075"/>
                                        </p:tgtEl>
                                      </p:cBhvr>
                                    </p:animEffect>
                                    <p:anim calcmode="lin" valueType="num">
                                      <p:cBhvr>
                                        <p:cTn id="26"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id="31" dur="26">
                                          <p:stCondLst>
                                            <p:cond delay="650"/>
                                          </p:stCondLst>
                                        </p:cTn>
                                        <p:tgtEl>
                                          <p:spTgt spid="3075"/>
                                        </p:tgtEl>
                                      </p:cBhvr>
                                      <p:to x="100000" y="60000"/>
                                    </p:animScale>
                                    <p:animScale>
                                      <p:cBhvr>
                                        <p:cTn id="32" dur="166" decel="50000">
                                          <p:stCondLst>
                                            <p:cond delay="676"/>
                                          </p:stCondLst>
                                        </p:cTn>
                                        <p:tgtEl>
                                          <p:spTgt spid="3075"/>
                                        </p:tgtEl>
                                      </p:cBhvr>
                                      <p:to x="100000" y="100000"/>
                                    </p:animScale>
                                    <p:animScale>
                                      <p:cBhvr>
                                        <p:cTn id="33" dur="26">
                                          <p:stCondLst>
                                            <p:cond delay="1312"/>
                                          </p:stCondLst>
                                        </p:cTn>
                                        <p:tgtEl>
                                          <p:spTgt spid="3075"/>
                                        </p:tgtEl>
                                      </p:cBhvr>
                                      <p:to x="100000" y="80000"/>
                                    </p:animScale>
                                    <p:animScale>
                                      <p:cBhvr>
                                        <p:cTn id="34" dur="166" decel="50000">
                                          <p:stCondLst>
                                            <p:cond delay="1338"/>
                                          </p:stCondLst>
                                        </p:cTn>
                                        <p:tgtEl>
                                          <p:spTgt spid="3075"/>
                                        </p:tgtEl>
                                      </p:cBhvr>
                                      <p:to x="100000" y="100000"/>
                                    </p:animScale>
                                    <p:animScale>
                                      <p:cBhvr>
                                        <p:cTn id="35" dur="26">
                                          <p:stCondLst>
                                            <p:cond delay="1642"/>
                                          </p:stCondLst>
                                        </p:cTn>
                                        <p:tgtEl>
                                          <p:spTgt spid="3075"/>
                                        </p:tgtEl>
                                      </p:cBhvr>
                                      <p:to x="100000" y="90000"/>
                                    </p:animScale>
                                    <p:animScale>
                                      <p:cBhvr>
                                        <p:cTn id="36" dur="166" decel="50000">
                                          <p:stCondLst>
                                            <p:cond delay="1668"/>
                                          </p:stCondLst>
                                        </p:cTn>
                                        <p:tgtEl>
                                          <p:spTgt spid="3075"/>
                                        </p:tgtEl>
                                      </p:cBhvr>
                                      <p:to x="100000" y="100000"/>
                                    </p:animScale>
                                    <p:animScale>
                                      <p:cBhvr>
                                        <p:cTn id="37" dur="26">
                                          <p:stCondLst>
                                            <p:cond delay="1808"/>
                                          </p:stCondLst>
                                        </p:cTn>
                                        <p:tgtEl>
                                          <p:spTgt spid="3075"/>
                                        </p:tgtEl>
                                      </p:cBhvr>
                                      <p:to x="100000" y="95000"/>
                                    </p:animScale>
                                    <p:animScale>
                                      <p:cBhvr>
                                        <p:cTn id="38" dur="166" decel="50000">
                                          <p:stCondLst>
                                            <p:cond delay="1834"/>
                                          </p:stCondLst>
                                        </p:cTn>
                                        <p:tgtEl>
                                          <p:spTgt spid="307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074"/>
                                        </p:tgtEl>
                                        <p:attrNameLst>
                                          <p:attrName>style.visibility</p:attrName>
                                        </p:attrNameLst>
                                      </p:cBhvr>
                                      <p:to>
                                        <p:strVal val="visible"/>
                                      </p:to>
                                    </p:set>
                                    <p:animEffect transition="in" filter="wipe(down)">
                                      <p:cBhvr>
                                        <p:cTn id="43" dur="580">
                                          <p:stCondLst>
                                            <p:cond delay="0"/>
                                          </p:stCondLst>
                                        </p:cTn>
                                        <p:tgtEl>
                                          <p:spTgt spid="3074"/>
                                        </p:tgtEl>
                                      </p:cBhvr>
                                    </p:animEffect>
                                    <p:anim calcmode="lin" valueType="num">
                                      <p:cBhvr>
                                        <p:cTn id="44"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49" dur="26">
                                          <p:stCondLst>
                                            <p:cond delay="650"/>
                                          </p:stCondLst>
                                        </p:cTn>
                                        <p:tgtEl>
                                          <p:spTgt spid="3074"/>
                                        </p:tgtEl>
                                      </p:cBhvr>
                                      <p:to x="100000" y="60000"/>
                                    </p:animScale>
                                    <p:animScale>
                                      <p:cBhvr>
                                        <p:cTn id="50" dur="166" decel="50000">
                                          <p:stCondLst>
                                            <p:cond delay="676"/>
                                          </p:stCondLst>
                                        </p:cTn>
                                        <p:tgtEl>
                                          <p:spTgt spid="3074"/>
                                        </p:tgtEl>
                                      </p:cBhvr>
                                      <p:to x="100000" y="100000"/>
                                    </p:animScale>
                                    <p:animScale>
                                      <p:cBhvr>
                                        <p:cTn id="51" dur="26">
                                          <p:stCondLst>
                                            <p:cond delay="1312"/>
                                          </p:stCondLst>
                                        </p:cTn>
                                        <p:tgtEl>
                                          <p:spTgt spid="3074"/>
                                        </p:tgtEl>
                                      </p:cBhvr>
                                      <p:to x="100000" y="80000"/>
                                    </p:animScale>
                                    <p:animScale>
                                      <p:cBhvr>
                                        <p:cTn id="52" dur="166" decel="50000">
                                          <p:stCondLst>
                                            <p:cond delay="1338"/>
                                          </p:stCondLst>
                                        </p:cTn>
                                        <p:tgtEl>
                                          <p:spTgt spid="3074"/>
                                        </p:tgtEl>
                                      </p:cBhvr>
                                      <p:to x="100000" y="100000"/>
                                    </p:animScale>
                                    <p:animScale>
                                      <p:cBhvr>
                                        <p:cTn id="53" dur="26">
                                          <p:stCondLst>
                                            <p:cond delay="1642"/>
                                          </p:stCondLst>
                                        </p:cTn>
                                        <p:tgtEl>
                                          <p:spTgt spid="3074"/>
                                        </p:tgtEl>
                                      </p:cBhvr>
                                      <p:to x="100000" y="90000"/>
                                    </p:animScale>
                                    <p:animScale>
                                      <p:cBhvr>
                                        <p:cTn id="54" dur="166" decel="50000">
                                          <p:stCondLst>
                                            <p:cond delay="1668"/>
                                          </p:stCondLst>
                                        </p:cTn>
                                        <p:tgtEl>
                                          <p:spTgt spid="3074"/>
                                        </p:tgtEl>
                                      </p:cBhvr>
                                      <p:to x="100000" y="100000"/>
                                    </p:animScale>
                                    <p:animScale>
                                      <p:cBhvr>
                                        <p:cTn id="55" dur="26">
                                          <p:stCondLst>
                                            <p:cond delay="1808"/>
                                          </p:stCondLst>
                                        </p:cTn>
                                        <p:tgtEl>
                                          <p:spTgt spid="3074"/>
                                        </p:tgtEl>
                                      </p:cBhvr>
                                      <p:to x="100000" y="95000"/>
                                    </p:animScale>
                                    <p:animScale>
                                      <p:cBhvr>
                                        <p:cTn id="56"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852704"/>
          </a:xfrm>
        </p:spPr>
        <p:txBody>
          <a:bodyPr>
            <a:normAutofit/>
          </a:bodyPr>
          <a:lstStyle/>
          <a:p>
            <a:pPr algn="ctr"/>
            <a:r>
              <a:rPr lang="fa-IR" sz="4000" b="1" dirty="0">
                <a:solidFill>
                  <a:srgbClr val="04617B"/>
                </a:solidFill>
                <a:ea typeface="Calibri"/>
                <a:cs typeface="B Titr"/>
              </a:rPr>
              <a:t>فواید اریگامی</a:t>
            </a:r>
          </a:p>
        </p:txBody>
      </p:sp>
      <p:sp>
        <p:nvSpPr>
          <p:cNvPr id="3" name="Content Placeholder 2"/>
          <p:cNvSpPr>
            <a:spLocks noGrp="1"/>
          </p:cNvSpPr>
          <p:nvPr>
            <p:ph idx="1"/>
          </p:nvPr>
        </p:nvSpPr>
        <p:spPr>
          <a:xfrm>
            <a:off x="457200" y="1412776"/>
            <a:ext cx="8229600" cy="4911824"/>
          </a:xfrm>
        </p:spPr>
        <p:txBody>
          <a:bodyPr>
            <a:normAutofit fontScale="925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lnSpc>
                <a:spcPct val="150000"/>
              </a:lnSpc>
              <a:buFont typeface="Wingdings" pitchFamily="2" charset="2"/>
              <a:buChar char="Ø"/>
            </a:pPr>
            <a:r>
              <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 Lotus"/>
                <a:ea typeface="Calibri"/>
                <a:cs typeface="B Lotus" pitchFamily="2" charset="-78"/>
              </a:rPr>
              <a:t> </a:t>
            </a:r>
            <a:r>
              <a:rPr lang="fa-IR"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 Lotus"/>
                <a:ea typeface="Calibri"/>
                <a:cs typeface="B Lotus" pitchFamily="2" charset="-78"/>
              </a:rPr>
              <a:t>ایجاد خلاقیت و ذوق مثبت و سازنده در تمامی افراد از کودکان تا </a:t>
            </a:r>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 Lotus"/>
                <a:ea typeface="Calibri"/>
                <a:cs typeface="B Lotus" pitchFamily="2" charset="-78"/>
              </a:rPr>
              <a:t>بزرگسالان</a:t>
            </a:r>
          </a:p>
          <a:p>
            <a:pPr algn="just">
              <a:lnSpc>
                <a:spcPct val="150000"/>
              </a:lnSpc>
              <a:buFont typeface="Wingdings" pitchFamily="2" charset="2"/>
              <a:buChar char="Ø"/>
            </a:pPr>
            <a:r>
              <a:rPr lang="fa-IR"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رشد نظم و ترتیب بهتر در </a:t>
            </a:r>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کارها</a:t>
            </a:r>
          </a:p>
          <a:p>
            <a:pPr algn="just">
              <a:lnSpc>
                <a:spcPct val="150000"/>
              </a:lnSpc>
              <a:buFont typeface="Wingdings" pitchFamily="2" charset="2"/>
              <a:buChar char="Ø"/>
            </a:pPr>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Lotus" pitchFamily="2" charset="-78"/>
              </a:rPr>
              <a:t>افزایش مهارت دست ها</a:t>
            </a:r>
          </a:p>
          <a:p>
            <a:pPr algn="just">
              <a:lnSpc>
                <a:spcPct val="150000"/>
              </a:lnSpc>
              <a:buFont typeface="Wingdings" pitchFamily="2" charset="2"/>
              <a:buChar char="Ø"/>
            </a:pPr>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هماهنگی </a:t>
            </a:r>
            <a:r>
              <a:rPr lang="fa-IR"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اندیشه و </a:t>
            </a:r>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عمل</a:t>
            </a:r>
          </a:p>
          <a:p>
            <a:pPr algn="just">
              <a:lnSpc>
                <a:spcPct val="150000"/>
              </a:lnSpc>
              <a:buFont typeface="Wingdings" pitchFamily="2" charset="2"/>
              <a:buChar char="Ø"/>
            </a:pPr>
            <a:r>
              <a:rPr lang="fa-IR"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ایجاد علاقه به ساخت شکل ها و مدل های اریگامی و ترجیح دادن آن به انجام بعضی بازی های کامپیوتری و دیدن بعضی برنامه های </a:t>
            </a:r>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تلویزیونی</a:t>
            </a:r>
          </a:p>
          <a:p>
            <a:pPr algn="just">
              <a:lnSpc>
                <a:spcPct val="150000"/>
              </a:lnSpc>
              <a:buFont typeface="Wingdings" pitchFamily="2" charset="2"/>
              <a:buChar char="Ø"/>
            </a:pPr>
            <a:r>
              <a:rPr lang="fa-IR"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تمرکز حواس، مدیتیشن ذهن، از دیگر کاربردهای مفید و مهم اریگامی است. در این حالت است که امکان تلقین های مثبت فراهم می شود و فرصتی به دست می آید تا خلاقیت های درونی شکوفا شود و قابلیت های خودشان را آشکار </a:t>
            </a:r>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نمایند.</a:t>
            </a:r>
          </a:p>
          <a:p>
            <a:pPr algn="just">
              <a:lnSpc>
                <a:spcPct val="150000"/>
              </a:lnSpc>
              <a:buFont typeface="Wingdings" pitchFamily="2" charset="2"/>
              <a:buChar char="Ø"/>
            </a:pPr>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Lotus" pitchFamily="2" charset="-78"/>
              </a:rPr>
              <a:t>و...</a:t>
            </a:r>
            <a:endPar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5366385"/>
            <a:ext cx="1513205" cy="1491615"/>
          </a:xfrm>
          <a:prstGeom prst="rect">
            <a:avLst/>
          </a:prstGeom>
          <a:noFill/>
          <a:ln>
            <a:noFill/>
          </a:ln>
        </p:spPr>
      </p:pic>
    </p:spTree>
    <p:extLst>
      <p:ext uri="{BB962C8B-B14F-4D97-AF65-F5344CB8AC3E}">
        <p14:creationId xmlns:p14="http://schemas.microsoft.com/office/powerpoint/2010/main" val="29209692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864096"/>
          </a:xfrm>
        </p:spPr>
        <p:txBody>
          <a:bodyPr>
            <a:normAutofit/>
          </a:bodyPr>
          <a:lstStyle/>
          <a:p>
            <a:pPr algn="ctr">
              <a:lnSpc>
                <a:spcPct val="115000"/>
              </a:lnSpc>
              <a:spcAft>
                <a:spcPts val="1000"/>
              </a:spcAft>
            </a:pPr>
            <a:r>
              <a:rPr lang="fa-IR" sz="4000" b="1" dirty="0">
                <a:ea typeface="Calibri"/>
                <a:cs typeface="B Titr"/>
              </a:rPr>
              <a:t>کاربرد های </a:t>
            </a:r>
            <a:r>
              <a:rPr lang="fa-IR" sz="4000" b="1" dirty="0" smtClean="0">
                <a:ea typeface="Calibri"/>
                <a:cs typeface="B Titr"/>
              </a:rPr>
              <a:t>اریگامی</a:t>
            </a:r>
            <a:endParaRPr lang="fa-IR" sz="4000" dirty="0">
              <a:cs typeface="B Lotus" pitchFamily="2" charset="-78"/>
            </a:endParaRPr>
          </a:p>
        </p:txBody>
      </p:sp>
      <p:sp>
        <p:nvSpPr>
          <p:cNvPr id="3" name="Content Placeholder 2"/>
          <p:cNvSpPr>
            <a:spLocks noGrp="1"/>
          </p:cNvSpPr>
          <p:nvPr>
            <p:ph idx="1"/>
          </p:nvPr>
        </p:nvSpPr>
        <p:spPr>
          <a:xfrm>
            <a:off x="107504" y="1340768"/>
            <a:ext cx="8928992" cy="5184576"/>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lnSpc>
                <a:spcPct val="115000"/>
              </a:lnSpc>
              <a:spcAft>
                <a:spcPts val="1000"/>
              </a:spcAft>
              <a:buFont typeface="Wingdings" pitchFamily="2" charset="2"/>
              <a:buChar char="ü"/>
            </a:pPr>
            <a:r>
              <a:rPr lang="fa-IR"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pitchFamily="2" charset="-78"/>
              </a:rPr>
              <a:t>سال </a:t>
            </a:r>
            <a:r>
              <a:rPr lang="fa-I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pitchFamily="2" charset="-78"/>
              </a:rPr>
              <a:t>ها دانشمندان از تلسکوپ های فضایی و زمینی در کنار یکدیگر بهره برده اند، زیرا راکت ها قادر نیکتند تلسکوپ های فضایی با سایز تلسکوپ های زمینی را که فضا پرتاب کنند. راه حل جدید یافته شده،</a:t>
            </a:r>
            <a:r>
              <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pitchFamily="2" charset="-78"/>
              </a:rPr>
              <a:t>   fold </a:t>
            </a:r>
            <a:r>
              <a:rPr lang="fa-I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pitchFamily="2" charset="-78"/>
              </a:rPr>
              <a:t>کردن تلسکوپ فضایی و پرتاب آن به فضا است. </a:t>
            </a:r>
            <a:r>
              <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pitchFamily="2" charset="-78"/>
              </a:rPr>
              <a:t>" Eyeglass"</a:t>
            </a:r>
            <a:r>
              <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 Lotus"/>
                <a:ea typeface="Calibri"/>
                <a:cs typeface="B Lotus" pitchFamily="2" charset="-78"/>
              </a:rPr>
              <a:t> </a:t>
            </a:r>
            <a:r>
              <a:rPr lang="fa-I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 Lotus"/>
                <a:ea typeface="Calibri"/>
                <a:cs typeface="B Lotus" pitchFamily="2" charset="-78"/>
              </a:rPr>
              <a:t>تلسکوپ ساخته شده به این روش است. کشتی های فضایی نیز هم اکنون به همین روش تا شده، به فضا پرتاب می شوند. </a:t>
            </a:r>
            <a:endPar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pitchFamily="2" charset="-78"/>
            </a:endParaRPr>
          </a:p>
          <a:p>
            <a:pPr algn="just">
              <a:lnSpc>
                <a:spcPct val="115000"/>
              </a:lnSpc>
              <a:spcAft>
                <a:spcPts val="1000"/>
              </a:spcAft>
              <a:buFont typeface="Wingdings" pitchFamily="2" charset="2"/>
              <a:buChar char="ü"/>
            </a:pPr>
            <a:r>
              <a:rPr lang="fa-IR"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pitchFamily="2" charset="-78"/>
              </a:rPr>
              <a:t> </a:t>
            </a:r>
            <a:r>
              <a:rPr lang="fa-I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pitchFamily="2" charset="-78"/>
              </a:rPr>
              <a:t>کاربرد اریگامی در </a:t>
            </a:r>
            <a:r>
              <a:rPr lang="fa-IR"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pitchFamily="2" charset="-78"/>
              </a:rPr>
              <a:t>ریاضیات : </a:t>
            </a:r>
            <a:r>
              <a:rPr lang="fa-I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رابطه ی عمیق و تنگاتنگ ریاضیات و اریگامی انکار ناپذیر است، اما به عنوان مثال به حل مسأله سه قسمت کردن زاویه در اینجا اشاره می کنیم، که سال ها ذهن ها را درگیر کرده بود و بالاخره بیست سال پیش با روش اریگامی حل </a:t>
            </a:r>
            <a:r>
              <a:rPr lang="fa-IR"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شد.</a:t>
            </a:r>
          </a:p>
          <a:p>
            <a:pPr algn="just">
              <a:lnSpc>
                <a:spcPct val="115000"/>
              </a:lnSpc>
              <a:spcAft>
                <a:spcPts val="1000"/>
              </a:spcAft>
              <a:buFont typeface="Wingdings" pitchFamily="2" charset="2"/>
              <a:buChar char="ü"/>
            </a:pPr>
            <a:r>
              <a:rPr lang="fa-I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کاربرد اریگامی در </a:t>
            </a:r>
            <a:r>
              <a:rPr lang="fa-IR"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بیولوژی</a:t>
            </a:r>
          </a:p>
          <a:p>
            <a:pPr algn="just">
              <a:lnSpc>
                <a:spcPct val="115000"/>
              </a:lnSpc>
              <a:spcAft>
                <a:spcPts val="1000"/>
              </a:spcAft>
              <a:buFont typeface="Wingdings" pitchFamily="2" charset="2"/>
              <a:buChar char="ü"/>
            </a:pPr>
            <a:r>
              <a:rPr lang="fa-I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pitchFamily="2" charset="-78"/>
              </a:rPr>
              <a:t>کاربرد اریگامی در </a:t>
            </a:r>
            <a:r>
              <a:rPr lang="fa-IR"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pitchFamily="2" charset="-78"/>
              </a:rPr>
              <a:t>مهندسی: یکی </a:t>
            </a:r>
            <a:r>
              <a:rPr lang="fa-I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pitchFamily="2" charset="-78"/>
              </a:rPr>
              <a:t>از هزاران کاربرد اریگامی، استفاده از آن در ساخت </a:t>
            </a:r>
            <a:r>
              <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pitchFamily="2" charset="-78"/>
              </a:rPr>
              <a:t>air bag</a:t>
            </a:r>
            <a:r>
              <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 Lotus"/>
                <a:ea typeface="Calibri"/>
                <a:cs typeface="B Lotus" pitchFamily="2" charset="-78"/>
              </a:rPr>
              <a:t> </a:t>
            </a:r>
            <a:r>
              <a:rPr lang="fa-I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 Lotus"/>
                <a:ea typeface="Calibri"/>
                <a:cs typeface="B Lotus" pitchFamily="2" charset="-78"/>
              </a:rPr>
              <a:t>اتومبیل است، که باید نهایت ظرافت ودقت در ساخت آن لحاظ شود</a:t>
            </a:r>
            <a:r>
              <a:rPr lang="fa-IR"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 Lotus"/>
                <a:ea typeface="Calibri"/>
                <a:cs typeface="B Lotus" pitchFamily="2" charset="-78"/>
              </a:rPr>
              <a:t>.</a:t>
            </a:r>
          </a:p>
          <a:p>
            <a:pPr algn="just">
              <a:lnSpc>
                <a:spcPct val="115000"/>
              </a:lnSpc>
              <a:spcAft>
                <a:spcPts val="1000"/>
              </a:spcAft>
              <a:buFont typeface="Wingdings" pitchFamily="2" charset="2"/>
              <a:buChar char="ü"/>
            </a:pPr>
            <a:r>
              <a:rPr lang="fa-I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"آچیرو هاگیوارا" دانشمند ژاپنی، در حال پیدا نمودن راهی است که قسمت تاشونده ای در خودرو ها ساخته شود تا انرژی تصادف به جای تخریب، در آن قسمت ها جذب شود.</a:t>
            </a:r>
            <a:endPar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pitchFamily="2" charset="-78"/>
            </a:endParaRPr>
          </a:p>
          <a:p>
            <a:pPr lvl="0" algn="just">
              <a:lnSpc>
                <a:spcPct val="115000"/>
              </a:lnSpc>
              <a:spcAft>
                <a:spcPts val="1000"/>
              </a:spcAft>
              <a:buClr>
                <a:srgbClr val="0BD0D9"/>
              </a:buClr>
              <a:buFont typeface="Wingdings" pitchFamily="2" charset="2"/>
              <a:buChar char="ü"/>
            </a:pPr>
            <a:endParaRPr lang="en-US"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Arial"/>
            </a:endParaRPr>
          </a:p>
          <a:p>
            <a:pPr algn="just">
              <a:lnSpc>
                <a:spcPct val="115000"/>
              </a:lnSpc>
              <a:spcAft>
                <a:spcPts val="1000"/>
              </a:spcAft>
              <a:buFont typeface="Wingdings" pitchFamily="2" charset="2"/>
              <a:buChar char="ü"/>
            </a:pPr>
            <a:endParaRPr lang="fa-IR"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endParaRPr>
          </a:p>
          <a:p>
            <a:pPr algn="just">
              <a:lnSpc>
                <a:spcPct val="115000"/>
              </a:lnSpc>
              <a:spcAft>
                <a:spcPts val="1000"/>
              </a:spcAft>
              <a:buFont typeface="Wingdings" pitchFamily="2" charset="2"/>
              <a:buChar char="ü"/>
            </a:pPr>
            <a:endParaRPr lang="fa-IR"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endParaRPr>
          </a:p>
          <a:p>
            <a:pPr marL="0" indent="0">
              <a:buNone/>
            </a:pPr>
            <a:endParaRPr lang="fa-I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835696" cy="1458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0" y="5589240"/>
            <a:ext cx="1331640" cy="1268760"/>
          </a:xfrm>
          <a:prstGeom prst="rect">
            <a:avLst/>
          </a:prstGeom>
          <a:noFill/>
          <a:ln>
            <a:noFill/>
          </a:ln>
        </p:spPr>
      </p:pic>
    </p:spTree>
    <p:extLst>
      <p:ext uri="{BB962C8B-B14F-4D97-AF65-F5344CB8AC3E}">
        <p14:creationId xmlns:p14="http://schemas.microsoft.com/office/powerpoint/2010/main" val="13793057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512" y="-783432"/>
            <a:ext cx="9937750" cy="8424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482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شاهین\پاور پوینت\Hasht Behesht\8beheshtgroup_gift_of_the_day_466e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43408"/>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834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497" y="0"/>
            <a:ext cx="8229600" cy="2204864"/>
          </a:xfrm>
        </p:spPr>
        <p:txBody>
          <a:bodyPr>
            <a:normAutofit fontScale="90000"/>
          </a:bodyPr>
          <a:lstStyle/>
          <a:p>
            <a:pPr lvl="0" algn="ctr" fontAlgn="base">
              <a:spcAft>
                <a:spcPct val="0"/>
              </a:spcAft>
            </a:pP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fa-IR" sz="2000" dirty="0" smtClean="0">
                <a:latin typeface="Arial" pitchFamily="34" charset="0"/>
                <a:cs typeface="Arial" pitchFamily="34" charset="0"/>
              </a:rPr>
              <a:t/>
            </a:r>
            <a:br>
              <a:rPr lang="fa-IR" sz="2000" dirty="0" smtClean="0">
                <a:latin typeface="Arial" pitchFamily="34" charset="0"/>
                <a:cs typeface="Arial" pitchFamily="34" charset="0"/>
              </a:rPr>
            </a:br>
            <a:r>
              <a:rPr lang="fa-IR" sz="2000" dirty="0" smtClean="0">
                <a:latin typeface="Arial" pitchFamily="34" charset="0"/>
                <a:cs typeface="Arial" pitchFamily="34" charset="0"/>
              </a:rPr>
              <a:t/>
            </a:r>
            <a:br>
              <a:rPr lang="fa-IR" sz="2000" dirty="0" smtClean="0">
                <a:latin typeface="Arial" pitchFamily="34" charset="0"/>
                <a:cs typeface="Arial" pitchFamily="34" charset="0"/>
              </a:rPr>
            </a:br>
            <a:r>
              <a:rPr lang="fa-IR" sz="2000" dirty="0" smtClean="0">
                <a:latin typeface="Arial" pitchFamily="34" charset="0"/>
                <a:cs typeface="Arial" pitchFamily="34" charset="0"/>
              </a:rPr>
              <a:t/>
            </a:r>
            <a:br>
              <a:rPr lang="fa-IR" sz="2000" dirty="0" smtClean="0">
                <a:latin typeface="Arial" pitchFamily="34" charset="0"/>
                <a:cs typeface="Arial" pitchFamily="34" charset="0"/>
              </a:rPr>
            </a:br>
            <a:r>
              <a:rPr lang="fa-IR" sz="2000" dirty="0" smtClean="0">
                <a:latin typeface="Arial" pitchFamily="34" charset="0"/>
                <a:cs typeface="Arial" pitchFamily="34" charset="0"/>
              </a:rPr>
              <a:t/>
            </a:r>
            <a:br>
              <a:rPr lang="fa-IR" sz="2000" dirty="0" smtClean="0">
                <a:latin typeface="Arial" pitchFamily="34" charset="0"/>
                <a:cs typeface="Arial" pitchFamily="34" charset="0"/>
              </a:rPr>
            </a:br>
            <a:r>
              <a:rPr lang="fa-IR" sz="2000" dirty="0" smtClean="0">
                <a:latin typeface="Arial" pitchFamily="34" charset="0"/>
                <a:cs typeface="Arial" pitchFamily="34" charset="0"/>
              </a:rPr>
              <a:t/>
            </a:r>
            <a:br>
              <a:rPr lang="fa-IR" sz="2000" dirty="0" smtClean="0">
                <a:latin typeface="Arial" pitchFamily="34" charset="0"/>
                <a:cs typeface="Arial" pitchFamily="34" charset="0"/>
              </a:rPr>
            </a:br>
            <a:r>
              <a:rPr lang="fa-IR" sz="2000" dirty="0" smtClean="0">
                <a:latin typeface="Arial" pitchFamily="34" charset="0"/>
                <a:cs typeface="Arial" pitchFamily="34" charset="0"/>
              </a:rPr>
              <a:t/>
            </a:r>
            <a:br>
              <a:rPr lang="fa-IR" sz="2000" dirty="0" smtClean="0">
                <a:latin typeface="Arial" pitchFamily="34" charset="0"/>
                <a:cs typeface="Arial" pitchFamily="34" charset="0"/>
              </a:rPr>
            </a:br>
            <a:r>
              <a:rPr lang="fa-IR" sz="2000" dirty="0" smtClean="0">
                <a:latin typeface="Arial" pitchFamily="34" charset="0"/>
                <a:cs typeface="Arial" pitchFamily="34" charset="0"/>
              </a:rPr>
              <a:t/>
            </a:r>
            <a:br>
              <a:rPr lang="fa-IR" sz="2000" dirty="0" smtClean="0">
                <a:latin typeface="Arial" pitchFamily="34" charset="0"/>
                <a:cs typeface="Arial" pitchFamily="34" charset="0"/>
              </a:rPr>
            </a:br>
            <a:r>
              <a:rPr lang="fa-IR" sz="2000" dirty="0">
                <a:latin typeface="Arial" pitchFamily="34" charset="0"/>
                <a:cs typeface="Arial" pitchFamily="34" charset="0"/>
              </a:rPr>
              <a:t/>
            </a:r>
            <a:br>
              <a:rPr lang="fa-IR" sz="2000" dirty="0">
                <a:latin typeface="Arial" pitchFamily="34" charset="0"/>
                <a:cs typeface="Arial" pitchFamily="34" charset="0"/>
              </a:rPr>
            </a:br>
            <a:r>
              <a:rPr lang="fa-IR" sz="2000" dirty="0" smtClean="0">
                <a:latin typeface="Arial" pitchFamily="34" charset="0"/>
                <a:cs typeface="Arial" pitchFamily="34" charset="0"/>
              </a:rPr>
              <a:t/>
            </a:r>
            <a:br>
              <a:rPr lang="fa-IR" sz="2000" dirty="0" smtClean="0">
                <a:latin typeface="Arial" pitchFamily="34" charset="0"/>
                <a:cs typeface="Arial" pitchFamily="34" charset="0"/>
              </a:rPr>
            </a:br>
            <a:r>
              <a:rPr lang="fa-IR" sz="2000" dirty="0">
                <a:latin typeface="Arial" pitchFamily="34" charset="0"/>
                <a:cs typeface="Arial" pitchFamily="34" charset="0"/>
              </a:rPr>
              <a:t/>
            </a:r>
            <a:br>
              <a:rPr lang="fa-IR" sz="2000" dirty="0">
                <a:latin typeface="Arial" pitchFamily="34" charset="0"/>
                <a:cs typeface="Arial" pitchFamily="34" charset="0"/>
              </a:rPr>
            </a:br>
            <a:r>
              <a:rPr lang="fa-IR" sz="2000" dirty="0" smtClean="0">
                <a:latin typeface="Arial" pitchFamily="34" charset="0"/>
                <a:cs typeface="Arial" pitchFamily="34" charset="0"/>
              </a:rPr>
              <a:t/>
            </a:r>
            <a:br>
              <a:rPr lang="fa-IR" sz="2000" dirty="0" smtClean="0">
                <a:latin typeface="Arial" pitchFamily="34" charset="0"/>
                <a:cs typeface="Arial" pitchFamily="34" charset="0"/>
              </a:rPr>
            </a:br>
            <a:r>
              <a:rPr lang="fa-IR" sz="2000" dirty="0">
                <a:latin typeface="Arial" pitchFamily="34" charset="0"/>
                <a:cs typeface="Arial" pitchFamily="34" charset="0"/>
              </a:rPr>
              <a:t/>
            </a:r>
            <a:br>
              <a:rPr lang="fa-IR" sz="2000" dirty="0">
                <a:latin typeface="Arial" pitchFamily="34" charset="0"/>
                <a:cs typeface="Arial" pitchFamily="34" charset="0"/>
              </a:rPr>
            </a:br>
            <a:r>
              <a:rPr lang="ar-SA" sz="3600" b="1" dirty="0" smtClean="0">
                <a:solidFill>
                  <a:srgbClr val="04617B"/>
                </a:solidFill>
                <a:latin typeface="IranNastaliq" pitchFamily="18" charset="0"/>
                <a:ea typeface="Calibri" pitchFamily="34" charset="0"/>
                <a:cs typeface="IranNastaliq" pitchFamily="18" charset="0"/>
              </a:rPr>
              <a:t>پردیس </a:t>
            </a:r>
            <a:r>
              <a:rPr lang="ar-SA" sz="3600" b="1" dirty="0">
                <a:solidFill>
                  <a:srgbClr val="04617B"/>
                </a:solidFill>
                <a:latin typeface="IranNastaliq" pitchFamily="18" charset="0"/>
                <a:ea typeface="Calibri" pitchFamily="34" charset="0"/>
                <a:cs typeface="IranNastaliq" pitchFamily="18" charset="0"/>
              </a:rPr>
              <a:t>علامه طباطبایی </a:t>
            </a:r>
            <a:r>
              <a:rPr lang="ar-SA" sz="3600" b="1" dirty="0" smtClean="0">
                <a:solidFill>
                  <a:srgbClr val="04617B"/>
                </a:solidFill>
                <a:latin typeface="IranNastaliq" pitchFamily="18" charset="0"/>
                <a:ea typeface="Calibri" pitchFamily="34" charset="0"/>
                <a:cs typeface="IranNastaliq" pitchFamily="18" charset="0"/>
              </a:rPr>
              <a:t>اردبیل</a:t>
            </a:r>
            <a:r>
              <a:rPr lang="fa-IR" sz="3600" b="1" dirty="0" smtClean="0">
                <a:solidFill>
                  <a:srgbClr val="04617B"/>
                </a:solidFill>
                <a:latin typeface="IranNastaliq" pitchFamily="18" charset="0"/>
                <a:ea typeface="Calibri" pitchFamily="34" charset="0"/>
                <a:cs typeface="IranNastaliq" pitchFamily="18" charset="0"/>
              </a:rPr>
              <a:t/>
            </a:r>
            <a:br>
              <a:rPr lang="fa-IR" sz="3600" b="1" dirty="0" smtClean="0">
                <a:solidFill>
                  <a:srgbClr val="04617B"/>
                </a:solidFill>
                <a:latin typeface="IranNastaliq" pitchFamily="18" charset="0"/>
                <a:ea typeface="Calibri" pitchFamily="34" charset="0"/>
                <a:cs typeface="IranNastaliq" pitchFamily="18" charset="0"/>
              </a:rPr>
            </a:br>
            <a:r>
              <a:rPr lang="en-US" sz="2700" dirty="0">
                <a:solidFill>
                  <a:srgbClr val="04617B"/>
                </a:solidFill>
                <a:latin typeface="Arial" pitchFamily="34" charset="0"/>
                <a:cs typeface="Arial" pitchFamily="34" charset="0"/>
              </a:rPr>
              <a:t/>
            </a:r>
            <a:br>
              <a:rPr lang="en-US" sz="2700" dirty="0">
                <a:solidFill>
                  <a:srgbClr val="04617B"/>
                </a:solidFill>
                <a:latin typeface="Arial" pitchFamily="34" charset="0"/>
                <a:cs typeface="Arial" pitchFamily="34" charset="0"/>
              </a:rPr>
            </a:br>
            <a:r>
              <a:rPr lang="ar-SA" sz="2700" dirty="0">
                <a:solidFill>
                  <a:srgbClr val="04617B"/>
                </a:solidFill>
                <a:latin typeface="IranNastaliq" pitchFamily="18" charset="0"/>
                <a:ea typeface="Calibri" pitchFamily="34" charset="0"/>
                <a:cs typeface="IranNastaliq" pitchFamily="18" charset="0"/>
              </a:rPr>
              <a:t>مرکز آموزش عالی آزادگان نیر</a:t>
            </a:r>
            <a:endParaRPr lang="fa-IR" sz="2700" dirty="0"/>
          </a:p>
        </p:txBody>
      </p:sp>
      <p:sp>
        <p:nvSpPr>
          <p:cNvPr id="3" name="Content Placeholder 2"/>
          <p:cNvSpPr>
            <a:spLocks noGrp="1"/>
          </p:cNvSpPr>
          <p:nvPr>
            <p:ph idx="1"/>
          </p:nvPr>
        </p:nvSpPr>
        <p:spPr>
          <a:xfrm>
            <a:off x="601216" y="2852936"/>
            <a:ext cx="7787208" cy="3471664"/>
          </a:xfrm>
        </p:spPr>
        <p:txBody>
          <a:bodyPr>
            <a:normAutofit lnSpcReduction="10000"/>
          </a:bodyPr>
          <a:lstStyle/>
          <a:p>
            <a:pPr marL="0" lvl="0" indent="0" algn="ctr" eaLnBrk="0" fontAlgn="base" hangingPunct="0">
              <a:spcBef>
                <a:spcPct val="0"/>
              </a:spcBef>
              <a:spcAft>
                <a:spcPct val="0"/>
              </a:spcAft>
              <a:buClrTx/>
              <a:buSzTx/>
              <a:buNone/>
            </a:pPr>
            <a:endParaRPr lang="fa-IR" sz="2400" b="1" dirty="0" smtClean="0">
              <a:latin typeface="Calibri" pitchFamily="34" charset="0"/>
              <a:ea typeface="Calibri" pitchFamily="34" charset="0"/>
              <a:cs typeface="B Titr" pitchFamily="2" charset="-78"/>
            </a:endParaRPr>
          </a:p>
          <a:p>
            <a:pPr marL="0" lvl="0" indent="0" algn="ctr" eaLnBrk="0" fontAlgn="base" hangingPunct="0">
              <a:spcBef>
                <a:spcPct val="0"/>
              </a:spcBef>
              <a:spcAft>
                <a:spcPct val="0"/>
              </a:spcAft>
              <a:buClrTx/>
              <a:buSzTx/>
              <a:buNone/>
            </a:pPr>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Calibri" pitchFamily="34" charset="0"/>
                <a:cs typeface="B Titr" pitchFamily="2" charset="-78"/>
              </a:rPr>
              <a:t>موضوع :</a:t>
            </a:r>
            <a:endParaRPr lang="en-US" sz="1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a:p>
            <a:pPr marL="0" lvl="0" indent="0" algn="ctr" eaLnBrk="0" fontAlgn="base" hangingPunct="0">
              <a:spcBef>
                <a:spcPct val="0"/>
              </a:spcBef>
              <a:spcAft>
                <a:spcPct val="0"/>
              </a:spcAft>
              <a:buClrTx/>
              <a:buSzTx/>
              <a:buNone/>
            </a:pPr>
            <a:r>
              <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pitchFamily="34" charset="0"/>
                <a:cs typeface="B Lotus" pitchFamily="2" charset="-78"/>
              </a:rPr>
              <a:t>آشنایی با اوریــگامـی</a:t>
            </a:r>
            <a:endPar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pitchFamily="34" charset="0"/>
              <a:cs typeface="B Lotus" pitchFamily="2" charset="-78"/>
            </a:endParaRPr>
          </a:p>
          <a:p>
            <a:pPr marL="0" lvl="0" indent="0" algn="ctr" eaLnBrk="0" fontAlgn="base" hangingPunct="0">
              <a:spcBef>
                <a:spcPct val="0"/>
              </a:spcBef>
              <a:spcAft>
                <a:spcPct val="0"/>
              </a:spcAft>
              <a:buClrTx/>
              <a:buSzTx/>
              <a:buNone/>
            </a:pPr>
            <a:endPar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pitchFamily="34" charset="0"/>
              <a:cs typeface="B Lotus" pitchFamily="2" charset="-78"/>
            </a:endParaRPr>
          </a:p>
          <a:p>
            <a:pPr marL="0" lvl="0" indent="0" algn="ctr" eaLnBrk="0" fontAlgn="base" hangingPunct="0">
              <a:spcBef>
                <a:spcPct val="0"/>
              </a:spcBef>
              <a:spcAft>
                <a:spcPct val="0"/>
              </a:spcAft>
              <a:buClrTx/>
              <a:buSzTx/>
              <a:buNone/>
            </a:pPr>
            <a:endParaRPr lang="en-US" sz="1000" dirty="0">
              <a:latin typeface="Arial" pitchFamily="34" charset="0"/>
              <a:cs typeface="Arial" pitchFamily="34" charset="0"/>
            </a:endParaRPr>
          </a:p>
          <a:p>
            <a:pPr marL="0" lvl="0" indent="0" algn="ctr" eaLnBrk="0" fontAlgn="base" hangingPunct="0">
              <a:spcBef>
                <a:spcPct val="0"/>
              </a:spcBef>
              <a:spcAft>
                <a:spcPct val="0"/>
              </a:spcAft>
              <a:buClrTx/>
              <a:buSzTx/>
              <a:buNone/>
            </a:pPr>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Calibri" pitchFamily="34" charset="0"/>
                <a:cs typeface="B Titr" pitchFamily="2" charset="-78"/>
              </a:rPr>
              <a:t>درس کاربرد هنر</a:t>
            </a:r>
            <a:endParaRPr lang="en-US" sz="1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a:p>
            <a:pPr marL="0" lvl="0" indent="0" algn="ctr" eaLnBrk="0" fontAlgn="base" hangingPunct="0">
              <a:spcBef>
                <a:spcPct val="0"/>
              </a:spcBef>
              <a:spcAft>
                <a:spcPct val="0"/>
              </a:spcAft>
              <a:buClrTx/>
              <a:buSzTx/>
              <a:buNone/>
            </a:pPr>
            <a:r>
              <a:rPr lang="fa-IR" sz="36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Calibri" pitchFamily="34" charset="0"/>
                <a:ea typeface="Calibri" pitchFamily="34" charset="0"/>
                <a:cs typeface="B Lotus" pitchFamily="2" charset="-78"/>
              </a:rPr>
              <a:t>دکتر صابر </a:t>
            </a:r>
            <a:r>
              <a:rPr lang="fa-IR" sz="36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Calibri" pitchFamily="34" charset="0"/>
                <a:ea typeface="Calibri" pitchFamily="34" charset="0"/>
                <a:cs typeface="B Lotus" pitchFamily="2" charset="-78"/>
              </a:rPr>
              <a:t>صفایی</a:t>
            </a:r>
          </a:p>
          <a:p>
            <a:pPr marL="0" lvl="0" indent="0" algn="ctr" eaLnBrk="0" fontAlgn="base" hangingPunct="0">
              <a:spcBef>
                <a:spcPct val="0"/>
              </a:spcBef>
              <a:spcAft>
                <a:spcPct val="0"/>
              </a:spcAft>
              <a:buClrTx/>
              <a:buSzTx/>
              <a:buNone/>
            </a:pPr>
            <a:endParaRPr lang="fa-IR" sz="2800" b="1" dirty="0">
              <a:latin typeface="Calibri" pitchFamily="34" charset="0"/>
              <a:cs typeface="B Lotus" pitchFamily="2" charset="-78"/>
            </a:endParaRPr>
          </a:p>
          <a:p>
            <a:pPr marL="0" lvl="0" indent="0" algn="ctr" eaLnBrk="0" fontAlgn="base" hangingPunct="0">
              <a:spcBef>
                <a:spcPct val="0"/>
              </a:spcBef>
              <a:spcAft>
                <a:spcPct val="0"/>
              </a:spcAft>
              <a:buClrTx/>
              <a:buSzTx/>
              <a:buNone/>
            </a:pPr>
            <a:endParaRPr lang="en-US" sz="1000" dirty="0">
              <a:latin typeface="Arial" pitchFamily="34" charset="0"/>
              <a:cs typeface="Arial" pitchFamily="34" charset="0"/>
            </a:endParaRPr>
          </a:p>
          <a:p>
            <a:pPr marL="0" lvl="0" indent="0" algn="ctr" eaLnBrk="0" fontAlgn="base" hangingPunct="0">
              <a:spcBef>
                <a:spcPct val="0"/>
              </a:spcBef>
              <a:spcAft>
                <a:spcPct val="0"/>
              </a:spcAft>
              <a:buClrTx/>
              <a:buSzTx/>
              <a:buNone/>
            </a:pPr>
            <a:r>
              <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B Lotus" pitchFamily="2" charset="-78"/>
              </a:rPr>
              <a:t>سال </a:t>
            </a:r>
            <a:r>
              <a:rPr lang="fa-I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Calibri" pitchFamily="34" charset="0"/>
                <a:cs typeface="B Lotus" pitchFamily="2" charset="-78"/>
              </a:rPr>
              <a:t>تحصیلی </a:t>
            </a:r>
            <a:r>
              <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F_akhbar Bold" charset="0"/>
                <a:ea typeface="Calibri" pitchFamily="34" charset="0"/>
                <a:cs typeface="B Lotus" pitchFamily="2" charset="-78"/>
              </a:rPr>
              <a:t>99-1398</a:t>
            </a:r>
            <a:endPar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a:p>
            <a:endParaRPr lang="fa-IR" dirty="0"/>
          </a:p>
        </p:txBody>
      </p:sp>
      <p:pic>
        <p:nvPicPr>
          <p:cNvPr id="4" name="Picture 3" descr="Description: %D8%AF%D8%A7%D9%86%D8%B4%DA%AF%D8%A7%D9%87_%D9%81%D8%B1%D9%87%D9%86%DA%AF%DB%8C%D8%A7%D9%8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836712"/>
            <a:ext cx="828675" cy="12096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401" y="5390184"/>
            <a:ext cx="1513205" cy="1491615"/>
          </a:xfrm>
          <a:prstGeom prst="rect">
            <a:avLst/>
          </a:prstGeom>
          <a:noFill/>
          <a:ln>
            <a:noFill/>
          </a:ln>
        </p:spPr>
      </p:pic>
    </p:spTree>
    <p:extLst>
      <p:ext uri="{BB962C8B-B14F-4D97-AF65-F5344CB8AC3E}">
        <p14:creationId xmlns:p14="http://schemas.microsoft.com/office/powerpoint/2010/main" val="268171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1000"/>
                                        <p:tgtEl>
                                          <p:spTgt spid="3">
                                            <p:txEl>
                                              <p:pRg st="9" end="9"/>
                                            </p:txEl>
                                          </p:spTgt>
                                        </p:tgtEl>
                                      </p:cBhvr>
                                    </p:animEffect>
                                    <p:anim calcmode="lin" valueType="num">
                                      <p:cBhvr>
                                        <p:cTn id="4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1008112"/>
          </a:xfrm>
        </p:spPr>
        <p:txBody>
          <a:bodyPr>
            <a:normAutofit/>
          </a:bodyPr>
          <a:lstStyle/>
          <a:p>
            <a:pPr algn="ctr"/>
            <a:r>
              <a:rPr lang="fa-IR" sz="4000" b="1" dirty="0" smtClean="0">
                <a:solidFill>
                  <a:srgbClr val="04617B"/>
                </a:solidFill>
                <a:ea typeface="Calibri"/>
                <a:cs typeface="B Titr"/>
              </a:rPr>
              <a:t>اوریگامی </a:t>
            </a:r>
            <a:r>
              <a:rPr lang="fa-IR" sz="4000" b="1" dirty="0">
                <a:solidFill>
                  <a:srgbClr val="04617B"/>
                </a:solidFill>
                <a:ea typeface="Calibri"/>
                <a:cs typeface="B Titr"/>
              </a:rPr>
              <a:t>چیست؟</a:t>
            </a:r>
            <a:endParaRPr lang="fa-IR" sz="4000" dirty="0"/>
          </a:p>
        </p:txBody>
      </p:sp>
      <p:sp>
        <p:nvSpPr>
          <p:cNvPr id="3" name="Content Placeholder 2"/>
          <p:cNvSpPr>
            <a:spLocks noGrp="1"/>
          </p:cNvSpPr>
          <p:nvPr>
            <p:ph idx="1"/>
          </p:nvPr>
        </p:nvSpPr>
        <p:spPr>
          <a:xfrm>
            <a:off x="395536" y="1700808"/>
            <a:ext cx="8229600" cy="4605144"/>
          </a:xfrm>
        </p:spPr>
        <p:txBody>
          <a:bodyPr>
            <a:normAutofit fontScale="850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lnSpc>
                <a:spcPct val="150000"/>
              </a:lnSpc>
              <a:buFont typeface="Wingdings" pitchFamily="2" charset="2"/>
              <a:buChar char="v"/>
            </a:pPr>
            <a:r>
              <a:rPr lang="fa-I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کلمه ی "</a:t>
            </a: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Origami</a:t>
            </a:r>
            <a:r>
              <a:rPr lang="fa-I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 " متشکل از دو کلمه ی "</a:t>
            </a:r>
            <a:r>
              <a:rPr lang="en-US" sz="28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gami</a:t>
            </a:r>
            <a:r>
              <a:rPr lang="fa-I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 " و "</a:t>
            </a:r>
            <a:r>
              <a:rPr lang="en-US" sz="28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ori</a:t>
            </a:r>
            <a:r>
              <a:rPr lang="fa-I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 " است.  که "</a:t>
            </a:r>
            <a:r>
              <a:rPr lang="en-US" sz="28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ori</a:t>
            </a:r>
            <a:r>
              <a:rPr lang="fa-I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 به معنای</a:t>
            </a:r>
            <a:r>
              <a:rPr lang="fa-I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Calibri"/>
                <a:cs typeface="Calibri"/>
              </a:rPr>
              <a:t> </a:t>
            </a: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"folding</a:t>
            </a: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 Lotus"/>
                <a:ea typeface="Calibri"/>
              </a:rPr>
              <a:t> </a:t>
            </a:r>
            <a:r>
              <a:rPr lang="fa-I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 Lotus"/>
                <a:ea typeface="Calibri"/>
              </a:rPr>
              <a:t>و"</a:t>
            </a:r>
            <a:r>
              <a:rPr lang="en-US" sz="28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gami</a:t>
            </a:r>
            <a:r>
              <a:rPr lang="fa-I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 "</a:t>
            </a:r>
            <a:r>
              <a:rPr lang="fa-I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 </a:t>
            </a:r>
            <a:r>
              <a:rPr lang="fa-I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تغییر یافته ی کلمه ی  " "</a:t>
            </a: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kami</a:t>
            </a:r>
            <a:r>
              <a:rPr lang="fa-I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 " به معنای "</a:t>
            </a: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paper</a:t>
            </a:r>
            <a:r>
              <a:rPr lang="fa-I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 " است. اریگامی روش ارائه ی اشکال است، که عمدتاً با خم کردن ماده ی مورد استفاده (کاغذ) حاصل مي شود. بنابراین اریگامی هنر و اندیشه ی تا دادن کاغذ (یا صفحاتی از جنس پلستیك، فلز و مواد دیگر)برای خلق شکل های مختلف، می باشد. این شکل ها تعداد زیادی ازحیوانات، پرندگان، ماهی ها، وسایل بازی، وسایل دکوری، شکل های هندسی و اشکالی در ارتباط با گرافیك، معماری، صنعت و ... را شامل می شوند. </a:t>
            </a:r>
            <a:endParaRPr lang="fa-I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Lotus" pitchFamily="2" charset="-78"/>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698" y="5373216"/>
            <a:ext cx="1360981" cy="1484784"/>
          </a:xfrm>
          <a:prstGeom prst="rect">
            <a:avLst/>
          </a:prstGeom>
          <a:noFill/>
          <a:ln>
            <a:noFill/>
          </a:ln>
        </p:spPr>
      </p:pic>
    </p:spTree>
    <p:extLst>
      <p:ext uri="{BB962C8B-B14F-4D97-AF65-F5344CB8AC3E}">
        <p14:creationId xmlns:p14="http://schemas.microsoft.com/office/powerpoint/2010/main" val="8337995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631904"/>
          </a:xfrm>
        </p:spPr>
        <p:txBody>
          <a:bodyPr>
            <a:normAutofit fontScale="850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lnSpc>
                <a:spcPct val="150000"/>
              </a:lnSpc>
              <a:buFont typeface="Wingdings" pitchFamily="2" charset="2"/>
              <a:buChar char="v"/>
            </a:pPr>
            <a:r>
              <a:rPr lang="fa-I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اریگامی مدرن، در چند سال اخیر (از سال 1950 میلادی به بعد) با انتشار کتاب های(</a:t>
            </a: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Akira </a:t>
            </a:r>
            <a:r>
              <a:rPr lang="en-US" sz="28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Yoshizava</a:t>
            </a:r>
            <a:r>
              <a:rPr lang="fa-I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 آقای یوشیزاوا  استاد اریگامی از ژاپن، رنسانس خودش را شروع کرد. اکنون ، اریگامی کاربردهای مهمی در هنر، علم و صنعت پیدا نموده است. یکی از کاردستي های محبوب ژاپنی است که امروزه در سراسر جهان « هنر کاغذ و تا » اُریگامی یا طرفداران زیادی دارد. هدف این هنر آفریدن طرح های جالب از کاغذ با کمک تاهای هندسی است. معنای لغوی این واژه</a:t>
            </a:r>
            <a:r>
              <a:rPr lang="fa-I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Arial"/>
              </a:rPr>
              <a:t> </a:t>
            </a:r>
            <a:r>
              <a:rPr lang="fa-I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در زبان ژاپنی« تا کردن کاغذ » است و تمام مدلهای کاغذ و تا را در بر </a:t>
            </a:r>
            <a:r>
              <a:rPr lang="fa-I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دارد. اریگامی </a:t>
            </a:r>
            <a:r>
              <a:rPr lang="fa-I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فقط از تعداد کمی از تاهای گوناگون استفاده مي </a:t>
            </a:r>
            <a:r>
              <a:rPr lang="fa-I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کند. به </a:t>
            </a:r>
            <a:r>
              <a:rPr lang="fa-I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طور کلی، این طرح ها با یک برگ کاغذ مربع شکل آغاز مي شود، که هر روی آن ممکن است به رنگ متفاوتی باشد و بدون بریدن کاغذ ادامه مي یابد. </a:t>
            </a:r>
            <a:endParaRPr lang="fa-I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Lotus" pitchFamily="2" charset="-78"/>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5334474"/>
            <a:ext cx="1513205" cy="1491615"/>
          </a:xfrm>
          <a:prstGeom prst="rect">
            <a:avLst/>
          </a:prstGeom>
          <a:noFill/>
          <a:ln>
            <a:noFill/>
          </a:ln>
        </p:spPr>
      </p:pic>
    </p:spTree>
    <p:extLst>
      <p:ext uri="{BB962C8B-B14F-4D97-AF65-F5344CB8AC3E}">
        <p14:creationId xmlns:p14="http://schemas.microsoft.com/office/powerpoint/2010/main" val="13474782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a:bodyPr>
          <a:lstStyle/>
          <a:p>
            <a:pPr algn="ctr">
              <a:lnSpc>
                <a:spcPct val="115000"/>
              </a:lnSpc>
              <a:spcAft>
                <a:spcPts val="1000"/>
              </a:spcAft>
            </a:pPr>
            <a:r>
              <a:rPr lang="fa-IR" sz="4000" b="1" dirty="0" smtClean="0">
                <a:ea typeface="Calibri"/>
                <a:cs typeface="B Titr"/>
              </a:rPr>
              <a:t>تـاریـخـچـه</a:t>
            </a:r>
            <a:endParaRPr lang="fa-IR" sz="4000" dirty="0"/>
          </a:p>
        </p:txBody>
      </p:sp>
      <p:sp>
        <p:nvSpPr>
          <p:cNvPr id="3" name="Content Placeholder 2"/>
          <p:cNvSpPr>
            <a:spLocks noGrp="1"/>
          </p:cNvSpPr>
          <p:nvPr>
            <p:ph idx="1"/>
          </p:nvPr>
        </p:nvSpPr>
        <p:spPr>
          <a:xfrm>
            <a:off x="457200" y="1700808"/>
            <a:ext cx="8229600" cy="4896544"/>
          </a:xfrm>
        </p:spPr>
        <p:txBody>
          <a:bodyPr>
            <a:normAutofit fontScale="475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lnSpc>
                <a:spcPct val="170000"/>
              </a:lnSpc>
              <a:spcAft>
                <a:spcPts val="1000"/>
              </a:spcAft>
              <a:buFont typeface="Wingdings" pitchFamily="2" charset="2"/>
              <a:buChar char="v"/>
            </a:pPr>
            <a:r>
              <a:rPr lang="fa-IR" sz="4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pitchFamily="2" charset="-78"/>
              </a:rPr>
              <a:t>گروهی معتقدند که اولین بار خم کردن کاغذ در چین متداول شده است. استفاده از ماکت های کاغذی خانه، برای سوزاندن در مراسم تدفین از دلیل این ادعا است. اما شکی نیست که این ژاپني ها بودند که هنر خم کردن کاغذ را کمال بخشیدند و به عبارتی از آن خود ساختند. البته هزینه ی بالای تهیه ی کاغذ موجب شده بود که از این هنر فقط برای مراسم خاص استفاده شود، مانند پروانه های کاغذی نر و ماده که برای تزیین فنجان ها در مراسم ازدواج استفاده مي شد. در دوره های مختلف تاریخی ژاپن، اوریگامی حضور داشته است. در خلل دوره ی موروماچی، در قرون چهاردهم تا شانزدهم میلادی ( 1333 - 1573 ) اوریگامی مدرن به گونه ای اصولی توسط یك نویسنده ی ناشناس نگاشته شده است. سپس در دوره ی ادو ( 1603- 1867 ) اوریگامی به صورت یك سرگرمی فراگیر درآمد که البته در آن زمان </a:t>
            </a:r>
            <a:r>
              <a:rPr lang="en-US" sz="42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pitchFamily="2" charset="-78"/>
              </a:rPr>
              <a:t>Orisue</a:t>
            </a:r>
            <a:r>
              <a:rPr lang="en-US" sz="4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 Lotus"/>
                <a:ea typeface="Calibri"/>
                <a:cs typeface="B Lotus" pitchFamily="2" charset="-78"/>
              </a:rPr>
              <a:t> </a:t>
            </a:r>
            <a:r>
              <a:rPr lang="fa-IR" sz="4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 Lotus"/>
                <a:ea typeface="Calibri"/>
                <a:cs typeface="B Lotus" pitchFamily="2" charset="-78"/>
              </a:rPr>
              <a:t>نامیده مي شد.</a:t>
            </a:r>
            <a:endParaRPr lang="en-US" sz="4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pitchFamily="2" charset="-78"/>
            </a:endParaRPr>
          </a:p>
          <a:p>
            <a:pPr algn="just"/>
            <a:endParaRPr lang="fa-I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Lotus" pitchFamily="2" charset="-78"/>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5334474"/>
            <a:ext cx="1513205" cy="1491615"/>
          </a:xfrm>
          <a:prstGeom prst="rect">
            <a:avLst/>
          </a:prstGeom>
          <a:noFill/>
          <a:ln>
            <a:noFill/>
          </a:ln>
        </p:spPr>
      </p:pic>
    </p:spTree>
    <p:extLst>
      <p:ext uri="{BB962C8B-B14F-4D97-AF65-F5344CB8AC3E}">
        <p14:creationId xmlns:p14="http://schemas.microsoft.com/office/powerpoint/2010/main" val="29975062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505584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lnSpc>
                <a:spcPct val="150000"/>
              </a:lnSpc>
              <a:spcAft>
                <a:spcPts val="1000"/>
              </a:spcAft>
              <a:buFont typeface="Wingdings" pitchFamily="2" charset="2"/>
              <a:buChar char="v"/>
            </a:pPr>
            <a:r>
              <a:rPr lang="fa-IR"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کتاب "چگونه 1000 مرغ ماهیخوار با کاغذ بسازیم؟" در سال 1797 در ژاپن به چاپ رسید. در دوره ی میجی ( 1868- 1912 ) اوریگامی در برنامه ی درسی مدارس و حتی مهدکودك ها وارد شد تا کودکان هنر و مهارت کار با انگشتان را بیاموزند. از آن زمان تاکنون کاغذ مربعی 15 در 15 سانتي متری اوریگامی در همه جا فروخته مي شود و اوریگامی برای سرگرمی و آموزش در مقیاس وسیع مورد استفاده قرار می گیرد.</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Arial"/>
            </a:endParaRPr>
          </a:p>
          <a:p>
            <a:pPr marL="0" indent="0" algn="just">
              <a:buNone/>
            </a:pPr>
            <a:endParaRPr lang="fa-I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Lotus" pitchFamily="2" charset="-78"/>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5334474"/>
            <a:ext cx="1513205" cy="1491615"/>
          </a:xfrm>
          <a:prstGeom prst="rect">
            <a:avLst/>
          </a:prstGeom>
          <a:noFill/>
          <a:ln>
            <a:noFill/>
          </a:ln>
        </p:spPr>
      </p:pic>
    </p:spTree>
    <p:extLst>
      <p:ext uri="{BB962C8B-B14F-4D97-AF65-F5344CB8AC3E}">
        <p14:creationId xmlns:p14="http://schemas.microsoft.com/office/powerpoint/2010/main" val="39569684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852704"/>
          </a:xfrm>
        </p:spPr>
        <p:txBody>
          <a:bodyPr>
            <a:normAutofit/>
          </a:bodyPr>
          <a:lstStyle/>
          <a:p>
            <a:pPr algn="ctr">
              <a:lnSpc>
                <a:spcPct val="115000"/>
              </a:lnSpc>
              <a:spcAft>
                <a:spcPts val="1000"/>
              </a:spcAft>
            </a:pPr>
            <a:r>
              <a:rPr lang="fa-IR" sz="4000" b="1" dirty="0">
                <a:ea typeface="Calibri"/>
                <a:cs typeface="B Titr"/>
              </a:rPr>
              <a:t>توسعه ی </a:t>
            </a:r>
            <a:r>
              <a:rPr lang="fa-IR" sz="4000" b="1" dirty="0" smtClean="0">
                <a:ea typeface="Calibri"/>
                <a:cs typeface="B Titr"/>
              </a:rPr>
              <a:t>اریگامی</a:t>
            </a:r>
            <a:endParaRPr lang="fa-IR" sz="4000" dirty="0">
              <a:cs typeface="B Lotus" pitchFamily="2" charset="-78"/>
            </a:endParaRPr>
          </a:p>
        </p:txBody>
      </p:sp>
      <p:sp>
        <p:nvSpPr>
          <p:cNvPr id="3" name="Content Placeholder 2"/>
          <p:cNvSpPr>
            <a:spLocks noGrp="1"/>
          </p:cNvSpPr>
          <p:nvPr>
            <p:ph idx="1"/>
          </p:nvPr>
        </p:nvSpPr>
        <p:spPr>
          <a:xfrm>
            <a:off x="179512" y="1621197"/>
            <a:ext cx="8784976" cy="4832139"/>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lnSpc>
                <a:spcPct val="150000"/>
              </a:lnSpc>
              <a:spcAft>
                <a:spcPts val="1000"/>
              </a:spcAft>
              <a:buFont typeface="Wingdings" pitchFamily="2" charset="2"/>
              <a:buChar char="v"/>
            </a:pPr>
            <a:r>
              <a:rPr lang="fa-IR"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در سال 1952 "ج. لگمان" کتاب "کتاب شناسی خم کردن کاغذ" را به چاپ رسانید. هم چنین "باب هربین" در سال 1955 با سری برنامه ی تلویزیونی "آقای چپ و آقای راست" توجه عمومی را به اریگامی جلب کرد. وی سپس کتاب مهمی به نام "جادوی کاغذ" را منتشر کرد، که شاید یکی از مهم ترین کتاب ها در این رابطه تا آن زمان، به شمار مي رود. در سال 1967 هم "انجمن بریتانیایی اریگامی" بنیان نهاده شد، که در حال حاضر از سراسر جهان عضو دارد و کتابخانه ی آن در مورد اریگامی بسیار قابل توجه است. </a:t>
            </a:r>
            <a:endParaRPr lang="fa-IR"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Lotus" pitchFamily="2" charset="-78"/>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5334474"/>
            <a:ext cx="1513205" cy="1491615"/>
          </a:xfrm>
          <a:prstGeom prst="rect">
            <a:avLst/>
          </a:prstGeom>
          <a:noFill/>
          <a:ln>
            <a:noFill/>
          </a:ln>
        </p:spPr>
      </p:pic>
    </p:spTree>
    <p:extLst>
      <p:ext uri="{BB962C8B-B14F-4D97-AF65-F5344CB8AC3E}">
        <p14:creationId xmlns:p14="http://schemas.microsoft.com/office/powerpoint/2010/main" val="38857093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343872"/>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just">
              <a:lnSpc>
                <a:spcPct val="150000"/>
              </a:lnSpc>
              <a:spcAft>
                <a:spcPts val="1000"/>
              </a:spcAft>
              <a:buClr>
                <a:srgbClr val="0BD0D9"/>
              </a:buClr>
              <a:buFont typeface="Wingdings" pitchFamily="2" charset="2"/>
              <a:buChar char="v"/>
            </a:pPr>
            <a:r>
              <a:rPr lang="fa-IR"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بازسازی مجدد اریگامی به عنوان یك هنر خلق در ژاپن تا حد زیادی مدیون این افراد است</a:t>
            </a:r>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a:t>
            </a:r>
          </a:p>
          <a:p>
            <a:pPr marL="342900" lvl="0" indent="-342900" algn="just">
              <a:lnSpc>
                <a:spcPct val="150000"/>
              </a:lnSpc>
              <a:buFont typeface="Wingdings"/>
              <a:buChar char=""/>
            </a:pPr>
            <a:r>
              <a:rPr lang="fa-I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Calibri"/>
                <a:cs typeface="B Lotus"/>
              </a:rPr>
              <a:t>ایسائو هوندا</a:t>
            </a:r>
            <a:r>
              <a:rPr lang="fa-I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Calibri"/>
                <a:cs typeface="Arial"/>
              </a:rPr>
              <a:t> </a:t>
            </a:r>
            <a:r>
              <a:rPr lang="fa-IR"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که کتاب اریگامی را در سال 1931 منتشر کرد. </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Arial"/>
            </a:endParaRPr>
          </a:p>
          <a:p>
            <a:pPr marL="342900" lvl="0" indent="-342900" algn="just">
              <a:lnSpc>
                <a:spcPct val="150000"/>
              </a:lnSpc>
              <a:buFont typeface="Wingdings"/>
              <a:buChar char=""/>
            </a:pPr>
            <a:r>
              <a:rPr lang="fa-I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Calibri"/>
                <a:cs typeface="B Lotus"/>
              </a:rPr>
              <a:t>آکیرا یوشیزاوا </a:t>
            </a:r>
            <a:r>
              <a:rPr lang="fa-IR"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که برای سال های زیادی به عنوان یك نابغه ی مسلط بر اریگامی شهرت داشته است و اولین اثرش در سال 1952 چاپ شده است.</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Arial"/>
            </a:endParaRPr>
          </a:p>
          <a:p>
            <a:pPr marL="342900" lvl="0" indent="-342900" algn="just">
              <a:lnSpc>
                <a:spcPct val="150000"/>
              </a:lnSpc>
              <a:spcAft>
                <a:spcPts val="1000"/>
              </a:spcAft>
              <a:buFont typeface="Wingdings"/>
              <a:buChar char=""/>
            </a:pPr>
            <a:r>
              <a:rPr lang="fa-I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Calibri"/>
                <a:cs typeface="B Lotus"/>
              </a:rPr>
              <a:t>میچیکو اوچیاما </a:t>
            </a:r>
            <a:r>
              <a:rPr lang="fa-IR"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 که این هنر را از مادرش آموخته بود و در سال نوع جدیدی از اریگامی، به نام سبك کوکو</a:t>
            </a:r>
            <a:r>
              <a:rPr lang="fa-IR"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Arial"/>
              </a:rPr>
              <a:t> </a:t>
            </a:r>
            <a:r>
              <a:rPr lang="fa-IR"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B Lotus"/>
              </a:rPr>
              <a:t>به نام وی به ثبت رسید. او در سال 1931 یك نمایشگاه عمومی از آثارش را در توکیو برگزار کرد. </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Arial"/>
            </a:endParaRPr>
          </a:p>
          <a:p>
            <a:pPr marL="0" lvl="0" indent="0" algn="just">
              <a:lnSpc>
                <a:spcPct val="150000"/>
              </a:lnSpc>
              <a:spcAft>
                <a:spcPts val="1000"/>
              </a:spcAft>
              <a:buClr>
                <a:srgbClr val="0BD0D9"/>
              </a:buClr>
              <a:buNone/>
            </a:pPr>
            <a:endPar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a:ea typeface="Calibri"/>
              <a:cs typeface="Arial"/>
            </a:endParaRPr>
          </a:p>
          <a:p>
            <a:pPr marL="0" indent="0" algn="just">
              <a:buNone/>
            </a:pPr>
            <a:endParaRPr lang="fa-IR"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Lotus" pitchFamily="2" charset="-78"/>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5366385"/>
            <a:ext cx="1513205" cy="1491615"/>
          </a:xfrm>
          <a:prstGeom prst="rect">
            <a:avLst/>
          </a:prstGeom>
          <a:noFill/>
          <a:ln>
            <a:noFill/>
          </a:ln>
        </p:spPr>
      </p:pic>
    </p:spTree>
    <p:extLst>
      <p:ext uri="{BB962C8B-B14F-4D97-AF65-F5344CB8AC3E}">
        <p14:creationId xmlns:p14="http://schemas.microsoft.com/office/powerpoint/2010/main" val="921793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a:bodyPr>
          <a:lstStyle/>
          <a:p>
            <a:pPr algn="ctr">
              <a:lnSpc>
                <a:spcPct val="115000"/>
              </a:lnSpc>
              <a:spcAft>
                <a:spcPts val="1000"/>
              </a:spcAft>
            </a:pPr>
            <a:r>
              <a:rPr lang="fa-IR" sz="4000" b="1" dirty="0">
                <a:ea typeface="Calibri"/>
                <a:cs typeface="B Titr"/>
              </a:rPr>
              <a:t>  سمبل اریگامی</a:t>
            </a:r>
          </a:p>
        </p:txBody>
      </p:sp>
      <p:sp>
        <p:nvSpPr>
          <p:cNvPr id="3" name="Content Placeholder 2"/>
          <p:cNvSpPr>
            <a:spLocks noGrp="1"/>
          </p:cNvSpPr>
          <p:nvPr>
            <p:ph idx="1"/>
          </p:nvPr>
        </p:nvSpPr>
        <p:spPr>
          <a:xfrm>
            <a:off x="457200" y="1772816"/>
            <a:ext cx="8229600" cy="4752528"/>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lgn="just">
              <a:lnSpc>
                <a:spcPct val="150000"/>
              </a:lnSpc>
              <a:buNone/>
            </a:pPr>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Lotus" pitchFamily="2" charset="-78"/>
              </a:rPr>
              <a:t>سمبل اریگامی پرنده دریایی است</a:t>
            </a:r>
            <a:r>
              <a:rPr lang="fa-IR"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Lotus" pitchFamily="2" charset="-78"/>
              </a:rPr>
              <a:t>، که سمبل بین المللی صلح نیز می باشد. مرغ </a:t>
            </a:r>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Lotus" pitchFamily="2" charset="-78"/>
              </a:rPr>
              <a:t>ماهیخوار </a:t>
            </a:r>
            <a:r>
              <a:rPr lang="fa-IR"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Lotus" pitchFamily="2" charset="-78"/>
              </a:rPr>
              <a:t>در نظام نشانه های آسیایی نماد طول عمر نیز هست.</a:t>
            </a:r>
          </a:p>
        </p:txBody>
      </p:sp>
      <p:pic>
        <p:nvPicPr>
          <p:cNvPr id="2050" name="Picture 2" descr="C:\Users\abdi\Desktop\ف.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3797"/>
            <a:ext cx="3438004" cy="2425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051" name="Picture 3" descr="C:\Users\abdi\Desktop\f.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769875"/>
            <a:ext cx="3600400" cy="24084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052" name="Picture 4" descr="C:\Users\abdi\Desktop\huk.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3515" y="4747348"/>
            <a:ext cx="4008683" cy="21328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053" name="Picture 5" descr="C:\Users\abdi\Desktop\خهعغ.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6222" y="0"/>
            <a:ext cx="3068266" cy="185737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33114536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anim calcmode="lin" valueType="num">
                                      <p:cBhvr>
                                        <p:cTn id="19" dur="1000" fill="hold"/>
                                        <p:tgtEl>
                                          <p:spTgt spid="2053"/>
                                        </p:tgtEl>
                                        <p:attrNameLst>
                                          <p:attrName>ppt_w</p:attrName>
                                        </p:attrNameLst>
                                      </p:cBhvr>
                                      <p:tavLst>
                                        <p:tav tm="0">
                                          <p:val>
                                            <p:fltVal val="0"/>
                                          </p:val>
                                        </p:tav>
                                        <p:tav tm="100000">
                                          <p:val>
                                            <p:strVal val="#ppt_w"/>
                                          </p:val>
                                        </p:tav>
                                      </p:tavLst>
                                    </p:anim>
                                    <p:anim calcmode="lin" valueType="num">
                                      <p:cBhvr>
                                        <p:cTn id="20" dur="1000" fill="hold"/>
                                        <p:tgtEl>
                                          <p:spTgt spid="2053"/>
                                        </p:tgtEl>
                                        <p:attrNameLst>
                                          <p:attrName>ppt_h</p:attrName>
                                        </p:attrNameLst>
                                      </p:cBhvr>
                                      <p:tavLst>
                                        <p:tav tm="0">
                                          <p:val>
                                            <p:fltVal val="0"/>
                                          </p:val>
                                        </p:tav>
                                        <p:tav tm="100000">
                                          <p:val>
                                            <p:strVal val="#ppt_h"/>
                                          </p:val>
                                        </p:tav>
                                      </p:tavLst>
                                    </p:anim>
                                    <p:anim calcmode="lin" valueType="num">
                                      <p:cBhvr>
                                        <p:cTn id="21" dur="1000" fill="hold"/>
                                        <p:tgtEl>
                                          <p:spTgt spid="2053"/>
                                        </p:tgtEl>
                                        <p:attrNameLst>
                                          <p:attrName>style.rotation</p:attrName>
                                        </p:attrNameLst>
                                      </p:cBhvr>
                                      <p:tavLst>
                                        <p:tav tm="0">
                                          <p:val>
                                            <p:fltVal val="90"/>
                                          </p:val>
                                        </p:tav>
                                        <p:tav tm="100000">
                                          <p:val>
                                            <p:fltVal val="0"/>
                                          </p:val>
                                        </p:tav>
                                      </p:tavLst>
                                    </p:anim>
                                    <p:animEffect transition="in" filter="fade">
                                      <p:cBhvr>
                                        <p:cTn id="22" dur="1000"/>
                                        <p:tgtEl>
                                          <p:spTgt spid="205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 calcmode="lin" valueType="num">
                                      <p:cBhvr>
                                        <p:cTn id="27" dur="1000" fill="hold"/>
                                        <p:tgtEl>
                                          <p:spTgt spid="2050"/>
                                        </p:tgtEl>
                                        <p:attrNameLst>
                                          <p:attrName>ppt_w</p:attrName>
                                        </p:attrNameLst>
                                      </p:cBhvr>
                                      <p:tavLst>
                                        <p:tav tm="0">
                                          <p:val>
                                            <p:fltVal val="0"/>
                                          </p:val>
                                        </p:tav>
                                        <p:tav tm="100000">
                                          <p:val>
                                            <p:strVal val="#ppt_w"/>
                                          </p:val>
                                        </p:tav>
                                      </p:tavLst>
                                    </p:anim>
                                    <p:anim calcmode="lin" valueType="num">
                                      <p:cBhvr>
                                        <p:cTn id="28" dur="1000" fill="hold"/>
                                        <p:tgtEl>
                                          <p:spTgt spid="2050"/>
                                        </p:tgtEl>
                                        <p:attrNameLst>
                                          <p:attrName>ppt_h</p:attrName>
                                        </p:attrNameLst>
                                      </p:cBhvr>
                                      <p:tavLst>
                                        <p:tav tm="0">
                                          <p:val>
                                            <p:fltVal val="0"/>
                                          </p:val>
                                        </p:tav>
                                        <p:tav tm="100000">
                                          <p:val>
                                            <p:strVal val="#ppt_h"/>
                                          </p:val>
                                        </p:tav>
                                      </p:tavLst>
                                    </p:anim>
                                    <p:anim calcmode="lin" valueType="num">
                                      <p:cBhvr>
                                        <p:cTn id="29" dur="1000" fill="hold"/>
                                        <p:tgtEl>
                                          <p:spTgt spid="2050"/>
                                        </p:tgtEl>
                                        <p:attrNameLst>
                                          <p:attrName>style.rotation</p:attrName>
                                        </p:attrNameLst>
                                      </p:cBhvr>
                                      <p:tavLst>
                                        <p:tav tm="0">
                                          <p:val>
                                            <p:fltVal val="90"/>
                                          </p:val>
                                        </p:tav>
                                        <p:tav tm="100000">
                                          <p:val>
                                            <p:fltVal val="0"/>
                                          </p:val>
                                        </p:tav>
                                      </p:tavLst>
                                    </p:anim>
                                    <p:animEffect transition="in" filter="fade">
                                      <p:cBhvr>
                                        <p:cTn id="30" dur="1000"/>
                                        <p:tgtEl>
                                          <p:spTgt spid="2050"/>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2051"/>
                                        </p:tgtEl>
                                        <p:attrNameLst>
                                          <p:attrName>style.visibility</p:attrName>
                                        </p:attrNameLst>
                                      </p:cBhvr>
                                      <p:to>
                                        <p:strVal val="visible"/>
                                      </p:to>
                                    </p:set>
                                    <p:anim calcmode="lin" valueType="num">
                                      <p:cBhvr>
                                        <p:cTn id="35" dur="1000" fill="hold"/>
                                        <p:tgtEl>
                                          <p:spTgt spid="2051"/>
                                        </p:tgtEl>
                                        <p:attrNameLst>
                                          <p:attrName>ppt_w</p:attrName>
                                        </p:attrNameLst>
                                      </p:cBhvr>
                                      <p:tavLst>
                                        <p:tav tm="0">
                                          <p:val>
                                            <p:fltVal val="0"/>
                                          </p:val>
                                        </p:tav>
                                        <p:tav tm="100000">
                                          <p:val>
                                            <p:strVal val="#ppt_w"/>
                                          </p:val>
                                        </p:tav>
                                      </p:tavLst>
                                    </p:anim>
                                    <p:anim calcmode="lin" valueType="num">
                                      <p:cBhvr>
                                        <p:cTn id="36" dur="1000" fill="hold"/>
                                        <p:tgtEl>
                                          <p:spTgt spid="2051"/>
                                        </p:tgtEl>
                                        <p:attrNameLst>
                                          <p:attrName>ppt_h</p:attrName>
                                        </p:attrNameLst>
                                      </p:cBhvr>
                                      <p:tavLst>
                                        <p:tav tm="0">
                                          <p:val>
                                            <p:fltVal val="0"/>
                                          </p:val>
                                        </p:tav>
                                        <p:tav tm="100000">
                                          <p:val>
                                            <p:strVal val="#ppt_h"/>
                                          </p:val>
                                        </p:tav>
                                      </p:tavLst>
                                    </p:anim>
                                    <p:anim calcmode="lin" valueType="num">
                                      <p:cBhvr>
                                        <p:cTn id="37" dur="1000" fill="hold"/>
                                        <p:tgtEl>
                                          <p:spTgt spid="2051"/>
                                        </p:tgtEl>
                                        <p:attrNameLst>
                                          <p:attrName>style.rotation</p:attrName>
                                        </p:attrNameLst>
                                      </p:cBhvr>
                                      <p:tavLst>
                                        <p:tav tm="0">
                                          <p:val>
                                            <p:fltVal val="90"/>
                                          </p:val>
                                        </p:tav>
                                        <p:tav tm="100000">
                                          <p:val>
                                            <p:fltVal val="0"/>
                                          </p:val>
                                        </p:tav>
                                      </p:tavLst>
                                    </p:anim>
                                    <p:animEffect transition="in" filter="fade">
                                      <p:cBhvr>
                                        <p:cTn id="38" dur="1000"/>
                                        <p:tgtEl>
                                          <p:spTgt spid="2051"/>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2052"/>
                                        </p:tgtEl>
                                        <p:attrNameLst>
                                          <p:attrName>style.visibility</p:attrName>
                                        </p:attrNameLst>
                                      </p:cBhvr>
                                      <p:to>
                                        <p:strVal val="visible"/>
                                      </p:to>
                                    </p:set>
                                    <p:anim calcmode="lin" valueType="num">
                                      <p:cBhvr>
                                        <p:cTn id="43" dur="1000" fill="hold"/>
                                        <p:tgtEl>
                                          <p:spTgt spid="2052"/>
                                        </p:tgtEl>
                                        <p:attrNameLst>
                                          <p:attrName>ppt_w</p:attrName>
                                        </p:attrNameLst>
                                      </p:cBhvr>
                                      <p:tavLst>
                                        <p:tav tm="0">
                                          <p:val>
                                            <p:fltVal val="0"/>
                                          </p:val>
                                        </p:tav>
                                        <p:tav tm="100000">
                                          <p:val>
                                            <p:strVal val="#ppt_w"/>
                                          </p:val>
                                        </p:tav>
                                      </p:tavLst>
                                    </p:anim>
                                    <p:anim calcmode="lin" valueType="num">
                                      <p:cBhvr>
                                        <p:cTn id="44" dur="1000" fill="hold"/>
                                        <p:tgtEl>
                                          <p:spTgt spid="2052"/>
                                        </p:tgtEl>
                                        <p:attrNameLst>
                                          <p:attrName>ppt_h</p:attrName>
                                        </p:attrNameLst>
                                      </p:cBhvr>
                                      <p:tavLst>
                                        <p:tav tm="0">
                                          <p:val>
                                            <p:fltVal val="0"/>
                                          </p:val>
                                        </p:tav>
                                        <p:tav tm="100000">
                                          <p:val>
                                            <p:strVal val="#ppt_h"/>
                                          </p:val>
                                        </p:tav>
                                      </p:tavLst>
                                    </p:anim>
                                    <p:anim calcmode="lin" valueType="num">
                                      <p:cBhvr>
                                        <p:cTn id="45" dur="1000" fill="hold"/>
                                        <p:tgtEl>
                                          <p:spTgt spid="2052"/>
                                        </p:tgtEl>
                                        <p:attrNameLst>
                                          <p:attrName>style.rotation</p:attrName>
                                        </p:attrNameLst>
                                      </p:cBhvr>
                                      <p:tavLst>
                                        <p:tav tm="0">
                                          <p:val>
                                            <p:fltVal val="90"/>
                                          </p:val>
                                        </p:tav>
                                        <p:tav tm="100000">
                                          <p:val>
                                            <p:fltVal val="0"/>
                                          </p:val>
                                        </p:tav>
                                      </p:tavLst>
                                    </p:anim>
                                    <p:animEffect transition="in" filter="fade">
                                      <p:cBhvr>
                                        <p:cTn id="46"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139</TotalTime>
  <Words>1503</Words>
  <Application>Microsoft Office PowerPoint</Application>
  <PresentationFormat>On-screen Show (4:3)</PresentationFormat>
  <Paragraphs>44</Paragraphs>
  <Slides>15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Arial</vt:lpstr>
      <vt:lpstr>B Lotus</vt:lpstr>
      <vt:lpstr>B Titr</vt:lpstr>
      <vt:lpstr>Calibri</vt:lpstr>
      <vt:lpstr>Constantia</vt:lpstr>
      <vt:lpstr>F_akhbar Bold</vt:lpstr>
      <vt:lpstr>IranNastaliq</vt:lpstr>
      <vt:lpstr>Majalla UI</vt:lpstr>
      <vt:lpstr>Times New Roman</vt:lpstr>
      <vt:lpstr>Traditional Arabic</vt:lpstr>
      <vt:lpstr>Wingdings</vt:lpstr>
      <vt:lpstr>Wingdings 2</vt:lpstr>
      <vt:lpstr>Flow</vt:lpstr>
      <vt:lpstr>PowerPoint Presentation</vt:lpstr>
      <vt:lpstr>             پردیس علامه طباطبایی اردبیل  مرکز آموزش عالی آزادگان نیر</vt:lpstr>
      <vt:lpstr>اوریگامی چیست؟</vt:lpstr>
      <vt:lpstr>PowerPoint Presentation</vt:lpstr>
      <vt:lpstr>تـاریـخـچـه</vt:lpstr>
      <vt:lpstr>PowerPoint Presentation</vt:lpstr>
      <vt:lpstr>توسعه ی اریگامی</vt:lpstr>
      <vt:lpstr>PowerPoint Presentation</vt:lpstr>
      <vt:lpstr>  سمبل اریگامی</vt:lpstr>
      <vt:lpstr>PowerPoint Presentation</vt:lpstr>
      <vt:lpstr>تصویر میدان صلح هیروشیما - ساداکو</vt:lpstr>
      <vt:lpstr>فواید اریگامی</vt:lpstr>
      <vt:lpstr>کاربرد های اریگامی</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پردیس علامه طباطبایی اردبیل مرکز آموزش عالی آزادگان نیر</dc:title>
  <dc:creator>abdi</dc:creator>
  <cp:lastModifiedBy>safaei</cp:lastModifiedBy>
  <cp:revision>30</cp:revision>
  <dcterms:created xsi:type="dcterms:W3CDTF">2015-11-08T15:37:19Z</dcterms:created>
  <dcterms:modified xsi:type="dcterms:W3CDTF">2020-04-29T13:21:57Z</dcterms:modified>
</cp:coreProperties>
</file>