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80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4" r:id="rId11"/>
    <p:sldId id="268" r:id="rId12"/>
    <p:sldId id="269" r:id="rId13"/>
    <p:sldId id="270" r:id="rId14"/>
    <p:sldId id="272" r:id="rId15"/>
    <p:sldId id="271" r:id="rId16"/>
    <p:sldId id="283" r:id="rId17"/>
    <p:sldId id="284" r:id="rId18"/>
    <p:sldId id="286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080C"/>
    <a:srgbClr val="D6C24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3" d="100"/>
          <a:sy n="43" d="100"/>
        </p:scale>
        <p:origin x="-97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9F08D-4108-4493-8C93-8073695E043A}" type="datetimeFigureOut">
              <a:rPr lang="fa-IR" smtClean="0"/>
              <a:pPr/>
              <a:t>07/14/1441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6E474-5624-4AA6-A2D3-0ABACD00F8DB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9F08D-4108-4493-8C93-8073695E043A}" type="datetimeFigureOut">
              <a:rPr lang="fa-IR" smtClean="0"/>
              <a:pPr/>
              <a:t>07/14/1441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6E474-5624-4AA6-A2D3-0ABACD00F8D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9F08D-4108-4493-8C93-8073695E043A}" type="datetimeFigureOut">
              <a:rPr lang="fa-IR" smtClean="0"/>
              <a:pPr/>
              <a:t>07/14/1441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6E474-5624-4AA6-A2D3-0ABACD00F8D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9F08D-4108-4493-8C93-8073695E043A}" type="datetimeFigureOut">
              <a:rPr lang="fa-IR" smtClean="0"/>
              <a:pPr/>
              <a:t>07/14/1441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6E474-5624-4AA6-A2D3-0ABACD00F8DB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9F08D-4108-4493-8C93-8073695E043A}" type="datetimeFigureOut">
              <a:rPr lang="fa-IR" smtClean="0"/>
              <a:pPr/>
              <a:t>07/14/1441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6E474-5624-4AA6-A2D3-0ABACD00F8D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9F08D-4108-4493-8C93-8073695E043A}" type="datetimeFigureOut">
              <a:rPr lang="fa-IR" smtClean="0"/>
              <a:pPr/>
              <a:t>07/14/1441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6E474-5624-4AA6-A2D3-0ABACD00F8D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9F08D-4108-4493-8C93-8073695E043A}" type="datetimeFigureOut">
              <a:rPr lang="fa-IR" smtClean="0"/>
              <a:pPr/>
              <a:t>07/14/1441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6E474-5624-4AA6-A2D3-0ABACD00F8D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9F08D-4108-4493-8C93-8073695E043A}" type="datetimeFigureOut">
              <a:rPr lang="fa-IR" smtClean="0"/>
              <a:pPr/>
              <a:t>07/14/1441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6E474-5624-4AA6-A2D3-0ABACD00F8D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9F08D-4108-4493-8C93-8073695E043A}" type="datetimeFigureOut">
              <a:rPr lang="fa-IR" smtClean="0"/>
              <a:pPr/>
              <a:t>07/14/1441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6E474-5624-4AA6-A2D3-0ABACD00F8D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9F08D-4108-4493-8C93-8073695E043A}" type="datetimeFigureOut">
              <a:rPr lang="fa-IR" smtClean="0"/>
              <a:pPr/>
              <a:t>07/14/1441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6E474-5624-4AA6-A2D3-0ABACD00F8D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9F08D-4108-4493-8C93-8073695E043A}" type="datetimeFigureOut">
              <a:rPr lang="fa-IR" smtClean="0"/>
              <a:pPr/>
              <a:t>07/14/1441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6E474-5624-4AA6-A2D3-0ABACD00F8DB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23F9F08D-4108-4493-8C93-8073695E043A}" type="datetimeFigureOut">
              <a:rPr lang="fa-IR" smtClean="0"/>
              <a:pPr/>
              <a:t>07/14/1441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0C96E474-5624-4AA6-A2D3-0ABACD00F8DB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654175"/>
            <a:ext cx="7772400" cy="1470025"/>
          </a:xfrm>
        </p:spPr>
        <p:txBody>
          <a:bodyPr/>
          <a:lstStyle/>
          <a:p>
            <a:r>
              <a:rPr lang="fa-IR" sz="9600" dirty="0" smtClean="0">
                <a:solidFill>
                  <a:srgbClr val="D6C24A"/>
                </a:solidFill>
                <a:cs typeface="B Zar" pitchFamily="2" charset="-78"/>
              </a:rPr>
              <a:t>فلسفه روش تحقیق</a:t>
            </a:r>
            <a:endParaRPr lang="fa-IR" sz="9600" dirty="0">
              <a:solidFill>
                <a:srgbClr val="D6C24A"/>
              </a:solidFill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5011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6504"/>
            <a:ext cx="7924800" cy="1143000"/>
          </a:xfrm>
        </p:spPr>
        <p:txBody>
          <a:bodyPr/>
          <a:lstStyle/>
          <a:p>
            <a:pPr algn="ctr"/>
            <a:r>
              <a:rPr lang="fa-IR" sz="6600" dirty="0" smtClean="0">
                <a:solidFill>
                  <a:srgbClr val="D6C24A"/>
                </a:solidFill>
                <a:cs typeface="B Zar" pitchFamily="2" charset="-78"/>
              </a:rPr>
              <a:t>اهداف تحقیقات علمی</a:t>
            </a:r>
            <a:endParaRPr lang="fa-IR" sz="6600" dirty="0">
              <a:solidFill>
                <a:srgbClr val="D6C24A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1143000"/>
            <a:ext cx="8610600" cy="4572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fa-IR" sz="2800" dirty="0" smtClean="0">
                <a:solidFill>
                  <a:srgbClr val="00B0F0"/>
                </a:solidFill>
                <a:cs typeface="B Zar" pitchFamily="2" charset="-78"/>
              </a:rPr>
              <a:t>مسئولیت تحقیقات علمی اندیشمندان:</a:t>
            </a:r>
          </a:p>
          <a:p>
            <a:pPr marL="0" indent="0">
              <a:buNone/>
            </a:pPr>
            <a:r>
              <a:rPr lang="fa-IR" sz="2800" dirty="0" smtClean="0">
                <a:cs typeface="B Zar" pitchFamily="2" charset="-78"/>
              </a:rPr>
              <a:t>       1)ارتقای آگاهی و دانایی انسان</a:t>
            </a:r>
          </a:p>
          <a:p>
            <a:pPr marL="0" indent="0">
              <a:buNone/>
            </a:pPr>
            <a:r>
              <a:rPr lang="fa-IR" sz="2800" dirty="0" smtClean="0">
                <a:cs typeface="B Zar" pitchFamily="2" charset="-78"/>
              </a:rPr>
              <a:t>       2)رفع مشکلات انسان و جامعه انسانی در سطح کلان</a:t>
            </a:r>
          </a:p>
          <a:p>
            <a:pPr>
              <a:buFont typeface="Wingdings" pitchFamily="2" charset="2"/>
              <a:buChar char="v"/>
            </a:pPr>
            <a:r>
              <a:rPr lang="fa-IR" sz="2800" dirty="0" smtClean="0">
                <a:solidFill>
                  <a:srgbClr val="00B0F0"/>
                </a:solidFill>
                <a:cs typeface="B Zar" pitchFamily="2" charset="-78"/>
              </a:rPr>
              <a:t>طبقه بندی تحقیقات بر اساس اهداف تحقیق:             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fa-IR" sz="2800" dirty="0" smtClean="0">
                <a:cs typeface="B Zar" pitchFamily="2" charset="-78"/>
              </a:rPr>
              <a:t>       1)بنیادی </a:t>
            </a:r>
          </a:p>
          <a:p>
            <a:pPr marL="0" indent="0">
              <a:buNone/>
            </a:pPr>
            <a:r>
              <a:rPr lang="fa-IR" sz="2800" dirty="0" smtClean="0">
                <a:cs typeface="B Zar" pitchFamily="2" charset="-78"/>
              </a:rPr>
              <a:t>       2)توسعه ای </a:t>
            </a:r>
          </a:p>
          <a:p>
            <a:pPr marL="0" indent="0">
              <a:buNone/>
            </a:pPr>
            <a:r>
              <a:rPr lang="fa-IR" sz="2800" dirty="0" smtClean="0">
                <a:cs typeface="B Zar" pitchFamily="2" charset="-78"/>
              </a:rPr>
              <a:t>       3)کاربردی</a:t>
            </a:r>
            <a:endParaRPr lang="fa-IR" sz="2800" dirty="0">
              <a:cs typeface="B Zar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810000"/>
            <a:ext cx="3886200" cy="1676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31642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447800"/>
            <a:ext cx="6400800" cy="1752600"/>
          </a:xfrm>
        </p:spPr>
        <p:txBody>
          <a:bodyPr>
            <a:normAutofit/>
          </a:bodyPr>
          <a:lstStyle/>
          <a:p>
            <a:r>
              <a:rPr lang="fa-IR" sz="6000" dirty="0" smtClean="0">
                <a:solidFill>
                  <a:srgbClr val="D6C24A"/>
                </a:solidFill>
                <a:cs typeface="B Zar" pitchFamily="2" charset="-78"/>
              </a:rPr>
              <a:t>بخش دوم</a:t>
            </a:r>
            <a:endParaRPr lang="fa-IR" sz="6000" dirty="0">
              <a:solidFill>
                <a:srgbClr val="D6C24A"/>
              </a:solidFill>
              <a:cs typeface="B Zar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810000"/>
            <a:ext cx="8534400" cy="1470025"/>
          </a:xfrm>
        </p:spPr>
        <p:txBody>
          <a:bodyPr/>
          <a:lstStyle/>
          <a:p>
            <a:r>
              <a:rPr lang="fa-IR" sz="6000" dirty="0">
                <a:solidFill>
                  <a:srgbClr val="D6C24A"/>
                </a:solidFill>
                <a:cs typeface="B Zar" pitchFamily="2" charset="-78"/>
              </a:rPr>
              <a:t>پارادایم های علم و تحقیقات علمی</a:t>
            </a:r>
          </a:p>
        </p:txBody>
      </p:sp>
    </p:spTree>
    <p:extLst>
      <p:ext uri="{BB962C8B-B14F-4D97-AF65-F5344CB8AC3E}">
        <p14:creationId xmlns:p14="http://schemas.microsoft.com/office/powerpoint/2010/main" val="7196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7924800" cy="1143000"/>
          </a:xfrm>
        </p:spPr>
        <p:txBody>
          <a:bodyPr/>
          <a:lstStyle/>
          <a:p>
            <a:pPr algn="ctr"/>
            <a:r>
              <a:rPr lang="fa-IR" sz="7200" dirty="0" smtClean="0">
                <a:solidFill>
                  <a:srgbClr val="D6C24A"/>
                </a:solidFill>
                <a:cs typeface="B Zar" pitchFamily="2" charset="-78"/>
              </a:rPr>
              <a:t>مقدمه</a:t>
            </a:r>
            <a:endParaRPr lang="fa-IR" sz="7200" dirty="0">
              <a:solidFill>
                <a:srgbClr val="D6C24A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81000" y="1219200"/>
            <a:ext cx="8458200" cy="4648200"/>
          </a:xfrm>
        </p:spPr>
        <p:txBody>
          <a:bodyPr>
            <a:noAutofit/>
          </a:bodyPr>
          <a:lstStyle/>
          <a:p>
            <a:r>
              <a:rPr lang="fa-IR" sz="2800" dirty="0" smtClean="0">
                <a:cs typeface="B Zar" pitchFamily="2" charset="-78"/>
              </a:rPr>
              <a:t>پیش فرض های علم را که نقش اساسی در هویت بخشی به حوزه های مختلف علمی دارند می توان تحت عنوان پارادایم علم معرفی کرد.</a:t>
            </a:r>
          </a:p>
          <a:p>
            <a:r>
              <a:rPr lang="fa-IR" sz="2800" dirty="0" smtClean="0">
                <a:cs typeface="B Zar" pitchFamily="2" charset="-78"/>
              </a:rPr>
              <a:t>پاسخ پارادایمی به پنج عنصر هستی شناسی،معرفت شناسی،روش شناسی ، ماهیت انسان و ماهیت جامعه می تواند خط مشی پارادایمی یا خصیصه موجود در مسیر تحقیقات علمی را توصیف نماید.</a:t>
            </a:r>
          </a:p>
          <a:p>
            <a:r>
              <a:rPr lang="fa-IR" sz="2800" dirty="0" smtClean="0">
                <a:cs typeface="B Zar" pitchFamily="2" charset="-78"/>
              </a:rPr>
              <a:t>در این بخش سه پارادایم غالب در علوم انسانی بررسی می شوند:</a:t>
            </a:r>
          </a:p>
          <a:p>
            <a:pPr marL="0" indent="0">
              <a:buNone/>
            </a:pPr>
            <a:r>
              <a:rPr lang="fa-IR" sz="2800" dirty="0" smtClean="0">
                <a:cs typeface="B Zar" pitchFamily="2" charset="-78"/>
              </a:rPr>
              <a:t>1)پارادایم اثباتی</a:t>
            </a:r>
          </a:p>
          <a:p>
            <a:pPr marL="0" indent="0">
              <a:buNone/>
            </a:pPr>
            <a:r>
              <a:rPr lang="fa-IR" sz="2800" dirty="0" smtClean="0">
                <a:cs typeface="B Zar" pitchFamily="2" charset="-78"/>
              </a:rPr>
              <a:t>2)پارادایم تفسیری</a:t>
            </a:r>
          </a:p>
          <a:p>
            <a:pPr marL="0" indent="0">
              <a:buNone/>
            </a:pPr>
            <a:r>
              <a:rPr lang="fa-IR" sz="2800" dirty="0" smtClean="0">
                <a:cs typeface="B Zar" pitchFamily="2" charset="-78"/>
              </a:rPr>
              <a:t>3)پارادایم انتقادی</a:t>
            </a:r>
            <a:endParaRPr lang="fa-IR" sz="2800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6322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76200"/>
            <a:ext cx="7924800" cy="1143000"/>
          </a:xfrm>
        </p:spPr>
        <p:txBody>
          <a:bodyPr/>
          <a:lstStyle/>
          <a:p>
            <a:pPr algn="ctr"/>
            <a:r>
              <a:rPr lang="fa-IR" sz="6600" dirty="0" smtClean="0">
                <a:solidFill>
                  <a:srgbClr val="D6C24A"/>
                </a:solidFill>
                <a:cs typeface="B Zar" pitchFamily="2" charset="-78"/>
              </a:rPr>
              <a:t>تعریف پارادایم</a:t>
            </a:r>
            <a:endParaRPr lang="fa-IR" sz="6600" dirty="0">
              <a:solidFill>
                <a:srgbClr val="D6C24A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1143000"/>
            <a:ext cx="8610600" cy="4876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fa-IR" sz="2800" dirty="0" smtClean="0">
                <a:cs typeface="B Zar" pitchFamily="2" charset="-78"/>
              </a:rPr>
              <a:t>پارادایم علم،به لحاظ مفهومی مجموعه پیش فرض های فلسفی علم است که هویت نظری و عملیاتی علم بر اساس این پیش فرض ها تعیین می شود.</a:t>
            </a:r>
          </a:p>
          <a:p>
            <a:pPr marL="0" indent="0">
              <a:buNone/>
            </a:pPr>
            <a:endParaRPr lang="fa-IR" sz="2800" dirty="0" smtClean="0">
              <a:cs typeface="B Zar" pitchFamily="2" charset="-78"/>
            </a:endParaRPr>
          </a:p>
          <a:p>
            <a:pPr>
              <a:buFont typeface="Wingdings" pitchFamily="2" charset="2"/>
              <a:buChar char="ü"/>
            </a:pPr>
            <a:r>
              <a:rPr lang="fa-IR" sz="2800" dirty="0" smtClean="0">
                <a:cs typeface="B Zar" pitchFamily="2" charset="-78"/>
              </a:rPr>
              <a:t>از دیدگاه </a:t>
            </a:r>
            <a:r>
              <a:rPr lang="fa-IR" sz="2800" dirty="0" smtClean="0">
                <a:solidFill>
                  <a:srgbClr val="00B0F0"/>
                </a:solidFill>
                <a:cs typeface="B Zar" pitchFamily="2" charset="-78"/>
              </a:rPr>
              <a:t>کوهن</a:t>
            </a:r>
            <a:r>
              <a:rPr lang="fa-IR" sz="2800" dirty="0" smtClean="0">
                <a:cs typeface="B Zar" pitchFamily="2" charset="-78"/>
              </a:rPr>
              <a:t>،پارادایم به معنای جهت گیری و                                             راهبرد پایه ای نسبت به نظریه و تحقیق است که                                                       مقبولیت عام و عمومی پیدا می کنند و                                                      در یک دوره ای از زمان،مدلی را </a:t>
            </a:r>
            <a:r>
              <a:rPr lang="fa-IR" sz="2800" dirty="0">
                <a:cs typeface="B Zar" pitchFamily="2" charset="-78"/>
              </a:rPr>
              <a:t>جهت حل مسائل</a:t>
            </a:r>
            <a:r>
              <a:rPr lang="fa-IR" sz="2800" dirty="0" smtClean="0">
                <a:cs typeface="B Zar" pitchFamily="2" charset="-78"/>
              </a:rPr>
              <a:t>                                                    برای جامعه ی علمی فراهم   می آورد.</a:t>
            </a:r>
            <a:endParaRPr lang="fa-IR" sz="2800" dirty="0">
              <a:cs typeface="B Zar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822299"/>
            <a:ext cx="2362200" cy="25117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84800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76200"/>
            <a:ext cx="7924800" cy="1143000"/>
          </a:xfrm>
        </p:spPr>
        <p:txBody>
          <a:bodyPr/>
          <a:lstStyle/>
          <a:p>
            <a:pPr algn="ctr"/>
            <a:r>
              <a:rPr lang="fa-IR" sz="6600" dirty="0">
                <a:solidFill>
                  <a:srgbClr val="D6C24A"/>
                </a:solidFill>
                <a:cs typeface="B Zar" pitchFamily="2" charset="-78"/>
              </a:rPr>
              <a:t>عناصر بنیادی پارادایم ها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1143000"/>
            <a:ext cx="8534400" cy="4800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fa-IR" sz="2800" dirty="0" smtClean="0">
                <a:cs typeface="B Zar" pitchFamily="2" charset="-78"/>
              </a:rPr>
              <a:t>پارادایم با تعیین مسیر تحقیقات علمی به چگونگی رابطه ی میان نظریه و روش های تحقیق می پردازد.</a:t>
            </a:r>
          </a:p>
          <a:p>
            <a:pPr>
              <a:buFont typeface="Wingdings" pitchFamily="2" charset="2"/>
              <a:buChar char="Ø"/>
            </a:pPr>
            <a:r>
              <a:rPr lang="fa-IR" sz="2800" dirty="0" smtClean="0">
                <a:cs typeface="B Zar" pitchFamily="2" charset="-78"/>
              </a:rPr>
              <a:t>برای تبیین رابطه ی بین نظریه و روش،پرداختن به چهار ایده ی             </a:t>
            </a:r>
            <a:r>
              <a:rPr lang="fa-IR" sz="2800" dirty="0" smtClean="0">
                <a:solidFill>
                  <a:srgbClr val="FFFF00"/>
                </a:solidFill>
                <a:cs typeface="B Zar" pitchFamily="2" charset="-78"/>
              </a:rPr>
              <a:t>هستی شناسی ،معرفت شناسی،روش شناسی ،ماهیت انسان و ماهیت جامعه </a:t>
            </a:r>
            <a:r>
              <a:rPr lang="fa-IR" sz="2800" dirty="0" smtClean="0">
                <a:cs typeface="B Zar" pitchFamily="2" charset="-78"/>
              </a:rPr>
              <a:t>ضرورت دارد.</a:t>
            </a:r>
          </a:p>
          <a:p>
            <a:pPr>
              <a:buFont typeface="Wingdings" pitchFamily="2" charset="2"/>
              <a:buChar char="Ø"/>
            </a:pPr>
            <a:r>
              <a:rPr lang="fa-IR" sz="2800" dirty="0" smtClean="0">
                <a:cs typeface="B Zar" pitchFamily="2" charset="-78"/>
              </a:rPr>
              <a:t>این پنج ایده در واقع عناصر اساسی مورد بحث هر پارادایم فکری هستند.</a:t>
            </a:r>
          </a:p>
          <a:p>
            <a:pPr>
              <a:buFont typeface="Wingdings" pitchFamily="2" charset="2"/>
              <a:buChar char="Ø"/>
            </a:pPr>
            <a:r>
              <a:rPr lang="fa-IR" sz="2800" dirty="0" smtClean="0">
                <a:cs typeface="B Zar" pitchFamily="2" charset="-78"/>
              </a:rPr>
              <a:t>پاسخ پارادایمی به این </a:t>
            </a:r>
            <a:r>
              <a:rPr lang="fa-IR" sz="2800" dirty="0">
                <a:cs typeface="B Zar" pitchFamily="2" charset="-78"/>
              </a:rPr>
              <a:t>پ</a:t>
            </a:r>
            <a:r>
              <a:rPr lang="fa-IR" sz="2800" dirty="0" smtClean="0">
                <a:cs typeface="B Zar" pitchFamily="2" charset="-78"/>
              </a:rPr>
              <a:t>نج عنصر می تواند خط مشی پارادایمی یا خصیصه ی موجود در مسیر پارادایمی تحقیقات علمی را توصیف نماید.</a:t>
            </a:r>
            <a:endParaRPr lang="fa-IR" sz="2800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3391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152400"/>
            <a:ext cx="7924800" cy="1143000"/>
          </a:xfrm>
        </p:spPr>
        <p:txBody>
          <a:bodyPr/>
          <a:lstStyle/>
          <a:p>
            <a:pPr algn="ctr"/>
            <a:r>
              <a:rPr lang="fa-IR" sz="6000" dirty="0" smtClean="0">
                <a:solidFill>
                  <a:srgbClr val="D6C24A"/>
                </a:solidFill>
                <a:cs typeface="B Zar" pitchFamily="2" charset="-78"/>
              </a:rPr>
              <a:t>تعریف عناصر بنیادی پارادایم ها</a:t>
            </a:r>
            <a:endParaRPr lang="fa-IR" sz="6000" dirty="0">
              <a:solidFill>
                <a:srgbClr val="D6C24A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" y="914400"/>
            <a:ext cx="8839200" cy="563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a-IR" sz="2800" dirty="0" smtClean="0">
                <a:solidFill>
                  <a:srgbClr val="00B0F0"/>
                </a:solidFill>
                <a:cs typeface="B Zar" pitchFamily="2" charset="-78"/>
              </a:rPr>
              <a:t>1</a:t>
            </a:r>
            <a:r>
              <a:rPr lang="fa-IR" sz="2400" dirty="0" smtClean="0">
                <a:solidFill>
                  <a:srgbClr val="00B0F0"/>
                </a:solidFill>
                <a:cs typeface="B Zar" pitchFamily="2" charset="-78"/>
              </a:rPr>
              <a:t>)</a:t>
            </a:r>
            <a:r>
              <a:rPr lang="fa-IR" sz="2400" b="1" dirty="0" smtClean="0">
                <a:solidFill>
                  <a:srgbClr val="00B0F0"/>
                </a:solidFill>
                <a:cs typeface="B Zar" pitchFamily="2" charset="-78"/>
              </a:rPr>
              <a:t>هستی شناسی(</a:t>
            </a:r>
            <a:r>
              <a:rPr lang="en-US" sz="2400" b="1" dirty="0" smtClean="0">
                <a:solidFill>
                  <a:srgbClr val="00B0F0"/>
                </a:solidFill>
                <a:cs typeface="B Zar" pitchFamily="2" charset="-78"/>
              </a:rPr>
              <a:t>(Anthology</a:t>
            </a:r>
            <a:r>
              <a:rPr lang="fa-IR" sz="2400" b="1" dirty="0" smtClean="0">
                <a:solidFill>
                  <a:srgbClr val="00B0F0"/>
                </a:solidFill>
                <a:cs typeface="B Zar" pitchFamily="2" charset="-78"/>
              </a:rPr>
              <a:t>: </a:t>
            </a:r>
          </a:p>
          <a:p>
            <a:pPr marL="0" indent="0">
              <a:buNone/>
            </a:pPr>
            <a:r>
              <a:rPr lang="fa-IR" sz="2000" dirty="0" smtClean="0">
                <a:cs typeface="B Zar" pitchFamily="2" charset="-78"/>
              </a:rPr>
              <a:t>ماهیت وجودی واقعیتی که ما در پی کسب معرفت از آن هستیم.</a:t>
            </a:r>
          </a:p>
          <a:p>
            <a:pPr marL="0" indent="0">
              <a:buNone/>
            </a:pPr>
            <a:r>
              <a:rPr lang="fa-IR" sz="2400" dirty="0" smtClean="0">
                <a:solidFill>
                  <a:srgbClr val="00B0F0"/>
                </a:solidFill>
                <a:cs typeface="B Zar" pitchFamily="2" charset="-78"/>
              </a:rPr>
              <a:t>2)</a:t>
            </a:r>
            <a:r>
              <a:rPr lang="fa-IR" sz="2400" b="1" dirty="0" smtClean="0">
                <a:solidFill>
                  <a:srgbClr val="00B0F0"/>
                </a:solidFill>
                <a:cs typeface="B Zar" pitchFamily="2" charset="-78"/>
              </a:rPr>
              <a:t>معرفت شناسی</a:t>
            </a:r>
            <a:r>
              <a:rPr lang="en-US" sz="2400" b="1" dirty="0" smtClean="0">
                <a:solidFill>
                  <a:srgbClr val="00B0F0"/>
                </a:solidFill>
                <a:cs typeface="B Zar" pitchFamily="2" charset="-78"/>
              </a:rPr>
              <a:t>(Epistemology)</a:t>
            </a:r>
            <a:r>
              <a:rPr lang="fa-IR" sz="2400" b="1" dirty="0" smtClean="0">
                <a:solidFill>
                  <a:srgbClr val="00B0F0"/>
                </a:solidFill>
                <a:cs typeface="B Zar" pitchFamily="2" charset="-78"/>
              </a:rPr>
              <a:t>: </a:t>
            </a:r>
          </a:p>
          <a:p>
            <a:pPr marL="0" indent="0">
              <a:buNone/>
            </a:pPr>
            <a:r>
              <a:rPr lang="fa-IR" sz="2000" dirty="0" smtClean="0">
                <a:cs typeface="B Zar" pitchFamily="2" charset="-78"/>
              </a:rPr>
              <a:t>ماهیت یا خصیصه ی معرفت و دانش مرتبط با واقعیت .</a:t>
            </a:r>
          </a:p>
          <a:p>
            <a:pPr marL="0" indent="0">
              <a:buNone/>
            </a:pPr>
            <a:r>
              <a:rPr lang="fa-IR" sz="2400" dirty="0" smtClean="0">
                <a:solidFill>
                  <a:srgbClr val="00B0F0"/>
                </a:solidFill>
                <a:cs typeface="B Zar" pitchFamily="2" charset="-78"/>
              </a:rPr>
              <a:t>3)</a:t>
            </a:r>
            <a:r>
              <a:rPr lang="fa-IR" sz="2400" b="1" dirty="0" smtClean="0">
                <a:solidFill>
                  <a:srgbClr val="00B0F0"/>
                </a:solidFill>
                <a:cs typeface="B Zar" pitchFamily="2" charset="-78"/>
              </a:rPr>
              <a:t>روش شناسی</a:t>
            </a:r>
            <a:r>
              <a:rPr lang="en-US" sz="2400" b="1" dirty="0" smtClean="0">
                <a:solidFill>
                  <a:srgbClr val="00B0F0"/>
                </a:solidFill>
                <a:cs typeface="B Zar" pitchFamily="2" charset="-78"/>
              </a:rPr>
              <a:t>(Methodology)</a:t>
            </a:r>
            <a:r>
              <a:rPr lang="fa-IR" sz="2400" b="1" dirty="0" smtClean="0">
                <a:solidFill>
                  <a:srgbClr val="00B0F0"/>
                </a:solidFill>
                <a:cs typeface="B Zar" pitchFamily="2" charset="-78"/>
              </a:rPr>
              <a:t>: </a:t>
            </a:r>
          </a:p>
          <a:p>
            <a:pPr marL="0" indent="0">
              <a:buNone/>
            </a:pPr>
            <a:r>
              <a:rPr lang="fa-IR" sz="2000" dirty="0" smtClean="0">
                <a:cs typeface="B Zar" pitchFamily="2" charset="-78"/>
              </a:rPr>
              <a:t>چگونگی تولید معرفت معتبر و پایا از واقعیت.(فلسفه ی روش های جمع آوری اطلاعات).</a:t>
            </a:r>
          </a:p>
          <a:p>
            <a:pPr marL="0" indent="0">
              <a:buNone/>
            </a:pPr>
            <a:r>
              <a:rPr lang="fa-IR" sz="2400" dirty="0" smtClean="0">
                <a:solidFill>
                  <a:srgbClr val="00B0F0"/>
                </a:solidFill>
                <a:cs typeface="B Zar" pitchFamily="2" charset="-78"/>
              </a:rPr>
              <a:t>4)</a:t>
            </a:r>
            <a:r>
              <a:rPr lang="fa-IR" sz="2400" b="1" dirty="0" smtClean="0">
                <a:solidFill>
                  <a:srgbClr val="00B0F0"/>
                </a:solidFill>
                <a:cs typeface="B Zar" pitchFamily="2" charset="-78"/>
              </a:rPr>
              <a:t>ماهیت انسان:</a:t>
            </a:r>
          </a:p>
          <a:p>
            <a:pPr marL="0" indent="0">
              <a:buNone/>
            </a:pPr>
            <a:r>
              <a:rPr lang="fa-IR" sz="2000" dirty="0" smtClean="0">
                <a:cs typeface="B Zar" pitchFamily="2" charset="-78"/>
              </a:rPr>
              <a:t>پیش فرض هایی است که به ماهیت انسان و بخصوص رابطه ی آن ها با محیطشان مربوط می شود.</a:t>
            </a:r>
          </a:p>
          <a:p>
            <a:pPr marL="0" indent="0">
              <a:buNone/>
            </a:pPr>
            <a:r>
              <a:rPr lang="fa-IR" sz="2400" b="1" dirty="0" smtClean="0">
                <a:solidFill>
                  <a:srgbClr val="00B0F0"/>
                </a:solidFill>
                <a:cs typeface="B Zar" pitchFamily="2" charset="-78"/>
              </a:rPr>
              <a:t>5)ماهیت جامعه:</a:t>
            </a:r>
          </a:p>
          <a:p>
            <a:pPr marL="0" indent="0">
              <a:buNone/>
            </a:pPr>
            <a:r>
              <a:rPr lang="fa-IR" sz="2000" dirty="0" smtClean="0">
                <a:cs typeface="B Zar" pitchFamily="2" charset="-78"/>
              </a:rPr>
              <a:t>پیش فرض هایی است که مبتنی بر نظم و تعادل یا تضاد درون جامعه وجود دارد.(انسجام اجتماعی یا ازهم گسیختگی اجتماعی)</a:t>
            </a:r>
          </a:p>
          <a:p>
            <a:pPr marL="0" indent="0">
              <a:buNone/>
            </a:pPr>
            <a:endParaRPr lang="fa-IR" sz="2400" b="1" dirty="0" smtClean="0">
              <a:solidFill>
                <a:srgbClr val="00B0F0"/>
              </a:solidFill>
              <a:cs typeface="B Zar" pitchFamily="2" charset="-78"/>
            </a:endParaRPr>
          </a:p>
          <a:p>
            <a:pPr marL="0" indent="0">
              <a:buNone/>
            </a:pPr>
            <a:endParaRPr lang="fa-IR" sz="2400" b="1" dirty="0" smtClean="0">
              <a:solidFill>
                <a:srgbClr val="00B0F0"/>
              </a:solidFill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3383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924800" cy="1143000"/>
          </a:xfrm>
        </p:spPr>
        <p:txBody>
          <a:bodyPr/>
          <a:lstStyle/>
          <a:p>
            <a:pPr algn="ctr"/>
            <a:r>
              <a:rPr lang="fa-IR" sz="5400" dirty="0" smtClean="0">
                <a:solidFill>
                  <a:srgbClr val="D6C24A"/>
                </a:solidFill>
                <a:cs typeface="B Zar" pitchFamily="2" charset="-78"/>
              </a:rPr>
              <a:t>چارچوب بارل و مورگان</a:t>
            </a:r>
            <a:endParaRPr lang="en-US" sz="5400" dirty="0">
              <a:solidFill>
                <a:srgbClr val="D6C24A"/>
              </a:solidFill>
              <a:cs typeface="B Zar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477000" y="1828800"/>
            <a:ext cx="1524000" cy="685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400" b="1" dirty="0" smtClean="0">
                <a:cs typeface="B Zar" pitchFamily="2" charset="-78"/>
              </a:rPr>
              <a:t>واقع گرایی</a:t>
            </a:r>
            <a:endParaRPr lang="en-US" sz="2400" b="1" dirty="0">
              <a:cs typeface="B Zar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77000" y="3733800"/>
            <a:ext cx="1524000" cy="685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b="1" dirty="0" smtClean="0">
                <a:solidFill>
                  <a:schemeClr val="bg1"/>
                </a:solidFill>
                <a:cs typeface="B Zar" pitchFamily="2" charset="-78"/>
              </a:rPr>
              <a:t>جبر گرایی</a:t>
            </a:r>
            <a:endParaRPr lang="en-US" sz="2400" b="1" dirty="0">
              <a:solidFill>
                <a:schemeClr val="bg1"/>
              </a:solidFill>
              <a:cs typeface="B Zar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0" y="2819400"/>
            <a:ext cx="1524000" cy="685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b="1" dirty="0" smtClean="0">
                <a:solidFill>
                  <a:schemeClr val="bg1"/>
                </a:solidFill>
                <a:cs typeface="B Zar" pitchFamily="2" charset="-78"/>
              </a:rPr>
              <a:t>اثبات گرایی</a:t>
            </a:r>
            <a:endParaRPr lang="en-US" sz="2400" b="1" dirty="0">
              <a:solidFill>
                <a:schemeClr val="bg1"/>
              </a:solidFill>
              <a:cs typeface="B Zar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77000" y="4648200"/>
            <a:ext cx="1524000" cy="685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solidFill>
                  <a:schemeClr val="bg1"/>
                </a:solidFill>
                <a:cs typeface="B Zar" pitchFamily="2" charset="-78"/>
              </a:rPr>
              <a:t>قانون بنیاد</a:t>
            </a:r>
            <a:endParaRPr lang="en-US" sz="2000" b="1" dirty="0">
              <a:solidFill>
                <a:schemeClr val="bg1"/>
              </a:solidFill>
              <a:cs typeface="B Zar" pitchFamily="2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47800" y="1828800"/>
            <a:ext cx="1524000" cy="685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solidFill>
                  <a:schemeClr val="bg1"/>
                </a:solidFill>
                <a:cs typeface="B Zar" pitchFamily="2" charset="-78"/>
              </a:rPr>
              <a:t>نام انگاری</a:t>
            </a:r>
            <a:endParaRPr lang="en-US" sz="2000" b="1" dirty="0">
              <a:solidFill>
                <a:schemeClr val="bg1"/>
              </a:solidFill>
              <a:cs typeface="B Zar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47800" y="3733800"/>
            <a:ext cx="1524000" cy="685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solidFill>
                  <a:schemeClr val="bg1"/>
                </a:solidFill>
                <a:cs typeface="B Zar" pitchFamily="2" charset="-78"/>
              </a:rPr>
              <a:t>اختیار گرایی</a:t>
            </a:r>
            <a:endParaRPr lang="en-US" sz="2000" b="1" dirty="0">
              <a:solidFill>
                <a:schemeClr val="bg1"/>
              </a:solidFill>
              <a:cs typeface="B Zar" pitchFamily="2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47800" y="2819400"/>
            <a:ext cx="1524000" cy="685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solidFill>
                  <a:schemeClr val="bg1"/>
                </a:solidFill>
                <a:cs typeface="B Zar" pitchFamily="2" charset="-78"/>
              </a:rPr>
              <a:t>غیر اثبات گرایی</a:t>
            </a:r>
            <a:endParaRPr lang="en-US" sz="2000" b="1" dirty="0">
              <a:solidFill>
                <a:schemeClr val="bg1"/>
              </a:solidFill>
              <a:cs typeface="B Zar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447800" y="4648200"/>
            <a:ext cx="1524000" cy="685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 smtClean="0">
                <a:solidFill>
                  <a:schemeClr val="bg1"/>
                </a:solidFill>
                <a:cs typeface="B Zar" pitchFamily="2" charset="-78"/>
              </a:rPr>
              <a:t>ایده نگار</a:t>
            </a:r>
            <a:endParaRPr lang="en-US" sz="2000" b="1" dirty="0">
              <a:solidFill>
                <a:schemeClr val="bg1"/>
              </a:solidFill>
              <a:cs typeface="B Zar" pitchFamily="2" charset="-78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5410200" y="2209800"/>
            <a:ext cx="762000" cy="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410200" y="4953000"/>
            <a:ext cx="762000" cy="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410200" y="4114800"/>
            <a:ext cx="762000" cy="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410200" y="3124200"/>
            <a:ext cx="762000" cy="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 txBox="1">
            <a:spLocks/>
          </p:cNvSpPr>
          <p:nvPr/>
        </p:nvSpPr>
        <p:spPr>
          <a:xfrm>
            <a:off x="685800" y="1676400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400" b="0" i="0" u="none" strike="noStrike" kern="1200" cap="all" spc="50" normalizeH="0" baseline="0" noProof="0" dirty="0">
              <a:ln>
                <a:noFill/>
              </a:ln>
              <a:solidFill>
                <a:srgbClr val="D6C24A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3276600" y="2209800"/>
            <a:ext cx="838200" cy="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3352800" y="4953000"/>
            <a:ext cx="762000" cy="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3352800" y="4114800"/>
            <a:ext cx="762000" cy="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3352800" y="3200400"/>
            <a:ext cx="762000" cy="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4191000" y="1905000"/>
            <a:ext cx="1219200" cy="6096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 smtClean="0">
                <a:cs typeface="B Zar" pitchFamily="2" charset="-78"/>
              </a:rPr>
              <a:t>هستی شناسی</a:t>
            </a:r>
            <a:endParaRPr lang="en-US" b="1" dirty="0">
              <a:cs typeface="B Zar" pitchFamily="2" charset="-78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4114800" y="2819400"/>
            <a:ext cx="1219200" cy="6096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 smtClean="0">
                <a:cs typeface="B Zar" pitchFamily="2" charset="-78"/>
              </a:rPr>
              <a:t>معرفت شناسی</a:t>
            </a:r>
            <a:endParaRPr lang="en-US" b="1" dirty="0">
              <a:cs typeface="B Zar" pitchFamily="2" charset="-78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4114800" y="3810000"/>
            <a:ext cx="1219200" cy="6096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 smtClean="0">
                <a:cs typeface="B Zar" pitchFamily="2" charset="-78"/>
              </a:rPr>
              <a:t>ماهیت انسانی</a:t>
            </a:r>
            <a:endParaRPr lang="en-US" b="1" dirty="0">
              <a:cs typeface="B Zar" pitchFamily="2" charset="-78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4114800" y="4648200"/>
            <a:ext cx="1219200" cy="6096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 smtClean="0">
                <a:cs typeface="B Zar" pitchFamily="2" charset="-78"/>
              </a:rPr>
              <a:t>روش شناسی</a:t>
            </a:r>
            <a:endParaRPr lang="en-US" b="1" dirty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7924800" cy="1143000"/>
          </a:xfrm>
        </p:spPr>
        <p:txBody>
          <a:bodyPr/>
          <a:lstStyle/>
          <a:p>
            <a:r>
              <a:rPr lang="fa-IR" sz="5400" dirty="0" smtClean="0">
                <a:solidFill>
                  <a:srgbClr val="D6C24A"/>
                </a:solidFill>
                <a:cs typeface="B Zar" pitchFamily="2" charset="-78"/>
              </a:rPr>
              <a:t>چهار پارادایم برای نظریه اجتماعی</a:t>
            </a:r>
            <a:endParaRPr lang="en-US" sz="5400" dirty="0">
              <a:solidFill>
                <a:srgbClr val="D6C24A"/>
              </a:solidFill>
              <a:cs typeface="B Zar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</p:nvPr>
        </p:nvGraphicFramePr>
        <p:xfrm>
          <a:off x="228600" y="1706880"/>
          <a:ext cx="8686800" cy="454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800"/>
                <a:gridCol w="1422400"/>
                <a:gridCol w="1422400"/>
                <a:gridCol w="1422400"/>
                <a:gridCol w="1320800"/>
                <a:gridCol w="1524000"/>
              </a:tblGrid>
              <a:tr h="838200">
                <a:tc>
                  <a:txBody>
                    <a:bodyPr/>
                    <a:lstStyle/>
                    <a:p>
                      <a:r>
                        <a:rPr lang="fa-IR" sz="2400" dirty="0" smtClean="0">
                          <a:solidFill>
                            <a:schemeClr val="tx1"/>
                          </a:solidFill>
                          <a:cs typeface="B Zar" pitchFamily="2" charset="-78"/>
                        </a:rPr>
                        <a:t>ماهیت جامعه</a:t>
                      </a:r>
                      <a:endParaRPr lang="en-US" sz="24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a-IR" sz="2400" dirty="0" smtClean="0">
                          <a:solidFill>
                            <a:schemeClr val="tx1"/>
                          </a:solidFill>
                          <a:cs typeface="B Zar" pitchFamily="2" charset="-78"/>
                        </a:rPr>
                        <a:t>ماهیت انسان</a:t>
                      </a:r>
                      <a:endParaRPr lang="en-US" sz="24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a-IR" sz="2400" dirty="0" smtClean="0">
                          <a:solidFill>
                            <a:schemeClr val="tx1"/>
                          </a:solidFill>
                          <a:cs typeface="B Zar" pitchFamily="2" charset="-78"/>
                        </a:rPr>
                        <a:t>روش شناسی</a:t>
                      </a:r>
                      <a:endParaRPr lang="en-US" sz="24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a-IR" sz="2400" dirty="0" smtClean="0">
                          <a:solidFill>
                            <a:schemeClr val="tx1"/>
                          </a:solidFill>
                          <a:cs typeface="B Zar" pitchFamily="2" charset="-78"/>
                        </a:rPr>
                        <a:t>معرفت شناسی</a:t>
                      </a:r>
                      <a:endParaRPr lang="en-US" sz="24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a-IR" sz="2400" dirty="0" smtClean="0">
                          <a:solidFill>
                            <a:schemeClr val="tx1"/>
                          </a:solidFill>
                          <a:cs typeface="B Zar" pitchFamily="2" charset="-78"/>
                        </a:rPr>
                        <a:t>هستی شناسی</a:t>
                      </a:r>
                      <a:endParaRPr lang="en-US" sz="24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a-IR" sz="1600" dirty="0" smtClean="0">
                          <a:solidFill>
                            <a:schemeClr val="tx1"/>
                          </a:solidFill>
                          <a:cs typeface="B Zar" pitchFamily="2" charset="-78"/>
                        </a:rPr>
                        <a:t> </a:t>
                      </a:r>
                      <a:r>
                        <a:rPr lang="fa-IR" sz="1600" baseline="0" dirty="0" smtClean="0">
                          <a:solidFill>
                            <a:schemeClr val="tx1"/>
                          </a:solidFill>
                          <a:cs typeface="B Zar" pitchFamily="2" charset="-78"/>
                        </a:rPr>
                        <a:t> </a:t>
                      </a:r>
                      <a:r>
                        <a:rPr lang="fa-IR" sz="1600" dirty="0" smtClean="0">
                          <a:solidFill>
                            <a:schemeClr val="tx1"/>
                          </a:solidFill>
                          <a:cs typeface="B Zar" pitchFamily="2" charset="-78"/>
                        </a:rPr>
                        <a:t>عناصر</a:t>
                      </a:r>
                      <a:r>
                        <a:rPr lang="fa-IR" sz="1600" baseline="0" dirty="0" smtClean="0">
                          <a:solidFill>
                            <a:schemeClr val="tx1"/>
                          </a:solidFill>
                          <a:cs typeface="B Zar" pitchFamily="2" charset="-78"/>
                        </a:rPr>
                        <a:t> پارادایمی</a:t>
                      </a:r>
                      <a:endParaRPr lang="fa-IR" sz="1600" dirty="0" smtClean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  <a:p>
                      <a:endParaRPr lang="fa-IR" sz="1600" dirty="0" smtClean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  <a:p>
                      <a:r>
                        <a:rPr lang="fa-IR" sz="1600" dirty="0" smtClean="0">
                          <a:solidFill>
                            <a:schemeClr val="tx1"/>
                          </a:solidFill>
                          <a:cs typeface="B Zar" pitchFamily="2" charset="-78"/>
                        </a:rPr>
                        <a:t>پارادایم</a:t>
                      </a:r>
                      <a:r>
                        <a:rPr lang="fa-IR" sz="1600" baseline="0" dirty="0" smtClean="0">
                          <a:solidFill>
                            <a:schemeClr val="tx1"/>
                          </a:solidFill>
                          <a:cs typeface="B Zar" pitchFamily="2" charset="-78"/>
                        </a:rPr>
                        <a:t> </a:t>
                      </a:r>
                      <a:endParaRPr lang="en-US" sz="16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r>
                        <a:rPr lang="fa-IR" sz="2400" dirty="0" smtClean="0">
                          <a:cs typeface="B Zar" pitchFamily="2" charset="-78"/>
                        </a:rPr>
                        <a:t>نظم</a:t>
                      </a:r>
                      <a:endParaRPr lang="en-US" sz="2400" dirty="0"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a-IR" sz="2400" dirty="0" smtClean="0">
                          <a:cs typeface="B Zar" pitchFamily="2" charset="-78"/>
                        </a:rPr>
                        <a:t>جبر</a:t>
                      </a:r>
                      <a:endParaRPr lang="en-US" sz="2400" dirty="0"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a-IR" sz="2400" dirty="0" smtClean="0">
                          <a:cs typeface="B Zar" pitchFamily="2" charset="-78"/>
                        </a:rPr>
                        <a:t>قانون بنیاد</a:t>
                      </a:r>
                      <a:endParaRPr lang="en-US" sz="2400" dirty="0"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a-IR" sz="2400" dirty="0" smtClean="0">
                          <a:cs typeface="B Zar" pitchFamily="2" charset="-78"/>
                        </a:rPr>
                        <a:t>اثبات گرایی</a:t>
                      </a:r>
                      <a:endParaRPr lang="en-US" sz="2400" dirty="0"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a-IR" sz="2400" dirty="0" smtClean="0">
                          <a:cs typeface="B Zar" pitchFamily="2" charset="-78"/>
                        </a:rPr>
                        <a:t>واقع گرایی</a:t>
                      </a:r>
                      <a:endParaRPr lang="en-US" sz="2400" dirty="0"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a-IR" sz="2400" b="1" dirty="0" smtClean="0">
                          <a:solidFill>
                            <a:schemeClr val="bg2">
                              <a:lumMod val="10000"/>
                              <a:lumOff val="90000"/>
                            </a:schemeClr>
                          </a:solidFill>
                          <a:cs typeface="B Zar" pitchFamily="2" charset="-78"/>
                        </a:rPr>
                        <a:t>اثباتی</a:t>
                      </a:r>
                      <a:endParaRPr lang="en-US" sz="2400" b="1" dirty="0">
                        <a:solidFill>
                          <a:schemeClr val="bg2">
                            <a:lumMod val="10000"/>
                            <a:lumOff val="9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r>
                        <a:rPr lang="fa-IR" sz="2400" dirty="0" smtClean="0">
                          <a:cs typeface="B Zar" pitchFamily="2" charset="-78"/>
                        </a:rPr>
                        <a:t>نظم</a:t>
                      </a:r>
                      <a:endParaRPr lang="en-US" sz="2400" dirty="0"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a-IR" sz="2400" dirty="0" smtClean="0">
                          <a:cs typeface="B Zar" pitchFamily="2" charset="-78"/>
                        </a:rPr>
                        <a:t>اختیار</a:t>
                      </a:r>
                      <a:endParaRPr lang="en-US" sz="2400" dirty="0"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a-IR" sz="2400" dirty="0" smtClean="0">
                          <a:cs typeface="B Zar" pitchFamily="2" charset="-78"/>
                        </a:rPr>
                        <a:t>ایده نگار</a:t>
                      </a:r>
                      <a:endParaRPr lang="en-US" sz="2400" dirty="0"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a-IR" sz="2400" dirty="0" smtClean="0">
                          <a:cs typeface="B Zar" pitchFamily="2" charset="-78"/>
                        </a:rPr>
                        <a:t>غیر اثبات گرایی</a:t>
                      </a:r>
                      <a:endParaRPr lang="en-US" sz="2400" dirty="0"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a-IR" sz="2400" dirty="0" smtClean="0">
                          <a:cs typeface="B Zar" pitchFamily="2" charset="-78"/>
                        </a:rPr>
                        <a:t>نام انگاری</a:t>
                      </a:r>
                      <a:endParaRPr lang="en-US" sz="2400" dirty="0"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a-IR" sz="2400" b="1" dirty="0" smtClean="0">
                          <a:solidFill>
                            <a:schemeClr val="bg2">
                              <a:lumMod val="10000"/>
                              <a:lumOff val="90000"/>
                            </a:schemeClr>
                          </a:solidFill>
                          <a:cs typeface="B Zar" pitchFamily="2" charset="-78"/>
                        </a:rPr>
                        <a:t>تفسیری</a:t>
                      </a:r>
                      <a:endParaRPr lang="en-US" sz="2400" b="1" dirty="0">
                        <a:solidFill>
                          <a:schemeClr val="bg2">
                            <a:lumMod val="10000"/>
                            <a:lumOff val="9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r>
                        <a:rPr lang="fa-IR" sz="2400" dirty="0" smtClean="0">
                          <a:cs typeface="B Zar" pitchFamily="2" charset="-78"/>
                        </a:rPr>
                        <a:t>تضاد</a:t>
                      </a:r>
                      <a:endParaRPr lang="en-US" sz="2400" dirty="0"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400" dirty="0" smtClean="0">
                          <a:cs typeface="B Zar" pitchFamily="2" charset="-78"/>
                        </a:rPr>
                        <a:t>اختیار</a:t>
                      </a:r>
                      <a:endParaRPr lang="en-US" sz="2400" dirty="0" smtClean="0">
                        <a:cs typeface="B Zar" pitchFamily="2" charset="-78"/>
                      </a:endParaRPr>
                    </a:p>
                    <a:p>
                      <a:endParaRPr lang="en-US" sz="2400" dirty="0"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400" dirty="0" smtClean="0">
                          <a:cs typeface="B Zar" pitchFamily="2" charset="-78"/>
                        </a:rPr>
                        <a:t>ایده نگار</a:t>
                      </a:r>
                      <a:endParaRPr lang="en-US" sz="2400" dirty="0" smtClean="0">
                        <a:cs typeface="B Zar" pitchFamily="2" charset="-78"/>
                      </a:endParaRPr>
                    </a:p>
                    <a:p>
                      <a:endParaRPr lang="en-US" sz="2400" dirty="0"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400" dirty="0" smtClean="0">
                          <a:cs typeface="B Zar" pitchFamily="2" charset="-78"/>
                        </a:rPr>
                        <a:t>غیر اثبات گرایی</a:t>
                      </a:r>
                      <a:endParaRPr lang="en-US" sz="2400" dirty="0" smtClean="0">
                        <a:cs typeface="B Zar" pitchFamily="2" charset="-78"/>
                      </a:endParaRPr>
                    </a:p>
                    <a:p>
                      <a:endParaRPr lang="en-US" sz="2400" dirty="0"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400" dirty="0" smtClean="0">
                          <a:cs typeface="B Zar" pitchFamily="2" charset="-78"/>
                        </a:rPr>
                        <a:t>نام انگاری</a:t>
                      </a:r>
                      <a:endParaRPr lang="en-US" sz="2400" dirty="0" smtClean="0">
                        <a:cs typeface="B Zar" pitchFamily="2" charset="-78"/>
                      </a:endParaRPr>
                    </a:p>
                    <a:p>
                      <a:endParaRPr lang="en-US" sz="2400" dirty="0"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a-IR" sz="2400" b="1" dirty="0" smtClean="0">
                          <a:solidFill>
                            <a:schemeClr val="bg2">
                              <a:lumMod val="10000"/>
                              <a:lumOff val="90000"/>
                            </a:schemeClr>
                          </a:solidFill>
                          <a:cs typeface="B Zar" pitchFamily="2" charset="-78"/>
                        </a:rPr>
                        <a:t>انسان گرای بنیادی</a:t>
                      </a:r>
                    </a:p>
                    <a:p>
                      <a:endParaRPr lang="en-US" sz="2400" b="1" dirty="0">
                        <a:solidFill>
                          <a:schemeClr val="bg2">
                            <a:lumMod val="10000"/>
                            <a:lumOff val="9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r>
                        <a:rPr lang="fa-IR" sz="2400" dirty="0" smtClean="0">
                          <a:cs typeface="B Zar" pitchFamily="2" charset="-78"/>
                        </a:rPr>
                        <a:t>تضاد</a:t>
                      </a:r>
                      <a:endParaRPr lang="en-US" sz="2400" dirty="0"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400" dirty="0" smtClean="0">
                          <a:cs typeface="B Zar" pitchFamily="2" charset="-78"/>
                        </a:rPr>
                        <a:t>جبر</a:t>
                      </a:r>
                      <a:endParaRPr lang="en-US" sz="2400" dirty="0" smtClean="0">
                        <a:cs typeface="B Zar" pitchFamily="2" charset="-78"/>
                      </a:endParaRPr>
                    </a:p>
                    <a:p>
                      <a:endParaRPr lang="en-US" sz="2400" dirty="0"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400" dirty="0" smtClean="0">
                          <a:cs typeface="B Zar" pitchFamily="2" charset="-78"/>
                        </a:rPr>
                        <a:t>قانون بنیاد</a:t>
                      </a:r>
                      <a:endParaRPr lang="en-US" sz="2400" dirty="0" smtClean="0">
                        <a:cs typeface="B Zar" pitchFamily="2" charset="-78"/>
                      </a:endParaRPr>
                    </a:p>
                    <a:p>
                      <a:endParaRPr lang="en-US" sz="2400" dirty="0"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400" dirty="0" smtClean="0">
                          <a:cs typeface="B Zar" pitchFamily="2" charset="-78"/>
                        </a:rPr>
                        <a:t>اثبات گرایی</a:t>
                      </a:r>
                      <a:endParaRPr lang="en-US" sz="2400" dirty="0" smtClean="0">
                        <a:cs typeface="B Zar" pitchFamily="2" charset="-78"/>
                      </a:endParaRPr>
                    </a:p>
                    <a:p>
                      <a:endParaRPr lang="en-US" sz="2400" dirty="0"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400" dirty="0" smtClean="0">
                          <a:cs typeface="B Zar" pitchFamily="2" charset="-78"/>
                        </a:rPr>
                        <a:t>واقع گرایی</a:t>
                      </a:r>
                      <a:endParaRPr lang="en-US" sz="2400" dirty="0" smtClean="0">
                        <a:cs typeface="B Zar" pitchFamily="2" charset="-78"/>
                      </a:endParaRPr>
                    </a:p>
                    <a:p>
                      <a:endParaRPr lang="en-US" sz="2400" dirty="0"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a-IR" sz="2400" b="1" dirty="0" smtClean="0">
                          <a:solidFill>
                            <a:schemeClr val="bg2">
                              <a:lumMod val="10000"/>
                              <a:lumOff val="90000"/>
                            </a:schemeClr>
                          </a:solidFill>
                          <a:cs typeface="B Zar" pitchFamily="2" charset="-78"/>
                        </a:rPr>
                        <a:t>ساختارگرای بنیادی</a:t>
                      </a:r>
                      <a:endParaRPr lang="en-US" sz="2400" b="1" dirty="0">
                        <a:solidFill>
                          <a:schemeClr val="bg2">
                            <a:lumMod val="10000"/>
                            <a:lumOff val="9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 flipH="1">
            <a:off x="7467600" y="1905000"/>
            <a:ext cx="1447800" cy="533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0"/>
            <a:ext cx="8229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4800" cap="all" spc="50" dirty="0">
                <a:solidFill>
                  <a:srgbClr val="D6C24A"/>
                </a:solidFill>
                <a:ea typeface="+mj-ea"/>
                <a:cs typeface="B Zar" pitchFamily="2" charset="-78"/>
              </a:rPr>
              <a:t>سلسله مراتب هوپر و پاول در مورد تحقیقات حسابداری</a:t>
            </a:r>
            <a:endParaRPr lang="fa-I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2850" y="1684337"/>
            <a:ext cx="6718300" cy="5097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049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563562"/>
            <a:ext cx="8991600" cy="1417638"/>
          </a:xfrm>
        </p:spPr>
        <p:txBody>
          <a:bodyPr/>
          <a:lstStyle/>
          <a:p>
            <a:pPr lvl="0" algn="ctr">
              <a:spcBef>
                <a:spcPct val="20000"/>
              </a:spcBef>
              <a:spcAft>
                <a:spcPts val="600"/>
              </a:spcAft>
            </a:pPr>
            <a:r>
              <a:rPr lang="fa-IR" sz="4800" dirty="0" smtClean="0">
                <a:solidFill>
                  <a:srgbClr val="D6C24A"/>
                </a:solidFill>
                <a:cs typeface="B Zar" pitchFamily="2" charset="-78"/>
              </a:rPr>
              <a:t>معرفی پارادایم های غالب در علوم انسانی</a:t>
            </a:r>
            <a:br>
              <a:rPr lang="fa-IR" sz="4800" dirty="0" smtClean="0">
                <a:solidFill>
                  <a:srgbClr val="D6C24A"/>
                </a:solidFill>
                <a:cs typeface="B Zar" pitchFamily="2" charset="-78"/>
              </a:rPr>
            </a:br>
            <a:r>
              <a:rPr lang="fa-IR" sz="4800" dirty="0" smtClean="0">
                <a:solidFill>
                  <a:srgbClr val="D6C24A"/>
                </a:solidFill>
                <a:cs typeface="B Zar" pitchFamily="2" charset="-78"/>
              </a:rPr>
              <a:t>«</a:t>
            </a:r>
            <a:r>
              <a:rPr lang="fa-IR" sz="4800" cap="none" spc="30" dirty="0" smtClean="0">
                <a:solidFill>
                  <a:srgbClr val="D6C24A"/>
                </a:solidFill>
                <a:ea typeface="+mn-ea"/>
                <a:cs typeface="B Zar" pitchFamily="2" charset="-78"/>
              </a:rPr>
              <a:t>اثبات گرایی»</a:t>
            </a:r>
            <a:r>
              <a:rPr lang="fa-IR" cap="none" spc="30" dirty="0">
                <a:solidFill>
                  <a:srgbClr val="D6C24A"/>
                </a:solidFill>
                <a:ea typeface="+mn-ea"/>
                <a:cs typeface="B Zar" pitchFamily="2" charset="-78"/>
              </a:rPr>
              <a:t/>
            </a:r>
            <a:br>
              <a:rPr lang="fa-IR" cap="none" spc="30" dirty="0">
                <a:solidFill>
                  <a:srgbClr val="D6C24A"/>
                </a:solidFill>
                <a:ea typeface="+mn-ea"/>
                <a:cs typeface="B Zar" pitchFamily="2" charset="-78"/>
              </a:rPr>
            </a:br>
            <a:endParaRPr lang="fa-IR" dirty="0">
              <a:solidFill>
                <a:srgbClr val="D6C24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" y="1371600"/>
            <a:ext cx="8763000" cy="4800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a-IR" sz="3000" dirty="0" smtClean="0">
                <a:solidFill>
                  <a:schemeClr val="bg2">
                    <a:lumMod val="10000"/>
                    <a:lumOff val="90000"/>
                  </a:schemeClr>
                </a:solidFill>
                <a:cs typeface="B Zar" pitchFamily="2" charset="-78"/>
              </a:rPr>
              <a:t>از اندیشمندان و فیلسوفان مطرح در این </a:t>
            </a:r>
            <a:r>
              <a:rPr lang="fa-IR" sz="3000" dirty="0" smtClean="0">
                <a:cs typeface="B Zar" pitchFamily="2" charset="-78"/>
              </a:rPr>
              <a:t>حوزه اگوست کنت،جان استوارت میل و امیل دورکیم هستند.</a:t>
            </a:r>
          </a:p>
          <a:p>
            <a:pPr marL="0" indent="0">
              <a:buNone/>
            </a:pPr>
            <a:r>
              <a:rPr lang="fa-IR" sz="3000" dirty="0" smtClean="0">
                <a:solidFill>
                  <a:srgbClr val="00B0F0"/>
                </a:solidFill>
                <a:cs typeface="B Zar" pitchFamily="2" charset="-78"/>
              </a:rPr>
              <a:t>مختصات کلیدی اثبات گرایی به شرح زیر می باشند:</a:t>
            </a:r>
          </a:p>
          <a:p>
            <a:pPr>
              <a:buFont typeface="Wingdings" pitchFamily="2" charset="2"/>
              <a:buChar char="ü"/>
            </a:pPr>
            <a:r>
              <a:rPr lang="fa-IR" sz="3000" dirty="0" smtClean="0">
                <a:solidFill>
                  <a:schemeClr val="bg2">
                    <a:lumMod val="10000"/>
                    <a:lumOff val="90000"/>
                  </a:schemeClr>
                </a:solidFill>
                <a:cs typeface="B Zar" pitchFamily="2" charset="-78"/>
              </a:rPr>
              <a:t>واقعیت خارج از انسان وجود دارد.</a:t>
            </a:r>
          </a:p>
          <a:p>
            <a:pPr>
              <a:buFont typeface="Wingdings" pitchFamily="2" charset="2"/>
              <a:buChar char="ü"/>
            </a:pPr>
            <a:r>
              <a:rPr lang="fa-IR" sz="2800" dirty="0" smtClean="0">
                <a:solidFill>
                  <a:schemeClr val="bg2">
                    <a:lumMod val="10000"/>
                    <a:lumOff val="90000"/>
                  </a:schemeClr>
                </a:solidFill>
                <a:cs typeface="B Zar" pitchFamily="2" charset="-78"/>
              </a:rPr>
              <a:t>کسب معرفت معتبر بر اساس تجربه حسی</a:t>
            </a:r>
          </a:p>
          <a:p>
            <a:pPr>
              <a:buFont typeface="Wingdings" pitchFamily="2" charset="2"/>
              <a:buChar char="ü"/>
            </a:pPr>
            <a:r>
              <a:rPr lang="fa-IR" sz="2800" dirty="0" smtClean="0">
                <a:solidFill>
                  <a:schemeClr val="bg2">
                    <a:lumMod val="10000"/>
                    <a:lumOff val="90000"/>
                  </a:schemeClr>
                </a:solidFill>
                <a:cs typeface="B Zar" pitchFamily="2" charset="-78"/>
              </a:rPr>
              <a:t>تمرکز بر علم متکی بر گزاره های عددی و زبانی</a:t>
            </a:r>
          </a:p>
          <a:p>
            <a:pPr>
              <a:buFont typeface="Wingdings" pitchFamily="2" charset="2"/>
              <a:buChar char="ü"/>
            </a:pPr>
            <a:r>
              <a:rPr lang="fa-IR" sz="2800" dirty="0" smtClean="0">
                <a:solidFill>
                  <a:schemeClr val="bg2">
                    <a:lumMod val="10000"/>
                    <a:lumOff val="90000"/>
                  </a:schemeClr>
                </a:solidFill>
                <a:cs typeface="B Zar" pitchFamily="2" charset="-78"/>
              </a:rPr>
              <a:t>تاکید بر قابل آزمون ،تایید و ابطال بودن گزاره های علمی از طریق مشاهده تجربی</a:t>
            </a:r>
          </a:p>
          <a:p>
            <a:pPr>
              <a:buFont typeface="Wingdings" pitchFamily="2" charset="2"/>
              <a:buChar char="ü"/>
            </a:pPr>
            <a:r>
              <a:rPr lang="fa-IR" sz="2800" dirty="0" smtClean="0">
                <a:solidFill>
                  <a:schemeClr val="bg2">
                    <a:lumMod val="10000"/>
                    <a:lumOff val="90000"/>
                  </a:schemeClr>
                </a:solidFill>
                <a:cs typeface="B Zar" pitchFamily="2" charset="-78"/>
              </a:rPr>
              <a:t>اعتقاد به تجمعی و تراکمی بودن علم</a:t>
            </a:r>
          </a:p>
          <a:p>
            <a:pPr>
              <a:buFont typeface="Wingdings" pitchFamily="2" charset="2"/>
              <a:buChar char="ü"/>
            </a:pPr>
            <a:r>
              <a:rPr lang="fa-IR" sz="2800" dirty="0" smtClean="0">
                <a:solidFill>
                  <a:schemeClr val="bg2">
                    <a:lumMod val="10000"/>
                    <a:lumOff val="90000"/>
                  </a:schemeClr>
                </a:solidFill>
                <a:cs typeface="B Zar" pitchFamily="2" charset="-78"/>
              </a:rPr>
              <a:t>اعتقاد به اینکه نتایج علمی،وابستگی به شخصیت و موقعیت محقق ندارد.</a:t>
            </a:r>
          </a:p>
          <a:p>
            <a:pPr>
              <a:buFont typeface="Wingdings" pitchFamily="2" charset="2"/>
              <a:buChar char="ü"/>
            </a:pPr>
            <a:r>
              <a:rPr lang="fa-IR" sz="2800" dirty="0" smtClean="0">
                <a:solidFill>
                  <a:schemeClr val="bg2">
                    <a:lumMod val="10000"/>
                    <a:lumOff val="90000"/>
                  </a:schemeClr>
                </a:solidFill>
                <a:cs typeface="B Zar" pitchFamily="2" charset="-78"/>
              </a:rPr>
              <a:t>اعتقاد به یگانگی و وحدت علم.</a:t>
            </a:r>
          </a:p>
        </p:txBody>
      </p:sp>
    </p:spTree>
    <p:extLst>
      <p:ext uri="{BB962C8B-B14F-4D97-AF65-F5344CB8AC3E}">
        <p14:creationId xmlns:p14="http://schemas.microsoft.com/office/powerpoint/2010/main" val="112961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1066800"/>
            <a:ext cx="6400800" cy="1752600"/>
          </a:xfrm>
        </p:spPr>
        <p:txBody>
          <a:bodyPr>
            <a:normAutofit/>
          </a:bodyPr>
          <a:lstStyle/>
          <a:p>
            <a:r>
              <a:rPr lang="fa-IR" sz="6000" dirty="0" smtClean="0">
                <a:solidFill>
                  <a:srgbClr val="D6C24A"/>
                </a:solidFill>
                <a:cs typeface="B Zar" pitchFamily="2" charset="-78"/>
              </a:rPr>
              <a:t>بخش اول</a:t>
            </a:r>
            <a:endParaRPr lang="fa-IR" sz="6000" dirty="0">
              <a:solidFill>
                <a:srgbClr val="D6C24A"/>
              </a:solidFill>
              <a:cs typeface="B Zar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0"/>
            <a:ext cx="8305800" cy="1470025"/>
          </a:xfrm>
        </p:spPr>
        <p:txBody>
          <a:bodyPr/>
          <a:lstStyle/>
          <a:p>
            <a:r>
              <a:rPr lang="fa-IR" sz="7200" dirty="0" smtClean="0">
                <a:solidFill>
                  <a:srgbClr val="D6C24A"/>
                </a:solidFill>
                <a:cs typeface="B Zar" pitchFamily="2" charset="-78"/>
              </a:rPr>
              <a:t>چیستی تحقیق و معرفت علمی</a:t>
            </a:r>
            <a:endParaRPr lang="fa-IR" sz="7200" dirty="0">
              <a:solidFill>
                <a:srgbClr val="D6C24A"/>
              </a:solidFill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0470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39762"/>
            <a:ext cx="8839200" cy="1417638"/>
          </a:xfrm>
        </p:spPr>
        <p:txBody>
          <a:bodyPr/>
          <a:lstStyle/>
          <a:p>
            <a:pPr algn="ctr"/>
            <a:r>
              <a:rPr lang="fa-IR" sz="4800" dirty="0">
                <a:solidFill>
                  <a:srgbClr val="D6C24A"/>
                </a:solidFill>
                <a:cs typeface="B Zar" pitchFamily="2" charset="-78"/>
              </a:rPr>
              <a:t>معرفی پارادایم های غالب در علوم انسانی</a:t>
            </a:r>
            <a:br>
              <a:rPr lang="fa-IR" sz="4800" dirty="0">
                <a:solidFill>
                  <a:srgbClr val="D6C24A"/>
                </a:solidFill>
                <a:cs typeface="B Zar" pitchFamily="2" charset="-78"/>
              </a:rPr>
            </a:br>
            <a:r>
              <a:rPr lang="fa-IR" sz="4800" dirty="0">
                <a:solidFill>
                  <a:srgbClr val="D6C24A"/>
                </a:solidFill>
                <a:cs typeface="B Zar" pitchFamily="2" charset="-78"/>
              </a:rPr>
              <a:t>«</a:t>
            </a:r>
            <a:r>
              <a:rPr lang="fa-IR" sz="4800" cap="none" spc="30" dirty="0">
                <a:solidFill>
                  <a:srgbClr val="D6C24A"/>
                </a:solidFill>
                <a:cs typeface="B Zar" pitchFamily="2" charset="-78"/>
              </a:rPr>
              <a:t>اثبات گرایی»</a:t>
            </a:r>
            <a:r>
              <a:rPr lang="fa-IR" cap="none" spc="30" dirty="0">
                <a:solidFill>
                  <a:srgbClr val="D6C24A"/>
                </a:solidFill>
                <a:cs typeface="B Zar" pitchFamily="2" charset="-78"/>
              </a:rPr>
              <a:t/>
            </a:r>
            <a:br>
              <a:rPr lang="fa-IR" cap="none" spc="30" dirty="0">
                <a:solidFill>
                  <a:srgbClr val="D6C24A"/>
                </a:solidFill>
                <a:cs typeface="B Zar" pitchFamily="2" charset="-78"/>
              </a:rPr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1524000"/>
            <a:ext cx="8610600" cy="4876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fa-IR" sz="2800" dirty="0" smtClean="0">
                <a:cs typeface="B Zar" pitchFamily="2" charset="-78"/>
              </a:rPr>
              <a:t>هدف از تحقیق ،تبیین و پیش بینی است.</a:t>
            </a:r>
          </a:p>
          <a:p>
            <a:pPr>
              <a:buFont typeface="Wingdings" pitchFamily="2" charset="2"/>
              <a:buChar char="ü"/>
            </a:pPr>
            <a:r>
              <a:rPr lang="fa-IR" sz="2800" dirty="0" smtClean="0">
                <a:cs typeface="B Zar" pitchFamily="2" charset="-78"/>
              </a:rPr>
              <a:t>علم معادل دانش عامه نیست.</a:t>
            </a:r>
          </a:p>
          <a:p>
            <a:pPr>
              <a:buFont typeface="Wingdings" pitchFamily="2" charset="2"/>
              <a:buChar char="ü"/>
            </a:pPr>
            <a:r>
              <a:rPr lang="fa-IR" sz="2800" dirty="0" smtClean="0">
                <a:cs typeface="B Zar" pitchFamily="2" charset="-78"/>
              </a:rPr>
              <a:t>در رابطه ی میان نظریه و عمل،علم باید حتی الامکان خالی از ارزش باشد.</a:t>
            </a:r>
          </a:p>
          <a:p>
            <a:pPr>
              <a:buFont typeface="Wingdings" pitchFamily="2" charset="2"/>
              <a:buChar char="ü"/>
            </a:pPr>
            <a:r>
              <a:rPr lang="fa-IR" sz="2800" dirty="0" smtClean="0">
                <a:cs typeface="B Zar" pitchFamily="2" charset="-78"/>
              </a:rPr>
              <a:t>طبیعت نظام یافته است و این نظام یافتگی متکی بر روابط علی است.</a:t>
            </a:r>
          </a:p>
          <a:p>
            <a:pPr>
              <a:buFont typeface="Wingdings" pitchFamily="2" charset="2"/>
              <a:buChar char="ü"/>
            </a:pPr>
            <a:r>
              <a:rPr lang="fa-IR" sz="2800" dirty="0" smtClean="0">
                <a:cs typeface="B Zar" pitchFamily="2" charset="-78"/>
              </a:rPr>
              <a:t>ما می توانیم طبیعت و نظام یافتگی آن را کشف نماییم.</a:t>
            </a:r>
          </a:p>
          <a:p>
            <a:pPr>
              <a:buFont typeface="Wingdings" pitchFamily="2" charset="2"/>
              <a:buChar char="ü"/>
            </a:pPr>
            <a:r>
              <a:rPr lang="fa-IR" sz="2800" dirty="0" smtClean="0">
                <a:cs typeface="B Zar" pitchFamily="2" charset="-78"/>
              </a:rPr>
              <a:t>پدیده های طبیعی از علل طبیعی برخوردارند.</a:t>
            </a:r>
          </a:p>
          <a:p>
            <a:pPr>
              <a:buFont typeface="Wingdings" pitchFamily="2" charset="2"/>
              <a:buChar char="ü"/>
            </a:pPr>
            <a:r>
              <a:rPr lang="fa-IR" sz="2800" dirty="0" smtClean="0">
                <a:cs typeface="B Zar" pitchFamily="2" charset="-78"/>
              </a:rPr>
              <a:t>تبیین  نیازمند برخورداری از روشی سازمان یافته است که در آن ترکیبی از منطق قیاس و مشاهده تجربی دقیق انجام گرفته باشد.</a:t>
            </a:r>
          </a:p>
          <a:p>
            <a:pPr marL="0" indent="0">
              <a:buNone/>
            </a:pPr>
            <a:endParaRPr lang="fa-IR" sz="2800" dirty="0" smtClean="0">
              <a:cs typeface="B Zar" pitchFamily="2" charset="-78"/>
            </a:endParaRPr>
          </a:p>
          <a:p>
            <a:pPr marL="0" indent="0">
              <a:buNone/>
            </a:pPr>
            <a:endParaRPr lang="fa-IR" sz="2800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1661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534400" cy="1219200"/>
          </a:xfrm>
        </p:spPr>
        <p:txBody>
          <a:bodyPr/>
          <a:lstStyle/>
          <a:p>
            <a:pPr algn="ctr"/>
            <a:r>
              <a:rPr lang="fa-IR" sz="4800" dirty="0">
                <a:solidFill>
                  <a:srgbClr val="D6C24A"/>
                </a:solidFill>
                <a:cs typeface="B Zar" pitchFamily="2" charset="-78"/>
              </a:rPr>
              <a:t>معرفی پارادایم های غالب در علوم انسانی</a:t>
            </a:r>
            <a:br>
              <a:rPr lang="fa-IR" sz="4800" dirty="0">
                <a:solidFill>
                  <a:srgbClr val="D6C24A"/>
                </a:solidFill>
                <a:cs typeface="B Zar" pitchFamily="2" charset="-78"/>
              </a:rPr>
            </a:br>
            <a:r>
              <a:rPr lang="fa-IR" sz="4800" dirty="0">
                <a:solidFill>
                  <a:srgbClr val="D6C24A"/>
                </a:solidFill>
                <a:cs typeface="B Zar" pitchFamily="2" charset="-78"/>
              </a:rPr>
              <a:t>«</a:t>
            </a:r>
            <a:r>
              <a:rPr lang="fa-IR" sz="4800" cap="none" spc="30" dirty="0">
                <a:solidFill>
                  <a:srgbClr val="D6C24A"/>
                </a:solidFill>
                <a:cs typeface="B Zar" pitchFamily="2" charset="-78"/>
              </a:rPr>
              <a:t>اثبات گرایی»</a:t>
            </a:r>
            <a:r>
              <a:rPr lang="fa-IR" cap="none" spc="30" dirty="0">
                <a:solidFill>
                  <a:srgbClr val="D6C24A"/>
                </a:solidFill>
                <a:cs typeface="B Zar" pitchFamily="2" charset="-78"/>
              </a:rPr>
              <a:t/>
            </a:r>
            <a:br>
              <a:rPr lang="fa-IR" cap="none" spc="30" dirty="0">
                <a:solidFill>
                  <a:srgbClr val="D6C24A"/>
                </a:solidFill>
                <a:cs typeface="B Zar" pitchFamily="2" charset="-78"/>
              </a:rPr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1600200"/>
            <a:ext cx="8382000" cy="41148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a-IR" sz="2800" b="1" dirty="0" smtClean="0">
                <a:cs typeface="B Zar" pitchFamily="2" charset="-78"/>
              </a:rPr>
              <a:t>شناخته شده ترین نظریات علمی،متکی بر پارادایم اثبات گرایی :</a:t>
            </a:r>
          </a:p>
          <a:p>
            <a:r>
              <a:rPr lang="fa-IR" sz="2800" dirty="0" smtClean="0">
                <a:cs typeface="B Zar" pitchFamily="2" charset="-78"/>
              </a:rPr>
              <a:t>کارکردگرایی</a:t>
            </a:r>
          </a:p>
          <a:p>
            <a:r>
              <a:rPr lang="fa-IR" sz="2800" dirty="0" smtClean="0">
                <a:cs typeface="B Zar" pitchFamily="2" charset="-78"/>
              </a:rPr>
              <a:t>کارکردگرایی ساختاری</a:t>
            </a:r>
          </a:p>
          <a:p>
            <a:r>
              <a:rPr lang="fa-IR" sz="2800" dirty="0" smtClean="0">
                <a:cs typeface="B Zar" pitchFamily="2" charset="-78"/>
              </a:rPr>
              <a:t>نظریه انتخاب عقلانی</a:t>
            </a:r>
          </a:p>
          <a:p>
            <a:r>
              <a:rPr lang="fa-IR" sz="2800" dirty="0" smtClean="0">
                <a:cs typeface="B Zar" pitchFamily="2" charset="-78"/>
              </a:rPr>
              <a:t>نظریه مبادله</a:t>
            </a:r>
          </a:p>
          <a:p>
            <a:r>
              <a:rPr lang="fa-IR" sz="2800" dirty="0" smtClean="0">
                <a:cs typeface="B Zar" pitchFamily="2" charset="-78"/>
              </a:rPr>
              <a:t>نظریات رفتارگرایی</a:t>
            </a:r>
          </a:p>
          <a:p>
            <a:pPr marL="0" indent="0">
              <a:buNone/>
            </a:pPr>
            <a:r>
              <a:rPr lang="fa-IR" sz="2800" b="1" dirty="0" smtClean="0">
                <a:cs typeface="B Zar" pitchFamily="2" charset="-78"/>
              </a:rPr>
              <a:t>روش شناسی حاکم بر این نظریات روش شناسی کمی گرایانه است.</a:t>
            </a:r>
            <a:endParaRPr lang="fa-IR" sz="2800" b="1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5163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610600" cy="1417638"/>
          </a:xfrm>
        </p:spPr>
        <p:txBody>
          <a:bodyPr/>
          <a:lstStyle/>
          <a:p>
            <a:pPr algn="ctr"/>
            <a:r>
              <a:rPr lang="fa-IR" sz="4800" dirty="0">
                <a:solidFill>
                  <a:srgbClr val="D6C24A"/>
                </a:solidFill>
                <a:cs typeface="B Zar" pitchFamily="2" charset="-78"/>
              </a:rPr>
              <a:t>معرفی پارادایم های غالب در علوم انسانی</a:t>
            </a:r>
            <a:br>
              <a:rPr lang="fa-IR" sz="4800" dirty="0">
                <a:solidFill>
                  <a:srgbClr val="D6C24A"/>
                </a:solidFill>
                <a:cs typeface="B Zar" pitchFamily="2" charset="-78"/>
              </a:rPr>
            </a:br>
            <a:r>
              <a:rPr lang="fa-IR" sz="4800" dirty="0" smtClean="0">
                <a:solidFill>
                  <a:srgbClr val="D6C24A"/>
                </a:solidFill>
                <a:cs typeface="B Zar" pitchFamily="2" charset="-78"/>
              </a:rPr>
              <a:t>«</a:t>
            </a:r>
            <a:r>
              <a:rPr lang="fa-IR" sz="4800" cap="none" spc="30" dirty="0" smtClean="0">
                <a:solidFill>
                  <a:srgbClr val="D6C24A"/>
                </a:solidFill>
                <a:cs typeface="B Zar" pitchFamily="2" charset="-78"/>
              </a:rPr>
              <a:t>تفسیرگرایی</a:t>
            </a:r>
            <a:r>
              <a:rPr lang="fa-IR" sz="4800" cap="none" spc="30" dirty="0">
                <a:solidFill>
                  <a:srgbClr val="D6C24A"/>
                </a:solidFill>
                <a:cs typeface="B Zar" pitchFamily="2" charset="-78"/>
              </a:rPr>
              <a:t>»</a:t>
            </a:r>
            <a:r>
              <a:rPr lang="fa-IR" cap="none" spc="30" dirty="0">
                <a:solidFill>
                  <a:srgbClr val="D6C24A"/>
                </a:solidFill>
                <a:cs typeface="B Zar" pitchFamily="2" charset="-78"/>
              </a:rPr>
              <a:t/>
            </a:r>
            <a:br>
              <a:rPr lang="fa-IR" cap="none" spc="30" dirty="0">
                <a:solidFill>
                  <a:srgbClr val="D6C24A"/>
                </a:solidFill>
                <a:cs typeface="B Zar" pitchFamily="2" charset="-78"/>
              </a:rPr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1524000"/>
            <a:ext cx="8610600" cy="4648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a-IR" sz="2800" dirty="0" smtClean="0">
                <a:cs typeface="B Zar" pitchFamily="2" charset="-78"/>
              </a:rPr>
              <a:t>علوم اجتماعی تفسیری،ریشه در تفکر فلسفی ماکس وبر و ویلهم دیلتای دارد.</a:t>
            </a:r>
          </a:p>
          <a:p>
            <a:pPr marL="0" lvl="0" indent="0">
              <a:buClr>
                <a:srgbClr val="B4DCFA"/>
              </a:buClr>
              <a:buNone/>
            </a:pPr>
            <a:r>
              <a:rPr lang="fa-IR" sz="2800" dirty="0">
                <a:solidFill>
                  <a:srgbClr val="00B0F0"/>
                </a:solidFill>
                <a:cs typeface="B Zar" pitchFamily="2" charset="-78"/>
              </a:rPr>
              <a:t>مختصات کلیدی </a:t>
            </a:r>
            <a:r>
              <a:rPr lang="fa-IR" sz="2800" dirty="0" smtClean="0">
                <a:solidFill>
                  <a:srgbClr val="00B0F0"/>
                </a:solidFill>
                <a:cs typeface="B Zar" pitchFamily="2" charset="-78"/>
              </a:rPr>
              <a:t>تفسیر گرایی </a:t>
            </a:r>
            <a:r>
              <a:rPr lang="fa-IR" sz="2800" dirty="0">
                <a:solidFill>
                  <a:srgbClr val="00B0F0"/>
                </a:solidFill>
                <a:cs typeface="B Zar" pitchFamily="2" charset="-78"/>
              </a:rPr>
              <a:t>به شرح زیر می باشند</a:t>
            </a:r>
            <a:r>
              <a:rPr lang="fa-IR" sz="2800" dirty="0" smtClean="0">
                <a:solidFill>
                  <a:srgbClr val="00B0F0"/>
                </a:solidFill>
                <a:cs typeface="B Zar" pitchFamily="2" charset="-78"/>
              </a:rPr>
              <a:t>:</a:t>
            </a:r>
          </a:p>
          <a:p>
            <a:pPr lvl="0">
              <a:buClr>
                <a:srgbClr val="B4DCFA"/>
              </a:buClr>
              <a:buFont typeface="Wingdings" pitchFamily="2" charset="2"/>
              <a:buChar char="ü"/>
            </a:pPr>
            <a:r>
              <a:rPr lang="fa-IR" sz="2800" dirty="0" smtClean="0">
                <a:solidFill>
                  <a:schemeClr val="bg2">
                    <a:lumMod val="10000"/>
                    <a:lumOff val="90000"/>
                  </a:schemeClr>
                </a:solidFill>
                <a:cs typeface="B Zar" pitchFamily="2" charset="-78"/>
              </a:rPr>
              <a:t>واقعیت خارج از انسان نیست بلکه در درون ذهن و آگاهی او قرار دارد.</a:t>
            </a:r>
          </a:p>
          <a:p>
            <a:pPr lvl="0">
              <a:buClr>
                <a:srgbClr val="B4DCFA"/>
              </a:buClr>
              <a:buFont typeface="Wingdings" pitchFamily="2" charset="2"/>
              <a:buChar char="ü"/>
            </a:pPr>
            <a:r>
              <a:rPr lang="fa-IR" sz="2800" dirty="0" smtClean="0">
                <a:solidFill>
                  <a:schemeClr val="bg2">
                    <a:lumMod val="10000"/>
                    <a:lumOff val="90000"/>
                  </a:schemeClr>
                </a:solidFill>
                <a:cs typeface="B Zar" pitchFamily="2" charset="-78"/>
              </a:rPr>
              <a:t>به جای تمرکز بر مشاهده تجربی دقیق به معنای رفتار یا کنش انسانی توجه می شود.</a:t>
            </a:r>
          </a:p>
          <a:p>
            <a:pPr lvl="0">
              <a:buClr>
                <a:srgbClr val="B4DCFA"/>
              </a:buClr>
              <a:buFont typeface="Wingdings" pitchFamily="2" charset="2"/>
              <a:buChar char="ü"/>
            </a:pPr>
            <a:r>
              <a:rPr lang="fa-IR" sz="2800" dirty="0" smtClean="0">
                <a:solidFill>
                  <a:schemeClr val="bg2">
                    <a:lumMod val="10000"/>
                    <a:lumOff val="90000"/>
                  </a:schemeClr>
                </a:solidFill>
                <a:cs typeface="B Zar" pitchFamily="2" charset="-78"/>
              </a:rPr>
              <a:t>محقق به جای شروع تحقیق از نظریه،به دنبال نظریه سازی از معنا بر اساس رویکرد استقرایی است.</a:t>
            </a:r>
          </a:p>
          <a:p>
            <a:pPr lvl="0">
              <a:buClr>
                <a:srgbClr val="B4DCFA"/>
              </a:buClr>
              <a:buFont typeface="Wingdings" pitchFamily="2" charset="2"/>
              <a:buChar char="ü"/>
            </a:pPr>
            <a:r>
              <a:rPr lang="fa-IR" sz="2800" dirty="0" smtClean="0">
                <a:solidFill>
                  <a:schemeClr val="bg2">
                    <a:lumMod val="10000"/>
                    <a:lumOff val="90000"/>
                  </a:schemeClr>
                </a:solidFill>
                <a:cs typeface="B Zar" pitchFamily="2" charset="-78"/>
              </a:rPr>
              <a:t>کنش و تصمیم مردم بر اساس فهم ذهنی آنان از موقعیتی است که درآن زندگی می کنند.</a:t>
            </a:r>
          </a:p>
          <a:p>
            <a:pPr lvl="0">
              <a:buClr>
                <a:srgbClr val="B4DCFA"/>
              </a:buClr>
              <a:buFont typeface="Wingdings" pitchFamily="2" charset="2"/>
              <a:buChar char="ü"/>
            </a:pPr>
            <a:endParaRPr lang="fa-IR" sz="2800" dirty="0">
              <a:solidFill>
                <a:srgbClr val="00B0F0"/>
              </a:solidFill>
              <a:cs typeface="B Zar" pitchFamily="2" charset="-78"/>
            </a:endParaRPr>
          </a:p>
          <a:p>
            <a:endParaRPr lang="fa-IR" sz="2800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5408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458200" cy="1752600"/>
          </a:xfrm>
        </p:spPr>
        <p:txBody>
          <a:bodyPr/>
          <a:lstStyle/>
          <a:p>
            <a:pPr algn="ctr"/>
            <a:r>
              <a:rPr lang="fa-IR" sz="4800" dirty="0">
                <a:solidFill>
                  <a:srgbClr val="D6C24A"/>
                </a:solidFill>
                <a:cs typeface="B Zar" pitchFamily="2" charset="-78"/>
              </a:rPr>
              <a:t>معرفی پارادایم های غالب در علوم انسانی</a:t>
            </a:r>
            <a:br>
              <a:rPr lang="fa-IR" sz="4800" dirty="0">
                <a:solidFill>
                  <a:srgbClr val="D6C24A"/>
                </a:solidFill>
                <a:cs typeface="B Zar" pitchFamily="2" charset="-78"/>
              </a:rPr>
            </a:br>
            <a:r>
              <a:rPr lang="fa-IR" sz="4800" dirty="0">
                <a:solidFill>
                  <a:srgbClr val="D6C24A"/>
                </a:solidFill>
                <a:cs typeface="B Zar" pitchFamily="2" charset="-78"/>
              </a:rPr>
              <a:t>«</a:t>
            </a:r>
            <a:r>
              <a:rPr lang="fa-IR" sz="4800" cap="none" spc="30" dirty="0">
                <a:solidFill>
                  <a:srgbClr val="D6C24A"/>
                </a:solidFill>
                <a:cs typeface="B Zar" pitchFamily="2" charset="-78"/>
              </a:rPr>
              <a:t>تفسیرگرایی»</a:t>
            </a:r>
            <a:r>
              <a:rPr lang="fa-IR" cap="none" spc="30" dirty="0">
                <a:solidFill>
                  <a:srgbClr val="D6C24A"/>
                </a:solidFill>
                <a:cs typeface="B Zar" pitchFamily="2" charset="-78"/>
              </a:rPr>
              <a:t/>
            </a:r>
            <a:br>
              <a:rPr lang="fa-IR" cap="none" spc="30" dirty="0">
                <a:solidFill>
                  <a:srgbClr val="D6C24A"/>
                </a:solidFill>
                <a:cs typeface="B Zar" pitchFamily="2" charset="-78"/>
              </a:rPr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1600200"/>
            <a:ext cx="8686800" cy="4419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fa-IR" sz="2800" dirty="0" smtClean="0">
                <a:cs typeface="B Zar" pitchFamily="2" charset="-78"/>
              </a:rPr>
              <a:t>زندگی اجتماعی شامل فرایند تعامل به جای ساخت هاست و دچار تغییر مداوم است.</a:t>
            </a:r>
          </a:p>
          <a:p>
            <a:pPr>
              <a:buFont typeface="Wingdings" pitchFamily="2" charset="2"/>
              <a:buChar char="ü"/>
            </a:pPr>
            <a:r>
              <a:rPr lang="fa-IR" sz="2800" dirty="0" smtClean="0">
                <a:cs typeface="B Zar" pitchFamily="2" charset="-78"/>
              </a:rPr>
              <a:t>کنش های مردم بر اساس تفاسیر آن هاست.</a:t>
            </a:r>
          </a:p>
          <a:p>
            <a:pPr>
              <a:buFont typeface="Wingdings" pitchFamily="2" charset="2"/>
              <a:buChar char="ü"/>
            </a:pPr>
            <a:r>
              <a:rPr lang="fa-IR" sz="2800" dirty="0" smtClean="0">
                <a:cs typeface="B Zar" pitchFamily="2" charset="-78"/>
              </a:rPr>
              <a:t>«خود» ،پدیده ای مهم است که از طریق تعامل اجتماعی میان انسان ها ساخته می شود.</a:t>
            </a:r>
          </a:p>
          <a:p>
            <a:pPr>
              <a:buFont typeface="Wingdings" pitchFamily="2" charset="2"/>
              <a:buChar char="ü"/>
            </a:pPr>
            <a:r>
              <a:rPr lang="fa-IR" sz="2800" dirty="0" smtClean="0">
                <a:cs typeface="B Zar" pitchFamily="2" charset="-78"/>
              </a:rPr>
              <a:t>تفسیرگرایان با تکیه بر خلاقیت انسان به دنبال مطالعه ی کنش های اجتماعی هستند.</a:t>
            </a:r>
            <a:endParaRPr lang="fa-IR" sz="2800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8113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609600"/>
            <a:ext cx="8305800" cy="1524000"/>
          </a:xfrm>
        </p:spPr>
        <p:txBody>
          <a:bodyPr/>
          <a:lstStyle/>
          <a:p>
            <a:pPr algn="ctr"/>
            <a:r>
              <a:rPr lang="fa-IR" sz="5400" dirty="0" smtClean="0">
                <a:solidFill>
                  <a:srgbClr val="D6C24A"/>
                </a:solidFill>
                <a:cs typeface="B Zar" pitchFamily="2" charset="-78"/>
              </a:rPr>
              <a:t>هرمنوتیک</a:t>
            </a:r>
            <a:endParaRPr lang="fa-IR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1066800"/>
            <a:ext cx="9144000" cy="5638800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fa-IR" sz="2400" dirty="0" smtClean="0">
                <a:cs typeface="B Zar" pitchFamily="2" charset="-78"/>
              </a:rPr>
              <a:t>علم هرمنوتیک از سوی </a:t>
            </a:r>
            <a:r>
              <a:rPr lang="fa-IR" sz="2400" dirty="0" smtClean="0">
                <a:solidFill>
                  <a:srgbClr val="00B0F0"/>
                </a:solidFill>
                <a:cs typeface="B Zar" pitchFamily="2" charset="-78"/>
              </a:rPr>
              <a:t>ویلهم دیلتای </a:t>
            </a:r>
            <a:r>
              <a:rPr lang="fa-IR" sz="2400" dirty="0" smtClean="0">
                <a:cs typeface="B Zar" pitchFamily="2" charset="-78"/>
              </a:rPr>
              <a:t>به عنوان مبنای روش شناختی برای علوم انسانی عرضه شده است.</a:t>
            </a:r>
          </a:p>
          <a:p>
            <a:pPr>
              <a:buFont typeface="Courier New" pitchFamily="49" charset="0"/>
              <a:buChar char="o"/>
            </a:pPr>
            <a:r>
              <a:rPr lang="fa-IR" sz="2400" dirty="0" smtClean="0">
                <a:cs typeface="B Zar" pitchFamily="2" charset="-78"/>
              </a:rPr>
              <a:t>خصیصه ی فهم تفسیری علوم اجتماعی تفسیر گرا باعث شده است که این رویکرد به هرمنوتیک یا نظریه معنا که ریشه در قرن نوزدهم دارد،مرتبط شود.</a:t>
            </a:r>
          </a:p>
          <a:p>
            <a:pPr>
              <a:buFont typeface="Courier New" pitchFamily="49" charset="0"/>
              <a:buChar char="o"/>
            </a:pPr>
            <a:r>
              <a:rPr lang="fa-IR" sz="2400" dirty="0" smtClean="0">
                <a:cs typeface="B Zar" pitchFamily="2" charset="-78"/>
              </a:rPr>
              <a:t>هرمنوتیک تحت عنوان یک سیستم یا روش خاص تفسیر،یا نظریه خاص تفسیر تعریف         می شود.</a:t>
            </a:r>
          </a:p>
          <a:p>
            <a:pPr>
              <a:buFont typeface="Courier New" pitchFamily="49" charset="0"/>
              <a:buChar char="o"/>
            </a:pPr>
            <a:r>
              <a:rPr lang="fa-IR" sz="2400" dirty="0" smtClean="0">
                <a:cs typeface="B Zar" pitchFamily="2" charset="-78"/>
              </a:rPr>
              <a:t>استفاده از هرمنوتیک  به توانمند سازی انسان در درک اشیا و پدیده ها از دیدگاه افراد و همچنین فهم قدرت های اجتماعی و فرهنگی که این دیدگاه را متاثر می سازد، می انجامد.</a:t>
            </a:r>
          </a:p>
          <a:p>
            <a:pPr lvl="0">
              <a:buClr>
                <a:srgbClr val="B4DCFA"/>
              </a:buClr>
              <a:buFont typeface="Courier New" pitchFamily="49" charset="0"/>
              <a:buChar char="o"/>
            </a:pPr>
            <a:r>
              <a:rPr lang="fa-IR" sz="2400" dirty="0">
                <a:solidFill>
                  <a:srgbClr val="DDEDF5"/>
                </a:solidFill>
                <a:cs typeface="B Zar" pitchFamily="2" charset="-78"/>
              </a:rPr>
              <a:t>هرمنوتیک به دنبال توسعه و مطالعه ی نظریه های تفسیر و درک متون است.</a:t>
            </a:r>
          </a:p>
          <a:p>
            <a:pPr lvl="0">
              <a:buClr>
                <a:srgbClr val="B4DCFA"/>
              </a:buClr>
              <a:buFont typeface="Courier New" pitchFamily="49" charset="0"/>
              <a:buChar char="o"/>
            </a:pPr>
            <a:r>
              <a:rPr lang="fa-IR" sz="2400" dirty="0">
                <a:solidFill>
                  <a:srgbClr val="DDEDF5"/>
                </a:solidFill>
                <a:cs typeface="B Zar" pitchFamily="2" charset="-78"/>
              </a:rPr>
              <a:t>متن در این جا معنایی بیش از مدارک نوشته شده دارد و بر مواردی مانند تجربه که تفسیر بردار است ،نیز دلالت دارد.</a:t>
            </a:r>
          </a:p>
          <a:p>
            <a:pPr>
              <a:buFont typeface="Courier New" pitchFamily="49" charset="0"/>
              <a:buChar char="o"/>
            </a:pPr>
            <a:endParaRPr lang="fa-IR" sz="2800" dirty="0" smtClean="0">
              <a:cs typeface="B Zar" pitchFamily="2" charset="-78"/>
            </a:endParaRPr>
          </a:p>
          <a:p>
            <a:pPr marL="0" indent="0">
              <a:buNone/>
            </a:pPr>
            <a:endParaRPr lang="fa-IR" sz="2800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9912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15962"/>
            <a:ext cx="8610600" cy="1341438"/>
          </a:xfrm>
        </p:spPr>
        <p:txBody>
          <a:bodyPr/>
          <a:lstStyle/>
          <a:p>
            <a:pPr algn="ctr"/>
            <a:r>
              <a:rPr lang="fa-IR" sz="4800" dirty="0">
                <a:solidFill>
                  <a:srgbClr val="D6C24A"/>
                </a:solidFill>
                <a:cs typeface="B Zar" pitchFamily="2" charset="-78"/>
              </a:rPr>
              <a:t>معرفی پارادایم های غالب در علوم انسانی</a:t>
            </a:r>
            <a:br>
              <a:rPr lang="fa-IR" sz="4800" dirty="0">
                <a:solidFill>
                  <a:srgbClr val="D6C24A"/>
                </a:solidFill>
                <a:cs typeface="B Zar" pitchFamily="2" charset="-78"/>
              </a:rPr>
            </a:br>
            <a:r>
              <a:rPr lang="fa-IR" sz="4800" dirty="0" smtClean="0">
                <a:solidFill>
                  <a:srgbClr val="D6C24A"/>
                </a:solidFill>
                <a:cs typeface="B Zar" pitchFamily="2" charset="-78"/>
              </a:rPr>
              <a:t>«</a:t>
            </a:r>
            <a:r>
              <a:rPr lang="fa-IR" sz="4800" cap="none" spc="30" dirty="0" smtClean="0">
                <a:solidFill>
                  <a:srgbClr val="D6C24A"/>
                </a:solidFill>
                <a:cs typeface="B Zar" pitchFamily="2" charset="-78"/>
              </a:rPr>
              <a:t>انتقادی»</a:t>
            </a:r>
            <a:r>
              <a:rPr lang="fa-IR" cap="none" spc="30" dirty="0">
                <a:solidFill>
                  <a:srgbClr val="D6C24A"/>
                </a:solidFill>
                <a:cs typeface="B Zar" pitchFamily="2" charset="-78"/>
              </a:rPr>
              <a:t/>
            </a:r>
            <a:br>
              <a:rPr lang="fa-IR" cap="none" spc="30" dirty="0">
                <a:solidFill>
                  <a:srgbClr val="D6C24A"/>
                </a:solidFill>
                <a:cs typeface="B Zar" pitchFamily="2" charset="-78"/>
              </a:rPr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1447800"/>
            <a:ext cx="8763000" cy="4800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a-IR" sz="2800" dirty="0" smtClean="0">
                <a:cs typeface="B Zar" pitchFamily="2" charset="-78"/>
              </a:rPr>
              <a:t>اصول حاکم بر رویکرد انتقادی ریشه در دیدگه های نظری مارکس ، فروید و هابرماس دارد.</a:t>
            </a:r>
          </a:p>
          <a:p>
            <a:pPr>
              <a:buFont typeface="Wingdings" pitchFamily="2" charset="2"/>
              <a:buChar char="ü"/>
            </a:pPr>
            <a:r>
              <a:rPr lang="fa-IR" sz="2800" dirty="0" smtClean="0">
                <a:cs typeface="B Zar" pitchFamily="2" charset="-78"/>
              </a:rPr>
              <a:t>پارادایم انتقادی مانند تفسیر گران دنیای اجتماعی را متفاوت از دنیای طبیعی می بیند ولی بحث مشاهده و قاعده مندی از قبل تعیین شده نظام اجتماعی را نفی نمی کند و از این موارد در خدمت تغییر و تحولات به جای اصالت نظم اثبات گرایی استفاده می کند.</a:t>
            </a:r>
          </a:p>
          <a:p>
            <a:pPr>
              <a:buFont typeface="Wingdings" pitchFamily="2" charset="2"/>
              <a:buChar char="ü"/>
            </a:pPr>
            <a:r>
              <a:rPr lang="fa-IR" sz="2800" dirty="0" smtClean="0">
                <a:cs typeface="B Zar" pitchFamily="2" charset="-78"/>
              </a:rPr>
              <a:t>محقق انتقادی به دنبال شناسایی روابط تضاد در واقعیت اجتماعی است که حکایت از نوعی سلطه و ظلم دارد.</a:t>
            </a:r>
          </a:p>
          <a:p>
            <a:pPr>
              <a:buFont typeface="Wingdings" pitchFamily="2" charset="2"/>
              <a:buChar char="ü"/>
            </a:pPr>
            <a:r>
              <a:rPr lang="fa-IR" sz="2800" dirty="0" smtClean="0">
                <a:cs typeface="B Zar" pitchFamily="2" charset="-78"/>
              </a:rPr>
              <a:t>پارادایم انتقادی به دنبال طرح و گسترش فهم و آگاهی است که از سطح ظاهر به عمق واقعیت وارد شود.</a:t>
            </a:r>
          </a:p>
          <a:p>
            <a:pPr>
              <a:buFont typeface="Wingdings" pitchFamily="2" charset="2"/>
              <a:buChar char="ü"/>
            </a:pP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280251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562"/>
            <a:ext cx="8458200" cy="1417638"/>
          </a:xfrm>
        </p:spPr>
        <p:txBody>
          <a:bodyPr/>
          <a:lstStyle/>
          <a:p>
            <a:pPr algn="ctr"/>
            <a:r>
              <a:rPr lang="fa-IR" sz="4800" dirty="0">
                <a:solidFill>
                  <a:srgbClr val="D6C24A"/>
                </a:solidFill>
                <a:cs typeface="B Zar" pitchFamily="2" charset="-78"/>
              </a:rPr>
              <a:t>معرفی پارادایم های غالب در علوم انسانی</a:t>
            </a:r>
            <a:br>
              <a:rPr lang="fa-IR" sz="4800" dirty="0">
                <a:solidFill>
                  <a:srgbClr val="D6C24A"/>
                </a:solidFill>
                <a:cs typeface="B Zar" pitchFamily="2" charset="-78"/>
              </a:rPr>
            </a:br>
            <a:r>
              <a:rPr lang="fa-IR" sz="4800" dirty="0">
                <a:solidFill>
                  <a:srgbClr val="D6C24A"/>
                </a:solidFill>
                <a:cs typeface="B Zar" pitchFamily="2" charset="-78"/>
              </a:rPr>
              <a:t>«</a:t>
            </a:r>
            <a:r>
              <a:rPr lang="fa-IR" sz="4800" cap="none" spc="30" dirty="0">
                <a:solidFill>
                  <a:srgbClr val="D6C24A"/>
                </a:solidFill>
                <a:cs typeface="B Zar" pitchFamily="2" charset="-78"/>
              </a:rPr>
              <a:t>انتقادی»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1524000"/>
            <a:ext cx="8763000" cy="4876800"/>
          </a:xfrm>
        </p:spPr>
        <p:txBody>
          <a:bodyPr/>
          <a:lstStyle/>
          <a:p>
            <a:pPr lvl="0">
              <a:buClr>
                <a:srgbClr val="B4DCFA"/>
              </a:buClr>
              <a:buFont typeface="Wingdings" pitchFamily="2" charset="2"/>
              <a:buChar char="ü"/>
            </a:pPr>
            <a:r>
              <a:rPr lang="fa-IR" sz="2800" dirty="0">
                <a:solidFill>
                  <a:srgbClr val="DDEDF5"/>
                </a:solidFill>
                <a:cs typeface="B Zar" pitchFamily="2" charset="-78"/>
              </a:rPr>
              <a:t>رویکرد انتقادی به دنبال توانمند سازی انسان در فائق آمدن بر محدودیت های ناشی از نژاد،طبقه و جنسیت در جامعه است</a:t>
            </a:r>
            <a:r>
              <a:rPr lang="fa-IR" sz="2800" dirty="0" smtClean="0">
                <a:solidFill>
                  <a:srgbClr val="DDEDF5"/>
                </a:solidFill>
                <a:cs typeface="B Zar" pitchFamily="2" charset="-78"/>
              </a:rPr>
              <a:t>.</a:t>
            </a:r>
          </a:p>
          <a:p>
            <a:pPr lvl="0">
              <a:buClr>
                <a:srgbClr val="B4DCFA"/>
              </a:buClr>
              <a:buFont typeface="Wingdings" pitchFamily="2" charset="2"/>
              <a:buChar char="ü"/>
            </a:pPr>
            <a:r>
              <a:rPr lang="fa-IR" sz="2800" dirty="0" smtClean="0">
                <a:solidFill>
                  <a:srgbClr val="DDEDF5"/>
                </a:solidFill>
                <a:cs typeface="B Zar" pitchFamily="2" charset="-78"/>
              </a:rPr>
              <a:t>محقق انتقادی به دنبال مطالعه علمی نهادهای اجتماعی و تحولات آن،از طریق تفسیر معانی زندگی اجتماعی،خصیصه تاریخی سلطه،بیگانگی،تعارضات اجتماعی،نقد اجتماعی و آگاهی کاذب است.</a:t>
            </a:r>
          </a:p>
          <a:p>
            <a:pPr lvl="0">
              <a:buClr>
                <a:srgbClr val="B4DCFA"/>
              </a:buClr>
              <a:buFont typeface="Wingdings" pitchFamily="2" charset="2"/>
              <a:buChar char="ü"/>
            </a:pPr>
            <a:r>
              <a:rPr lang="fa-IR" sz="2800" dirty="0" smtClean="0">
                <a:solidFill>
                  <a:srgbClr val="DDEDF5"/>
                </a:solidFill>
                <a:cs typeface="B Zar" pitchFamily="2" charset="-78"/>
              </a:rPr>
              <a:t>در تحقیق انتقادی محقق به دنبال اصالت نتیجه نیست،بلکه به اصالت فرایند تاکید دارد.</a:t>
            </a:r>
          </a:p>
          <a:p>
            <a:pPr lvl="0">
              <a:buClr>
                <a:srgbClr val="B4DCFA"/>
              </a:buClr>
              <a:buFont typeface="Wingdings" pitchFamily="2" charset="2"/>
              <a:buChar char="ü"/>
            </a:pPr>
            <a:r>
              <a:rPr lang="fa-IR" sz="2800" dirty="0" smtClean="0">
                <a:solidFill>
                  <a:srgbClr val="DDEDF5"/>
                </a:solidFill>
                <a:cs typeface="B Zar" pitchFamily="2" charset="-78"/>
              </a:rPr>
              <a:t>ادبیات حاکم بر روش شناسی انتقادی،حکایت از این انتقاد و باور پارادایمی دارد که دنیا بر اساس نوعی نابرابری ساخته شده است.</a:t>
            </a:r>
          </a:p>
          <a:p>
            <a:pPr marL="0" lvl="0" indent="0">
              <a:buClr>
                <a:srgbClr val="B4DCFA"/>
              </a:buClr>
              <a:buNone/>
            </a:pPr>
            <a:endParaRPr lang="fa-IR" sz="2600" dirty="0">
              <a:solidFill>
                <a:srgbClr val="DDEDF5"/>
              </a:solidFill>
              <a:cs typeface="B Zar" pitchFamily="2" charset="-78"/>
            </a:endParaRP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75679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7924800" cy="1143000"/>
          </a:xfrm>
        </p:spPr>
        <p:txBody>
          <a:bodyPr/>
          <a:lstStyle/>
          <a:p>
            <a:pPr algn="ctr"/>
            <a:r>
              <a:rPr lang="fa-IR" sz="4800" dirty="0">
                <a:solidFill>
                  <a:srgbClr val="D6C24A"/>
                </a:solidFill>
                <a:cs typeface="B Zar" pitchFamily="2" charset="-78"/>
              </a:rPr>
              <a:t>معرفی پارادایم های غالب در علوم انسانی</a:t>
            </a:r>
            <a:br>
              <a:rPr lang="fa-IR" sz="4800" dirty="0">
                <a:solidFill>
                  <a:srgbClr val="D6C24A"/>
                </a:solidFill>
                <a:cs typeface="B Zar" pitchFamily="2" charset="-78"/>
              </a:rPr>
            </a:br>
            <a:r>
              <a:rPr lang="fa-IR" sz="4800" dirty="0">
                <a:solidFill>
                  <a:srgbClr val="D6C24A"/>
                </a:solidFill>
                <a:cs typeface="B Zar" pitchFamily="2" charset="-78"/>
              </a:rPr>
              <a:t>«</a:t>
            </a:r>
            <a:r>
              <a:rPr lang="fa-IR" sz="4800" cap="none" spc="30" dirty="0">
                <a:solidFill>
                  <a:srgbClr val="D6C24A"/>
                </a:solidFill>
                <a:cs typeface="B Zar" pitchFamily="2" charset="-78"/>
              </a:rPr>
              <a:t>انتقادی»</a:t>
            </a:r>
            <a:endParaRPr lang="fa-IR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76400"/>
            <a:ext cx="7924800" cy="4114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fa-IR" sz="2800" dirty="0" smtClean="0">
                <a:cs typeface="B Zar" pitchFamily="2" charset="-78"/>
              </a:rPr>
              <a:t>در سنت تحقیقاتی انتقادی تمرکز بر سه وا</a:t>
            </a:r>
            <a:r>
              <a:rPr lang="fa-IR" sz="2800" dirty="0">
                <a:solidFill>
                  <a:srgbClr val="DDEDF5"/>
                </a:solidFill>
                <a:cs typeface="B Zar" pitchFamily="2" charset="-78"/>
              </a:rPr>
              <a:t> ژه </a:t>
            </a:r>
            <a:r>
              <a:rPr lang="fa-IR" sz="2800" dirty="0" smtClean="0">
                <a:solidFill>
                  <a:srgbClr val="DDEDF5"/>
                </a:solidFill>
                <a:cs typeface="B Zar" pitchFamily="2" charset="-78"/>
              </a:rPr>
              <a:t> </a:t>
            </a:r>
            <a:r>
              <a:rPr lang="fa-IR" sz="2800" dirty="0">
                <a:solidFill>
                  <a:srgbClr val="DDEDF5"/>
                </a:solidFill>
                <a:cs typeface="B Zar" pitchFamily="2" charset="-78"/>
              </a:rPr>
              <a:t>نژاد </a:t>
            </a:r>
            <a:r>
              <a:rPr lang="fa-IR" sz="2800" dirty="0" smtClean="0">
                <a:solidFill>
                  <a:srgbClr val="DDEDF5"/>
                </a:solidFill>
                <a:cs typeface="B Zar" pitchFamily="2" charset="-78"/>
              </a:rPr>
              <a:t>(قومیت)،طبقه و جنسیت است.</a:t>
            </a:r>
          </a:p>
          <a:p>
            <a:pPr>
              <a:buFont typeface="Wingdings" pitchFamily="2" charset="2"/>
              <a:buChar char="ü"/>
            </a:pPr>
            <a:r>
              <a:rPr lang="fa-IR" sz="2800" dirty="0" smtClean="0">
                <a:solidFill>
                  <a:srgbClr val="DDEDF5"/>
                </a:solidFill>
                <a:cs typeface="B Zar" pitchFamily="2" charset="-78"/>
              </a:rPr>
              <a:t>تحقیق انتقادی با خصیصه ی فرایندی بودن،سراغ تاریخ به عنوان بستر شکل گیری روابط قدرت می رود.</a:t>
            </a:r>
          </a:p>
          <a:p>
            <a:pPr>
              <a:buFont typeface="Wingdings" pitchFamily="2" charset="2"/>
              <a:buChar char="ü"/>
            </a:pPr>
            <a:r>
              <a:rPr lang="fa-IR" sz="2800" dirty="0" smtClean="0">
                <a:solidFill>
                  <a:srgbClr val="DDEDF5"/>
                </a:solidFill>
                <a:cs typeface="B Zar" pitchFamily="2" charset="-78"/>
              </a:rPr>
              <a:t>تحقیقات انتقادی تحقیقاتی ارزش مدار هستند                                                  که بر خالی از ارزش بودن                                                                 اثبات گرایی حمله می کند.</a:t>
            </a:r>
            <a:endParaRPr lang="fa-IR" sz="2800" dirty="0">
              <a:cs typeface="B Zar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657600"/>
            <a:ext cx="2438400" cy="2209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059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sz="6600" dirty="0" smtClean="0">
                <a:solidFill>
                  <a:srgbClr val="D6C24A"/>
                </a:solidFill>
                <a:cs typeface="B Zar" pitchFamily="2" charset="-78"/>
              </a:rPr>
              <a:t>با سپاس از توجه شما</a:t>
            </a:r>
            <a:endParaRPr lang="fa-IR" sz="6600" dirty="0">
              <a:solidFill>
                <a:srgbClr val="D6C24A"/>
              </a:solidFill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5377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sz="7200" dirty="0" smtClean="0">
                <a:solidFill>
                  <a:srgbClr val="D6C24A"/>
                </a:solidFill>
                <a:cs typeface="B Zar" pitchFamily="2" charset="-78"/>
              </a:rPr>
              <a:t>مقدمه</a:t>
            </a:r>
            <a:endParaRPr lang="fa-IR" sz="7200" dirty="0">
              <a:solidFill>
                <a:srgbClr val="D6C24A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" y="1295400"/>
            <a:ext cx="8839200" cy="5181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fa-IR" sz="2800" dirty="0" smtClean="0">
                <a:cs typeface="B Zar" pitchFamily="2" charset="-78"/>
              </a:rPr>
              <a:t>تحقیق مجموعه فعالیت هایی است برای جواب به سوالاتی که در ذهن انسان به وجود می آید.</a:t>
            </a:r>
          </a:p>
          <a:p>
            <a:pPr>
              <a:buFont typeface="Wingdings" pitchFamily="2" charset="2"/>
              <a:buChar char="v"/>
            </a:pPr>
            <a:r>
              <a:rPr lang="fa-IR" sz="2800" dirty="0" smtClean="0">
                <a:cs typeface="B Zar" pitchFamily="2" charset="-78"/>
              </a:rPr>
              <a:t>تحقیق ضرورتی برای زندگی اجتماعی است.</a:t>
            </a:r>
          </a:p>
          <a:p>
            <a:pPr>
              <a:buFont typeface="Wingdings" pitchFamily="2" charset="2"/>
              <a:buChar char="v"/>
            </a:pPr>
            <a:r>
              <a:rPr lang="fa-IR" sz="2800" dirty="0" smtClean="0">
                <a:cs typeface="B Zar" pitchFamily="2" charset="-78"/>
              </a:rPr>
              <a:t>دغدغه و نگرانی اندیشمندان،روشنفکران،کارشناسان وحتی حاکمان این بوده است که موضع گیری انسان ها در مقابل این سوالات چگونه باشد.</a:t>
            </a:r>
          </a:p>
          <a:p>
            <a:pPr>
              <a:buFont typeface="Wingdings" pitchFamily="2" charset="2"/>
              <a:buChar char="v"/>
            </a:pPr>
            <a:r>
              <a:rPr lang="fa-IR" sz="2800" dirty="0" smtClean="0">
                <a:cs typeface="B Zar" pitchFamily="2" charset="-78"/>
              </a:rPr>
              <a:t>بنابراین اندیشمندان به طرح مباحث متعدد پیرامون                               مجموعه ای سازمان یافته،منظم و قابل ارزیابی پرداختند                                  که هم با مباحث نظری و صرفا ذهنی سازگار باشد                                         وهم به واقعیت تجربی وارد شود.</a:t>
            </a:r>
          </a:p>
          <a:p>
            <a:pPr>
              <a:buFont typeface="Wingdings" pitchFamily="2" charset="2"/>
              <a:buChar char="v"/>
            </a:pPr>
            <a:endParaRPr lang="fa-IR" sz="2800" dirty="0">
              <a:cs typeface="B Zar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810000"/>
            <a:ext cx="2286000" cy="2057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</p:pic>
    </p:spTree>
    <p:extLst>
      <p:ext uri="{BB962C8B-B14F-4D97-AF65-F5344CB8AC3E}">
        <p14:creationId xmlns:p14="http://schemas.microsoft.com/office/powerpoint/2010/main" val="12733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7924800" cy="1143000"/>
          </a:xfrm>
        </p:spPr>
        <p:txBody>
          <a:bodyPr/>
          <a:lstStyle/>
          <a:p>
            <a:pPr algn="ctr"/>
            <a:r>
              <a:rPr lang="fa-IR" sz="7200" dirty="0">
                <a:solidFill>
                  <a:srgbClr val="D6C24A"/>
                </a:solidFill>
                <a:cs typeface="B Zar" pitchFamily="2" charset="-78"/>
              </a:rPr>
              <a:t>مقدمه</a:t>
            </a:r>
            <a:endParaRPr lang="fa-IR" sz="7200" dirty="0">
              <a:solidFill>
                <a:srgbClr val="D6C24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1143000"/>
            <a:ext cx="8458200" cy="5257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fa-IR" sz="2800" dirty="0" smtClean="0">
                <a:cs typeface="B Zar" pitchFamily="2" charset="-78"/>
              </a:rPr>
              <a:t>هر فعالیت علمی نیازمند راهبری نظری است.</a:t>
            </a:r>
          </a:p>
          <a:p>
            <a:pPr>
              <a:buFont typeface="Wingdings" pitchFamily="2" charset="2"/>
              <a:buChar char="v"/>
            </a:pPr>
            <a:r>
              <a:rPr lang="fa-IR" sz="2800" dirty="0" smtClean="0">
                <a:cs typeface="B Zar" pitchFamily="2" charset="-78"/>
              </a:rPr>
              <a:t>اینکه راهبری نظری دانش عامه تا چه حد معتبر است و اینکه بنیان های فلسفی و ایدئولوژیکی تا چه حد به تایید دانش عامه می پردازند باعث </a:t>
            </a:r>
            <a:r>
              <a:rPr lang="fa-IR" sz="2800" dirty="0" smtClean="0">
                <a:solidFill>
                  <a:srgbClr val="FFFF00"/>
                </a:solidFill>
                <a:cs typeface="B Zar" pitchFamily="2" charset="-78"/>
              </a:rPr>
              <a:t>شکل گیری پارادایم های </a:t>
            </a:r>
            <a:r>
              <a:rPr lang="fa-IR" sz="2800" dirty="0" smtClean="0">
                <a:cs typeface="B Zar" pitchFamily="2" charset="-78"/>
              </a:rPr>
              <a:t>مختلف فکری در حوزه علم شد. </a:t>
            </a:r>
          </a:p>
          <a:p>
            <a:pPr>
              <a:buFont typeface="Wingdings" pitchFamily="2" charset="2"/>
              <a:buChar char="v"/>
            </a:pPr>
            <a:r>
              <a:rPr lang="fa-IR" sz="2800" dirty="0" smtClean="0">
                <a:cs typeface="B Zar" pitchFamily="2" charset="-78"/>
              </a:rPr>
              <a:t>در پارادایم ها به غیر از بحث نظری،در مورد ماهیت واقعیت،ماهیت انسان،اهداف علم ،ماهیت تبیین و جایگاه ارزشی تبیین ،پاسخ هایی داده می شود.</a:t>
            </a:r>
          </a:p>
          <a:p>
            <a:pPr>
              <a:buFont typeface="Wingdings" pitchFamily="2" charset="2"/>
              <a:buChar char="v"/>
            </a:pPr>
            <a:r>
              <a:rPr lang="fa-IR" sz="2800" dirty="0" smtClean="0">
                <a:cs typeface="B Zar" pitchFamily="2" charset="-78"/>
              </a:rPr>
              <a:t>این سوالات در طراحی مجموعه فعالیت ها برای ورود به واقعیت یا همان </a:t>
            </a:r>
            <a:r>
              <a:rPr lang="fa-IR" sz="2800" dirty="0" smtClean="0">
                <a:solidFill>
                  <a:srgbClr val="FFFF00"/>
                </a:solidFill>
                <a:cs typeface="B Zar" pitchFamily="2" charset="-78"/>
              </a:rPr>
              <a:t>روش شناسی </a:t>
            </a:r>
            <a:r>
              <a:rPr lang="fa-IR" sz="2800" dirty="0" smtClean="0">
                <a:cs typeface="B Zar" pitchFamily="2" charset="-78"/>
              </a:rPr>
              <a:t>ورود به واقعیت یا دنیای اجتماعی حائز اهمیت است.</a:t>
            </a:r>
            <a:endParaRPr lang="fa-IR" sz="2800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2011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924800" cy="1143000"/>
          </a:xfrm>
        </p:spPr>
        <p:txBody>
          <a:bodyPr/>
          <a:lstStyle/>
          <a:p>
            <a:r>
              <a:rPr lang="fa-IR" sz="7200" dirty="0" smtClean="0">
                <a:solidFill>
                  <a:srgbClr val="D6C24A"/>
                </a:solidFill>
                <a:cs typeface="B Zar" pitchFamily="2" charset="-78"/>
              </a:rPr>
              <a:t>مشکل،مسئله و تحقیق علمی</a:t>
            </a:r>
            <a:endParaRPr lang="fa-IR" sz="7200" dirty="0">
              <a:solidFill>
                <a:srgbClr val="D6C24A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6200" y="1219200"/>
            <a:ext cx="8915400" cy="53340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fa-IR" sz="2800" dirty="0" smtClean="0">
                <a:cs typeface="B Zar" pitchFamily="2" charset="-78"/>
              </a:rPr>
              <a:t>مشکل هر چیز سخت شده و ناراحت کننده ایست که انسان را به لحاظ فکری،روحی و جسمی درگیر می کند</a:t>
            </a:r>
            <a:r>
              <a:rPr lang="fa-IR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fa-IR" sz="2400" b="1" spc="0" dirty="0">
                <a:cs typeface="B Zar" pitchFamily="2" charset="-78"/>
              </a:rPr>
              <a:t>برای درک مشکل و حل آن نیازمند طرح سوال </a:t>
            </a:r>
            <a:r>
              <a:rPr lang="fa-IR" sz="2400" b="1" spc="0" dirty="0" smtClean="0">
                <a:cs typeface="B Zar" pitchFamily="2" charset="-78"/>
              </a:rPr>
              <a:t>هستیم.طرح سوال به معنای</a:t>
            </a:r>
            <a:r>
              <a:rPr lang="fa-IR" sz="2400" b="1" spc="0" dirty="0">
                <a:cs typeface="B Zar" pitchFamily="2" charset="-78"/>
              </a:rPr>
              <a:t> ارتقای مشکل از عینیت به </a:t>
            </a:r>
            <a:r>
              <a:rPr lang="fa-IR" sz="2400" b="1" spc="0" dirty="0" smtClean="0">
                <a:cs typeface="B Zar" pitchFamily="2" charset="-78"/>
              </a:rPr>
              <a:t>ذهنیت است.</a:t>
            </a:r>
            <a:endParaRPr lang="fa-IR" dirty="0" smtClean="0"/>
          </a:p>
          <a:p>
            <a:pPr marL="0" indent="0">
              <a:buNone/>
            </a:pPr>
            <a:endParaRPr lang="fa-IR" dirty="0" smtClean="0"/>
          </a:p>
          <a:p>
            <a:pPr marL="0" indent="0">
              <a:buNone/>
            </a:pPr>
            <a:endParaRPr lang="fa-IR" sz="2800" dirty="0" smtClean="0">
              <a:cs typeface="B Zar" pitchFamily="2" charset="-78"/>
            </a:endParaRPr>
          </a:p>
          <a:p>
            <a:pPr marL="0" indent="0">
              <a:buNone/>
            </a:pPr>
            <a:r>
              <a:rPr lang="fa-IR" sz="2800" dirty="0" smtClean="0">
                <a:cs typeface="B Zar" pitchFamily="2" charset="-78"/>
              </a:rPr>
              <a:t>مشکل(</a:t>
            </a:r>
            <a:r>
              <a:rPr lang="fa-IR" sz="2800" dirty="0" smtClean="0">
                <a:solidFill>
                  <a:schemeClr val="accent5"/>
                </a:solidFill>
                <a:cs typeface="B Zar" pitchFamily="2" charset="-78"/>
              </a:rPr>
              <a:t>عینی </a:t>
            </a:r>
            <a:r>
              <a:rPr lang="fa-IR" sz="2800" dirty="0">
                <a:solidFill>
                  <a:schemeClr val="accent5"/>
                </a:solidFill>
                <a:cs typeface="B Zar" pitchFamily="2" charset="-78"/>
              </a:rPr>
              <a:t>و </a:t>
            </a:r>
            <a:r>
              <a:rPr lang="fa-IR" sz="2800" dirty="0" smtClean="0">
                <a:solidFill>
                  <a:schemeClr val="accent5"/>
                </a:solidFill>
                <a:cs typeface="B Zar" pitchFamily="2" charset="-78"/>
              </a:rPr>
              <a:t>منفی</a:t>
            </a:r>
            <a:r>
              <a:rPr lang="fa-IR" sz="2800" dirty="0" smtClean="0">
                <a:cs typeface="B Zar" pitchFamily="2" charset="-78"/>
              </a:rPr>
              <a:t>)                                                          مسئله(</a:t>
            </a:r>
            <a:r>
              <a:rPr lang="fa-IR" sz="2800" dirty="0" smtClean="0">
                <a:solidFill>
                  <a:schemeClr val="accent5"/>
                </a:solidFill>
                <a:cs typeface="B Zar" pitchFamily="2" charset="-78"/>
              </a:rPr>
              <a:t>ذهنی و مثبت</a:t>
            </a:r>
            <a:r>
              <a:rPr lang="fa-IR" sz="2800" dirty="0" smtClean="0">
                <a:cs typeface="B Zar" pitchFamily="2" charset="-78"/>
              </a:rPr>
              <a:t>)</a:t>
            </a:r>
            <a:endParaRPr lang="fa-IR" sz="2800" dirty="0">
              <a:cs typeface="B Zar" pitchFamily="2" charset="-78"/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2819400" y="3276600"/>
            <a:ext cx="3429000" cy="2133600"/>
          </a:xfrm>
          <a:prstGeom prst="lef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400" b="1" dirty="0" smtClean="0">
                <a:solidFill>
                  <a:sysClr val="windowText" lastClr="000000"/>
                </a:solidFill>
                <a:cs typeface="B Zar" pitchFamily="2" charset="-78"/>
              </a:rPr>
              <a:t>فرایند انتزاعی شدن</a:t>
            </a:r>
            <a:endParaRPr lang="fa-IR" sz="2400" b="1" dirty="0">
              <a:solidFill>
                <a:sysClr val="windowText" lastClr="000000"/>
              </a:solidFill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0399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249362"/>
          </a:xfrm>
        </p:spPr>
        <p:txBody>
          <a:bodyPr/>
          <a:lstStyle/>
          <a:p>
            <a:r>
              <a:rPr lang="fa-IR" sz="7200" dirty="0">
                <a:solidFill>
                  <a:srgbClr val="D6C24A"/>
                </a:solidFill>
                <a:cs typeface="B Zar" pitchFamily="2" charset="-78"/>
              </a:rPr>
              <a:t>مشکل،مسئله و تحقیق علمی</a:t>
            </a:r>
            <a:endParaRPr lang="fa-IR" dirty="0">
              <a:solidFill>
                <a:srgbClr val="D6C24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4800" y="1295400"/>
            <a:ext cx="8763000" cy="5181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fa-IR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Zar" pitchFamily="2" charset="-78"/>
              </a:rPr>
              <a:t>تحقیق علمی</a:t>
            </a:r>
            <a:r>
              <a:rPr lang="fa-IR" sz="2800" dirty="0" smtClean="0">
                <a:cs typeface="B Zar" pitchFamily="2" charset="-78"/>
              </a:rPr>
              <a:t>: مجموعه فعالیت های سازمان یافته برای جواب به سوالات است که از سوی اندیشمندان و محققان انجام می گردد.</a:t>
            </a:r>
          </a:p>
          <a:p>
            <a:pPr>
              <a:buFont typeface="Wingdings" pitchFamily="2" charset="2"/>
              <a:buChar char="q"/>
            </a:pPr>
            <a:r>
              <a:rPr lang="fa-IR" sz="2800" dirty="0" smtClean="0">
                <a:cs typeface="B Zar" pitchFamily="2" charset="-78"/>
              </a:rPr>
              <a:t>با تحقیقات علمی به دنبال جواب به سوالاتی در باره ی جهان اجتماعی هستیم.</a:t>
            </a:r>
          </a:p>
          <a:p>
            <a:pPr>
              <a:buFont typeface="Wingdings" pitchFamily="2" charset="2"/>
              <a:buChar char="q"/>
            </a:pPr>
            <a:r>
              <a:rPr lang="fa-IR" sz="2800" dirty="0" smtClean="0">
                <a:cs typeface="B Zar" pitchFamily="2" charset="-78"/>
              </a:rPr>
              <a:t>سوالات تحقیق باید از نوع سوالات پژوهشی باشد نه سوالات آموزشی.</a:t>
            </a:r>
          </a:p>
          <a:p>
            <a:pPr>
              <a:buFont typeface="Wingdings" pitchFamily="2" charset="2"/>
              <a:buChar char="q"/>
            </a:pPr>
            <a:r>
              <a:rPr lang="fa-IR" sz="2800" dirty="0" smtClean="0">
                <a:cs typeface="B Zar" pitchFamily="2" charset="-78"/>
              </a:rPr>
              <a:t>سوالات باید:</a:t>
            </a:r>
          </a:p>
          <a:p>
            <a:pPr marL="0" indent="0">
              <a:buNone/>
            </a:pPr>
            <a:r>
              <a:rPr lang="fa-IR" sz="2800" dirty="0" smtClean="0">
                <a:cs typeface="B Zar" pitchFamily="2" charset="-78"/>
              </a:rPr>
              <a:t>           1) شفاف و معتبر باشند.</a:t>
            </a:r>
          </a:p>
          <a:p>
            <a:pPr marL="0" indent="0">
              <a:buNone/>
            </a:pPr>
            <a:r>
              <a:rPr lang="fa-IR" sz="2800" dirty="0" smtClean="0">
                <a:cs typeface="B Zar" pitchFamily="2" charset="-78"/>
              </a:rPr>
              <a:t>           2)براساس مجموعه اطلاعات معتبر از واقعیت تجربی ،قابل پاسخ باشند.</a:t>
            </a:r>
          </a:p>
        </p:txBody>
      </p:sp>
    </p:spTree>
    <p:extLst>
      <p:ext uri="{BB962C8B-B14F-4D97-AF65-F5344CB8AC3E}">
        <p14:creationId xmlns:p14="http://schemas.microsoft.com/office/powerpoint/2010/main" val="336463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7924800" cy="1143000"/>
          </a:xfrm>
        </p:spPr>
        <p:txBody>
          <a:bodyPr/>
          <a:lstStyle/>
          <a:p>
            <a:pPr algn="ctr"/>
            <a:r>
              <a:rPr lang="fa-IR" sz="7200" dirty="0" smtClean="0">
                <a:solidFill>
                  <a:srgbClr val="D6C24A"/>
                </a:solidFill>
                <a:cs typeface="B Zar" pitchFamily="2" charset="-78"/>
              </a:rPr>
              <a:t>روش شناسی</a:t>
            </a:r>
            <a:endParaRPr lang="fa-IR" sz="7200" dirty="0">
              <a:solidFill>
                <a:srgbClr val="D6C24A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143000"/>
            <a:ext cx="8229600" cy="4953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fa-IR" sz="2800" dirty="0" smtClean="0">
                <a:cs typeface="B Zar" pitchFamily="2" charset="-78"/>
              </a:rPr>
              <a:t>اصالت تحقیقات علمی مرتبط با روش شناسی آن هاست.</a:t>
            </a:r>
          </a:p>
          <a:p>
            <a:pPr>
              <a:buFont typeface="Wingdings" pitchFamily="2" charset="2"/>
              <a:buChar char="ü"/>
            </a:pPr>
            <a:r>
              <a:rPr lang="fa-IR" sz="2800" dirty="0" smtClean="0">
                <a:solidFill>
                  <a:srgbClr val="FFFF00"/>
                </a:solidFill>
                <a:cs typeface="B Zar" pitchFamily="2" charset="-78"/>
              </a:rPr>
              <a:t>روش شناسی </a:t>
            </a:r>
            <a:r>
              <a:rPr lang="fa-IR" sz="2800" dirty="0" smtClean="0">
                <a:cs typeface="B Zar" pitchFamily="2" charset="-78"/>
              </a:rPr>
              <a:t>به مجموعه ای از عقاید،قوانین،تکنیک ها و رویکردهایی اطلاق می شود که از سوی جامعه علمی اندیشمندان در تحقیقات علمی به کار برده می شود.</a:t>
            </a:r>
          </a:p>
          <a:p>
            <a:pPr>
              <a:buFont typeface="Wingdings" pitchFamily="2" charset="2"/>
              <a:buChar char="ü"/>
            </a:pPr>
            <a:r>
              <a:rPr lang="fa-IR" sz="2800" dirty="0" smtClean="0">
                <a:solidFill>
                  <a:srgbClr val="FFFF00"/>
                </a:solidFill>
                <a:cs typeface="B Zar" pitchFamily="2" charset="-78"/>
              </a:rPr>
              <a:t>علمی بودن روش شناسی </a:t>
            </a:r>
            <a:r>
              <a:rPr lang="fa-IR" sz="2800" dirty="0" smtClean="0">
                <a:cs typeface="B Zar" pitchFamily="2" charset="-78"/>
              </a:rPr>
              <a:t>بدین معناست که در فرایند تحقیق علمی علوم اجتماعی،یک ارتباط منظم و سازمان یافته میان سطح نظری و حقایق اجتماعی به وجود می آید.</a:t>
            </a:r>
            <a:endParaRPr lang="fa-IR" sz="2800" dirty="0">
              <a:cs typeface="B Zar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4114800"/>
            <a:ext cx="2286000" cy="17526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358643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381000"/>
            <a:ext cx="8534400" cy="1417638"/>
          </a:xfrm>
        </p:spPr>
        <p:txBody>
          <a:bodyPr/>
          <a:lstStyle/>
          <a:p>
            <a:pPr algn="ctr"/>
            <a:r>
              <a:rPr lang="fa-IR" sz="6000" dirty="0">
                <a:solidFill>
                  <a:srgbClr val="D6C24A"/>
                </a:solidFill>
                <a:cs typeface="B Zar" pitchFamily="2" charset="-78"/>
              </a:rPr>
              <a:t>فرایند تحقیق و تولید معرفت علمی</a:t>
            </a:r>
            <a:endParaRPr lang="fa-IR" sz="6000" dirty="0">
              <a:solidFill>
                <a:srgbClr val="D6C24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" y="1143000"/>
            <a:ext cx="8839200" cy="5486400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fa-IR" sz="2400" dirty="0" smtClean="0">
                <a:cs typeface="B Zar" pitchFamily="2" charset="-78"/>
              </a:rPr>
              <a:t>علم یک نهاد اجتماعی و روشی است که به وسیله ی آن معرفت علمی تولید می شود.</a:t>
            </a:r>
          </a:p>
          <a:p>
            <a:pPr>
              <a:buFont typeface="Courier New" pitchFamily="49" charset="0"/>
              <a:buChar char="o"/>
            </a:pPr>
            <a:r>
              <a:rPr lang="fa-IR" sz="2400" dirty="0" smtClean="0">
                <a:cs typeface="B Zar" pitchFamily="2" charset="-78"/>
              </a:rPr>
              <a:t>معرفت علمی متکی بر </a:t>
            </a:r>
            <a:r>
              <a:rPr lang="fa-IR" sz="2400" dirty="0" smtClean="0">
                <a:solidFill>
                  <a:srgbClr val="FFFF00"/>
                </a:solidFill>
                <a:cs typeface="B Zar" pitchFamily="2" charset="-78"/>
              </a:rPr>
              <a:t>مبانی فلسفی و پارادایمی </a:t>
            </a:r>
            <a:r>
              <a:rPr lang="fa-IR" sz="2400" dirty="0" smtClean="0">
                <a:cs typeface="B Zar" pitchFamily="2" charset="-78"/>
              </a:rPr>
              <a:t>است.بر اساس مبانی فلسفی و پارادایمی شیوه ی ورود به واقعیت و خروج از آن  و نیز ماهیت  مسیر و عناصری  که در فرایند تولید معرفت سهیم هستند ،مشخص شده است.</a:t>
            </a:r>
          </a:p>
          <a:p>
            <a:pPr>
              <a:buFont typeface="Courier New" pitchFamily="49" charset="0"/>
              <a:buChar char="o"/>
            </a:pPr>
            <a:r>
              <a:rPr lang="fa-IR" sz="2400" dirty="0" smtClean="0">
                <a:cs typeface="B Zar" pitchFamily="2" charset="-78"/>
              </a:rPr>
              <a:t>ماهیت واقعیت و چگونگی کسب معرفت از آن در پارادایم علم مشخص شده است.</a:t>
            </a:r>
          </a:p>
          <a:p>
            <a:pPr>
              <a:buFont typeface="Courier New" pitchFamily="49" charset="0"/>
              <a:buChar char="o"/>
            </a:pPr>
            <a:r>
              <a:rPr lang="fa-IR" sz="2400" dirty="0" smtClean="0">
                <a:solidFill>
                  <a:srgbClr val="FFFF00"/>
                </a:solidFill>
                <a:cs typeface="B Zar" pitchFamily="2" charset="-78"/>
              </a:rPr>
              <a:t>نظریه یا تئوری </a:t>
            </a:r>
            <a:r>
              <a:rPr lang="fa-IR" sz="2400" dirty="0" smtClean="0">
                <a:cs typeface="B Zar" pitchFamily="2" charset="-78"/>
              </a:rPr>
              <a:t>دارای پیش فرض های فلسفی و پارادایمی معین است که به دنبال انعکاس نظری از واقعیت است.نظریه متاثر ومنطبق با پارادایم درصدد توضیح و تبیین واقعیت به نحوی است که بتوان به لحاظ تجربی به آن واقعیت وارد شد.</a:t>
            </a:r>
          </a:p>
          <a:p>
            <a:pPr>
              <a:buFont typeface="Courier New" pitchFamily="49" charset="0"/>
              <a:buChar char="o"/>
            </a:pPr>
            <a:r>
              <a:rPr lang="fa-IR" sz="2400" dirty="0" smtClean="0">
                <a:cs typeface="B Zar" pitchFamily="2" charset="-78"/>
              </a:rPr>
              <a:t>چنانچه اندیشمند بخواهد از واقعیت خاصی معرفت کسب کند لازم است از نظریه سازی به </a:t>
            </a:r>
            <a:r>
              <a:rPr lang="fa-IR" sz="2400" dirty="0" smtClean="0">
                <a:solidFill>
                  <a:srgbClr val="FFFF00"/>
                </a:solidFill>
                <a:cs typeface="B Zar" pitchFamily="2" charset="-78"/>
              </a:rPr>
              <a:t>مدل سازی </a:t>
            </a:r>
            <a:r>
              <a:rPr lang="fa-IR" sz="2400" dirty="0" smtClean="0">
                <a:cs typeface="B Zar" pitchFamily="2" charset="-78"/>
              </a:rPr>
              <a:t>حرکت کرده و با طراحی مدل های مفهومی و تجربی به واقعیت مورد نظر وارد شود.</a:t>
            </a:r>
            <a:endParaRPr lang="fa-IR" sz="2400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9561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534400" cy="1417638"/>
          </a:xfrm>
        </p:spPr>
        <p:txBody>
          <a:bodyPr/>
          <a:lstStyle/>
          <a:p>
            <a:r>
              <a:rPr lang="fa-IR" sz="6000" dirty="0" smtClean="0">
                <a:solidFill>
                  <a:srgbClr val="D6C24A"/>
                </a:solidFill>
                <a:cs typeface="B Zar" pitchFamily="2" charset="-78"/>
              </a:rPr>
              <a:t>فرایند تحقیق و تولید معرفت علمی</a:t>
            </a:r>
            <a:endParaRPr lang="fa-IR" sz="6000" dirty="0">
              <a:solidFill>
                <a:srgbClr val="D6C24A"/>
              </a:solidFill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81000" y="1219200"/>
            <a:ext cx="8382000" cy="487680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a-IR" sz="3200" dirty="0" smtClean="0">
                <a:cs typeface="B Zar" pitchFamily="2" charset="-78"/>
              </a:rPr>
              <a:t>                                              </a:t>
            </a:r>
            <a:r>
              <a:rPr lang="fa-IR" sz="2800" dirty="0" smtClean="0">
                <a:cs typeface="B Zar" pitchFamily="2" charset="-78"/>
              </a:rPr>
              <a:t>فلسفه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fa-IR" sz="2800" dirty="0" smtClean="0">
                <a:cs typeface="B Zar" pitchFamily="2" charset="-78"/>
              </a:rPr>
              <a:t>پارادایم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fa-IR" sz="2800" dirty="0" smtClean="0">
                <a:cs typeface="B Zar" pitchFamily="2" charset="-78"/>
              </a:rPr>
              <a:t>نظریه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fa-IR" sz="2800" dirty="0" smtClean="0">
                <a:cs typeface="B Zar" pitchFamily="2" charset="-78"/>
              </a:rPr>
              <a:t>مدل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fa-IR" sz="2800" dirty="0" smtClean="0">
                <a:cs typeface="B Zar" pitchFamily="2" charset="-78"/>
              </a:rPr>
              <a:t>واقعیت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fa-IR" sz="2800" dirty="0">
                <a:solidFill>
                  <a:srgbClr val="00B0F0"/>
                </a:solidFill>
                <a:cs typeface="B Jadid" pitchFamily="2" charset="-78"/>
              </a:rPr>
              <a:t> </a:t>
            </a:r>
            <a:r>
              <a:rPr lang="fa-IR" sz="2800" dirty="0" smtClean="0">
                <a:solidFill>
                  <a:srgbClr val="00B0F0"/>
                </a:solidFill>
                <a:cs typeface="B Jadid" pitchFamily="2" charset="-78"/>
              </a:rPr>
              <a:t>                                                                                             </a:t>
            </a:r>
            <a:r>
              <a:rPr lang="fa-IR" sz="2800" dirty="0" smtClean="0">
                <a:solidFill>
                  <a:srgbClr val="00B0F0"/>
                </a:solidFill>
                <a:cs typeface="B Zar" pitchFamily="2" charset="-78"/>
              </a:rPr>
              <a:t>سلسله مراتب معرفتی در توضیح واقعیت</a:t>
            </a:r>
            <a:endParaRPr lang="fa-IR" sz="2800" dirty="0">
              <a:solidFill>
                <a:srgbClr val="00B0F0"/>
              </a:solidFill>
              <a:cs typeface="B Zar" pitchFamily="2" charset="-78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724400" y="19812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1757" y="2743200"/>
            <a:ext cx="231775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>
            <a:off x="4740896" y="35814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740896" y="44196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4495800" y="19812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6502" y="2667000"/>
            <a:ext cx="1587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2" name="Straight Arrow Connector 11"/>
          <p:cNvCxnSpPr/>
          <p:nvPr/>
        </p:nvCxnSpPr>
        <p:spPr>
          <a:xfrm flipV="1">
            <a:off x="4529068" y="35814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4552259" y="44196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029200" y="3286125"/>
            <a:ext cx="9144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943600" y="3286125"/>
            <a:ext cx="0" cy="1666875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5181600" y="4953000"/>
            <a:ext cx="762000" cy="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029200" y="4119562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486400" y="4119562"/>
            <a:ext cx="0" cy="6810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5181600" y="4800600"/>
            <a:ext cx="304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5943600" y="3581400"/>
            <a:ext cx="381000" cy="0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5486400" y="4419600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6400800" y="3286125"/>
            <a:ext cx="1752600" cy="676275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b="1" dirty="0" smtClean="0">
                <a:solidFill>
                  <a:schemeClr val="bg1"/>
                </a:solidFill>
                <a:cs typeface="B Zar" pitchFamily="2" charset="-78"/>
              </a:rPr>
              <a:t>معرفت علمی از واقعیت(عام)</a:t>
            </a:r>
            <a:endParaRPr lang="fa-IR" b="1" dirty="0">
              <a:solidFill>
                <a:schemeClr val="bg1"/>
              </a:solidFill>
              <a:cs typeface="B Zar" pitchFamily="2" charset="-78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443870" y="4194313"/>
            <a:ext cx="1752600" cy="67627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b="1" dirty="0" smtClean="0">
                <a:solidFill>
                  <a:schemeClr val="bg1"/>
                </a:solidFill>
                <a:cs typeface="B Zar" pitchFamily="2" charset="-78"/>
              </a:rPr>
              <a:t>معرفت علمی از واقعیت(خاص)</a:t>
            </a:r>
            <a:endParaRPr lang="fa-IR" b="1" dirty="0">
              <a:solidFill>
                <a:schemeClr val="bg1"/>
              </a:solidFill>
              <a:cs typeface="B Zar" pitchFamily="2" charset="-78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flipH="1">
            <a:off x="3810000" y="1752600"/>
            <a:ext cx="3048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3352800" y="1752600"/>
            <a:ext cx="3048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352800" y="1828800"/>
            <a:ext cx="0" cy="2667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352800" y="2247900"/>
            <a:ext cx="0" cy="2667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3352800" y="2667000"/>
            <a:ext cx="0" cy="2667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352800" y="3019425"/>
            <a:ext cx="0" cy="2667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3352800" y="3424030"/>
            <a:ext cx="0" cy="2667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3352800" y="3852862"/>
            <a:ext cx="0" cy="2667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352800" y="4286250"/>
            <a:ext cx="0" cy="2667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372678" y="4686300"/>
            <a:ext cx="0" cy="2667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3372678" y="5029200"/>
            <a:ext cx="304800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3733800" y="5029200"/>
            <a:ext cx="304800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3886200" y="2623930"/>
            <a:ext cx="228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>
            <a:off x="3581400" y="2623930"/>
            <a:ext cx="228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3581400" y="2667000"/>
            <a:ext cx="0" cy="2667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3581400" y="3019425"/>
            <a:ext cx="0" cy="2667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3581400" y="3421545"/>
            <a:ext cx="0" cy="2667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3581400" y="3829050"/>
            <a:ext cx="0" cy="2667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3574774" y="4265750"/>
            <a:ext cx="0" cy="2667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3581400" y="4670563"/>
            <a:ext cx="0" cy="2667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3733800" y="4937263"/>
            <a:ext cx="3048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1066800" y="2476500"/>
            <a:ext cx="1752600" cy="676275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b="1" dirty="0" smtClean="0">
                <a:solidFill>
                  <a:schemeClr val="bg1"/>
                </a:solidFill>
                <a:cs typeface="B Zar" pitchFamily="2" charset="-78"/>
              </a:rPr>
              <a:t>معرفت فلسفی از واقعیت</a:t>
            </a:r>
            <a:endParaRPr lang="fa-IR" b="1" dirty="0">
              <a:solidFill>
                <a:schemeClr val="bg1"/>
              </a:solidFill>
              <a:cs typeface="B Zar" pitchFamily="2" charset="-78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914400" y="3933825"/>
            <a:ext cx="1905000" cy="736738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b="1" dirty="0" smtClean="0">
                <a:solidFill>
                  <a:srgbClr val="FFFFFF"/>
                </a:solidFill>
                <a:cs typeface="B Zar" pitchFamily="2" charset="-78"/>
              </a:rPr>
              <a:t>معرفت پارادایمی از واقعیت</a:t>
            </a:r>
            <a:endParaRPr lang="fa-IR" b="1" dirty="0">
              <a:solidFill>
                <a:srgbClr val="FFFFFF"/>
              </a:solidFill>
              <a:cs typeface="B Zar" pitchFamily="2" charset="-78"/>
            </a:endParaRPr>
          </a:p>
        </p:txBody>
      </p:sp>
      <p:cxnSp>
        <p:nvCxnSpPr>
          <p:cNvPr id="62" name="Straight Arrow Connector 61"/>
          <p:cNvCxnSpPr/>
          <p:nvPr/>
        </p:nvCxnSpPr>
        <p:spPr>
          <a:xfrm flipH="1">
            <a:off x="2819400" y="2800350"/>
            <a:ext cx="533400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H="1">
            <a:off x="2819400" y="4286250"/>
            <a:ext cx="70567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886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Custom 5">
      <a:dk1>
        <a:srgbClr val="101322"/>
      </a:dk1>
      <a:lt1>
        <a:srgbClr val="DDEDF5"/>
      </a:lt1>
      <a:dk2>
        <a:srgbClr val="032633"/>
      </a:dk2>
      <a:lt2>
        <a:srgbClr val="B4DCFA"/>
      </a:lt2>
      <a:accent1>
        <a:srgbClr val="0B769C"/>
      </a:accent1>
      <a:accent2>
        <a:srgbClr val="6270B5"/>
      </a:accent2>
      <a:accent3>
        <a:srgbClr val="BEEAFA"/>
      </a:accent3>
      <a:accent4>
        <a:srgbClr val="5DCEAF"/>
      </a:accent4>
      <a:accent5>
        <a:srgbClr val="EE32C6"/>
      </a:accent5>
      <a:accent6>
        <a:srgbClr val="FD7BE4"/>
      </a:accent6>
      <a:hlink>
        <a:srgbClr val="56C7AA"/>
      </a:hlink>
      <a:folHlink>
        <a:srgbClr val="59A8D1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533</TotalTime>
  <Words>1888</Words>
  <Application>Microsoft Office PowerPoint</Application>
  <PresentationFormat>On-screen Show (4:3)</PresentationFormat>
  <Paragraphs>192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Horizon</vt:lpstr>
      <vt:lpstr>فلسفه روش تحقیق</vt:lpstr>
      <vt:lpstr>چیستی تحقیق و معرفت علمی</vt:lpstr>
      <vt:lpstr>مقدمه</vt:lpstr>
      <vt:lpstr>مقدمه</vt:lpstr>
      <vt:lpstr>مشکل،مسئله و تحقیق علمی</vt:lpstr>
      <vt:lpstr>مشکل،مسئله و تحقیق علمی</vt:lpstr>
      <vt:lpstr>روش شناسی</vt:lpstr>
      <vt:lpstr>فرایند تحقیق و تولید معرفت علمی</vt:lpstr>
      <vt:lpstr>فرایند تحقیق و تولید معرفت علمی</vt:lpstr>
      <vt:lpstr>اهداف تحقیقات علمی</vt:lpstr>
      <vt:lpstr>پارادایم های علم و تحقیقات علمی</vt:lpstr>
      <vt:lpstr>مقدمه</vt:lpstr>
      <vt:lpstr>تعریف پارادایم</vt:lpstr>
      <vt:lpstr>عناصر بنیادی پارادایم ها</vt:lpstr>
      <vt:lpstr>تعریف عناصر بنیادی پارادایم ها</vt:lpstr>
      <vt:lpstr>چارچوب بارل و مورگان</vt:lpstr>
      <vt:lpstr>چهار پارادایم برای نظریه اجتماعی</vt:lpstr>
      <vt:lpstr>PowerPoint Presentation</vt:lpstr>
      <vt:lpstr>معرفی پارادایم های غالب در علوم انسانی «اثبات گرایی» </vt:lpstr>
      <vt:lpstr>معرفی پارادایم های غالب در علوم انسانی «اثبات گرایی» </vt:lpstr>
      <vt:lpstr>معرفی پارادایم های غالب در علوم انسانی «اثبات گرایی» </vt:lpstr>
      <vt:lpstr>معرفی پارادایم های غالب در علوم انسانی «تفسیرگرایی» </vt:lpstr>
      <vt:lpstr>معرفی پارادایم های غالب در علوم انسانی «تفسیرگرایی» </vt:lpstr>
      <vt:lpstr>هرمنوتیک</vt:lpstr>
      <vt:lpstr>معرفی پارادایم های غالب در علوم انسانی «انتقادی» </vt:lpstr>
      <vt:lpstr>معرفی پارادایم های غالب در علوم انسانی «انتقادی»</vt:lpstr>
      <vt:lpstr>معرفی پارادایم های غالب در علوم انسانی «انتقادی»</vt:lpstr>
      <vt:lpstr>با سپاس از توجه شما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MRT www.Win2Farsi.com</cp:lastModifiedBy>
  <cp:revision>76</cp:revision>
  <dcterms:created xsi:type="dcterms:W3CDTF">2013-11-18T14:15:57Z</dcterms:created>
  <dcterms:modified xsi:type="dcterms:W3CDTF">2020-03-08T07:26:36Z</dcterms:modified>
</cp:coreProperties>
</file>