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0" r:id="rId3"/>
    <p:sldId id="261" r:id="rId4"/>
    <p:sldId id="259" r:id="rId5"/>
    <p:sldId id="278" r:id="rId6"/>
    <p:sldId id="264" r:id="rId7"/>
    <p:sldId id="263" r:id="rId8"/>
    <p:sldId id="265" r:id="rId9"/>
    <p:sldId id="266" r:id="rId10"/>
    <p:sldId id="269" r:id="rId11"/>
    <p:sldId id="270" r:id="rId12"/>
    <p:sldId id="271" r:id="rId13"/>
    <p:sldId id="272" r:id="rId14"/>
    <p:sldId id="273" r:id="rId15"/>
    <p:sldId id="304" r:id="rId16"/>
    <p:sldId id="276" r:id="rId17"/>
    <p:sldId id="313" r:id="rId18"/>
    <p:sldId id="275" r:id="rId19"/>
    <p:sldId id="280" r:id="rId20"/>
    <p:sldId id="274" r:id="rId21"/>
    <p:sldId id="282" r:id="rId22"/>
    <p:sldId id="281" r:id="rId23"/>
    <p:sldId id="283" r:id="rId24"/>
    <p:sldId id="284" r:id="rId25"/>
    <p:sldId id="285" r:id="rId26"/>
    <p:sldId id="310" r:id="rId27"/>
    <p:sldId id="287" r:id="rId28"/>
    <p:sldId id="286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312" r:id="rId40"/>
    <p:sldId id="311" r:id="rId41"/>
    <p:sldId id="306" r:id="rId42"/>
    <p:sldId id="299" r:id="rId43"/>
    <p:sldId id="307" r:id="rId44"/>
    <p:sldId id="300" r:id="rId45"/>
    <p:sldId id="309" r:id="rId46"/>
    <p:sldId id="301" r:id="rId47"/>
    <p:sldId id="308" r:id="rId48"/>
    <p:sldId id="298" r:id="rId49"/>
    <p:sldId id="305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B87"/>
    <a:srgbClr val="79DCFF"/>
    <a:srgbClr val="D2FF53"/>
    <a:srgbClr val="C3FF19"/>
    <a:srgbClr val="BCFF01"/>
    <a:srgbClr val="AAE600"/>
    <a:srgbClr val="B0E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7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3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4C1644ED-E2E9-4E67-8014-E3255A546F8F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025F804-627D-46FD-8B6E-C97BDFEA8E41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644ED-E2E9-4E67-8014-E3255A546F8F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5F804-627D-46FD-8B6E-C97BDFEA8E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644ED-E2E9-4E67-8014-E3255A546F8F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5F804-627D-46FD-8B6E-C97BDFEA8E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644ED-E2E9-4E67-8014-E3255A546F8F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5F804-627D-46FD-8B6E-C97BDFEA8E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644ED-E2E9-4E67-8014-E3255A546F8F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5F804-627D-46FD-8B6E-C97BDFEA8E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644ED-E2E9-4E67-8014-E3255A546F8F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5F804-627D-46FD-8B6E-C97BDFEA8E4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644ED-E2E9-4E67-8014-E3255A546F8F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5F804-627D-46FD-8B6E-C97BDFEA8E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644ED-E2E9-4E67-8014-E3255A546F8F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5F804-627D-46FD-8B6E-C97BDFEA8E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644ED-E2E9-4E67-8014-E3255A546F8F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5F804-627D-46FD-8B6E-C97BDFEA8E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644ED-E2E9-4E67-8014-E3255A546F8F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5F804-627D-46FD-8B6E-C97BDFEA8E41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644ED-E2E9-4E67-8014-E3255A546F8F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5F804-627D-46FD-8B6E-C97BDFEA8E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4C1644ED-E2E9-4E67-8014-E3255A546F8F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6025F804-627D-46FD-8B6E-C97BDFEA8E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4008" y="2228867"/>
            <a:ext cx="3313355" cy="1702160"/>
          </a:xfrm>
        </p:spPr>
        <p:txBody>
          <a:bodyPr>
            <a:normAutofit fontScale="90000"/>
          </a:bodyPr>
          <a:lstStyle/>
          <a:p>
            <a:pPr algn="ctr"/>
            <a:r>
              <a:rPr lang="fa-IR" dirty="0" smtClean="0"/>
              <a:t>مطالعات اجتماعی</a:t>
            </a:r>
            <a:br>
              <a:rPr lang="fa-IR" dirty="0" smtClean="0"/>
            </a:br>
            <a:r>
              <a:rPr lang="fa-IR" sz="3100" dirty="0" smtClean="0"/>
              <a:t>پایه چهارم</a:t>
            </a:r>
            <a:br>
              <a:rPr lang="fa-IR" sz="3100" dirty="0" smtClean="0"/>
            </a:br>
            <a:r>
              <a:rPr lang="fa-IR" sz="2400" dirty="0" smtClean="0"/>
              <a:t>محله ما</a:t>
            </a:r>
            <a:br>
              <a:rPr lang="fa-IR" sz="2400" dirty="0" smtClean="0"/>
            </a:br>
            <a:r>
              <a:rPr lang="fa-IR" sz="2400" dirty="0" smtClean="0"/>
              <a:t>کشور زیبای من</a:t>
            </a:r>
            <a:r>
              <a:rPr lang="fa-IR" dirty="0" smtClean="0"/>
              <a:t/>
            </a:r>
            <a:br>
              <a:rPr lang="fa-IR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fa-IR" dirty="0" smtClean="0"/>
              <a:t>تهیه کننده</a:t>
            </a:r>
          </a:p>
          <a:p>
            <a:pPr algn="ctr"/>
            <a:r>
              <a:rPr lang="fa-IR" smtClean="0"/>
              <a:t>تریوه و حسن زاده</a:t>
            </a:r>
            <a:endParaRPr lang="fa-IR" dirty="0" smtClean="0"/>
          </a:p>
          <a:p>
            <a:pPr algn="ctr"/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"/>
            <a:ext cx="3528392" cy="2228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85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a-IR" dirty="0"/>
              <a:t>چه مقررارتی را باید در محل زندگی رعایت کنیم؟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 algn="r">
              <a:buNone/>
            </a:pPr>
            <a:r>
              <a:rPr lang="fa-IR" dirty="0" smtClean="0"/>
              <a:t> </a:t>
            </a:r>
            <a:endParaRPr lang="en-US" dirty="0"/>
          </a:p>
        </p:txBody>
      </p:sp>
      <p:pic>
        <p:nvPicPr>
          <p:cNvPr id="12290" name="Picture 2" descr="C:\Users\SONY\Desktop\New folder\download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32856"/>
            <a:ext cx="23622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SONY\Desktop\New folder\girl-picking-up-tras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383214"/>
            <a:ext cx="223837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SONY\Desktop\New folder\gg5970223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19" y="4069029"/>
            <a:ext cx="2159000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88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SONY\Desktop\New folder\download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711169"/>
            <a:ext cx="2343883" cy="2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SONY\Desktop\New folder\download (10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94413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:\Users\SONY\Desktop\New folder\download (1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63129"/>
            <a:ext cx="3983659" cy="268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34" y="604957"/>
            <a:ext cx="3453034" cy="2591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826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اینجا محله ماست</a:t>
            </a: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397" y="2324100"/>
            <a:ext cx="5940219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620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بازدید ازمحله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buFont typeface="Wingdings" pitchFamily="2" charset="2"/>
              <a:buChar char="v"/>
            </a:pPr>
            <a:r>
              <a:rPr lang="fa-IR" dirty="0" smtClean="0"/>
              <a:t>دانش </a:t>
            </a:r>
            <a:r>
              <a:rPr lang="fa-IR" dirty="0"/>
              <a:t>آموزان محله خود را ببینند </a:t>
            </a:r>
            <a:r>
              <a:rPr lang="fa-IR" dirty="0" smtClean="0"/>
              <a:t>.</a:t>
            </a:r>
          </a:p>
          <a:p>
            <a:pPr algn="r" rtl="1">
              <a:buFont typeface="Wingdings" pitchFamily="2" charset="2"/>
              <a:buChar char="v"/>
            </a:pPr>
            <a:r>
              <a:rPr lang="fa-IR" dirty="0" smtClean="0"/>
              <a:t>خانه ها ،مغازه ها ،بانک ها و ... را مشاهده کنند.</a:t>
            </a:r>
            <a:endParaRPr lang="fa-IR" dirty="0"/>
          </a:p>
          <a:p>
            <a:pPr algn="r" rtl="1">
              <a:buFont typeface="Wingdings" pitchFamily="2" charset="2"/>
              <a:buChar char="v"/>
            </a:pPr>
            <a:r>
              <a:rPr lang="fa-IR" dirty="0" smtClean="0"/>
              <a:t>به موقعیت قرار گرفتن هر پدیده (مغازه ،پارک،خیابان و...) نسبت به سایر پدیده ها توجه کنند.</a:t>
            </a:r>
          </a:p>
          <a:p>
            <a:pPr algn="r" rtl="1">
              <a:buFont typeface="Wingdings" pitchFamily="2" charset="2"/>
              <a:buChar char="v"/>
            </a:pPr>
            <a:r>
              <a:rPr lang="fa-IR" dirty="0" smtClean="0"/>
              <a:t>ماکت محله خود را بسازند.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32656"/>
            <a:ext cx="2206707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49" y="294957"/>
            <a:ext cx="1905000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 descr="C:\Users\SONY\Desktop\New folder\images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7" y="4808553"/>
            <a:ext cx="1926649" cy="157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44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a-IR" dirty="0" smtClean="0"/>
              <a:t>مقررارتی که باید در مکان های عمومی رعایت کنیم</a:t>
            </a:r>
            <a:endParaRPr lang="en-US" dirty="0"/>
          </a:p>
        </p:txBody>
      </p:sp>
      <p:pic>
        <p:nvPicPr>
          <p:cNvPr id="16386" name="Picture 2" descr="C:\Users\SONY\Desktop\New folder\download (1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926" y="2780928"/>
            <a:ext cx="2096194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SONY\Desktop\New folder\download (17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581128"/>
            <a:ext cx="2800350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SONY\Desktop\New folder\download (1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462065"/>
            <a:ext cx="245745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C:\Users\SONY\Desktop\New folder\images (6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34" y="2371724"/>
            <a:ext cx="3033192" cy="190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3" name="Picture 9" descr="C:\Users\SONY\Desktop\New folder\images (7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371724"/>
            <a:ext cx="2597274" cy="191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81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3688" y="1340768"/>
            <a:ext cx="619268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 smtClean="0"/>
              <a:t>دربوستان ها :</a:t>
            </a:r>
          </a:p>
          <a:p>
            <a:pPr algn="r" rtl="1"/>
            <a:r>
              <a:rPr lang="fa-IR" dirty="0" smtClean="0"/>
              <a:t>زباله هایمان را روی زمین نریزیم.</a:t>
            </a:r>
          </a:p>
          <a:p>
            <a:pPr algn="r"/>
            <a:r>
              <a:rPr lang="fa-IR" dirty="0" smtClean="0"/>
              <a:t>به وسایل آنجا آسیب نرسانیم.</a:t>
            </a:r>
          </a:p>
          <a:p>
            <a:pPr algn="r" rtl="1"/>
            <a:r>
              <a:rPr lang="fa-IR" dirty="0" smtClean="0"/>
              <a:t>چمن ها را لگد نگنیم.</a:t>
            </a:r>
          </a:p>
          <a:p>
            <a:pPr algn="r" rtl="1"/>
            <a:r>
              <a:rPr lang="fa-IR" dirty="0" smtClean="0"/>
              <a:t>...</a:t>
            </a:r>
          </a:p>
          <a:p>
            <a:pPr algn="r" rtl="1"/>
            <a:r>
              <a:rPr lang="fa-IR" dirty="0" smtClean="0"/>
              <a:t>در مساجد:</a:t>
            </a:r>
          </a:p>
          <a:p>
            <a:pPr algn="r" rtl="1"/>
            <a:r>
              <a:rPr lang="fa-IR" dirty="0" smtClean="0"/>
              <a:t>با لباس پاکیزه وارد شویم.</a:t>
            </a:r>
          </a:p>
          <a:p>
            <a:pPr algn="r" rtl="1"/>
            <a:r>
              <a:rPr lang="fa-IR" dirty="0" smtClean="0"/>
              <a:t>با کفش داخل مسجد نشویم.</a:t>
            </a:r>
          </a:p>
          <a:p>
            <a:pPr algn="r" rtl="1"/>
            <a:r>
              <a:rPr lang="fa-IR" dirty="0" smtClean="0"/>
              <a:t>برای خواندن نماز پشت امام جماعت بایستیم.</a:t>
            </a:r>
          </a:p>
          <a:p>
            <a:pPr algn="r" rtl="1"/>
            <a:r>
              <a:rPr lang="fa-IR" dirty="0" smtClean="0"/>
              <a:t>...</a:t>
            </a:r>
          </a:p>
          <a:p>
            <a:pPr algn="r" rtl="1"/>
            <a:r>
              <a:rPr lang="fa-IR" dirty="0" smtClean="0"/>
              <a:t>در کتابخانه</a:t>
            </a:r>
          </a:p>
          <a:p>
            <a:pPr algn="r" rtl="1"/>
            <a:r>
              <a:rPr lang="fa-IR" dirty="0" smtClean="0"/>
              <a:t>...</a:t>
            </a:r>
          </a:p>
          <a:p>
            <a:pPr algn="r" rtl="1"/>
            <a:endParaRPr lang="fa-IR" dirty="0"/>
          </a:p>
          <a:p>
            <a:pPr algn="r" rtl="1"/>
            <a:r>
              <a:rPr lang="fa-IR" dirty="0" smtClean="0"/>
              <a:t>در ورزشگاه</a:t>
            </a:r>
          </a:p>
          <a:p>
            <a:pPr algn="r" rtl="1"/>
            <a:r>
              <a:rPr lang="fa-IR" dirty="0" smtClean="0"/>
              <a:t>...</a:t>
            </a:r>
          </a:p>
          <a:p>
            <a:pPr algn="r" rtl="1"/>
            <a:endParaRPr lang="fa-IR" dirty="0" smtClean="0"/>
          </a:p>
          <a:p>
            <a:pPr algn="r" rtl="1"/>
            <a:endParaRPr lang="fa-IR" dirty="0" smtClean="0"/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86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5164909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429000"/>
            <a:ext cx="5328592" cy="3079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6317913" y="1160748"/>
            <a:ext cx="2232248" cy="1728192"/>
          </a:xfrm>
          <a:prstGeom prst="ellipse">
            <a:avLst/>
          </a:prstGeom>
          <a:solidFill>
            <a:srgbClr val="B0EE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 smtClean="0">
                <a:solidFill>
                  <a:schemeClr val="tx1"/>
                </a:solidFill>
              </a:rPr>
              <a:t>تغییر</a:t>
            </a:r>
          </a:p>
          <a:p>
            <a:pPr algn="ctr"/>
            <a:r>
              <a:rPr lang="fa-IR" sz="2400" dirty="0" smtClean="0">
                <a:solidFill>
                  <a:schemeClr val="tx1"/>
                </a:solidFill>
              </a:rPr>
              <a:t>محله ها در گذر زمان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03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ONY\Desktop\عکس-قدیمی-استخر-شاه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332655"/>
            <a:ext cx="5152406" cy="295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ONY\Desktop\89438_8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289" y="3284984"/>
            <a:ext cx="5122540" cy="333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372200" y="1196752"/>
            <a:ext cx="2016224" cy="1656184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tx1"/>
                </a:solidFill>
              </a:rPr>
              <a:t>از شاهگلی</a:t>
            </a:r>
          </a:p>
          <a:p>
            <a:pPr algn="ctr"/>
            <a:r>
              <a:rPr lang="fa-IR" dirty="0" smtClean="0">
                <a:solidFill>
                  <a:schemeClr val="tx1"/>
                </a:solidFill>
              </a:rPr>
              <a:t>تا</a:t>
            </a:r>
          </a:p>
          <a:p>
            <a:pPr algn="ctr"/>
            <a:r>
              <a:rPr lang="fa-IR" dirty="0" smtClean="0">
                <a:solidFill>
                  <a:schemeClr val="tx1"/>
                </a:solidFill>
              </a:rPr>
              <a:t>ائل گلی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74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خرید وفروش در محله</a:t>
            </a:r>
            <a:endParaRPr lang="en-US" dirty="0"/>
          </a:p>
        </p:txBody>
      </p:sp>
      <p:pic>
        <p:nvPicPr>
          <p:cNvPr id="18434" name="Picture 2" descr="C:\Users\SONY\Desktop\New folder\download (27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75" y="2101240"/>
            <a:ext cx="2266925" cy="178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SONY\Desktop\New folder\download (2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194795"/>
            <a:ext cx="194310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SONY\Desktop\New folder\download (2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287" y="2286000"/>
            <a:ext cx="2257425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C:\Users\SONY\Desktop\New folder\download (20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78" y="2152650"/>
            <a:ext cx="20002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 descr="C:\Users\SONY\Desktop\New folder\download (25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38" y="4509120"/>
            <a:ext cx="1423659" cy="189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C:\Users\SONY\Desktop\New folder\download (14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78" y="4587800"/>
            <a:ext cx="264795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03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52800"/>
            <a:ext cx="1719263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100" y="3689205"/>
            <a:ext cx="1804987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51" y="836712"/>
            <a:ext cx="3127375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836712"/>
            <a:ext cx="1524000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275856" y="2636912"/>
            <a:ext cx="2736304" cy="105229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 smtClean="0">
                <a:solidFill>
                  <a:schemeClr val="tx1"/>
                </a:solidFill>
              </a:rPr>
              <a:t>امکانات عمومی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80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225" y="1085850"/>
            <a:ext cx="6557963" cy="46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384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shade val="94000"/>
                <a:satMod val="114000"/>
                <a:lumMod val="96000"/>
              </a:schemeClr>
            </a:gs>
            <a:gs pos="67000">
              <a:schemeClr val="bg2">
                <a:tint val="92000"/>
                <a:shade val="66000"/>
                <a:satMod val="110000"/>
                <a:lumMod val="80000"/>
              </a:schemeClr>
            </a:gs>
            <a:gs pos="100000">
              <a:schemeClr val="bg2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به یاد داشته باشیم</a:t>
            </a:r>
            <a:endParaRPr lang="en-US" dirty="0"/>
          </a:p>
        </p:txBody>
      </p:sp>
      <p:pic>
        <p:nvPicPr>
          <p:cNvPr id="17410" name="Picture 2" descr="لیفیغی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2324101"/>
            <a:ext cx="6768752" cy="4201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899592" y="2348880"/>
            <a:ext cx="6840760" cy="3600400"/>
          </a:xfrm>
          <a:prstGeom prst="cloud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b="1" dirty="0" smtClean="0">
                <a:solidFill>
                  <a:schemeClr val="tx1"/>
                </a:solidFill>
              </a:rPr>
              <a:t>با آموزش مقرراتی که باید در اماکن عمومی ودر ارتباط با امکانات عمومی رعایت شود در نگرش </a:t>
            </a:r>
          </a:p>
          <a:p>
            <a:pPr algn="ctr"/>
            <a:r>
              <a:rPr lang="fa-IR" sz="2800" b="1" dirty="0" smtClean="0">
                <a:solidFill>
                  <a:schemeClr val="tx1"/>
                </a:solidFill>
              </a:rPr>
              <a:t>دانش آموزان تغییر ایجاد کنیم.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46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خرید عاقلانه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buFont typeface="Wingdings" pitchFamily="2" charset="2"/>
              <a:buChar char="v"/>
            </a:pPr>
            <a:r>
              <a:rPr lang="fa-IR" dirty="0" smtClean="0"/>
              <a:t>ترسیم جدول بودجه (جدولی که در آن درآمد، هزینه و پس انداز نشان داده شود.)</a:t>
            </a:r>
          </a:p>
          <a:p>
            <a:pPr algn="r" rtl="1">
              <a:buFont typeface="Wingdings" pitchFamily="2" charset="2"/>
              <a:buChar char="v"/>
            </a:pPr>
            <a:r>
              <a:rPr lang="fa-IR" dirty="0" smtClean="0"/>
              <a:t>ترسیم جدولی که در آن ویژگی های  مدل های مختلف از یک کالای خاص درج شده باشد.</a:t>
            </a:r>
          </a:p>
          <a:p>
            <a:pPr algn="r" rtl="1">
              <a:buFont typeface="Wingdings" pitchFamily="2" charset="2"/>
              <a:buChar char="v"/>
            </a:pPr>
            <a:r>
              <a:rPr lang="fa-IR" dirty="0" smtClean="0"/>
              <a:t>امتیاز دهی به هر یک از مدل های کالای مورد نظر.</a:t>
            </a:r>
          </a:p>
          <a:p>
            <a:pPr algn="r" rtl="1">
              <a:buFont typeface="Wingdings" pitchFamily="2" charset="2"/>
              <a:buChar char="v"/>
            </a:pPr>
            <a:r>
              <a:rPr lang="fa-IR" dirty="0" smtClean="0"/>
              <a:t>جمع بندی امتیازها و تصمیم گیری.</a:t>
            </a:r>
          </a:p>
          <a:p>
            <a:pPr algn="r" rtl="1">
              <a:buFont typeface="Wingdings" pitchFamily="2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07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نکات تربیتی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r" rtl="1">
              <a:buFont typeface="Wingdings" pitchFamily="2" charset="2"/>
              <a:buChar char="v"/>
            </a:pPr>
            <a:r>
              <a:rPr lang="fa-IR" dirty="0" smtClean="0"/>
              <a:t>باید با برنامه ریزی خرید کنیم ولو اینکه از شرایط مالی خوبی برخوردار باشیم.</a:t>
            </a:r>
          </a:p>
          <a:p>
            <a:pPr algn="r" rtl="1">
              <a:buFont typeface="Wingdings" pitchFamily="2" charset="2"/>
              <a:buChar char="v"/>
            </a:pPr>
            <a:r>
              <a:rPr lang="fa-IR" dirty="0" smtClean="0"/>
              <a:t>هر چیز را هر موقع بخواهیم نمی توانیم داشته باشیم.</a:t>
            </a:r>
          </a:p>
          <a:p>
            <a:pPr algn="r" rtl="1">
              <a:buFont typeface="Wingdings" pitchFamily="2" charset="2"/>
              <a:buChar char="v"/>
            </a:pPr>
            <a:r>
              <a:rPr lang="fa-IR" dirty="0" smtClean="0"/>
              <a:t>هر خانواده ای یک درآمد دارد و یک هزینه و باید بین این دو تعادل برقرار شود.</a:t>
            </a:r>
          </a:p>
          <a:p>
            <a:pPr algn="r" rtl="1">
              <a:buFont typeface="Wingdings" pitchFamily="2" charset="2"/>
              <a:buChar char="v"/>
            </a:pPr>
            <a:r>
              <a:rPr lang="fa-IR" dirty="0" smtClean="0"/>
              <a:t>برای رسیدن به برخی از نیازهایمان باید پس انداز کنیم.</a:t>
            </a:r>
          </a:p>
          <a:p>
            <a:pPr algn="r" rtl="1">
              <a:buFont typeface="Wingdings" pitchFamily="2" charset="2"/>
              <a:buChar char="v"/>
            </a:pPr>
            <a:r>
              <a:rPr lang="fa-IR" dirty="0" smtClean="0"/>
              <a:t>کار کردن در چهارچوبی که خانواده تعیین می کند اشکالی ندارد.</a:t>
            </a:r>
          </a:p>
          <a:p>
            <a:pPr algn="r" rtl="1">
              <a:buFont typeface="Wingdings" pitchFamily="2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96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a-IR" b="1" dirty="0" smtClean="0"/>
              <a:t>کشور زیبای من</a:t>
            </a:r>
            <a:r>
              <a:rPr lang="fa-IR" dirty="0" smtClean="0"/>
              <a:t/>
            </a:r>
            <a:br>
              <a:rPr lang="fa-IR" dirty="0" smtClean="0"/>
            </a:br>
            <a:r>
              <a:rPr lang="fa-IR" sz="3600" dirty="0" smtClean="0"/>
              <a:t>کوه ها و دشت های زیبا</a:t>
            </a:r>
            <a:endParaRPr lang="en-US" sz="3600" dirty="0"/>
          </a:p>
        </p:txBody>
      </p:sp>
      <p:pic>
        <p:nvPicPr>
          <p:cNvPr id="23554" name="Picture 2" descr="C:\Users\SONY\Desktop\New folder\images (23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22191"/>
            <a:ext cx="5760640" cy="387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30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dirty="0" smtClean="0"/>
              <a:t>ناهمواری های ایران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 algn="r">
              <a:buNone/>
            </a:pPr>
            <a:r>
              <a:rPr lang="fa-IR" dirty="0" smtClean="0"/>
              <a:t>کوه ها</a:t>
            </a:r>
          </a:p>
          <a:p>
            <a:pPr marL="68580" indent="0" algn="r">
              <a:buNone/>
            </a:pPr>
            <a:r>
              <a:rPr lang="fa-IR" dirty="0" smtClean="0"/>
              <a:t>کوهپایه ها </a:t>
            </a:r>
          </a:p>
        </p:txBody>
      </p:sp>
      <p:pic>
        <p:nvPicPr>
          <p:cNvPr id="24578" name="Picture 2" descr="C:\Users\SONY\Desktop\New folder\download (4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33" y="2420888"/>
            <a:ext cx="4181383" cy="325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SONY\Desktop\New folder\download (4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07834"/>
            <a:ext cx="3859076" cy="304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80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3200" dirty="0" smtClean="0">
                <a:solidFill>
                  <a:schemeClr val="tx1"/>
                </a:solidFill>
              </a:rPr>
              <a:t>سرزمینهای هموار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 algn="r">
              <a:buNone/>
            </a:pPr>
            <a:r>
              <a:rPr lang="fa-IR" dirty="0" smtClean="0"/>
              <a:t>دشت ها </a:t>
            </a:r>
          </a:p>
          <a:p>
            <a:pPr marL="68580" indent="0" algn="r">
              <a:buNone/>
            </a:pPr>
            <a:r>
              <a:rPr lang="fa-IR" dirty="0" smtClean="0"/>
              <a:t>جلگه ها</a:t>
            </a:r>
            <a:endParaRPr lang="en-US" dirty="0"/>
          </a:p>
        </p:txBody>
      </p:sp>
      <p:pic>
        <p:nvPicPr>
          <p:cNvPr id="25602" name="Picture 2" descr="C:\Users\SONY\Desktop\New folder\download (3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48" y="332657"/>
            <a:ext cx="4010644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47" y="3429000"/>
            <a:ext cx="4080061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 descr="C:\Users\SONY\Desktop\New folder\images (3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3284984"/>
            <a:ext cx="381642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77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نحوه آموزش جغرافیا</a:t>
            </a:r>
            <a:endParaRPr lang="en-US" dirty="0"/>
          </a:p>
        </p:txBody>
      </p:sp>
      <p:pic>
        <p:nvPicPr>
          <p:cNvPr id="4" name="امتحان شفاهی جغرافیا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1640" y="2348880"/>
            <a:ext cx="6237287" cy="3508375"/>
          </a:xfrm>
        </p:spPr>
      </p:pic>
    </p:spTree>
    <p:extLst>
      <p:ext uri="{BB962C8B-B14F-4D97-AF65-F5344CB8AC3E}">
        <p14:creationId xmlns:p14="http://schemas.microsoft.com/office/powerpoint/2010/main" val="178807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3200" dirty="0" smtClean="0"/>
              <a:t>راه های آموزش مفهوم ناهمواری ها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25780" indent="-457200" algn="r" rtl="1">
              <a:buFont typeface="+mj-lt"/>
              <a:buAutoNum type="arabicPeriod"/>
            </a:pPr>
            <a:r>
              <a:rPr lang="fa-IR" sz="2800" dirty="0" smtClean="0"/>
              <a:t>بازدید علمی</a:t>
            </a:r>
          </a:p>
          <a:p>
            <a:pPr marL="525780" indent="-457200" algn="r" rtl="1">
              <a:buFont typeface="+mj-lt"/>
              <a:buAutoNum type="arabicPeriod"/>
            </a:pPr>
            <a:r>
              <a:rPr lang="fa-IR" sz="2800" dirty="0" smtClean="0"/>
              <a:t>ساخت ماکت</a:t>
            </a:r>
          </a:p>
          <a:p>
            <a:pPr marL="525780" indent="-457200" algn="r" rtl="1">
              <a:buFont typeface="+mj-lt"/>
              <a:buAutoNum type="arabicPeriod"/>
            </a:pPr>
            <a:r>
              <a:rPr lang="fa-IR" sz="2800" dirty="0" smtClean="0"/>
              <a:t>استفاده از نقشه برجسته ایران</a:t>
            </a:r>
          </a:p>
          <a:p>
            <a:pPr marL="525780" indent="-457200" algn="r" rtl="1">
              <a:buFont typeface="+mj-lt"/>
              <a:buAutoNum type="arabicPeriod"/>
            </a:pPr>
            <a:r>
              <a:rPr lang="fa-IR" sz="2800" dirty="0" smtClean="0"/>
              <a:t>استفاده از عکس و اسلاید</a:t>
            </a:r>
          </a:p>
          <a:p>
            <a:pPr marL="68580" indent="0" algn="r" rtl="1">
              <a:buNone/>
            </a:pPr>
            <a:r>
              <a:rPr lang="fa-IR" dirty="0" smtClean="0"/>
              <a:t>     </a:t>
            </a:r>
          </a:p>
          <a:p>
            <a:pPr marL="525780" indent="-457200" algn="r" rtl="1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73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جلگه ها چگونه ایجاد می شوند؟</a:t>
            </a:r>
            <a:endParaRPr lang="en-US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69" y="2060848"/>
            <a:ext cx="3889098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145" y="3501008"/>
            <a:ext cx="3974296" cy="273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986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تاثیر ناهمواری ها در زندگی ما</a:t>
            </a:r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56" y="4495349"/>
            <a:ext cx="3169840" cy="198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471078"/>
            <a:ext cx="2955404" cy="201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030" y="2276872"/>
            <a:ext cx="3583185" cy="2223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38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663" y="1916833"/>
            <a:ext cx="7041090" cy="2777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427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88" y="764705"/>
            <a:ext cx="3864688" cy="2897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65" y="3662246"/>
            <a:ext cx="3996975" cy="282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220072" y="1385382"/>
            <a:ext cx="3096344" cy="1827593"/>
          </a:xfrm>
          <a:prstGeom prst="roundRect">
            <a:avLst/>
          </a:prstGeom>
          <a:solidFill>
            <a:srgbClr val="D2FF5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tx1"/>
                </a:solidFill>
              </a:rPr>
              <a:t>کوهپایه ها وجلگه ها به دلیل وجود آب کافی وخاک مناسب اغلب برای سکونت مناسب اند.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87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4248472" cy="2826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00534"/>
            <a:ext cx="3744416" cy="2782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724128" y="1268760"/>
            <a:ext cx="1944216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tx1"/>
                </a:solidFill>
              </a:rPr>
              <a:t>دشت مغان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619672" y="4437112"/>
            <a:ext cx="2160240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tx1"/>
                </a:solidFill>
              </a:rPr>
              <a:t>دشت کویر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155913" y="1844824"/>
            <a:ext cx="43204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995936" y="5085184"/>
            <a:ext cx="50405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125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58" y="409271"/>
            <a:ext cx="6913111" cy="6044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694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آب و هوا</a:t>
            </a:r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04864"/>
            <a:ext cx="4248472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 descr="C:\Users\SONY\Desktop\New folder\68118_590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415" y="2627029"/>
            <a:ext cx="2453985" cy="195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50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عناصر اصلی آب و هوا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 algn="r">
              <a:buNone/>
            </a:pPr>
            <a:endParaRPr lang="en-U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43575"/>
            <a:ext cx="1224136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708919"/>
            <a:ext cx="1440160" cy="3170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644009" y="2443575"/>
            <a:ext cx="1728192" cy="936104"/>
          </a:xfrm>
          <a:prstGeom prst="roundRect">
            <a:avLst/>
          </a:prstGeom>
          <a:solidFill>
            <a:srgbClr val="F0FB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 smtClean="0">
                <a:solidFill>
                  <a:schemeClr val="tx1"/>
                </a:solidFill>
              </a:rPr>
              <a:t>دما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347864" y="3573016"/>
            <a:ext cx="1800200" cy="1080120"/>
          </a:xfrm>
          <a:prstGeom prst="roundRect">
            <a:avLst/>
          </a:prstGeom>
          <a:solidFill>
            <a:srgbClr val="79D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tx1"/>
                </a:solidFill>
              </a:rPr>
              <a:t>بارش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73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C:\Users\SONY\Desktop\2014-08-07_2356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404663"/>
            <a:ext cx="5688631" cy="323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C:\Users\SONY\Desktop\2014-08-08_0005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860" y="3643459"/>
            <a:ext cx="5347506" cy="280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42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SONY\Desktop\2014-08-08_0002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3888432" cy="302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C:\Users\SONY\Desktop\2014-08-08_0002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893" y="2996952"/>
            <a:ext cx="4726214" cy="344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78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3935095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4" descr="C:\Users\SONY\Desktop\New folder\yazd (7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646" y="3337983"/>
            <a:ext cx="4201809" cy="315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83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980728"/>
            <a:ext cx="7024744" cy="1143000"/>
          </a:xfrm>
        </p:spPr>
        <p:txBody>
          <a:bodyPr/>
          <a:lstStyle/>
          <a:p>
            <a:pPr algn="ctr"/>
            <a:r>
              <a:rPr lang="fa-IR" dirty="0" smtClean="0"/>
              <a:t>نواحی آب و هوایی ایران</a:t>
            </a:r>
            <a:endParaRPr lang="en-US" dirty="0"/>
          </a:p>
        </p:txBody>
      </p:sp>
      <p:pic>
        <p:nvPicPr>
          <p:cNvPr id="2050" name="Picture 2" descr="C:\Users\SONY\Desktop\پرفشار جنب حار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276872"/>
            <a:ext cx="2592288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ONY\Desktop\2014-08-08_2112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546314"/>
            <a:ext cx="3168352" cy="340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33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ONY\Desktop\2014-08-08_2113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34" y="332656"/>
            <a:ext cx="3927026" cy="471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ONY\Desktop\2014-08-08_2113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060" y="1964558"/>
            <a:ext cx="4260966" cy="455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572000" y="692696"/>
            <a:ext cx="0" cy="58263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227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اهداف فصل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83568" y="3068959"/>
            <a:ext cx="7488832" cy="2047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15000"/>
              </a:lnSpc>
              <a:spcAft>
                <a:spcPts val="1000"/>
              </a:spcAft>
            </a:pPr>
            <a:r>
              <a:rPr lang="fa-IR" sz="1600" b="1" dirty="0" smtClean="0">
                <a:effectLst/>
                <a:latin typeface="Calibri"/>
                <a:ea typeface="Calibri"/>
                <a:cs typeface="+mj-cs"/>
              </a:rPr>
              <a:t>1-لزوم رعایت حقوق  همسایگان واهالی محل را بیان کرده وبرخی نهادهای محل زندگی خود را شناسایی ودر امور محله مشارکت می کنند.</a:t>
            </a:r>
            <a:endParaRPr lang="en-US" sz="1600" dirty="0" smtClean="0">
              <a:effectLst/>
              <a:latin typeface="Calibri"/>
              <a:ea typeface="Calibri"/>
              <a:cs typeface="+mj-cs"/>
            </a:endParaRPr>
          </a:p>
          <a:p>
            <a:pPr algn="r" rtl="1">
              <a:lnSpc>
                <a:spcPct val="115000"/>
              </a:lnSpc>
              <a:spcAft>
                <a:spcPts val="1000"/>
              </a:spcAft>
            </a:pPr>
            <a:r>
              <a:rPr lang="fa-IR" sz="1600" b="1" dirty="0" smtClean="0">
                <a:effectLst/>
                <a:latin typeface="Calibri"/>
                <a:ea typeface="Calibri"/>
                <a:cs typeface="+mj-cs"/>
              </a:rPr>
              <a:t>2-  برخی اصول مراقبت ومشارکت در محله را بیان وپیشنهاداتی ارایه می کنند .</a:t>
            </a:r>
            <a:endParaRPr lang="en-US" sz="1600" dirty="0" smtClean="0">
              <a:effectLst/>
              <a:latin typeface="Calibri"/>
              <a:ea typeface="Calibri"/>
              <a:cs typeface="+mj-cs"/>
            </a:endParaRPr>
          </a:p>
          <a:p>
            <a:pPr algn="r" rtl="1">
              <a:lnSpc>
                <a:spcPct val="115000"/>
              </a:lnSpc>
              <a:spcAft>
                <a:spcPts val="1000"/>
              </a:spcAft>
            </a:pPr>
            <a:r>
              <a:rPr lang="fa-IR" sz="1600" b="1" dirty="0" smtClean="0">
                <a:effectLst/>
                <a:latin typeface="Calibri"/>
                <a:ea typeface="Calibri"/>
                <a:cs typeface="+mj-cs"/>
              </a:rPr>
              <a:t>3 -انواع فعالیت ها ی اقتصادی درمحله را شناسایی وبرخی مهارتهای خرید را تمرین کند.</a:t>
            </a:r>
            <a:endParaRPr lang="en-US" sz="1600" dirty="0">
              <a:effectLst/>
              <a:latin typeface="Calibri"/>
              <a:ea typeface="Calibri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2716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852936"/>
            <a:ext cx="4456113" cy="334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79712" y="1700808"/>
            <a:ext cx="5688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400" dirty="0" smtClean="0"/>
              <a:t>ناحیه معتدل </a:t>
            </a:r>
            <a:r>
              <a:rPr lang="fa-IR" sz="2400" dirty="0"/>
              <a:t>ومرطوب خزری</a:t>
            </a:r>
          </a:p>
        </p:txBody>
      </p:sp>
      <p:sp>
        <p:nvSpPr>
          <p:cNvPr id="3" name="Rectangle 2"/>
          <p:cNvSpPr/>
          <p:nvPr/>
        </p:nvSpPr>
        <p:spPr>
          <a:xfrm>
            <a:off x="5364088" y="2852936"/>
            <a:ext cx="3240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a-IR" dirty="0"/>
              <a:t>باران فراوان می بارد.</a:t>
            </a:r>
          </a:p>
          <a:p>
            <a:pPr algn="r"/>
            <a:r>
              <a:rPr lang="fa-IR" dirty="0"/>
              <a:t>گرما وسرمای شدید وجود ندارد.</a:t>
            </a:r>
          </a:p>
        </p:txBody>
      </p:sp>
    </p:spTree>
    <p:extLst>
      <p:ext uri="{BB962C8B-B14F-4D97-AF65-F5344CB8AC3E}">
        <p14:creationId xmlns:p14="http://schemas.microsoft.com/office/powerpoint/2010/main" val="119390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332656"/>
            <a:ext cx="5725107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283044"/>
            <a:ext cx="4825479" cy="319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230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768" y="1340768"/>
            <a:ext cx="453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400" dirty="0" smtClean="0"/>
              <a:t>ناحیه معتدل ونیمه خشک کوهستانی</a:t>
            </a:r>
            <a:endParaRPr lang="en-US" sz="2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35" y="2348880"/>
            <a:ext cx="4516523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08104" y="2348880"/>
            <a:ext cx="30963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dirty="0" smtClean="0"/>
              <a:t>بیشتر ماه های سال هواسرد </a:t>
            </a:r>
          </a:p>
          <a:p>
            <a:pPr algn="r" rtl="1"/>
            <a:r>
              <a:rPr lang="fa-IR" dirty="0" smtClean="0"/>
              <a:t>است.</a:t>
            </a:r>
          </a:p>
          <a:p>
            <a:pPr algn="r" rtl="1"/>
            <a:r>
              <a:rPr lang="fa-IR" dirty="0" smtClean="0"/>
              <a:t>در زمستان دمای هوا به زیر صفر می رسد.</a:t>
            </a:r>
          </a:p>
          <a:p>
            <a:pPr algn="r" rtl="1"/>
            <a:r>
              <a:rPr lang="fa-IR" dirty="0" smtClean="0"/>
              <a:t>بارش های زمستانی به شکل برف است.</a:t>
            </a:r>
          </a:p>
          <a:p>
            <a:pPr algn="r" rtl="1"/>
            <a:r>
              <a:rPr lang="fa-IR" dirty="0" smtClean="0"/>
              <a:t>تابستان های معتدل دارد.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44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ONY\Desktop\2014-08-08_2029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55789"/>
            <a:ext cx="4083546" cy="368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ONY\Desktop\2014-08-08_1429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42" y="369936"/>
            <a:ext cx="4192074" cy="331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93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1340768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dirty="0" smtClean="0"/>
              <a:t>ناحیه گرم وخشک داخلی</a:t>
            </a:r>
            <a:endParaRPr lang="en-US" sz="2800" dirty="0"/>
          </a:p>
        </p:txBody>
      </p:sp>
      <p:pic>
        <p:nvPicPr>
          <p:cNvPr id="4099" name="Picture 3" descr="C:\Users\SONY\Desktop\New folder\download (4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74" y="2136870"/>
            <a:ext cx="3930437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48064" y="2420888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 smtClean="0"/>
              <a:t>تابستان های گرم وزمستان های سرد دارد.</a:t>
            </a:r>
          </a:p>
          <a:p>
            <a:pPr algn="r" rtl="1"/>
            <a:r>
              <a:rPr lang="fa-IR" dirty="0" smtClean="0"/>
              <a:t>میزان بارش در آن کم است.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65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ONY\Desktop\2014-08-08_2038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4104456" cy="352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SONY\Desktop\2014-08-08_2040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753477"/>
            <a:ext cx="4024114" cy="371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26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1268760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800" dirty="0" smtClean="0"/>
              <a:t>ناحیه گرم وشرجی سواحل جنوب</a:t>
            </a:r>
            <a:endParaRPr lang="en-US" sz="2800" dirty="0"/>
          </a:p>
        </p:txBody>
      </p:sp>
      <p:pic>
        <p:nvPicPr>
          <p:cNvPr id="5122" name="Picture 2" descr="C:\Users\SONY\Desktop\New folder\کشاورزی(1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91980"/>
            <a:ext cx="2592288" cy="375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722" y="4005064"/>
            <a:ext cx="4082574" cy="2449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60032" y="1916832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dirty="0" smtClean="0"/>
              <a:t>تابستان های گرم وزمستان های معتدل دارد.</a:t>
            </a:r>
          </a:p>
          <a:p>
            <a:pPr algn="r"/>
            <a:r>
              <a:rPr lang="fa-IR" dirty="0" smtClean="0"/>
              <a:t>مقدار بارش کم است .</a:t>
            </a:r>
          </a:p>
          <a:p>
            <a:pPr algn="r"/>
            <a:r>
              <a:rPr lang="fa-IR" dirty="0" smtClean="0"/>
              <a:t>رطوبت هوا زیاد است.(شرجی)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35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0066"/>
            <a:ext cx="4824536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140968"/>
            <a:ext cx="3792738" cy="3331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388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76672"/>
            <a:ext cx="6319580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641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2132856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Tarivehm</a:t>
            </a:r>
            <a:r>
              <a:rPr lang="en-US" sz="2400" b="1" dirty="0" smtClean="0"/>
              <a:t> @yahoo.com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691680" y="4293096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www.clip art.com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3260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همسایه ما</a:t>
            </a:r>
            <a:endParaRPr lang="en-US" dirty="0"/>
          </a:p>
        </p:txBody>
      </p:sp>
      <p:pic>
        <p:nvPicPr>
          <p:cNvPr id="20482" name="Picture 2" descr="C:\Users\SONY\Desktop\New folder\canstock1963941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04864"/>
            <a:ext cx="1382158" cy="195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SONY\Desktop\New folder\images (1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346169"/>
            <a:ext cx="1971675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C:\Users\SONY\Desktop\New folder\images (17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616" y="2492896"/>
            <a:ext cx="22860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C:\Users\SONY\Desktop\New folder\images (18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00" y="1844824"/>
            <a:ext cx="2276475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C:\Users\SONY\Desktop\New folder\images (14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588" y="4109864"/>
            <a:ext cx="2756098" cy="229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9" name="Picture 9" descr="C:\Users\SONY\Desktop\New folder\download (29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71" y="2204864"/>
            <a:ext cx="266258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70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295275"/>
            <a:ext cx="8867775" cy="626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C:\Users\SONY\Desktop\New folder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487" y="4653136"/>
            <a:ext cx="2238375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75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8368804" cy="5962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456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371475"/>
            <a:ext cx="9210676" cy="611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745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8575"/>
            <a:ext cx="8639175" cy="680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428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787</TotalTime>
  <Words>549</Words>
  <Application>Microsoft Office PowerPoint</Application>
  <PresentationFormat>On-screen Show (4:3)</PresentationFormat>
  <Paragraphs>96</Paragraphs>
  <Slides>49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Calibri</vt:lpstr>
      <vt:lpstr>Century Gothic</vt:lpstr>
      <vt:lpstr>Tahoma</vt:lpstr>
      <vt:lpstr>Wingdings</vt:lpstr>
      <vt:lpstr>Wingdings 2</vt:lpstr>
      <vt:lpstr>Austin</vt:lpstr>
      <vt:lpstr>مطالعات اجتماعی پایه چهارم محله ما کشور زیبای من </vt:lpstr>
      <vt:lpstr>PowerPoint Presentation</vt:lpstr>
      <vt:lpstr>PowerPoint Presentation</vt:lpstr>
      <vt:lpstr>اهداف فصل</vt:lpstr>
      <vt:lpstr>همسایه ما</vt:lpstr>
      <vt:lpstr>PowerPoint Presentation</vt:lpstr>
      <vt:lpstr>PowerPoint Presentation</vt:lpstr>
      <vt:lpstr>PowerPoint Presentation</vt:lpstr>
      <vt:lpstr>PowerPoint Presentation</vt:lpstr>
      <vt:lpstr>چه مقررارتی را باید در محل زندگی رعایت کنیم؟</vt:lpstr>
      <vt:lpstr>PowerPoint Presentation</vt:lpstr>
      <vt:lpstr>اینجا محله ماست</vt:lpstr>
      <vt:lpstr>بازدید ازمحله</vt:lpstr>
      <vt:lpstr>مقررارتی که باید در مکان های عمومی رعایت کنیم</vt:lpstr>
      <vt:lpstr>PowerPoint Presentation</vt:lpstr>
      <vt:lpstr>PowerPoint Presentation</vt:lpstr>
      <vt:lpstr>PowerPoint Presentation</vt:lpstr>
      <vt:lpstr>خرید وفروش در محله</vt:lpstr>
      <vt:lpstr>PowerPoint Presentation</vt:lpstr>
      <vt:lpstr>به یاد داشته باشیم</vt:lpstr>
      <vt:lpstr>خرید عاقلانه</vt:lpstr>
      <vt:lpstr>نکات تربیتی</vt:lpstr>
      <vt:lpstr>کشور زیبای من کوه ها و دشت های زیبا</vt:lpstr>
      <vt:lpstr>ناهمواری های ایران</vt:lpstr>
      <vt:lpstr>سرزمینهای هموار</vt:lpstr>
      <vt:lpstr>نحوه آموزش جغرافیا</vt:lpstr>
      <vt:lpstr>راه های آموزش مفهوم ناهمواری ها</vt:lpstr>
      <vt:lpstr>جلگه ها چگونه ایجاد می شوند؟</vt:lpstr>
      <vt:lpstr>تاثیر ناهمواری ها در زندگی ما</vt:lpstr>
      <vt:lpstr>PowerPoint Presentation</vt:lpstr>
      <vt:lpstr>PowerPoint Presentation</vt:lpstr>
      <vt:lpstr>PowerPoint Presentation</vt:lpstr>
      <vt:lpstr>آب و هوا</vt:lpstr>
      <vt:lpstr>عناصر اصلی آب و هوا</vt:lpstr>
      <vt:lpstr>PowerPoint Presentation</vt:lpstr>
      <vt:lpstr>PowerPoint Presentation</vt:lpstr>
      <vt:lpstr>PowerPoint Presentation</vt:lpstr>
      <vt:lpstr>نواحی آب و هوایی ایران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SONY</dc:creator>
  <cp:lastModifiedBy>Root-PC</cp:lastModifiedBy>
  <cp:revision>60</cp:revision>
  <dcterms:created xsi:type="dcterms:W3CDTF">2014-08-07T09:27:07Z</dcterms:created>
  <dcterms:modified xsi:type="dcterms:W3CDTF">2020-04-28T05:50:21Z</dcterms:modified>
</cp:coreProperties>
</file>