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0"/>
  </p:notesMasterIdLst>
  <p:sldIdLst>
    <p:sldId id="382" r:id="rId2"/>
    <p:sldId id="408" r:id="rId3"/>
    <p:sldId id="381" r:id="rId4"/>
    <p:sldId id="258" r:id="rId5"/>
    <p:sldId id="304" r:id="rId6"/>
    <p:sldId id="397" r:id="rId7"/>
    <p:sldId id="398" r:id="rId8"/>
    <p:sldId id="262" r:id="rId9"/>
    <p:sldId id="256" r:id="rId10"/>
    <p:sldId id="400" r:id="rId11"/>
    <p:sldId id="402" r:id="rId12"/>
    <p:sldId id="308" r:id="rId13"/>
    <p:sldId id="406" r:id="rId14"/>
    <p:sldId id="312" r:id="rId15"/>
    <p:sldId id="313" r:id="rId16"/>
    <p:sldId id="314" r:id="rId17"/>
    <p:sldId id="334" r:id="rId18"/>
    <p:sldId id="266" r:id="rId19"/>
    <p:sldId id="388" r:id="rId20"/>
    <p:sldId id="404" r:id="rId21"/>
    <p:sldId id="269" r:id="rId22"/>
    <p:sldId id="272" r:id="rId23"/>
    <p:sldId id="393" r:id="rId24"/>
    <p:sldId id="392" r:id="rId25"/>
    <p:sldId id="391" r:id="rId26"/>
    <p:sldId id="390" r:id="rId27"/>
    <p:sldId id="298" r:id="rId28"/>
    <p:sldId id="301" r:id="rId29"/>
    <p:sldId id="300" r:id="rId30"/>
    <p:sldId id="409" r:id="rId31"/>
    <p:sldId id="365" r:id="rId32"/>
    <p:sldId id="366" r:id="rId33"/>
    <p:sldId id="410" r:id="rId34"/>
    <p:sldId id="323" r:id="rId35"/>
    <p:sldId id="327" r:id="rId36"/>
    <p:sldId id="340" r:id="rId37"/>
    <p:sldId id="286" r:id="rId38"/>
    <p:sldId id="287" r:id="rId39"/>
    <p:sldId id="288" r:id="rId40"/>
    <p:sldId id="289" r:id="rId41"/>
    <p:sldId id="291" r:id="rId42"/>
    <p:sldId id="292" r:id="rId43"/>
    <p:sldId id="369" r:id="rId44"/>
    <p:sldId id="370" r:id="rId45"/>
    <p:sldId id="371" r:id="rId46"/>
    <p:sldId id="372" r:id="rId47"/>
    <p:sldId id="373" r:id="rId48"/>
    <p:sldId id="36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471" autoAdjust="0"/>
  </p:normalViewPr>
  <p:slideViewPr>
    <p:cSldViewPr>
      <p:cViewPr varScale="1">
        <p:scale>
          <a:sx n="83" d="100"/>
          <a:sy n="83" d="100"/>
        </p:scale>
        <p:origin x="-3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08847-33C3-423E-8719-65FFCDBB56BD}" type="datetimeFigureOut">
              <a:rPr lang="en-US" smtClean="0"/>
              <a:pPr/>
              <a:t>2/15/2020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F4295-0396-4C2A-851B-32606C11ACBC}" type="slidenum">
              <a:rPr lang="en-US" smtClean="0"/>
              <a:pPr/>
              <a:t>‹#›</a:t>
            </a:fld>
            <a:endParaRPr lang="en-US"/>
          </a:p>
        </p:txBody>
      </p:sp>
    </p:spTree>
    <p:extLst>
      <p:ext uri="{BB962C8B-B14F-4D97-AF65-F5344CB8AC3E}">
        <p14:creationId xmlns:p14="http://schemas.microsoft.com/office/powerpoint/2010/main" val="293603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4F9EC59-4477-425C-93B4-356CDABF3DC3}" type="slidenum">
              <a:rPr lang="ar-SA" smtClean="0"/>
              <a:pPr/>
              <a:t>23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13D5D80-EEFA-4B85-AD89-A77C1D0A2743}" type="slidenum">
              <a:rPr lang="ar-SA" smtClean="0"/>
              <a:pPr/>
              <a:t>24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F7B6329-6FE9-4C61-A436-F16276C213D5}" type="slidenum">
              <a:rPr lang="ar-SA" smtClean="0"/>
              <a:pPr/>
              <a:t>25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D331A37-E2AF-4727-8F1D-5D35765CF117}" type="slidenum">
              <a:rPr lang="ar-SA" smtClean="0"/>
              <a:pPr/>
              <a:t>26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fa-IR" smtClean="0"/>
              <a:t> </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pPr lvl="0"/>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9C4149-2CA1-4B37-8E69-A43D4E76C254}"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D8CB36-2634-488A-BD36-7DB5FB9E767C}"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87C843-AD40-45CB-B70E-948C017024C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21FD12-71A7-475C-9042-D161935639B3}" type="slidenum">
              <a:rPr lang="fa-IR" smtClean="0"/>
              <a:pPr/>
              <a:t>1</a:t>
            </a:fld>
            <a:endParaRPr lang="fa-I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p:spPr>
      </p:pic>
    </p:spTree>
    <p:extLst>
      <p:ext uri="{BB962C8B-B14F-4D97-AF65-F5344CB8AC3E}">
        <p14:creationId xmlns:p14="http://schemas.microsoft.com/office/powerpoint/2010/main" val="12003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fa-IR" sz="5400" dirty="0">
                <a:latin typeface="IranNastaliq" panose="02020505000000020003" pitchFamily="18" charset="0"/>
                <a:cs typeface="IranNastaliq" panose="02020505000000020003" pitchFamily="18" charset="0"/>
              </a:rPr>
              <a:t>مشکل </a:t>
            </a:r>
            <a:r>
              <a:rPr lang="fa-IR" sz="5400" dirty="0" smtClean="0">
                <a:latin typeface="IranNastaliq" panose="02020505000000020003" pitchFamily="18" charset="0"/>
                <a:cs typeface="IranNastaliq" panose="02020505000000020003" pitchFamily="18" charset="0"/>
              </a:rPr>
              <a:t>یابی</a:t>
            </a:r>
            <a:endParaRPr lang="en-US" sz="54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533400" y="1219200"/>
            <a:ext cx="8229600" cy="4525963"/>
          </a:xfrm>
        </p:spPr>
        <p:txBody>
          <a:bodyPr>
            <a:noAutofit/>
          </a:bodyPr>
          <a:lstStyle/>
          <a:p>
            <a:pPr algn="just" rtl="1">
              <a:lnSpc>
                <a:spcPct val="250000"/>
              </a:lnSpc>
            </a:pPr>
            <a:r>
              <a:rPr lang="fa-IR" sz="2400" b="1" dirty="0" smtClean="0">
                <a:cs typeface="B Zar" panose="00000400000000000000" pitchFamily="2" charset="-78"/>
              </a:rPr>
              <a:t>اولین گام </a:t>
            </a:r>
            <a:r>
              <a:rPr lang="fa-IR" sz="2400" b="1" dirty="0">
                <a:cs typeface="B Zar" panose="00000400000000000000" pitchFamily="2" charset="-78"/>
              </a:rPr>
              <a:t>مشکل  </a:t>
            </a:r>
            <a:r>
              <a:rPr lang="fa-IR" sz="2400" b="1" dirty="0" smtClean="0">
                <a:cs typeface="B Zar" panose="00000400000000000000" pitchFamily="2" charset="-78"/>
              </a:rPr>
              <a:t>شناسی، </a:t>
            </a:r>
            <a:r>
              <a:rPr lang="fa-IR" sz="2400" b="1" dirty="0">
                <a:cs typeface="B Zar" panose="00000400000000000000" pitchFamily="2" charset="-78"/>
              </a:rPr>
              <a:t>مشکل </a:t>
            </a:r>
            <a:r>
              <a:rPr lang="fa-IR" sz="2400" b="1" dirty="0" smtClean="0">
                <a:cs typeface="B Zar" panose="00000400000000000000" pitchFamily="2" charset="-78"/>
              </a:rPr>
              <a:t>یابی است. در این گام همچنان  که از نامش پیداست به جستجو و </a:t>
            </a:r>
            <a:r>
              <a:rPr lang="fa-IR" sz="2400" b="1" dirty="0">
                <a:solidFill>
                  <a:srgbClr val="FF0000"/>
                </a:solidFill>
                <a:cs typeface="B Zar" panose="00000400000000000000" pitchFamily="2" charset="-78"/>
              </a:rPr>
              <a:t>یافتن مشکل </a:t>
            </a:r>
            <a:r>
              <a:rPr lang="fa-IR" sz="2400" b="1" dirty="0" smtClean="0">
                <a:solidFill>
                  <a:srgbClr val="FF0000"/>
                </a:solidFill>
                <a:cs typeface="B Zar" panose="00000400000000000000" pitchFamily="2" charset="-78"/>
              </a:rPr>
              <a:t>ها </a:t>
            </a:r>
            <a:r>
              <a:rPr lang="fa-IR" sz="2400" b="1" dirty="0" smtClean="0">
                <a:cs typeface="B Zar" panose="00000400000000000000" pitchFamily="2" charset="-78"/>
              </a:rPr>
              <a:t>پرداخته می شود. </a:t>
            </a:r>
          </a:p>
          <a:p>
            <a:pPr algn="just" rtl="1">
              <a:lnSpc>
                <a:spcPct val="250000"/>
              </a:lnSpc>
            </a:pPr>
            <a:r>
              <a:rPr lang="fa-IR" sz="2400" b="1" dirty="0" smtClean="0">
                <a:cs typeface="B Zar" panose="00000400000000000000" pitchFamily="2" charset="-78"/>
              </a:rPr>
              <a:t>در واقع این گام به دنبال پاسخ به این سوال کلیدی است که </a:t>
            </a:r>
            <a:r>
              <a:rPr lang="fa-IR" sz="2400" b="1" dirty="0" smtClean="0">
                <a:solidFill>
                  <a:srgbClr val="00B050"/>
                </a:solidFill>
                <a:cs typeface="B Zar" panose="00000400000000000000" pitchFamily="2" charset="-78"/>
              </a:rPr>
              <a:t> در سازمان ، چه چیزی خراب است؟ </a:t>
            </a:r>
            <a:r>
              <a:rPr lang="fa-IR" sz="2400" b="1" dirty="0" smtClean="0">
                <a:cs typeface="B Zar" panose="00000400000000000000" pitchFamily="2" charset="-78"/>
              </a:rPr>
              <a:t>یا به عبارتی چه </a:t>
            </a:r>
            <a:r>
              <a:rPr lang="fa-IR" sz="2400" b="1" u="sng" dirty="0" smtClean="0">
                <a:solidFill>
                  <a:srgbClr val="00B0F0"/>
                </a:solidFill>
                <a:cs typeface="B Zar" panose="00000400000000000000" pitchFamily="2" charset="-78"/>
              </a:rPr>
              <a:t>مشکل</a:t>
            </a:r>
            <a:r>
              <a:rPr lang="fa-IR" sz="2400" b="1" u="sng" dirty="0">
                <a:solidFill>
                  <a:srgbClr val="00B0F0"/>
                </a:solidFill>
                <a:cs typeface="B Zar" panose="00000400000000000000" pitchFamily="2" charset="-78"/>
              </a:rPr>
              <a:t> </a:t>
            </a:r>
            <a:r>
              <a:rPr lang="fa-IR" sz="2400" b="1" u="sng" dirty="0" smtClean="0">
                <a:solidFill>
                  <a:srgbClr val="00B0F0"/>
                </a:solidFill>
                <a:cs typeface="B Zar" panose="00000400000000000000" pitchFamily="2" charset="-78"/>
              </a:rPr>
              <a:t>ها </a:t>
            </a:r>
            <a:r>
              <a:rPr lang="fa-IR" sz="2400" b="1" dirty="0" smtClean="0">
                <a:cs typeface="B Zar" panose="00000400000000000000" pitchFamily="2" charset="-78"/>
              </a:rPr>
              <a:t>در چه </a:t>
            </a:r>
            <a:r>
              <a:rPr lang="fa-IR" sz="2400" b="1" u="sng" dirty="0" smtClean="0">
                <a:solidFill>
                  <a:srgbClr val="00B0F0"/>
                </a:solidFill>
                <a:cs typeface="B Zar" panose="00000400000000000000" pitchFamily="2" charset="-78"/>
              </a:rPr>
              <a:t>زمینه هایی </a:t>
            </a:r>
            <a:r>
              <a:rPr lang="fa-IR" sz="2400" b="1" dirty="0" smtClean="0">
                <a:cs typeface="B Zar" panose="00000400000000000000" pitchFamily="2" charset="-78"/>
              </a:rPr>
              <a:t>و در چه </a:t>
            </a:r>
            <a:r>
              <a:rPr lang="fa-IR" sz="2400" b="1" u="sng" dirty="0" smtClean="0">
                <a:solidFill>
                  <a:srgbClr val="00B0F0"/>
                </a:solidFill>
                <a:cs typeface="B Zar" panose="00000400000000000000" pitchFamily="2" charset="-78"/>
              </a:rPr>
              <a:t>قلمروی</a:t>
            </a:r>
            <a:r>
              <a:rPr lang="fa-IR" sz="2400" b="1" dirty="0" smtClean="0">
                <a:cs typeface="B Zar" panose="00000400000000000000" pitchFamily="2" charset="-78"/>
              </a:rPr>
              <a:t> از سازمان  وجود دارد؟</a:t>
            </a:r>
            <a:endParaRPr lang="en-US" sz="2400" b="1" dirty="0">
              <a:cs typeface="B Zar" panose="00000400000000000000" pitchFamily="2" charset="-78"/>
            </a:endParaRPr>
          </a:p>
        </p:txBody>
      </p:sp>
    </p:spTree>
    <p:extLst>
      <p:ext uri="{BB962C8B-B14F-4D97-AF65-F5344CB8AC3E}">
        <p14:creationId xmlns:p14="http://schemas.microsoft.com/office/powerpoint/2010/main" val="4177191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600" dirty="0" smtClean="0">
                <a:latin typeface="IranNastaliq" panose="02020505000000020003" pitchFamily="18" charset="0"/>
                <a:cs typeface="IranNastaliq" panose="02020505000000020003" pitchFamily="18" charset="0"/>
              </a:rPr>
              <a:t>مشکل شناسی</a:t>
            </a:r>
            <a:endParaRPr lang="en-US" sz="66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457200" y="1371600"/>
            <a:ext cx="8229600" cy="5105400"/>
          </a:xfrm>
        </p:spPr>
        <p:txBody>
          <a:bodyPr>
            <a:noAutofit/>
          </a:bodyPr>
          <a:lstStyle/>
          <a:p>
            <a:pPr algn="just" rtl="1">
              <a:lnSpc>
                <a:spcPct val="150000"/>
              </a:lnSpc>
            </a:pPr>
            <a:r>
              <a:rPr lang="fa-IR" b="1" dirty="0" smtClean="0">
                <a:cs typeface="B Zar" panose="00000400000000000000" pitchFamily="2" charset="-78"/>
              </a:rPr>
              <a:t>مهم ترین گام برای حل یک مشکل</a:t>
            </a:r>
            <a:r>
              <a:rPr lang="fa-IR" b="1" dirty="0">
                <a:cs typeface="B Zar" panose="00000400000000000000" pitchFamily="2" charset="-78"/>
              </a:rPr>
              <a:t>،</a:t>
            </a:r>
            <a:r>
              <a:rPr lang="fa-IR" b="1" dirty="0">
                <a:solidFill>
                  <a:srgbClr val="FF0000"/>
                </a:solidFill>
                <a:cs typeface="B Zar" panose="00000400000000000000" pitchFamily="2" charset="-78"/>
              </a:rPr>
              <a:t> </a:t>
            </a:r>
            <a:r>
              <a:rPr lang="fa-IR" b="1" dirty="0" smtClean="0">
                <a:solidFill>
                  <a:srgbClr val="FF0000"/>
                </a:solidFill>
                <a:cs typeface="B Zar" panose="00000400000000000000" pitchFamily="2" charset="-78"/>
              </a:rPr>
              <a:t>شناسایی </a:t>
            </a:r>
            <a:r>
              <a:rPr lang="fa-IR" b="1" dirty="0" smtClean="0">
                <a:cs typeface="B Zar" panose="00000400000000000000" pitchFamily="2" charset="-78"/>
              </a:rPr>
              <a:t>آن است نه فقط یافتن آن. به این معنی که باید مشخص شود</a:t>
            </a:r>
            <a:r>
              <a:rPr lang="en-US" b="1" dirty="0" smtClean="0">
                <a:cs typeface="B Zar" panose="00000400000000000000" pitchFamily="2" charset="-78"/>
              </a:rPr>
              <a:t>”</a:t>
            </a:r>
            <a:r>
              <a:rPr lang="fa-IR" b="1" dirty="0">
                <a:cs typeface="B Zar" panose="00000400000000000000" pitchFamily="2" charset="-78"/>
              </a:rPr>
              <a:t> </a:t>
            </a:r>
            <a:r>
              <a:rPr lang="fa-IR" b="1" dirty="0" smtClean="0">
                <a:solidFill>
                  <a:srgbClr val="00B0F0"/>
                </a:solidFill>
                <a:cs typeface="B Zar" panose="00000400000000000000" pitchFamily="2" charset="-78"/>
              </a:rPr>
              <a:t>مشکل دقیقا چیست؟</a:t>
            </a:r>
            <a:r>
              <a:rPr lang="en-US" b="1" dirty="0" smtClean="0">
                <a:cs typeface="B Zar" panose="00000400000000000000" pitchFamily="2" charset="-78"/>
              </a:rPr>
              <a:t>”</a:t>
            </a:r>
            <a:r>
              <a:rPr lang="fa-IR" b="1" dirty="0" smtClean="0">
                <a:solidFill>
                  <a:srgbClr val="00B0F0"/>
                </a:solidFill>
                <a:cs typeface="B Zar" panose="00000400000000000000" pitchFamily="2" charset="-78"/>
              </a:rPr>
              <a:t> </a:t>
            </a:r>
            <a:r>
              <a:rPr lang="fa-IR" b="1" dirty="0" smtClean="0">
                <a:cs typeface="B Zar" panose="00000400000000000000" pitchFamily="2" charset="-78"/>
              </a:rPr>
              <a:t>اما در بسیاری از مواقع این گام اساسی نادیده انگاشته می شود یا ناقص به عمل می آید. در حالی که اساسی</a:t>
            </a:r>
            <a:r>
              <a:rPr lang="en-US" b="1" dirty="0" smtClean="0">
                <a:cs typeface="B Zar" panose="00000400000000000000" pitchFamily="2" charset="-78"/>
              </a:rPr>
              <a:t> </a:t>
            </a:r>
            <a:r>
              <a:rPr lang="fa-IR" b="1" dirty="0" smtClean="0">
                <a:cs typeface="B Zar" panose="00000400000000000000" pitchFamily="2" charset="-78"/>
              </a:rPr>
              <a:t> ترین گام برای مشکل گشایی، </a:t>
            </a:r>
            <a:r>
              <a:rPr lang="fa-IR" b="1" dirty="0">
                <a:cs typeface="B Zar" panose="00000400000000000000" pitchFamily="2" charset="-78"/>
              </a:rPr>
              <a:t>مشکل </a:t>
            </a:r>
            <a:r>
              <a:rPr lang="fa-IR" b="1" dirty="0" smtClean="0">
                <a:cs typeface="B Zar" panose="00000400000000000000" pitchFamily="2" charset="-78"/>
              </a:rPr>
              <a:t>شناسی می باشد.</a:t>
            </a:r>
            <a:endParaRPr lang="en-US" b="1" dirty="0">
              <a:cs typeface="B Zar" panose="00000400000000000000" pitchFamily="2" charset="-78"/>
            </a:endParaRPr>
          </a:p>
        </p:txBody>
      </p:sp>
    </p:spTree>
    <p:extLst>
      <p:ext uri="{BB962C8B-B14F-4D97-AF65-F5344CB8AC3E}">
        <p14:creationId xmlns:p14="http://schemas.microsoft.com/office/powerpoint/2010/main" val="1353108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38200"/>
          </a:xfrm>
        </p:spPr>
        <p:txBody>
          <a:bodyPr>
            <a:normAutofit fontScale="90000"/>
          </a:bodyPr>
          <a:lstStyle/>
          <a:p>
            <a:pPr rtl="1"/>
            <a:r>
              <a:rPr lang="fa-IR" sz="4000" b="1" dirty="0" smtClean="0">
                <a:latin typeface="+mn-lt"/>
                <a:ea typeface="+mn-ea"/>
                <a:cs typeface="B Titr" panose="00000700000000000000" pitchFamily="2" charset="-78"/>
              </a:rPr>
              <a:t> </a:t>
            </a:r>
            <a:r>
              <a:rPr lang="fa-IR" sz="8000" dirty="0" smtClean="0">
                <a:latin typeface="IranNastaliq" panose="02020505000000020003" pitchFamily="18" charset="0"/>
                <a:ea typeface="+mn-ea"/>
                <a:cs typeface="IranNastaliq" panose="02020505000000020003" pitchFamily="18" charset="0"/>
              </a:rPr>
              <a:t>الگوی </a:t>
            </a:r>
            <a:r>
              <a:rPr lang="fa-IR" sz="8000" dirty="0">
                <a:latin typeface="IranNastaliq" panose="02020505000000020003" pitchFamily="18" charset="0"/>
                <a:ea typeface="+mn-ea"/>
                <a:cs typeface="IranNastaliq" panose="02020505000000020003" pitchFamily="18" charset="0"/>
              </a:rPr>
              <a:t>عمومی </a:t>
            </a:r>
            <a:r>
              <a:rPr lang="fa-IR" sz="8000" dirty="0" smtClean="0">
                <a:latin typeface="IranNastaliq" panose="02020505000000020003" pitchFamily="18" charset="0"/>
                <a:ea typeface="+mn-ea"/>
                <a:cs typeface="IranNastaliq" panose="02020505000000020003" pitchFamily="18" charset="0"/>
              </a:rPr>
              <a:t>حل مشکل</a:t>
            </a:r>
            <a:endParaRPr lang="en-US" sz="6000" dirty="0"/>
          </a:p>
        </p:txBody>
      </p:sp>
      <p:sp>
        <p:nvSpPr>
          <p:cNvPr id="3" name="Content Placeholder 2"/>
          <p:cNvSpPr>
            <a:spLocks noGrp="1"/>
          </p:cNvSpPr>
          <p:nvPr>
            <p:ph idx="1"/>
          </p:nvPr>
        </p:nvSpPr>
        <p:spPr/>
        <p:txBody>
          <a:bodyPr>
            <a:normAutofit fontScale="62500" lnSpcReduction="20000"/>
          </a:bodyPr>
          <a:lstStyle/>
          <a:p>
            <a:pPr marL="0" indent="0" algn="just" rtl="1">
              <a:lnSpc>
                <a:spcPct val="200000"/>
              </a:lnSpc>
              <a:buNone/>
            </a:pPr>
            <a:r>
              <a:rPr lang="fa-IR" sz="3600" b="1" dirty="0" smtClean="0">
                <a:solidFill>
                  <a:srgbClr val="FF0000"/>
                </a:solidFill>
                <a:cs typeface="B Zar" panose="00000400000000000000" pitchFamily="2" charset="-78"/>
              </a:rPr>
              <a:t>1) مشکل شناسی</a:t>
            </a:r>
            <a:r>
              <a:rPr lang="en-US" b="1" dirty="0">
                <a:cs typeface="B Titr" panose="00000700000000000000" pitchFamily="2" charset="-78"/>
              </a:rPr>
              <a:t> Problem  Identification</a:t>
            </a:r>
            <a:r>
              <a:rPr lang="fa-IR" b="1" dirty="0">
                <a:cs typeface="B Titr" panose="00000700000000000000" pitchFamily="2" charset="-78"/>
              </a:rPr>
              <a:t> </a:t>
            </a:r>
            <a:endParaRPr lang="en-US" b="1" dirty="0" smtClean="0">
              <a:solidFill>
                <a:srgbClr val="FF0000"/>
              </a:solidFill>
              <a:cs typeface="B Zar" panose="00000400000000000000" pitchFamily="2" charset="-78"/>
            </a:endParaRPr>
          </a:p>
          <a:p>
            <a:pPr marL="0" indent="0" algn="just" rtl="1">
              <a:lnSpc>
                <a:spcPct val="200000"/>
              </a:lnSpc>
              <a:buNone/>
            </a:pPr>
            <a:r>
              <a:rPr lang="fa-IR" sz="3600" b="1" dirty="0" smtClean="0">
                <a:solidFill>
                  <a:srgbClr val="FF0000"/>
                </a:solidFill>
                <a:cs typeface="B Zar" panose="00000400000000000000" pitchFamily="2" charset="-78"/>
              </a:rPr>
              <a:t> </a:t>
            </a:r>
            <a:r>
              <a:rPr lang="fa-IR" sz="3600" b="1" dirty="0" smtClean="0">
                <a:solidFill>
                  <a:srgbClr val="00B050"/>
                </a:solidFill>
                <a:cs typeface="B Zar" panose="00000400000000000000" pitchFamily="2" charset="-78"/>
              </a:rPr>
              <a:t>الف)</a:t>
            </a:r>
            <a:r>
              <a:rPr lang="fa-IR" sz="3600" b="1" dirty="0" smtClean="0">
                <a:cs typeface="B Zar" panose="00000400000000000000" pitchFamily="2" charset="-78"/>
              </a:rPr>
              <a:t>مشکل </a:t>
            </a:r>
            <a:r>
              <a:rPr lang="fa-IR" sz="3600" b="1" dirty="0">
                <a:cs typeface="B Zar" panose="00000400000000000000" pitchFamily="2" charset="-78"/>
              </a:rPr>
              <a:t>یابی(یافتن مشکلات آشکار و پنهان)</a:t>
            </a:r>
          </a:p>
          <a:p>
            <a:pPr marL="0" indent="0" algn="just" rtl="1">
              <a:lnSpc>
                <a:spcPct val="200000"/>
              </a:lnSpc>
              <a:buNone/>
            </a:pPr>
            <a:r>
              <a:rPr lang="fa-IR" sz="3600" b="1" dirty="0" smtClean="0">
                <a:solidFill>
                  <a:srgbClr val="FF0000"/>
                </a:solidFill>
                <a:cs typeface="B Zar" panose="00000400000000000000" pitchFamily="2" charset="-78"/>
              </a:rPr>
              <a:t>  </a:t>
            </a:r>
            <a:r>
              <a:rPr lang="fa-IR" sz="3600" b="1" dirty="0" smtClean="0">
                <a:solidFill>
                  <a:srgbClr val="00B050"/>
                </a:solidFill>
                <a:cs typeface="B Zar" panose="00000400000000000000" pitchFamily="2" charset="-78"/>
              </a:rPr>
              <a:t>ب)</a:t>
            </a:r>
            <a:r>
              <a:rPr lang="fa-IR" sz="3600" b="1" dirty="0" smtClean="0">
                <a:cs typeface="B Zar" panose="00000400000000000000" pitchFamily="2" charset="-78"/>
              </a:rPr>
              <a:t>تجزیه و تحلیل</a:t>
            </a:r>
            <a:endParaRPr lang="en-US" sz="3600" b="1" dirty="0" smtClean="0">
              <a:cs typeface="B Zar" panose="00000400000000000000" pitchFamily="2" charset="-78"/>
            </a:endParaRPr>
          </a:p>
          <a:p>
            <a:pPr marL="0" indent="0" algn="just" rtl="1">
              <a:lnSpc>
                <a:spcPct val="200000"/>
              </a:lnSpc>
              <a:buNone/>
            </a:pPr>
            <a:r>
              <a:rPr lang="fa-IR" sz="3600" b="1" dirty="0" smtClean="0">
                <a:solidFill>
                  <a:srgbClr val="FF0000"/>
                </a:solidFill>
                <a:cs typeface="B Zar" panose="00000400000000000000" pitchFamily="2" charset="-78"/>
              </a:rPr>
              <a:t>  </a:t>
            </a:r>
            <a:r>
              <a:rPr lang="fa-IR" sz="3600" b="1" dirty="0" smtClean="0">
                <a:solidFill>
                  <a:srgbClr val="00B050"/>
                </a:solidFill>
                <a:cs typeface="B Zar" panose="00000400000000000000" pitchFamily="2" charset="-78"/>
              </a:rPr>
              <a:t>ج)</a:t>
            </a:r>
            <a:r>
              <a:rPr lang="en-US" sz="3600" b="1" dirty="0" smtClean="0">
                <a:solidFill>
                  <a:srgbClr val="00B050"/>
                </a:solidFill>
                <a:cs typeface="B Zar" panose="00000400000000000000" pitchFamily="2" charset="-78"/>
              </a:rPr>
              <a:t> </a:t>
            </a:r>
            <a:r>
              <a:rPr lang="fa-IR" sz="3600" b="1" dirty="0" smtClean="0">
                <a:cs typeface="B Zar" panose="00000400000000000000" pitchFamily="2" charset="-78"/>
              </a:rPr>
              <a:t>اولویت بندی </a:t>
            </a:r>
            <a:endParaRPr lang="en-US" sz="3600" b="1" dirty="0" smtClean="0">
              <a:cs typeface="B Zar" panose="00000400000000000000" pitchFamily="2" charset="-78"/>
            </a:endParaRPr>
          </a:p>
          <a:p>
            <a:pPr marL="0" indent="0" algn="just" rtl="1">
              <a:lnSpc>
                <a:spcPct val="200000"/>
              </a:lnSpc>
              <a:buNone/>
            </a:pPr>
            <a:r>
              <a:rPr lang="en-US" sz="3600" b="1" dirty="0" smtClean="0">
                <a:cs typeface="B Zar" panose="00000400000000000000" pitchFamily="2" charset="-78"/>
              </a:rPr>
              <a:t> </a:t>
            </a:r>
            <a:r>
              <a:rPr lang="fa-IR" sz="3600" b="1" dirty="0" smtClean="0">
                <a:cs typeface="B Zar" panose="00000400000000000000" pitchFamily="2" charset="-78"/>
              </a:rPr>
              <a:t> </a:t>
            </a:r>
            <a:r>
              <a:rPr lang="fa-IR" sz="3600" b="1" dirty="0" smtClean="0">
                <a:solidFill>
                  <a:srgbClr val="00B050"/>
                </a:solidFill>
                <a:cs typeface="B Zar" panose="00000400000000000000" pitchFamily="2" charset="-78"/>
              </a:rPr>
              <a:t>د)</a:t>
            </a:r>
            <a:r>
              <a:rPr lang="fa-IR" sz="3600" b="1" dirty="0" smtClean="0">
                <a:cs typeface="B Zar" panose="00000400000000000000" pitchFamily="2" charset="-78"/>
              </a:rPr>
              <a:t>تعریف و تبیین مشکل</a:t>
            </a:r>
          </a:p>
          <a:p>
            <a:pPr marL="0" indent="0" algn="just" rtl="1">
              <a:lnSpc>
                <a:spcPct val="200000"/>
              </a:lnSpc>
              <a:buNone/>
            </a:pPr>
            <a:r>
              <a:rPr lang="en-US" sz="3600" b="1" dirty="0" smtClean="0">
                <a:cs typeface="B Zar" panose="00000400000000000000" pitchFamily="2" charset="-78"/>
              </a:rPr>
              <a:t>  </a:t>
            </a:r>
            <a:r>
              <a:rPr lang="en-US" sz="3600" b="1" dirty="0" smtClean="0">
                <a:solidFill>
                  <a:srgbClr val="FF0000"/>
                </a:solidFill>
                <a:cs typeface="B Zar" panose="00000400000000000000" pitchFamily="2" charset="-78"/>
              </a:rPr>
              <a:t>(2 </a:t>
            </a:r>
            <a:r>
              <a:rPr lang="fa-IR" sz="3600" b="1" dirty="0" smtClean="0">
                <a:solidFill>
                  <a:srgbClr val="FF0000"/>
                </a:solidFill>
                <a:cs typeface="B Zar" panose="00000400000000000000" pitchFamily="2" charset="-78"/>
              </a:rPr>
              <a:t>مشکل گشایی </a:t>
            </a:r>
            <a:r>
              <a:rPr lang="fa-IR" sz="3600" b="1" dirty="0" smtClean="0">
                <a:cs typeface="B Zar" panose="00000400000000000000" pitchFamily="2" charset="-78"/>
              </a:rPr>
              <a:t>(تجویزراهکار، اقدام،ارزیابی و اصلاح)</a:t>
            </a:r>
            <a:r>
              <a:rPr lang="en-US" b="1" dirty="0" smtClean="0">
                <a:cs typeface="B Titr" panose="00000700000000000000" pitchFamily="2" charset="-78"/>
              </a:rPr>
              <a:t> solution</a:t>
            </a:r>
            <a:endParaRPr lang="en-US" sz="3600" b="1" dirty="0">
              <a:cs typeface="B Zar" panose="00000400000000000000" pitchFamily="2" charset="-78"/>
            </a:endParaRPr>
          </a:p>
        </p:txBody>
      </p:sp>
    </p:spTree>
    <p:extLst>
      <p:ext uri="{BB962C8B-B14F-4D97-AF65-F5344CB8AC3E}">
        <p14:creationId xmlns:p14="http://schemas.microsoft.com/office/powerpoint/2010/main" val="3787107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rtl="1"/>
            <a:r>
              <a:rPr lang="fa-IR" sz="8000" dirty="0" smtClean="0">
                <a:latin typeface="IranNastaliq" panose="02020505000000020003" pitchFamily="18" charset="0"/>
                <a:cs typeface="IranNastaliq" panose="02020505000000020003" pitchFamily="18" charset="0"/>
              </a:rPr>
              <a:t/>
            </a:r>
            <a:br>
              <a:rPr lang="fa-IR" sz="8000" dirty="0" smtClean="0">
                <a:latin typeface="IranNastaliq" panose="02020505000000020003" pitchFamily="18" charset="0"/>
                <a:cs typeface="IranNastaliq" panose="02020505000000020003" pitchFamily="18" charset="0"/>
              </a:rPr>
            </a:br>
            <a:r>
              <a:rPr lang="fa-IR" sz="6000" dirty="0">
                <a:latin typeface="IranNastaliq" panose="02020505000000020003" pitchFamily="18" charset="0"/>
                <a:cs typeface="IranNastaliq" panose="02020505000000020003" pitchFamily="18" charset="0"/>
              </a:rPr>
              <a:t>فعالیت های اصلی مشکل شناسی بر چه اساسی اجراء می شوند؟</a:t>
            </a:r>
            <a:r>
              <a:rPr lang="fa-IR" dirty="0" smtClean="0"/>
              <a:t/>
            </a:r>
            <a:br>
              <a:rPr lang="fa-IR" dirty="0" smtClean="0"/>
            </a:br>
            <a:endParaRPr lang="fa-IR" dirty="0"/>
          </a:p>
        </p:txBody>
      </p:sp>
      <p:sp>
        <p:nvSpPr>
          <p:cNvPr id="3" name="Content Placeholder 2"/>
          <p:cNvSpPr>
            <a:spLocks noGrp="1"/>
          </p:cNvSpPr>
          <p:nvPr>
            <p:ph idx="1"/>
          </p:nvPr>
        </p:nvSpPr>
        <p:spPr>
          <a:xfrm>
            <a:off x="381000" y="1447800"/>
            <a:ext cx="8382000" cy="4876800"/>
          </a:xfrm>
        </p:spPr>
        <p:txBody>
          <a:bodyPr>
            <a:normAutofit fontScale="85000" lnSpcReduction="10000"/>
          </a:bodyPr>
          <a:lstStyle/>
          <a:p>
            <a:pPr marL="0" indent="0" algn="r" rtl="1">
              <a:buNone/>
            </a:pPr>
            <a:r>
              <a:rPr lang="fa-IR" dirty="0" smtClean="0"/>
              <a:t> </a:t>
            </a:r>
          </a:p>
          <a:p>
            <a:pPr marL="0" indent="0" algn="r" rtl="1">
              <a:buNone/>
            </a:pPr>
            <a:r>
              <a:rPr lang="fa-IR" dirty="0" smtClean="0"/>
              <a:t> </a:t>
            </a:r>
            <a:r>
              <a:rPr lang="fa-IR" sz="3800" b="1" dirty="0" smtClean="0">
                <a:solidFill>
                  <a:srgbClr val="FF0000"/>
                </a:solidFill>
                <a:cs typeface="B Zar" panose="00000400000000000000" pitchFamily="2" charset="-78"/>
              </a:rPr>
              <a:t>سوال:</a:t>
            </a:r>
          </a:p>
          <a:p>
            <a:pPr algn="r" rtl="1">
              <a:lnSpc>
                <a:spcPct val="110000"/>
              </a:lnSpc>
            </a:pPr>
            <a:r>
              <a:rPr lang="fa-IR" sz="3800" b="1" dirty="0" smtClean="0">
                <a:solidFill>
                  <a:srgbClr val="00B0F0"/>
                </a:solidFill>
                <a:cs typeface="B Zar" panose="00000400000000000000" pitchFamily="2" charset="-78"/>
              </a:rPr>
              <a:t>در چه ابعاد و زمینه هایی به دنبال مشکل بگردیم؟</a:t>
            </a:r>
          </a:p>
          <a:p>
            <a:pPr algn="r" rtl="1">
              <a:lnSpc>
                <a:spcPct val="110000"/>
              </a:lnSpc>
            </a:pPr>
            <a:r>
              <a:rPr lang="fa-IR" sz="3800" b="1" dirty="0" smtClean="0">
                <a:solidFill>
                  <a:srgbClr val="00B050"/>
                </a:solidFill>
                <a:cs typeface="B Zar" panose="00000400000000000000" pitchFamily="2" charset="-78"/>
              </a:rPr>
              <a:t>براساس چه رویکردی مشکلات را شناسایی کنیم؟</a:t>
            </a:r>
          </a:p>
          <a:p>
            <a:pPr algn="r" rtl="1">
              <a:lnSpc>
                <a:spcPct val="170000"/>
              </a:lnSpc>
            </a:pPr>
            <a:r>
              <a:rPr lang="fa-IR" sz="3800" b="1" dirty="0" smtClean="0">
                <a:solidFill>
                  <a:srgbClr val="7030A0"/>
                </a:solidFill>
                <a:cs typeface="B Zar" panose="00000400000000000000" pitchFamily="2" charset="-78"/>
              </a:rPr>
              <a:t>در قالب چه الگوی مفهومی به تجزیه و تحلیل مشکلات  بپردازیم؟</a:t>
            </a:r>
          </a:p>
          <a:p>
            <a:pPr algn="r" rtl="1">
              <a:lnSpc>
                <a:spcPct val="110000"/>
              </a:lnSpc>
            </a:pPr>
            <a:r>
              <a:rPr lang="fa-IR" sz="3800" b="1" dirty="0" smtClean="0">
                <a:solidFill>
                  <a:srgbClr val="FF0000"/>
                </a:solidFill>
                <a:cs typeface="B Zar" panose="00000400000000000000" pitchFamily="2" charset="-78"/>
              </a:rPr>
              <a:t>با توجه به چه عواملی مشکلات را اولویت بندی کنیم؟</a:t>
            </a:r>
          </a:p>
          <a:p>
            <a:pPr algn="r" rtl="1">
              <a:buNone/>
            </a:pPr>
            <a:endParaRPr lang="en-US" dirty="0"/>
          </a:p>
        </p:txBody>
      </p:sp>
    </p:spTree>
    <p:extLst>
      <p:ext uri="{BB962C8B-B14F-4D97-AF65-F5344CB8AC3E}">
        <p14:creationId xmlns:p14="http://schemas.microsoft.com/office/powerpoint/2010/main" val="1909694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38200"/>
          </a:xfrm>
        </p:spPr>
        <p:txBody>
          <a:bodyPr>
            <a:noAutofit/>
          </a:bodyPr>
          <a:lstStyle/>
          <a:p>
            <a:r>
              <a:rPr lang="fa-IR" sz="5400" b="1" dirty="0">
                <a:latin typeface="IranNastaliq" panose="02020505000000020003" pitchFamily="18" charset="0"/>
                <a:cs typeface="IranNastaliq" panose="02020505000000020003" pitchFamily="18" charset="0"/>
              </a:rPr>
              <a:t>رويكردهاي مشكل شناسي</a:t>
            </a:r>
            <a:endParaRPr lang="en-US" sz="5400" b="1"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457200" y="838200"/>
            <a:ext cx="8229600" cy="5715000"/>
          </a:xfrm>
        </p:spPr>
        <p:txBody>
          <a:bodyPr>
            <a:noAutofit/>
          </a:bodyPr>
          <a:lstStyle/>
          <a:p>
            <a:pPr algn="just" rtl="1">
              <a:lnSpc>
                <a:spcPct val="150000"/>
              </a:lnSpc>
            </a:pPr>
            <a:r>
              <a:rPr lang="fa-IR" sz="2800" b="1" dirty="0" smtClean="0">
                <a:solidFill>
                  <a:srgbClr val="00B050"/>
                </a:solidFill>
                <a:cs typeface="B Zar" panose="00000400000000000000" pitchFamily="2" charset="-78"/>
              </a:rPr>
              <a:t>1)رويكردهاي </a:t>
            </a:r>
            <a:r>
              <a:rPr lang="fa-IR" sz="2800" b="1" dirty="0">
                <a:solidFill>
                  <a:srgbClr val="00B050"/>
                </a:solidFill>
                <a:cs typeface="B Zar" panose="00000400000000000000" pitchFamily="2" charset="-78"/>
              </a:rPr>
              <a:t>شيوه كنش </a:t>
            </a:r>
            <a:r>
              <a:rPr lang="fa-IR" sz="2800" b="1" dirty="0" smtClean="0">
                <a:solidFill>
                  <a:srgbClr val="00B050"/>
                </a:solidFill>
                <a:cs typeface="B Zar" panose="00000400000000000000" pitchFamily="2" charset="-78"/>
              </a:rPr>
              <a:t>      2) </a:t>
            </a:r>
            <a:r>
              <a:rPr lang="fa-IR" sz="2800" b="1" dirty="0">
                <a:solidFill>
                  <a:srgbClr val="00B050"/>
                </a:solidFill>
                <a:cs typeface="B Zar" panose="00000400000000000000" pitchFamily="2" charset="-78"/>
              </a:rPr>
              <a:t>رويكردهاي</a:t>
            </a:r>
            <a:r>
              <a:rPr lang="fa-IR" sz="2800" b="1" dirty="0" smtClean="0">
                <a:solidFill>
                  <a:srgbClr val="00B050"/>
                </a:solidFill>
                <a:cs typeface="B Zar" panose="00000400000000000000" pitchFamily="2" charset="-78"/>
              </a:rPr>
              <a:t> </a:t>
            </a:r>
            <a:r>
              <a:rPr lang="fa-IR" sz="2800" b="1" dirty="0">
                <a:solidFill>
                  <a:srgbClr val="00B050"/>
                </a:solidFill>
                <a:cs typeface="B Zar" panose="00000400000000000000" pitchFamily="2" charset="-78"/>
              </a:rPr>
              <a:t>گستره پوشش </a:t>
            </a:r>
          </a:p>
          <a:p>
            <a:pPr algn="r" rtl="1"/>
            <a:r>
              <a:rPr lang="fa-IR" sz="2800" b="1" dirty="0" smtClean="0">
                <a:solidFill>
                  <a:srgbClr val="FF0000"/>
                </a:solidFill>
                <a:cs typeface="B Zar" panose="00000400000000000000" pitchFamily="2" charset="-78"/>
              </a:rPr>
              <a:t>1)شيوه كنش:</a:t>
            </a:r>
            <a:endParaRPr lang="fa-IR" sz="2800" b="1" dirty="0">
              <a:cs typeface="B Zar" panose="00000400000000000000" pitchFamily="2" charset="-78"/>
            </a:endParaRPr>
          </a:p>
          <a:p>
            <a:pPr algn="just" rtl="1">
              <a:lnSpc>
                <a:spcPct val="150000"/>
              </a:lnSpc>
            </a:pPr>
            <a:r>
              <a:rPr lang="fa-IR" sz="2800" b="1" dirty="0" smtClean="0">
                <a:cs typeface="B Zar" panose="00000400000000000000" pitchFamily="2" charset="-78"/>
              </a:rPr>
              <a:t>1/1)رويكردهاي واكنشي</a:t>
            </a:r>
            <a:r>
              <a:rPr lang="fa-IR" sz="2800" b="1" dirty="0">
                <a:solidFill>
                  <a:srgbClr val="FF0000"/>
                </a:solidFill>
                <a:cs typeface="B Zar" panose="00000400000000000000" pitchFamily="2" charset="-78"/>
              </a:rPr>
              <a:t> (</a:t>
            </a:r>
            <a:r>
              <a:rPr lang="fa-IR" sz="2800" b="1" dirty="0">
                <a:solidFill>
                  <a:srgbClr val="00B0F0"/>
                </a:solidFill>
                <a:cs typeface="B Zar" panose="00000400000000000000" pitchFamily="2" charset="-78"/>
              </a:rPr>
              <a:t>گذشته گرا</a:t>
            </a:r>
            <a:r>
              <a:rPr lang="fa-IR" sz="2800" b="1" dirty="0" smtClean="0">
                <a:solidFill>
                  <a:srgbClr val="FF0000"/>
                </a:solidFill>
                <a:cs typeface="B Zar" panose="00000400000000000000" pitchFamily="2" charset="-78"/>
              </a:rPr>
              <a:t>)</a:t>
            </a:r>
            <a:r>
              <a:rPr lang="fa-IR" sz="2800" b="1" dirty="0" smtClean="0">
                <a:cs typeface="B Zar" panose="00000400000000000000" pitchFamily="2" charset="-78"/>
              </a:rPr>
              <a:t> </a:t>
            </a:r>
          </a:p>
          <a:p>
            <a:pPr algn="just" rtl="1">
              <a:lnSpc>
                <a:spcPct val="150000"/>
              </a:lnSpc>
            </a:pPr>
            <a:r>
              <a:rPr lang="fa-IR" sz="2800" b="1" dirty="0" smtClean="0">
                <a:cs typeface="B Zar" panose="00000400000000000000" pitchFamily="2" charset="-78"/>
              </a:rPr>
              <a:t>1/2</a:t>
            </a:r>
            <a:r>
              <a:rPr lang="fa-IR" sz="2800" b="1" dirty="0">
                <a:cs typeface="B Zar" panose="00000400000000000000" pitchFamily="2" charset="-78"/>
              </a:rPr>
              <a:t>) </a:t>
            </a:r>
            <a:r>
              <a:rPr lang="fa-IR" sz="2800" b="1" dirty="0" smtClean="0">
                <a:cs typeface="B Zar" panose="00000400000000000000" pitchFamily="2" charset="-78"/>
              </a:rPr>
              <a:t>رويكردهاي</a:t>
            </a:r>
            <a:r>
              <a:rPr lang="en-US" sz="2800" b="1" dirty="0" smtClean="0">
                <a:cs typeface="B Zar" panose="00000400000000000000" pitchFamily="2" charset="-78"/>
              </a:rPr>
              <a:t> </a:t>
            </a:r>
            <a:r>
              <a:rPr lang="fa-IR" sz="2800" b="1" dirty="0" smtClean="0">
                <a:cs typeface="B Zar" panose="00000400000000000000" pitchFamily="2" charset="-78"/>
              </a:rPr>
              <a:t>كنشي </a:t>
            </a:r>
            <a:r>
              <a:rPr lang="fa-IR" sz="2800" b="1" dirty="0">
                <a:solidFill>
                  <a:srgbClr val="FF0000"/>
                </a:solidFill>
                <a:cs typeface="B Zar" panose="00000400000000000000" pitchFamily="2" charset="-78"/>
              </a:rPr>
              <a:t>(</a:t>
            </a:r>
            <a:r>
              <a:rPr lang="fa-IR" sz="2800" b="1" dirty="0">
                <a:solidFill>
                  <a:srgbClr val="00B0F0"/>
                </a:solidFill>
                <a:cs typeface="B Zar" panose="00000400000000000000" pitchFamily="2" charset="-78"/>
              </a:rPr>
              <a:t>حال گرا</a:t>
            </a:r>
            <a:r>
              <a:rPr lang="fa-IR" sz="2800" b="1" dirty="0" smtClean="0">
                <a:solidFill>
                  <a:srgbClr val="FF0000"/>
                </a:solidFill>
                <a:cs typeface="B Zar" panose="00000400000000000000" pitchFamily="2" charset="-78"/>
              </a:rPr>
              <a:t>)</a:t>
            </a:r>
            <a:endParaRPr lang="fa-IR" sz="2800" b="1" dirty="0" smtClean="0">
              <a:cs typeface="B Zar" panose="00000400000000000000" pitchFamily="2" charset="-78"/>
            </a:endParaRPr>
          </a:p>
          <a:p>
            <a:pPr algn="just" rtl="1">
              <a:lnSpc>
                <a:spcPct val="150000"/>
              </a:lnSpc>
            </a:pPr>
            <a:r>
              <a:rPr lang="fa-IR" sz="2800" b="1" dirty="0" smtClean="0">
                <a:cs typeface="B Zar" panose="00000400000000000000" pitchFamily="2" charset="-78"/>
              </a:rPr>
              <a:t> 1/3</a:t>
            </a:r>
            <a:r>
              <a:rPr lang="fa-IR" sz="2800" b="1" dirty="0">
                <a:cs typeface="B Zar" panose="00000400000000000000" pitchFamily="2" charset="-78"/>
              </a:rPr>
              <a:t>) </a:t>
            </a:r>
            <a:r>
              <a:rPr lang="fa-IR" sz="2800" b="1" dirty="0" smtClean="0">
                <a:cs typeface="B Zar" panose="00000400000000000000" pitchFamily="2" charset="-78"/>
              </a:rPr>
              <a:t>رويكردهاي</a:t>
            </a:r>
            <a:r>
              <a:rPr lang="en-US" sz="2800" b="1" dirty="0" smtClean="0">
                <a:cs typeface="B Zar" panose="00000400000000000000" pitchFamily="2" charset="-78"/>
              </a:rPr>
              <a:t> </a:t>
            </a:r>
            <a:r>
              <a:rPr lang="fa-IR" sz="2800" b="1" dirty="0" smtClean="0">
                <a:cs typeface="B Zar" panose="00000400000000000000" pitchFamily="2" charset="-78"/>
              </a:rPr>
              <a:t>فراكنشي </a:t>
            </a:r>
            <a:r>
              <a:rPr lang="fa-IR" sz="2800" b="1" dirty="0">
                <a:solidFill>
                  <a:srgbClr val="FF0000"/>
                </a:solidFill>
                <a:cs typeface="B Zar" panose="00000400000000000000" pitchFamily="2" charset="-78"/>
              </a:rPr>
              <a:t>(</a:t>
            </a:r>
            <a:r>
              <a:rPr lang="fa-IR" sz="2800" b="1" dirty="0">
                <a:solidFill>
                  <a:srgbClr val="00B0F0"/>
                </a:solidFill>
                <a:cs typeface="B Zar" panose="00000400000000000000" pitchFamily="2" charset="-78"/>
              </a:rPr>
              <a:t>پیشگیرانه، بالقوه گرا، آینده گرا</a:t>
            </a:r>
            <a:r>
              <a:rPr lang="fa-IR" sz="2800" b="1" dirty="0">
                <a:solidFill>
                  <a:srgbClr val="FF0000"/>
                </a:solidFill>
                <a:cs typeface="B Zar" panose="00000400000000000000" pitchFamily="2" charset="-78"/>
              </a:rPr>
              <a:t>)</a:t>
            </a:r>
            <a:endParaRPr lang="fa-IR" sz="2800" b="1" dirty="0">
              <a:cs typeface="B Zar" panose="00000400000000000000" pitchFamily="2" charset="-78"/>
            </a:endParaRPr>
          </a:p>
          <a:p>
            <a:pPr algn="just" rtl="1">
              <a:lnSpc>
                <a:spcPct val="150000"/>
              </a:lnSpc>
            </a:pPr>
            <a:r>
              <a:rPr lang="fa-IR" sz="2800" b="1" dirty="0" smtClean="0">
                <a:solidFill>
                  <a:srgbClr val="FF0000"/>
                </a:solidFill>
                <a:cs typeface="B Zar" panose="00000400000000000000" pitchFamily="2" charset="-78"/>
              </a:rPr>
              <a:t>2)گستره پوشش:</a:t>
            </a:r>
          </a:p>
          <a:p>
            <a:pPr algn="just" rtl="1">
              <a:lnSpc>
                <a:spcPct val="150000"/>
              </a:lnSpc>
            </a:pPr>
            <a:r>
              <a:rPr lang="fa-IR" sz="2800" b="1" dirty="0" smtClean="0">
                <a:cs typeface="B Zar" panose="00000400000000000000" pitchFamily="2" charset="-78"/>
              </a:rPr>
              <a:t>2/1)رويكرد فراگير</a:t>
            </a:r>
            <a:r>
              <a:rPr lang="en-US" sz="2800" b="1" dirty="0" smtClean="0">
                <a:cs typeface="B Zar" panose="00000400000000000000" pitchFamily="2" charset="-78"/>
              </a:rPr>
              <a:t> </a:t>
            </a:r>
            <a:r>
              <a:rPr lang="fa-IR" sz="2800" b="1" dirty="0">
                <a:solidFill>
                  <a:srgbClr val="00B0F0"/>
                </a:solidFill>
                <a:cs typeface="B Zar" panose="00000400000000000000" pitchFamily="2" charset="-78"/>
              </a:rPr>
              <a:t>(توسعه ای)</a:t>
            </a:r>
          </a:p>
          <a:p>
            <a:pPr algn="just" rtl="1">
              <a:lnSpc>
                <a:spcPct val="150000"/>
              </a:lnSpc>
            </a:pPr>
            <a:r>
              <a:rPr lang="fa-IR" sz="2800" b="1" dirty="0" smtClean="0">
                <a:cs typeface="B Zar" panose="00000400000000000000" pitchFamily="2" charset="-78"/>
              </a:rPr>
              <a:t>2/2)مبتني </a:t>
            </a:r>
            <a:r>
              <a:rPr lang="fa-IR" sz="2800" b="1" dirty="0">
                <a:cs typeface="B Zar" panose="00000400000000000000" pitchFamily="2" charset="-78"/>
              </a:rPr>
              <a:t>بر </a:t>
            </a:r>
            <a:r>
              <a:rPr lang="fa-IR" sz="2800" b="1" dirty="0" smtClean="0">
                <a:cs typeface="B Zar" panose="00000400000000000000" pitchFamily="2" charset="-78"/>
              </a:rPr>
              <a:t>استثناء</a:t>
            </a:r>
            <a:r>
              <a:rPr lang="fa-IR" sz="2800" b="1" dirty="0">
                <a:solidFill>
                  <a:srgbClr val="FF0000"/>
                </a:solidFill>
                <a:cs typeface="B Zar" panose="00000400000000000000" pitchFamily="2" charset="-78"/>
              </a:rPr>
              <a:t> (</a:t>
            </a:r>
            <a:r>
              <a:rPr lang="fa-IR" sz="2800" b="1" dirty="0">
                <a:solidFill>
                  <a:srgbClr val="00B0F0"/>
                </a:solidFill>
                <a:cs typeface="B Zar" panose="00000400000000000000" pitchFamily="2" charset="-78"/>
              </a:rPr>
              <a:t>نگهداري-بخشی</a:t>
            </a:r>
            <a:r>
              <a:rPr lang="fa-IR" sz="2800" b="1" dirty="0" smtClean="0">
                <a:solidFill>
                  <a:srgbClr val="FF0000"/>
                </a:solidFill>
                <a:cs typeface="B Zar" panose="00000400000000000000" pitchFamily="2" charset="-78"/>
              </a:rPr>
              <a:t>)</a:t>
            </a:r>
            <a:endParaRPr lang="en-US" sz="2800" b="1" dirty="0">
              <a:cs typeface="B Zar" panose="00000400000000000000" pitchFamily="2" charset="-78"/>
            </a:endParaRPr>
          </a:p>
        </p:txBody>
      </p:sp>
    </p:spTree>
    <p:extLst>
      <p:ext uri="{BB962C8B-B14F-4D97-AF65-F5344CB8AC3E}">
        <p14:creationId xmlns:p14="http://schemas.microsoft.com/office/powerpoint/2010/main" val="4015703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11162"/>
          </a:xfrm>
        </p:spPr>
        <p:txBody>
          <a:bodyPr>
            <a:noAutofit/>
          </a:bodyPr>
          <a:lstStyle/>
          <a:p>
            <a:pPr rtl="1"/>
            <a:r>
              <a:rPr lang="fa-IR" sz="5400" b="1" dirty="0">
                <a:latin typeface="IranNastaliq" panose="02020505000000020003" pitchFamily="18" charset="0"/>
                <a:cs typeface="B Zar" panose="00000400000000000000" pitchFamily="2" charset="-78"/>
              </a:rPr>
              <a:t>1)</a:t>
            </a:r>
            <a:r>
              <a:rPr lang="fa-IR" sz="5400" b="1" dirty="0">
                <a:latin typeface="IranNastaliq" panose="02020505000000020003" pitchFamily="18" charset="0"/>
                <a:cs typeface="IranNastaliq" panose="02020505000000020003" pitchFamily="18" charset="0"/>
              </a:rPr>
              <a:t>رويكردهاي شيوه كنش</a:t>
            </a:r>
            <a:endParaRPr lang="en-US" sz="54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457200" y="1066800"/>
            <a:ext cx="8229600" cy="5105400"/>
          </a:xfrm>
        </p:spPr>
        <p:txBody>
          <a:bodyPr>
            <a:noAutofit/>
          </a:bodyPr>
          <a:lstStyle/>
          <a:p>
            <a:pPr algn="just" rtl="1">
              <a:lnSpc>
                <a:spcPct val="220000"/>
              </a:lnSpc>
            </a:pPr>
            <a:r>
              <a:rPr lang="fa-IR" sz="1800" b="1" dirty="0" smtClean="0">
                <a:cs typeface="B Zar" panose="00000400000000000000" pitchFamily="2" charset="-78"/>
              </a:rPr>
              <a:t>1/1) </a:t>
            </a:r>
            <a:r>
              <a:rPr lang="fa-IR" sz="1800" b="1" dirty="0">
                <a:solidFill>
                  <a:srgbClr val="FF0000"/>
                </a:solidFill>
                <a:cs typeface="B Zar" panose="00000400000000000000" pitchFamily="2" charset="-78"/>
              </a:rPr>
              <a:t>رويكرد </a:t>
            </a:r>
            <a:r>
              <a:rPr lang="fa-IR" sz="1800" b="1" dirty="0" smtClean="0">
                <a:solidFill>
                  <a:srgbClr val="FF0000"/>
                </a:solidFill>
                <a:cs typeface="B Zar" panose="00000400000000000000" pitchFamily="2" charset="-78"/>
              </a:rPr>
              <a:t>واكنشي (</a:t>
            </a:r>
            <a:r>
              <a:rPr lang="fa-IR" sz="1800" b="1" dirty="0">
                <a:solidFill>
                  <a:srgbClr val="00B0F0"/>
                </a:solidFill>
                <a:cs typeface="B Zar" panose="00000400000000000000" pitchFamily="2" charset="-78"/>
              </a:rPr>
              <a:t>گذشته گرا</a:t>
            </a:r>
            <a:r>
              <a:rPr lang="fa-IR" sz="1800" b="1" dirty="0" smtClean="0">
                <a:solidFill>
                  <a:srgbClr val="FF0000"/>
                </a:solidFill>
                <a:cs typeface="B Zar" panose="00000400000000000000" pitchFamily="2" charset="-78"/>
              </a:rPr>
              <a:t>)</a:t>
            </a:r>
            <a:r>
              <a:rPr lang="fa-IR" sz="1800" b="1" dirty="0">
                <a:cs typeface="B Zar" panose="00000400000000000000" pitchFamily="2" charset="-78"/>
              </a:rPr>
              <a:t>:</a:t>
            </a:r>
            <a:r>
              <a:rPr lang="fa-IR" sz="1800" b="1" dirty="0" smtClean="0">
                <a:cs typeface="B Zar" panose="00000400000000000000" pitchFamily="2" charset="-78"/>
              </a:rPr>
              <a:t> </a:t>
            </a:r>
            <a:r>
              <a:rPr lang="fa-IR" sz="1800" b="1" dirty="0">
                <a:cs typeface="B Zar" panose="00000400000000000000" pitchFamily="2" charset="-78"/>
              </a:rPr>
              <a:t>به شناسايي، تحليل و تعريف </a:t>
            </a:r>
            <a:r>
              <a:rPr lang="fa-IR" sz="1800" b="1" u="sng" dirty="0">
                <a:cs typeface="B Zar" panose="00000400000000000000" pitchFamily="2" charset="-78"/>
              </a:rPr>
              <a:t>مشكلات </a:t>
            </a:r>
            <a:r>
              <a:rPr lang="fa-IR" sz="1800" b="1" u="sng" dirty="0" smtClean="0">
                <a:cs typeface="B Zar" panose="00000400000000000000" pitchFamily="2" charset="-78"/>
              </a:rPr>
              <a:t>حادِّ </a:t>
            </a:r>
            <a:r>
              <a:rPr lang="fa-IR" sz="1800" b="1" dirty="0">
                <a:cs typeface="B Zar" panose="00000400000000000000" pitchFamily="2" charset="-78"/>
              </a:rPr>
              <a:t>به جاي مانده از </a:t>
            </a:r>
            <a:r>
              <a:rPr lang="fa-IR" sz="1800" b="1" dirty="0">
                <a:solidFill>
                  <a:srgbClr val="00B050"/>
                </a:solidFill>
                <a:cs typeface="B Zar" panose="00000400000000000000" pitchFamily="2" charset="-78"/>
              </a:rPr>
              <a:t>گذشته تا كنون </a:t>
            </a:r>
            <a:r>
              <a:rPr lang="fa-IR" sz="1800" b="1" dirty="0">
                <a:cs typeface="B Zar" panose="00000400000000000000" pitchFamily="2" charset="-78"/>
              </a:rPr>
              <a:t>كه به نوعي در ارتباط با موضوع مشكل­شناسي قرار مي­گيرند، پرداخته مي­شود. </a:t>
            </a:r>
          </a:p>
          <a:p>
            <a:pPr algn="just" rtl="1">
              <a:lnSpc>
                <a:spcPct val="220000"/>
              </a:lnSpc>
            </a:pPr>
            <a:r>
              <a:rPr lang="fa-IR" sz="1800" b="1" dirty="0" smtClean="0">
                <a:cs typeface="B Zar" panose="00000400000000000000" pitchFamily="2" charset="-78"/>
              </a:rPr>
              <a:t>1/2)  </a:t>
            </a:r>
            <a:r>
              <a:rPr lang="fa-IR" sz="1800" b="1" dirty="0">
                <a:solidFill>
                  <a:srgbClr val="FF0000"/>
                </a:solidFill>
                <a:cs typeface="B Zar" panose="00000400000000000000" pitchFamily="2" charset="-78"/>
              </a:rPr>
              <a:t>رويكرد </a:t>
            </a:r>
            <a:r>
              <a:rPr lang="fa-IR" sz="1800" b="1" dirty="0" smtClean="0">
                <a:solidFill>
                  <a:srgbClr val="FF0000"/>
                </a:solidFill>
                <a:cs typeface="B Zar" panose="00000400000000000000" pitchFamily="2" charset="-78"/>
              </a:rPr>
              <a:t>كنشي (</a:t>
            </a:r>
            <a:r>
              <a:rPr lang="fa-IR" sz="1800" b="1" dirty="0" smtClean="0">
                <a:solidFill>
                  <a:srgbClr val="00B0F0"/>
                </a:solidFill>
                <a:cs typeface="B Zar" panose="00000400000000000000" pitchFamily="2" charset="-78"/>
              </a:rPr>
              <a:t>حال گرا</a:t>
            </a:r>
            <a:r>
              <a:rPr lang="fa-IR" sz="1800" b="1" dirty="0" smtClean="0">
                <a:solidFill>
                  <a:srgbClr val="FF0000"/>
                </a:solidFill>
                <a:cs typeface="B Zar" panose="00000400000000000000" pitchFamily="2" charset="-78"/>
              </a:rPr>
              <a:t>)</a:t>
            </a:r>
            <a:r>
              <a:rPr lang="fa-IR" sz="1800" b="1" dirty="0">
                <a:cs typeface="B Zar" panose="00000400000000000000" pitchFamily="2" charset="-78"/>
              </a:rPr>
              <a:t>:</a:t>
            </a:r>
            <a:r>
              <a:rPr lang="fa-IR" sz="1800" b="1" dirty="0" smtClean="0">
                <a:cs typeface="B Zar" panose="00000400000000000000" pitchFamily="2" charset="-78"/>
              </a:rPr>
              <a:t> </a:t>
            </a:r>
            <a:r>
              <a:rPr lang="fa-IR" sz="1800" b="1" dirty="0">
                <a:cs typeface="B Zar" panose="00000400000000000000" pitchFamily="2" charset="-78"/>
              </a:rPr>
              <a:t>به شناسايي، تحليل و تعريف </a:t>
            </a:r>
            <a:r>
              <a:rPr lang="fa-IR" sz="1800" b="1" u="sng" dirty="0">
                <a:cs typeface="B Zar" panose="00000400000000000000" pitchFamily="2" charset="-78"/>
              </a:rPr>
              <a:t>مشكلات فعال و اثرگذار </a:t>
            </a:r>
            <a:r>
              <a:rPr lang="fa-IR" sz="1800" b="1" dirty="0">
                <a:cs typeface="B Zar" panose="00000400000000000000" pitchFamily="2" charset="-78"/>
              </a:rPr>
              <a:t>در شرايط كنوني كه مانع تحقق اهداف يا مطلوبيت­هاي مورد نظر در محدوده زماني </a:t>
            </a:r>
            <a:r>
              <a:rPr lang="fa-IR" sz="1800" b="1" dirty="0">
                <a:solidFill>
                  <a:srgbClr val="00B050"/>
                </a:solidFill>
                <a:cs typeface="B Zar" panose="00000400000000000000" pitchFamily="2" charset="-78"/>
              </a:rPr>
              <a:t>حال و آينده نزديك </a:t>
            </a:r>
            <a:r>
              <a:rPr lang="fa-IR" sz="1800" b="1" dirty="0">
                <a:cs typeface="B Zar" panose="00000400000000000000" pitchFamily="2" charset="-78"/>
              </a:rPr>
              <a:t>مي­شوند، پرداخته </a:t>
            </a:r>
            <a:r>
              <a:rPr lang="fa-IR" sz="1800" b="1" dirty="0" smtClean="0">
                <a:cs typeface="B Zar" panose="00000400000000000000" pitchFamily="2" charset="-78"/>
              </a:rPr>
              <a:t>مي­شود</a:t>
            </a:r>
            <a:endParaRPr lang="fa-IR" sz="1800" b="1" dirty="0">
              <a:cs typeface="B Zar" panose="00000400000000000000" pitchFamily="2" charset="-78"/>
            </a:endParaRPr>
          </a:p>
          <a:p>
            <a:pPr algn="just" rtl="1">
              <a:lnSpc>
                <a:spcPct val="220000"/>
              </a:lnSpc>
            </a:pPr>
            <a:r>
              <a:rPr lang="fa-IR" sz="1800" b="1" dirty="0" smtClean="0">
                <a:cs typeface="B Zar" panose="00000400000000000000" pitchFamily="2" charset="-78"/>
              </a:rPr>
              <a:t>1/3)  </a:t>
            </a:r>
            <a:r>
              <a:rPr lang="fa-IR" sz="1800" b="1" dirty="0">
                <a:solidFill>
                  <a:srgbClr val="FF0000"/>
                </a:solidFill>
                <a:cs typeface="B Zar" panose="00000400000000000000" pitchFamily="2" charset="-78"/>
              </a:rPr>
              <a:t>رويكرد </a:t>
            </a:r>
            <a:r>
              <a:rPr lang="fa-IR" sz="1800" b="1" dirty="0" smtClean="0">
                <a:solidFill>
                  <a:srgbClr val="FF0000"/>
                </a:solidFill>
                <a:cs typeface="B Zar" panose="00000400000000000000" pitchFamily="2" charset="-78"/>
              </a:rPr>
              <a:t>فراكنشي (</a:t>
            </a:r>
            <a:r>
              <a:rPr lang="fa-IR" sz="1800" b="1" dirty="0" smtClean="0">
                <a:solidFill>
                  <a:srgbClr val="00B0F0"/>
                </a:solidFill>
                <a:cs typeface="B Zar" panose="00000400000000000000" pitchFamily="2" charset="-78"/>
              </a:rPr>
              <a:t>پیشگیرانه، بالقوه گرا، آینده گرا</a:t>
            </a:r>
            <a:r>
              <a:rPr lang="fa-IR" sz="1800" b="1" dirty="0" smtClean="0">
                <a:solidFill>
                  <a:srgbClr val="FF0000"/>
                </a:solidFill>
                <a:cs typeface="B Zar" panose="00000400000000000000" pitchFamily="2" charset="-78"/>
              </a:rPr>
              <a:t>):</a:t>
            </a:r>
            <a:r>
              <a:rPr lang="fa-IR" sz="1800" b="1" dirty="0" smtClean="0">
                <a:cs typeface="B Zar" panose="00000400000000000000" pitchFamily="2" charset="-78"/>
              </a:rPr>
              <a:t> </a:t>
            </a:r>
            <a:r>
              <a:rPr lang="fa-IR" sz="1800" b="1" dirty="0">
                <a:cs typeface="B Zar" panose="00000400000000000000" pitchFamily="2" charset="-78"/>
              </a:rPr>
              <a:t>به شناسايي، تحليل و تعريف </a:t>
            </a:r>
            <a:r>
              <a:rPr lang="fa-IR" sz="1800" b="1" dirty="0">
                <a:solidFill>
                  <a:srgbClr val="00B050"/>
                </a:solidFill>
                <a:cs typeface="B Zar" panose="00000400000000000000" pitchFamily="2" charset="-78"/>
              </a:rPr>
              <a:t>زمينه­ها و عوامل بالقوه مشكل­زا </a:t>
            </a:r>
            <a:r>
              <a:rPr lang="fa-IR" sz="1800" b="1" dirty="0">
                <a:cs typeface="B Zar" panose="00000400000000000000" pitchFamily="2" charset="-78"/>
              </a:rPr>
              <a:t>پيش از آن كه اوج بگيرند يا ريشه بدوانند و به عنوان يك مانع يا مشكل بالفعل جدي (حادّ) در مسير تحقق مطلوبيت­هاي مورد نظر مطرح شوند پرداخته مي­شود</a:t>
            </a:r>
            <a:r>
              <a:rPr lang="fa-IR" sz="1800" b="1" dirty="0" smtClean="0">
                <a:cs typeface="B Zar" panose="00000400000000000000" pitchFamily="2" charset="-78"/>
              </a:rPr>
              <a:t>.</a:t>
            </a:r>
            <a:endParaRPr lang="en-US" sz="2400" b="1" dirty="0"/>
          </a:p>
        </p:txBody>
      </p:sp>
    </p:spTree>
    <p:extLst>
      <p:ext uri="{BB962C8B-B14F-4D97-AF65-F5344CB8AC3E}">
        <p14:creationId xmlns:p14="http://schemas.microsoft.com/office/powerpoint/2010/main" val="1663467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r>
              <a:rPr lang="fa-IR" sz="4800" b="1" dirty="0" smtClean="0">
                <a:latin typeface="IranNastaliq" panose="02020505000000020003" pitchFamily="18" charset="0"/>
                <a:cs typeface="B Zar" panose="00000400000000000000" pitchFamily="2" charset="-78"/>
              </a:rPr>
              <a:t>2)</a:t>
            </a:r>
            <a:r>
              <a:rPr lang="fa-IR" sz="4800" b="1" dirty="0" smtClean="0">
                <a:latin typeface="IranNastaliq" panose="02020505000000020003" pitchFamily="18" charset="0"/>
                <a:cs typeface="IranNastaliq" panose="02020505000000020003" pitchFamily="18" charset="0"/>
              </a:rPr>
              <a:t>رويكردهاي </a:t>
            </a:r>
            <a:r>
              <a:rPr lang="fa-IR" sz="4800" b="1" dirty="0">
                <a:latin typeface="IranNastaliq" panose="02020505000000020003" pitchFamily="18" charset="0"/>
                <a:cs typeface="IranNastaliq" panose="02020505000000020003" pitchFamily="18" charset="0"/>
              </a:rPr>
              <a:t>گستره پوشش</a:t>
            </a:r>
            <a:endParaRPr lang="en-US" b="1" dirty="0">
              <a:latin typeface="IranNastaliq" panose="02020505000000020003" pitchFamily="18" charset="0"/>
              <a:ea typeface="+mn-ea"/>
              <a:cs typeface="IranNastaliq" panose="02020505000000020003" pitchFamily="18" charset="0"/>
            </a:endParaRPr>
          </a:p>
        </p:txBody>
      </p:sp>
      <p:sp>
        <p:nvSpPr>
          <p:cNvPr id="3" name="Content Placeholder 2"/>
          <p:cNvSpPr>
            <a:spLocks noGrp="1"/>
          </p:cNvSpPr>
          <p:nvPr>
            <p:ph idx="1"/>
          </p:nvPr>
        </p:nvSpPr>
        <p:spPr>
          <a:xfrm>
            <a:off x="457200" y="838200"/>
            <a:ext cx="8229600" cy="5486400"/>
          </a:xfrm>
        </p:spPr>
        <p:txBody>
          <a:bodyPr>
            <a:normAutofit fontScale="25000" lnSpcReduction="20000"/>
          </a:bodyPr>
          <a:lstStyle/>
          <a:p>
            <a:pPr algn="just" rtl="1">
              <a:lnSpc>
                <a:spcPct val="220000"/>
              </a:lnSpc>
            </a:pPr>
            <a:r>
              <a:rPr lang="fa-IR" sz="8000" b="1" dirty="0" smtClean="0">
                <a:cs typeface="B Zar" panose="00000400000000000000" pitchFamily="2" charset="-78"/>
              </a:rPr>
              <a:t>2/1)  </a:t>
            </a:r>
            <a:r>
              <a:rPr lang="fa-IR" sz="8000" b="1" dirty="0">
                <a:solidFill>
                  <a:srgbClr val="FF0000"/>
                </a:solidFill>
                <a:cs typeface="B Zar" panose="00000400000000000000" pitchFamily="2" charset="-78"/>
              </a:rPr>
              <a:t>رويكرد </a:t>
            </a:r>
            <a:r>
              <a:rPr lang="fa-IR" sz="8000" b="1" dirty="0" smtClean="0">
                <a:solidFill>
                  <a:srgbClr val="FF0000"/>
                </a:solidFill>
                <a:cs typeface="B Zar" panose="00000400000000000000" pitchFamily="2" charset="-78"/>
              </a:rPr>
              <a:t>فراگير (</a:t>
            </a:r>
            <a:r>
              <a:rPr lang="fa-IR" sz="8000" b="1" dirty="0" smtClean="0">
                <a:solidFill>
                  <a:srgbClr val="00B0F0"/>
                </a:solidFill>
                <a:cs typeface="B Zar" panose="00000400000000000000" pitchFamily="2" charset="-78"/>
              </a:rPr>
              <a:t>توسعه ای</a:t>
            </a:r>
            <a:r>
              <a:rPr lang="fa-IR" sz="8000" b="1" dirty="0" smtClean="0">
                <a:solidFill>
                  <a:srgbClr val="FF0000"/>
                </a:solidFill>
                <a:cs typeface="B Zar" panose="00000400000000000000" pitchFamily="2" charset="-78"/>
              </a:rPr>
              <a:t>): </a:t>
            </a:r>
            <a:r>
              <a:rPr lang="fa-IR" sz="8000" b="1" dirty="0">
                <a:cs typeface="B Zar" panose="00000400000000000000" pitchFamily="2" charset="-78"/>
              </a:rPr>
              <a:t>فرض بر آن است كه سازمان و همه بخش­هاي آن، در هر </a:t>
            </a:r>
            <a:r>
              <a:rPr lang="fa-IR" sz="8000" b="1" dirty="0" smtClean="0">
                <a:cs typeface="B Zar" panose="00000400000000000000" pitchFamily="2" charset="-78"/>
              </a:rPr>
              <a:t>حال «</a:t>
            </a:r>
            <a:r>
              <a:rPr lang="fa-IR" sz="8000" b="1" dirty="0" smtClean="0">
                <a:solidFill>
                  <a:srgbClr val="00B050"/>
                </a:solidFill>
                <a:cs typeface="B Zar" panose="00000400000000000000" pitchFamily="2" charset="-78"/>
              </a:rPr>
              <a:t>حتي </a:t>
            </a:r>
            <a:r>
              <a:rPr lang="fa-IR" sz="8000" b="1" dirty="0">
                <a:solidFill>
                  <a:srgbClr val="00B050"/>
                </a:solidFill>
                <a:cs typeface="B Zar" panose="00000400000000000000" pitchFamily="2" charset="-78"/>
              </a:rPr>
              <a:t>اگر در وضعيت مناسبي</a:t>
            </a:r>
            <a:r>
              <a:rPr lang="fa-IR" sz="8000" b="1" dirty="0">
                <a:cs typeface="B Zar" panose="00000400000000000000" pitchFamily="2" charset="-78"/>
              </a:rPr>
              <a:t> </a:t>
            </a:r>
            <a:r>
              <a:rPr lang="fa-IR" sz="8000" b="1" dirty="0" smtClean="0">
                <a:cs typeface="B Zar" panose="00000400000000000000" pitchFamily="2" charset="-78"/>
              </a:rPr>
              <a:t>باشند» </a:t>
            </a:r>
            <a:r>
              <a:rPr lang="fa-IR" sz="8000" b="1" dirty="0">
                <a:cs typeface="B Zar" panose="00000400000000000000" pitchFamily="2" charset="-78"/>
              </a:rPr>
              <a:t>مي­توانند</a:t>
            </a:r>
            <a:r>
              <a:rPr lang="fa-IR" sz="8000" b="1" dirty="0">
                <a:solidFill>
                  <a:srgbClr val="00B0F0"/>
                </a:solidFill>
                <a:cs typeface="B Zar" panose="00000400000000000000" pitchFamily="2" charset="-78"/>
              </a:rPr>
              <a:t> </a:t>
            </a:r>
            <a:r>
              <a:rPr lang="fa-IR" sz="8000" b="1" dirty="0">
                <a:solidFill>
                  <a:srgbClr val="00B050"/>
                </a:solidFill>
                <a:cs typeface="B Zar" panose="00000400000000000000" pitchFamily="2" charset="-78"/>
              </a:rPr>
              <a:t>بهبود</a:t>
            </a:r>
            <a:r>
              <a:rPr lang="fa-IR" sz="8000" b="1" dirty="0">
                <a:solidFill>
                  <a:srgbClr val="00B0F0"/>
                </a:solidFill>
                <a:cs typeface="B Zar" panose="00000400000000000000" pitchFamily="2" charset="-78"/>
              </a:rPr>
              <a:t> </a:t>
            </a:r>
            <a:r>
              <a:rPr lang="fa-IR" sz="8000" b="1" dirty="0">
                <a:cs typeface="B Zar" panose="00000400000000000000" pitchFamily="2" charset="-78"/>
              </a:rPr>
              <a:t>يابند</a:t>
            </a:r>
            <a:r>
              <a:rPr lang="fa-IR" sz="8000" b="1" dirty="0" smtClean="0">
                <a:cs typeface="B Zar" panose="00000400000000000000" pitchFamily="2" charset="-78"/>
              </a:rPr>
              <a:t>.</a:t>
            </a:r>
          </a:p>
          <a:p>
            <a:pPr algn="just" rtl="1">
              <a:lnSpc>
                <a:spcPct val="220000"/>
              </a:lnSpc>
            </a:pPr>
            <a:r>
              <a:rPr lang="fa-IR" sz="8000" b="1" dirty="0" smtClean="0">
                <a:cs typeface="B Zar" panose="00000400000000000000" pitchFamily="2" charset="-78"/>
              </a:rPr>
              <a:t> </a:t>
            </a:r>
            <a:r>
              <a:rPr lang="fa-IR" sz="8000" b="1" dirty="0">
                <a:cs typeface="B Zar" panose="00000400000000000000" pitchFamily="2" charset="-78"/>
              </a:rPr>
              <a:t>بنابراين همواره در جستجوي </a:t>
            </a:r>
            <a:r>
              <a:rPr lang="fa-IR" sz="8000" b="1" dirty="0">
                <a:solidFill>
                  <a:srgbClr val="FF0000"/>
                </a:solidFill>
                <a:cs typeface="B Zar" panose="00000400000000000000" pitchFamily="2" charset="-78"/>
              </a:rPr>
              <a:t>مشكلات حال </a:t>
            </a:r>
            <a:r>
              <a:rPr lang="fa-IR" sz="8000" b="1" dirty="0">
                <a:cs typeface="B Zar" panose="00000400000000000000" pitchFamily="2" charset="-78"/>
              </a:rPr>
              <a:t>يا </a:t>
            </a:r>
            <a:r>
              <a:rPr lang="fa-IR" sz="8000" b="1" dirty="0">
                <a:solidFill>
                  <a:srgbClr val="FF0000"/>
                </a:solidFill>
                <a:cs typeface="B Zar" panose="00000400000000000000" pitchFamily="2" charset="-78"/>
              </a:rPr>
              <a:t>زمينه­هاي </a:t>
            </a:r>
            <a:r>
              <a:rPr lang="fa-IR" sz="8000" b="1" dirty="0" smtClean="0">
                <a:solidFill>
                  <a:srgbClr val="FF0000"/>
                </a:solidFill>
                <a:cs typeface="B Zar" panose="00000400000000000000" pitchFamily="2" charset="-78"/>
              </a:rPr>
              <a:t>مشكل زا </a:t>
            </a:r>
            <a:r>
              <a:rPr lang="fa-IR" sz="8000" b="1" dirty="0">
                <a:cs typeface="B Zar" panose="00000400000000000000" pitchFamily="2" charset="-78"/>
              </a:rPr>
              <a:t>و </a:t>
            </a:r>
            <a:r>
              <a:rPr lang="fa-IR" sz="8000" b="1" dirty="0">
                <a:solidFill>
                  <a:srgbClr val="FF0000"/>
                </a:solidFill>
                <a:cs typeface="B Zar" panose="00000400000000000000" pitchFamily="2" charset="-78"/>
              </a:rPr>
              <a:t>نشانه­هاي آينده </a:t>
            </a:r>
            <a:r>
              <a:rPr lang="fa-IR" sz="8000" b="1" dirty="0">
                <a:cs typeface="B Zar" panose="00000400000000000000" pitchFamily="2" charset="-78"/>
              </a:rPr>
              <a:t>در سرتاسر قلمرو </a:t>
            </a:r>
            <a:r>
              <a:rPr lang="fa-IR" sz="8000" b="1" dirty="0">
                <a:solidFill>
                  <a:schemeClr val="tx2">
                    <a:lumMod val="60000"/>
                    <a:lumOff val="40000"/>
                  </a:schemeClr>
                </a:solidFill>
                <a:cs typeface="B Zar" panose="00000400000000000000" pitchFamily="2" charset="-78"/>
              </a:rPr>
              <a:t>سيستمي (درون و بيرون) </a:t>
            </a:r>
            <a:r>
              <a:rPr lang="fa-IR" sz="8000" b="1" dirty="0">
                <a:cs typeface="B Zar" panose="00000400000000000000" pitchFamily="2" charset="-78"/>
              </a:rPr>
              <a:t>سازمان مي­باشد</a:t>
            </a:r>
            <a:r>
              <a:rPr lang="fa-IR" sz="8000" b="1" dirty="0" smtClean="0">
                <a:cs typeface="B Zar" panose="00000400000000000000" pitchFamily="2" charset="-78"/>
              </a:rPr>
              <a:t>.</a:t>
            </a:r>
          </a:p>
          <a:p>
            <a:pPr algn="just" rtl="1">
              <a:lnSpc>
                <a:spcPct val="220000"/>
              </a:lnSpc>
            </a:pPr>
            <a:r>
              <a:rPr lang="fa-IR" sz="8000" b="1" dirty="0" smtClean="0">
                <a:cs typeface="B Zar" panose="00000400000000000000" pitchFamily="2" charset="-78"/>
              </a:rPr>
              <a:t> </a:t>
            </a:r>
            <a:r>
              <a:rPr lang="fa-IR" sz="8000" b="1" dirty="0">
                <a:cs typeface="B Zar" panose="00000400000000000000" pitchFamily="2" charset="-78"/>
              </a:rPr>
              <a:t>در اين </a:t>
            </a:r>
            <a:r>
              <a:rPr lang="fa-IR" sz="8000" b="1" dirty="0" smtClean="0">
                <a:cs typeface="B Zar" panose="00000400000000000000" pitchFamily="2" charset="-78"/>
              </a:rPr>
              <a:t>رويكرد، </a:t>
            </a:r>
            <a:r>
              <a:rPr lang="fa-IR" sz="8000" b="1" dirty="0">
                <a:cs typeface="B Zar" panose="00000400000000000000" pitchFamily="2" charset="-78"/>
              </a:rPr>
              <a:t>تشخيص و اقدامات پي­آيند آن، صبغه­اي "</a:t>
            </a:r>
            <a:r>
              <a:rPr lang="fa-IR" sz="8000" b="1" dirty="0">
                <a:solidFill>
                  <a:srgbClr val="7030A0"/>
                </a:solidFill>
                <a:cs typeface="B Zar" panose="00000400000000000000" pitchFamily="2" charset="-78"/>
              </a:rPr>
              <a:t>توسعه­اي</a:t>
            </a:r>
            <a:r>
              <a:rPr lang="fa-IR" sz="8000" b="1" dirty="0">
                <a:cs typeface="B Zar" panose="00000400000000000000" pitchFamily="2" charset="-78"/>
              </a:rPr>
              <a:t>" به خود مي­گيرد و به طور </a:t>
            </a:r>
            <a:r>
              <a:rPr lang="fa-IR" sz="8000" b="1" dirty="0">
                <a:solidFill>
                  <a:srgbClr val="FF0000"/>
                </a:solidFill>
                <a:cs typeface="B Zar" panose="00000400000000000000" pitchFamily="2" charset="-78"/>
              </a:rPr>
              <a:t>مستمر</a:t>
            </a:r>
            <a:r>
              <a:rPr lang="fa-IR" sz="8000" b="1" dirty="0">
                <a:cs typeface="B Zar" panose="00000400000000000000" pitchFamily="2" charset="-78"/>
              </a:rPr>
              <a:t> ادامه دارد. </a:t>
            </a:r>
            <a:endParaRPr lang="fa-IR" sz="8000" b="1" dirty="0" smtClean="0">
              <a:cs typeface="B Zar" panose="00000400000000000000" pitchFamily="2" charset="-78"/>
            </a:endParaRPr>
          </a:p>
          <a:p>
            <a:pPr algn="just" rtl="1">
              <a:lnSpc>
                <a:spcPct val="220000"/>
              </a:lnSpc>
            </a:pPr>
            <a:r>
              <a:rPr lang="fa-IR" sz="8000" b="1" dirty="0" smtClean="0">
                <a:cs typeface="B Zar" panose="00000400000000000000" pitchFamily="2" charset="-78"/>
              </a:rPr>
              <a:t>در آن به </a:t>
            </a:r>
            <a:r>
              <a:rPr lang="fa-IR" sz="8000" b="1" dirty="0">
                <a:solidFill>
                  <a:schemeClr val="accent6">
                    <a:lumMod val="75000"/>
                  </a:schemeClr>
                </a:solidFill>
                <a:cs typeface="B Zar" panose="00000400000000000000" pitchFamily="2" charset="-78"/>
              </a:rPr>
              <a:t>شناسايي</a:t>
            </a:r>
            <a:r>
              <a:rPr lang="fa-IR" sz="8000" b="1" dirty="0">
                <a:cs typeface="B Zar" panose="00000400000000000000" pitchFamily="2" charset="-78"/>
              </a:rPr>
              <a:t>،</a:t>
            </a:r>
            <a:r>
              <a:rPr lang="fa-IR" sz="8000" b="1" dirty="0">
                <a:solidFill>
                  <a:schemeClr val="accent6">
                    <a:lumMod val="75000"/>
                  </a:schemeClr>
                </a:solidFill>
                <a:cs typeface="B Zar" panose="00000400000000000000" pitchFamily="2" charset="-78"/>
              </a:rPr>
              <a:t> تحليل</a:t>
            </a:r>
            <a:r>
              <a:rPr lang="fa-IR" sz="8000" b="1" dirty="0">
                <a:cs typeface="B Zar" panose="00000400000000000000" pitchFamily="2" charset="-78"/>
              </a:rPr>
              <a:t> و </a:t>
            </a:r>
            <a:r>
              <a:rPr lang="fa-IR" sz="8000" b="1" dirty="0">
                <a:solidFill>
                  <a:schemeClr val="accent6">
                    <a:lumMod val="75000"/>
                  </a:schemeClr>
                </a:solidFill>
                <a:cs typeface="B Zar" panose="00000400000000000000" pitchFamily="2" charset="-78"/>
              </a:rPr>
              <a:t>تعريف مشكلات و موانع </a:t>
            </a:r>
            <a:r>
              <a:rPr lang="fa-IR" sz="8000" b="1" dirty="0" smtClean="0">
                <a:solidFill>
                  <a:schemeClr val="accent6">
                    <a:lumMod val="75000"/>
                  </a:schemeClr>
                </a:solidFill>
                <a:cs typeface="B Zar" panose="00000400000000000000" pitchFamily="2" charset="-78"/>
              </a:rPr>
              <a:t>جديد</a:t>
            </a:r>
            <a:r>
              <a:rPr lang="fa-IR" sz="8000" b="1" dirty="0">
                <a:solidFill>
                  <a:schemeClr val="accent6">
                    <a:lumMod val="75000"/>
                  </a:schemeClr>
                </a:solidFill>
                <a:cs typeface="B Zar" panose="00000400000000000000" pitchFamily="2" charset="-78"/>
              </a:rPr>
              <a:t>، </a:t>
            </a:r>
            <a:r>
              <a:rPr lang="fa-IR" sz="8000" b="1" dirty="0">
                <a:solidFill>
                  <a:srgbClr val="00B050"/>
                </a:solidFill>
                <a:cs typeface="B Zar" panose="00000400000000000000" pitchFamily="2" charset="-78"/>
              </a:rPr>
              <a:t>بهبود وضعيت و يا توسعه </a:t>
            </a:r>
            <a:r>
              <a:rPr lang="fa-IR" sz="8000" b="1" dirty="0" smtClean="0">
                <a:solidFill>
                  <a:srgbClr val="00B050"/>
                </a:solidFill>
                <a:cs typeface="B Zar" panose="00000400000000000000" pitchFamily="2" charset="-78"/>
              </a:rPr>
              <a:t>سيستم </a:t>
            </a:r>
            <a:r>
              <a:rPr lang="fa-IR" sz="8000" b="1" dirty="0" smtClean="0">
                <a:cs typeface="B Zar" panose="00000400000000000000" pitchFamily="2" charset="-78"/>
              </a:rPr>
              <a:t>يا </a:t>
            </a:r>
            <a:r>
              <a:rPr lang="fa-IR" sz="8000" b="1" dirty="0">
                <a:cs typeface="B Zar" panose="00000400000000000000" pitchFamily="2" charset="-78"/>
              </a:rPr>
              <a:t>بخش هايي از آن پرداخته مي شود</a:t>
            </a:r>
            <a:r>
              <a:rPr lang="fa-IR" sz="8000" b="1" dirty="0" smtClean="0">
                <a:cs typeface="B Zar" panose="00000400000000000000" pitchFamily="2" charset="-78"/>
              </a:rPr>
              <a:t>. </a:t>
            </a:r>
          </a:p>
          <a:p>
            <a:pPr marL="0" indent="0" algn="r" rtl="1">
              <a:buNone/>
            </a:pPr>
            <a:endParaRPr lang="fa-IR" sz="9600" b="1" dirty="0">
              <a:cs typeface="B Zar"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3452661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fa-IR" sz="5400" b="1" dirty="0" smtClean="0">
                <a:latin typeface="IranNastaliq" panose="02020505000000020003" pitchFamily="18" charset="0"/>
                <a:cs typeface="B Zar" panose="00000400000000000000" pitchFamily="2" charset="-78"/>
              </a:rPr>
              <a:t>2)</a:t>
            </a:r>
            <a:r>
              <a:rPr lang="fa-IR" sz="5400" b="1" dirty="0" smtClean="0">
                <a:latin typeface="IranNastaliq" panose="02020505000000020003" pitchFamily="18" charset="0"/>
                <a:cs typeface="IranNastaliq" panose="02020505000000020003" pitchFamily="18" charset="0"/>
              </a:rPr>
              <a:t>رويكردهاي </a:t>
            </a:r>
            <a:r>
              <a:rPr lang="fa-IR" sz="5400" b="1" dirty="0">
                <a:latin typeface="IranNastaliq" panose="02020505000000020003" pitchFamily="18" charset="0"/>
                <a:cs typeface="IranNastaliq" panose="02020505000000020003" pitchFamily="18" charset="0"/>
              </a:rPr>
              <a:t>گستره پوشش</a:t>
            </a:r>
            <a:endParaRPr lang="en-US" sz="54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304800" y="838200"/>
            <a:ext cx="8610600" cy="5867400"/>
          </a:xfrm>
        </p:spPr>
        <p:txBody>
          <a:bodyPr>
            <a:normAutofit fontScale="25000" lnSpcReduction="20000"/>
          </a:bodyPr>
          <a:lstStyle/>
          <a:p>
            <a:pPr algn="just" rtl="1">
              <a:lnSpc>
                <a:spcPct val="270000"/>
              </a:lnSpc>
            </a:pPr>
            <a:r>
              <a:rPr lang="fa-IR" sz="8000" b="1" dirty="0">
                <a:cs typeface="B Zar" panose="00000400000000000000" pitchFamily="2" charset="-78"/>
              </a:rPr>
              <a:t> </a:t>
            </a:r>
            <a:r>
              <a:rPr lang="fa-IR" sz="8000" b="1" dirty="0" smtClean="0">
                <a:cs typeface="B Zar" panose="00000400000000000000" pitchFamily="2" charset="-78"/>
              </a:rPr>
              <a:t>2/2) </a:t>
            </a:r>
            <a:r>
              <a:rPr lang="fa-IR" sz="8000" b="1" dirty="0" smtClean="0">
                <a:solidFill>
                  <a:srgbClr val="FF0000"/>
                </a:solidFill>
                <a:cs typeface="B Zar" panose="00000400000000000000" pitchFamily="2" charset="-78"/>
              </a:rPr>
              <a:t>رويكرد </a:t>
            </a:r>
            <a:r>
              <a:rPr lang="fa-IR" sz="8000" b="1" dirty="0">
                <a:solidFill>
                  <a:srgbClr val="FF0000"/>
                </a:solidFill>
                <a:cs typeface="B Zar" panose="00000400000000000000" pitchFamily="2" charset="-78"/>
              </a:rPr>
              <a:t>مبتني بر </a:t>
            </a:r>
            <a:r>
              <a:rPr lang="fa-IR" sz="8000" b="1" dirty="0" smtClean="0">
                <a:solidFill>
                  <a:srgbClr val="FF0000"/>
                </a:solidFill>
                <a:cs typeface="B Zar" panose="00000400000000000000" pitchFamily="2" charset="-78"/>
              </a:rPr>
              <a:t>استثناء (</a:t>
            </a:r>
            <a:r>
              <a:rPr lang="fa-IR" sz="8000" b="1" dirty="0" smtClean="0">
                <a:solidFill>
                  <a:srgbClr val="00B0F0"/>
                </a:solidFill>
                <a:cs typeface="B Zar" panose="00000400000000000000" pitchFamily="2" charset="-78"/>
              </a:rPr>
              <a:t>نگهداري-بخشی</a:t>
            </a:r>
            <a:r>
              <a:rPr lang="fa-IR" sz="8000" b="1" dirty="0" smtClean="0">
                <a:solidFill>
                  <a:srgbClr val="FF0000"/>
                </a:solidFill>
                <a:cs typeface="B Zar" panose="00000400000000000000" pitchFamily="2" charset="-78"/>
              </a:rPr>
              <a:t>): </a:t>
            </a:r>
            <a:r>
              <a:rPr lang="fa-IR" sz="8000" b="1" dirty="0">
                <a:cs typeface="B Zar" panose="00000400000000000000" pitchFamily="2" charset="-78"/>
              </a:rPr>
              <a:t>بررسي مي­شود </a:t>
            </a:r>
            <a:r>
              <a:rPr lang="fa-IR" sz="8000" b="1" dirty="0">
                <a:solidFill>
                  <a:srgbClr val="00B050"/>
                </a:solidFill>
                <a:cs typeface="B Zar" panose="00000400000000000000" pitchFamily="2" charset="-78"/>
              </a:rPr>
              <a:t>در كدام بخش </a:t>
            </a:r>
            <a:r>
              <a:rPr lang="fa-IR" sz="8000" b="1" dirty="0" smtClean="0">
                <a:solidFill>
                  <a:srgbClr val="00B050"/>
                </a:solidFill>
                <a:cs typeface="B Zar" panose="00000400000000000000" pitchFamily="2" charset="-78"/>
              </a:rPr>
              <a:t>از سازمان</a:t>
            </a:r>
            <a:r>
              <a:rPr lang="fa-IR" sz="8000" b="1" dirty="0">
                <a:solidFill>
                  <a:srgbClr val="7030A0"/>
                </a:solidFill>
                <a:cs typeface="B Zar" panose="00000400000000000000" pitchFamily="2" charset="-78"/>
              </a:rPr>
              <a:t>، </a:t>
            </a:r>
            <a:r>
              <a:rPr lang="fa-IR" sz="8000" b="1" dirty="0" smtClean="0">
                <a:solidFill>
                  <a:srgbClr val="00B0F0"/>
                </a:solidFill>
                <a:cs typeface="B Zar" panose="00000400000000000000" pitchFamily="2" charset="-78"/>
              </a:rPr>
              <a:t>وضعيت، </a:t>
            </a:r>
            <a:r>
              <a:rPr lang="fa-IR" sz="8000" b="1" dirty="0">
                <a:solidFill>
                  <a:srgbClr val="00B0F0"/>
                </a:solidFill>
                <a:cs typeface="B Zar" panose="00000400000000000000" pitchFamily="2" charset="-78"/>
              </a:rPr>
              <a:t>رضايت بخش نيست</a:t>
            </a:r>
            <a:r>
              <a:rPr lang="fa-IR" sz="8000" b="1" dirty="0">
                <a:cs typeface="B Zar" panose="00000400000000000000" pitchFamily="2" charset="-78"/>
              </a:rPr>
              <a:t>؛ مشكلات آن بخش شناسايي و رفع و يا دفع مي­شود. در اين رويكرد، به شناسايي، تحليل و تعريف مشكلات و موانع موجود در </a:t>
            </a:r>
            <a:r>
              <a:rPr lang="fa-IR" sz="8000" b="1" dirty="0">
                <a:solidFill>
                  <a:srgbClr val="00B0F0"/>
                </a:solidFill>
                <a:cs typeface="B Zar" panose="00000400000000000000" pitchFamily="2" charset="-78"/>
              </a:rPr>
              <a:t>حوزه­ها يا بخش­هايي از سيستم كه وضعيت يا عملكرد رضايت­بخشي ندارند </a:t>
            </a:r>
            <a:r>
              <a:rPr lang="fa-IR" sz="8000" b="1" dirty="0">
                <a:cs typeface="B Zar" panose="00000400000000000000" pitchFamily="2" charset="-78"/>
              </a:rPr>
              <a:t>پرداخته </a:t>
            </a:r>
            <a:r>
              <a:rPr lang="fa-IR" sz="8000" b="1" dirty="0" smtClean="0">
                <a:cs typeface="B Zar" panose="00000400000000000000" pitchFamily="2" charset="-78"/>
              </a:rPr>
              <a:t>مي­شود. </a:t>
            </a:r>
          </a:p>
          <a:p>
            <a:pPr algn="just" rtl="1">
              <a:lnSpc>
                <a:spcPct val="270000"/>
              </a:lnSpc>
            </a:pPr>
            <a:r>
              <a:rPr lang="fa-IR" sz="8000" b="1" dirty="0" smtClean="0">
                <a:cs typeface="B Zar" panose="00000400000000000000" pitchFamily="2" charset="-78"/>
              </a:rPr>
              <a:t>در </a:t>
            </a:r>
            <a:r>
              <a:rPr lang="fa-IR" sz="8000" b="1" dirty="0">
                <a:cs typeface="B Zar" panose="00000400000000000000" pitchFamily="2" charset="-78"/>
              </a:rPr>
              <a:t>اينجا مشكل­شناسي، تشخيص و اقدامات پي­آيند آن، صبغه "</a:t>
            </a:r>
            <a:r>
              <a:rPr lang="fa-IR" sz="8000" b="1" dirty="0">
                <a:solidFill>
                  <a:srgbClr val="FF0000"/>
                </a:solidFill>
                <a:cs typeface="B Zar" panose="00000400000000000000" pitchFamily="2" charset="-78"/>
              </a:rPr>
              <a:t>نگهداري</a:t>
            </a:r>
            <a:r>
              <a:rPr lang="fa-IR" sz="8000" b="1" dirty="0">
                <a:cs typeface="B Zar" panose="00000400000000000000" pitchFamily="2" charset="-78"/>
              </a:rPr>
              <a:t>" به خود مي­گيرد، به </a:t>
            </a:r>
            <a:r>
              <a:rPr lang="fa-IR" sz="8000" b="1" dirty="0">
                <a:solidFill>
                  <a:srgbClr val="FF0000"/>
                </a:solidFill>
                <a:cs typeface="B Zar" panose="00000400000000000000" pitchFamily="2" charset="-78"/>
              </a:rPr>
              <a:t>صورت مقطعي </a:t>
            </a:r>
            <a:r>
              <a:rPr lang="fa-IR" sz="8000" b="1" dirty="0">
                <a:cs typeface="B Zar" panose="00000400000000000000" pitchFamily="2" charset="-78"/>
              </a:rPr>
              <a:t>انجام مي­شود  و </a:t>
            </a:r>
            <a:r>
              <a:rPr lang="fa-IR" sz="8000" b="1" dirty="0">
                <a:solidFill>
                  <a:srgbClr val="FF0000"/>
                </a:solidFill>
                <a:cs typeface="B Zar" panose="00000400000000000000" pitchFamily="2" charset="-78"/>
              </a:rPr>
              <a:t>هدف آن حفظ وضع رضايت­بخش نسبي</a:t>
            </a:r>
            <a:r>
              <a:rPr lang="fa-IR" sz="8000" b="1" dirty="0">
                <a:cs typeface="B Zar" panose="00000400000000000000" pitchFamily="2" charset="-78"/>
              </a:rPr>
              <a:t> موجود است.</a:t>
            </a:r>
            <a:endParaRPr lang="en-US" sz="8000" b="1" dirty="0">
              <a:cs typeface="B Zar" panose="00000400000000000000" pitchFamily="2" charset="-78"/>
            </a:endParaRPr>
          </a:p>
          <a:p>
            <a:endParaRPr lang="en-US" dirty="0"/>
          </a:p>
        </p:txBody>
      </p:sp>
    </p:spTree>
    <p:extLst>
      <p:ext uri="{BB962C8B-B14F-4D97-AF65-F5344CB8AC3E}">
        <p14:creationId xmlns:p14="http://schemas.microsoft.com/office/powerpoint/2010/main" val="1754624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b="1" dirty="0">
                <a:latin typeface="IranNastaliq" panose="02020505000000020003" pitchFamily="18" charset="0"/>
                <a:cs typeface="IranNastaliq" panose="02020505000000020003" pitchFamily="18" charset="0"/>
              </a:rPr>
              <a:t>برخی </a:t>
            </a:r>
            <a:r>
              <a:rPr lang="fa-IR" sz="6000" b="1" dirty="0" smtClean="0">
                <a:latin typeface="IranNastaliq" panose="02020505000000020003" pitchFamily="18" charset="0"/>
                <a:cs typeface="IranNastaliq" panose="02020505000000020003" pitchFamily="18" charset="0"/>
              </a:rPr>
              <a:t>دام های اثربخشی </a:t>
            </a:r>
            <a:r>
              <a:rPr lang="fa-IR" sz="6000" b="1" dirty="0">
                <a:latin typeface="IranNastaliq" panose="02020505000000020003" pitchFamily="18" charset="0"/>
                <a:cs typeface="IranNastaliq" panose="02020505000000020003" pitchFamily="18" charset="0"/>
              </a:rPr>
              <a:t>مشکل شناسی</a:t>
            </a:r>
          </a:p>
        </p:txBody>
      </p:sp>
      <p:sp>
        <p:nvSpPr>
          <p:cNvPr id="3" name="Content Placeholder 2"/>
          <p:cNvSpPr>
            <a:spLocks noGrp="1"/>
          </p:cNvSpPr>
          <p:nvPr>
            <p:ph idx="1"/>
          </p:nvPr>
        </p:nvSpPr>
        <p:spPr>
          <a:xfrm>
            <a:off x="381000" y="1371600"/>
            <a:ext cx="8229600" cy="4525963"/>
          </a:xfrm>
        </p:spPr>
        <p:txBody>
          <a:bodyPr>
            <a:normAutofit fontScale="92500" lnSpcReduction="20000"/>
          </a:bodyPr>
          <a:lstStyle/>
          <a:p>
            <a:pPr marL="514350" indent="-514350" algn="r" rtl="1">
              <a:lnSpc>
                <a:spcPct val="160000"/>
              </a:lnSpc>
              <a:buFont typeface="+mj-lt"/>
              <a:buAutoNum type="arabicParenR"/>
            </a:pPr>
            <a:r>
              <a:rPr lang="fa-IR" sz="2800" b="1" dirty="0" smtClean="0">
                <a:cs typeface="B Zar" panose="00000400000000000000" pitchFamily="2" charset="-78"/>
              </a:rPr>
              <a:t>تمرکز فقط بر حل مشکلات(مشکل گشایی)، قبل از دو گام مهم دیگر (</a:t>
            </a:r>
            <a:r>
              <a:rPr lang="fa-IR" sz="2800" b="1" dirty="0">
                <a:cs typeface="B Zar" panose="00000400000000000000" pitchFamily="2" charset="-78"/>
              </a:rPr>
              <a:t>مشکل یابی و مشکل شناسی</a:t>
            </a:r>
            <a:r>
              <a:rPr lang="fa-IR" sz="2800" b="1" dirty="0" smtClean="0">
                <a:cs typeface="B Zar" panose="00000400000000000000" pitchFamily="2" charset="-78"/>
              </a:rPr>
              <a:t>)</a:t>
            </a:r>
          </a:p>
          <a:p>
            <a:pPr marL="514350" indent="-514350" algn="r" rtl="1">
              <a:lnSpc>
                <a:spcPct val="160000"/>
              </a:lnSpc>
              <a:buFont typeface="+mj-lt"/>
              <a:buAutoNum type="arabicParenR"/>
            </a:pPr>
            <a:r>
              <a:rPr lang="fa-IR" sz="2800" b="1" dirty="0" smtClean="0">
                <a:cs typeface="B Zar" panose="00000400000000000000" pitchFamily="2" charset="-78"/>
              </a:rPr>
              <a:t>تمرکز بر مشکلات  ظاهر شده نه کشف مشکلات پنهان</a:t>
            </a:r>
          </a:p>
          <a:p>
            <a:pPr marL="514350" indent="-514350" algn="r" rtl="1">
              <a:lnSpc>
                <a:spcPct val="160000"/>
              </a:lnSpc>
              <a:buFont typeface="+mj-lt"/>
              <a:buAutoNum type="arabicParenR"/>
            </a:pPr>
            <a:r>
              <a:rPr lang="fa-IR" sz="2800" b="1" dirty="0" smtClean="0">
                <a:cs typeface="B Zar" panose="00000400000000000000" pitchFamily="2" charset="-78"/>
              </a:rPr>
              <a:t>معادل دانستن </a:t>
            </a:r>
            <a:r>
              <a:rPr lang="fa-IR" sz="2800" b="1" dirty="0">
                <a:cs typeface="B Zar" panose="00000400000000000000" pitchFamily="2" charset="-78"/>
              </a:rPr>
              <a:t>مشکل یابی و مشکل </a:t>
            </a:r>
            <a:r>
              <a:rPr lang="fa-IR" sz="2800" b="1" dirty="0" smtClean="0">
                <a:cs typeface="B Zar" panose="00000400000000000000" pitchFamily="2" charset="-78"/>
              </a:rPr>
              <a:t>شناسی</a:t>
            </a:r>
          </a:p>
          <a:p>
            <a:pPr marL="514350" indent="-514350" algn="r" rtl="1">
              <a:lnSpc>
                <a:spcPct val="160000"/>
              </a:lnSpc>
              <a:buFont typeface="+mj-lt"/>
              <a:buAutoNum type="arabicParenR"/>
            </a:pPr>
            <a:r>
              <a:rPr lang="fa-IR" sz="2800" b="1" dirty="0" smtClean="0">
                <a:cs typeface="B Zar" panose="00000400000000000000" pitchFamily="2" charset="-78"/>
              </a:rPr>
              <a:t>ضعف مرحله بررسی وتجزیه و تحلیل</a:t>
            </a:r>
          </a:p>
          <a:p>
            <a:pPr marL="514350" indent="-514350" algn="r" rtl="1">
              <a:lnSpc>
                <a:spcPct val="160000"/>
              </a:lnSpc>
              <a:buFont typeface="+mj-lt"/>
              <a:buAutoNum type="arabicParenR"/>
            </a:pPr>
            <a:r>
              <a:rPr lang="fa-IR" sz="2800" b="1" dirty="0" smtClean="0">
                <a:cs typeface="B Zar" panose="00000400000000000000" pitchFamily="2" charset="-78"/>
              </a:rPr>
              <a:t>تصمیم گیری مبتنی بر ترجیح ذهنی در انتخاب راه حل مناسب</a:t>
            </a:r>
          </a:p>
          <a:p>
            <a:pPr marL="514350" indent="-514350" algn="r" rtl="1">
              <a:lnSpc>
                <a:spcPct val="160000"/>
              </a:lnSpc>
              <a:buFont typeface="+mj-lt"/>
              <a:buAutoNum type="arabicParenR"/>
            </a:pPr>
            <a:r>
              <a:rPr lang="fa-IR" sz="2800" b="1" dirty="0" smtClean="0">
                <a:cs typeface="B Zar" panose="00000400000000000000" pitchFamily="2" charset="-78"/>
              </a:rPr>
              <a:t>عملیاتی نشدن درست راه حل ها </a:t>
            </a:r>
            <a:endParaRPr lang="en-US" sz="2800" b="1" dirty="0">
              <a:cs typeface="B Zar" panose="00000400000000000000" pitchFamily="2" charset="-78"/>
            </a:endParaRPr>
          </a:p>
        </p:txBody>
      </p:sp>
    </p:spTree>
    <p:extLst>
      <p:ext uri="{BB962C8B-B14F-4D97-AF65-F5344CB8AC3E}">
        <p14:creationId xmlns:p14="http://schemas.microsoft.com/office/powerpoint/2010/main" val="1924931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a-IR" dirty="0" smtClean="0">
                <a:solidFill>
                  <a:srgbClr val="FF0000"/>
                </a:solidFill>
                <a:cs typeface="B Titr" pitchFamily="2" charset="-78"/>
              </a:rPr>
              <a:t>درمان ریشه ای مشکل</a:t>
            </a:r>
            <a:endParaRPr lang="en-US" dirty="0" smtClean="0">
              <a:solidFill>
                <a:srgbClr val="FF0000"/>
              </a:solidFill>
              <a:cs typeface="B Titr" pitchFamily="2" charset="-78"/>
            </a:endParaRPr>
          </a:p>
        </p:txBody>
      </p:sp>
      <p:pic>
        <p:nvPicPr>
          <p:cNvPr id="14339" name="Content Placeholder 3" descr="C:\Users\kavoshgar\Pictures\مدیریت 2\غرق.jpg"/>
          <p:cNvPicPr>
            <a:picLocks noGrp="1"/>
          </p:cNvPicPr>
          <p:nvPr>
            <p:ph idx="1"/>
          </p:nvPr>
        </p:nvPicPr>
        <p:blipFill>
          <a:blip r:embed="rId2" cstate="print"/>
          <a:srcRect/>
          <a:stretch>
            <a:fillRect/>
          </a:stretch>
        </p:blipFill>
        <p:spPr>
          <a:xfrm>
            <a:off x="3657600" y="3241675"/>
            <a:ext cx="1828800" cy="12430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74229232142261992016516722131891022165324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282" y="57148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naja" hidden="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928926" y="285728"/>
            <a:ext cx="6215074" cy="4708981"/>
          </a:xfrm>
          <a:prstGeom prst="rect">
            <a:avLst/>
          </a:prstGeom>
        </p:spPr>
        <p:txBody>
          <a:bodyPr wrap="square">
            <a:spAutoFit/>
          </a:bodyPr>
          <a:lstStyle/>
          <a:p>
            <a:pPr algn="ctr">
              <a:tabLst>
                <a:tab pos="5380038" algn="l"/>
              </a:tabLst>
            </a:pPr>
            <a:r>
              <a:rPr lang="fa-IR" sz="6000" dirty="0" smtClean="0">
                <a:solidFill>
                  <a:srgbClr val="FFFF00"/>
                </a:solidFill>
                <a:latin typeface="IranNastaliq" pitchFamily="18" charset="0"/>
                <a:cs typeface="B Titr" pitchFamily="2" charset="-78"/>
              </a:rPr>
              <a:t>كارگاه مشكل شناسي ومسئله یابی استراتژیک</a:t>
            </a:r>
          </a:p>
          <a:p>
            <a:pPr algn="ctr"/>
            <a:r>
              <a:rPr lang="fa-IR" sz="6000" dirty="0" smtClean="0">
                <a:solidFill>
                  <a:srgbClr val="FFFF00"/>
                </a:solidFill>
                <a:latin typeface="IranNastaliq" pitchFamily="18" charset="0"/>
                <a:cs typeface="B Titr" pitchFamily="2" charset="-78"/>
              </a:rPr>
              <a:t>زمستان 98</a:t>
            </a:r>
          </a:p>
          <a:p>
            <a:pPr algn="ctr"/>
            <a:endParaRPr lang="fa-IR" sz="4000" dirty="0" smtClean="0">
              <a:solidFill>
                <a:srgbClr val="FF0000"/>
              </a:solidFill>
              <a:latin typeface="IranNastaliq" pitchFamily="18" charset="0"/>
              <a:cs typeface="B Titr" pitchFamily="2" charset="-78"/>
            </a:endParaRPr>
          </a:p>
          <a:p>
            <a:pPr algn="ctr"/>
            <a:r>
              <a:rPr lang="fa-IR" sz="2000" dirty="0" smtClean="0">
                <a:latin typeface="IranNastaliq" pitchFamily="18" charset="0"/>
                <a:cs typeface="B Titr" pitchFamily="2" charset="-78"/>
              </a:rPr>
              <a:t> </a:t>
            </a:r>
            <a:endParaRPr lang="fa-IR" sz="2000" dirty="0">
              <a:latin typeface="IranNastaliq" pitchFamily="18" charset="0"/>
              <a:cs typeface="B Titr" pitchFamily="2" charset="-78"/>
            </a:endParaRPr>
          </a:p>
        </p:txBody>
      </p:sp>
    </p:spTree>
    <p:extLst>
      <p:ext uri="{BB962C8B-B14F-4D97-AF65-F5344CB8AC3E}">
        <p14:creationId xmlns:p14="http://schemas.microsoft.com/office/powerpoint/2010/main" val="3081534797"/>
      </p:ext>
    </p:extLst>
  </p:cSld>
  <p:clrMapOvr>
    <a:masterClrMapping/>
  </p:clrMapOvr>
  <p:transition spd="slow" advClick="0">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fa-IR" sz="6000" dirty="0">
                <a:latin typeface="IranNastaliq" panose="02020505000000020003" pitchFamily="18" charset="0"/>
                <a:cs typeface="IranNastaliq" panose="02020505000000020003" pitchFamily="18" charset="0"/>
              </a:rPr>
              <a:t>روش­هاي مشكل­شناسي</a:t>
            </a:r>
            <a:endParaRPr lang="en-US" sz="60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sz="half" idx="1"/>
          </p:nvPr>
        </p:nvSpPr>
        <p:spPr>
          <a:xfrm>
            <a:off x="304800" y="914400"/>
            <a:ext cx="4648200" cy="5059363"/>
          </a:xfrm>
        </p:spPr>
        <p:txBody>
          <a:bodyPr>
            <a:normAutofit fontScale="25000" lnSpcReduction="20000"/>
          </a:bodyPr>
          <a:lstStyle/>
          <a:p>
            <a:pPr algn="r" rtl="1">
              <a:lnSpc>
                <a:spcPct val="170000"/>
              </a:lnSpc>
            </a:pPr>
            <a:r>
              <a:rPr lang="fa-IR" sz="7200" b="1" dirty="0">
                <a:solidFill>
                  <a:srgbClr val="FF0000"/>
                </a:solidFill>
                <a:cs typeface="B Zar" panose="00000400000000000000" pitchFamily="2" charset="-78"/>
              </a:rPr>
              <a:t>ج) روش­هاي تحليلي:</a:t>
            </a:r>
            <a:endParaRPr lang="en-US" sz="7200" b="1" dirty="0">
              <a:solidFill>
                <a:srgbClr val="FF0000"/>
              </a:solidFill>
              <a:cs typeface="B Zar" panose="00000400000000000000" pitchFamily="2" charset="-78"/>
            </a:endParaRPr>
          </a:p>
          <a:p>
            <a:pPr marL="514350" lvl="0" indent="-514350" algn="r" rtl="1">
              <a:lnSpc>
                <a:spcPct val="170000"/>
              </a:lnSpc>
              <a:buFont typeface="+mj-lt"/>
              <a:buAutoNum type="arabicParenR"/>
            </a:pPr>
            <a:r>
              <a:rPr lang="fa-IR" sz="7200" b="1" dirty="0">
                <a:cs typeface="B Zar" panose="00000400000000000000" pitchFamily="2" charset="-78"/>
              </a:rPr>
              <a:t>تحليل </a:t>
            </a:r>
            <a:r>
              <a:rPr lang="fa-IR" sz="7200" b="1" dirty="0" smtClean="0">
                <a:solidFill>
                  <a:srgbClr val="00B050"/>
                </a:solidFill>
                <a:cs typeface="B Zar" panose="00000400000000000000" pitchFamily="2" charset="-78"/>
              </a:rPr>
              <a:t>سيستمي</a:t>
            </a:r>
            <a:r>
              <a:rPr lang="fa-IR" sz="7200" b="1" dirty="0" smtClean="0">
                <a:cs typeface="B Zar" panose="00000400000000000000" pitchFamily="2" charset="-78"/>
              </a:rPr>
              <a:t>(الگوي </a:t>
            </a:r>
            <a:r>
              <a:rPr lang="fa-IR" sz="7200" b="1" dirty="0">
                <a:cs typeface="B Zar" panose="00000400000000000000" pitchFamily="2" charset="-78"/>
              </a:rPr>
              <a:t>عمومي سيستم، </a:t>
            </a:r>
            <a:r>
              <a:rPr lang="en-US" sz="7200" b="1" dirty="0" smtClean="0">
                <a:cs typeface="B Zar" panose="00000400000000000000" pitchFamily="2" charset="-78"/>
              </a:rPr>
              <a:t>CIPP</a:t>
            </a:r>
            <a:r>
              <a:rPr lang="fa-IR" sz="7200" b="1" dirty="0" smtClean="0">
                <a:cs typeface="B Zar" panose="00000400000000000000" pitchFamily="2" charset="-78"/>
              </a:rPr>
              <a:t> و...)</a:t>
            </a:r>
            <a:endParaRPr lang="en-US" sz="7200" b="1" dirty="0">
              <a:cs typeface="B Zar" panose="00000400000000000000" pitchFamily="2" charset="-78"/>
            </a:endParaRPr>
          </a:p>
          <a:p>
            <a:pPr marL="514350" lvl="0" indent="-514350" algn="r" rtl="1">
              <a:lnSpc>
                <a:spcPct val="170000"/>
              </a:lnSpc>
              <a:buFont typeface="+mj-lt"/>
              <a:buAutoNum type="arabicParenR"/>
            </a:pPr>
            <a:r>
              <a:rPr lang="fa-IR" sz="7200" b="1" dirty="0">
                <a:cs typeface="B Zar" panose="00000400000000000000" pitchFamily="2" charset="-78"/>
              </a:rPr>
              <a:t>تحليل سازمان (</a:t>
            </a:r>
            <a:r>
              <a:rPr lang="fa-IR" sz="7200" b="1" dirty="0">
                <a:solidFill>
                  <a:srgbClr val="00B050"/>
                </a:solidFill>
                <a:cs typeface="B Zar" panose="00000400000000000000" pitchFamily="2" charset="-78"/>
              </a:rPr>
              <a:t>مبتني بر </a:t>
            </a:r>
            <a:r>
              <a:rPr lang="en-US" sz="7200" b="1" dirty="0">
                <a:solidFill>
                  <a:srgbClr val="00B050"/>
                </a:solidFill>
                <a:cs typeface="B Zar" panose="00000400000000000000" pitchFamily="2" charset="-78"/>
              </a:rPr>
              <a:t>MIT90</a:t>
            </a:r>
            <a:r>
              <a:rPr lang="fa-IR" sz="7200" b="1" dirty="0">
                <a:cs typeface="B Zar" panose="00000400000000000000" pitchFamily="2" charset="-78"/>
              </a:rPr>
              <a:t>،</a:t>
            </a:r>
            <a:r>
              <a:rPr lang="en-US" sz="7200" b="1" dirty="0">
                <a:cs typeface="B Zar" panose="00000400000000000000" pitchFamily="2" charset="-78"/>
              </a:rPr>
              <a:t>TOWS </a:t>
            </a:r>
            <a:r>
              <a:rPr lang="fa-IR" sz="7200" b="1" dirty="0">
                <a:cs typeface="B Zar" panose="00000400000000000000" pitchFamily="2" charset="-78"/>
              </a:rPr>
              <a:t> و ....)</a:t>
            </a:r>
            <a:endParaRPr lang="en-US" sz="7200" b="1" dirty="0">
              <a:cs typeface="B Zar" panose="00000400000000000000" pitchFamily="2" charset="-78"/>
            </a:endParaRPr>
          </a:p>
          <a:p>
            <a:pPr marL="514350" lvl="0" indent="-514350" algn="r" rtl="1">
              <a:lnSpc>
                <a:spcPct val="170000"/>
              </a:lnSpc>
              <a:buFont typeface="+mj-lt"/>
              <a:buAutoNum type="arabicParenR"/>
            </a:pPr>
            <a:r>
              <a:rPr lang="fa-IR" sz="7200" b="1" dirty="0">
                <a:cs typeface="B Zar" panose="00000400000000000000" pitchFamily="2" charset="-78"/>
              </a:rPr>
              <a:t>تحليل ساختاري ـ كاركردي موقعيت</a:t>
            </a:r>
            <a:endParaRPr lang="en-US" sz="7200" b="1" dirty="0">
              <a:cs typeface="B Zar" panose="00000400000000000000" pitchFamily="2" charset="-78"/>
            </a:endParaRPr>
          </a:p>
          <a:p>
            <a:pPr marL="514350" lvl="0" indent="-514350" algn="r" rtl="1">
              <a:lnSpc>
                <a:spcPct val="170000"/>
              </a:lnSpc>
              <a:buFont typeface="+mj-lt"/>
              <a:buAutoNum type="arabicParenR"/>
            </a:pPr>
            <a:r>
              <a:rPr lang="fa-IR" sz="7200" b="1" dirty="0">
                <a:cs typeface="B Zar" panose="00000400000000000000" pitchFamily="2" charset="-78"/>
              </a:rPr>
              <a:t>تحليل </a:t>
            </a:r>
            <a:r>
              <a:rPr lang="en-US" sz="7200" b="1" dirty="0">
                <a:cs typeface="B Zar" panose="00000400000000000000" pitchFamily="2" charset="-78"/>
              </a:rPr>
              <a:t>G.P.R</a:t>
            </a:r>
            <a:r>
              <a:rPr lang="fa-IR" sz="7200" b="1" dirty="0">
                <a:cs typeface="B Zar" panose="00000400000000000000" pitchFamily="2" charset="-78"/>
              </a:rPr>
              <a:t> (هدف، فرآيند و نتيجه)</a:t>
            </a:r>
            <a:endParaRPr lang="en-US" sz="7200" b="1" dirty="0">
              <a:cs typeface="B Zar" panose="00000400000000000000" pitchFamily="2" charset="-78"/>
            </a:endParaRPr>
          </a:p>
          <a:p>
            <a:pPr marL="514350" lvl="0" indent="-514350" algn="r" rtl="1">
              <a:lnSpc>
                <a:spcPct val="170000"/>
              </a:lnSpc>
              <a:buFont typeface="+mj-lt"/>
              <a:buAutoNum type="arabicParenR"/>
            </a:pPr>
            <a:r>
              <a:rPr lang="fa-IR" sz="7200" b="1" dirty="0">
                <a:cs typeface="B Zar" panose="00000400000000000000" pitchFamily="2" charset="-78"/>
              </a:rPr>
              <a:t>تحلیل </a:t>
            </a:r>
            <a:r>
              <a:rPr lang="en-US" sz="7200" b="1" dirty="0">
                <a:cs typeface="B Zar" panose="00000400000000000000" pitchFamily="2" charset="-78"/>
              </a:rPr>
              <a:t>G.S.P.P.C </a:t>
            </a:r>
            <a:r>
              <a:rPr lang="fa-IR" sz="7200" b="1" dirty="0">
                <a:cs typeface="B Zar" panose="00000400000000000000" pitchFamily="2" charset="-78"/>
              </a:rPr>
              <a:t>(هدف، ساختار، برنامه ریزی، عملکرد و مکانیزم کنترل)</a:t>
            </a:r>
            <a:endParaRPr lang="en-US" sz="7200" b="1" dirty="0">
              <a:cs typeface="B Zar" panose="00000400000000000000" pitchFamily="2" charset="-78"/>
            </a:endParaRPr>
          </a:p>
          <a:p>
            <a:pPr marL="514350" lvl="0" indent="-514350" algn="r" rtl="1">
              <a:lnSpc>
                <a:spcPct val="170000"/>
              </a:lnSpc>
              <a:buFont typeface="+mj-lt"/>
              <a:buAutoNum type="arabicParenR"/>
            </a:pPr>
            <a:r>
              <a:rPr lang="fa-IR" sz="7200" b="1" dirty="0">
                <a:cs typeface="B Zar" panose="00000400000000000000" pitchFamily="2" charset="-78"/>
              </a:rPr>
              <a:t>تحليل نقش (ابعاد و كاركردها)</a:t>
            </a:r>
            <a:endParaRPr lang="en-US" sz="7200" b="1" dirty="0">
              <a:cs typeface="B Zar" panose="00000400000000000000" pitchFamily="2" charset="-78"/>
            </a:endParaRPr>
          </a:p>
          <a:p>
            <a:pPr marL="514350" lvl="0" indent="-514350" algn="r" rtl="1">
              <a:lnSpc>
                <a:spcPct val="170000"/>
              </a:lnSpc>
              <a:buFont typeface="+mj-lt"/>
              <a:buAutoNum type="arabicParenR"/>
            </a:pPr>
            <a:r>
              <a:rPr lang="fa-IR" sz="7200" b="1" dirty="0">
                <a:cs typeface="B Zar" panose="00000400000000000000" pitchFamily="2" charset="-78"/>
              </a:rPr>
              <a:t>تحليل متغيرها (علي، ميانجي، بازده)</a:t>
            </a:r>
            <a:endParaRPr lang="en-US" sz="7200" b="1" dirty="0">
              <a:cs typeface="B Zar" panose="00000400000000000000" pitchFamily="2" charset="-78"/>
            </a:endParaRPr>
          </a:p>
          <a:p>
            <a:pPr marL="514350" lvl="0" indent="-514350" algn="r" rtl="1">
              <a:lnSpc>
                <a:spcPct val="170000"/>
              </a:lnSpc>
              <a:buFont typeface="+mj-lt"/>
              <a:buAutoNum type="arabicParenR"/>
            </a:pPr>
            <a:r>
              <a:rPr lang="fa-IR" sz="7200" b="1" dirty="0">
                <a:cs typeface="B Zar" panose="00000400000000000000" pitchFamily="2" charset="-78"/>
              </a:rPr>
              <a:t>مطالعه موردي</a:t>
            </a:r>
            <a:endParaRPr lang="en-US" sz="7200" b="1" dirty="0">
              <a:cs typeface="B Zar" panose="00000400000000000000" pitchFamily="2" charset="-78"/>
            </a:endParaRPr>
          </a:p>
          <a:p>
            <a:pPr marL="514350" indent="-514350" algn="r" rtl="1">
              <a:lnSpc>
                <a:spcPct val="170000"/>
              </a:lnSpc>
              <a:buFont typeface="+mj-lt"/>
              <a:buAutoNum type="arabicParenR"/>
            </a:pPr>
            <a:r>
              <a:rPr lang="fa-IR" sz="7200" b="1" dirty="0">
                <a:cs typeface="B Zar" panose="00000400000000000000" pitchFamily="2" charset="-78"/>
              </a:rPr>
              <a:t>به­گزيني تطبيقي</a:t>
            </a:r>
            <a:r>
              <a:rPr lang="en-US" sz="7200" b="1" dirty="0">
                <a:cs typeface="B Zar" panose="00000400000000000000" pitchFamily="2" charset="-78"/>
              </a:rPr>
              <a:t>Benchmarking </a:t>
            </a:r>
          </a:p>
          <a:p>
            <a:pPr algn="r" rtl="1"/>
            <a:endParaRPr lang="en-US" dirty="0"/>
          </a:p>
        </p:txBody>
      </p:sp>
      <p:sp>
        <p:nvSpPr>
          <p:cNvPr id="4" name="Content Placeholder 3"/>
          <p:cNvSpPr>
            <a:spLocks noGrp="1"/>
          </p:cNvSpPr>
          <p:nvPr>
            <p:ph sz="half" idx="2"/>
          </p:nvPr>
        </p:nvSpPr>
        <p:spPr>
          <a:xfrm>
            <a:off x="4953000" y="1066800"/>
            <a:ext cx="3733800" cy="5211763"/>
          </a:xfrm>
        </p:spPr>
        <p:txBody>
          <a:bodyPr>
            <a:normAutofit fontScale="25000" lnSpcReduction="20000"/>
          </a:bodyPr>
          <a:lstStyle/>
          <a:p>
            <a:pPr algn="r" rtl="1">
              <a:lnSpc>
                <a:spcPct val="170000"/>
              </a:lnSpc>
            </a:pPr>
            <a:r>
              <a:rPr lang="fa-IR" sz="8000" b="1" dirty="0">
                <a:solidFill>
                  <a:srgbClr val="FF0000"/>
                </a:solidFill>
                <a:cs typeface="B Zar" panose="00000400000000000000" pitchFamily="2" charset="-78"/>
              </a:rPr>
              <a:t>الف) روش­هاي پيمايشي</a:t>
            </a:r>
            <a:endParaRPr lang="en-US" sz="8000" b="1" dirty="0">
              <a:solidFill>
                <a:srgbClr val="FF0000"/>
              </a:solidFill>
              <a:cs typeface="B Zar" panose="00000400000000000000" pitchFamily="2" charset="-78"/>
            </a:endParaRPr>
          </a:p>
          <a:p>
            <a:pPr marL="514350" lvl="0" indent="-514350" algn="r" rtl="1">
              <a:lnSpc>
                <a:spcPct val="120000"/>
              </a:lnSpc>
              <a:buFont typeface="+mj-lt"/>
              <a:buAutoNum type="arabicParenR"/>
            </a:pPr>
            <a:r>
              <a:rPr lang="fa-IR" sz="8000" b="1" dirty="0">
                <a:cs typeface="B Zar" panose="00000400000000000000" pitchFamily="2" charset="-78"/>
              </a:rPr>
              <a:t>مشاهده</a:t>
            </a:r>
            <a:endParaRPr lang="en-US" sz="8000" b="1" dirty="0">
              <a:cs typeface="B Zar" panose="00000400000000000000" pitchFamily="2" charset="-78"/>
            </a:endParaRPr>
          </a:p>
          <a:p>
            <a:pPr marL="514350" lvl="0" indent="-514350" algn="r" rtl="1">
              <a:lnSpc>
                <a:spcPct val="120000"/>
              </a:lnSpc>
              <a:buFont typeface="+mj-lt"/>
              <a:buAutoNum type="arabicParenR"/>
            </a:pPr>
            <a:r>
              <a:rPr lang="fa-IR" sz="8000" b="1" dirty="0">
                <a:cs typeface="B Zar" panose="00000400000000000000" pitchFamily="2" charset="-78"/>
              </a:rPr>
              <a:t>مصاحبه</a:t>
            </a:r>
            <a:endParaRPr lang="en-US" sz="8000" b="1" dirty="0">
              <a:cs typeface="B Zar" panose="00000400000000000000" pitchFamily="2" charset="-78"/>
            </a:endParaRPr>
          </a:p>
          <a:p>
            <a:pPr marL="514350" lvl="0" indent="-514350" algn="r" rtl="1">
              <a:lnSpc>
                <a:spcPct val="120000"/>
              </a:lnSpc>
              <a:buFont typeface="+mj-lt"/>
              <a:buAutoNum type="arabicParenR"/>
            </a:pPr>
            <a:r>
              <a:rPr lang="fa-IR" sz="8000" b="1" dirty="0">
                <a:cs typeface="B Zar" panose="00000400000000000000" pitchFamily="2" charset="-78"/>
              </a:rPr>
              <a:t>فن دلفي </a:t>
            </a:r>
          </a:p>
          <a:p>
            <a:pPr marL="514350" lvl="0" indent="-514350" algn="r" rtl="1">
              <a:lnSpc>
                <a:spcPct val="120000"/>
              </a:lnSpc>
              <a:buFont typeface="+mj-lt"/>
              <a:buAutoNum type="arabicParenR"/>
            </a:pPr>
            <a:r>
              <a:rPr lang="fa-IR" sz="8000" b="1" dirty="0" smtClean="0">
                <a:solidFill>
                  <a:srgbClr val="00B0F0"/>
                </a:solidFill>
                <a:cs typeface="B Zar" panose="00000400000000000000" pitchFamily="2" charset="-78"/>
              </a:rPr>
              <a:t>گروه </a:t>
            </a:r>
            <a:r>
              <a:rPr lang="fa-IR" sz="8000" b="1" dirty="0">
                <a:solidFill>
                  <a:srgbClr val="00B0F0"/>
                </a:solidFill>
                <a:cs typeface="B Zar" panose="00000400000000000000" pitchFamily="2" charset="-78"/>
              </a:rPr>
              <a:t>های </a:t>
            </a:r>
            <a:r>
              <a:rPr lang="fa-IR" sz="8000" b="1" dirty="0" smtClean="0">
                <a:solidFill>
                  <a:srgbClr val="00B0F0"/>
                </a:solidFill>
                <a:cs typeface="B Zar" panose="00000400000000000000" pitchFamily="2" charset="-78"/>
              </a:rPr>
              <a:t>کانونی</a:t>
            </a:r>
            <a:endParaRPr lang="en-US" sz="8000" b="1" dirty="0">
              <a:solidFill>
                <a:srgbClr val="00B0F0"/>
              </a:solidFill>
              <a:cs typeface="B Zar" panose="00000400000000000000" pitchFamily="2" charset="-78"/>
            </a:endParaRPr>
          </a:p>
          <a:p>
            <a:pPr algn="r" rtl="1">
              <a:lnSpc>
                <a:spcPct val="170000"/>
              </a:lnSpc>
            </a:pPr>
            <a:r>
              <a:rPr lang="fa-IR" sz="8000" b="1" dirty="0">
                <a:solidFill>
                  <a:srgbClr val="FF0000"/>
                </a:solidFill>
                <a:cs typeface="B Zar" panose="00000400000000000000" pitchFamily="2" charset="-78"/>
              </a:rPr>
              <a:t>ب) روش­هاي ثبتي:</a:t>
            </a:r>
            <a:endParaRPr lang="en-US" sz="8000" b="1" dirty="0">
              <a:solidFill>
                <a:srgbClr val="FF0000"/>
              </a:solidFill>
              <a:cs typeface="B Zar" panose="00000400000000000000" pitchFamily="2" charset="-78"/>
            </a:endParaRPr>
          </a:p>
          <a:p>
            <a:pPr marL="514350" lvl="0" indent="-514350" algn="r" rtl="1">
              <a:lnSpc>
                <a:spcPct val="170000"/>
              </a:lnSpc>
              <a:buFont typeface="+mj-lt"/>
              <a:buAutoNum type="arabicParenR"/>
            </a:pPr>
            <a:r>
              <a:rPr lang="fa-IR" sz="8000" b="1" dirty="0">
                <a:cs typeface="B Zar" panose="00000400000000000000" pitchFamily="2" charset="-78"/>
              </a:rPr>
              <a:t>ثبت وقايع حساس، مشكلات و اشتباهات</a:t>
            </a:r>
            <a:endParaRPr lang="en-US" sz="8000" b="1" dirty="0">
              <a:cs typeface="B Zar" panose="00000400000000000000" pitchFamily="2" charset="-78"/>
            </a:endParaRPr>
          </a:p>
          <a:p>
            <a:pPr marL="514350" lvl="0" indent="-514350" algn="r" rtl="1">
              <a:lnSpc>
                <a:spcPct val="170000"/>
              </a:lnSpc>
              <a:buFont typeface="+mj-lt"/>
              <a:buAutoNum type="arabicParenR"/>
            </a:pPr>
            <a:r>
              <a:rPr lang="fa-IR" sz="8000" b="1" dirty="0">
                <a:cs typeface="B Zar" panose="00000400000000000000" pitchFamily="2" charset="-78"/>
              </a:rPr>
              <a:t>نتايج ارزشيابي­هاي عملكرد (در سطح مختلف)</a:t>
            </a:r>
            <a:endParaRPr lang="en-US" sz="8000" b="1" dirty="0">
              <a:cs typeface="B Zar" panose="00000400000000000000" pitchFamily="2" charset="-78"/>
            </a:endParaRPr>
          </a:p>
          <a:p>
            <a:pPr marL="514350" lvl="0" indent="-514350" algn="r" rtl="1">
              <a:lnSpc>
                <a:spcPct val="170000"/>
              </a:lnSpc>
              <a:buFont typeface="+mj-lt"/>
              <a:buAutoNum type="arabicParenR"/>
            </a:pPr>
            <a:r>
              <a:rPr lang="fa-IR" sz="8000" b="1" dirty="0">
                <a:cs typeface="B Zar" panose="00000400000000000000" pitchFamily="2" charset="-78"/>
              </a:rPr>
              <a:t>گزارش­هاي سازماني موجود</a:t>
            </a:r>
            <a:endParaRPr lang="en-US" sz="8000" b="1" dirty="0">
              <a:cs typeface="B Zar" panose="00000400000000000000" pitchFamily="2" charset="-78"/>
            </a:endParaRPr>
          </a:p>
          <a:p>
            <a:pPr algn="r" rtl="1"/>
            <a:endParaRPr lang="en-US" dirty="0"/>
          </a:p>
        </p:txBody>
      </p:sp>
    </p:spTree>
    <p:extLst>
      <p:ext uri="{BB962C8B-B14F-4D97-AF65-F5344CB8AC3E}">
        <p14:creationId xmlns:p14="http://schemas.microsoft.com/office/powerpoint/2010/main" val="2950003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fa-IR" sz="6000" dirty="0" smtClean="0">
                <a:latin typeface="IranNastaliq" panose="02020505000000020003" pitchFamily="18" charset="0"/>
                <a:cs typeface="IranNastaliq" panose="02020505000000020003" pitchFamily="18" charset="0"/>
              </a:rPr>
              <a:t>انتخاب الگوی مفهومی مناسب مشکل شناسی </a:t>
            </a:r>
            <a:endParaRPr lang="en-US" sz="60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381000" y="914400"/>
            <a:ext cx="8382000" cy="5105400"/>
          </a:xfrm>
        </p:spPr>
        <p:txBody>
          <a:bodyPr>
            <a:noAutofit/>
          </a:bodyPr>
          <a:lstStyle/>
          <a:p>
            <a:pPr algn="just" rtl="1">
              <a:lnSpc>
                <a:spcPct val="150000"/>
              </a:lnSpc>
            </a:pPr>
            <a:r>
              <a:rPr lang="fa-IR" sz="2400" b="1" dirty="0" smtClean="0">
                <a:cs typeface="B Zar" panose="00000400000000000000" pitchFamily="2" charset="-78"/>
              </a:rPr>
              <a:t>مشکل شناسیِ درست </a:t>
            </a:r>
            <a:r>
              <a:rPr lang="fa-IR" sz="2400" b="1" dirty="0" smtClean="0">
                <a:solidFill>
                  <a:srgbClr val="00B0F0"/>
                </a:solidFill>
                <a:cs typeface="B Zar" panose="00000400000000000000" pitchFamily="2" charset="-78"/>
              </a:rPr>
              <a:t>علاوه بر فرایند</a:t>
            </a:r>
            <a:r>
              <a:rPr lang="fa-IR" sz="2400" b="1" dirty="0" smtClean="0">
                <a:cs typeface="B Zar" panose="00000400000000000000" pitchFamily="2" charset="-78"/>
              </a:rPr>
              <a:t>(مجموعه فعالیت های مربوطه)، مستلزم یک </a:t>
            </a:r>
            <a:r>
              <a:rPr lang="fa-IR" sz="2400" b="1" dirty="0" smtClean="0">
                <a:solidFill>
                  <a:srgbClr val="00B0F0"/>
                </a:solidFill>
                <a:cs typeface="B Zar" panose="00000400000000000000" pitchFamily="2" charset="-78"/>
              </a:rPr>
              <a:t>الگوی مفهومی </a:t>
            </a:r>
            <a:r>
              <a:rPr lang="fa-IR" sz="2400" b="1" dirty="0" smtClean="0">
                <a:cs typeface="B Zar" panose="00000400000000000000" pitchFamily="2" charset="-78"/>
              </a:rPr>
              <a:t>است که بتواند به عنوان مبنای مشترک، اساس کار قرار گیرد.</a:t>
            </a:r>
          </a:p>
          <a:p>
            <a:pPr algn="just" rtl="1">
              <a:lnSpc>
                <a:spcPct val="150000"/>
              </a:lnSpc>
            </a:pPr>
            <a:r>
              <a:rPr lang="fa-IR" sz="2400" b="1" dirty="0" smtClean="0">
                <a:cs typeface="B Zar" panose="00000400000000000000" pitchFamily="2" charset="-78"/>
              </a:rPr>
              <a:t>قاعدتاً این الگو باید از </a:t>
            </a:r>
            <a:r>
              <a:rPr lang="fa-IR" sz="2400" b="1" dirty="0" smtClean="0">
                <a:solidFill>
                  <a:srgbClr val="FF0000"/>
                </a:solidFill>
                <a:cs typeface="B Zar" panose="00000400000000000000" pitchFamily="2" charset="-78"/>
              </a:rPr>
              <a:t>اعتبار علمی </a:t>
            </a:r>
            <a:r>
              <a:rPr lang="fa-IR" sz="2400" b="1" dirty="0" smtClean="0">
                <a:cs typeface="B Zar" panose="00000400000000000000" pitchFamily="2" charset="-78"/>
              </a:rPr>
              <a:t>و </a:t>
            </a:r>
            <a:r>
              <a:rPr lang="fa-IR" sz="2400" b="1" dirty="0" smtClean="0">
                <a:solidFill>
                  <a:srgbClr val="FF0000"/>
                </a:solidFill>
                <a:cs typeface="B Zar" panose="00000400000000000000" pitchFamily="2" charset="-78"/>
              </a:rPr>
              <a:t>کفایت لازم </a:t>
            </a:r>
            <a:r>
              <a:rPr lang="fa-IR" sz="2400" b="1" dirty="0" smtClean="0">
                <a:cs typeface="B Zar" panose="00000400000000000000" pitchFamily="2" charset="-78"/>
              </a:rPr>
              <a:t>برای پوشش ابعاد مختلفِ حوزه ای که قرار است در آن مشکل شناسی انجام شود برخوردار باشد و  در عین حال به اندازه کافی نیز </a:t>
            </a:r>
            <a:r>
              <a:rPr lang="fa-IR" sz="2400" b="1" dirty="0" smtClean="0">
                <a:solidFill>
                  <a:srgbClr val="00B050"/>
                </a:solidFill>
                <a:cs typeface="B Zar" panose="00000400000000000000" pitchFamily="2" charset="-78"/>
              </a:rPr>
              <a:t>ساده</a:t>
            </a:r>
            <a:r>
              <a:rPr lang="fa-IR" sz="2400" b="1" dirty="0" smtClean="0">
                <a:cs typeface="B Zar" panose="00000400000000000000" pitchFamily="2" charset="-78"/>
              </a:rPr>
              <a:t> و </a:t>
            </a:r>
            <a:r>
              <a:rPr lang="fa-IR" sz="2400" b="1" dirty="0" smtClean="0">
                <a:solidFill>
                  <a:srgbClr val="00B050"/>
                </a:solidFill>
                <a:cs typeface="B Zar" panose="00000400000000000000" pitchFamily="2" charset="-78"/>
              </a:rPr>
              <a:t>موجز</a:t>
            </a:r>
            <a:r>
              <a:rPr lang="fa-IR" sz="2400" b="1" dirty="0" smtClean="0">
                <a:cs typeface="B Zar" panose="00000400000000000000" pitchFamily="2" charset="-78"/>
              </a:rPr>
              <a:t> باشد. </a:t>
            </a:r>
          </a:p>
          <a:p>
            <a:pPr algn="just" rtl="1">
              <a:lnSpc>
                <a:spcPct val="150000"/>
              </a:lnSpc>
            </a:pPr>
            <a:r>
              <a:rPr lang="fa-IR" sz="2400" b="1" dirty="0" smtClean="0">
                <a:cs typeface="B Zar" panose="00000400000000000000" pitchFamily="2" charset="-78"/>
              </a:rPr>
              <a:t>انتخاب الگوی مناسب بستگی به </a:t>
            </a:r>
            <a:r>
              <a:rPr lang="fa-IR" sz="2400" b="1" dirty="0" smtClean="0">
                <a:solidFill>
                  <a:schemeClr val="accent6">
                    <a:lumMod val="75000"/>
                  </a:schemeClr>
                </a:solidFill>
                <a:cs typeface="B Zar" panose="00000400000000000000" pitchFamily="2" charset="-78"/>
              </a:rPr>
              <a:t>هدف </a:t>
            </a:r>
            <a:r>
              <a:rPr lang="fa-IR" sz="2400" b="1" dirty="0">
                <a:solidFill>
                  <a:schemeClr val="accent6">
                    <a:lumMod val="75000"/>
                  </a:schemeClr>
                </a:solidFill>
                <a:cs typeface="B Zar" panose="00000400000000000000" pitchFamily="2" charset="-78"/>
              </a:rPr>
              <a:t>مشکل </a:t>
            </a:r>
            <a:r>
              <a:rPr lang="fa-IR" sz="2400" b="1" dirty="0" smtClean="0">
                <a:solidFill>
                  <a:schemeClr val="accent6">
                    <a:lumMod val="75000"/>
                  </a:schemeClr>
                </a:solidFill>
                <a:cs typeface="B Zar" panose="00000400000000000000" pitchFamily="2" charset="-78"/>
              </a:rPr>
              <a:t>شناسی</a:t>
            </a:r>
            <a:r>
              <a:rPr lang="fa-IR" sz="2400" b="1" dirty="0" smtClean="0">
                <a:cs typeface="B Zar" panose="00000400000000000000" pitchFamily="2" charset="-78"/>
              </a:rPr>
              <a:t>، </a:t>
            </a:r>
            <a:r>
              <a:rPr lang="fa-IR" sz="2400" b="1" dirty="0" smtClean="0">
                <a:solidFill>
                  <a:schemeClr val="accent6">
                    <a:lumMod val="75000"/>
                  </a:schemeClr>
                </a:solidFill>
                <a:cs typeface="B Zar" panose="00000400000000000000" pitchFamily="2" charset="-78"/>
              </a:rPr>
              <a:t>ویژگی های حوزه </a:t>
            </a:r>
            <a:r>
              <a:rPr lang="fa-IR" sz="2400" b="1" dirty="0">
                <a:solidFill>
                  <a:schemeClr val="accent6">
                    <a:lumMod val="75000"/>
                  </a:schemeClr>
                </a:solidFill>
                <a:cs typeface="B Zar" panose="00000400000000000000" pitchFamily="2" charset="-78"/>
              </a:rPr>
              <a:t>مشکل </a:t>
            </a:r>
            <a:r>
              <a:rPr lang="fa-IR" sz="2400" b="1" dirty="0" smtClean="0">
                <a:solidFill>
                  <a:schemeClr val="accent6">
                    <a:lumMod val="75000"/>
                  </a:schemeClr>
                </a:solidFill>
                <a:cs typeface="B Zar" panose="00000400000000000000" pitchFamily="2" charset="-78"/>
              </a:rPr>
              <a:t>شناسی</a:t>
            </a:r>
            <a:r>
              <a:rPr lang="fa-IR" sz="2400" b="1" dirty="0" smtClean="0">
                <a:cs typeface="B Zar" panose="00000400000000000000" pitchFamily="2" charset="-78"/>
              </a:rPr>
              <a:t> و </a:t>
            </a:r>
            <a:r>
              <a:rPr lang="fa-IR" sz="2400" b="1" dirty="0" smtClean="0">
                <a:solidFill>
                  <a:schemeClr val="accent6">
                    <a:lumMod val="75000"/>
                  </a:schemeClr>
                </a:solidFill>
                <a:cs typeface="B Zar" panose="00000400000000000000" pitchFamily="2" charset="-78"/>
              </a:rPr>
              <a:t>امکانات و مقدورات مجری </a:t>
            </a:r>
            <a:r>
              <a:rPr lang="fa-IR" sz="2400" b="1" dirty="0" smtClean="0">
                <a:cs typeface="B Zar" panose="00000400000000000000" pitchFamily="2" charset="-78"/>
              </a:rPr>
              <a:t>دارد.</a:t>
            </a:r>
            <a:endParaRPr lang="en-US" sz="2400" b="1" dirty="0">
              <a:cs typeface="B Zar" panose="00000400000000000000" pitchFamily="2" charset="-78"/>
            </a:endParaRPr>
          </a:p>
        </p:txBody>
      </p:sp>
    </p:spTree>
    <p:extLst>
      <p:ext uri="{BB962C8B-B14F-4D97-AF65-F5344CB8AC3E}">
        <p14:creationId xmlns:p14="http://schemas.microsoft.com/office/powerpoint/2010/main" val="320289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pPr rtl="1">
              <a:spcBef>
                <a:spcPct val="20000"/>
              </a:spcBef>
            </a:pPr>
            <a:r>
              <a:rPr lang="fa-IR" sz="5400" dirty="0">
                <a:latin typeface="IranNastaliq" panose="02020505000000020003" pitchFamily="18" charset="0"/>
                <a:ea typeface="+mn-ea"/>
                <a:cs typeface="IranNastaliq" panose="02020505000000020003" pitchFamily="18" charset="0"/>
              </a:rPr>
              <a:t>الگوهای مفهومی عمومی </a:t>
            </a:r>
            <a:r>
              <a:rPr lang="fa-IR" sz="5400" dirty="0" smtClean="0">
                <a:latin typeface="IranNastaliq" panose="02020505000000020003" pitchFamily="18" charset="0"/>
                <a:ea typeface="+mn-ea"/>
                <a:cs typeface="IranNastaliq" panose="02020505000000020003" pitchFamily="18" charset="0"/>
              </a:rPr>
              <a:t>مشکل </a:t>
            </a:r>
            <a:r>
              <a:rPr lang="fa-IR" sz="5400" dirty="0">
                <a:latin typeface="IranNastaliq" panose="02020505000000020003" pitchFamily="18" charset="0"/>
                <a:ea typeface="+mn-ea"/>
                <a:cs typeface="IranNastaliq" panose="02020505000000020003" pitchFamily="18" charset="0"/>
              </a:rPr>
              <a:t>شناسی</a:t>
            </a:r>
            <a:endParaRPr lang="en-US" sz="5400" dirty="0">
              <a:latin typeface="IranNastaliq" panose="02020505000000020003" pitchFamily="18" charset="0"/>
              <a:ea typeface="+mn-ea"/>
              <a:cs typeface="IranNastaliq" panose="02020505000000020003" pitchFamily="18" charset="0"/>
            </a:endParaRPr>
          </a:p>
        </p:txBody>
      </p:sp>
      <p:sp>
        <p:nvSpPr>
          <p:cNvPr id="3" name="Content Placeholder 2"/>
          <p:cNvSpPr>
            <a:spLocks noGrp="1"/>
          </p:cNvSpPr>
          <p:nvPr>
            <p:ph idx="1"/>
          </p:nvPr>
        </p:nvSpPr>
        <p:spPr>
          <a:xfrm>
            <a:off x="457200" y="1066800"/>
            <a:ext cx="8229600" cy="5334000"/>
          </a:xfrm>
        </p:spPr>
        <p:txBody>
          <a:bodyPr>
            <a:noAutofit/>
          </a:bodyPr>
          <a:lstStyle/>
          <a:p>
            <a:pPr algn="r" rtl="1">
              <a:lnSpc>
                <a:spcPct val="160000"/>
              </a:lnSpc>
            </a:pPr>
            <a:r>
              <a:rPr lang="fa-IR" sz="2800" b="1" dirty="0">
                <a:cs typeface="B Zar" panose="00000400000000000000" pitchFamily="2" charset="-78"/>
              </a:rPr>
              <a:t>از جمله الگوهای مفهومی عمومی قابل استفاده در این زمینه می توان به موارد زیر اشاره کرد:</a:t>
            </a:r>
          </a:p>
          <a:p>
            <a:pPr algn="r" rtl="1">
              <a:lnSpc>
                <a:spcPct val="160000"/>
              </a:lnSpc>
            </a:pPr>
            <a:r>
              <a:rPr lang="fa-IR" sz="2800" b="1" dirty="0">
                <a:cs typeface="B Zar" panose="00000400000000000000" pitchFamily="2" charset="-78"/>
              </a:rPr>
              <a:t>1- الگوی </a:t>
            </a:r>
            <a:r>
              <a:rPr lang="fa-IR" sz="2800" b="1" dirty="0">
                <a:solidFill>
                  <a:srgbClr val="FF0000"/>
                </a:solidFill>
                <a:cs typeface="B Zar" panose="00000400000000000000" pitchFamily="2" charset="-78"/>
              </a:rPr>
              <a:t>سیستمی</a:t>
            </a:r>
            <a:r>
              <a:rPr lang="fa-IR" sz="2800" b="1" dirty="0">
                <a:cs typeface="B Zar" panose="00000400000000000000" pitchFamily="2" charset="-78"/>
              </a:rPr>
              <a:t>(درون داد،فرایند، برون داد و بازخورد)</a:t>
            </a:r>
          </a:p>
          <a:p>
            <a:pPr algn="r" rtl="1">
              <a:lnSpc>
                <a:spcPct val="160000"/>
              </a:lnSpc>
            </a:pPr>
            <a:r>
              <a:rPr lang="fa-IR" sz="2800" b="1" dirty="0" smtClean="0">
                <a:cs typeface="B Zar" panose="00000400000000000000" pitchFamily="2" charset="-78"/>
              </a:rPr>
              <a:t>2- الگوهای </a:t>
            </a:r>
            <a:r>
              <a:rPr lang="fa-IR" sz="2800" b="1" dirty="0">
                <a:cs typeface="B Zar" panose="00000400000000000000" pitchFamily="2" charset="-78"/>
              </a:rPr>
              <a:t>تحلیل سازمانی( مانند </a:t>
            </a:r>
            <a:r>
              <a:rPr lang="fa-IR" sz="2800" b="1" dirty="0" smtClean="0">
                <a:cs typeface="B Zar" panose="00000400000000000000" pitchFamily="2" charset="-78"/>
              </a:rPr>
              <a:t>لوزی لویت،الگوی </a:t>
            </a:r>
            <a:r>
              <a:rPr lang="en-US" sz="2800" b="1" dirty="0" smtClean="0">
                <a:solidFill>
                  <a:srgbClr val="FF0000"/>
                </a:solidFill>
                <a:cs typeface="B Zar" panose="00000400000000000000" pitchFamily="2" charset="-78"/>
              </a:rPr>
              <a:t>MIT90</a:t>
            </a:r>
            <a:r>
              <a:rPr lang="fa-IR" sz="2800" b="1" dirty="0" smtClean="0">
                <a:cs typeface="B Zar" panose="00000400000000000000" pitchFamily="2" charset="-78"/>
              </a:rPr>
              <a:t>،</a:t>
            </a:r>
            <a:r>
              <a:rPr lang="en-US" sz="2800" b="1" dirty="0" smtClean="0">
                <a:cs typeface="B Zar" panose="00000400000000000000" pitchFamily="2" charset="-78"/>
              </a:rPr>
              <a:t> </a:t>
            </a:r>
            <a:r>
              <a:rPr lang="fa-IR" sz="2800" b="1" dirty="0" smtClean="0">
                <a:cs typeface="B Zar" panose="00000400000000000000" pitchFamily="2" charset="-78"/>
              </a:rPr>
              <a:t>تحلیل</a:t>
            </a:r>
            <a:r>
              <a:rPr lang="en-US" sz="2800" b="1" dirty="0" smtClean="0">
                <a:cs typeface="B Zar" panose="00000400000000000000" pitchFamily="2" charset="-78"/>
              </a:rPr>
              <a:t>SWOT</a:t>
            </a:r>
            <a:r>
              <a:rPr lang="fa-IR" sz="2800" b="1" dirty="0" smtClean="0">
                <a:cs typeface="B Zar" panose="00000400000000000000" pitchFamily="2" charset="-78"/>
              </a:rPr>
              <a:t> و ...)</a:t>
            </a:r>
          </a:p>
          <a:p>
            <a:pPr algn="r" rtl="1">
              <a:lnSpc>
                <a:spcPct val="160000"/>
              </a:lnSpc>
            </a:pPr>
            <a:r>
              <a:rPr lang="fa-IR" sz="2800" b="1" dirty="0" smtClean="0">
                <a:cs typeface="B Zar" panose="00000400000000000000" pitchFamily="2" charset="-78"/>
              </a:rPr>
              <a:t>الگوی تحلیل طرح ها و برنامه ها</a:t>
            </a:r>
          </a:p>
          <a:p>
            <a:pPr algn="r" rtl="1">
              <a:lnSpc>
                <a:spcPct val="160000"/>
              </a:lnSpc>
            </a:pPr>
            <a:r>
              <a:rPr lang="fa-IR" sz="2800" b="1" dirty="0" smtClean="0">
                <a:cs typeface="B Zar" panose="00000400000000000000" pitchFamily="2" charset="-78"/>
              </a:rPr>
              <a:t>الگوی زمینه ای یا گرندد تئوری(</a:t>
            </a:r>
            <a:r>
              <a:rPr lang="en-US" sz="2800" b="1" dirty="0">
                <a:cs typeface="B Zar" panose="00000400000000000000" pitchFamily="2" charset="-78"/>
              </a:rPr>
              <a:t> </a:t>
            </a:r>
            <a:r>
              <a:rPr lang="en-US" sz="2800" b="1" dirty="0" err="1" smtClean="0">
                <a:cs typeface="B Zar" panose="00000400000000000000" pitchFamily="2" charset="-78"/>
              </a:rPr>
              <a:t>Granded</a:t>
            </a:r>
            <a:r>
              <a:rPr lang="en-US" sz="2800" b="1" dirty="0" smtClean="0">
                <a:cs typeface="B Zar" panose="00000400000000000000" pitchFamily="2" charset="-78"/>
              </a:rPr>
              <a:t> Theory</a:t>
            </a:r>
            <a:r>
              <a:rPr lang="fa-IR" sz="2800" b="1" dirty="0" smtClean="0">
                <a:cs typeface="B Zar" panose="00000400000000000000" pitchFamily="2" charset="-78"/>
              </a:rPr>
              <a:t>)</a:t>
            </a:r>
            <a:endParaRPr lang="en-US" sz="2800" b="1" dirty="0">
              <a:cs typeface="B Zar" panose="00000400000000000000" pitchFamily="2" charset="-78"/>
            </a:endParaRPr>
          </a:p>
        </p:txBody>
      </p:sp>
    </p:spTree>
    <p:extLst>
      <p:ext uri="{BB962C8B-B14F-4D97-AF65-F5344CB8AC3E}">
        <p14:creationId xmlns:p14="http://schemas.microsoft.com/office/powerpoint/2010/main" val="4199910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Oval 42"/>
          <p:cNvSpPr>
            <a:spLocks noChangeArrowheads="1"/>
          </p:cNvSpPr>
          <p:nvPr/>
        </p:nvSpPr>
        <p:spPr bwMode="auto">
          <a:xfrm>
            <a:off x="827088" y="1557338"/>
            <a:ext cx="7200900" cy="4103687"/>
          </a:xfrm>
          <a:prstGeom prst="ellipse">
            <a:avLst/>
          </a:prstGeom>
          <a:solidFill>
            <a:schemeClr val="accent1"/>
          </a:solidFill>
          <a:ln w="9525" cap="rnd" algn="ctr">
            <a:solidFill>
              <a:schemeClr val="tx1"/>
            </a:solidFill>
            <a:prstDash val="sysDot"/>
            <a:round/>
            <a:headEnd/>
            <a:tailEnd/>
          </a:ln>
        </p:spPr>
        <p:txBody>
          <a:bodyPr wrap="none" anchor="ctr"/>
          <a:lstStyle/>
          <a:p>
            <a:pPr algn="ctr">
              <a:spcBef>
                <a:spcPct val="30000"/>
              </a:spcBef>
            </a:pPr>
            <a:endParaRPr lang="en-US"/>
          </a:p>
          <a:p>
            <a:pPr algn="ctr"/>
            <a:endParaRPr lang="en-US"/>
          </a:p>
        </p:txBody>
      </p:sp>
      <p:sp>
        <p:nvSpPr>
          <p:cNvPr id="24578" name="Rectangle 2"/>
          <p:cNvSpPr>
            <a:spLocks noGrp="1" noChangeArrowheads="1"/>
          </p:cNvSpPr>
          <p:nvPr>
            <p:ph type="title"/>
          </p:nvPr>
        </p:nvSpPr>
        <p:spPr>
          <a:xfrm>
            <a:off x="468313" y="260350"/>
            <a:ext cx="8229600" cy="1143000"/>
          </a:xfrm>
          <a:solidFill>
            <a:schemeClr val="accent2"/>
          </a:solidFill>
          <a:scene3d>
            <a:camera prst="legacyObliqueBottomLeft"/>
            <a:lightRig rig="legacyFlat3" dir="t"/>
          </a:scene3d>
          <a:sp3d extrusionH="430200" prstMaterial="legacyMatte">
            <a:bevelT w="13500" h="13500" prst="angle"/>
            <a:bevelB w="13500" h="13500" prst="angle"/>
            <a:extrusionClr>
              <a:schemeClr val="accent2"/>
            </a:extrusionClr>
          </a:sp3d>
        </p:spPr>
        <p:txBody>
          <a:bodyPr>
            <a:flatTx/>
          </a:bodyPr>
          <a:lstStyle/>
          <a:p>
            <a:pPr eaLnBrk="1" hangingPunct="1"/>
            <a:r>
              <a:rPr lang="fa-IR" smtClean="0"/>
              <a:t>الگوی سیستمی</a:t>
            </a:r>
            <a:endParaRPr lang="en-US" smtClean="0"/>
          </a:p>
        </p:txBody>
      </p:sp>
      <p:graphicFrame>
        <p:nvGraphicFramePr>
          <p:cNvPr id="24621" name="Group 45"/>
          <p:cNvGraphicFramePr>
            <a:graphicFrameLocks noGrp="1"/>
          </p:cNvGraphicFramePr>
          <p:nvPr>
            <p:ph sz="half" idx="2"/>
          </p:nvPr>
        </p:nvGraphicFramePr>
        <p:xfrm>
          <a:off x="2843213" y="2492375"/>
          <a:ext cx="3024187" cy="1152525"/>
        </p:xfrm>
        <a:graphic>
          <a:graphicData uri="http://schemas.openxmlformats.org/drawingml/2006/table">
            <a:tbl>
              <a:tblPr rtl="1"/>
              <a:tblGrid>
                <a:gridCol w="3024187">
                  <a:extLst>
                    <a:ext uri="{9D8B030D-6E8A-4147-A177-3AD203B41FA5}">
                      <a16:colId xmlns:a16="http://schemas.microsoft.com/office/drawing/2014/main" xmlns="" val="20000"/>
                    </a:ext>
                  </a:extLst>
                </a:gridCol>
              </a:tblGrid>
              <a:tr h="1152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5400" b="0" i="0" u="none" strike="noStrike" cap="none" normalizeH="0" baseline="0" smtClean="0">
                          <a:ln>
                            <a:noFill/>
                          </a:ln>
                          <a:solidFill>
                            <a:schemeClr val="tx1"/>
                          </a:solidFill>
                          <a:effectLst/>
                          <a:latin typeface="Arial" pitchFamily="34" charset="0"/>
                          <a:cs typeface="Arial" pitchFamily="34" charset="0"/>
                        </a:rPr>
                        <a:t>فرآیند</a:t>
                      </a:r>
                      <a:endParaRPr kumimoji="0" lang="en-US" sz="5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9466" name="Line 32"/>
          <p:cNvSpPr>
            <a:spLocks noChangeShapeType="1"/>
          </p:cNvSpPr>
          <p:nvPr/>
        </p:nvSpPr>
        <p:spPr bwMode="auto">
          <a:xfrm>
            <a:off x="5940425" y="3068638"/>
            <a:ext cx="1295400" cy="0"/>
          </a:xfrm>
          <a:prstGeom prst="line">
            <a:avLst/>
          </a:prstGeom>
          <a:noFill/>
          <a:ln w="57150">
            <a:solidFill>
              <a:schemeClr val="tx1"/>
            </a:solidFill>
            <a:round/>
            <a:headEnd/>
            <a:tailEnd type="triangle" w="med" len="med"/>
          </a:ln>
        </p:spPr>
        <p:txBody>
          <a:bodyPr/>
          <a:lstStyle/>
          <a:p>
            <a:endParaRPr lang="fa-IR"/>
          </a:p>
        </p:txBody>
      </p:sp>
      <p:sp>
        <p:nvSpPr>
          <p:cNvPr id="19467" name="Line 33"/>
          <p:cNvSpPr>
            <a:spLocks noChangeShapeType="1"/>
          </p:cNvSpPr>
          <p:nvPr/>
        </p:nvSpPr>
        <p:spPr bwMode="auto">
          <a:xfrm>
            <a:off x="1476375" y="3068638"/>
            <a:ext cx="1295400" cy="0"/>
          </a:xfrm>
          <a:prstGeom prst="line">
            <a:avLst/>
          </a:prstGeom>
          <a:noFill/>
          <a:ln w="57150">
            <a:solidFill>
              <a:schemeClr val="tx1"/>
            </a:solidFill>
            <a:round/>
            <a:headEnd/>
            <a:tailEnd type="triangle" w="med" len="med"/>
          </a:ln>
        </p:spPr>
        <p:txBody>
          <a:bodyPr/>
          <a:lstStyle/>
          <a:p>
            <a:endParaRPr lang="fa-IR"/>
          </a:p>
        </p:txBody>
      </p:sp>
      <p:sp>
        <p:nvSpPr>
          <p:cNvPr id="19468" name="Line 34"/>
          <p:cNvSpPr>
            <a:spLocks noChangeShapeType="1"/>
          </p:cNvSpPr>
          <p:nvPr/>
        </p:nvSpPr>
        <p:spPr bwMode="auto">
          <a:xfrm flipH="1">
            <a:off x="2339975" y="4581525"/>
            <a:ext cx="4392613" cy="0"/>
          </a:xfrm>
          <a:prstGeom prst="line">
            <a:avLst/>
          </a:prstGeom>
          <a:noFill/>
          <a:ln w="9525">
            <a:solidFill>
              <a:schemeClr val="tx1"/>
            </a:solidFill>
            <a:round/>
            <a:headEnd/>
            <a:tailEnd/>
          </a:ln>
        </p:spPr>
        <p:txBody>
          <a:bodyPr/>
          <a:lstStyle/>
          <a:p>
            <a:endParaRPr lang="fa-IR"/>
          </a:p>
        </p:txBody>
      </p:sp>
      <p:sp>
        <p:nvSpPr>
          <p:cNvPr id="19469" name="Line 35"/>
          <p:cNvSpPr>
            <a:spLocks noChangeShapeType="1"/>
          </p:cNvSpPr>
          <p:nvPr/>
        </p:nvSpPr>
        <p:spPr bwMode="auto">
          <a:xfrm>
            <a:off x="6732588" y="3141663"/>
            <a:ext cx="0" cy="1439862"/>
          </a:xfrm>
          <a:prstGeom prst="line">
            <a:avLst/>
          </a:prstGeom>
          <a:noFill/>
          <a:ln w="9525">
            <a:solidFill>
              <a:schemeClr val="tx1"/>
            </a:solidFill>
            <a:round/>
            <a:headEnd/>
            <a:tailEnd/>
          </a:ln>
        </p:spPr>
        <p:txBody>
          <a:bodyPr/>
          <a:lstStyle/>
          <a:p>
            <a:endParaRPr lang="fa-IR"/>
          </a:p>
        </p:txBody>
      </p:sp>
      <p:sp>
        <p:nvSpPr>
          <p:cNvPr id="19470" name="Line 36"/>
          <p:cNvSpPr>
            <a:spLocks noChangeShapeType="1"/>
          </p:cNvSpPr>
          <p:nvPr/>
        </p:nvSpPr>
        <p:spPr bwMode="auto">
          <a:xfrm flipV="1">
            <a:off x="2339975" y="3141663"/>
            <a:ext cx="0" cy="1441450"/>
          </a:xfrm>
          <a:prstGeom prst="line">
            <a:avLst/>
          </a:prstGeom>
          <a:noFill/>
          <a:ln w="9525">
            <a:solidFill>
              <a:schemeClr val="tx1"/>
            </a:solidFill>
            <a:round/>
            <a:headEnd/>
            <a:tailEnd type="triangle" w="med" len="med"/>
          </a:ln>
        </p:spPr>
        <p:txBody>
          <a:bodyPr/>
          <a:lstStyle/>
          <a:p>
            <a:endParaRPr lang="fa-IR"/>
          </a:p>
        </p:txBody>
      </p:sp>
      <p:sp>
        <p:nvSpPr>
          <p:cNvPr id="19471" name="Rectangle 38"/>
          <p:cNvSpPr>
            <a:spLocks noChangeArrowheads="1"/>
          </p:cNvSpPr>
          <p:nvPr/>
        </p:nvSpPr>
        <p:spPr bwMode="auto">
          <a:xfrm>
            <a:off x="3924300" y="4149725"/>
            <a:ext cx="1098550" cy="366713"/>
          </a:xfrm>
          <a:prstGeom prst="rect">
            <a:avLst/>
          </a:prstGeom>
          <a:noFill/>
          <a:ln w="9525" algn="ctr">
            <a:noFill/>
            <a:miter lim="800000"/>
            <a:headEnd/>
            <a:tailEnd/>
          </a:ln>
        </p:spPr>
        <p:txBody>
          <a:bodyPr>
            <a:spAutoFit/>
          </a:bodyPr>
          <a:lstStyle/>
          <a:p>
            <a:pPr algn="ctr">
              <a:spcBef>
                <a:spcPct val="30000"/>
              </a:spcBef>
            </a:pPr>
            <a:r>
              <a:rPr lang="fa-IR"/>
              <a:t>بازخورد</a:t>
            </a:r>
            <a:endParaRPr lang="en-US"/>
          </a:p>
        </p:txBody>
      </p:sp>
      <p:sp>
        <p:nvSpPr>
          <p:cNvPr id="19472" name="Rectangle 40"/>
          <p:cNvSpPr>
            <a:spLocks noChangeArrowheads="1"/>
          </p:cNvSpPr>
          <p:nvPr/>
        </p:nvSpPr>
        <p:spPr bwMode="auto">
          <a:xfrm>
            <a:off x="6156325" y="2492375"/>
            <a:ext cx="836613" cy="366713"/>
          </a:xfrm>
          <a:prstGeom prst="rect">
            <a:avLst/>
          </a:prstGeom>
          <a:noFill/>
          <a:ln w="9525" algn="ctr">
            <a:noFill/>
            <a:miter lim="800000"/>
            <a:headEnd/>
            <a:tailEnd/>
          </a:ln>
        </p:spPr>
        <p:txBody>
          <a:bodyPr wrap="none">
            <a:spAutoFit/>
          </a:bodyPr>
          <a:lstStyle/>
          <a:p>
            <a:pPr algn="ctr">
              <a:spcBef>
                <a:spcPct val="30000"/>
              </a:spcBef>
            </a:pPr>
            <a:r>
              <a:rPr lang="fa-IR"/>
              <a:t>برون داد</a:t>
            </a:r>
            <a:endParaRPr lang="en-US"/>
          </a:p>
        </p:txBody>
      </p:sp>
      <p:sp>
        <p:nvSpPr>
          <p:cNvPr id="19473" name="Rectangle 41"/>
          <p:cNvSpPr>
            <a:spLocks noChangeArrowheads="1"/>
          </p:cNvSpPr>
          <p:nvPr/>
        </p:nvSpPr>
        <p:spPr bwMode="auto">
          <a:xfrm>
            <a:off x="1619250" y="2565400"/>
            <a:ext cx="858838" cy="366713"/>
          </a:xfrm>
          <a:prstGeom prst="rect">
            <a:avLst/>
          </a:prstGeom>
          <a:noFill/>
          <a:ln w="9525" algn="ctr">
            <a:noFill/>
            <a:miter lim="800000"/>
            <a:headEnd/>
            <a:tailEnd/>
          </a:ln>
        </p:spPr>
        <p:txBody>
          <a:bodyPr wrap="none">
            <a:spAutoFit/>
          </a:bodyPr>
          <a:lstStyle/>
          <a:p>
            <a:pPr algn="ctr">
              <a:spcBef>
                <a:spcPct val="30000"/>
              </a:spcBef>
            </a:pPr>
            <a:r>
              <a:rPr lang="fa-IR"/>
              <a:t>درون داد</a:t>
            </a:r>
            <a:endParaRPr lang="en-US"/>
          </a:p>
        </p:txBody>
      </p:sp>
      <p:sp>
        <p:nvSpPr>
          <p:cNvPr id="19474" name="Rectangle 43"/>
          <p:cNvSpPr>
            <a:spLocks noChangeArrowheads="1"/>
          </p:cNvSpPr>
          <p:nvPr/>
        </p:nvSpPr>
        <p:spPr bwMode="auto">
          <a:xfrm rot="-742144">
            <a:off x="3059113" y="1557338"/>
            <a:ext cx="584200" cy="366712"/>
          </a:xfrm>
          <a:prstGeom prst="rect">
            <a:avLst/>
          </a:prstGeom>
          <a:noFill/>
          <a:ln w="9525" algn="ctr">
            <a:noFill/>
            <a:miter lim="800000"/>
            <a:headEnd/>
            <a:tailEnd/>
          </a:ln>
        </p:spPr>
        <p:txBody>
          <a:bodyPr wrap="none">
            <a:spAutoFit/>
          </a:bodyPr>
          <a:lstStyle/>
          <a:p>
            <a:pPr algn="ctr">
              <a:spcBef>
                <a:spcPct val="30000"/>
              </a:spcBef>
            </a:pPr>
            <a:r>
              <a:rPr lang="fa-IR"/>
              <a:t>محیط</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578">
                                            <p:txEl>
                                              <p:charRg st="4294967295" end="4294967295"/>
                                            </p:txEl>
                                          </p:spTgt>
                                        </p:tgtEl>
                                        <p:attrNameLst>
                                          <p:attrName>style.visibility</p:attrName>
                                        </p:attrNameLst>
                                      </p:cBhvr>
                                      <p:to>
                                        <p:strVal val="visible"/>
                                      </p:to>
                                    </p:set>
                                    <p:anim calcmode="lin" valueType="num">
                                      <p:cBhvr>
                                        <p:cTn id="7" dur="500" fill="hold"/>
                                        <p:tgtEl>
                                          <p:spTgt spid="24578">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4578">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61"/>
          <p:cNvSpPr>
            <a:spLocks noChangeArrowheads="1"/>
          </p:cNvSpPr>
          <p:nvPr/>
        </p:nvSpPr>
        <p:spPr bwMode="auto">
          <a:xfrm>
            <a:off x="1547813" y="2276475"/>
            <a:ext cx="5832475" cy="2808288"/>
          </a:xfrm>
          <a:prstGeom prst="ellipse">
            <a:avLst/>
          </a:prstGeom>
          <a:solidFill>
            <a:schemeClr val="accent1"/>
          </a:solidFill>
          <a:ln w="9525" algn="ctr">
            <a:solidFill>
              <a:schemeClr val="tx1"/>
            </a:solidFill>
            <a:prstDash val="lgDash"/>
            <a:round/>
            <a:headEnd/>
            <a:tailEnd/>
          </a:ln>
        </p:spPr>
        <p:txBody>
          <a:bodyPr wrap="none" anchor="ctr"/>
          <a:lstStyle/>
          <a:p>
            <a:endParaRPr lang="fa-IR"/>
          </a:p>
        </p:txBody>
      </p:sp>
      <p:sp>
        <p:nvSpPr>
          <p:cNvPr id="20483" name="Oval 60"/>
          <p:cNvSpPr>
            <a:spLocks noChangeArrowheads="1"/>
          </p:cNvSpPr>
          <p:nvPr/>
        </p:nvSpPr>
        <p:spPr bwMode="auto">
          <a:xfrm>
            <a:off x="3203575" y="1196975"/>
            <a:ext cx="2592388" cy="4895850"/>
          </a:xfrm>
          <a:prstGeom prst="ellipse">
            <a:avLst/>
          </a:prstGeom>
          <a:solidFill>
            <a:srgbClr val="FFFFFF"/>
          </a:solidFill>
          <a:ln w="9525" algn="ctr">
            <a:solidFill>
              <a:schemeClr val="tx1"/>
            </a:solidFill>
            <a:prstDash val="lgDash"/>
            <a:round/>
            <a:headEnd/>
            <a:tailEnd/>
          </a:ln>
        </p:spPr>
        <p:txBody>
          <a:bodyPr wrap="none" anchor="ctr"/>
          <a:lstStyle/>
          <a:p>
            <a:endParaRPr lang="fa-IR"/>
          </a:p>
        </p:txBody>
      </p:sp>
      <p:sp>
        <p:nvSpPr>
          <p:cNvPr id="20484" name="Rectangle 2"/>
          <p:cNvSpPr>
            <a:spLocks noGrp="1" noChangeArrowheads="1"/>
          </p:cNvSpPr>
          <p:nvPr>
            <p:ph type="title" sz="quarter"/>
          </p:nvPr>
        </p:nvSpPr>
        <p:spPr>
          <a:xfrm>
            <a:off x="457200" y="274638"/>
            <a:ext cx="8229600" cy="777875"/>
          </a:xfrm>
          <a:solidFill>
            <a:schemeClr val="accent2"/>
          </a:solidFill>
          <a:scene3d>
            <a:camera prst="legacyObliqueBottomLeft"/>
            <a:lightRig rig="legacyFlat3" dir="t"/>
          </a:scene3d>
          <a:sp3d extrusionH="430200" prstMaterial="legacyMatte">
            <a:bevelT w="13500" h="13500" prst="angle"/>
            <a:bevelB w="13500" h="13500" prst="angle"/>
            <a:extrusionClr>
              <a:schemeClr val="accent2"/>
            </a:extrusionClr>
          </a:sp3d>
        </p:spPr>
        <p:txBody>
          <a:bodyPr>
            <a:flatTx/>
          </a:bodyPr>
          <a:lstStyle/>
          <a:p>
            <a:pPr eaLnBrk="1" hangingPunct="1"/>
            <a:r>
              <a:rPr lang="fa-IR" smtClean="0"/>
              <a:t>الگوی </a:t>
            </a:r>
            <a:r>
              <a:rPr lang="en-US" smtClean="0"/>
              <a:t>MIT90</a:t>
            </a:r>
          </a:p>
        </p:txBody>
      </p:sp>
      <p:graphicFrame>
        <p:nvGraphicFramePr>
          <p:cNvPr id="30787" name="Group 67"/>
          <p:cNvGraphicFramePr>
            <a:graphicFrameLocks noGrp="1"/>
          </p:cNvGraphicFramePr>
          <p:nvPr>
            <p:ph sz="quarter" idx="1"/>
          </p:nvPr>
        </p:nvGraphicFramePr>
        <p:xfrm>
          <a:off x="3492500" y="2133600"/>
          <a:ext cx="1866900" cy="701040"/>
        </p:xfrm>
        <a:graphic>
          <a:graphicData uri="http://schemas.openxmlformats.org/drawingml/2006/table">
            <a:tbl>
              <a:tblPr rtl="1"/>
              <a:tblGrid>
                <a:gridCol w="1866900">
                  <a:extLst>
                    <a:ext uri="{9D8B030D-6E8A-4147-A177-3AD203B41FA5}">
                      <a16:colId xmlns:a16="http://schemas.microsoft.com/office/drawing/2014/main" xmlns="" val="20000"/>
                    </a:ext>
                  </a:extLst>
                </a:gridCol>
              </a:tblGrid>
              <a:tr h="6477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4000" b="0" i="0" u="none" strike="noStrike" cap="none" normalizeH="0" baseline="0" smtClean="0">
                          <a:ln>
                            <a:noFill/>
                          </a:ln>
                          <a:solidFill>
                            <a:schemeClr val="tx1"/>
                          </a:solidFill>
                          <a:effectLst/>
                          <a:latin typeface="Arial" pitchFamily="34" charset="0"/>
                          <a:cs typeface="B Nazanin" pitchFamily="2" charset="-78"/>
                        </a:rPr>
                        <a:t>ساختار</a:t>
                      </a:r>
                      <a:endParaRPr kumimoji="0" lang="en-US" sz="40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0786" name="Group 66"/>
          <p:cNvGraphicFramePr>
            <a:graphicFrameLocks noGrp="1"/>
          </p:cNvGraphicFramePr>
          <p:nvPr>
            <p:ph sz="quarter" idx="2"/>
          </p:nvPr>
        </p:nvGraphicFramePr>
        <p:xfrm>
          <a:off x="7019925" y="3068638"/>
          <a:ext cx="1450975" cy="720725"/>
        </p:xfrm>
        <a:graphic>
          <a:graphicData uri="http://schemas.openxmlformats.org/drawingml/2006/table">
            <a:tbl>
              <a:tblPr rtl="1"/>
              <a:tblGrid>
                <a:gridCol w="1450975">
                  <a:extLst>
                    <a:ext uri="{9D8B030D-6E8A-4147-A177-3AD203B41FA5}">
                      <a16:colId xmlns:a16="http://schemas.microsoft.com/office/drawing/2014/main" xmlns="" val="20000"/>
                    </a:ext>
                  </a:extLst>
                </a:gridCol>
              </a:tblGrid>
              <a:tr h="720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4000" b="0" i="0" u="none" strike="noStrike" cap="none" normalizeH="0" baseline="0" smtClean="0">
                          <a:ln>
                            <a:noFill/>
                          </a:ln>
                          <a:solidFill>
                            <a:schemeClr val="tx1"/>
                          </a:solidFill>
                          <a:effectLst/>
                          <a:latin typeface="Arial" pitchFamily="34" charset="0"/>
                          <a:cs typeface="B Nazanin" pitchFamily="2" charset="-78"/>
                        </a:rPr>
                        <a:t>فناوری</a:t>
                      </a:r>
                      <a:endParaRPr kumimoji="0" lang="en-US" sz="40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0788" name="Group 68"/>
          <p:cNvGraphicFramePr>
            <a:graphicFrameLocks noGrp="1"/>
          </p:cNvGraphicFramePr>
          <p:nvPr>
            <p:ph sz="quarter" idx="3"/>
          </p:nvPr>
        </p:nvGraphicFramePr>
        <p:xfrm>
          <a:off x="3492500" y="3213100"/>
          <a:ext cx="1868488" cy="576263"/>
        </p:xfrm>
        <a:graphic>
          <a:graphicData uri="http://schemas.openxmlformats.org/drawingml/2006/table">
            <a:tbl>
              <a:tblPr rtl="1"/>
              <a:tblGrid>
                <a:gridCol w="1868488">
                  <a:extLst>
                    <a:ext uri="{9D8B030D-6E8A-4147-A177-3AD203B41FA5}">
                      <a16:colId xmlns:a16="http://schemas.microsoft.com/office/drawing/2014/main" xmlns="" val="20000"/>
                    </a:ext>
                  </a:extLst>
                </a:gridCol>
              </a:tblGrid>
              <a:tr h="5762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B Nazanin" pitchFamily="2" charset="-78"/>
                        </a:rPr>
                        <a:t>فرآیند مدیریت</a:t>
                      </a:r>
                      <a:endParaRPr kumimoji="0" lang="en-US" sz="2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0789" name="Group 69"/>
          <p:cNvGraphicFramePr>
            <a:graphicFrameLocks noGrp="1"/>
          </p:cNvGraphicFramePr>
          <p:nvPr>
            <p:ph sz="quarter" idx="4"/>
          </p:nvPr>
        </p:nvGraphicFramePr>
        <p:xfrm>
          <a:off x="3563938" y="4652963"/>
          <a:ext cx="1871662" cy="576263"/>
        </p:xfrm>
        <a:graphic>
          <a:graphicData uri="http://schemas.openxmlformats.org/drawingml/2006/table">
            <a:tbl>
              <a:tblPr rtl="1"/>
              <a:tblGrid>
                <a:gridCol w="1871662">
                  <a:extLst>
                    <a:ext uri="{9D8B030D-6E8A-4147-A177-3AD203B41FA5}">
                      <a16:colId xmlns:a16="http://schemas.microsoft.com/office/drawing/2014/main" xmlns="" val="20000"/>
                    </a:ext>
                  </a:extLst>
                </a:gridCol>
              </a:tblGrid>
              <a:tr h="5762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B Nazanin" pitchFamily="2" charset="-78"/>
                        </a:rPr>
                        <a:t>افراد و نقش ها</a:t>
                      </a:r>
                      <a:endParaRPr kumimoji="0" lang="en-US" sz="24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0779" name="Group 59"/>
          <p:cNvGraphicFramePr>
            <a:graphicFrameLocks noGrp="1"/>
          </p:cNvGraphicFramePr>
          <p:nvPr/>
        </p:nvGraphicFramePr>
        <p:xfrm>
          <a:off x="755650" y="3141663"/>
          <a:ext cx="1728788" cy="701040"/>
        </p:xfrm>
        <a:graphic>
          <a:graphicData uri="http://schemas.openxmlformats.org/drawingml/2006/table">
            <a:tbl>
              <a:tblPr rtl="1"/>
              <a:tblGrid>
                <a:gridCol w="1728788">
                  <a:extLst>
                    <a:ext uri="{9D8B030D-6E8A-4147-A177-3AD203B41FA5}">
                      <a16:colId xmlns:a16="http://schemas.microsoft.com/office/drawing/2014/main" xmlns="" val="20000"/>
                    </a:ext>
                  </a:extLst>
                </a:gridCol>
              </a:tblGrid>
              <a:tr h="6048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4000" b="0" i="0" u="none" strike="noStrike" cap="none" normalizeH="0" baseline="0" smtClean="0">
                          <a:ln>
                            <a:noFill/>
                          </a:ln>
                          <a:solidFill>
                            <a:schemeClr val="tx1"/>
                          </a:solidFill>
                          <a:effectLst/>
                          <a:latin typeface="Arial" pitchFamily="34" charset="0"/>
                          <a:cs typeface="B Nazanin" pitchFamily="2" charset="-78"/>
                        </a:rPr>
                        <a:t>ا</a:t>
                      </a:r>
                      <a:r>
                        <a:rPr kumimoji="0" lang="fa-IR" sz="3600" b="0" i="0" u="none" strike="noStrike" cap="none" normalizeH="0" baseline="0" smtClean="0">
                          <a:ln>
                            <a:noFill/>
                          </a:ln>
                          <a:solidFill>
                            <a:schemeClr val="tx1"/>
                          </a:solidFill>
                          <a:effectLst/>
                          <a:latin typeface="Arial" pitchFamily="34" charset="0"/>
                          <a:cs typeface="B Nazanin" pitchFamily="2" charset="-78"/>
                        </a:rPr>
                        <a:t>ستراتژی</a:t>
                      </a:r>
                      <a:endParaRPr kumimoji="0" lang="en-US" sz="36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0515" name="Line 62"/>
          <p:cNvSpPr>
            <a:spLocks noChangeShapeType="1"/>
          </p:cNvSpPr>
          <p:nvPr/>
        </p:nvSpPr>
        <p:spPr bwMode="auto">
          <a:xfrm>
            <a:off x="5364163" y="2420938"/>
            <a:ext cx="2087562" cy="576262"/>
          </a:xfrm>
          <a:prstGeom prst="line">
            <a:avLst/>
          </a:prstGeom>
          <a:noFill/>
          <a:ln w="28575">
            <a:solidFill>
              <a:schemeClr val="tx1"/>
            </a:solidFill>
            <a:round/>
            <a:headEnd type="triangle" w="med" len="med"/>
            <a:tailEnd type="triangle" w="med" len="med"/>
          </a:ln>
        </p:spPr>
        <p:txBody>
          <a:bodyPr/>
          <a:lstStyle/>
          <a:p>
            <a:endParaRPr lang="fa-IR"/>
          </a:p>
        </p:txBody>
      </p:sp>
      <p:sp>
        <p:nvSpPr>
          <p:cNvPr id="20516" name="Line 63"/>
          <p:cNvSpPr>
            <a:spLocks noChangeShapeType="1"/>
          </p:cNvSpPr>
          <p:nvPr/>
        </p:nvSpPr>
        <p:spPr bwMode="auto">
          <a:xfrm>
            <a:off x="5364163" y="3500438"/>
            <a:ext cx="1584325" cy="0"/>
          </a:xfrm>
          <a:prstGeom prst="line">
            <a:avLst/>
          </a:prstGeom>
          <a:noFill/>
          <a:ln w="28575">
            <a:solidFill>
              <a:schemeClr val="tx1"/>
            </a:solidFill>
            <a:round/>
            <a:headEnd type="arrow" w="med" len="med"/>
            <a:tailEnd type="triangle" w="med" len="med"/>
          </a:ln>
        </p:spPr>
        <p:txBody>
          <a:bodyPr/>
          <a:lstStyle/>
          <a:p>
            <a:endParaRPr lang="fa-IR"/>
          </a:p>
        </p:txBody>
      </p:sp>
      <p:sp>
        <p:nvSpPr>
          <p:cNvPr id="20517" name="Line 64"/>
          <p:cNvSpPr>
            <a:spLocks noChangeShapeType="1"/>
          </p:cNvSpPr>
          <p:nvPr/>
        </p:nvSpPr>
        <p:spPr bwMode="auto">
          <a:xfrm flipV="1">
            <a:off x="5435600" y="3860800"/>
            <a:ext cx="2160588" cy="1152525"/>
          </a:xfrm>
          <a:prstGeom prst="line">
            <a:avLst/>
          </a:prstGeom>
          <a:noFill/>
          <a:ln w="28575">
            <a:solidFill>
              <a:schemeClr val="tx1"/>
            </a:solidFill>
            <a:round/>
            <a:headEnd type="triangle" w="med" len="med"/>
            <a:tailEnd type="triangle" w="med" len="med"/>
          </a:ln>
        </p:spPr>
        <p:txBody>
          <a:bodyPr/>
          <a:lstStyle/>
          <a:p>
            <a:endParaRPr lang="fa-IR"/>
          </a:p>
        </p:txBody>
      </p:sp>
      <p:sp>
        <p:nvSpPr>
          <p:cNvPr id="20518" name="Line 65"/>
          <p:cNvSpPr>
            <a:spLocks noChangeShapeType="1"/>
          </p:cNvSpPr>
          <p:nvPr/>
        </p:nvSpPr>
        <p:spPr bwMode="auto">
          <a:xfrm flipV="1">
            <a:off x="2484438" y="2492375"/>
            <a:ext cx="935037" cy="1008063"/>
          </a:xfrm>
          <a:prstGeom prst="line">
            <a:avLst/>
          </a:prstGeom>
          <a:noFill/>
          <a:ln w="28575">
            <a:solidFill>
              <a:schemeClr val="tx1"/>
            </a:solidFill>
            <a:round/>
            <a:headEnd type="triangle" w="med" len="med"/>
            <a:tailEnd type="triangle" w="med" len="med"/>
          </a:ln>
        </p:spPr>
        <p:txBody>
          <a:bodyPr/>
          <a:lstStyle/>
          <a:p>
            <a:endParaRPr lang="fa-IR"/>
          </a:p>
        </p:txBody>
      </p:sp>
      <p:sp>
        <p:nvSpPr>
          <p:cNvPr id="20519" name="Line 70"/>
          <p:cNvSpPr>
            <a:spLocks noChangeShapeType="1"/>
          </p:cNvSpPr>
          <p:nvPr/>
        </p:nvSpPr>
        <p:spPr bwMode="auto">
          <a:xfrm>
            <a:off x="2555875" y="3500438"/>
            <a:ext cx="936625" cy="0"/>
          </a:xfrm>
          <a:prstGeom prst="line">
            <a:avLst/>
          </a:prstGeom>
          <a:noFill/>
          <a:ln w="57150">
            <a:solidFill>
              <a:schemeClr val="tx1"/>
            </a:solidFill>
            <a:round/>
            <a:headEnd type="triangle" w="med" len="med"/>
            <a:tailEnd type="triangle" w="med" len="med"/>
          </a:ln>
        </p:spPr>
        <p:txBody>
          <a:bodyPr/>
          <a:lstStyle/>
          <a:p>
            <a:endParaRPr lang="fa-IR"/>
          </a:p>
        </p:txBody>
      </p:sp>
      <p:sp>
        <p:nvSpPr>
          <p:cNvPr id="20520" name="Line 71"/>
          <p:cNvSpPr>
            <a:spLocks noChangeShapeType="1"/>
          </p:cNvSpPr>
          <p:nvPr/>
        </p:nvSpPr>
        <p:spPr bwMode="auto">
          <a:xfrm>
            <a:off x="2484438" y="3573463"/>
            <a:ext cx="1079500" cy="1295400"/>
          </a:xfrm>
          <a:prstGeom prst="line">
            <a:avLst/>
          </a:prstGeom>
          <a:noFill/>
          <a:ln w="28575">
            <a:solidFill>
              <a:schemeClr val="tx1"/>
            </a:solidFill>
            <a:round/>
            <a:headEnd type="triangle" w="med" len="med"/>
            <a:tailEnd type="triangle" w="med" len="med"/>
          </a:ln>
        </p:spPr>
        <p:txBody>
          <a:bodyPr/>
          <a:lstStyle/>
          <a:p>
            <a:endParaRPr lang="fa-IR"/>
          </a:p>
        </p:txBody>
      </p:sp>
      <p:sp>
        <p:nvSpPr>
          <p:cNvPr id="20521" name="Line 72"/>
          <p:cNvSpPr>
            <a:spLocks noChangeShapeType="1"/>
          </p:cNvSpPr>
          <p:nvPr/>
        </p:nvSpPr>
        <p:spPr bwMode="auto">
          <a:xfrm flipV="1">
            <a:off x="3132138" y="2852738"/>
            <a:ext cx="360362" cy="576262"/>
          </a:xfrm>
          <a:prstGeom prst="line">
            <a:avLst/>
          </a:prstGeom>
          <a:noFill/>
          <a:ln w="28575">
            <a:solidFill>
              <a:schemeClr val="tx1"/>
            </a:solidFill>
            <a:round/>
            <a:headEnd type="triangle" w="med" len="med"/>
            <a:tailEnd type="triangle" w="med" len="med"/>
          </a:ln>
        </p:spPr>
        <p:txBody>
          <a:bodyPr/>
          <a:lstStyle/>
          <a:p>
            <a:endParaRPr lang="fa-IR"/>
          </a:p>
        </p:txBody>
      </p:sp>
      <p:sp>
        <p:nvSpPr>
          <p:cNvPr id="20522" name="Line 73"/>
          <p:cNvSpPr>
            <a:spLocks noChangeShapeType="1"/>
          </p:cNvSpPr>
          <p:nvPr/>
        </p:nvSpPr>
        <p:spPr bwMode="auto">
          <a:xfrm>
            <a:off x="3132138" y="3500438"/>
            <a:ext cx="576262" cy="1081087"/>
          </a:xfrm>
          <a:prstGeom prst="line">
            <a:avLst/>
          </a:prstGeom>
          <a:noFill/>
          <a:ln w="38100">
            <a:solidFill>
              <a:schemeClr val="tx1"/>
            </a:solidFill>
            <a:round/>
            <a:headEnd type="triangle" w="med" len="med"/>
            <a:tailEnd type="triangle" w="med" len="med"/>
          </a:ln>
        </p:spPr>
        <p:txBody>
          <a:bodyPr/>
          <a:lstStyle/>
          <a:p>
            <a:endParaRPr lang="fa-IR"/>
          </a:p>
        </p:txBody>
      </p:sp>
      <p:sp>
        <p:nvSpPr>
          <p:cNvPr id="20523" name="Rectangle 74"/>
          <p:cNvSpPr>
            <a:spLocks noChangeArrowheads="1"/>
          </p:cNvSpPr>
          <p:nvPr/>
        </p:nvSpPr>
        <p:spPr bwMode="auto">
          <a:xfrm>
            <a:off x="4140200" y="6092825"/>
            <a:ext cx="728663" cy="366713"/>
          </a:xfrm>
          <a:prstGeom prst="rect">
            <a:avLst/>
          </a:prstGeom>
          <a:noFill/>
          <a:ln w="9525" algn="ctr">
            <a:noFill/>
            <a:miter lim="800000"/>
            <a:headEnd/>
            <a:tailEnd/>
          </a:ln>
        </p:spPr>
        <p:txBody>
          <a:bodyPr wrap="none">
            <a:spAutoFit/>
          </a:bodyPr>
          <a:lstStyle/>
          <a:p>
            <a:pPr algn="ctr">
              <a:spcBef>
                <a:spcPct val="30000"/>
              </a:spcBef>
            </a:pPr>
            <a:r>
              <a:rPr lang="fa-IR"/>
              <a:t>فرهنگ</a:t>
            </a:r>
            <a:endParaRPr lang="en-US"/>
          </a:p>
        </p:txBody>
      </p:sp>
      <p:sp>
        <p:nvSpPr>
          <p:cNvPr id="20524" name="Rectangle 75"/>
          <p:cNvSpPr>
            <a:spLocks noChangeArrowheads="1"/>
          </p:cNvSpPr>
          <p:nvPr/>
        </p:nvSpPr>
        <p:spPr bwMode="auto">
          <a:xfrm>
            <a:off x="7019925" y="4941888"/>
            <a:ext cx="1108075" cy="366712"/>
          </a:xfrm>
          <a:prstGeom prst="rect">
            <a:avLst/>
          </a:prstGeom>
          <a:noFill/>
          <a:ln w="9525" algn="ctr">
            <a:noFill/>
            <a:miter lim="800000"/>
            <a:headEnd/>
            <a:tailEnd/>
          </a:ln>
        </p:spPr>
        <p:txBody>
          <a:bodyPr wrap="none">
            <a:spAutoFit/>
          </a:bodyPr>
          <a:lstStyle/>
          <a:p>
            <a:pPr algn="ctr">
              <a:spcBef>
                <a:spcPct val="30000"/>
              </a:spcBef>
            </a:pPr>
            <a:r>
              <a:rPr lang="fa-IR"/>
              <a:t>مرز سازمان</a:t>
            </a:r>
            <a:endParaRPr lang="en-US"/>
          </a:p>
        </p:txBody>
      </p:sp>
      <p:sp>
        <p:nvSpPr>
          <p:cNvPr id="20525" name="Line 76"/>
          <p:cNvSpPr>
            <a:spLocks noChangeShapeType="1"/>
          </p:cNvSpPr>
          <p:nvPr/>
        </p:nvSpPr>
        <p:spPr bwMode="auto">
          <a:xfrm>
            <a:off x="6804025" y="4508500"/>
            <a:ext cx="647700" cy="433388"/>
          </a:xfrm>
          <a:prstGeom prst="line">
            <a:avLst/>
          </a:prstGeom>
          <a:noFill/>
          <a:ln w="9525">
            <a:solidFill>
              <a:schemeClr val="tx1"/>
            </a:solidFill>
            <a:round/>
            <a:headEnd/>
            <a:tailEnd/>
          </a:ln>
        </p:spPr>
        <p:txBody>
          <a:bodyPr/>
          <a:lstStyle/>
          <a:p>
            <a:endParaRPr lang="fa-IR"/>
          </a:p>
        </p:txBody>
      </p:sp>
      <p:sp>
        <p:nvSpPr>
          <p:cNvPr id="20526" name="Rectangle 77"/>
          <p:cNvSpPr>
            <a:spLocks noChangeArrowheads="1"/>
          </p:cNvSpPr>
          <p:nvPr/>
        </p:nvSpPr>
        <p:spPr bwMode="auto">
          <a:xfrm>
            <a:off x="823913" y="5775325"/>
            <a:ext cx="2533650" cy="366713"/>
          </a:xfrm>
          <a:prstGeom prst="rect">
            <a:avLst/>
          </a:prstGeom>
          <a:noFill/>
          <a:ln w="9525" algn="ctr">
            <a:noFill/>
            <a:miter lim="800000"/>
            <a:headEnd/>
            <a:tailEnd/>
          </a:ln>
        </p:spPr>
        <p:txBody>
          <a:bodyPr wrap="none">
            <a:spAutoFit/>
          </a:bodyPr>
          <a:lstStyle/>
          <a:p>
            <a:pPr algn="ctr">
              <a:spcBef>
                <a:spcPct val="30000"/>
              </a:spcBef>
            </a:pPr>
            <a:r>
              <a:rPr lang="fa-IR">
                <a:cs typeface="B Nazanin" pitchFamily="2" charset="-78"/>
              </a:rPr>
              <a:t>محیط اجتماعی –اقتصادی بیرونی</a:t>
            </a:r>
            <a:endParaRPr lang="en-US">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1979613" y="1557338"/>
            <a:ext cx="6264275" cy="3167062"/>
          </a:xfrm>
          <a:prstGeom prst="rect">
            <a:avLst/>
          </a:prstGeom>
          <a:solidFill>
            <a:schemeClr val="accent1"/>
          </a:solidFill>
          <a:ln w="9525" algn="ctr">
            <a:solidFill>
              <a:schemeClr val="tx1"/>
            </a:solidFill>
            <a:prstDash val="lgDash"/>
            <a:miter lim="800000"/>
            <a:headEnd/>
            <a:tailEnd/>
          </a:ln>
        </p:spPr>
        <p:txBody>
          <a:bodyPr wrap="none" anchor="ctr"/>
          <a:lstStyle/>
          <a:p>
            <a:endParaRPr lang="fa-IR"/>
          </a:p>
        </p:txBody>
      </p:sp>
      <p:sp>
        <p:nvSpPr>
          <p:cNvPr id="21507" name="Rectangle 2"/>
          <p:cNvSpPr>
            <a:spLocks noGrp="1" noChangeArrowheads="1"/>
          </p:cNvSpPr>
          <p:nvPr>
            <p:ph type="title"/>
          </p:nvPr>
        </p:nvSpPr>
        <p:spPr>
          <a:xfrm>
            <a:off x="468313" y="260350"/>
            <a:ext cx="8229600" cy="865188"/>
          </a:xfrm>
          <a:solidFill>
            <a:schemeClr val="accent2"/>
          </a:solidFill>
          <a:scene3d>
            <a:camera prst="legacyObliqueTopRight"/>
            <a:lightRig rig="legacyFlat3" dir="b"/>
          </a:scene3d>
          <a:sp3d extrusionH="430200" prstMaterial="legacyMatte">
            <a:bevelT w="13500" h="13500" prst="angle"/>
            <a:bevelB w="13500" h="13500" prst="angle"/>
            <a:extrusionClr>
              <a:schemeClr val="accent2"/>
            </a:extrusionClr>
          </a:sp3d>
        </p:spPr>
        <p:txBody>
          <a:bodyPr>
            <a:flatTx/>
          </a:bodyPr>
          <a:lstStyle/>
          <a:p>
            <a:pPr eaLnBrk="1" hangingPunct="1"/>
            <a:r>
              <a:rPr lang="fa-IR" smtClean="0">
                <a:cs typeface="B Nazanin" pitchFamily="2" charset="-78"/>
              </a:rPr>
              <a:t>الگوی لویت</a:t>
            </a:r>
            <a:endParaRPr lang="en-US" smtClean="0">
              <a:cs typeface="B Nazanin" pitchFamily="2" charset="-78"/>
            </a:endParaRPr>
          </a:p>
        </p:txBody>
      </p:sp>
      <p:sp>
        <p:nvSpPr>
          <p:cNvPr id="21508" name="Rectangle 3"/>
          <p:cNvSpPr>
            <a:spLocks noGrp="1" noChangeArrowheads="1"/>
          </p:cNvSpPr>
          <p:nvPr>
            <p:ph type="body" idx="1"/>
          </p:nvPr>
        </p:nvSpPr>
        <p:spPr>
          <a:xfrm>
            <a:off x="6948488" y="1844675"/>
            <a:ext cx="873125" cy="574675"/>
          </a:xfrm>
        </p:spPr>
        <p:txBody>
          <a:bodyPr/>
          <a:lstStyle/>
          <a:p>
            <a:pPr eaLnBrk="1" hangingPunct="1">
              <a:lnSpc>
                <a:spcPct val="80000"/>
              </a:lnSpc>
            </a:pPr>
            <a:endParaRPr lang="en-US" sz="1400" smtClean="0"/>
          </a:p>
          <a:p>
            <a:pPr eaLnBrk="1" hangingPunct="1">
              <a:lnSpc>
                <a:spcPct val="80000"/>
              </a:lnSpc>
              <a:buFontTx/>
              <a:buNone/>
            </a:pPr>
            <a:r>
              <a:rPr lang="fa-IR" sz="1800" smtClean="0">
                <a:cs typeface="B Nazanin" pitchFamily="2" charset="-78"/>
              </a:rPr>
              <a:t>سازمان</a:t>
            </a:r>
            <a:endParaRPr lang="en-US" sz="1800" smtClean="0">
              <a:cs typeface="B Nazanin" pitchFamily="2" charset="-78"/>
            </a:endParaRPr>
          </a:p>
          <a:p>
            <a:pPr eaLnBrk="1" hangingPunct="1">
              <a:lnSpc>
                <a:spcPct val="80000"/>
              </a:lnSpc>
            </a:pPr>
            <a:endParaRPr lang="en-US" sz="1800" smtClean="0"/>
          </a:p>
        </p:txBody>
      </p:sp>
      <p:sp>
        <p:nvSpPr>
          <p:cNvPr id="21509" name="Rectangle 4"/>
          <p:cNvSpPr>
            <a:spLocks noChangeArrowheads="1"/>
          </p:cNvSpPr>
          <p:nvPr/>
        </p:nvSpPr>
        <p:spPr bwMode="auto">
          <a:xfrm>
            <a:off x="4532313" y="1957388"/>
            <a:ext cx="1317625" cy="366712"/>
          </a:xfrm>
          <a:prstGeom prst="rect">
            <a:avLst/>
          </a:prstGeom>
          <a:noFill/>
          <a:ln w="9525" algn="ctr">
            <a:noFill/>
            <a:miter lim="800000"/>
            <a:headEnd/>
            <a:tailEnd/>
          </a:ln>
        </p:spPr>
        <p:txBody>
          <a:bodyPr wrap="none">
            <a:spAutoFit/>
          </a:bodyPr>
          <a:lstStyle/>
          <a:p>
            <a:pPr algn="ctr">
              <a:spcBef>
                <a:spcPct val="30000"/>
              </a:spcBef>
            </a:pPr>
            <a:r>
              <a:rPr lang="fa-IR">
                <a:cs typeface="B Nazanin" pitchFamily="2" charset="-78"/>
              </a:rPr>
              <a:t>ساختار اجتماعی</a:t>
            </a:r>
            <a:endParaRPr lang="en-US">
              <a:cs typeface="B Nazanin" pitchFamily="2" charset="-78"/>
            </a:endParaRPr>
          </a:p>
        </p:txBody>
      </p:sp>
      <p:sp>
        <p:nvSpPr>
          <p:cNvPr id="21510" name="Rectangle 5"/>
          <p:cNvSpPr>
            <a:spLocks noChangeArrowheads="1"/>
          </p:cNvSpPr>
          <p:nvPr/>
        </p:nvSpPr>
        <p:spPr bwMode="auto">
          <a:xfrm>
            <a:off x="4700588" y="4275138"/>
            <a:ext cx="1022350" cy="457200"/>
          </a:xfrm>
          <a:prstGeom prst="rect">
            <a:avLst/>
          </a:prstGeom>
          <a:noFill/>
          <a:ln w="9525" algn="ctr">
            <a:noFill/>
            <a:miter lim="800000"/>
            <a:headEnd/>
            <a:tailEnd/>
          </a:ln>
        </p:spPr>
        <p:txBody>
          <a:bodyPr wrap="none">
            <a:spAutoFit/>
          </a:bodyPr>
          <a:lstStyle/>
          <a:p>
            <a:pPr algn="ctr">
              <a:spcBef>
                <a:spcPct val="30000"/>
              </a:spcBef>
            </a:pPr>
            <a:r>
              <a:rPr lang="fa-IR" sz="2400">
                <a:cs typeface="B Nazanin" pitchFamily="2" charset="-78"/>
              </a:rPr>
              <a:t>کنشگران</a:t>
            </a:r>
            <a:endParaRPr lang="en-US" sz="2400">
              <a:cs typeface="B Nazanin" pitchFamily="2" charset="-78"/>
            </a:endParaRPr>
          </a:p>
        </p:txBody>
      </p:sp>
      <p:sp>
        <p:nvSpPr>
          <p:cNvPr id="21511" name="Rectangle 6"/>
          <p:cNvSpPr>
            <a:spLocks noChangeArrowheads="1"/>
          </p:cNvSpPr>
          <p:nvPr/>
        </p:nvSpPr>
        <p:spPr bwMode="auto">
          <a:xfrm>
            <a:off x="7126288" y="3124200"/>
            <a:ext cx="819150" cy="457200"/>
          </a:xfrm>
          <a:prstGeom prst="rect">
            <a:avLst/>
          </a:prstGeom>
          <a:noFill/>
          <a:ln w="9525" algn="ctr">
            <a:noFill/>
            <a:miter lim="800000"/>
            <a:headEnd/>
            <a:tailEnd/>
          </a:ln>
        </p:spPr>
        <p:txBody>
          <a:bodyPr wrap="none">
            <a:spAutoFit/>
          </a:bodyPr>
          <a:lstStyle/>
          <a:p>
            <a:pPr algn="ctr">
              <a:spcBef>
                <a:spcPct val="30000"/>
              </a:spcBef>
            </a:pPr>
            <a:r>
              <a:rPr lang="fa-IR" sz="2400">
                <a:cs typeface="B Nazanin" pitchFamily="2" charset="-78"/>
              </a:rPr>
              <a:t>فناوری</a:t>
            </a:r>
            <a:endParaRPr lang="en-US" sz="2400">
              <a:cs typeface="B Nazanin" pitchFamily="2" charset="-78"/>
            </a:endParaRPr>
          </a:p>
        </p:txBody>
      </p:sp>
      <p:sp>
        <p:nvSpPr>
          <p:cNvPr id="21512" name="Rectangle 7"/>
          <p:cNvSpPr>
            <a:spLocks noChangeArrowheads="1"/>
          </p:cNvSpPr>
          <p:nvPr/>
        </p:nvSpPr>
        <p:spPr bwMode="auto">
          <a:xfrm>
            <a:off x="1908175" y="3068638"/>
            <a:ext cx="2003425" cy="461962"/>
          </a:xfrm>
          <a:prstGeom prst="rect">
            <a:avLst/>
          </a:prstGeom>
          <a:noFill/>
          <a:ln w="9525" algn="ctr">
            <a:noFill/>
            <a:miter lim="800000"/>
            <a:headEnd/>
            <a:tailEnd/>
          </a:ln>
        </p:spPr>
        <p:txBody>
          <a:bodyPr wrap="none">
            <a:spAutoFit/>
          </a:bodyPr>
          <a:lstStyle/>
          <a:p>
            <a:pPr algn="ctr">
              <a:spcBef>
                <a:spcPct val="30000"/>
              </a:spcBef>
            </a:pPr>
            <a:r>
              <a:rPr lang="fa-IR" sz="2400">
                <a:cs typeface="B Nazanin" pitchFamily="2" charset="-78"/>
              </a:rPr>
              <a:t>هدفها واستراتژی ها</a:t>
            </a:r>
            <a:endParaRPr lang="en-US" sz="2400">
              <a:cs typeface="B Nazanin" pitchFamily="2" charset="-78"/>
            </a:endParaRPr>
          </a:p>
        </p:txBody>
      </p:sp>
      <p:sp>
        <p:nvSpPr>
          <p:cNvPr id="21513" name="Rectangle 9"/>
          <p:cNvSpPr>
            <a:spLocks noChangeArrowheads="1"/>
          </p:cNvSpPr>
          <p:nvPr/>
        </p:nvSpPr>
        <p:spPr bwMode="auto">
          <a:xfrm>
            <a:off x="7385050" y="908050"/>
            <a:ext cx="719138" cy="457200"/>
          </a:xfrm>
          <a:prstGeom prst="rect">
            <a:avLst/>
          </a:prstGeom>
          <a:noFill/>
          <a:ln w="9525" algn="ctr">
            <a:noFill/>
            <a:miter lim="800000"/>
            <a:headEnd/>
            <a:tailEnd/>
          </a:ln>
        </p:spPr>
        <p:txBody>
          <a:bodyPr wrap="none">
            <a:spAutoFit/>
          </a:bodyPr>
          <a:lstStyle/>
          <a:p>
            <a:pPr algn="ctr">
              <a:spcBef>
                <a:spcPct val="30000"/>
              </a:spcBef>
            </a:pPr>
            <a:r>
              <a:rPr lang="fa-IR" sz="2400"/>
              <a:t>محیط</a:t>
            </a:r>
            <a:endParaRPr lang="en-US" sz="2400"/>
          </a:p>
        </p:txBody>
      </p:sp>
      <p:sp>
        <p:nvSpPr>
          <p:cNvPr id="21514" name="Line 10"/>
          <p:cNvSpPr>
            <a:spLocks noChangeShapeType="1"/>
          </p:cNvSpPr>
          <p:nvPr/>
        </p:nvSpPr>
        <p:spPr bwMode="auto">
          <a:xfrm flipV="1">
            <a:off x="3563938" y="2349500"/>
            <a:ext cx="1079500" cy="792163"/>
          </a:xfrm>
          <a:prstGeom prst="line">
            <a:avLst/>
          </a:prstGeom>
          <a:noFill/>
          <a:ln w="28575">
            <a:solidFill>
              <a:schemeClr val="tx1"/>
            </a:solidFill>
            <a:round/>
            <a:headEnd type="triangle" w="med" len="med"/>
            <a:tailEnd type="triangle" w="med" len="med"/>
          </a:ln>
        </p:spPr>
        <p:txBody>
          <a:bodyPr/>
          <a:lstStyle/>
          <a:p>
            <a:endParaRPr lang="fa-IR"/>
          </a:p>
        </p:txBody>
      </p:sp>
      <p:sp>
        <p:nvSpPr>
          <p:cNvPr id="21515" name="Line 12"/>
          <p:cNvSpPr>
            <a:spLocks noChangeShapeType="1"/>
          </p:cNvSpPr>
          <p:nvPr/>
        </p:nvSpPr>
        <p:spPr bwMode="auto">
          <a:xfrm>
            <a:off x="5795963" y="2276475"/>
            <a:ext cx="1296987" cy="865188"/>
          </a:xfrm>
          <a:prstGeom prst="line">
            <a:avLst/>
          </a:prstGeom>
          <a:noFill/>
          <a:ln w="28575">
            <a:solidFill>
              <a:schemeClr val="tx1"/>
            </a:solidFill>
            <a:round/>
            <a:headEnd type="triangle" w="med" len="med"/>
            <a:tailEnd type="triangle" w="med" len="med"/>
          </a:ln>
        </p:spPr>
        <p:txBody>
          <a:bodyPr/>
          <a:lstStyle/>
          <a:p>
            <a:endParaRPr lang="fa-IR"/>
          </a:p>
        </p:txBody>
      </p:sp>
      <p:sp>
        <p:nvSpPr>
          <p:cNvPr id="21516" name="Line 13"/>
          <p:cNvSpPr>
            <a:spLocks noChangeShapeType="1"/>
          </p:cNvSpPr>
          <p:nvPr/>
        </p:nvSpPr>
        <p:spPr bwMode="auto">
          <a:xfrm flipH="1">
            <a:off x="5148263" y="2349500"/>
            <a:ext cx="0" cy="1871663"/>
          </a:xfrm>
          <a:prstGeom prst="line">
            <a:avLst/>
          </a:prstGeom>
          <a:noFill/>
          <a:ln w="28575">
            <a:solidFill>
              <a:schemeClr val="tx1"/>
            </a:solidFill>
            <a:round/>
            <a:headEnd type="triangle" w="med" len="med"/>
            <a:tailEnd type="triangle" w="med" len="med"/>
          </a:ln>
        </p:spPr>
        <p:txBody>
          <a:bodyPr/>
          <a:lstStyle/>
          <a:p>
            <a:endParaRPr lang="fa-IR"/>
          </a:p>
        </p:txBody>
      </p:sp>
      <p:sp>
        <p:nvSpPr>
          <p:cNvPr id="21517" name="Line 14"/>
          <p:cNvSpPr>
            <a:spLocks noChangeShapeType="1"/>
          </p:cNvSpPr>
          <p:nvPr/>
        </p:nvSpPr>
        <p:spPr bwMode="auto">
          <a:xfrm>
            <a:off x="3708400" y="3357563"/>
            <a:ext cx="3240088" cy="71437"/>
          </a:xfrm>
          <a:prstGeom prst="line">
            <a:avLst/>
          </a:prstGeom>
          <a:noFill/>
          <a:ln w="28575">
            <a:solidFill>
              <a:schemeClr val="tx1"/>
            </a:solidFill>
            <a:round/>
            <a:headEnd type="triangle" w="med" len="med"/>
            <a:tailEnd type="triangle" w="med" len="med"/>
          </a:ln>
        </p:spPr>
        <p:txBody>
          <a:bodyPr/>
          <a:lstStyle/>
          <a:p>
            <a:endParaRPr lang="fa-IR"/>
          </a:p>
        </p:txBody>
      </p:sp>
      <p:sp>
        <p:nvSpPr>
          <p:cNvPr id="21518" name="Line 15"/>
          <p:cNvSpPr>
            <a:spLocks noChangeShapeType="1"/>
          </p:cNvSpPr>
          <p:nvPr/>
        </p:nvSpPr>
        <p:spPr bwMode="auto">
          <a:xfrm>
            <a:off x="3563938" y="3500438"/>
            <a:ext cx="1223962" cy="720725"/>
          </a:xfrm>
          <a:prstGeom prst="line">
            <a:avLst/>
          </a:prstGeom>
          <a:noFill/>
          <a:ln w="28575">
            <a:solidFill>
              <a:schemeClr val="tx1"/>
            </a:solidFill>
            <a:round/>
            <a:headEnd type="triangle" w="med" len="med"/>
            <a:tailEnd type="triangle" w="med" len="med"/>
          </a:ln>
        </p:spPr>
        <p:txBody>
          <a:bodyPr/>
          <a:lstStyle/>
          <a:p>
            <a:endParaRPr lang="fa-IR"/>
          </a:p>
        </p:txBody>
      </p:sp>
      <p:sp>
        <p:nvSpPr>
          <p:cNvPr id="21519" name="Line 16"/>
          <p:cNvSpPr>
            <a:spLocks noChangeShapeType="1"/>
          </p:cNvSpPr>
          <p:nvPr/>
        </p:nvSpPr>
        <p:spPr bwMode="auto">
          <a:xfrm flipV="1">
            <a:off x="5364163" y="3573463"/>
            <a:ext cx="1871662" cy="647700"/>
          </a:xfrm>
          <a:prstGeom prst="line">
            <a:avLst/>
          </a:prstGeom>
          <a:noFill/>
          <a:ln w="28575">
            <a:solidFill>
              <a:schemeClr val="tx1"/>
            </a:solidFill>
            <a:round/>
            <a:headEnd type="triangle" w="med" len="me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850900"/>
          </a:xfrm>
          <a:solidFill>
            <a:schemeClr val="accent2"/>
          </a:solidFill>
          <a:scene3d>
            <a:camera prst="legacyObliqueTopLeft"/>
            <a:lightRig rig="legacyFlat3" dir="t"/>
          </a:scene3d>
          <a:sp3d extrusionH="430200" prstMaterial="legacyMatte">
            <a:bevelT w="13500" h="13500" prst="angle"/>
            <a:bevelB w="13500" h="13500" prst="angle"/>
            <a:extrusionClr>
              <a:schemeClr val="accent2"/>
            </a:extrusionClr>
          </a:sp3d>
        </p:spPr>
        <p:txBody>
          <a:bodyPr>
            <a:flatTx/>
          </a:bodyPr>
          <a:lstStyle/>
          <a:p>
            <a:pPr eaLnBrk="1" hangingPunct="1"/>
            <a:r>
              <a:rPr lang="fa-IR" smtClean="0">
                <a:cs typeface="B Nazanin" pitchFamily="2" charset="-78"/>
              </a:rPr>
              <a:t>الگوی</a:t>
            </a:r>
            <a:r>
              <a:rPr lang="en-US" smtClean="0">
                <a:latin typeface="Times New Roman" pitchFamily="18" charset="0"/>
                <a:cs typeface="Times New Roman" pitchFamily="18" charset="0"/>
              </a:rPr>
              <a:t>                                SWOT</a:t>
            </a:r>
            <a:r>
              <a:rPr lang="fa-IR" smtClean="0">
                <a:cs typeface="B Nazanin" pitchFamily="2" charset="-78"/>
              </a:rPr>
              <a:t> </a:t>
            </a:r>
            <a:endParaRPr lang="en-US" smtClean="0">
              <a:latin typeface="Times New Roman" pitchFamily="18" charset="0"/>
              <a:cs typeface="Times New Roman" pitchFamily="18" charset="0"/>
            </a:endParaRPr>
          </a:p>
        </p:txBody>
      </p:sp>
      <p:graphicFrame>
        <p:nvGraphicFramePr>
          <p:cNvPr id="38937" name="Group 25"/>
          <p:cNvGraphicFramePr>
            <a:graphicFrameLocks noGrp="1"/>
          </p:cNvGraphicFramePr>
          <p:nvPr>
            <p:ph idx="1"/>
          </p:nvPr>
        </p:nvGraphicFramePr>
        <p:xfrm>
          <a:off x="3357563" y="3143250"/>
          <a:ext cx="5184775" cy="3024188"/>
        </p:xfrm>
        <a:graphic>
          <a:graphicData uri="http://schemas.openxmlformats.org/drawingml/2006/table">
            <a:tbl>
              <a:tblPr rtl="1"/>
              <a:tblGrid>
                <a:gridCol w="2592387">
                  <a:extLst>
                    <a:ext uri="{9D8B030D-6E8A-4147-A177-3AD203B41FA5}">
                      <a16:colId xmlns:a16="http://schemas.microsoft.com/office/drawing/2014/main" xmlns="" val="20000"/>
                    </a:ext>
                  </a:extLst>
                </a:gridCol>
                <a:gridCol w="2592388">
                  <a:extLst>
                    <a:ext uri="{9D8B030D-6E8A-4147-A177-3AD203B41FA5}">
                      <a16:colId xmlns:a16="http://schemas.microsoft.com/office/drawing/2014/main" xmlns="" val="20001"/>
                    </a:ext>
                  </a:extLst>
                </a:gridCol>
              </a:tblGrid>
              <a:tr h="15684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B Nazanin" pitchFamily="2" charset="-78"/>
                        </a:rPr>
                        <a:t>آسیب پذیری</a:t>
                      </a:r>
                      <a:endParaRPr kumimoji="0" lang="en-US" sz="2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B Nazanin" pitchFamily="2" charset="-78"/>
                        </a:rPr>
                        <a:t>قدرت نفوذسازمان</a:t>
                      </a:r>
                      <a:endParaRPr kumimoji="0" lang="en-US" sz="2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557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B Nazanin" pitchFamily="2" charset="-78"/>
                        </a:rPr>
                        <a:t>مسائل</a:t>
                      </a:r>
                      <a:endParaRPr kumimoji="0" lang="en-US" sz="2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Arial" pitchFamily="34" charset="0"/>
                          <a:cs typeface="B Nazanin" pitchFamily="2" charset="-78"/>
                        </a:rPr>
                        <a:t>محدودیتها</a:t>
                      </a:r>
                      <a:endParaRPr kumimoji="0" lang="en-US" sz="28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2542" name="Rectangle 17"/>
          <p:cNvSpPr>
            <a:spLocks noChangeArrowheads="1"/>
          </p:cNvSpPr>
          <p:nvPr/>
        </p:nvSpPr>
        <p:spPr bwMode="auto">
          <a:xfrm>
            <a:off x="3929063" y="2571750"/>
            <a:ext cx="771525" cy="457200"/>
          </a:xfrm>
          <a:prstGeom prst="rect">
            <a:avLst/>
          </a:prstGeom>
          <a:noFill/>
          <a:ln w="9525" algn="ctr">
            <a:noFill/>
            <a:miter lim="800000"/>
            <a:headEnd/>
            <a:tailEnd/>
          </a:ln>
        </p:spPr>
        <p:txBody>
          <a:bodyPr wrap="none">
            <a:spAutoFit/>
          </a:bodyPr>
          <a:lstStyle/>
          <a:p>
            <a:pPr algn="ctr">
              <a:spcBef>
                <a:spcPct val="30000"/>
              </a:spcBef>
            </a:pPr>
            <a:r>
              <a:rPr lang="fa-IR" sz="2400">
                <a:cs typeface="B Nazanin" pitchFamily="2" charset="-78"/>
              </a:rPr>
              <a:t>فرصت</a:t>
            </a:r>
            <a:endParaRPr lang="en-US" sz="2400">
              <a:cs typeface="B Nazanin" pitchFamily="2" charset="-78"/>
            </a:endParaRPr>
          </a:p>
        </p:txBody>
      </p:sp>
      <p:sp>
        <p:nvSpPr>
          <p:cNvPr id="22543" name="Rectangle 18"/>
          <p:cNvSpPr>
            <a:spLocks noChangeArrowheads="1"/>
          </p:cNvSpPr>
          <p:nvPr/>
        </p:nvSpPr>
        <p:spPr bwMode="auto">
          <a:xfrm>
            <a:off x="7572375" y="2571750"/>
            <a:ext cx="725488" cy="457200"/>
          </a:xfrm>
          <a:prstGeom prst="rect">
            <a:avLst/>
          </a:prstGeom>
          <a:noFill/>
          <a:ln w="9525" algn="ctr">
            <a:noFill/>
            <a:miter lim="800000"/>
            <a:headEnd/>
            <a:tailEnd/>
          </a:ln>
        </p:spPr>
        <p:txBody>
          <a:bodyPr wrap="none">
            <a:spAutoFit/>
          </a:bodyPr>
          <a:lstStyle/>
          <a:p>
            <a:pPr algn="ctr">
              <a:spcBef>
                <a:spcPct val="30000"/>
              </a:spcBef>
            </a:pPr>
            <a:r>
              <a:rPr lang="fa-IR" sz="2400">
                <a:cs typeface="B Nazanin" pitchFamily="2" charset="-78"/>
              </a:rPr>
              <a:t>تهدید</a:t>
            </a:r>
            <a:endParaRPr lang="en-US" sz="2400">
              <a:cs typeface="B Nazanin" pitchFamily="2" charset="-78"/>
            </a:endParaRPr>
          </a:p>
        </p:txBody>
      </p:sp>
      <p:sp>
        <p:nvSpPr>
          <p:cNvPr id="22544" name="Rectangle 21"/>
          <p:cNvSpPr>
            <a:spLocks noChangeArrowheads="1"/>
          </p:cNvSpPr>
          <p:nvPr/>
        </p:nvSpPr>
        <p:spPr bwMode="auto">
          <a:xfrm rot="-5400000">
            <a:off x="2794793" y="3777457"/>
            <a:ext cx="582613" cy="457200"/>
          </a:xfrm>
          <a:prstGeom prst="rect">
            <a:avLst/>
          </a:prstGeom>
          <a:noFill/>
          <a:ln w="9525" algn="ctr">
            <a:noFill/>
            <a:miter lim="800000"/>
            <a:headEnd/>
            <a:tailEnd/>
          </a:ln>
        </p:spPr>
        <p:txBody>
          <a:bodyPr>
            <a:spAutoFit/>
          </a:bodyPr>
          <a:lstStyle/>
          <a:p>
            <a:pPr algn="ctr">
              <a:spcBef>
                <a:spcPct val="30000"/>
              </a:spcBef>
            </a:pPr>
            <a:r>
              <a:rPr lang="fa-IR" sz="2400">
                <a:cs typeface="B Nazanin" pitchFamily="2" charset="-78"/>
              </a:rPr>
              <a:t>قوت</a:t>
            </a:r>
            <a:endParaRPr lang="en-US" sz="2400">
              <a:cs typeface="B Nazanin" pitchFamily="2" charset="-78"/>
            </a:endParaRPr>
          </a:p>
        </p:txBody>
      </p:sp>
      <p:sp>
        <p:nvSpPr>
          <p:cNvPr id="22545" name="Rectangle 22"/>
          <p:cNvSpPr>
            <a:spLocks noChangeArrowheads="1"/>
          </p:cNvSpPr>
          <p:nvPr/>
        </p:nvSpPr>
        <p:spPr bwMode="auto">
          <a:xfrm rot="-5400000">
            <a:off x="2744787" y="5256213"/>
            <a:ext cx="682625" cy="457200"/>
          </a:xfrm>
          <a:prstGeom prst="rect">
            <a:avLst/>
          </a:prstGeom>
          <a:noFill/>
          <a:ln w="9525" algn="ctr">
            <a:noFill/>
            <a:miter lim="800000"/>
            <a:headEnd/>
            <a:tailEnd/>
          </a:ln>
        </p:spPr>
        <p:txBody>
          <a:bodyPr wrap="none">
            <a:spAutoFit/>
          </a:bodyPr>
          <a:lstStyle/>
          <a:p>
            <a:pPr algn="ctr">
              <a:spcBef>
                <a:spcPct val="30000"/>
              </a:spcBef>
            </a:pPr>
            <a:r>
              <a:rPr lang="fa-IR" sz="2400">
                <a:cs typeface="B Nazanin" pitchFamily="2" charset="-78"/>
              </a:rPr>
              <a:t>ضعف</a:t>
            </a:r>
            <a:endParaRPr lang="en-US" sz="2400">
              <a:cs typeface="B Nazanin" pitchFamily="2" charset="-78"/>
            </a:endParaRPr>
          </a:p>
        </p:txBody>
      </p:sp>
      <p:sp>
        <p:nvSpPr>
          <p:cNvPr id="22546" name="Rectangle 23"/>
          <p:cNvSpPr>
            <a:spLocks noChangeArrowheads="1"/>
          </p:cNvSpPr>
          <p:nvPr/>
        </p:nvSpPr>
        <p:spPr bwMode="auto">
          <a:xfrm>
            <a:off x="5500688" y="2000250"/>
            <a:ext cx="936625" cy="366713"/>
          </a:xfrm>
          <a:prstGeom prst="rect">
            <a:avLst/>
          </a:prstGeom>
          <a:noFill/>
          <a:ln w="9525" algn="ctr">
            <a:noFill/>
            <a:miter lim="800000"/>
            <a:headEnd/>
            <a:tailEnd/>
          </a:ln>
        </p:spPr>
        <p:txBody>
          <a:bodyPr>
            <a:spAutoFit/>
          </a:bodyPr>
          <a:lstStyle/>
          <a:p>
            <a:r>
              <a:rPr lang="fa-IR"/>
              <a:t>محیط</a:t>
            </a:r>
            <a:endParaRPr lang="en-US"/>
          </a:p>
        </p:txBody>
      </p:sp>
      <p:sp>
        <p:nvSpPr>
          <p:cNvPr id="22547" name="Rectangle 24"/>
          <p:cNvSpPr>
            <a:spLocks noChangeArrowheads="1"/>
          </p:cNvSpPr>
          <p:nvPr/>
        </p:nvSpPr>
        <p:spPr bwMode="auto">
          <a:xfrm rot="-5400000">
            <a:off x="1817688" y="4611687"/>
            <a:ext cx="731838" cy="366713"/>
          </a:xfrm>
          <a:prstGeom prst="rect">
            <a:avLst/>
          </a:prstGeom>
          <a:noFill/>
          <a:ln w="9525" algn="ctr">
            <a:noFill/>
            <a:miter lim="800000"/>
            <a:headEnd/>
            <a:tailEnd/>
          </a:ln>
        </p:spPr>
        <p:txBody>
          <a:bodyPr wrap="none">
            <a:spAutoFit/>
          </a:bodyPr>
          <a:lstStyle/>
          <a:p>
            <a:r>
              <a:rPr lang="fa-IR"/>
              <a:t>سازمان</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rtl="1"/>
            <a:r>
              <a:rPr lang="fa-IR" sz="5400" dirty="0" smtClean="0">
                <a:latin typeface="IranNastaliq" panose="02020505000000020003" pitchFamily="18" charset="0"/>
                <a:cs typeface="IranNastaliq" panose="02020505000000020003" pitchFamily="18" charset="0"/>
              </a:rPr>
              <a:t>عوامل تعیین </a:t>
            </a:r>
            <a:r>
              <a:rPr lang="fa-IR" sz="5400" dirty="0">
                <a:latin typeface="IranNastaliq" panose="02020505000000020003" pitchFamily="18" charset="0"/>
                <a:cs typeface="IranNastaliq" panose="02020505000000020003" pitchFamily="18" charset="0"/>
              </a:rPr>
              <a:t>اولویت </a:t>
            </a:r>
            <a:r>
              <a:rPr lang="fa-IR" sz="5400" dirty="0" smtClean="0">
                <a:latin typeface="IranNastaliq" panose="02020505000000020003" pitchFamily="18" charset="0"/>
                <a:cs typeface="IranNastaliq" panose="02020505000000020003" pitchFamily="18" charset="0"/>
              </a:rPr>
              <a:t>مشکلات در این کارگاه</a:t>
            </a:r>
            <a:endParaRPr lang="en-US" sz="54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533400" y="1219200"/>
            <a:ext cx="8229600" cy="4525963"/>
          </a:xfrm>
        </p:spPr>
        <p:txBody>
          <a:bodyPr>
            <a:normAutofit lnSpcReduction="10000"/>
          </a:bodyPr>
          <a:lstStyle/>
          <a:p>
            <a:pPr marL="0" indent="0" algn="just" rtl="1">
              <a:lnSpc>
                <a:spcPct val="200000"/>
              </a:lnSpc>
              <a:buNone/>
            </a:pPr>
            <a:r>
              <a:rPr lang="fa-IR" sz="2400" b="1" dirty="0">
                <a:solidFill>
                  <a:srgbClr val="FF0000"/>
                </a:solidFill>
                <a:cs typeface="B Zar" panose="00000400000000000000" pitchFamily="2" charset="-78"/>
              </a:rPr>
              <a:t>1</a:t>
            </a:r>
            <a:r>
              <a:rPr lang="fa-IR" sz="2400" b="1" dirty="0" smtClean="0">
                <a:solidFill>
                  <a:srgbClr val="FF0000"/>
                </a:solidFill>
                <a:cs typeface="B Zar" panose="00000400000000000000" pitchFamily="2" charset="-78"/>
              </a:rPr>
              <a:t>) معیارهای گستره نفوذ مشکل</a:t>
            </a:r>
            <a:r>
              <a:rPr lang="fa-IR" sz="2400" b="1" dirty="0" smtClean="0">
                <a:cs typeface="B Zar" panose="00000400000000000000" pitchFamily="2" charset="-78"/>
              </a:rPr>
              <a:t>( محدوده ای از سازمان که از این مساله تاثیر می پذیرد).</a:t>
            </a:r>
          </a:p>
          <a:p>
            <a:pPr marL="0" indent="0" algn="just" rtl="1" fontAlgn="t">
              <a:lnSpc>
                <a:spcPct val="200000"/>
              </a:lnSpc>
              <a:buNone/>
            </a:pPr>
            <a:r>
              <a:rPr lang="fa-IR" sz="2400" b="1" dirty="0">
                <a:cs typeface="B Zar" panose="00000400000000000000" pitchFamily="2" charset="-78"/>
              </a:rPr>
              <a:t> </a:t>
            </a:r>
            <a:r>
              <a:rPr lang="fa-IR" sz="2400" b="1" dirty="0" smtClean="0">
                <a:cs typeface="B Zar" panose="00000400000000000000" pitchFamily="2" charset="-78"/>
              </a:rPr>
              <a:t> الف) به صورت محدود و موردی بخش های غیر اصلی سازمان را در برگرفته است</a:t>
            </a:r>
            <a:r>
              <a:rPr lang="fa-IR" sz="2400" b="1" dirty="0" smtClean="0">
                <a:solidFill>
                  <a:srgbClr val="00B050"/>
                </a:solidFill>
                <a:cs typeface="B Zar" panose="00000400000000000000" pitchFamily="2" charset="-78"/>
              </a:rPr>
              <a:t>(تا10 امتیاز)</a:t>
            </a:r>
            <a:endParaRPr lang="en-US" sz="2400" b="1" dirty="0" smtClean="0">
              <a:solidFill>
                <a:srgbClr val="00B050"/>
              </a:solidFill>
              <a:cs typeface="B Zar" panose="00000400000000000000" pitchFamily="2" charset="-78"/>
            </a:endParaRPr>
          </a:p>
          <a:p>
            <a:pPr marL="0" indent="0" algn="just" rtl="1" fontAlgn="t">
              <a:lnSpc>
                <a:spcPct val="200000"/>
              </a:lnSpc>
              <a:buNone/>
            </a:pPr>
            <a:r>
              <a:rPr lang="fa-IR" sz="2400" b="1" dirty="0" smtClean="0">
                <a:cs typeface="B Zar" panose="00000400000000000000" pitchFamily="2" charset="-78"/>
              </a:rPr>
              <a:t>  ب) بخش های عمده و مهم سازمان</a:t>
            </a:r>
            <a:r>
              <a:rPr lang="fa-IR" sz="2400" b="1" dirty="0">
                <a:cs typeface="B Zar" panose="00000400000000000000" pitchFamily="2" charset="-78"/>
              </a:rPr>
              <a:t> را در می گیرد </a:t>
            </a:r>
            <a:r>
              <a:rPr lang="fa-IR" sz="2400" b="1" dirty="0" smtClean="0">
                <a:solidFill>
                  <a:srgbClr val="00B050"/>
                </a:solidFill>
                <a:cs typeface="B Zar" panose="00000400000000000000" pitchFamily="2" charset="-78"/>
              </a:rPr>
              <a:t>(11تا20 امتیاز)</a:t>
            </a:r>
            <a:endParaRPr lang="en-US" sz="2400" b="1" dirty="0" smtClean="0">
              <a:solidFill>
                <a:srgbClr val="00B050"/>
              </a:solidFill>
              <a:cs typeface="B Zar" panose="00000400000000000000" pitchFamily="2" charset="-78"/>
            </a:endParaRPr>
          </a:p>
          <a:p>
            <a:pPr marL="0" indent="0" algn="just" rtl="1" fontAlgn="t">
              <a:lnSpc>
                <a:spcPct val="200000"/>
              </a:lnSpc>
              <a:buNone/>
            </a:pPr>
            <a:r>
              <a:rPr lang="fa-IR" sz="2400" b="1" dirty="0" smtClean="0">
                <a:cs typeface="B Zar" panose="00000400000000000000" pitchFamily="2" charset="-78"/>
              </a:rPr>
              <a:t>  ج) کل سازمان</a:t>
            </a:r>
            <a:r>
              <a:rPr lang="fa-IR" sz="2400" b="1" dirty="0">
                <a:cs typeface="B Zar" panose="00000400000000000000" pitchFamily="2" charset="-78"/>
              </a:rPr>
              <a:t> </a:t>
            </a:r>
            <a:r>
              <a:rPr lang="fa-IR" sz="2400" b="1" dirty="0" smtClean="0">
                <a:cs typeface="B Zar" panose="00000400000000000000" pitchFamily="2" charset="-78"/>
              </a:rPr>
              <a:t>را  در بر می گیرد </a:t>
            </a:r>
            <a:r>
              <a:rPr lang="fa-IR" sz="2400" b="1" dirty="0" smtClean="0">
                <a:solidFill>
                  <a:srgbClr val="00B050"/>
                </a:solidFill>
                <a:cs typeface="B Zar" panose="00000400000000000000" pitchFamily="2" charset="-78"/>
              </a:rPr>
              <a:t>( 21تا30 امتیاز)</a:t>
            </a:r>
            <a:endParaRPr lang="en-US" sz="2400" b="1" dirty="0" smtClean="0">
              <a:solidFill>
                <a:srgbClr val="00B050"/>
              </a:solidFill>
              <a:cs typeface="B Zar" panose="00000400000000000000" pitchFamily="2" charset="-78"/>
            </a:endParaRPr>
          </a:p>
          <a:p>
            <a:pPr algn="r" rtl="1"/>
            <a:endParaRPr lang="en-US" dirty="0"/>
          </a:p>
        </p:txBody>
      </p:sp>
    </p:spTree>
    <p:extLst>
      <p:ext uri="{BB962C8B-B14F-4D97-AF65-F5344CB8AC3E}">
        <p14:creationId xmlns:p14="http://schemas.microsoft.com/office/powerpoint/2010/main" val="2390918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rtl="1"/>
            <a:r>
              <a:rPr lang="fa-IR" sz="5400" dirty="0" smtClean="0">
                <a:latin typeface="IranNastaliq" panose="02020505000000020003" pitchFamily="18" charset="0"/>
                <a:cs typeface="IranNastaliq" panose="02020505000000020003" pitchFamily="18" charset="0"/>
              </a:rPr>
              <a:t>عوامل </a:t>
            </a:r>
            <a:r>
              <a:rPr lang="fa-IR" sz="5400" dirty="0">
                <a:latin typeface="IranNastaliq" panose="02020505000000020003" pitchFamily="18" charset="0"/>
                <a:cs typeface="IranNastaliq" panose="02020505000000020003" pitchFamily="18" charset="0"/>
              </a:rPr>
              <a:t>تعیین اولویت مشکلات در این کارگاه </a:t>
            </a:r>
            <a:endParaRPr lang="en-US" sz="54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457200" y="1066800"/>
            <a:ext cx="8229600" cy="5029200"/>
          </a:xfrm>
        </p:spPr>
        <p:txBody>
          <a:bodyPr>
            <a:noAutofit/>
          </a:bodyPr>
          <a:lstStyle/>
          <a:p>
            <a:pPr algn="just" rtl="1" fontAlgn="t">
              <a:lnSpc>
                <a:spcPct val="200000"/>
              </a:lnSpc>
            </a:pPr>
            <a:r>
              <a:rPr lang="fa-IR" sz="2000" b="1" dirty="0" smtClean="0">
                <a:solidFill>
                  <a:srgbClr val="FF0000"/>
                </a:solidFill>
                <a:cs typeface="B Zar" panose="00000400000000000000" pitchFamily="2" charset="-78"/>
              </a:rPr>
              <a:t>2</a:t>
            </a:r>
            <a:r>
              <a:rPr lang="fa-IR" sz="2000" b="1" dirty="0">
                <a:solidFill>
                  <a:srgbClr val="FF0000"/>
                </a:solidFill>
                <a:cs typeface="B Zar" panose="00000400000000000000" pitchFamily="2" charset="-78"/>
              </a:rPr>
              <a:t>) معیارهای </a:t>
            </a:r>
            <a:r>
              <a:rPr lang="fa-IR" sz="2000" b="1" dirty="0" smtClean="0">
                <a:solidFill>
                  <a:srgbClr val="FF0000"/>
                </a:solidFill>
                <a:cs typeface="B Zar" panose="00000400000000000000" pitchFamily="2" charset="-78"/>
              </a:rPr>
              <a:t>اهمیت مشکل </a:t>
            </a:r>
            <a:r>
              <a:rPr lang="fa-IR" sz="2000" b="1" dirty="0" smtClean="0">
                <a:cs typeface="B Zar" panose="00000400000000000000" pitchFamily="2" charset="-78"/>
              </a:rPr>
              <a:t>:میزان تاثیری که </a:t>
            </a:r>
            <a:r>
              <a:rPr lang="fa-IR" sz="2000" b="1" dirty="0">
                <a:cs typeface="B Zar" panose="00000400000000000000" pitchFamily="2" charset="-78"/>
              </a:rPr>
              <a:t>هر مشکل در </a:t>
            </a:r>
            <a:r>
              <a:rPr lang="fa-IR" sz="2000" b="1" dirty="0">
                <a:solidFill>
                  <a:srgbClr val="0070C0"/>
                </a:solidFill>
                <a:cs typeface="B Zar" panose="00000400000000000000" pitchFamily="2" charset="-78"/>
              </a:rPr>
              <a:t>عدم تحقق اهداف </a:t>
            </a:r>
            <a:r>
              <a:rPr lang="fa-IR" sz="2000" b="1" dirty="0" smtClean="0">
                <a:solidFill>
                  <a:srgbClr val="0070C0"/>
                </a:solidFill>
                <a:cs typeface="B Zar" panose="00000400000000000000" pitchFamily="2" charset="-78"/>
              </a:rPr>
              <a:t>و استراتژی </a:t>
            </a:r>
            <a:r>
              <a:rPr lang="fa-IR" sz="2000" b="1" dirty="0">
                <a:solidFill>
                  <a:srgbClr val="0070C0"/>
                </a:solidFill>
                <a:cs typeface="B Zar" panose="00000400000000000000" pitchFamily="2" charset="-78"/>
              </a:rPr>
              <a:t>های سازمان</a:t>
            </a:r>
            <a:r>
              <a:rPr lang="fa-IR" sz="2000" b="1" dirty="0">
                <a:cs typeface="B Zar" panose="00000400000000000000" pitchFamily="2" charset="-78"/>
              </a:rPr>
              <a:t> دارد</a:t>
            </a:r>
            <a:r>
              <a:rPr lang="fa-IR" sz="2000" b="1" dirty="0" smtClean="0">
                <a:cs typeface="B Zar" panose="00000400000000000000" pitchFamily="2" charset="-78"/>
              </a:rPr>
              <a:t>.</a:t>
            </a:r>
            <a:endParaRPr lang="fa-IR" sz="2000" b="1" dirty="0">
              <a:cs typeface="B Zar" panose="00000400000000000000" pitchFamily="2" charset="-78"/>
            </a:endParaRPr>
          </a:p>
          <a:p>
            <a:pPr algn="just" rtl="1" fontAlgn="t">
              <a:lnSpc>
                <a:spcPct val="200000"/>
              </a:lnSpc>
            </a:pPr>
            <a:r>
              <a:rPr lang="fa-IR" sz="2000" b="1" dirty="0" smtClean="0">
                <a:cs typeface="B Zar" panose="00000400000000000000" pitchFamily="2" charset="-78"/>
              </a:rPr>
              <a:t> الف) به طور محدود و موردی تحقق بخشی از </a:t>
            </a:r>
            <a:r>
              <a:rPr lang="fa-IR" sz="2000" b="1" dirty="0">
                <a:cs typeface="B Zar" panose="00000400000000000000" pitchFamily="2" charset="-78"/>
              </a:rPr>
              <a:t>اهداف و ماموریت </a:t>
            </a:r>
            <a:r>
              <a:rPr lang="fa-IR" sz="2000" b="1" dirty="0" smtClean="0">
                <a:cs typeface="B Zar" panose="00000400000000000000" pitchFamily="2" charset="-78"/>
              </a:rPr>
              <a:t>های </a:t>
            </a:r>
            <a:r>
              <a:rPr lang="fa-IR" sz="2000" b="1" dirty="0">
                <a:cs typeface="B Zar" panose="00000400000000000000" pitchFamily="2" charset="-78"/>
              </a:rPr>
              <a:t>سازمان</a:t>
            </a:r>
            <a:r>
              <a:rPr lang="fa-IR" sz="2000" b="1" dirty="0" smtClean="0">
                <a:cs typeface="B Zar" panose="00000400000000000000" pitchFamily="2" charset="-78"/>
              </a:rPr>
              <a:t> را با مانع مواجه می کند</a:t>
            </a:r>
            <a:r>
              <a:rPr lang="fa-IR" sz="2000" b="1" dirty="0" smtClean="0">
                <a:solidFill>
                  <a:srgbClr val="00B050"/>
                </a:solidFill>
                <a:cs typeface="B Zar" panose="00000400000000000000" pitchFamily="2" charset="-78"/>
              </a:rPr>
              <a:t>(تا10امتیاز</a:t>
            </a:r>
            <a:r>
              <a:rPr lang="fa-IR" sz="2000" b="1" dirty="0">
                <a:solidFill>
                  <a:srgbClr val="00B050"/>
                </a:solidFill>
                <a:cs typeface="B Zar" panose="00000400000000000000" pitchFamily="2" charset="-78"/>
              </a:rPr>
              <a:t>)</a:t>
            </a:r>
            <a:endParaRPr lang="en-US" sz="2000" b="1" dirty="0">
              <a:solidFill>
                <a:srgbClr val="00B050"/>
              </a:solidFill>
              <a:cs typeface="B Zar" panose="00000400000000000000" pitchFamily="2" charset="-78"/>
            </a:endParaRPr>
          </a:p>
          <a:p>
            <a:pPr algn="just" rtl="1" fontAlgn="t">
              <a:lnSpc>
                <a:spcPct val="200000"/>
              </a:lnSpc>
            </a:pPr>
            <a:r>
              <a:rPr lang="fa-IR" sz="2000" b="1" dirty="0" smtClean="0">
                <a:cs typeface="B Zar" panose="00000400000000000000" pitchFamily="2" charset="-78"/>
              </a:rPr>
              <a:t>ب) تحقق بخش قابل توجهی </a:t>
            </a:r>
            <a:r>
              <a:rPr lang="fa-IR" sz="2000" b="1" dirty="0">
                <a:cs typeface="B Zar" panose="00000400000000000000" pitchFamily="2" charset="-78"/>
              </a:rPr>
              <a:t>از اهداف و ماموریت </a:t>
            </a:r>
            <a:r>
              <a:rPr lang="fa-IR" sz="2000" b="1" dirty="0" smtClean="0">
                <a:cs typeface="B Zar" panose="00000400000000000000" pitchFamily="2" charset="-78"/>
              </a:rPr>
              <a:t>های سازمان</a:t>
            </a:r>
            <a:r>
              <a:rPr lang="fa-IR" sz="2000" b="1" dirty="0">
                <a:cs typeface="B Zar" panose="00000400000000000000" pitchFamily="2" charset="-78"/>
              </a:rPr>
              <a:t> را با مانع مواجه می </a:t>
            </a:r>
            <a:r>
              <a:rPr lang="fa-IR" sz="2000" b="1" dirty="0" smtClean="0">
                <a:cs typeface="B Zar" panose="00000400000000000000" pitchFamily="2" charset="-78"/>
              </a:rPr>
              <a:t>کند </a:t>
            </a:r>
            <a:r>
              <a:rPr lang="fa-IR" sz="2000" b="1" dirty="0" smtClean="0">
                <a:solidFill>
                  <a:srgbClr val="00B050"/>
                </a:solidFill>
                <a:cs typeface="B Zar" panose="00000400000000000000" pitchFamily="2" charset="-78"/>
              </a:rPr>
              <a:t>(11تا 20 </a:t>
            </a:r>
            <a:r>
              <a:rPr lang="fa-IR" sz="2000" b="1" dirty="0">
                <a:solidFill>
                  <a:srgbClr val="00B050"/>
                </a:solidFill>
                <a:cs typeface="B Zar" panose="00000400000000000000" pitchFamily="2" charset="-78"/>
              </a:rPr>
              <a:t>امتیاز</a:t>
            </a:r>
            <a:r>
              <a:rPr lang="fa-IR" sz="2000" b="1" dirty="0" smtClean="0">
                <a:solidFill>
                  <a:srgbClr val="00B050"/>
                </a:solidFill>
                <a:cs typeface="B Zar" panose="00000400000000000000" pitchFamily="2" charset="-78"/>
              </a:rPr>
              <a:t>)</a:t>
            </a:r>
          </a:p>
          <a:p>
            <a:pPr algn="just" rtl="1" fontAlgn="t">
              <a:lnSpc>
                <a:spcPct val="200000"/>
              </a:lnSpc>
            </a:pPr>
            <a:r>
              <a:rPr lang="fa-IR" sz="2000" b="1" dirty="0" smtClean="0">
                <a:solidFill>
                  <a:srgbClr val="00B050"/>
                </a:solidFill>
                <a:cs typeface="B Zar" panose="00000400000000000000" pitchFamily="2" charset="-78"/>
              </a:rPr>
              <a:t>ج) مانع تحقق تمام یا بخش اعظم اهداف ومأموریت سازمان شده است(21 تا30 امتیاز)</a:t>
            </a:r>
            <a:endParaRPr lang="en-US" sz="2000" b="1" dirty="0">
              <a:solidFill>
                <a:srgbClr val="00B050"/>
              </a:solidFill>
              <a:cs typeface="B Zar" panose="00000400000000000000" pitchFamily="2" charset="-78"/>
            </a:endParaRPr>
          </a:p>
        </p:txBody>
      </p:sp>
    </p:spTree>
    <p:extLst>
      <p:ext uri="{BB962C8B-B14F-4D97-AF65-F5344CB8AC3E}">
        <p14:creationId xmlns:p14="http://schemas.microsoft.com/office/powerpoint/2010/main" val="276764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a:latin typeface="IranNastaliq" panose="02020505000000020003" pitchFamily="18" charset="0"/>
                <a:cs typeface="IranNastaliq" panose="02020505000000020003" pitchFamily="18" charset="0"/>
              </a:rPr>
              <a:t>عوامل تعیین اولویت مشکلات در این کارگاه</a:t>
            </a:r>
            <a:endParaRPr lang="en-US" sz="54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381000" y="1447800"/>
            <a:ext cx="8229600" cy="4572000"/>
          </a:xfrm>
        </p:spPr>
        <p:txBody>
          <a:bodyPr>
            <a:normAutofit fontScale="25000" lnSpcReduction="20000"/>
          </a:bodyPr>
          <a:lstStyle/>
          <a:p>
            <a:pPr algn="r" rtl="1">
              <a:lnSpc>
                <a:spcPct val="220000"/>
              </a:lnSpc>
            </a:pPr>
            <a:r>
              <a:rPr lang="fa-IR" sz="9600" b="1" dirty="0" smtClean="0">
                <a:solidFill>
                  <a:srgbClr val="FF0000"/>
                </a:solidFill>
                <a:cs typeface="B Zar" panose="00000400000000000000" pitchFamily="2" charset="-78"/>
              </a:rPr>
              <a:t>3) </a:t>
            </a:r>
            <a:r>
              <a:rPr lang="fa-IR" sz="9600" b="1" dirty="0">
                <a:solidFill>
                  <a:srgbClr val="FF0000"/>
                </a:solidFill>
                <a:cs typeface="B Zar" panose="00000400000000000000" pitchFamily="2" charset="-78"/>
              </a:rPr>
              <a:t>معیارهای </a:t>
            </a:r>
            <a:r>
              <a:rPr lang="fa-IR" sz="9600" b="1" dirty="0" smtClean="0">
                <a:solidFill>
                  <a:srgbClr val="FF0000"/>
                </a:solidFill>
                <a:cs typeface="B Zar" panose="00000400000000000000" pitchFamily="2" charset="-78"/>
              </a:rPr>
              <a:t>میزان فوریت مشکل</a:t>
            </a:r>
            <a:r>
              <a:rPr lang="fa-IR" sz="9600" b="1" dirty="0">
                <a:cs typeface="B Zar" panose="00000400000000000000" pitchFamily="2" charset="-78"/>
              </a:rPr>
              <a:t>: </a:t>
            </a:r>
            <a:r>
              <a:rPr lang="fa-IR" sz="9600" b="1" dirty="0" smtClean="0">
                <a:cs typeface="B Zar" panose="00000400000000000000" pitchFamily="2" charset="-78"/>
              </a:rPr>
              <a:t>میزان </a:t>
            </a:r>
            <a:r>
              <a:rPr lang="fa-IR" sz="9600" b="1" dirty="0">
                <a:cs typeface="B Zar" panose="00000400000000000000" pitchFamily="2" charset="-78"/>
              </a:rPr>
              <a:t>تعجیلی بودن حل </a:t>
            </a:r>
            <a:r>
              <a:rPr lang="fa-IR" sz="9600" b="1" dirty="0" smtClean="0">
                <a:cs typeface="B Zar" panose="00000400000000000000" pitchFamily="2" charset="-78"/>
              </a:rPr>
              <a:t>مشکل</a:t>
            </a:r>
            <a:endParaRPr lang="fa-IR" sz="9600" dirty="0" smtClean="0">
              <a:cs typeface="B Zar" panose="00000400000000000000" pitchFamily="2" charset="-78"/>
            </a:endParaRPr>
          </a:p>
          <a:p>
            <a:pPr algn="r" rtl="1" fontAlgn="t">
              <a:lnSpc>
                <a:spcPct val="220000"/>
              </a:lnSpc>
            </a:pPr>
            <a:r>
              <a:rPr lang="fa-IR" sz="9600" b="1" dirty="0">
                <a:cs typeface="B Zar" panose="00000400000000000000" pitchFamily="2" charset="-78"/>
              </a:rPr>
              <a:t>الف) مهم</a:t>
            </a:r>
            <a:r>
              <a:rPr lang="fa-IR" sz="9600" b="1" dirty="0" smtClean="0">
                <a:cs typeface="B Zar" panose="00000400000000000000" pitchFamily="2" charset="-78"/>
              </a:rPr>
              <a:t>: در </a:t>
            </a:r>
            <a:r>
              <a:rPr lang="fa-IR" sz="9600" b="1" dirty="0">
                <a:cs typeface="B Zar" panose="00000400000000000000" pitchFamily="2" charset="-78"/>
              </a:rPr>
              <a:t>اولین فرصت باید حل شود  </a:t>
            </a:r>
            <a:r>
              <a:rPr lang="fa-IR" sz="9600" b="1" dirty="0">
                <a:solidFill>
                  <a:srgbClr val="00B050"/>
                </a:solidFill>
                <a:cs typeface="B Zar" panose="00000400000000000000" pitchFamily="2" charset="-78"/>
              </a:rPr>
              <a:t>(10 امتیاز)</a:t>
            </a:r>
            <a:endParaRPr lang="en-US" sz="9600" b="1" dirty="0">
              <a:solidFill>
                <a:srgbClr val="00B050"/>
              </a:solidFill>
              <a:cs typeface="B Zar" panose="00000400000000000000" pitchFamily="2" charset="-78"/>
            </a:endParaRPr>
          </a:p>
          <a:p>
            <a:pPr algn="r" rtl="1" fontAlgn="t">
              <a:lnSpc>
                <a:spcPct val="220000"/>
              </a:lnSpc>
            </a:pPr>
            <a:r>
              <a:rPr lang="fa-IR" sz="9600" b="1" dirty="0">
                <a:cs typeface="B Zar" panose="00000400000000000000" pitchFamily="2" charset="-78"/>
              </a:rPr>
              <a:t>ب) حساس</a:t>
            </a:r>
            <a:r>
              <a:rPr lang="fa-IR" sz="9600" b="1" dirty="0" smtClean="0">
                <a:cs typeface="B Zar" panose="00000400000000000000" pitchFamily="2" charset="-78"/>
              </a:rPr>
              <a:t>: در </a:t>
            </a:r>
            <a:r>
              <a:rPr lang="fa-IR" sz="9600" b="1" dirty="0">
                <a:cs typeface="B Zar" panose="00000400000000000000" pitchFamily="2" charset="-78"/>
              </a:rPr>
              <a:t>اسرع وقت باید حل شود </a:t>
            </a:r>
            <a:r>
              <a:rPr lang="fa-IR" sz="9600" b="1" dirty="0">
                <a:solidFill>
                  <a:srgbClr val="00B050"/>
                </a:solidFill>
                <a:cs typeface="B Zar" panose="00000400000000000000" pitchFamily="2" charset="-78"/>
              </a:rPr>
              <a:t>(20 امتیاز)</a:t>
            </a:r>
            <a:endParaRPr lang="en-US" sz="9600" b="1" dirty="0">
              <a:solidFill>
                <a:srgbClr val="00B050"/>
              </a:solidFill>
              <a:cs typeface="B Zar" panose="00000400000000000000" pitchFamily="2" charset="-78"/>
            </a:endParaRPr>
          </a:p>
          <a:p>
            <a:pPr algn="r" rtl="1" fontAlgn="t">
              <a:lnSpc>
                <a:spcPct val="220000"/>
              </a:lnSpc>
            </a:pPr>
            <a:r>
              <a:rPr lang="fa-IR" sz="9600" b="1" dirty="0">
                <a:cs typeface="B Zar" panose="00000400000000000000" pitchFamily="2" charset="-78"/>
              </a:rPr>
              <a:t>ج) </a:t>
            </a:r>
            <a:r>
              <a:rPr lang="fa-IR" sz="9600" b="1" dirty="0" smtClean="0">
                <a:cs typeface="B Zar" panose="00000400000000000000" pitchFamily="2" charset="-78"/>
              </a:rPr>
              <a:t>حیاتی: بسیار </a:t>
            </a:r>
            <a:r>
              <a:rPr lang="fa-IR" sz="9600" b="1" dirty="0">
                <a:cs typeface="B Zar" panose="00000400000000000000" pitchFamily="2" charset="-78"/>
              </a:rPr>
              <a:t>فوری باید حل شود </a:t>
            </a:r>
            <a:r>
              <a:rPr lang="fa-IR" sz="9600" b="1" dirty="0">
                <a:solidFill>
                  <a:srgbClr val="00B050"/>
                </a:solidFill>
                <a:cs typeface="B Zar" panose="00000400000000000000" pitchFamily="2" charset="-78"/>
              </a:rPr>
              <a:t>(30 امتیاز)</a:t>
            </a:r>
            <a:endParaRPr lang="en-US" sz="9600" b="1" dirty="0">
              <a:solidFill>
                <a:srgbClr val="00B050"/>
              </a:solidFill>
              <a:cs typeface="B Zar" panose="00000400000000000000" pitchFamily="2" charset="-78"/>
            </a:endParaRPr>
          </a:p>
          <a:p>
            <a:pPr algn="r" rtl="1"/>
            <a:endParaRPr lang="en-US" dirty="0"/>
          </a:p>
        </p:txBody>
      </p:sp>
    </p:spTree>
    <p:extLst>
      <p:ext uri="{BB962C8B-B14F-4D97-AF65-F5344CB8AC3E}">
        <p14:creationId xmlns:p14="http://schemas.microsoft.com/office/powerpoint/2010/main" val="62176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fa-IR" sz="4000" dirty="0" smtClean="0">
                <a:solidFill>
                  <a:srgbClr val="FF0000"/>
                </a:solidFill>
                <a:cs typeface="B Titr" pitchFamily="2" charset="-78"/>
              </a:rPr>
              <a:t>کنش پژوهی </a:t>
            </a:r>
            <a:endParaRPr lang="en-US" sz="4000" dirty="0" smtClean="0">
              <a:solidFill>
                <a:srgbClr val="FF0000"/>
              </a:solidFill>
              <a:cs typeface="B Titr" pitchFamily="2" charset="-78"/>
            </a:endParaRPr>
          </a:p>
        </p:txBody>
      </p:sp>
      <p:sp>
        <p:nvSpPr>
          <p:cNvPr id="5123" name="Content Placeholder 2"/>
          <p:cNvSpPr>
            <a:spLocks noGrp="1"/>
          </p:cNvSpPr>
          <p:nvPr>
            <p:ph idx="1"/>
          </p:nvPr>
        </p:nvSpPr>
        <p:spPr>
          <a:xfrm>
            <a:off x="457200" y="1295400"/>
            <a:ext cx="8305800" cy="5181600"/>
          </a:xfrm>
        </p:spPr>
        <p:txBody>
          <a:bodyPr>
            <a:normAutofit/>
          </a:bodyPr>
          <a:lstStyle/>
          <a:p>
            <a:pPr algn="just" rtl="1"/>
            <a:r>
              <a:rPr lang="fa-IR" dirty="0" smtClean="0">
                <a:cs typeface="B Titr" pitchFamily="2" charset="-78"/>
              </a:rPr>
              <a:t>1- </a:t>
            </a:r>
            <a:r>
              <a:rPr lang="fa-IR" dirty="0" smtClean="0">
                <a:cs typeface="B Titr" pitchFamily="2" charset="-78"/>
              </a:rPr>
              <a:t>آشنایی  با تعریف علمی </a:t>
            </a:r>
            <a:r>
              <a:rPr lang="fa-IR" dirty="0" smtClean="0">
                <a:solidFill>
                  <a:srgbClr val="FF0000"/>
                </a:solidFill>
                <a:cs typeface="B Titr" pitchFamily="2" charset="-78"/>
              </a:rPr>
              <a:t>مشکل،مسئله،آسیب </a:t>
            </a:r>
          </a:p>
          <a:p>
            <a:pPr algn="just" rtl="1"/>
            <a:r>
              <a:rPr lang="fa-IR" dirty="0" smtClean="0">
                <a:cs typeface="B Titr" pitchFamily="2" charset="-78"/>
              </a:rPr>
              <a:t>2-آشنایی با  روش های علمی مساله یابی ومشکل شناسی وراه حل های علمی برطرف کردن  مشکلات</a:t>
            </a:r>
          </a:p>
          <a:p>
            <a:pPr algn="just" rtl="1"/>
            <a:r>
              <a:rPr lang="fa-IR" dirty="0" smtClean="0">
                <a:cs typeface="B Titr" pitchFamily="2" charset="-78"/>
              </a:rPr>
              <a:t>3-شناسایی علمی وسیستماتیک مسائل ومشکلات حال وآینده </a:t>
            </a:r>
            <a:r>
              <a:rPr lang="en-US" dirty="0" smtClean="0">
                <a:cs typeface="B Titr" pitchFamily="2" charset="-78"/>
              </a:rPr>
              <a:t>)</a:t>
            </a:r>
            <a:r>
              <a:rPr lang="fa-IR" dirty="0" smtClean="0">
                <a:cs typeface="B Titr" pitchFamily="2" charset="-78"/>
              </a:rPr>
              <a:t>میان مدت </a:t>
            </a:r>
            <a:r>
              <a:rPr lang="en-US" dirty="0" smtClean="0">
                <a:cs typeface="B Titr" pitchFamily="2" charset="-78"/>
              </a:rPr>
              <a:t>(</a:t>
            </a:r>
            <a:r>
              <a:rPr lang="fa-IR" dirty="0" smtClean="0">
                <a:cs typeface="B Titr" pitchFamily="2" charset="-78"/>
              </a:rPr>
              <a:t>واولویت بندی آنها</a:t>
            </a:r>
          </a:p>
          <a:p>
            <a:pPr algn="just" rtl="1"/>
            <a:r>
              <a:rPr lang="fa-IR" dirty="0" smtClean="0">
                <a:cs typeface="B Titr" pitchFamily="2" charset="-78"/>
              </a:rPr>
              <a:t>4- شناسایی راه حل مشکلات (گردش کار،بررسی ستادی،</a:t>
            </a:r>
            <a:r>
              <a:rPr lang="en-US" dirty="0" smtClean="0">
                <a:cs typeface="B Titr" pitchFamily="2" charset="-78"/>
              </a:rPr>
              <a:t> </a:t>
            </a:r>
            <a:r>
              <a:rPr lang="fa-IR" dirty="0" smtClean="0">
                <a:cs typeface="B Titr" pitchFamily="2" charset="-78"/>
              </a:rPr>
              <a:t>اتاق فکر،جلسه هماهنگی ،پایان نامه،پروژه تحقیقاتی و........)</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کارخواسته اول:  شناسایی مشکلات</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3241924"/>
              </p:ext>
            </p:extLst>
          </p:nvPr>
        </p:nvGraphicFramePr>
        <p:xfrm>
          <a:off x="457200" y="1600200"/>
          <a:ext cx="8229600" cy="286512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tblGrid>
              <a:tr h="370840">
                <a:tc>
                  <a:txBody>
                    <a:bodyPr/>
                    <a:lstStyle/>
                    <a:p>
                      <a:pPr algn="ctr" rtl="1"/>
                      <a:r>
                        <a:rPr lang="fa-IR" dirty="0" smtClean="0"/>
                        <a:t>تبعات و پیامد های مشکل  </a:t>
                      </a:r>
                      <a:endParaRPr lang="en-US" dirty="0"/>
                    </a:p>
                  </a:txBody>
                  <a:tcPr/>
                </a:tc>
                <a:tc>
                  <a:txBody>
                    <a:bodyPr/>
                    <a:lstStyle/>
                    <a:p>
                      <a:pPr algn="ctr" rtl="1"/>
                      <a:r>
                        <a:rPr lang="fa-IR" dirty="0" smtClean="0"/>
                        <a:t>علل</a:t>
                      </a:r>
                      <a:r>
                        <a:rPr lang="fa-IR" baseline="0" dirty="0" smtClean="0"/>
                        <a:t> و ریشه های مشکل</a:t>
                      </a:r>
                      <a:endParaRPr lang="en-US" dirty="0"/>
                    </a:p>
                  </a:txBody>
                  <a:tcPr/>
                </a:tc>
                <a:tc>
                  <a:txBody>
                    <a:bodyPr/>
                    <a:lstStyle/>
                    <a:p>
                      <a:pPr algn="ctr" rtl="1"/>
                      <a:r>
                        <a:rPr lang="fa-IR" dirty="0" smtClean="0"/>
                        <a:t>ابعاد واجزای مشکل   </a:t>
                      </a:r>
                      <a:endParaRPr lang="en-US" dirty="0"/>
                    </a:p>
                  </a:txBody>
                  <a:tcPr/>
                </a:tc>
                <a:tc>
                  <a:txBody>
                    <a:bodyPr/>
                    <a:lstStyle/>
                    <a:p>
                      <a:pPr algn="ctr" rtl="1"/>
                      <a:r>
                        <a:rPr lang="fa-IR" dirty="0" smtClean="0"/>
                        <a:t>عنوان</a:t>
                      </a:r>
                      <a:r>
                        <a:rPr lang="fa-IR" baseline="0" dirty="0" smtClean="0"/>
                        <a:t> مشکل   </a:t>
                      </a:r>
                      <a:endParaRPr lang="en-US" dirty="0"/>
                    </a:p>
                  </a:txBody>
                  <a:tcPr/>
                </a:tc>
                <a:tc>
                  <a:txBody>
                    <a:bodyPr/>
                    <a:lstStyle/>
                    <a:p>
                      <a:pPr algn="ctr" rtl="1"/>
                      <a:r>
                        <a:rPr lang="fa-IR" dirty="0" smtClean="0"/>
                        <a:t>ردیف</a:t>
                      </a:r>
                      <a:endParaRPr lang="en-US" dirty="0"/>
                    </a:p>
                  </a:txBody>
                  <a:tcPr/>
                </a:tc>
                <a:extLst>
                  <a:ext uri="{0D108BD9-81ED-4DB2-BD59-A6C34878D82A}">
                    <a16:rowId xmlns:a16="http://schemas.microsoft.com/office/drawing/2014/main" xmlns="" val="10000"/>
                  </a:ext>
                </a:extLst>
              </a:tr>
              <a:tr h="370840">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tc>
                  <a:txBody>
                    <a:bodyPr/>
                    <a:lstStyle/>
                    <a:p>
                      <a:pPr algn="ctr" rtl="1"/>
                      <a:endParaRPr lang="en-US" dirty="0"/>
                    </a:p>
                  </a:txBody>
                  <a:tcPr/>
                </a:tc>
                <a:extLst>
                  <a:ext uri="{0D108BD9-81ED-4DB2-BD59-A6C34878D82A}">
                    <a16:rowId xmlns:a16="http://schemas.microsoft.com/office/drawing/2014/main" xmlns="" val="10001"/>
                  </a:ext>
                </a:extLst>
              </a:tr>
              <a:tr h="370840">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extLst>
                  <a:ext uri="{0D108BD9-81ED-4DB2-BD59-A6C34878D82A}">
                    <a16:rowId xmlns:a16="http://schemas.microsoft.com/office/drawing/2014/main" xmlns="" val="10002"/>
                  </a:ext>
                </a:extLst>
              </a:tr>
              <a:tr h="370840">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a:p>
                  </a:txBody>
                  <a:tcPr/>
                </a:tc>
                <a:extLst>
                  <a:ext uri="{0D108BD9-81ED-4DB2-BD59-A6C34878D82A}">
                    <a16:rowId xmlns:a16="http://schemas.microsoft.com/office/drawing/2014/main" xmlns="" val="10003"/>
                  </a:ext>
                </a:extLst>
              </a:tr>
              <a:tr h="370840">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extLst>
                  <a:ext uri="{0D108BD9-81ED-4DB2-BD59-A6C34878D82A}">
                    <a16:rowId xmlns:a16="http://schemas.microsoft.com/office/drawing/2014/main" xmlns="" val="10004"/>
                  </a:ext>
                </a:extLst>
              </a:tr>
              <a:tr h="370840">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extLst>
                  <a:ext uri="{0D108BD9-81ED-4DB2-BD59-A6C34878D82A}">
                    <a16:rowId xmlns:a16="http://schemas.microsoft.com/office/drawing/2014/main" xmlns="" val="10005"/>
                  </a:ext>
                </a:extLst>
              </a:tr>
              <a:tr h="370840">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042051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47800"/>
          </a:xfrm>
        </p:spPr>
        <p:txBody>
          <a:bodyPr>
            <a:normAutofit/>
          </a:bodyPr>
          <a:lstStyle/>
          <a:p>
            <a:pPr lvl="0"/>
            <a:r>
              <a:rPr lang="fa-IR" altLang="en-US" sz="4000" b="1" dirty="0" smtClean="0">
                <a:latin typeface="Calibri" pitchFamily="34" charset="0"/>
                <a:ea typeface="Calibri" pitchFamily="34" charset="0"/>
                <a:cs typeface="B Zar" panose="00000400000000000000" pitchFamily="2" charset="-78"/>
              </a:rPr>
              <a:t>کارخواسته دوم : </a:t>
            </a:r>
            <a:r>
              <a:rPr lang="fa-IR" altLang="en-US" sz="4000" b="1" dirty="0">
                <a:latin typeface="Calibri" pitchFamily="34" charset="0"/>
                <a:ea typeface="Calibri" pitchFamily="34" charset="0"/>
                <a:cs typeface="B Zar" panose="00000400000000000000" pitchFamily="2" charset="-78"/>
              </a:rPr>
              <a:t>اولویت بندی </a:t>
            </a:r>
            <a:r>
              <a:rPr lang="fa-IR" altLang="en-US" sz="4000" b="1" dirty="0" smtClean="0">
                <a:latin typeface="Calibri" pitchFamily="34" charset="0"/>
                <a:ea typeface="Calibri" pitchFamily="34" charset="0"/>
                <a:cs typeface="B Zar" panose="00000400000000000000" pitchFamily="2" charset="-78"/>
              </a:rPr>
              <a:t>مشکلات</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4773410"/>
              </p:ext>
            </p:extLst>
          </p:nvPr>
        </p:nvGraphicFramePr>
        <p:xfrm>
          <a:off x="457200" y="1219200"/>
          <a:ext cx="8229599" cy="5309505"/>
        </p:xfrm>
        <a:graphic>
          <a:graphicData uri="http://schemas.openxmlformats.org/drawingml/2006/table">
            <a:tbl>
              <a:tblPr rtl="1" firstRow="1" firstCol="1" bandRow="1">
                <a:tableStyleId>{5C22544A-7EE6-4342-B048-85BDC9FD1C3A}</a:tableStyleId>
              </a:tblPr>
              <a:tblGrid>
                <a:gridCol w="816968">
                  <a:extLst>
                    <a:ext uri="{9D8B030D-6E8A-4147-A177-3AD203B41FA5}">
                      <a16:colId xmlns:a16="http://schemas.microsoft.com/office/drawing/2014/main" xmlns="" val="20000"/>
                    </a:ext>
                  </a:extLst>
                </a:gridCol>
                <a:gridCol w="1551548">
                  <a:extLst>
                    <a:ext uri="{9D8B030D-6E8A-4147-A177-3AD203B41FA5}">
                      <a16:colId xmlns:a16="http://schemas.microsoft.com/office/drawing/2014/main" xmlns="" val="20001"/>
                    </a:ext>
                  </a:extLst>
                </a:gridCol>
                <a:gridCol w="816968">
                  <a:extLst>
                    <a:ext uri="{9D8B030D-6E8A-4147-A177-3AD203B41FA5}">
                      <a16:colId xmlns:a16="http://schemas.microsoft.com/office/drawing/2014/main" xmlns="" val="20002"/>
                    </a:ext>
                  </a:extLst>
                </a:gridCol>
                <a:gridCol w="735156">
                  <a:extLst>
                    <a:ext uri="{9D8B030D-6E8A-4147-A177-3AD203B41FA5}">
                      <a16:colId xmlns:a16="http://schemas.microsoft.com/office/drawing/2014/main" xmlns="" val="20003"/>
                    </a:ext>
                  </a:extLst>
                </a:gridCol>
                <a:gridCol w="735156">
                  <a:extLst>
                    <a:ext uri="{9D8B030D-6E8A-4147-A177-3AD203B41FA5}">
                      <a16:colId xmlns:a16="http://schemas.microsoft.com/office/drawing/2014/main" xmlns="" val="20004"/>
                    </a:ext>
                  </a:extLst>
                </a:gridCol>
                <a:gridCol w="735156">
                  <a:extLst>
                    <a:ext uri="{9D8B030D-6E8A-4147-A177-3AD203B41FA5}">
                      <a16:colId xmlns:a16="http://schemas.microsoft.com/office/drawing/2014/main" xmlns="" val="20005"/>
                    </a:ext>
                  </a:extLst>
                </a:gridCol>
                <a:gridCol w="735156">
                  <a:extLst>
                    <a:ext uri="{9D8B030D-6E8A-4147-A177-3AD203B41FA5}">
                      <a16:colId xmlns:a16="http://schemas.microsoft.com/office/drawing/2014/main" xmlns="" val="20006"/>
                    </a:ext>
                  </a:extLst>
                </a:gridCol>
                <a:gridCol w="735156">
                  <a:extLst>
                    <a:ext uri="{9D8B030D-6E8A-4147-A177-3AD203B41FA5}">
                      <a16:colId xmlns:a16="http://schemas.microsoft.com/office/drawing/2014/main" xmlns="" val="20007"/>
                    </a:ext>
                  </a:extLst>
                </a:gridCol>
                <a:gridCol w="734580">
                  <a:extLst>
                    <a:ext uri="{9D8B030D-6E8A-4147-A177-3AD203B41FA5}">
                      <a16:colId xmlns:a16="http://schemas.microsoft.com/office/drawing/2014/main" xmlns="" val="20008"/>
                    </a:ext>
                  </a:extLst>
                </a:gridCol>
                <a:gridCol w="633755">
                  <a:extLst>
                    <a:ext uri="{9D8B030D-6E8A-4147-A177-3AD203B41FA5}">
                      <a16:colId xmlns:a16="http://schemas.microsoft.com/office/drawing/2014/main" xmlns="" val="20009"/>
                    </a:ext>
                  </a:extLst>
                </a:gridCol>
              </a:tblGrid>
              <a:tr h="298531">
                <a:tc rowSpan="3">
                  <a:txBody>
                    <a:bodyPr/>
                    <a:lstStyle/>
                    <a:p>
                      <a:pPr algn="ctr" rtl="1">
                        <a:lnSpc>
                          <a:spcPct val="115000"/>
                        </a:lnSpc>
                        <a:spcAft>
                          <a:spcPts val="0"/>
                        </a:spcAft>
                      </a:pPr>
                      <a:r>
                        <a:rPr lang="fa-IR" sz="1300" b="1" kern="1200" dirty="0">
                          <a:solidFill>
                            <a:schemeClr val="tx1"/>
                          </a:solidFill>
                          <a:effectLst/>
                          <a:cs typeface="B Zar" panose="00000400000000000000" pitchFamily="2" charset="-78"/>
                        </a:rPr>
                        <a:t> </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300" b="1" kern="1200" dirty="0">
                          <a:solidFill>
                            <a:schemeClr val="tx1"/>
                          </a:solidFill>
                          <a:effectLst/>
                          <a:cs typeface="B Zar" panose="00000400000000000000" pitchFamily="2" charset="-78"/>
                        </a:rPr>
                        <a:t> </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300" b="1" kern="1200" dirty="0">
                          <a:solidFill>
                            <a:schemeClr val="tx1"/>
                          </a:solidFill>
                          <a:effectLst/>
                          <a:cs typeface="B Zar" panose="00000400000000000000" pitchFamily="2" charset="-78"/>
                        </a:rPr>
                        <a:t> </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300" b="1" kern="1200" dirty="0">
                          <a:solidFill>
                            <a:schemeClr val="tx1"/>
                          </a:solidFill>
                          <a:effectLst/>
                          <a:cs typeface="B Zar" panose="00000400000000000000" pitchFamily="2" charset="-78"/>
                        </a:rPr>
                        <a:t>ردیف</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tx2">
                        <a:lumMod val="20000"/>
                        <a:lumOff val="80000"/>
                      </a:schemeClr>
                    </a:solidFill>
                  </a:tcPr>
                </a:tc>
                <a:tc rowSpan="3">
                  <a:txBody>
                    <a:bodyPr/>
                    <a:lstStyle/>
                    <a:p>
                      <a:pPr algn="r" rtl="1">
                        <a:lnSpc>
                          <a:spcPct val="115000"/>
                        </a:lnSpc>
                        <a:spcAft>
                          <a:spcPts val="0"/>
                        </a:spcAft>
                      </a:pPr>
                      <a:r>
                        <a:rPr lang="fa-IR" sz="1300" b="1" kern="1200" dirty="0">
                          <a:solidFill>
                            <a:schemeClr val="tx1"/>
                          </a:solidFill>
                          <a:effectLst/>
                          <a:cs typeface="B Zar" panose="00000400000000000000" pitchFamily="2" charset="-78"/>
                        </a:rPr>
                        <a:t> </a:t>
                      </a:r>
                      <a:endParaRPr lang="en-US" sz="1100" b="1" dirty="0">
                        <a:solidFill>
                          <a:schemeClr val="tx1"/>
                        </a:solidFill>
                        <a:effectLst/>
                        <a:cs typeface="B Zar" panose="00000400000000000000" pitchFamily="2" charset="-78"/>
                      </a:endParaRPr>
                    </a:p>
                    <a:p>
                      <a:pPr algn="r" rtl="1">
                        <a:lnSpc>
                          <a:spcPct val="115000"/>
                        </a:lnSpc>
                        <a:spcAft>
                          <a:spcPts val="0"/>
                        </a:spcAft>
                      </a:pPr>
                      <a:r>
                        <a:rPr lang="fa-IR" sz="1300" b="1" kern="1200" dirty="0">
                          <a:solidFill>
                            <a:schemeClr val="tx1"/>
                          </a:solidFill>
                          <a:effectLst/>
                          <a:cs typeface="B Zar" panose="00000400000000000000" pitchFamily="2" charset="-78"/>
                        </a:rPr>
                        <a:t> </a:t>
                      </a:r>
                      <a:endParaRPr lang="en-US" sz="1100" b="1" dirty="0">
                        <a:solidFill>
                          <a:schemeClr val="tx1"/>
                        </a:solidFill>
                        <a:effectLst/>
                        <a:cs typeface="B Zar" panose="00000400000000000000" pitchFamily="2" charset="-78"/>
                      </a:endParaRPr>
                    </a:p>
                    <a:p>
                      <a:pPr algn="r" rtl="1">
                        <a:lnSpc>
                          <a:spcPct val="115000"/>
                        </a:lnSpc>
                        <a:spcAft>
                          <a:spcPts val="0"/>
                        </a:spcAft>
                      </a:pPr>
                      <a:r>
                        <a:rPr lang="fa-IR" sz="1300" b="1" kern="1200" dirty="0">
                          <a:solidFill>
                            <a:schemeClr val="tx1"/>
                          </a:solidFill>
                          <a:effectLst/>
                          <a:cs typeface="B Zar" panose="00000400000000000000" pitchFamily="2" charset="-78"/>
                        </a:rPr>
                        <a:t> </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2000" b="1" kern="1200" dirty="0">
                          <a:solidFill>
                            <a:schemeClr val="tx1"/>
                          </a:solidFill>
                          <a:effectLst/>
                          <a:cs typeface="B Zar" panose="00000400000000000000" pitchFamily="2" charset="-78"/>
                        </a:rPr>
                        <a:t>مشکلات</a:t>
                      </a:r>
                      <a:endParaRPr lang="en-US" sz="1800" b="1" dirty="0">
                        <a:solidFill>
                          <a:schemeClr val="tx1"/>
                        </a:solidFill>
                        <a:effectLst/>
                        <a:latin typeface="Calibri"/>
                        <a:ea typeface="Calibri"/>
                        <a:cs typeface="B Zar" panose="00000400000000000000" pitchFamily="2" charset="-78"/>
                      </a:endParaRPr>
                    </a:p>
                  </a:txBody>
                  <a:tcPr marL="65478" marR="65478" marT="0" marB="0">
                    <a:solidFill>
                      <a:schemeClr val="accent3">
                        <a:lumMod val="40000"/>
                        <a:lumOff val="60000"/>
                      </a:schemeClr>
                    </a:solidFill>
                  </a:tcPr>
                </a:tc>
                <a:tc gridSpan="8">
                  <a:txBody>
                    <a:bodyPr/>
                    <a:lstStyle/>
                    <a:p>
                      <a:pPr algn="ctr" rtl="0">
                        <a:lnSpc>
                          <a:spcPct val="115000"/>
                        </a:lnSpc>
                        <a:spcAft>
                          <a:spcPts val="0"/>
                        </a:spcAft>
                      </a:pPr>
                      <a:r>
                        <a:rPr lang="fa-IR" sz="1600" b="1" kern="1200" dirty="0">
                          <a:solidFill>
                            <a:schemeClr val="tx1"/>
                          </a:solidFill>
                          <a:effectLst/>
                          <a:cs typeface="B Zar" panose="00000400000000000000" pitchFamily="2" charset="-78"/>
                        </a:rPr>
                        <a:t>درجه اولویت در زمینه های </a:t>
                      </a:r>
                      <a:endParaRPr lang="en-US" sz="1400" b="1" dirty="0">
                        <a:solidFill>
                          <a:schemeClr val="tx1"/>
                        </a:solidFill>
                        <a:effectLst/>
                        <a:latin typeface="Calibri"/>
                        <a:ea typeface="Calibri"/>
                        <a:cs typeface="B Zar" panose="00000400000000000000" pitchFamily="2" charset="-78"/>
                      </a:endParaRPr>
                    </a:p>
                  </a:txBody>
                  <a:tcPr marL="65478" marR="65478" marT="0" marB="0">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8531">
                <a:tc vMerge="1">
                  <a:txBody>
                    <a:bodyPr/>
                    <a:lstStyle/>
                    <a:p>
                      <a:endParaRPr lang="en-US"/>
                    </a:p>
                  </a:txBody>
                  <a:tcPr/>
                </a:tc>
                <a:tc vMerge="1">
                  <a:txBody>
                    <a:bodyPr/>
                    <a:lstStyle/>
                    <a:p>
                      <a:endParaRPr lang="en-US"/>
                    </a:p>
                  </a:txBody>
                  <a:tcPr/>
                </a:tc>
                <a:tc gridSpan="3">
                  <a:txBody>
                    <a:bodyPr/>
                    <a:lstStyle/>
                    <a:p>
                      <a:pPr algn="ctr" rtl="0">
                        <a:lnSpc>
                          <a:spcPct val="115000"/>
                        </a:lnSpc>
                        <a:spcAft>
                          <a:spcPts val="0"/>
                        </a:spcAft>
                      </a:pPr>
                      <a:r>
                        <a:rPr lang="fa-IR" sz="1600" b="1" kern="1200" dirty="0">
                          <a:solidFill>
                            <a:schemeClr val="tx1"/>
                          </a:solidFill>
                          <a:effectLst/>
                          <a:cs typeface="B Zar" panose="00000400000000000000" pitchFamily="2" charset="-78"/>
                        </a:rPr>
                        <a:t>فوریت</a:t>
                      </a:r>
                      <a:endParaRPr lang="en-US" sz="1400" b="1" dirty="0">
                        <a:solidFill>
                          <a:schemeClr val="tx1"/>
                        </a:solidFill>
                        <a:effectLst/>
                        <a:latin typeface="Calibri"/>
                        <a:ea typeface="Calibri"/>
                        <a:cs typeface="B Zar" panose="00000400000000000000" pitchFamily="2" charset="-78"/>
                      </a:endParaRPr>
                    </a:p>
                  </a:txBody>
                  <a:tcPr marL="65478" marR="65478"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algn="ctr" rtl="0">
                        <a:lnSpc>
                          <a:spcPct val="115000"/>
                        </a:lnSpc>
                        <a:spcAft>
                          <a:spcPts val="0"/>
                        </a:spcAft>
                      </a:pPr>
                      <a:r>
                        <a:rPr lang="fa-IR" sz="1600" b="1" kern="1200" dirty="0">
                          <a:solidFill>
                            <a:schemeClr val="tx1"/>
                          </a:solidFill>
                          <a:effectLst/>
                          <a:cs typeface="B Zar" panose="00000400000000000000" pitchFamily="2" charset="-78"/>
                        </a:rPr>
                        <a:t>اهمیت</a:t>
                      </a:r>
                      <a:endParaRPr lang="en-US" sz="1400" b="1" dirty="0">
                        <a:solidFill>
                          <a:schemeClr val="tx1"/>
                        </a:solidFill>
                        <a:effectLst/>
                        <a:latin typeface="Calibri"/>
                        <a:ea typeface="Calibri"/>
                        <a:cs typeface="B Zar" panose="00000400000000000000" pitchFamily="2" charset="-78"/>
                      </a:endParaRPr>
                    </a:p>
                  </a:txBody>
                  <a:tcPr marL="65478" marR="65478" marT="0" marB="0">
                    <a:solidFill>
                      <a:schemeClr val="accent4">
                        <a:lumMod val="40000"/>
                        <a:lumOff val="60000"/>
                      </a:schemeClr>
                    </a:solidFill>
                  </a:tcPr>
                </a:tc>
                <a:tc hMerge="1">
                  <a:txBody>
                    <a:bodyPr/>
                    <a:lstStyle/>
                    <a:p>
                      <a:endParaRPr lang="en-US"/>
                    </a:p>
                  </a:txBody>
                  <a:tcPr/>
                </a:tc>
                <a:tc gridSpan="3">
                  <a:txBody>
                    <a:bodyPr/>
                    <a:lstStyle/>
                    <a:p>
                      <a:pPr algn="ctr" rtl="0">
                        <a:lnSpc>
                          <a:spcPct val="115000"/>
                        </a:lnSpc>
                        <a:spcAft>
                          <a:spcPts val="0"/>
                        </a:spcAft>
                      </a:pPr>
                      <a:r>
                        <a:rPr lang="fa-IR" sz="1600" b="1" kern="1200" dirty="0">
                          <a:solidFill>
                            <a:schemeClr val="tx1"/>
                          </a:solidFill>
                          <a:effectLst/>
                          <a:cs typeface="B Zar" panose="00000400000000000000" pitchFamily="2" charset="-78"/>
                        </a:rPr>
                        <a:t>گستره نفوذ مشکل</a:t>
                      </a:r>
                      <a:endParaRPr lang="en-US" sz="1400" b="1" dirty="0">
                        <a:solidFill>
                          <a:schemeClr val="tx1"/>
                        </a:solidFill>
                        <a:effectLst/>
                        <a:latin typeface="Calibri"/>
                        <a:ea typeface="Calibri"/>
                        <a:cs typeface="B Zar" panose="00000400000000000000" pitchFamily="2" charset="-78"/>
                      </a:endParaRPr>
                    </a:p>
                  </a:txBody>
                  <a:tcPr marL="65478" marR="65478" marT="0" marB="0">
                    <a:solidFill>
                      <a:schemeClr val="accent5">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458260">
                <a:tc vMerge="1">
                  <a:txBody>
                    <a:bodyPr/>
                    <a:lstStyle/>
                    <a:p>
                      <a:endParaRPr lang="en-US"/>
                    </a:p>
                  </a:txBody>
                  <a:tcPr/>
                </a:tc>
                <a:tc vMerge="1">
                  <a:txBody>
                    <a:bodyPr/>
                    <a:lstStyle/>
                    <a:p>
                      <a:endParaRPr lang="en-US"/>
                    </a:p>
                  </a:txBody>
                  <a:tcPr/>
                </a:tc>
                <a:tc>
                  <a:txBody>
                    <a:bodyPr/>
                    <a:lstStyle/>
                    <a:p>
                      <a:pPr algn="ctr" rtl="0">
                        <a:lnSpc>
                          <a:spcPct val="115000"/>
                        </a:lnSpc>
                        <a:spcAft>
                          <a:spcPts val="0"/>
                        </a:spcAft>
                      </a:pPr>
                      <a:r>
                        <a:rPr lang="fa-IR" sz="1100" b="1" kern="1200" dirty="0">
                          <a:solidFill>
                            <a:schemeClr val="tx1"/>
                          </a:solidFill>
                          <a:effectLst/>
                          <a:cs typeface="B Zar" panose="00000400000000000000" pitchFamily="2" charset="-78"/>
                        </a:rPr>
                        <a:t>مهم</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(در اولین فرصت)</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(10 امتیاز)</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accent2">
                        <a:lumMod val="20000"/>
                        <a:lumOff val="80000"/>
                      </a:schemeClr>
                    </a:solidFill>
                  </a:tcPr>
                </a:tc>
                <a:tc>
                  <a:txBody>
                    <a:bodyPr/>
                    <a:lstStyle/>
                    <a:p>
                      <a:pPr algn="ctr" rtl="0">
                        <a:lnSpc>
                          <a:spcPct val="115000"/>
                        </a:lnSpc>
                        <a:spcAft>
                          <a:spcPts val="0"/>
                        </a:spcAft>
                      </a:pPr>
                      <a:r>
                        <a:rPr lang="fa-IR" sz="1100" b="1" kern="1200" dirty="0">
                          <a:solidFill>
                            <a:schemeClr val="tx1"/>
                          </a:solidFill>
                          <a:effectLst/>
                          <a:cs typeface="B Zar" panose="00000400000000000000" pitchFamily="2" charset="-78"/>
                        </a:rPr>
                        <a:t>حساس</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(در اسرع وقت)</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(20 امتیاز)</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accent2">
                        <a:lumMod val="20000"/>
                        <a:lumOff val="80000"/>
                      </a:schemeClr>
                    </a:solidFill>
                  </a:tcPr>
                </a:tc>
                <a:tc>
                  <a:txBody>
                    <a:bodyPr/>
                    <a:lstStyle/>
                    <a:p>
                      <a:pPr algn="ctr" rtl="0">
                        <a:lnSpc>
                          <a:spcPct val="115000"/>
                        </a:lnSpc>
                        <a:spcAft>
                          <a:spcPts val="0"/>
                        </a:spcAft>
                      </a:pPr>
                      <a:r>
                        <a:rPr lang="fa-IR" sz="1100" b="1" kern="1200" dirty="0">
                          <a:solidFill>
                            <a:schemeClr val="tx1"/>
                          </a:solidFill>
                          <a:effectLst/>
                          <a:cs typeface="B Zar" panose="00000400000000000000" pitchFamily="2" charset="-78"/>
                        </a:rPr>
                        <a:t>حیاتی</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(بسیارفوری)</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(30 امتیاز)</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accent2">
                        <a:lumMod val="20000"/>
                        <a:lumOff val="80000"/>
                      </a:schemeClr>
                    </a:solidFill>
                  </a:tcPr>
                </a:tc>
                <a:tc>
                  <a:txBody>
                    <a:bodyPr/>
                    <a:lstStyle/>
                    <a:p>
                      <a:pPr algn="ctr" rtl="1">
                        <a:lnSpc>
                          <a:spcPct val="115000"/>
                        </a:lnSpc>
                        <a:spcAft>
                          <a:spcPts val="0"/>
                        </a:spcAft>
                      </a:pPr>
                      <a:r>
                        <a:rPr lang="fa-IR" sz="1100" b="1" kern="1200" dirty="0">
                          <a:solidFill>
                            <a:schemeClr val="tx1"/>
                          </a:solidFill>
                          <a:effectLst/>
                          <a:cs typeface="B Zar" panose="00000400000000000000" pitchFamily="2" charset="-78"/>
                        </a:rPr>
                        <a:t>تاثیر محدود بر بخش هایی از اهداف و ماموریت ها</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(10 امتیاز)</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accent4">
                        <a:lumMod val="40000"/>
                        <a:lumOff val="60000"/>
                      </a:schemeClr>
                    </a:solidFill>
                  </a:tcPr>
                </a:tc>
                <a:tc>
                  <a:txBody>
                    <a:bodyPr/>
                    <a:lstStyle/>
                    <a:p>
                      <a:pPr algn="ctr" rtl="1">
                        <a:lnSpc>
                          <a:spcPct val="115000"/>
                        </a:lnSpc>
                        <a:spcAft>
                          <a:spcPts val="0"/>
                        </a:spcAft>
                      </a:pPr>
                      <a:r>
                        <a:rPr lang="fa-IR" sz="1100" b="1" kern="1200" dirty="0">
                          <a:solidFill>
                            <a:schemeClr val="tx1"/>
                          </a:solidFill>
                          <a:effectLst/>
                          <a:cs typeface="B Zar" panose="00000400000000000000" pitchFamily="2" charset="-78"/>
                        </a:rPr>
                        <a:t>تاثیر بر بخش زیادی از اهداف و ماموریت ها</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(20 امتیاز)</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accent4">
                        <a:lumMod val="40000"/>
                        <a:lumOff val="60000"/>
                      </a:schemeClr>
                    </a:solidFill>
                  </a:tcPr>
                </a:tc>
                <a:tc>
                  <a:txBody>
                    <a:bodyPr/>
                    <a:lstStyle/>
                    <a:p>
                      <a:pPr algn="ctr" rtl="1">
                        <a:lnSpc>
                          <a:spcPct val="115000"/>
                        </a:lnSpc>
                        <a:spcAft>
                          <a:spcPts val="0"/>
                        </a:spcAft>
                      </a:pPr>
                      <a:r>
                        <a:rPr lang="fa-IR" sz="1100" b="1" kern="1200" dirty="0">
                          <a:solidFill>
                            <a:schemeClr val="tx1"/>
                          </a:solidFill>
                          <a:effectLst/>
                          <a:cs typeface="B Zar" panose="00000400000000000000" pitchFamily="2" charset="-78"/>
                        </a:rPr>
                        <a:t>محدود و بخش های غیر اصلی سازمان </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(10 امتیاز)</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accent5">
                        <a:lumMod val="40000"/>
                        <a:lumOff val="60000"/>
                      </a:schemeClr>
                    </a:solidFill>
                  </a:tcPr>
                </a:tc>
                <a:tc>
                  <a:txBody>
                    <a:bodyPr/>
                    <a:lstStyle/>
                    <a:p>
                      <a:pPr algn="ctr" rtl="1">
                        <a:lnSpc>
                          <a:spcPct val="115000"/>
                        </a:lnSpc>
                        <a:spcAft>
                          <a:spcPts val="0"/>
                        </a:spcAft>
                      </a:pPr>
                      <a:r>
                        <a:rPr lang="fa-IR" sz="1100" b="1" kern="1200" dirty="0">
                          <a:solidFill>
                            <a:schemeClr val="tx1"/>
                          </a:solidFill>
                          <a:effectLst/>
                          <a:cs typeface="B Zar" panose="00000400000000000000" pitchFamily="2" charset="-78"/>
                        </a:rPr>
                        <a:t>بخش های اصلی و مهم سازمان</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(20 امتیاز)</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accent5">
                        <a:lumMod val="40000"/>
                        <a:lumOff val="60000"/>
                      </a:schemeClr>
                    </a:solidFill>
                  </a:tcPr>
                </a:tc>
                <a:tc>
                  <a:txBody>
                    <a:bodyPr/>
                    <a:lstStyle/>
                    <a:p>
                      <a:pPr algn="ctr" rtl="1">
                        <a:lnSpc>
                          <a:spcPct val="115000"/>
                        </a:lnSpc>
                        <a:spcAft>
                          <a:spcPts val="0"/>
                        </a:spcAft>
                      </a:pPr>
                      <a:r>
                        <a:rPr lang="fa-IR" sz="1100" b="1" kern="1200" dirty="0">
                          <a:solidFill>
                            <a:schemeClr val="tx1"/>
                          </a:solidFill>
                          <a:effectLst/>
                          <a:cs typeface="B Zar" panose="00000400000000000000" pitchFamily="2" charset="-78"/>
                        </a:rPr>
                        <a:t>کل سازمان</a:t>
                      </a:r>
                      <a:endParaRPr lang="en-US" sz="1100" b="1" dirty="0">
                        <a:solidFill>
                          <a:schemeClr val="tx1"/>
                        </a:solidFill>
                        <a:effectLst/>
                        <a:cs typeface="B Zar" panose="00000400000000000000" pitchFamily="2" charset="-78"/>
                      </a:endParaRPr>
                    </a:p>
                    <a:p>
                      <a:pPr algn="ctr" rtl="1">
                        <a:lnSpc>
                          <a:spcPct val="115000"/>
                        </a:lnSpc>
                        <a:spcAft>
                          <a:spcPts val="0"/>
                        </a:spcAft>
                      </a:pPr>
                      <a:r>
                        <a:rPr lang="fa-IR" sz="1100" b="1" kern="1200" dirty="0">
                          <a:solidFill>
                            <a:schemeClr val="tx1"/>
                          </a:solidFill>
                          <a:effectLst/>
                          <a:cs typeface="B Zar" panose="00000400000000000000" pitchFamily="2" charset="-78"/>
                        </a:rPr>
                        <a:t>(30 امتیاز)</a:t>
                      </a:r>
                      <a:endParaRPr lang="en-US" sz="1100" b="1" dirty="0">
                        <a:solidFill>
                          <a:schemeClr val="tx1"/>
                        </a:solidFill>
                        <a:effectLst/>
                        <a:latin typeface="Calibri"/>
                        <a:ea typeface="Calibri"/>
                        <a:cs typeface="B Zar" panose="00000400000000000000" pitchFamily="2" charset="-78"/>
                      </a:endParaRPr>
                    </a:p>
                  </a:txBody>
                  <a:tcPr marL="65478" marR="65478" marT="0" marB="0">
                    <a:solidFill>
                      <a:schemeClr val="accent5">
                        <a:lumMod val="40000"/>
                        <a:lumOff val="60000"/>
                      </a:schemeClr>
                    </a:solidFill>
                  </a:tcPr>
                </a:tc>
                <a:extLst>
                  <a:ext uri="{0D108BD9-81ED-4DB2-BD59-A6C34878D82A}">
                    <a16:rowId xmlns:a16="http://schemas.microsoft.com/office/drawing/2014/main" xmlns="" val="10002"/>
                  </a:ext>
                </a:extLst>
              </a:tr>
              <a:tr h="500642">
                <a:tc>
                  <a:txBody>
                    <a:bodyPr/>
                    <a:lstStyle/>
                    <a:p>
                      <a:pPr rtl="0">
                        <a:lnSpc>
                          <a:spcPct val="150000"/>
                        </a:lnSpc>
                        <a:spcAft>
                          <a:spcPts val="0"/>
                        </a:spcAft>
                      </a:pPr>
                      <a:r>
                        <a:rPr lang="en-US" sz="17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03"/>
                  </a:ext>
                </a:extLst>
              </a:tr>
              <a:tr h="305949">
                <a:tc>
                  <a:txBody>
                    <a:bodyPr/>
                    <a:lstStyle/>
                    <a:p>
                      <a:pPr algn="ctr" rtl="1">
                        <a:lnSpc>
                          <a:spcPct val="150000"/>
                        </a:lnSpc>
                        <a:spcAft>
                          <a:spcPts val="0"/>
                        </a:spcAft>
                      </a:pPr>
                      <a:r>
                        <a:rPr lang="ar-SA" sz="11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04"/>
                  </a:ext>
                </a:extLst>
              </a:tr>
              <a:tr h="305949">
                <a:tc>
                  <a:txBody>
                    <a:bodyPr/>
                    <a:lstStyle/>
                    <a:p>
                      <a:pPr algn="ctr" rtl="1">
                        <a:lnSpc>
                          <a:spcPct val="150000"/>
                        </a:lnSpc>
                        <a:spcAft>
                          <a:spcPts val="0"/>
                        </a:spcAft>
                      </a:pPr>
                      <a:r>
                        <a:rPr lang="ar-SA" sz="11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05"/>
                  </a:ext>
                </a:extLst>
              </a:tr>
              <a:tr h="305949">
                <a:tc>
                  <a:txBody>
                    <a:bodyPr/>
                    <a:lstStyle/>
                    <a:p>
                      <a:pPr algn="ctr" rtl="1">
                        <a:lnSpc>
                          <a:spcPct val="150000"/>
                        </a:lnSpc>
                        <a:spcAft>
                          <a:spcPts val="0"/>
                        </a:spcAft>
                      </a:pPr>
                      <a:r>
                        <a:rPr lang="ar-SA" sz="11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06"/>
                  </a:ext>
                </a:extLst>
              </a:tr>
              <a:tr h="305949">
                <a:tc>
                  <a:txBody>
                    <a:bodyPr/>
                    <a:lstStyle/>
                    <a:p>
                      <a:pPr algn="ctr" rtl="1">
                        <a:lnSpc>
                          <a:spcPct val="150000"/>
                        </a:lnSpc>
                        <a:spcAft>
                          <a:spcPts val="0"/>
                        </a:spcAft>
                      </a:pPr>
                      <a:r>
                        <a:rPr lang="ar-SA" sz="11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07"/>
                  </a:ext>
                </a:extLst>
              </a:tr>
              <a:tr h="305949">
                <a:tc>
                  <a:txBody>
                    <a:bodyPr/>
                    <a:lstStyle/>
                    <a:p>
                      <a:pPr algn="ctr" rtl="1">
                        <a:lnSpc>
                          <a:spcPct val="150000"/>
                        </a:lnSpc>
                        <a:spcAft>
                          <a:spcPts val="0"/>
                        </a:spcAft>
                      </a:pPr>
                      <a:r>
                        <a:rPr lang="ar-SA" sz="11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08"/>
                  </a:ext>
                </a:extLst>
              </a:tr>
              <a:tr h="305949">
                <a:tc>
                  <a:txBody>
                    <a:bodyPr/>
                    <a:lstStyle/>
                    <a:p>
                      <a:pPr algn="ctr" rtl="1">
                        <a:lnSpc>
                          <a:spcPct val="150000"/>
                        </a:lnSpc>
                        <a:spcAft>
                          <a:spcPts val="0"/>
                        </a:spcAft>
                      </a:pPr>
                      <a:r>
                        <a:rPr lang="ar-SA" sz="11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09"/>
                  </a:ext>
                </a:extLst>
              </a:tr>
              <a:tr h="305949">
                <a:tc>
                  <a:txBody>
                    <a:bodyPr/>
                    <a:lstStyle/>
                    <a:p>
                      <a:pPr algn="ctr" rtl="1">
                        <a:lnSpc>
                          <a:spcPct val="150000"/>
                        </a:lnSpc>
                        <a:spcAft>
                          <a:spcPts val="0"/>
                        </a:spcAft>
                      </a:pPr>
                      <a:r>
                        <a:rPr lang="ar-SA" sz="11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10"/>
                  </a:ext>
                </a:extLst>
              </a:tr>
              <a:tr h="305949">
                <a:tc>
                  <a:txBody>
                    <a:bodyPr/>
                    <a:lstStyle/>
                    <a:p>
                      <a:pPr algn="ctr" rtl="1">
                        <a:lnSpc>
                          <a:spcPct val="150000"/>
                        </a:lnSpc>
                        <a:spcAft>
                          <a:spcPts val="0"/>
                        </a:spcAft>
                      </a:pPr>
                      <a:r>
                        <a:rPr lang="ar-SA" sz="1100">
                          <a:effectLst/>
                        </a:rPr>
                        <a:t> </a:t>
                      </a:r>
                      <a:endParaRPr lang="en-US" sz="110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extLst>
                  <a:ext uri="{0D108BD9-81ED-4DB2-BD59-A6C34878D82A}">
                    <a16:rowId xmlns:a16="http://schemas.microsoft.com/office/drawing/2014/main" xmlns="" val="10011"/>
                  </a:ext>
                </a:extLst>
              </a:tr>
              <a:tr h="305949">
                <a:tc>
                  <a:txBody>
                    <a:bodyPr/>
                    <a:lstStyle/>
                    <a:p>
                      <a:pPr algn="ctr" rtl="1">
                        <a:lnSpc>
                          <a:spcPct val="150000"/>
                        </a:lnSpc>
                        <a:spcAft>
                          <a:spcPts val="0"/>
                        </a:spcAft>
                      </a:pPr>
                      <a:r>
                        <a:rPr lang="ar-SA" sz="1100" dirty="0">
                          <a:effectLst/>
                        </a:rPr>
                        <a:t> </a:t>
                      </a:r>
                      <a:endParaRPr lang="en-US" sz="1100" dirty="0">
                        <a:effectLst/>
                        <a:latin typeface="Calibri"/>
                        <a:ea typeface="Calibri"/>
                        <a:cs typeface="Arial"/>
                      </a:endParaRPr>
                    </a:p>
                  </a:txBody>
                  <a:tcPr marL="65478" marR="65478"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dirty="0">
                          <a:effectLst/>
                        </a:rPr>
                        <a:t> </a:t>
                      </a:r>
                      <a:endParaRPr lang="en-US" sz="1100" dirty="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5478" marR="65478" marT="0" marB="0"/>
                </a:tc>
                <a:tc>
                  <a:txBody>
                    <a:bodyPr/>
                    <a:lstStyle/>
                    <a:p>
                      <a:pPr algn="ctr" rtl="1">
                        <a:lnSpc>
                          <a:spcPct val="115000"/>
                        </a:lnSpc>
                        <a:spcAft>
                          <a:spcPts val="0"/>
                        </a:spcAft>
                      </a:pPr>
                      <a:r>
                        <a:rPr lang="ar-SA" sz="1100" dirty="0">
                          <a:effectLst/>
                        </a:rPr>
                        <a:t> </a:t>
                      </a:r>
                      <a:endParaRPr lang="en-US" sz="1100" dirty="0">
                        <a:effectLst/>
                        <a:latin typeface="Calibri"/>
                        <a:ea typeface="Calibri"/>
                        <a:cs typeface="Arial"/>
                      </a:endParaRPr>
                    </a:p>
                  </a:txBody>
                  <a:tcPr marL="65478" marR="65478"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48102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914400"/>
          </a:xfrm>
        </p:spPr>
        <p:txBody>
          <a:bodyPr>
            <a:normAutofit fontScale="90000"/>
          </a:bodyPr>
          <a:lstStyle/>
          <a:p>
            <a:pPr lvl="0" rtl="1"/>
            <a:r>
              <a:rPr lang="fa-IR" altLang="en-US" sz="3600" b="1" dirty="0">
                <a:latin typeface="Calibri" pitchFamily="34" charset="0"/>
                <a:ea typeface="Calibri" pitchFamily="34" charset="0"/>
                <a:cs typeface="B Zar" pitchFamily="2" charset="-78"/>
              </a:rPr>
              <a:t>کارخواسته </a:t>
            </a:r>
            <a:r>
              <a:rPr lang="fa-IR" altLang="en-US" sz="3600" b="1" dirty="0" smtClean="0">
                <a:latin typeface="Calibri" pitchFamily="34" charset="0"/>
                <a:ea typeface="Calibri" pitchFamily="34" charset="0"/>
                <a:cs typeface="B Zar" pitchFamily="2" charset="-78"/>
              </a:rPr>
              <a:t>سوم: </a:t>
            </a:r>
            <a:r>
              <a:rPr lang="fa-IR" altLang="en-US" sz="3600" b="1" dirty="0">
                <a:latin typeface="Calibri" pitchFamily="34" charset="0"/>
                <a:ea typeface="Calibri" pitchFamily="34" charset="0"/>
                <a:cs typeface="B Zar" pitchFamily="2" charset="-78"/>
              </a:rPr>
              <a:t>جدول جمع بندی اولویت مشکلات </a:t>
            </a:r>
            <a:r>
              <a:rPr lang="fa-IR" altLang="en-US" sz="3600" b="1" dirty="0" smtClean="0">
                <a:latin typeface="Calibri" pitchFamily="34" charset="0"/>
                <a:ea typeface="Calibri" pitchFamily="34" charset="0"/>
                <a:cs typeface="B Zar" pitchFamily="2" charset="-78"/>
              </a:rPr>
              <a:t>(کارگروه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9325428"/>
              </p:ext>
            </p:extLst>
          </p:nvPr>
        </p:nvGraphicFramePr>
        <p:xfrm>
          <a:off x="443023" y="1371596"/>
          <a:ext cx="8229602" cy="5235301"/>
        </p:xfrm>
        <a:graphic>
          <a:graphicData uri="http://schemas.openxmlformats.org/drawingml/2006/table">
            <a:tbl>
              <a:tblPr rtl="1" firstRow="1" firstCol="1" bandRow="1">
                <a:tableStyleId>{5C22544A-7EE6-4342-B048-85BDC9FD1C3A}</a:tableStyleId>
              </a:tblPr>
              <a:tblGrid>
                <a:gridCol w="782079">
                  <a:extLst>
                    <a:ext uri="{9D8B030D-6E8A-4147-A177-3AD203B41FA5}">
                      <a16:colId xmlns:a16="http://schemas.microsoft.com/office/drawing/2014/main" xmlns="" val="20000"/>
                    </a:ext>
                  </a:extLst>
                </a:gridCol>
                <a:gridCol w="3301156">
                  <a:extLst>
                    <a:ext uri="{9D8B030D-6E8A-4147-A177-3AD203B41FA5}">
                      <a16:colId xmlns:a16="http://schemas.microsoft.com/office/drawing/2014/main" xmlns="" val="20001"/>
                    </a:ext>
                  </a:extLst>
                </a:gridCol>
                <a:gridCol w="782079">
                  <a:extLst>
                    <a:ext uri="{9D8B030D-6E8A-4147-A177-3AD203B41FA5}">
                      <a16:colId xmlns:a16="http://schemas.microsoft.com/office/drawing/2014/main" xmlns="" val="20002"/>
                    </a:ext>
                  </a:extLst>
                </a:gridCol>
                <a:gridCol w="782079">
                  <a:extLst>
                    <a:ext uri="{9D8B030D-6E8A-4147-A177-3AD203B41FA5}">
                      <a16:colId xmlns:a16="http://schemas.microsoft.com/office/drawing/2014/main" xmlns="" val="20003"/>
                    </a:ext>
                  </a:extLst>
                </a:gridCol>
                <a:gridCol w="782079">
                  <a:extLst>
                    <a:ext uri="{9D8B030D-6E8A-4147-A177-3AD203B41FA5}">
                      <a16:colId xmlns:a16="http://schemas.microsoft.com/office/drawing/2014/main" xmlns="" val="20004"/>
                    </a:ext>
                  </a:extLst>
                </a:gridCol>
                <a:gridCol w="1038890">
                  <a:extLst>
                    <a:ext uri="{9D8B030D-6E8A-4147-A177-3AD203B41FA5}">
                      <a16:colId xmlns:a16="http://schemas.microsoft.com/office/drawing/2014/main" xmlns="" val="20005"/>
                    </a:ext>
                  </a:extLst>
                </a:gridCol>
                <a:gridCol w="761240">
                  <a:extLst>
                    <a:ext uri="{9D8B030D-6E8A-4147-A177-3AD203B41FA5}">
                      <a16:colId xmlns:a16="http://schemas.microsoft.com/office/drawing/2014/main" xmlns="" val="20006"/>
                    </a:ext>
                  </a:extLst>
                </a:gridCol>
              </a:tblGrid>
              <a:tr h="356365">
                <a:tc rowSpan="2">
                  <a:txBody>
                    <a:bodyPr/>
                    <a:lstStyle/>
                    <a:p>
                      <a:pPr algn="ctr" rtl="1">
                        <a:lnSpc>
                          <a:spcPct val="115000"/>
                        </a:lnSpc>
                        <a:spcAft>
                          <a:spcPts val="0"/>
                        </a:spcAft>
                      </a:pPr>
                      <a:r>
                        <a:rPr lang="fa-IR" sz="1700" kern="1200" dirty="0">
                          <a:solidFill>
                            <a:schemeClr val="tx1"/>
                          </a:solidFill>
                          <a:effectLst/>
                          <a:cs typeface="B Zar" panose="00000400000000000000" pitchFamily="2" charset="-78"/>
                        </a:rPr>
                        <a:t>ردیف</a:t>
                      </a:r>
                      <a:endParaRPr lang="en-US" sz="1100" dirty="0">
                        <a:solidFill>
                          <a:schemeClr val="tx1"/>
                        </a:solidFill>
                        <a:effectLst/>
                        <a:latin typeface="Calibri"/>
                        <a:ea typeface="Calibri"/>
                        <a:cs typeface="B Zar" panose="00000400000000000000" pitchFamily="2" charset="-78"/>
                      </a:endParaRPr>
                    </a:p>
                  </a:txBody>
                  <a:tcPr marL="66195" marR="66195" marT="0" marB="0">
                    <a:solidFill>
                      <a:schemeClr val="tx2">
                        <a:lumMod val="20000"/>
                        <a:lumOff val="80000"/>
                      </a:schemeClr>
                    </a:solidFill>
                  </a:tcPr>
                </a:tc>
                <a:tc rowSpan="2">
                  <a:txBody>
                    <a:bodyPr/>
                    <a:lstStyle/>
                    <a:p>
                      <a:pPr algn="ctr" rtl="1">
                        <a:lnSpc>
                          <a:spcPct val="115000"/>
                        </a:lnSpc>
                        <a:spcAft>
                          <a:spcPts val="0"/>
                        </a:spcAft>
                      </a:pPr>
                      <a:r>
                        <a:rPr lang="fa-IR" sz="1700" kern="1200" dirty="0">
                          <a:solidFill>
                            <a:schemeClr val="tx1"/>
                          </a:solidFill>
                          <a:effectLst/>
                          <a:cs typeface="B Zar" panose="00000400000000000000" pitchFamily="2" charset="-78"/>
                        </a:rPr>
                        <a:t>مشکلات</a:t>
                      </a:r>
                      <a:endParaRPr lang="en-US" sz="1100" dirty="0">
                        <a:solidFill>
                          <a:schemeClr val="tx1"/>
                        </a:solidFill>
                        <a:effectLst/>
                        <a:latin typeface="Calibri"/>
                        <a:ea typeface="Calibri"/>
                        <a:cs typeface="B Zar" panose="00000400000000000000" pitchFamily="2" charset="-78"/>
                      </a:endParaRPr>
                    </a:p>
                  </a:txBody>
                  <a:tcPr marL="66195" marR="66195" marT="0" marB="0">
                    <a:solidFill>
                      <a:schemeClr val="accent1">
                        <a:lumMod val="20000"/>
                        <a:lumOff val="80000"/>
                      </a:schemeClr>
                    </a:solidFill>
                  </a:tcPr>
                </a:tc>
                <a:tc gridSpan="3">
                  <a:txBody>
                    <a:bodyPr/>
                    <a:lstStyle/>
                    <a:p>
                      <a:pPr algn="ctr" rtl="1">
                        <a:lnSpc>
                          <a:spcPct val="115000"/>
                        </a:lnSpc>
                        <a:spcAft>
                          <a:spcPts val="0"/>
                        </a:spcAft>
                      </a:pPr>
                      <a:r>
                        <a:rPr lang="fa-IR" sz="1700" kern="1200" dirty="0">
                          <a:solidFill>
                            <a:schemeClr val="tx1"/>
                          </a:solidFill>
                          <a:effectLst/>
                        </a:rPr>
                        <a:t>میانگین نظرات</a:t>
                      </a:r>
                      <a:endParaRPr lang="en-US" sz="1100" dirty="0">
                        <a:solidFill>
                          <a:schemeClr val="tx1"/>
                        </a:solidFill>
                        <a:effectLst/>
                        <a:latin typeface="Calibri"/>
                        <a:ea typeface="Calibri"/>
                        <a:cs typeface="Arial"/>
                      </a:endParaRPr>
                    </a:p>
                  </a:txBody>
                  <a:tcPr marL="66195" marR="66195" marT="0" marB="0">
                    <a:solidFill>
                      <a:schemeClr val="tx2">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rtl="1">
                        <a:lnSpc>
                          <a:spcPct val="115000"/>
                        </a:lnSpc>
                        <a:spcAft>
                          <a:spcPts val="0"/>
                        </a:spcAft>
                      </a:pPr>
                      <a:r>
                        <a:rPr lang="fa-IR" sz="1700" kern="1200" dirty="0">
                          <a:solidFill>
                            <a:schemeClr val="tx1"/>
                          </a:solidFill>
                          <a:effectLst/>
                          <a:cs typeface="B Zar" panose="00000400000000000000" pitchFamily="2" charset="-78"/>
                        </a:rPr>
                        <a:t>معدل میانگین ها</a:t>
                      </a:r>
                      <a:endParaRPr lang="en-US" sz="1100" dirty="0">
                        <a:solidFill>
                          <a:schemeClr val="tx1"/>
                        </a:solidFill>
                        <a:effectLst/>
                        <a:latin typeface="Calibri"/>
                        <a:ea typeface="Calibri"/>
                        <a:cs typeface="B Zar" panose="00000400000000000000" pitchFamily="2" charset="-78"/>
                      </a:endParaRPr>
                    </a:p>
                  </a:txBody>
                  <a:tcPr marL="66195" marR="66195" marT="0" marB="0">
                    <a:solidFill>
                      <a:schemeClr val="accent1">
                        <a:lumMod val="20000"/>
                        <a:lumOff val="80000"/>
                      </a:schemeClr>
                    </a:solidFill>
                  </a:tcPr>
                </a:tc>
                <a:tc rowSpan="2">
                  <a:txBody>
                    <a:bodyPr/>
                    <a:lstStyle/>
                    <a:p>
                      <a:pPr algn="ctr" rtl="1">
                        <a:lnSpc>
                          <a:spcPct val="115000"/>
                        </a:lnSpc>
                        <a:spcAft>
                          <a:spcPts val="0"/>
                        </a:spcAft>
                      </a:pPr>
                      <a:r>
                        <a:rPr lang="fa-IR" sz="1700" kern="1200" dirty="0">
                          <a:solidFill>
                            <a:schemeClr val="tx1"/>
                          </a:solidFill>
                          <a:effectLst/>
                          <a:cs typeface="B Zar" panose="00000400000000000000" pitchFamily="2" charset="-78"/>
                        </a:rPr>
                        <a:t>مرتبه اولویت</a:t>
                      </a:r>
                      <a:endParaRPr lang="en-US" sz="1100" dirty="0">
                        <a:solidFill>
                          <a:schemeClr val="tx1"/>
                        </a:solidFill>
                        <a:effectLst/>
                        <a:latin typeface="Calibri"/>
                        <a:ea typeface="Calibri"/>
                        <a:cs typeface="B Zar" panose="00000400000000000000" pitchFamily="2" charset="-78"/>
                      </a:endParaRPr>
                    </a:p>
                  </a:txBody>
                  <a:tcPr marL="66195" marR="66195" marT="0" marB="0">
                    <a:solidFill>
                      <a:schemeClr val="tx2">
                        <a:lumMod val="20000"/>
                        <a:lumOff val="80000"/>
                      </a:schemeClr>
                    </a:solidFill>
                  </a:tcPr>
                </a:tc>
                <a:extLst>
                  <a:ext uri="{0D108BD9-81ED-4DB2-BD59-A6C34878D82A}">
                    <a16:rowId xmlns:a16="http://schemas.microsoft.com/office/drawing/2014/main" xmlns="" val="10000"/>
                  </a:ext>
                </a:extLst>
              </a:tr>
              <a:tr h="712730">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700" kern="1200" dirty="0">
                          <a:solidFill>
                            <a:schemeClr val="tx1"/>
                          </a:solidFill>
                          <a:effectLst/>
                          <a:cs typeface="B Zar" panose="00000400000000000000" pitchFamily="2" charset="-78"/>
                        </a:rPr>
                        <a:t>فوریت</a:t>
                      </a:r>
                      <a:endParaRPr lang="en-US" sz="1100" dirty="0">
                        <a:solidFill>
                          <a:schemeClr val="tx1"/>
                        </a:solidFill>
                        <a:effectLst/>
                        <a:latin typeface="Calibri"/>
                        <a:ea typeface="Calibri"/>
                        <a:cs typeface="B Zar" panose="00000400000000000000" pitchFamily="2" charset="-78"/>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fa-IR" sz="1700" kern="1200" dirty="0">
                          <a:solidFill>
                            <a:schemeClr val="tx1"/>
                          </a:solidFill>
                          <a:effectLst/>
                          <a:cs typeface="B Zar" panose="00000400000000000000" pitchFamily="2" charset="-78"/>
                        </a:rPr>
                        <a:t>اهمیت</a:t>
                      </a:r>
                      <a:endParaRPr lang="en-US" sz="1100" dirty="0">
                        <a:solidFill>
                          <a:schemeClr val="tx1"/>
                        </a:solidFill>
                        <a:effectLst/>
                        <a:latin typeface="Calibri"/>
                        <a:ea typeface="Calibri"/>
                        <a:cs typeface="B Zar" panose="00000400000000000000" pitchFamily="2" charset="-78"/>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fa-IR" sz="1700" kern="1200" dirty="0">
                          <a:solidFill>
                            <a:schemeClr val="tx1"/>
                          </a:solidFill>
                          <a:effectLst/>
                          <a:cs typeface="B Zar" panose="00000400000000000000" pitchFamily="2" charset="-78"/>
                        </a:rPr>
                        <a:t>گستره نفوذ </a:t>
                      </a:r>
                      <a:endParaRPr lang="en-US" sz="1100" dirty="0">
                        <a:solidFill>
                          <a:schemeClr val="tx1"/>
                        </a:solidFill>
                        <a:effectLst/>
                        <a:latin typeface="Calibri"/>
                        <a:ea typeface="Calibri"/>
                        <a:cs typeface="B Zar" panose="00000400000000000000" pitchFamily="2" charset="-78"/>
                      </a:endParaRPr>
                    </a:p>
                  </a:txBody>
                  <a:tcPr marL="66195" marR="66195" marT="0" marB="0">
                    <a:solidFill>
                      <a:schemeClr val="tx2">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02"/>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03"/>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dirty="0">
                          <a:effectLst/>
                        </a:rPr>
                        <a:t> </a:t>
                      </a:r>
                      <a:endParaRPr lang="en-US" sz="1100" dirty="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04"/>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05"/>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dirty="0">
                          <a:effectLst/>
                        </a:rPr>
                        <a:t> </a:t>
                      </a:r>
                      <a:endParaRPr lang="en-US" sz="1100" dirty="0">
                        <a:effectLst/>
                        <a:latin typeface="Calibri"/>
                        <a:ea typeface="Calibri"/>
                        <a:cs typeface="Arial"/>
                      </a:endParaRPr>
                    </a:p>
                  </a:txBody>
                  <a:tcPr marL="66195" marR="66195" marT="0" marB="0"/>
                </a:tc>
                <a:extLst>
                  <a:ext uri="{0D108BD9-81ED-4DB2-BD59-A6C34878D82A}">
                    <a16:rowId xmlns:a16="http://schemas.microsoft.com/office/drawing/2014/main" xmlns="" val="10006"/>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07"/>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08"/>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09"/>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10"/>
                  </a:ext>
                </a:extLst>
              </a:tr>
              <a:tr h="378746">
                <a:tc>
                  <a:txBody>
                    <a:bodyPr/>
                    <a:lstStyle/>
                    <a:p>
                      <a:pPr algn="ctr" rtl="1">
                        <a:lnSpc>
                          <a:spcPct val="200000"/>
                        </a:lnSpc>
                        <a:spcAft>
                          <a:spcPts val="0"/>
                        </a:spcAft>
                      </a:pPr>
                      <a:r>
                        <a:rPr lang="ar-SA" sz="1100">
                          <a:effectLst/>
                        </a:rPr>
                        <a:t> </a:t>
                      </a:r>
                      <a:endParaRPr lang="en-US" sz="110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extLst>
                  <a:ext uri="{0D108BD9-81ED-4DB2-BD59-A6C34878D82A}">
                    <a16:rowId xmlns:a16="http://schemas.microsoft.com/office/drawing/2014/main" xmlns="" val="10011"/>
                  </a:ext>
                </a:extLst>
              </a:tr>
              <a:tr h="378746">
                <a:tc>
                  <a:txBody>
                    <a:bodyPr/>
                    <a:lstStyle/>
                    <a:p>
                      <a:pPr algn="ctr" rtl="1">
                        <a:lnSpc>
                          <a:spcPct val="200000"/>
                        </a:lnSpc>
                        <a:spcAft>
                          <a:spcPts val="0"/>
                        </a:spcAft>
                      </a:pPr>
                      <a:r>
                        <a:rPr lang="ar-SA" sz="1100" dirty="0">
                          <a:effectLst/>
                        </a:rPr>
                        <a:t> </a:t>
                      </a:r>
                      <a:endParaRPr lang="en-US" sz="1100" dirty="0">
                        <a:effectLst/>
                        <a:latin typeface="Calibri"/>
                        <a:ea typeface="Calibri"/>
                        <a:cs typeface="Arial"/>
                      </a:endParaRPr>
                    </a:p>
                  </a:txBody>
                  <a:tcPr marL="66195" marR="66195" marT="0" marB="0">
                    <a:solidFill>
                      <a:schemeClr val="tx2">
                        <a:lumMod val="20000"/>
                        <a:lumOff val="80000"/>
                      </a:schemeClr>
                    </a:solidFill>
                  </a:tcPr>
                </a:tc>
                <a:tc>
                  <a:txBody>
                    <a:bodyPr/>
                    <a:lstStyle/>
                    <a:p>
                      <a:pPr algn="ctr" rtl="1">
                        <a:lnSpc>
                          <a:spcPct val="115000"/>
                        </a:lnSpc>
                        <a:spcAft>
                          <a:spcPts val="0"/>
                        </a:spcAft>
                      </a:pPr>
                      <a:r>
                        <a:rPr lang="ar-SA" sz="1100" dirty="0">
                          <a:effectLst/>
                        </a:rPr>
                        <a:t> </a:t>
                      </a:r>
                      <a:endParaRPr lang="en-US" sz="1100" dirty="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a:effectLst/>
                        </a:rPr>
                        <a:t> </a:t>
                      </a:r>
                      <a:endParaRPr lang="en-US" sz="1100">
                        <a:effectLst/>
                        <a:latin typeface="Calibri"/>
                        <a:ea typeface="Calibri"/>
                        <a:cs typeface="Arial"/>
                      </a:endParaRPr>
                    </a:p>
                  </a:txBody>
                  <a:tcPr marL="66195" marR="66195" marT="0" marB="0"/>
                </a:tc>
                <a:tc>
                  <a:txBody>
                    <a:bodyPr/>
                    <a:lstStyle/>
                    <a:p>
                      <a:pPr algn="ctr" rtl="1">
                        <a:lnSpc>
                          <a:spcPct val="115000"/>
                        </a:lnSpc>
                        <a:spcAft>
                          <a:spcPts val="0"/>
                        </a:spcAft>
                      </a:pPr>
                      <a:r>
                        <a:rPr lang="ar-SA" sz="1100" dirty="0">
                          <a:effectLst/>
                        </a:rPr>
                        <a:t> </a:t>
                      </a:r>
                      <a:endParaRPr lang="en-US" sz="1100" dirty="0">
                        <a:effectLst/>
                        <a:latin typeface="Calibri"/>
                        <a:ea typeface="Calibri"/>
                        <a:cs typeface="Arial"/>
                      </a:endParaRPr>
                    </a:p>
                  </a:txBody>
                  <a:tcPr marL="66195" marR="66195"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025220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کارخواسته چهارم راه حل مشکلات </a:t>
            </a:r>
            <a:endParaRPr lang="en-US" dirty="0">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1116498"/>
              </p:ext>
            </p:extLst>
          </p:nvPr>
        </p:nvGraphicFramePr>
        <p:xfrm>
          <a:off x="152397" y="1600200"/>
          <a:ext cx="8763003" cy="3865880"/>
        </p:xfrm>
        <a:graphic>
          <a:graphicData uri="http://schemas.openxmlformats.org/drawingml/2006/table">
            <a:tbl>
              <a:tblPr firstRow="1" bandRow="1">
                <a:tableStyleId>{5C22544A-7EE6-4342-B048-85BDC9FD1C3A}</a:tableStyleId>
              </a:tblPr>
              <a:tblGrid>
                <a:gridCol w="973667">
                  <a:extLst>
                    <a:ext uri="{9D8B030D-6E8A-4147-A177-3AD203B41FA5}">
                      <a16:colId xmlns:a16="http://schemas.microsoft.com/office/drawing/2014/main" xmlns="" val="20000"/>
                    </a:ext>
                  </a:extLst>
                </a:gridCol>
                <a:gridCol w="973667">
                  <a:extLst>
                    <a:ext uri="{9D8B030D-6E8A-4147-A177-3AD203B41FA5}">
                      <a16:colId xmlns:a16="http://schemas.microsoft.com/office/drawing/2014/main" xmlns="" val="20001"/>
                    </a:ext>
                  </a:extLst>
                </a:gridCol>
                <a:gridCol w="973667">
                  <a:extLst>
                    <a:ext uri="{9D8B030D-6E8A-4147-A177-3AD203B41FA5}">
                      <a16:colId xmlns:a16="http://schemas.microsoft.com/office/drawing/2014/main" xmlns="" val="20002"/>
                    </a:ext>
                  </a:extLst>
                </a:gridCol>
                <a:gridCol w="973667">
                  <a:extLst>
                    <a:ext uri="{9D8B030D-6E8A-4147-A177-3AD203B41FA5}">
                      <a16:colId xmlns:a16="http://schemas.microsoft.com/office/drawing/2014/main" xmlns="" val="20003"/>
                    </a:ext>
                  </a:extLst>
                </a:gridCol>
                <a:gridCol w="973667">
                  <a:extLst>
                    <a:ext uri="{9D8B030D-6E8A-4147-A177-3AD203B41FA5}">
                      <a16:colId xmlns:a16="http://schemas.microsoft.com/office/drawing/2014/main" xmlns="" val="20004"/>
                    </a:ext>
                  </a:extLst>
                </a:gridCol>
                <a:gridCol w="973667">
                  <a:extLst>
                    <a:ext uri="{9D8B030D-6E8A-4147-A177-3AD203B41FA5}">
                      <a16:colId xmlns:a16="http://schemas.microsoft.com/office/drawing/2014/main" xmlns="" val="20005"/>
                    </a:ext>
                  </a:extLst>
                </a:gridCol>
                <a:gridCol w="973667">
                  <a:extLst>
                    <a:ext uri="{9D8B030D-6E8A-4147-A177-3AD203B41FA5}">
                      <a16:colId xmlns:a16="http://schemas.microsoft.com/office/drawing/2014/main" xmlns="" val="20006"/>
                    </a:ext>
                  </a:extLst>
                </a:gridCol>
                <a:gridCol w="973667">
                  <a:extLst>
                    <a:ext uri="{9D8B030D-6E8A-4147-A177-3AD203B41FA5}">
                      <a16:colId xmlns:a16="http://schemas.microsoft.com/office/drawing/2014/main" xmlns="" val="20007"/>
                    </a:ext>
                  </a:extLst>
                </a:gridCol>
                <a:gridCol w="973667">
                  <a:extLst>
                    <a:ext uri="{9D8B030D-6E8A-4147-A177-3AD203B41FA5}">
                      <a16:colId xmlns:a16="http://schemas.microsoft.com/office/drawing/2014/main" xmlns="" val="20008"/>
                    </a:ext>
                  </a:extLst>
                </a:gridCol>
              </a:tblGrid>
              <a:tr h="370840">
                <a:tc>
                  <a:txBody>
                    <a:bodyPr/>
                    <a:lstStyle/>
                    <a:p>
                      <a:r>
                        <a:rPr lang="fa-IR" dirty="0" smtClean="0"/>
                        <a:t>جلسات</a:t>
                      </a:r>
                      <a:r>
                        <a:rPr lang="fa-IR" baseline="0" dirty="0" smtClean="0"/>
                        <a:t> هماهنگی</a:t>
                      </a:r>
                      <a:endParaRPr lang="en-US" dirty="0"/>
                    </a:p>
                  </a:txBody>
                  <a:tcPr/>
                </a:tc>
                <a:tc>
                  <a:txBody>
                    <a:bodyPr/>
                    <a:lstStyle/>
                    <a:p>
                      <a:r>
                        <a:rPr lang="fa-IR" dirty="0" smtClean="0"/>
                        <a:t>تحقیق کلان</a:t>
                      </a:r>
                      <a:endParaRPr lang="en-US" dirty="0"/>
                    </a:p>
                  </a:txBody>
                  <a:tcPr/>
                </a:tc>
                <a:tc>
                  <a:txBody>
                    <a:bodyPr/>
                    <a:lstStyle/>
                    <a:p>
                      <a:r>
                        <a:rPr lang="fa-IR" dirty="0" smtClean="0"/>
                        <a:t>تحقیق خرد</a:t>
                      </a:r>
                      <a:endParaRPr lang="en-US" dirty="0"/>
                    </a:p>
                  </a:txBody>
                  <a:tcPr/>
                </a:tc>
                <a:tc>
                  <a:txBody>
                    <a:bodyPr/>
                    <a:lstStyle/>
                    <a:p>
                      <a:r>
                        <a:rPr lang="fa-IR" dirty="0" smtClean="0"/>
                        <a:t>رساله دکتری </a:t>
                      </a:r>
                      <a:endParaRPr lang="en-US" dirty="0"/>
                    </a:p>
                  </a:txBody>
                  <a:tcPr/>
                </a:tc>
                <a:tc>
                  <a:txBody>
                    <a:bodyPr/>
                    <a:lstStyle/>
                    <a:p>
                      <a:r>
                        <a:rPr lang="fa-IR" dirty="0" smtClean="0"/>
                        <a:t>پایان نامه ارشد</a:t>
                      </a:r>
                      <a:endParaRPr lang="en-US" dirty="0"/>
                    </a:p>
                  </a:txBody>
                  <a:tcPr/>
                </a:tc>
                <a:tc>
                  <a:txBody>
                    <a:bodyPr/>
                    <a:lstStyle/>
                    <a:p>
                      <a:r>
                        <a:rPr lang="fa-IR" dirty="0" smtClean="0"/>
                        <a:t>اتاق فکر</a:t>
                      </a:r>
                      <a:endParaRPr lang="en-US" dirty="0"/>
                    </a:p>
                  </a:txBody>
                  <a:tcPr/>
                </a:tc>
                <a:tc>
                  <a:txBody>
                    <a:bodyPr/>
                    <a:lstStyle/>
                    <a:p>
                      <a:r>
                        <a:rPr lang="fa-IR" dirty="0" smtClean="0"/>
                        <a:t>برسی </a:t>
                      </a:r>
                      <a:r>
                        <a:rPr lang="fa-IR" baseline="0" dirty="0" smtClean="0"/>
                        <a:t> ستادی</a:t>
                      </a:r>
                      <a:endParaRPr lang="en-US" dirty="0"/>
                    </a:p>
                  </a:txBody>
                  <a:tcPr/>
                </a:tc>
                <a:tc>
                  <a:txBody>
                    <a:bodyPr/>
                    <a:lstStyle/>
                    <a:p>
                      <a:r>
                        <a:rPr lang="fa-IR" dirty="0" smtClean="0"/>
                        <a:t>گردشکار</a:t>
                      </a:r>
                      <a:endParaRPr lang="en-US" dirty="0"/>
                    </a:p>
                  </a:txBody>
                  <a:tcPr/>
                </a:tc>
                <a:tc>
                  <a:txBody>
                    <a:bodyPr/>
                    <a:lstStyle/>
                    <a:p>
                      <a:endParaRPr lang="fa-IR" dirty="0" smtClean="0"/>
                    </a:p>
                    <a:p>
                      <a:r>
                        <a:rPr lang="fa-IR" dirty="0" smtClean="0"/>
                        <a:t>راه حل</a:t>
                      </a:r>
                    </a:p>
                    <a:p>
                      <a:endParaRPr lang="fa-IR" dirty="0" smtClean="0"/>
                    </a:p>
                    <a:p>
                      <a:endParaRPr lang="fa-IR" dirty="0" smtClean="0"/>
                    </a:p>
                    <a:p>
                      <a:endParaRPr lang="fa-IR" dirty="0" smtClean="0"/>
                    </a:p>
                    <a:p>
                      <a:r>
                        <a:rPr lang="fa-IR" dirty="0" smtClean="0"/>
                        <a:t>عنوان</a:t>
                      </a:r>
                      <a:r>
                        <a:rPr lang="fa-IR" baseline="0" dirty="0" smtClean="0"/>
                        <a:t> مشکل</a:t>
                      </a:r>
                      <a:endParaRPr lang="en-US" dirty="0"/>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xmlns="" val="1000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1"/>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69641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600200"/>
            <a:ext cx="3995004" cy="3770263"/>
          </a:xfrm>
          <a:prstGeom prst="rect">
            <a:avLst/>
          </a:prstGeom>
        </p:spPr>
        <p:txBody>
          <a:bodyPr wrap="none">
            <a:spAutoFit/>
          </a:bodyPr>
          <a:lstStyle/>
          <a:p>
            <a:pPr algn="r" rtl="1"/>
            <a:r>
              <a:rPr lang="fa-IR" sz="23900" b="1" dirty="0">
                <a:latin typeface="IranNastaliq" panose="02020505000000020003" pitchFamily="18" charset="0"/>
                <a:cs typeface="IranNastaliq" panose="02020505000000020003" pitchFamily="18" charset="0"/>
              </a:rPr>
              <a:t>والسلام</a:t>
            </a:r>
          </a:p>
        </p:txBody>
      </p:sp>
    </p:spTree>
    <p:extLst>
      <p:ext uri="{BB962C8B-B14F-4D97-AF65-F5344CB8AC3E}">
        <p14:creationId xmlns:p14="http://schemas.microsoft.com/office/powerpoint/2010/main" val="430127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rtl="1">
              <a:buNone/>
            </a:pPr>
            <a:r>
              <a:rPr lang="fa-IR" sz="5400" b="1" dirty="0" smtClean="0"/>
              <a:t>پیوست:</a:t>
            </a:r>
          </a:p>
          <a:p>
            <a:pPr marL="0" indent="0" algn="ctr" rtl="1">
              <a:buNone/>
            </a:pPr>
            <a:r>
              <a:rPr lang="fa-IR" sz="5400" b="1" dirty="0"/>
              <a:t>طرح اجرایی مشکل شناسی</a:t>
            </a:r>
            <a:endParaRPr lang="en-US" sz="5400" b="1" dirty="0"/>
          </a:p>
        </p:txBody>
      </p:sp>
    </p:spTree>
    <p:extLst>
      <p:ext uri="{BB962C8B-B14F-4D97-AF65-F5344CB8AC3E}">
        <p14:creationId xmlns:p14="http://schemas.microsoft.com/office/powerpoint/2010/main" val="1227518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می خواهید </a:t>
            </a:r>
            <a:r>
              <a:rPr lang="fa-IR" dirty="0"/>
              <a:t>مشکل شناسی </a:t>
            </a:r>
            <a:r>
              <a:rPr lang="fa-IR" dirty="0" smtClean="0"/>
              <a:t>کنید؟</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انجام یک </a:t>
            </a:r>
            <a:r>
              <a:rPr lang="fa-IR" dirty="0"/>
              <a:t>مشکل </a:t>
            </a:r>
            <a:r>
              <a:rPr lang="fa-IR" dirty="0" smtClean="0"/>
              <a:t>شناسی مستلزم  مجموعه اقدامات کلیدی به شرح زیر است.</a:t>
            </a:r>
          </a:p>
          <a:p>
            <a:pPr algn="r" rtl="1"/>
            <a:r>
              <a:rPr lang="fa-IR" dirty="0" smtClean="0"/>
              <a:t>1) تصمیم گیری مدیریت عالی سازمان </a:t>
            </a:r>
          </a:p>
          <a:p>
            <a:pPr algn="r" rtl="1"/>
            <a:r>
              <a:rPr lang="fa-IR" dirty="0" smtClean="0"/>
              <a:t>2) هماهنگی، پشتیبانی و همکاری رده ها و مسئولین ذی ربط</a:t>
            </a:r>
          </a:p>
          <a:p>
            <a:pPr algn="r" rtl="1"/>
            <a:r>
              <a:rPr lang="fa-IR" dirty="0" smtClean="0"/>
              <a:t>3) تهیه طرح اجرایی و دستورالعمل مشکل شناسی </a:t>
            </a:r>
          </a:p>
          <a:p>
            <a:pPr algn="r" rtl="1"/>
            <a:r>
              <a:rPr lang="fa-IR" dirty="0" smtClean="0"/>
              <a:t>4) اجرای طرح </a:t>
            </a:r>
            <a:r>
              <a:rPr lang="fa-IR" dirty="0"/>
              <a:t>مشکل </a:t>
            </a:r>
            <a:r>
              <a:rPr lang="fa-IR" dirty="0" smtClean="0"/>
              <a:t>شناسی</a:t>
            </a:r>
          </a:p>
          <a:p>
            <a:pPr algn="r" rtl="1"/>
            <a:r>
              <a:rPr lang="fa-IR" dirty="0" smtClean="0"/>
              <a:t>5) گزارش دهی</a:t>
            </a:r>
          </a:p>
          <a:p>
            <a:pPr algn="r" rtl="1"/>
            <a:endParaRPr lang="en-US" dirty="0"/>
          </a:p>
        </p:txBody>
      </p:sp>
    </p:spTree>
    <p:extLst>
      <p:ext uri="{BB962C8B-B14F-4D97-AF65-F5344CB8AC3E}">
        <p14:creationId xmlns:p14="http://schemas.microsoft.com/office/powerpoint/2010/main" val="738471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طرح اجرایی مشکل شناسی</a:t>
            </a:r>
            <a:endParaRPr lang="en-US" dirty="0"/>
          </a:p>
        </p:txBody>
      </p:sp>
      <p:sp>
        <p:nvSpPr>
          <p:cNvPr id="3" name="Content Placeholder 2"/>
          <p:cNvSpPr>
            <a:spLocks noGrp="1"/>
          </p:cNvSpPr>
          <p:nvPr>
            <p:ph idx="1"/>
          </p:nvPr>
        </p:nvSpPr>
        <p:spPr/>
        <p:txBody>
          <a:bodyPr>
            <a:normAutofit/>
          </a:bodyPr>
          <a:lstStyle/>
          <a:p>
            <a:pPr algn="r" rtl="1"/>
            <a:r>
              <a:rPr lang="fa-IR" dirty="0"/>
              <a:t>طرح اجرایی مشکل شناسی</a:t>
            </a:r>
            <a:r>
              <a:rPr lang="fa-IR" dirty="0" smtClean="0"/>
              <a:t>،  به مثابه یک نقشه، </a:t>
            </a:r>
            <a:r>
              <a:rPr lang="fa-IR" dirty="0"/>
              <a:t>مشکل </a:t>
            </a:r>
            <a:r>
              <a:rPr lang="fa-IR" dirty="0" smtClean="0"/>
              <a:t>شناسی را هدایت می  کند. بدیهی است که کیفیت(تناسب، کفایت و قوت) طرح، نتیجه حاصله را تا حد زیادی تحت تاثیر قرار می دهد. لذا لازم است قبل از اقدام به گرد آوری اطلاعات </a:t>
            </a:r>
            <a:r>
              <a:rPr lang="fa-IR" dirty="0"/>
              <a:t>درباره </a:t>
            </a:r>
            <a:r>
              <a:rPr lang="fa-IR" dirty="0" smtClean="0"/>
              <a:t>مشکلات، طرح مناسبی، که واجد ویژگی های تناسب،  کفایت  و قوت باشد، تهیه شود.</a:t>
            </a:r>
          </a:p>
          <a:p>
            <a:pPr algn="r" rtl="1"/>
            <a:endParaRPr lang="en-US" dirty="0"/>
          </a:p>
        </p:txBody>
      </p:sp>
    </p:spTree>
    <p:extLst>
      <p:ext uri="{BB962C8B-B14F-4D97-AF65-F5344CB8AC3E}">
        <p14:creationId xmlns:p14="http://schemas.microsoft.com/office/powerpoint/2010/main" val="2764517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ادامه طرح </a:t>
            </a:r>
            <a:r>
              <a:rPr lang="fa-IR" dirty="0"/>
              <a:t>اجرایی مشکل شناسی</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u="sng" dirty="0" smtClean="0"/>
              <a:t>1)عنوان: </a:t>
            </a:r>
            <a:r>
              <a:rPr lang="fa-IR" dirty="0" smtClean="0"/>
              <a:t>حداقل باید شامل موضوع و قلمرو مکانی و زمانی طرح باشد. علاوه بر این می تواند متضمن رویکرد و حتی روش شناسی اصلی باشد.</a:t>
            </a:r>
          </a:p>
          <a:p>
            <a:pPr algn="r" rtl="1"/>
            <a:r>
              <a:rPr lang="fa-IR" dirty="0" smtClean="0"/>
              <a:t>عنوان باید در قالب یک  جمله کوتاه، گویا و روان باشد.</a:t>
            </a:r>
          </a:p>
          <a:p>
            <a:pPr algn="r" rtl="1"/>
            <a:r>
              <a:rPr lang="fa-IR" u="sng" dirty="0" smtClean="0"/>
              <a:t>2) مقدمه: </a:t>
            </a:r>
            <a:r>
              <a:rPr lang="fa-IR" dirty="0" smtClean="0"/>
              <a:t>با تاکید بر نقش و اهمیت </a:t>
            </a:r>
            <a:r>
              <a:rPr lang="fa-IR" dirty="0"/>
              <a:t>مشکل </a:t>
            </a:r>
            <a:r>
              <a:rPr lang="fa-IR" dirty="0" smtClean="0"/>
              <a:t>شناسی، ضرورت انجام آن در قلمرو مورد نظر، مزایا و منافعی که به بازار خواهد  آورد، بیان می شود که به این طرح مبادرت شده است یا می شود. به علاوه هر گونه توضیح مختصری درباره موضوع که برای ورود به بحث لازم است.</a:t>
            </a:r>
          </a:p>
          <a:p>
            <a:pPr algn="r" rtl="1"/>
            <a:endParaRPr lang="en-US" dirty="0"/>
          </a:p>
        </p:txBody>
      </p:sp>
    </p:spTree>
    <p:extLst>
      <p:ext uri="{BB962C8B-B14F-4D97-AF65-F5344CB8AC3E}">
        <p14:creationId xmlns:p14="http://schemas.microsoft.com/office/powerpoint/2010/main" val="3433054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ادامه طرح اجرایی مشکل شناسی</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u="sng" dirty="0" smtClean="0"/>
              <a:t>3) هدف: </a:t>
            </a:r>
            <a:r>
              <a:rPr lang="fa-IR" dirty="0" smtClean="0"/>
              <a:t>این طرح به دنبال تحقق  چه هدف یا هدف های ویژه ای است؟ فراموش نشود  هدف باید در حدود قلمرو مفهومی و عملیاتی خود طرح(برون دادئ مطلوب) نوشته شود و فراتر از آن و از جمله تبعات آن و منافع سازمانی ناشی از اجرای طرح در اینجا مد نظر نیست</a:t>
            </a:r>
          </a:p>
          <a:p>
            <a:pPr algn="r" rtl="1"/>
            <a:r>
              <a:rPr lang="fa-IR" u="sng" dirty="0" smtClean="0"/>
              <a:t>4) رویکرد</a:t>
            </a:r>
            <a:r>
              <a:rPr lang="fa-IR" dirty="0" smtClean="0"/>
              <a:t>: بیان رویکرد یا رویکردهای اساسی که در این کار مد نظر می باشد وتوضیح مفهوم و تبعات عملیاتی آن به زبان ساده</a:t>
            </a:r>
          </a:p>
          <a:p>
            <a:pPr algn="r" rtl="1" fontAlgn="t"/>
            <a:r>
              <a:rPr lang="fa-IR" dirty="0" smtClean="0"/>
              <a:t>5)روش شناسی:به</a:t>
            </a:r>
            <a:r>
              <a:rPr lang="fa-IR" b="1" dirty="0" smtClean="0"/>
              <a:t> </a:t>
            </a:r>
            <a:r>
              <a:rPr lang="fa-IR" dirty="0" smtClean="0"/>
              <a:t>روش های مورد استفاده،</a:t>
            </a:r>
            <a:r>
              <a:rPr lang="fa-IR" dirty="0"/>
              <a:t> شیوه  </a:t>
            </a:r>
            <a:r>
              <a:rPr lang="fa-IR" dirty="0" smtClean="0"/>
              <a:t>اجرا و گام های مشکل شناسی مد نظر در فرایند مشکل شناسی اشاره می شود.</a:t>
            </a:r>
            <a:endParaRPr lang="en-US" dirty="0" smtClean="0"/>
          </a:p>
          <a:p>
            <a:pPr algn="r" rtl="1"/>
            <a:endParaRPr lang="en-US" dirty="0"/>
          </a:p>
        </p:txBody>
      </p:sp>
    </p:spTree>
    <p:extLst>
      <p:ext uri="{BB962C8B-B14F-4D97-AF65-F5344CB8AC3E}">
        <p14:creationId xmlns:p14="http://schemas.microsoft.com/office/powerpoint/2010/main" val="4128440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1"/>
            <a:ext cx="7772400" cy="838200"/>
          </a:xfrm>
        </p:spPr>
        <p:txBody>
          <a:bodyPr>
            <a:noAutofit/>
          </a:bodyPr>
          <a:lstStyle/>
          <a:p>
            <a:r>
              <a:rPr lang="fa-IR" sz="8800" dirty="0" smtClean="0">
                <a:latin typeface="IranNastaliq" panose="02020505000000020003" pitchFamily="18" charset="0"/>
                <a:cs typeface="IranNastaliq" panose="02020505000000020003" pitchFamily="18" charset="0"/>
              </a:rPr>
              <a:t>مشکل چیست</a:t>
            </a:r>
            <a:r>
              <a:rPr lang="fa-IR" sz="8800" dirty="0">
                <a:latin typeface="IranNastaliq" panose="02020505000000020003" pitchFamily="18" charset="0"/>
                <a:cs typeface="IranNastaliq" panose="02020505000000020003" pitchFamily="18" charset="0"/>
              </a:rPr>
              <a:t>؟</a:t>
            </a:r>
            <a:endParaRPr lang="en-US" sz="8800" dirty="0">
              <a:latin typeface="IranNastaliq" panose="02020505000000020003" pitchFamily="18" charset="0"/>
              <a:ea typeface="+mn-ea"/>
              <a:cs typeface="IranNastaliq" panose="02020505000000020003" pitchFamily="18" charset="0"/>
            </a:endParaRPr>
          </a:p>
        </p:txBody>
      </p:sp>
      <p:sp>
        <p:nvSpPr>
          <p:cNvPr id="3" name="Subtitle 2"/>
          <p:cNvSpPr>
            <a:spLocks noGrp="1"/>
          </p:cNvSpPr>
          <p:nvPr>
            <p:ph type="subTitle" idx="1"/>
          </p:nvPr>
        </p:nvSpPr>
        <p:spPr>
          <a:xfrm>
            <a:off x="457200" y="1295400"/>
            <a:ext cx="7924800" cy="4648200"/>
          </a:xfrm>
        </p:spPr>
        <p:txBody>
          <a:bodyPr>
            <a:noAutofit/>
          </a:bodyPr>
          <a:lstStyle/>
          <a:p>
            <a:pPr algn="just" rtl="1">
              <a:lnSpc>
                <a:spcPct val="220000"/>
              </a:lnSpc>
            </a:pPr>
            <a:r>
              <a:rPr lang="fa-IR" sz="2800" b="1" dirty="0" smtClean="0">
                <a:solidFill>
                  <a:schemeClr val="tx1"/>
                </a:solidFill>
                <a:cs typeface="B Zar" panose="00000400000000000000" pitchFamily="2" charset="-78"/>
              </a:rPr>
              <a:t>سازمان ها برای تحقق </a:t>
            </a:r>
            <a:r>
              <a:rPr lang="fa-IR" sz="2800" b="1" dirty="0" smtClean="0">
                <a:solidFill>
                  <a:srgbClr val="00B050"/>
                </a:solidFill>
                <a:cs typeface="B Zar" panose="00000400000000000000" pitchFamily="2" charset="-78"/>
              </a:rPr>
              <a:t>مقاصدی(رسالت، فلسفه وجودی  یا هدف بنیادین) </a:t>
            </a:r>
            <a:r>
              <a:rPr lang="fa-IR" sz="2800" b="1" dirty="0" smtClean="0">
                <a:solidFill>
                  <a:schemeClr val="tx1"/>
                </a:solidFill>
                <a:cs typeface="B Zar" panose="00000400000000000000" pitchFamily="2" charset="-78"/>
              </a:rPr>
              <a:t>به وجود می آیند. تلاش برای </a:t>
            </a:r>
            <a:r>
              <a:rPr lang="fa-IR" sz="2800" b="1" dirty="0" smtClean="0">
                <a:solidFill>
                  <a:srgbClr val="0070C0"/>
                </a:solidFill>
                <a:cs typeface="B Zar" panose="00000400000000000000" pitchFamily="2" charset="-78"/>
              </a:rPr>
              <a:t>تحقق این مقاصد </a:t>
            </a:r>
            <a:r>
              <a:rPr lang="fa-IR" sz="2800" b="1" dirty="0" smtClean="0">
                <a:solidFill>
                  <a:schemeClr val="tx1"/>
                </a:solidFill>
                <a:cs typeface="B Zar" panose="00000400000000000000" pitchFamily="2" charset="-78"/>
              </a:rPr>
              <a:t>منطق اصلی حاکم بر هر سازمان است. </a:t>
            </a:r>
            <a:r>
              <a:rPr lang="fa-IR" sz="2800" b="1" dirty="0" smtClean="0">
                <a:solidFill>
                  <a:srgbClr val="FF0000"/>
                </a:solidFill>
                <a:cs typeface="B Zar" panose="00000400000000000000" pitchFamily="2" charset="-78"/>
              </a:rPr>
              <a:t>هر </a:t>
            </a:r>
            <a:r>
              <a:rPr lang="fa-IR" sz="2800" b="1" dirty="0" smtClean="0">
                <a:solidFill>
                  <a:srgbClr val="7030A0"/>
                </a:solidFill>
                <a:cs typeface="B Zar" panose="00000400000000000000" pitchFamily="2" charset="-78"/>
              </a:rPr>
              <a:t>مانع</a:t>
            </a:r>
            <a:r>
              <a:rPr lang="fa-IR" sz="2800" b="1" dirty="0" smtClean="0">
                <a:solidFill>
                  <a:srgbClr val="FF0000"/>
                </a:solidFill>
                <a:cs typeface="B Zar" panose="00000400000000000000" pitchFamily="2" charset="-78"/>
              </a:rPr>
              <a:t> یا</a:t>
            </a:r>
            <a:r>
              <a:rPr lang="fa-IR" sz="2800" b="1" dirty="0" smtClean="0">
                <a:solidFill>
                  <a:srgbClr val="7030A0"/>
                </a:solidFill>
                <a:cs typeface="B Zar" panose="00000400000000000000" pitchFamily="2" charset="-78"/>
              </a:rPr>
              <a:t> بی تعادلی </a:t>
            </a:r>
            <a:r>
              <a:rPr lang="fa-IR" sz="2800" b="1" dirty="0" smtClean="0">
                <a:solidFill>
                  <a:schemeClr val="tx1"/>
                </a:solidFill>
                <a:cs typeface="B Zar" panose="00000400000000000000" pitchFamily="2" charset="-78"/>
              </a:rPr>
              <a:t>که در این راه پیش آید یا هر چیزی که </a:t>
            </a:r>
            <a:r>
              <a:rPr lang="fa-IR" sz="2800" b="1" dirty="0" smtClean="0">
                <a:solidFill>
                  <a:srgbClr val="FF0000"/>
                </a:solidFill>
                <a:cs typeface="B Zar" panose="00000400000000000000" pitchFamily="2" charset="-78"/>
              </a:rPr>
              <a:t>موجب ایجاد این</a:t>
            </a:r>
            <a:r>
              <a:rPr lang="fa-IR" sz="2800" b="1" dirty="0" smtClean="0">
                <a:solidFill>
                  <a:srgbClr val="7030A0"/>
                </a:solidFill>
                <a:cs typeface="B Zar" panose="00000400000000000000" pitchFamily="2" charset="-78"/>
              </a:rPr>
              <a:t> مانع </a:t>
            </a:r>
            <a:r>
              <a:rPr lang="fa-IR" sz="2800" b="1" dirty="0">
                <a:solidFill>
                  <a:srgbClr val="FF0000"/>
                </a:solidFill>
                <a:cs typeface="B Zar" panose="00000400000000000000" pitchFamily="2" charset="-78"/>
              </a:rPr>
              <a:t>و </a:t>
            </a:r>
            <a:r>
              <a:rPr lang="fa-IR" sz="2800" b="1" dirty="0">
                <a:solidFill>
                  <a:srgbClr val="7030A0"/>
                </a:solidFill>
                <a:cs typeface="B Zar" panose="00000400000000000000" pitchFamily="2" charset="-78"/>
              </a:rPr>
              <a:t>بی تعادلی </a:t>
            </a:r>
            <a:r>
              <a:rPr lang="fa-IR" sz="2800" b="1" dirty="0">
                <a:solidFill>
                  <a:schemeClr val="tx1"/>
                </a:solidFill>
                <a:cs typeface="B Zar" panose="00000400000000000000" pitchFamily="2" charset="-78"/>
              </a:rPr>
              <a:t>گردد </a:t>
            </a:r>
            <a:r>
              <a:rPr lang="fa-IR" sz="2800" b="1" dirty="0" smtClean="0">
                <a:solidFill>
                  <a:schemeClr val="tx1"/>
                </a:solidFill>
                <a:cs typeface="B Zar" panose="00000400000000000000" pitchFamily="2" charset="-78"/>
              </a:rPr>
              <a:t>یک </a:t>
            </a:r>
            <a:r>
              <a:rPr lang="fa-IR" sz="2800" b="1" dirty="0">
                <a:solidFill>
                  <a:srgbClr val="C00000"/>
                </a:solidFill>
                <a:cs typeface="B Zar" panose="00000400000000000000" pitchFamily="2" charset="-78"/>
              </a:rPr>
              <a:t>مشکل</a:t>
            </a:r>
            <a:r>
              <a:rPr lang="fa-IR" sz="2800" b="1" dirty="0">
                <a:solidFill>
                  <a:schemeClr val="tx1"/>
                </a:solidFill>
                <a:cs typeface="B Zar" panose="00000400000000000000" pitchFamily="2" charset="-78"/>
              </a:rPr>
              <a:t> </a:t>
            </a:r>
            <a:r>
              <a:rPr lang="fa-IR" sz="2800" b="1" dirty="0" smtClean="0">
                <a:solidFill>
                  <a:schemeClr val="tx1"/>
                </a:solidFill>
                <a:cs typeface="B Zar" panose="00000400000000000000" pitchFamily="2" charset="-78"/>
              </a:rPr>
              <a:t>تلقی </a:t>
            </a:r>
            <a:r>
              <a:rPr lang="fa-IR" sz="2800" b="1" dirty="0">
                <a:solidFill>
                  <a:schemeClr val="tx1"/>
                </a:solidFill>
                <a:cs typeface="B Zar" panose="00000400000000000000" pitchFamily="2" charset="-78"/>
              </a:rPr>
              <a:t>می شود </a:t>
            </a:r>
            <a:r>
              <a:rPr lang="fa-IR" sz="2800" b="1" dirty="0" smtClean="0">
                <a:solidFill>
                  <a:schemeClr val="tx1"/>
                </a:solidFill>
                <a:cs typeface="B Zar" panose="00000400000000000000" pitchFamily="2" charset="-78"/>
              </a:rPr>
              <a:t>که </a:t>
            </a:r>
            <a:r>
              <a:rPr lang="fa-IR" sz="2800" b="1" dirty="0" smtClean="0">
                <a:solidFill>
                  <a:srgbClr val="00B0F0"/>
                </a:solidFill>
                <a:cs typeface="B Zar" panose="00000400000000000000" pitchFamily="2" charset="-78"/>
              </a:rPr>
              <a:t>باید حل شود</a:t>
            </a:r>
            <a:r>
              <a:rPr lang="fa-IR" sz="2800" b="1" dirty="0" smtClean="0">
                <a:solidFill>
                  <a:schemeClr val="tx1"/>
                </a:solidFill>
                <a:cs typeface="B Zar" panose="00000400000000000000" pitchFamily="2" charset="-78"/>
              </a:rPr>
              <a:t>.</a:t>
            </a:r>
            <a:endParaRPr lang="en-US" sz="2800" b="1" dirty="0">
              <a:solidFill>
                <a:schemeClr val="tx1"/>
              </a:solidFill>
              <a:cs typeface="B Zar" panose="00000400000000000000" pitchFamily="2" charset="-78"/>
            </a:endParaRPr>
          </a:p>
        </p:txBody>
      </p:sp>
    </p:spTree>
    <p:extLst>
      <p:ext uri="{BB962C8B-B14F-4D97-AF65-F5344CB8AC3E}">
        <p14:creationId xmlns:p14="http://schemas.microsoft.com/office/powerpoint/2010/main" val="3957139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طرح </a:t>
            </a:r>
            <a:r>
              <a:rPr lang="fa-IR" dirty="0"/>
              <a:t>مشکل شناسی</a:t>
            </a:r>
            <a:endParaRPr lang="en-US" dirty="0"/>
          </a:p>
        </p:txBody>
      </p:sp>
      <p:sp>
        <p:nvSpPr>
          <p:cNvPr id="3" name="Content Placeholder 2"/>
          <p:cNvSpPr>
            <a:spLocks noGrp="1"/>
          </p:cNvSpPr>
          <p:nvPr>
            <p:ph idx="1"/>
          </p:nvPr>
        </p:nvSpPr>
        <p:spPr/>
        <p:txBody>
          <a:bodyPr/>
          <a:lstStyle/>
          <a:p>
            <a:pPr algn="r" rtl="1"/>
            <a:r>
              <a:rPr lang="fa-IR" u="sng" dirty="0" smtClean="0"/>
              <a:t>5) روش شناسی</a:t>
            </a:r>
          </a:p>
          <a:p>
            <a:pPr algn="r" rt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61125386"/>
              </p:ext>
            </p:extLst>
          </p:nvPr>
        </p:nvGraphicFramePr>
        <p:xfrm>
          <a:off x="609600" y="2209801"/>
          <a:ext cx="7467600" cy="3612852"/>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tblGrid>
              <a:tr h="776267">
                <a:tc>
                  <a:txBody>
                    <a:bodyPr/>
                    <a:lstStyle/>
                    <a:p>
                      <a:pPr algn="ctr"/>
                      <a:r>
                        <a:rPr lang="fa-IR" dirty="0" smtClean="0">
                          <a:solidFill>
                            <a:schemeClr val="tx1"/>
                          </a:solidFill>
                        </a:rPr>
                        <a:t>ملاحظات و خطوط راهنما</a:t>
                      </a:r>
                      <a:endParaRPr lang="en-US" dirty="0">
                        <a:solidFill>
                          <a:schemeClr val="tx1"/>
                        </a:solidFill>
                      </a:endParaRPr>
                    </a:p>
                  </a:txBody>
                  <a:tcPr>
                    <a:solidFill>
                      <a:schemeClr val="accent6">
                        <a:lumMod val="40000"/>
                        <a:lumOff val="60000"/>
                      </a:schemeClr>
                    </a:solidFill>
                  </a:tcPr>
                </a:tc>
                <a:tc>
                  <a:txBody>
                    <a:bodyPr/>
                    <a:lstStyle/>
                    <a:p>
                      <a:r>
                        <a:rPr lang="fa-IR" dirty="0" smtClean="0">
                          <a:solidFill>
                            <a:schemeClr val="tx1"/>
                          </a:solidFill>
                        </a:rPr>
                        <a:t>شیوه  اجرا </a:t>
                      </a:r>
                      <a:endParaRPr lang="en-US" dirty="0">
                        <a:solidFill>
                          <a:schemeClr val="tx1"/>
                        </a:solidFill>
                      </a:endParaRPr>
                    </a:p>
                  </a:txBody>
                  <a:tcPr>
                    <a:solidFill>
                      <a:schemeClr val="accent6">
                        <a:lumMod val="40000"/>
                        <a:lumOff val="60000"/>
                      </a:schemeClr>
                    </a:solidFill>
                  </a:tcPr>
                </a:tc>
                <a:tc>
                  <a:txBody>
                    <a:bodyPr/>
                    <a:lstStyle/>
                    <a:p>
                      <a:r>
                        <a:rPr lang="fa-IR" dirty="0" smtClean="0">
                          <a:solidFill>
                            <a:schemeClr val="tx1"/>
                          </a:solidFill>
                        </a:rPr>
                        <a:t>روش های مورد استفاده</a:t>
                      </a:r>
                      <a:endParaRPr lang="en-US" dirty="0">
                        <a:solidFill>
                          <a:schemeClr val="tx1"/>
                        </a:solidFill>
                      </a:endParaRPr>
                    </a:p>
                  </a:txBody>
                  <a:tcPr>
                    <a:solidFill>
                      <a:schemeClr val="accent6">
                        <a:lumMod val="40000"/>
                        <a:lumOff val="60000"/>
                      </a:schemeClr>
                    </a:solidFill>
                  </a:tcPr>
                </a:tc>
                <a:tc>
                  <a:txBody>
                    <a:bodyPr/>
                    <a:lstStyle/>
                    <a:p>
                      <a:r>
                        <a:rPr lang="fa-IR" dirty="0" smtClean="0">
                          <a:solidFill>
                            <a:schemeClr val="tx1"/>
                          </a:solidFill>
                        </a:rPr>
                        <a:t>گام های مشکل شناسی</a:t>
                      </a:r>
                      <a:endParaRPr lang="en-US" dirty="0">
                        <a:solidFill>
                          <a:schemeClr val="tx1"/>
                        </a:solidFill>
                      </a:endParaRPr>
                    </a:p>
                  </a:txBody>
                  <a:tcPr>
                    <a:solidFill>
                      <a:schemeClr val="accent6">
                        <a:lumMod val="40000"/>
                        <a:lumOff val="60000"/>
                      </a:schemeClr>
                    </a:solidFill>
                  </a:tcPr>
                </a:tc>
                <a:tc>
                  <a:txBody>
                    <a:bodyPr/>
                    <a:lstStyle/>
                    <a:p>
                      <a:pPr algn="r" rtl="1"/>
                      <a:r>
                        <a:rPr lang="fa-IR" dirty="0" smtClean="0">
                          <a:solidFill>
                            <a:schemeClr val="tx1"/>
                          </a:solidFill>
                        </a:rPr>
                        <a:t>ردیف</a:t>
                      </a:r>
                      <a:endParaRPr lang="en-US"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xmlns="" val="10000"/>
                  </a:ext>
                </a:extLst>
              </a:tr>
              <a:tr h="449742">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0001"/>
                  </a:ext>
                </a:extLst>
              </a:tr>
              <a:tr h="44974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2"/>
                  </a:ext>
                </a:extLst>
              </a:tr>
              <a:tr h="449742">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0003"/>
                  </a:ext>
                </a:extLst>
              </a:tr>
              <a:tr h="44974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449742">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0005"/>
                  </a:ext>
                </a:extLst>
              </a:tr>
              <a:tr h="449742">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987344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ادامه طرح اجرایی مشکل شناسی</a:t>
            </a:r>
            <a:endParaRPr lang="en-US" dirty="0"/>
          </a:p>
        </p:txBody>
      </p:sp>
      <p:sp>
        <p:nvSpPr>
          <p:cNvPr id="3" name="Content Placeholder 2"/>
          <p:cNvSpPr>
            <a:spLocks noGrp="1"/>
          </p:cNvSpPr>
          <p:nvPr>
            <p:ph idx="1"/>
          </p:nvPr>
        </p:nvSpPr>
        <p:spPr/>
        <p:txBody>
          <a:bodyPr/>
          <a:lstStyle/>
          <a:p>
            <a:pPr algn="r" rtl="1"/>
            <a:r>
              <a:rPr lang="fa-IR" u="sng" dirty="0" smtClean="0"/>
              <a:t>6) الزامات انجام طرح: </a:t>
            </a:r>
            <a:r>
              <a:rPr lang="fa-IR" dirty="0" smtClean="0"/>
              <a:t>هرگونه اقدامات و امکانات لازم برای انجام طرح به روشنی ذکر شود.</a:t>
            </a:r>
          </a:p>
          <a:p>
            <a:pPr algn="r" rtl="1"/>
            <a:r>
              <a:rPr lang="fa-IR" u="sng" dirty="0" smtClean="0"/>
              <a:t>7) زمان بندی اجرای طرح: </a:t>
            </a:r>
            <a:r>
              <a:rPr lang="fa-IR" dirty="0" smtClean="0"/>
              <a:t>با استفاده از فرم گانت، توزیع زمانی اقدامات و فعالیت های مربوط به اجرای طرح در محدوده زمانی که مورد نظر است نشان دادخ شود.</a:t>
            </a:r>
            <a:endParaRPr lang="en-US" dirty="0"/>
          </a:p>
        </p:txBody>
      </p:sp>
    </p:spTree>
    <p:extLst>
      <p:ext uri="{BB962C8B-B14F-4D97-AF65-F5344CB8AC3E}">
        <p14:creationId xmlns:p14="http://schemas.microsoft.com/office/powerpoint/2010/main" val="2296381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جدول گانت مراحل اجرایی طرح مشکل شناسی</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852880"/>
              </p:ext>
            </p:extLst>
          </p:nvPr>
        </p:nvGraphicFramePr>
        <p:xfrm>
          <a:off x="457200" y="1600200"/>
          <a:ext cx="8229600" cy="42113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609600">
                  <a:extLst>
                    <a:ext uri="{9D8B030D-6E8A-4147-A177-3AD203B41FA5}">
                      <a16:colId xmlns:a16="http://schemas.microsoft.com/office/drawing/2014/main" xmlns="" val="20004"/>
                    </a:ext>
                  </a:extLst>
                </a:gridCol>
                <a:gridCol w="609600">
                  <a:extLst>
                    <a:ext uri="{9D8B030D-6E8A-4147-A177-3AD203B41FA5}">
                      <a16:colId xmlns:a16="http://schemas.microsoft.com/office/drawing/2014/main" xmlns="" val="20005"/>
                    </a:ext>
                  </a:extLst>
                </a:gridCol>
                <a:gridCol w="609600">
                  <a:extLst>
                    <a:ext uri="{9D8B030D-6E8A-4147-A177-3AD203B41FA5}">
                      <a16:colId xmlns:a16="http://schemas.microsoft.com/office/drawing/2014/main" xmlns="" val="20006"/>
                    </a:ext>
                  </a:extLst>
                </a:gridCol>
                <a:gridCol w="609600">
                  <a:extLst>
                    <a:ext uri="{9D8B030D-6E8A-4147-A177-3AD203B41FA5}">
                      <a16:colId xmlns:a16="http://schemas.microsoft.com/office/drawing/2014/main" xmlns="" val="20007"/>
                    </a:ext>
                  </a:extLst>
                </a:gridCol>
                <a:gridCol w="990600">
                  <a:extLst>
                    <a:ext uri="{9D8B030D-6E8A-4147-A177-3AD203B41FA5}">
                      <a16:colId xmlns:a16="http://schemas.microsoft.com/office/drawing/2014/main" xmlns="" val="20008"/>
                    </a:ext>
                  </a:extLst>
                </a:gridCol>
                <a:gridCol w="990600">
                  <a:extLst>
                    <a:ext uri="{9D8B030D-6E8A-4147-A177-3AD203B41FA5}">
                      <a16:colId xmlns:a16="http://schemas.microsoft.com/office/drawing/2014/main" xmlns="" val="20009"/>
                    </a:ext>
                  </a:extLst>
                </a:gridCol>
                <a:gridCol w="914400">
                  <a:extLst>
                    <a:ext uri="{9D8B030D-6E8A-4147-A177-3AD203B41FA5}">
                      <a16:colId xmlns:a16="http://schemas.microsoft.com/office/drawing/2014/main" xmlns="" val="20010"/>
                    </a:ext>
                  </a:extLst>
                </a:gridCol>
                <a:gridCol w="533400">
                  <a:extLst>
                    <a:ext uri="{9D8B030D-6E8A-4147-A177-3AD203B41FA5}">
                      <a16:colId xmlns:a16="http://schemas.microsoft.com/office/drawing/2014/main" xmlns="" val="20011"/>
                    </a:ext>
                  </a:extLst>
                </a:gridCol>
              </a:tblGrid>
              <a:tr h="370840">
                <a:tc gridSpan="8">
                  <a:txBody>
                    <a:bodyPr/>
                    <a:lstStyle/>
                    <a:p>
                      <a:pPr algn="ctr"/>
                      <a:r>
                        <a:rPr lang="fa-IR" sz="2400" dirty="0" smtClean="0">
                          <a:solidFill>
                            <a:schemeClr val="tx1"/>
                          </a:solidFill>
                        </a:rPr>
                        <a:t>هفته</a:t>
                      </a:r>
                      <a:endParaRPr lang="en-US" sz="2400" dirty="0">
                        <a:solidFill>
                          <a:schemeClr val="tx1"/>
                        </a:solidFill>
                      </a:endParaRPr>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rowSpan="2">
                  <a:txBody>
                    <a:bodyPr/>
                    <a:lstStyle/>
                    <a:p>
                      <a:pPr algn="ctr" rtl="1"/>
                      <a:endParaRPr lang="fa-IR" sz="1600" dirty="0" smtClean="0">
                        <a:solidFill>
                          <a:schemeClr val="tx1"/>
                        </a:solidFill>
                      </a:endParaRPr>
                    </a:p>
                    <a:p>
                      <a:pPr algn="ctr" rtl="1"/>
                      <a:r>
                        <a:rPr lang="fa-IR" sz="1600" dirty="0" smtClean="0">
                          <a:solidFill>
                            <a:schemeClr val="tx1"/>
                          </a:solidFill>
                        </a:rPr>
                        <a:t>زمان لازم</a:t>
                      </a:r>
                      <a:endParaRPr lang="en-US" sz="1600" dirty="0">
                        <a:solidFill>
                          <a:schemeClr val="tx1"/>
                        </a:solidFill>
                      </a:endParaRPr>
                    </a:p>
                  </a:txBody>
                  <a:tcPr>
                    <a:solidFill>
                      <a:schemeClr val="accent3">
                        <a:lumMod val="20000"/>
                        <a:lumOff val="80000"/>
                      </a:schemeClr>
                    </a:solidFill>
                  </a:tcPr>
                </a:tc>
                <a:tc rowSpan="2">
                  <a:txBody>
                    <a:bodyPr/>
                    <a:lstStyle/>
                    <a:p>
                      <a:pPr algn="ctr" rtl="1"/>
                      <a:endParaRPr lang="fa-IR" sz="1600" dirty="0" smtClean="0">
                        <a:solidFill>
                          <a:schemeClr val="tx1"/>
                        </a:solidFill>
                      </a:endParaRPr>
                    </a:p>
                    <a:p>
                      <a:pPr algn="ctr" rtl="1"/>
                      <a:r>
                        <a:rPr lang="fa-IR" sz="1600" dirty="0" smtClean="0">
                          <a:solidFill>
                            <a:schemeClr val="tx1"/>
                          </a:solidFill>
                        </a:rPr>
                        <a:t>فعالیت ها</a:t>
                      </a:r>
                      <a:endParaRPr lang="en-US" sz="1600" dirty="0">
                        <a:solidFill>
                          <a:schemeClr val="tx1"/>
                        </a:solidFill>
                      </a:endParaRPr>
                    </a:p>
                  </a:txBody>
                  <a:tcPr>
                    <a:solidFill>
                      <a:schemeClr val="accent3">
                        <a:lumMod val="20000"/>
                        <a:lumOff val="80000"/>
                      </a:schemeClr>
                    </a:solidFill>
                  </a:tcPr>
                </a:tc>
                <a:tc rowSpan="2">
                  <a:txBody>
                    <a:bodyPr/>
                    <a:lstStyle/>
                    <a:p>
                      <a:pPr algn="ctr" rtl="1"/>
                      <a:endParaRPr lang="fa-IR" sz="1600" dirty="0" smtClean="0">
                        <a:solidFill>
                          <a:schemeClr val="tx1"/>
                        </a:solidFill>
                      </a:endParaRPr>
                    </a:p>
                    <a:p>
                      <a:pPr algn="ctr" rtl="1"/>
                      <a:r>
                        <a:rPr lang="fa-IR" sz="1600" dirty="0" smtClean="0">
                          <a:solidFill>
                            <a:schemeClr val="tx1"/>
                          </a:solidFill>
                        </a:rPr>
                        <a:t>اقدامات</a:t>
                      </a:r>
                    </a:p>
                    <a:p>
                      <a:pPr algn="ctr"/>
                      <a:endParaRPr lang="fa-IR" sz="1600" dirty="0" smtClean="0">
                        <a:solidFill>
                          <a:schemeClr val="tx1"/>
                        </a:solidFill>
                      </a:endParaRPr>
                    </a:p>
                    <a:p>
                      <a:pPr algn="ctr" rtl="1"/>
                      <a:endParaRPr lang="en-US" sz="1600" dirty="0">
                        <a:solidFill>
                          <a:schemeClr val="tx1"/>
                        </a:solidFill>
                      </a:endParaRPr>
                    </a:p>
                  </a:txBody>
                  <a:tcPr>
                    <a:solidFill>
                      <a:schemeClr val="accent3">
                        <a:lumMod val="20000"/>
                        <a:lumOff val="80000"/>
                      </a:schemeClr>
                    </a:solidFill>
                  </a:tcPr>
                </a:tc>
                <a:tc rowSpan="2">
                  <a:txBody>
                    <a:bodyPr/>
                    <a:lstStyle/>
                    <a:p>
                      <a:pPr algn="ctr" rtl="1"/>
                      <a:endParaRPr lang="fa-IR" sz="1600" dirty="0" smtClean="0">
                        <a:solidFill>
                          <a:schemeClr val="tx1"/>
                        </a:solidFill>
                      </a:endParaRPr>
                    </a:p>
                    <a:p>
                      <a:pPr algn="ctr" rtl="1"/>
                      <a:r>
                        <a:rPr lang="fa-IR" sz="1400" dirty="0" smtClean="0">
                          <a:solidFill>
                            <a:schemeClr val="tx1"/>
                          </a:solidFill>
                        </a:rPr>
                        <a:t>ردیف</a:t>
                      </a:r>
                    </a:p>
                    <a:p>
                      <a:pPr algn="ctr"/>
                      <a:endParaRPr lang="en-US" sz="16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xmlns="" val="10000"/>
                  </a:ext>
                </a:extLst>
              </a:tr>
              <a:tr h="370840">
                <a:tc>
                  <a:txBody>
                    <a:bodyPr/>
                    <a:lstStyle/>
                    <a:p>
                      <a:pPr algn="ctr"/>
                      <a:r>
                        <a:rPr lang="fa-IR" dirty="0" smtClean="0"/>
                        <a:t>8</a:t>
                      </a:r>
                      <a:endParaRPr lang="en-US" dirty="0"/>
                    </a:p>
                  </a:txBody>
                  <a:tcPr>
                    <a:solidFill>
                      <a:schemeClr val="accent3">
                        <a:lumMod val="20000"/>
                        <a:lumOff val="80000"/>
                      </a:schemeClr>
                    </a:solidFill>
                  </a:tcPr>
                </a:tc>
                <a:tc>
                  <a:txBody>
                    <a:bodyPr/>
                    <a:lstStyle/>
                    <a:p>
                      <a:pPr algn="ctr"/>
                      <a:r>
                        <a:rPr lang="fa-IR" dirty="0" smtClean="0"/>
                        <a:t>7</a:t>
                      </a:r>
                      <a:endParaRPr lang="en-US" dirty="0"/>
                    </a:p>
                  </a:txBody>
                  <a:tcPr>
                    <a:solidFill>
                      <a:schemeClr val="accent3">
                        <a:lumMod val="20000"/>
                        <a:lumOff val="80000"/>
                      </a:schemeClr>
                    </a:solidFill>
                  </a:tcPr>
                </a:tc>
                <a:tc>
                  <a:txBody>
                    <a:bodyPr/>
                    <a:lstStyle/>
                    <a:p>
                      <a:pPr algn="ctr"/>
                      <a:r>
                        <a:rPr lang="fa-IR" dirty="0" smtClean="0"/>
                        <a:t>6</a:t>
                      </a:r>
                      <a:endParaRPr lang="en-US" dirty="0"/>
                    </a:p>
                  </a:txBody>
                  <a:tcPr>
                    <a:solidFill>
                      <a:schemeClr val="accent3">
                        <a:lumMod val="20000"/>
                        <a:lumOff val="80000"/>
                      </a:schemeClr>
                    </a:solidFill>
                  </a:tcPr>
                </a:tc>
                <a:tc>
                  <a:txBody>
                    <a:bodyPr/>
                    <a:lstStyle/>
                    <a:p>
                      <a:pPr algn="ctr"/>
                      <a:r>
                        <a:rPr lang="fa-IR" dirty="0" smtClean="0"/>
                        <a:t>5</a:t>
                      </a:r>
                      <a:endParaRPr lang="en-US" dirty="0"/>
                    </a:p>
                  </a:txBody>
                  <a:tcPr>
                    <a:solidFill>
                      <a:schemeClr val="accent3">
                        <a:lumMod val="20000"/>
                        <a:lumOff val="80000"/>
                      </a:schemeClr>
                    </a:solidFill>
                  </a:tcPr>
                </a:tc>
                <a:tc>
                  <a:txBody>
                    <a:bodyPr/>
                    <a:lstStyle/>
                    <a:p>
                      <a:pPr algn="ctr"/>
                      <a:r>
                        <a:rPr lang="fa-IR" dirty="0" smtClean="0"/>
                        <a:t>4</a:t>
                      </a:r>
                      <a:endParaRPr lang="en-US" dirty="0"/>
                    </a:p>
                  </a:txBody>
                  <a:tcPr>
                    <a:solidFill>
                      <a:schemeClr val="accent3">
                        <a:lumMod val="20000"/>
                        <a:lumOff val="80000"/>
                      </a:schemeClr>
                    </a:solidFill>
                  </a:tcPr>
                </a:tc>
                <a:tc>
                  <a:txBody>
                    <a:bodyPr/>
                    <a:lstStyle/>
                    <a:p>
                      <a:pPr algn="ctr"/>
                      <a:r>
                        <a:rPr lang="fa-IR" dirty="0" smtClean="0"/>
                        <a:t>3</a:t>
                      </a:r>
                      <a:endParaRPr lang="en-US" dirty="0"/>
                    </a:p>
                  </a:txBody>
                  <a:tcPr>
                    <a:solidFill>
                      <a:schemeClr val="accent3">
                        <a:lumMod val="20000"/>
                        <a:lumOff val="80000"/>
                      </a:schemeClr>
                    </a:solidFill>
                  </a:tcPr>
                </a:tc>
                <a:tc>
                  <a:txBody>
                    <a:bodyPr/>
                    <a:lstStyle/>
                    <a:p>
                      <a:pPr algn="ctr"/>
                      <a:r>
                        <a:rPr lang="fa-IR" dirty="0" smtClean="0"/>
                        <a:t>2</a:t>
                      </a:r>
                      <a:endParaRPr lang="en-US" dirty="0"/>
                    </a:p>
                  </a:txBody>
                  <a:tcPr>
                    <a:solidFill>
                      <a:schemeClr val="accent3">
                        <a:lumMod val="20000"/>
                        <a:lumOff val="80000"/>
                      </a:schemeClr>
                    </a:solidFill>
                  </a:tcPr>
                </a:tc>
                <a:tc>
                  <a:txBody>
                    <a:bodyPr/>
                    <a:lstStyle/>
                    <a:p>
                      <a:pPr algn="ctr"/>
                      <a:r>
                        <a:rPr lang="fa-IR" dirty="0" smtClean="0"/>
                        <a:t>1</a:t>
                      </a:r>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xmlns="" val="10001"/>
                  </a:ext>
                </a:extLst>
              </a:tr>
              <a:tr h="314452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82464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rtl="1"/>
            <a:r>
              <a:rPr lang="fa-IR" dirty="0" smtClean="0">
                <a:latin typeface="IranNastaliq" panose="02020505000000020003" pitchFamily="18" charset="0"/>
                <a:cs typeface="IranNastaliq" panose="02020505000000020003" pitchFamily="18" charset="0"/>
              </a:rPr>
              <a:t>کارخواسته اول :خواسته ها و انتظارات  ذی </a:t>
            </a:r>
            <a:r>
              <a:rPr lang="fa-IR" dirty="0">
                <a:latin typeface="IranNastaliq" panose="02020505000000020003" pitchFamily="18" charset="0"/>
                <a:cs typeface="IranNastaliq" panose="02020505000000020003" pitchFamily="18" charset="0"/>
              </a:rPr>
              <a:t>نفعان (کارگروه ...)</a:t>
            </a:r>
            <a:endParaRPr lang="en-US" dirty="0">
              <a:latin typeface="IranNastaliq" panose="02020505000000020003" pitchFamily="18" charset="0"/>
              <a:cs typeface="IranNastaliq" panose="020205050000000200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1268261"/>
              </p:ext>
            </p:extLst>
          </p:nvPr>
        </p:nvGraphicFramePr>
        <p:xfrm>
          <a:off x="457200" y="838200"/>
          <a:ext cx="8229600" cy="50698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533400">
                  <a:extLst>
                    <a:ext uri="{9D8B030D-6E8A-4147-A177-3AD203B41FA5}">
                      <a16:colId xmlns:a16="http://schemas.microsoft.com/office/drawing/2014/main" xmlns="" val="20004"/>
                    </a:ext>
                  </a:extLst>
                </a:gridCol>
              </a:tblGrid>
              <a:tr h="370840">
                <a:tc>
                  <a:txBody>
                    <a:bodyPr/>
                    <a:lstStyle/>
                    <a:p>
                      <a:pPr algn="ctr" rtl="1"/>
                      <a:r>
                        <a:rPr lang="fa-IR" dirty="0" smtClean="0">
                          <a:solidFill>
                            <a:schemeClr val="tx1"/>
                          </a:solidFill>
                          <a:cs typeface="B Zar" panose="00000400000000000000" pitchFamily="2" charset="-78"/>
                        </a:rPr>
                        <a:t>انتظارات ذی نفعان</a:t>
                      </a:r>
                      <a:endParaRPr lang="en-US" dirty="0">
                        <a:solidFill>
                          <a:schemeClr val="tx1"/>
                        </a:solidFill>
                        <a:cs typeface="B Zar" panose="00000400000000000000" pitchFamily="2" charset="-78"/>
                      </a:endParaRPr>
                    </a:p>
                  </a:txBody>
                  <a:tcPr>
                    <a:solidFill>
                      <a:schemeClr val="accent2">
                        <a:lumMod val="20000"/>
                        <a:lumOff val="80000"/>
                      </a:schemeClr>
                    </a:solidFill>
                  </a:tcPr>
                </a:tc>
                <a:tc>
                  <a:txBody>
                    <a:bodyPr/>
                    <a:lstStyle/>
                    <a:p>
                      <a:pPr algn="ctr"/>
                      <a:r>
                        <a:rPr lang="fa-IR" dirty="0" smtClean="0">
                          <a:solidFill>
                            <a:schemeClr val="tx1"/>
                          </a:solidFill>
                          <a:cs typeface="B Zar" panose="00000400000000000000" pitchFamily="2" charset="-78"/>
                        </a:rPr>
                        <a:t>خواسته  های ذی نفعان</a:t>
                      </a:r>
                      <a:endParaRPr lang="en-US" dirty="0">
                        <a:solidFill>
                          <a:schemeClr val="tx1"/>
                        </a:solidFill>
                        <a:cs typeface="B Zar" panose="00000400000000000000" pitchFamily="2" charset="-78"/>
                      </a:endParaRPr>
                    </a:p>
                  </a:txBody>
                  <a:tcPr>
                    <a:solidFill>
                      <a:schemeClr val="accent2">
                        <a:lumMod val="20000"/>
                        <a:lumOff val="80000"/>
                      </a:schemeClr>
                    </a:solidFill>
                  </a:tcPr>
                </a:tc>
                <a:tc>
                  <a:txBody>
                    <a:bodyPr/>
                    <a:lstStyle/>
                    <a:p>
                      <a:pPr algn="ctr"/>
                      <a:r>
                        <a:rPr lang="fa-IR" dirty="0" smtClean="0">
                          <a:solidFill>
                            <a:schemeClr val="tx1"/>
                          </a:solidFill>
                          <a:cs typeface="B Zar" panose="00000400000000000000" pitchFamily="2" charset="-78"/>
                        </a:rPr>
                        <a:t>زیرگروه</a:t>
                      </a:r>
                      <a:r>
                        <a:rPr lang="fa-IR" baseline="0" dirty="0" smtClean="0">
                          <a:solidFill>
                            <a:schemeClr val="tx1"/>
                          </a:solidFill>
                          <a:cs typeface="B Zar" panose="00000400000000000000" pitchFamily="2" charset="-78"/>
                        </a:rPr>
                        <a:t> </a:t>
                      </a:r>
                      <a:r>
                        <a:rPr lang="fa-IR" dirty="0" smtClean="0">
                          <a:solidFill>
                            <a:schemeClr val="tx1"/>
                          </a:solidFill>
                          <a:cs typeface="B Zar" panose="00000400000000000000" pitchFamily="2" charset="-78"/>
                        </a:rPr>
                        <a:t>ذی نفعان</a:t>
                      </a:r>
                      <a:endParaRPr lang="en-US" dirty="0">
                        <a:solidFill>
                          <a:schemeClr val="tx1"/>
                        </a:solidFill>
                        <a:cs typeface="B Zar" panose="00000400000000000000" pitchFamily="2" charset="-78"/>
                      </a:endParaRPr>
                    </a:p>
                  </a:txBody>
                  <a:tcPr>
                    <a:solidFill>
                      <a:schemeClr val="accent2">
                        <a:lumMod val="20000"/>
                        <a:lumOff val="80000"/>
                      </a:schemeClr>
                    </a:solidFill>
                  </a:tcPr>
                </a:tc>
                <a:tc>
                  <a:txBody>
                    <a:bodyPr/>
                    <a:lstStyle/>
                    <a:p>
                      <a:pPr algn="ctr"/>
                      <a:r>
                        <a:rPr lang="fa-IR" dirty="0" smtClean="0">
                          <a:solidFill>
                            <a:schemeClr val="tx1"/>
                          </a:solidFill>
                          <a:cs typeface="B Zar" panose="00000400000000000000" pitchFamily="2" charset="-78"/>
                        </a:rPr>
                        <a:t>ذی نفعان اصلی</a:t>
                      </a:r>
                      <a:endParaRPr lang="en-US" dirty="0">
                        <a:solidFill>
                          <a:schemeClr val="tx1"/>
                        </a:solidFill>
                        <a:cs typeface="B Zar" panose="00000400000000000000" pitchFamily="2" charset="-78"/>
                      </a:endParaRPr>
                    </a:p>
                  </a:txBody>
                  <a:tcPr>
                    <a:solidFill>
                      <a:schemeClr val="accent2">
                        <a:lumMod val="20000"/>
                        <a:lumOff val="80000"/>
                      </a:schemeClr>
                    </a:solidFill>
                  </a:tcPr>
                </a:tc>
                <a:tc>
                  <a:txBody>
                    <a:bodyPr/>
                    <a:lstStyle/>
                    <a:p>
                      <a:pPr algn="ctr"/>
                      <a:r>
                        <a:rPr lang="fa-IR" sz="1400" b="0" dirty="0" smtClean="0">
                          <a:solidFill>
                            <a:schemeClr val="tx1"/>
                          </a:solidFill>
                          <a:cs typeface="B Zar" panose="00000400000000000000" pitchFamily="2" charset="-78"/>
                        </a:rPr>
                        <a:t>ردیف</a:t>
                      </a:r>
                      <a:endParaRPr lang="en-US" sz="1400" b="0" dirty="0">
                        <a:solidFill>
                          <a:schemeClr val="tx1"/>
                        </a:solidFill>
                        <a:cs typeface="B Zar" panose="00000400000000000000" pitchFamily="2" charset="-78"/>
                      </a:endParaRPr>
                    </a:p>
                  </a:txBody>
                  <a:tcPr>
                    <a:solidFill>
                      <a:schemeClr val="accent2">
                        <a:lumMod val="20000"/>
                        <a:lumOff val="80000"/>
                      </a:schemeClr>
                    </a:solidFill>
                  </a:tcPr>
                </a:tc>
                <a:extLst>
                  <a:ext uri="{0D108BD9-81ED-4DB2-BD59-A6C34878D82A}">
                    <a16:rowId xmlns:a16="http://schemas.microsoft.com/office/drawing/2014/main" xmlns="" val="10000"/>
                  </a:ext>
                </a:extLst>
              </a:tr>
              <a:tr h="370840">
                <a:tc>
                  <a:txBody>
                    <a:bodyPr/>
                    <a:lstStyle/>
                    <a:p>
                      <a:endParaRPr lang="en-US" dirty="0"/>
                    </a:p>
                  </a:txBody>
                  <a:tcPr/>
                </a:tc>
                <a:tc>
                  <a:txBody>
                    <a:bodyPr/>
                    <a:lstStyle/>
                    <a:p>
                      <a:endParaRPr lang="en-US" dirty="0"/>
                    </a:p>
                  </a:txBody>
                  <a:tcPr/>
                </a:tc>
                <a:tc>
                  <a:txBody>
                    <a:bodyPr/>
                    <a:lstStyle/>
                    <a:p>
                      <a:pPr algn="ctr"/>
                      <a:r>
                        <a:rPr lang="fa-IR" sz="1400" b="1" dirty="0" smtClean="0">
                          <a:cs typeface="B Zar" panose="00000400000000000000" pitchFamily="2" charset="-78"/>
                        </a:rPr>
                        <a:t>ناجا</a:t>
                      </a:r>
                      <a:endParaRPr lang="en-US" sz="1400" b="1" dirty="0">
                        <a:cs typeface="B Zar" panose="00000400000000000000" pitchFamily="2" charset="-78"/>
                      </a:endParaRPr>
                    </a:p>
                  </a:txBody>
                  <a:tcPr/>
                </a:tc>
                <a:tc>
                  <a:txBody>
                    <a:bodyPr/>
                    <a:lstStyle/>
                    <a:p>
                      <a:pPr algn="ctr"/>
                      <a:r>
                        <a:rPr lang="fa-IR" sz="1400" b="1" dirty="0" smtClean="0">
                          <a:cs typeface="B Zar" panose="00000400000000000000" pitchFamily="2" charset="-78"/>
                        </a:rPr>
                        <a:t>مالکان و  سهام داران</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1</a:t>
                      </a:r>
                      <a:endParaRPr lang="en-US" dirty="0">
                        <a:cs typeface="B Zar" panose="00000400000000000000" pitchFamily="2" charset="-78"/>
                      </a:endParaRPr>
                    </a:p>
                  </a:txBody>
                  <a:tcPr/>
                </a:tc>
                <a:extLst>
                  <a:ext uri="{0D108BD9-81ED-4DB2-BD59-A6C34878D82A}">
                    <a16:rowId xmlns:a16="http://schemas.microsoft.com/office/drawing/2014/main" xmlns="" val="10001"/>
                  </a:ext>
                </a:extLst>
              </a:tr>
              <a:tr h="370840">
                <a:tc>
                  <a:txBody>
                    <a:bodyPr/>
                    <a:lstStyle/>
                    <a:p>
                      <a:endParaRPr lang="en-US"/>
                    </a:p>
                  </a:txBody>
                  <a:tcPr/>
                </a:tc>
                <a:tc>
                  <a:txBody>
                    <a:bodyPr/>
                    <a:lstStyle/>
                    <a:p>
                      <a:endParaRPr lang="en-US" dirty="0"/>
                    </a:p>
                  </a:txBody>
                  <a:tcPr/>
                </a:tc>
                <a:tc>
                  <a:txBody>
                    <a:bodyPr/>
                    <a:lstStyle/>
                    <a:p>
                      <a:pPr algn="ctr"/>
                      <a:r>
                        <a:rPr lang="fa-IR" sz="1400" b="1" dirty="0" smtClean="0">
                          <a:cs typeface="B Zar" panose="00000400000000000000" pitchFamily="2" charset="-78"/>
                        </a:rPr>
                        <a:t>مشمولان</a:t>
                      </a:r>
                      <a:endParaRPr lang="en-US" sz="1400" b="1" dirty="0">
                        <a:cs typeface="B Zar" panose="00000400000000000000" pitchFamily="2" charset="-78"/>
                      </a:endParaRPr>
                    </a:p>
                  </a:txBody>
                  <a:tcPr/>
                </a:tc>
                <a:tc>
                  <a:txBody>
                    <a:bodyPr/>
                    <a:lstStyle/>
                    <a:p>
                      <a:pPr algn="ctr"/>
                      <a:r>
                        <a:rPr lang="fa-IR" sz="1400" b="1" dirty="0" smtClean="0">
                          <a:cs typeface="B Zar" panose="00000400000000000000" pitchFamily="2" charset="-78"/>
                        </a:rPr>
                        <a:t>مشتریان</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2</a:t>
                      </a:r>
                      <a:endParaRPr lang="en-US" dirty="0">
                        <a:cs typeface="B Zar" panose="00000400000000000000" pitchFamily="2" charset="-78"/>
                      </a:endParaRPr>
                    </a:p>
                  </a:txBody>
                  <a:tcPr/>
                </a:tc>
                <a:extLst>
                  <a:ext uri="{0D108BD9-81ED-4DB2-BD59-A6C34878D82A}">
                    <a16:rowId xmlns:a16="http://schemas.microsoft.com/office/drawing/2014/main" xmlns="" val="10002"/>
                  </a:ext>
                </a:extLst>
              </a:tr>
              <a:tr h="370840">
                <a:tc>
                  <a:txBody>
                    <a:bodyPr/>
                    <a:lstStyle/>
                    <a:p>
                      <a:endParaRPr lang="en-US" dirty="0"/>
                    </a:p>
                  </a:txBody>
                  <a:tcPr/>
                </a:tc>
                <a:tc>
                  <a:txBody>
                    <a:bodyPr/>
                    <a:lstStyle/>
                    <a:p>
                      <a:endParaRPr lang="en-US" dirty="0"/>
                    </a:p>
                  </a:txBody>
                  <a:tcPr/>
                </a:tc>
                <a:tc>
                  <a:txBody>
                    <a:bodyPr/>
                    <a:lstStyle/>
                    <a:p>
                      <a:pPr algn="ctr" rtl="1"/>
                      <a:r>
                        <a:rPr lang="fa-IR" sz="1400" b="1" dirty="0" smtClean="0">
                          <a:cs typeface="B Zar" panose="00000400000000000000" pitchFamily="2" charset="-78"/>
                        </a:rPr>
                        <a:t>سپاه، ارتش، ناجا، ودجا، ...</a:t>
                      </a:r>
                      <a:endParaRPr lang="en-US" sz="1400" b="1" dirty="0">
                        <a:cs typeface="B Zar" panose="00000400000000000000" pitchFamily="2" charset="-78"/>
                      </a:endParaRPr>
                    </a:p>
                  </a:txBody>
                  <a:tcPr/>
                </a:tc>
                <a:tc>
                  <a:txBody>
                    <a:bodyPr/>
                    <a:lstStyle/>
                    <a:p>
                      <a:pPr algn="ctr"/>
                      <a:r>
                        <a:rPr lang="fa-IR" sz="1400" b="1" dirty="0" smtClean="0">
                          <a:cs typeface="B Zar" panose="00000400000000000000" pitchFamily="2" charset="-78"/>
                        </a:rPr>
                        <a:t>بکارگیرندگان</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3</a:t>
                      </a:r>
                      <a:endParaRPr lang="en-US" dirty="0">
                        <a:cs typeface="B Zar" panose="00000400000000000000" pitchFamily="2" charset="-78"/>
                      </a:endParaRPr>
                    </a:p>
                  </a:txBody>
                  <a:tcPr/>
                </a:tc>
                <a:extLst>
                  <a:ext uri="{0D108BD9-81ED-4DB2-BD59-A6C34878D82A}">
                    <a16:rowId xmlns:a16="http://schemas.microsoft.com/office/drawing/2014/main" xmlns="" val="10003"/>
                  </a:ext>
                </a:extLst>
              </a:tr>
              <a:tr h="370840">
                <a:tc>
                  <a:txBody>
                    <a:bodyPr/>
                    <a:lstStyle/>
                    <a:p>
                      <a:endParaRPr lang="en-US"/>
                    </a:p>
                  </a:txBody>
                  <a:tcPr/>
                </a:tc>
                <a:tc>
                  <a:txBody>
                    <a:bodyPr/>
                    <a:lstStyle/>
                    <a:p>
                      <a:endParaRPr lang="en-US"/>
                    </a:p>
                  </a:txBody>
                  <a:tcPr/>
                </a:tc>
                <a:tc>
                  <a:txBody>
                    <a:bodyPr/>
                    <a:lstStyle/>
                    <a:p>
                      <a:pPr algn="ctr" rtl="1"/>
                      <a:r>
                        <a:rPr lang="fa-IR" sz="1400" b="1" dirty="0" smtClean="0">
                          <a:cs typeface="B Zar" panose="00000400000000000000" pitchFamily="2" charset="-78"/>
                        </a:rPr>
                        <a:t>خانواده های مشمولان، آحاد مردم،...</a:t>
                      </a:r>
                      <a:endParaRPr lang="en-US" sz="1400" b="1" dirty="0">
                        <a:cs typeface="B Zar" panose="00000400000000000000" pitchFamily="2" charset="-78"/>
                      </a:endParaRPr>
                    </a:p>
                  </a:txBody>
                  <a:tcPr/>
                </a:tc>
                <a:tc>
                  <a:txBody>
                    <a:bodyPr/>
                    <a:lstStyle/>
                    <a:p>
                      <a:pPr algn="ctr"/>
                      <a:r>
                        <a:rPr lang="fa-IR" sz="1400" b="1" dirty="0" smtClean="0">
                          <a:cs typeface="B Zar" panose="00000400000000000000" pitchFamily="2" charset="-78"/>
                        </a:rPr>
                        <a:t>جامعه</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4</a:t>
                      </a:r>
                      <a:endParaRPr lang="en-US" dirty="0">
                        <a:cs typeface="B Zar" panose="00000400000000000000" pitchFamily="2" charset="-78"/>
                      </a:endParaRPr>
                    </a:p>
                  </a:txBody>
                  <a:tcPr/>
                </a:tc>
                <a:extLst>
                  <a:ext uri="{0D108BD9-81ED-4DB2-BD59-A6C34878D82A}">
                    <a16:rowId xmlns:a16="http://schemas.microsoft.com/office/drawing/2014/main" xmlns="" val="10004"/>
                  </a:ext>
                </a:extLst>
              </a:tr>
              <a:tr h="370840">
                <a:tc>
                  <a:txBody>
                    <a:bodyPr/>
                    <a:lstStyle/>
                    <a:p>
                      <a:endParaRPr lang="en-US" dirty="0"/>
                    </a:p>
                  </a:txBody>
                  <a:tcPr/>
                </a:tc>
                <a:tc>
                  <a:txBody>
                    <a:bodyPr/>
                    <a:lstStyle/>
                    <a:p>
                      <a:endParaRPr lang="en-US" dirty="0"/>
                    </a:p>
                  </a:txBody>
                  <a:tcPr/>
                </a:tc>
                <a:tc>
                  <a:txBody>
                    <a:bodyPr/>
                    <a:lstStyle/>
                    <a:p>
                      <a:pPr algn="ctr"/>
                      <a:r>
                        <a:rPr lang="fa-IR" sz="1400" b="1" dirty="0" smtClean="0">
                          <a:cs typeface="B Zar" panose="00000400000000000000" pitchFamily="2" charset="-78"/>
                        </a:rPr>
                        <a:t>فرماندهان و مدیران،کارکنان</a:t>
                      </a:r>
                      <a:endParaRPr lang="en-US" sz="1400" b="1" dirty="0">
                        <a:cs typeface="B Zar" panose="00000400000000000000" pitchFamily="2" charset="-78"/>
                      </a:endParaRPr>
                    </a:p>
                  </a:txBody>
                  <a:tcPr/>
                </a:tc>
                <a:tc>
                  <a:txBody>
                    <a:bodyPr/>
                    <a:lstStyle/>
                    <a:p>
                      <a:pPr algn="ctr"/>
                      <a:r>
                        <a:rPr lang="fa-IR" sz="1400" b="1" dirty="0" smtClean="0">
                          <a:cs typeface="B Zar" panose="00000400000000000000" pitchFamily="2" charset="-78"/>
                        </a:rPr>
                        <a:t>کارکنان</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5</a:t>
                      </a:r>
                      <a:endParaRPr lang="en-US" dirty="0">
                        <a:cs typeface="B Zar" panose="00000400000000000000" pitchFamily="2" charset="-78"/>
                      </a:endParaRPr>
                    </a:p>
                  </a:txBody>
                  <a:tcPr/>
                </a:tc>
                <a:extLst>
                  <a:ext uri="{0D108BD9-81ED-4DB2-BD59-A6C34878D82A}">
                    <a16:rowId xmlns:a16="http://schemas.microsoft.com/office/drawing/2014/main" xmlns="" val="10005"/>
                  </a:ext>
                </a:extLst>
              </a:tr>
              <a:tr h="370840">
                <a:tc>
                  <a:txBody>
                    <a:bodyPr/>
                    <a:lstStyle/>
                    <a:p>
                      <a:endParaRPr lang="en-US"/>
                    </a:p>
                  </a:txBody>
                  <a:tcPr/>
                </a:tc>
                <a:tc>
                  <a:txBody>
                    <a:bodyPr/>
                    <a:lstStyle/>
                    <a:p>
                      <a:endParaRPr lang="en-US"/>
                    </a:p>
                  </a:txBody>
                  <a:tcPr/>
                </a:tc>
                <a:tc>
                  <a:txBody>
                    <a:bodyPr/>
                    <a:lstStyle/>
                    <a:p>
                      <a:pPr algn="ctr" rtl="1"/>
                      <a:r>
                        <a:rPr lang="fa-IR" sz="1400" b="1" dirty="0" smtClean="0">
                          <a:cs typeface="B Zar" panose="00000400000000000000" pitchFamily="2" charset="-78"/>
                        </a:rPr>
                        <a:t>ستاد کل، دولت، مجلس،...</a:t>
                      </a:r>
                      <a:endParaRPr lang="en-US" sz="1400" b="1" dirty="0">
                        <a:cs typeface="B Zar" panose="00000400000000000000" pitchFamily="2" charset="-78"/>
                      </a:endParaRPr>
                    </a:p>
                  </a:txBody>
                  <a:tcPr/>
                </a:tc>
                <a:tc>
                  <a:txBody>
                    <a:bodyPr/>
                    <a:lstStyle/>
                    <a:p>
                      <a:pPr algn="ctr"/>
                      <a:r>
                        <a:rPr lang="fa-IR" sz="1400" b="1" dirty="0" smtClean="0">
                          <a:cs typeface="B Zar" panose="00000400000000000000" pitchFamily="2" charset="-78"/>
                        </a:rPr>
                        <a:t>حاکمیت</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6</a:t>
                      </a:r>
                      <a:endParaRPr lang="en-US" dirty="0">
                        <a:cs typeface="B Zar" panose="00000400000000000000" pitchFamily="2" charset="-78"/>
                      </a:endParaRPr>
                    </a:p>
                  </a:txBody>
                  <a:tcPr/>
                </a:tc>
                <a:extLst>
                  <a:ext uri="{0D108BD9-81ED-4DB2-BD59-A6C34878D82A}">
                    <a16:rowId xmlns:a16="http://schemas.microsoft.com/office/drawing/2014/main" xmlns="" val="10006"/>
                  </a:ext>
                </a:extLst>
              </a:tr>
              <a:tr h="370840">
                <a:tc>
                  <a:txBody>
                    <a:bodyPr/>
                    <a:lstStyle/>
                    <a:p>
                      <a:endParaRPr lang="en-US"/>
                    </a:p>
                  </a:txBody>
                  <a:tcPr/>
                </a:tc>
                <a:tc>
                  <a:txBody>
                    <a:bodyPr/>
                    <a:lstStyle/>
                    <a:p>
                      <a:endParaRPr lang="en-US"/>
                    </a:p>
                  </a:txBody>
                  <a:tcPr/>
                </a:tc>
                <a:tc>
                  <a:txBody>
                    <a:bodyPr/>
                    <a:lstStyle/>
                    <a:p>
                      <a:pPr algn="ctr" rtl="1"/>
                      <a:r>
                        <a:rPr lang="fa-IR" sz="1400" b="1" dirty="0" smtClean="0">
                          <a:cs typeface="B Zar" panose="00000400000000000000" pitchFamily="2" charset="-78"/>
                        </a:rPr>
                        <a:t>دفاترپلیس+10، پست،... </a:t>
                      </a:r>
                      <a:endParaRPr lang="en-US" sz="1400" b="1" dirty="0">
                        <a:cs typeface="B Zar" panose="00000400000000000000" pitchFamily="2" charset="-78"/>
                      </a:endParaRPr>
                    </a:p>
                  </a:txBody>
                  <a:tcPr/>
                </a:tc>
                <a:tc>
                  <a:txBody>
                    <a:bodyPr/>
                    <a:lstStyle/>
                    <a:p>
                      <a:pPr algn="ctr"/>
                      <a:r>
                        <a:rPr lang="fa-IR" sz="1400" b="1" dirty="0" smtClean="0">
                          <a:cs typeface="B Zar" panose="00000400000000000000" pitchFamily="2" charset="-78"/>
                        </a:rPr>
                        <a:t>پیمانکاران</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7</a:t>
                      </a:r>
                      <a:endParaRPr lang="en-US" dirty="0">
                        <a:cs typeface="B Zar" panose="00000400000000000000" pitchFamily="2" charset="-78"/>
                      </a:endParaRPr>
                    </a:p>
                  </a:txBody>
                  <a:tcPr/>
                </a:tc>
                <a:extLst>
                  <a:ext uri="{0D108BD9-81ED-4DB2-BD59-A6C34878D82A}">
                    <a16:rowId xmlns:a16="http://schemas.microsoft.com/office/drawing/2014/main" xmlns="" val="10007"/>
                  </a:ext>
                </a:extLst>
              </a:tr>
              <a:tr h="370840">
                <a:tc>
                  <a:txBody>
                    <a:bodyPr/>
                    <a:lstStyle/>
                    <a:p>
                      <a:endParaRPr lang="en-US"/>
                    </a:p>
                  </a:txBody>
                  <a:tcPr/>
                </a:tc>
                <a:tc>
                  <a:txBody>
                    <a:bodyPr/>
                    <a:lstStyle/>
                    <a:p>
                      <a:endParaRPr lang="en-US" dirty="0"/>
                    </a:p>
                  </a:txBody>
                  <a:tcPr/>
                </a:tc>
                <a:tc>
                  <a:txBody>
                    <a:bodyPr/>
                    <a:lstStyle/>
                    <a:p>
                      <a:pPr algn="ctr" rtl="1"/>
                      <a:r>
                        <a:rPr lang="fa-IR" sz="1400" b="1" dirty="0" smtClean="0">
                          <a:cs typeface="B Zar" panose="00000400000000000000" pitchFamily="2" charset="-78"/>
                        </a:rPr>
                        <a:t>دانشگاه ها، ...</a:t>
                      </a:r>
                      <a:endParaRPr lang="en-US" sz="1400" b="1" dirty="0">
                        <a:cs typeface="B Zar" panose="00000400000000000000" pitchFamily="2" charset="-78"/>
                      </a:endParaRPr>
                    </a:p>
                  </a:txBody>
                  <a:tcPr/>
                </a:tc>
                <a:tc>
                  <a:txBody>
                    <a:bodyPr/>
                    <a:lstStyle/>
                    <a:p>
                      <a:pPr algn="ctr"/>
                      <a:r>
                        <a:rPr lang="fa-IR" sz="1400" b="1" dirty="0" smtClean="0">
                          <a:cs typeface="B Zar" panose="00000400000000000000" pitchFamily="2" charset="-78"/>
                        </a:rPr>
                        <a:t>سازمان های همکار</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8</a:t>
                      </a:r>
                      <a:endParaRPr lang="en-US" dirty="0">
                        <a:cs typeface="B Zar" panose="00000400000000000000" pitchFamily="2" charset="-78"/>
                      </a:endParaRPr>
                    </a:p>
                  </a:txBody>
                  <a:tcPr/>
                </a:tc>
                <a:extLst>
                  <a:ext uri="{0D108BD9-81ED-4DB2-BD59-A6C34878D82A}">
                    <a16:rowId xmlns:a16="http://schemas.microsoft.com/office/drawing/2014/main" xmlns="" val="10008"/>
                  </a:ext>
                </a:extLst>
              </a:tr>
              <a:tr h="370840">
                <a:tc>
                  <a:txBody>
                    <a:bodyPr/>
                    <a:lstStyle/>
                    <a:p>
                      <a:endParaRPr lang="en-US" dirty="0"/>
                    </a:p>
                  </a:txBody>
                  <a:tcPr/>
                </a:tc>
                <a:tc>
                  <a:txBody>
                    <a:bodyPr/>
                    <a:lstStyle/>
                    <a:p>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b="1" dirty="0" smtClean="0">
                          <a:cs typeface="B Zar" panose="00000400000000000000" pitchFamily="2" charset="-78"/>
                        </a:rPr>
                        <a:t>موسسه ناجی، ...</a:t>
                      </a:r>
                      <a:endParaRPr lang="en-US" sz="1600" b="1" dirty="0" smtClean="0">
                        <a:cs typeface="B Zar" panose="00000400000000000000" pitchFamily="2" charset="-78"/>
                      </a:endParaRPr>
                    </a:p>
                    <a:p>
                      <a:pPr algn="ctr" rtl="1"/>
                      <a:endParaRPr lang="en-US" sz="1600" b="1" dirty="0">
                        <a:cs typeface="B Zar" panose="00000400000000000000" pitchFamily="2" charset="-78"/>
                      </a:endParaRPr>
                    </a:p>
                  </a:txBody>
                  <a:tcPr/>
                </a:tc>
                <a:tc>
                  <a:txBody>
                    <a:bodyPr/>
                    <a:lstStyle/>
                    <a:p>
                      <a:pPr algn="ctr"/>
                      <a:r>
                        <a:rPr lang="fa-IR" sz="1400" b="1" dirty="0" smtClean="0">
                          <a:cs typeface="B Zar" panose="00000400000000000000" pitchFamily="2" charset="-78"/>
                        </a:rPr>
                        <a:t>تامین کنندگان</a:t>
                      </a:r>
                      <a:endParaRPr lang="en-US" sz="1400" b="1" dirty="0">
                        <a:cs typeface="B Zar" panose="00000400000000000000" pitchFamily="2" charset="-78"/>
                      </a:endParaRPr>
                    </a:p>
                  </a:txBody>
                  <a:tcPr/>
                </a:tc>
                <a:tc>
                  <a:txBody>
                    <a:bodyPr/>
                    <a:lstStyle/>
                    <a:p>
                      <a:r>
                        <a:rPr lang="fa-IR" dirty="0" smtClean="0">
                          <a:cs typeface="B Zar" panose="00000400000000000000" pitchFamily="2" charset="-78"/>
                        </a:rPr>
                        <a:t>9</a:t>
                      </a:r>
                      <a:endParaRPr lang="en-US" dirty="0">
                        <a:cs typeface="B Zar" panose="00000400000000000000" pitchFamily="2" charset="-78"/>
                      </a:endParaRP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760272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pPr rtl="1"/>
            <a:r>
              <a:rPr lang="fa-IR" sz="3600" b="1" dirty="0" smtClean="0">
                <a:latin typeface="IranNastaliq" panose="02020505000000020003" pitchFamily="18" charset="0"/>
                <a:cs typeface="IranNastaliq" panose="02020505000000020003" pitchFamily="18" charset="0"/>
              </a:rPr>
              <a:t>کارخو</a:t>
            </a:r>
            <a:r>
              <a:rPr lang="fa-IR" sz="3600" b="1" dirty="0">
                <a:latin typeface="IranNastaliq" panose="02020505000000020003" pitchFamily="18" charset="0"/>
                <a:cs typeface="IranNastaliq" panose="02020505000000020003" pitchFamily="18" charset="0"/>
              </a:rPr>
              <a:t>ا</a:t>
            </a:r>
            <a:r>
              <a:rPr lang="fa-IR" sz="3600" b="1" dirty="0" smtClean="0">
                <a:latin typeface="IranNastaliq" panose="02020505000000020003" pitchFamily="18" charset="0"/>
                <a:cs typeface="IranNastaliq" panose="02020505000000020003" pitchFamily="18" charset="0"/>
              </a:rPr>
              <a:t>سته </a:t>
            </a:r>
            <a:r>
              <a:rPr lang="fa-IR" sz="3600" b="1" dirty="0">
                <a:latin typeface="IranNastaliq" panose="02020505000000020003" pitchFamily="18" charset="0"/>
                <a:cs typeface="IranNastaliq" panose="02020505000000020003" pitchFamily="18" charset="0"/>
              </a:rPr>
              <a:t>دوم (مشکل یابی) : فهرست </a:t>
            </a:r>
            <a:r>
              <a:rPr lang="fa-IR" sz="3600" b="1" dirty="0" smtClean="0">
                <a:latin typeface="IranNastaliq" panose="02020505000000020003" pitchFamily="18" charset="0"/>
                <a:cs typeface="IranNastaliq" panose="02020505000000020003" pitchFamily="18" charset="0"/>
              </a:rPr>
              <a:t>مشکلات (کارگروه ...)</a:t>
            </a:r>
            <a:endParaRPr lang="en-US" sz="3600" b="1" dirty="0">
              <a:latin typeface="IranNastaliq" panose="02020505000000020003" pitchFamily="18" charset="0"/>
              <a:cs typeface="IranNastaliq" panose="020205050000000200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428206"/>
              </p:ext>
            </p:extLst>
          </p:nvPr>
        </p:nvGraphicFramePr>
        <p:xfrm>
          <a:off x="762000" y="685800"/>
          <a:ext cx="7620000" cy="560832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31242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533400">
                  <a:extLst>
                    <a:ext uri="{9D8B030D-6E8A-4147-A177-3AD203B41FA5}">
                      <a16:colId xmlns:a16="http://schemas.microsoft.com/office/drawing/2014/main" xmlns="" val="20003"/>
                    </a:ext>
                  </a:extLst>
                </a:gridCol>
              </a:tblGrid>
              <a:tr h="457200">
                <a:tc>
                  <a:txBody>
                    <a:bodyPr/>
                    <a:lstStyle/>
                    <a:p>
                      <a:pPr algn="ctr"/>
                      <a:r>
                        <a:rPr lang="fa-IR" dirty="0" smtClean="0">
                          <a:solidFill>
                            <a:schemeClr val="tx1"/>
                          </a:solidFill>
                        </a:rPr>
                        <a:t>مشکلات</a:t>
                      </a:r>
                      <a:endParaRPr lang="en-US" dirty="0">
                        <a:solidFill>
                          <a:schemeClr val="tx1"/>
                        </a:solidFill>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solidFill>
                            <a:schemeClr val="tx1"/>
                          </a:solidFill>
                        </a:rPr>
                        <a:t>مولفه ها</a:t>
                      </a:r>
                    </a:p>
                  </a:txBody>
                  <a:tcPr>
                    <a:solidFill>
                      <a:schemeClr val="bg2"/>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rPr>
                        <a:t>ابعاد اصلی</a:t>
                      </a:r>
                      <a:endParaRPr lang="en-US" dirty="0" smtClean="0">
                        <a:solidFill>
                          <a:schemeClr val="tx1"/>
                        </a:solidFill>
                      </a:endParaRPr>
                    </a:p>
                  </a:txBody>
                  <a:tcPr>
                    <a:solidFill>
                      <a:schemeClr val="bg2"/>
                    </a:solidFill>
                  </a:tcPr>
                </a:tc>
                <a:tc>
                  <a:txBody>
                    <a:bodyPr/>
                    <a:lstStyle/>
                    <a:p>
                      <a:pPr algn="ctr" rtl="1"/>
                      <a:r>
                        <a:rPr lang="fa-IR" sz="1400" dirty="0" smtClean="0">
                          <a:solidFill>
                            <a:schemeClr val="tx1"/>
                          </a:solidFill>
                        </a:rPr>
                        <a:t>ردیف</a:t>
                      </a:r>
                      <a:endParaRPr lang="en-US" sz="1400" dirty="0">
                        <a:solidFill>
                          <a:schemeClr val="tx1"/>
                        </a:solidFill>
                      </a:endParaRPr>
                    </a:p>
                  </a:txBody>
                  <a:tcPr>
                    <a:solidFill>
                      <a:schemeClr val="bg2"/>
                    </a:solidFill>
                  </a:tcPr>
                </a:tc>
                <a:extLst>
                  <a:ext uri="{0D108BD9-81ED-4DB2-BD59-A6C34878D82A}">
                    <a16:rowId xmlns:a16="http://schemas.microsoft.com/office/drawing/2014/main" xmlns="" val="10000"/>
                  </a:ext>
                </a:extLst>
              </a:tr>
              <a:tr h="370840">
                <a:tc>
                  <a:txBody>
                    <a:bodyPr/>
                    <a:lstStyle/>
                    <a:p>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b="0" dirty="0" smtClean="0">
                          <a:cs typeface="B Zar" panose="00000400000000000000" pitchFamily="2" charset="-78"/>
                        </a:rPr>
                        <a:t>اهداف و استراتژی ها ،</a:t>
                      </a:r>
                      <a:r>
                        <a:rPr lang="fa-IR" sz="2000" b="0" baseline="0" dirty="0" smtClean="0">
                          <a:cs typeface="B Zar" panose="00000400000000000000" pitchFamily="2" charset="-78"/>
                        </a:rPr>
                        <a:t> </a:t>
                      </a:r>
                      <a:r>
                        <a:rPr lang="fa-IR" sz="2000" b="0" dirty="0" smtClean="0">
                          <a:cs typeface="B Zar" panose="00000400000000000000" pitchFamily="2" charset="-78"/>
                        </a:rPr>
                        <a:t>ماموریت ها، اصول وارزش ها، ساختار، قوانین ومقررات، نمودار سازمانی، سازمان  نیرویی و ...</a:t>
                      </a:r>
                      <a:endParaRPr lang="en-US" sz="2000" b="0" dirty="0" smtClean="0">
                        <a:cs typeface="B Zar" panose="00000400000000000000" pitchFamily="2" charset="-78"/>
                      </a:endParaRPr>
                    </a:p>
                  </a:txBody>
                  <a:tcPr/>
                </a:tc>
                <a:tc>
                  <a:txBody>
                    <a:bodyPr/>
                    <a:lstStyle/>
                    <a:p>
                      <a:pPr algn="r" rtl="1"/>
                      <a:r>
                        <a:rPr lang="fa-IR" sz="1600" b="1" dirty="0" smtClean="0">
                          <a:solidFill>
                            <a:srgbClr val="FF0000"/>
                          </a:solidFill>
                          <a:cs typeface="B Zar" panose="00000400000000000000" pitchFamily="2" charset="-78"/>
                        </a:rPr>
                        <a:t>موضوعات اساسی و ساختاری</a:t>
                      </a:r>
                      <a:endParaRPr lang="en-US" sz="1600" b="1" dirty="0">
                        <a:solidFill>
                          <a:srgbClr val="FF0000"/>
                        </a:solidFill>
                        <a:cs typeface="B Zar" panose="00000400000000000000" pitchFamily="2" charset="-78"/>
                      </a:endParaRPr>
                    </a:p>
                  </a:txBody>
                  <a:tcPr/>
                </a:tc>
                <a:tc>
                  <a:txBody>
                    <a:bodyPr/>
                    <a:lstStyle/>
                    <a:p>
                      <a:pPr algn="ctr"/>
                      <a:r>
                        <a:rPr lang="fa-IR" sz="1600" dirty="0" smtClean="0">
                          <a:cs typeface="B Zar" panose="00000400000000000000" pitchFamily="2" charset="-78"/>
                        </a:rPr>
                        <a:t>1</a:t>
                      </a:r>
                      <a:endParaRPr lang="en-US" sz="1600" dirty="0">
                        <a:cs typeface="B Zar" panose="00000400000000000000" pitchFamily="2" charset="-78"/>
                      </a:endParaRPr>
                    </a:p>
                  </a:txBody>
                  <a:tcPr/>
                </a:tc>
                <a:extLst>
                  <a:ext uri="{0D108BD9-81ED-4DB2-BD59-A6C34878D82A}">
                    <a16:rowId xmlns:a16="http://schemas.microsoft.com/office/drawing/2014/main" xmlns="" val="10001"/>
                  </a:ext>
                </a:extLst>
              </a:tr>
              <a:tr h="370840">
                <a:tc>
                  <a:txBody>
                    <a:bodyPr/>
                    <a:lstStyle/>
                    <a:p>
                      <a:endParaRPr lang="en-US" dirty="0"/>
                    </a:p>
                  </a:txBody>
                  <a:tcPr/>
                </a:tc>
                <a:tc>
                  <a:txBody>
                    <a:bodyPr/>
                    <a:lstStyle/>
                    <a:p>
                      <a:pPr algn="r" rtl="1"/>
                      <a:r>
                        <a:rPr lang="fa-IR" sz="2000" b="0" dirty="0" smtClean="0">
                          <a:cs typeface="B Zar" panose="00000400000000000000" pitchFamily="2" charset="-78"/>
                        </a:rPr>
                        <a:t>1- مدیریتی(فرایندهای هدف گذاری، برنامه ریزی، سازماندهی، هدایت، نظارت، اطلاع رسانی ، ارزیابی و اصلاح)</a:t>
                      </a:r>
                    </a:p>
                    <a:p>
                      <a:pPr marL="0" marR="0" indent="0" algn="r" defTabSz="914400" rtl="1" eaLnBrk="1" fontAlgn="auto" latinLnBrk="0" hangingPunct="1">
                        <a:lnSpc>
                          <a:spcPct val="100000"/>
                        </a:lnSpc>
                        <a:spcBef>
                          <a:spcPts val="0"/>
                        </a:spcBef>
                        <a:spcAft>
                          <a:spcPts val="0"/>
                        </a:spcAft>
                        <a:buClrTx/>
                        <a:buSzTx/>
                        <a:buFontTx/>
                        <a:buNone/>
                        <a:tabLst/>
                        <a:defRPr/>
                      </a:pPr>
                      <a:r>
                        <a:rPr lang="fa-IR" sz="2000" b="0" dirty="0" smtClean="0">
                          <a:cs typeface="B Zar" panose="00000400000000000000" pitchFamily="2" charset="-78"/>
                        </a:rPr>
                        <a:t>2-عملیاتی (فرایندهای اجرای ماموریت های وظیفه عمومی مانند </a:t>
                      </a:r>
                      <a:r>
                        <a:rPr lang="ar-SA" sz="2000" b="0" kern="1200" dirty="0" smtClean="0">
                          <a:solidFill>
                            <a:schemeClr val="dk1"/>
                          </a:solidFill>
                          <a:effectLst/>
                          <a:latin typeface="+mn-lt"/>
                          <a:ea typeface="+mn-ea"/>
                          <a:cs typeface="B Zar" panose="00000400000000000000" pitchFamily="2" charset="-78"/>
                        </a:rPr>
                        <a:t>احضار و </a:t>
                      </a:r>
                      <a:r>
                        <a:rPr lang="fa-IR" sz="2000" b="0" dirty="0" smtClean="0">
                          <a:cs typeface="B Zar" panose="00000400000000000000" pitchFamily="2" charset="-78"/>
                        </a:rPr>
                        <a:t>اعزام،معافیت های </a:t>
                      </a:r>
                      <a:r>
                        <a:rPr lang="ar-SA" sz="2000" b="0" kern="1200" dirty="0" smtClean="0">
                          <a:solidFill>
                            <a:schemeClr val="dk1"/>
                          </a:solidFill>
                          <a:effectLst/>
                          <a:latin typeface="+mn-lt"/>
                          <a:ea typeface="+mn-ea"/>
                          <a:cs typeface="B Zar" panose="00000400000000000000" pitchFamily="2" charset="-78"/>
                        </a:rPr>
                        <a:t>پزشك</a:t>
                      </a:r>
                      <a:r>
                        <a:rPr lang="fa-IR" sz="2000" b="0" kern="1200" dirty="0" smtClean="0">
                          <a:solidFill>
                            <a:schemeClr val="dk1"/>
                          </a:solidFill>
                          <a:effectLst/>
                          <a:latin typeface="+mn-lt"/>
                          <a:ea typeface="+mn-ea"/>
                          <a:cs typeface="B Zar" panose="00000400000000000000" pitchFamily="2" charset="-78"/>
                        </a:rPr>
                        <a:t>،</a:t>
                      </a:r>
                      <a:r>
                        <a:rPr lang="ar-SA" sz="2000" b="0" kern="1200" dirty="0" smtClean="0">
                          <a:solidFill>
                            <a:schemeClr val="dk1"/>
                          </a:solidFill>
                          <a:effectLst/>
                          <a:latin typeface="+mn-lt"/>
                          <a:ea typeface="+mn-ea"/>
                          <a:cs typeface="B Zar" panose="00000400000000000000" pitchFamily="2" charset="-78"/>
                        </a:rPr>
                        <a:t> تحصيلي</a:t>
                      </a:r>
                      <a:r>
                        <a:rPr lang="fa-IR" sz="2000" b="0" kern="1200" dirty="0" smtClean="0">
                          <a:solidFill>
                            <a:schemeClr val="dk1"/>
                          </a:solidFill>
                          <a:effectLst/>
                          <a:latin typeface="+mn-lt"/>
                          <a:ea typeface="+mn-ea"/>
                          <a:cs typeface="B Zar" panose="00000400000000000000" pitchFamily="2" charset="-78"/>
                        </a:rPr>
                        <a:t>،</a:t>
                      </a:r>
                      <a:r>
                        <a:rPr lang="ar-SA" sz="2000" b="0" kern="1200" dirty="0" smtClean="0">
                          <a:solidFill>
                            <a:schemeClr val="dk1"/>
                          </a:solidFill>
                          <a:effectLst/>
                          <a:latin typeface="+mn-lt"/>
                          <a:ea typeface="+mn-ea"/>
                          <a:cs typeface="B Zar" panose="00000400000000000000" pitchFamily="2" charset="-78"/>
                        </a:rPr>
                        <a:t> كفالت و موارد خاص</a:t>
                      </a:r>
                      <a:r>
                        <a:rPr lang="fa-IR" sz="2000" b="0" dirty="0" smtClean="0">
                          <a:cs typeface="B Zar" panose="00000400000000000000" pitchFamily="2" charset="-78"/>
                        </a:rPr>
                        <a:t>)</a:t>
                      </a:r>
                    </a:p>
                    <a:p>
                      <a:pPr algn="r" rtl="1"/>
                      <a:r>
                        <a:rPr lang="fa-IR" sz="2000" b="0" dirty="0" smtClean="0">
                          <a:cs typeface="B Zar" panose="00000400000000000000" pitchFamily="2" charset="-78"/>
                        </a:rPr>
                        <a:t>3-پشتیبانی(فرایندهای فاوا و موسسه ناجی، مهندسی، آمادی، مالی</a:t>
                      </a:r>
                      <a:r>
                        <a:rPr lang="fa-IR" sz="2000" b="0" baseline="0" dirty="0" smtClean="0">
                          <a:cs typeface="B Zar" panose="00000400000000000000" pitchFamily="2" charset="-78"/>
                        </a:rPr>
                        <a:t> و اعتباراتی، نیروی انسانی، آموزشی و... </a:t>
                      </a:r>
                      <a:r>
                        <a:rPr lang="fa-IR" sz="2000" b="0" dirty="0" smtClean="0">
                          <a:cs typeface="B Zar" panose="00000400000000000000" pitchFamily="2" charset="-78"/>
                        </a:rPr>
                        <a:t> </a:t>
                      </a:r>
                      <a:endParaRPr lang="en-US" sz="2000" b="0" dirty="0">
                        <a:cs typeface="B Zar" panose="00000400000000000000" pitchFamily="2" charset="-78"/>
                      </a:endParaRPr>
                    </a:p>
                  </a:txBody>
                  <a:tcPr/>
                </a:tc>
                <a:tc>
                  <a:txBody>
                    <a:bodyPr/>
                    <a:lstStyle/>
                    <a:p>
                      <a:pPr algn="r" rtl="1"/>
                      <a:endParaRPr lang="fa-IR" sz="1600" b="1" dirty="0" smtClean="0">
                        <a:solidFill>
                          <a:srgbClr val="FF0000"/>
                        </a:solidFill>
                        <a:cs typeface="B Zar" panose="00000400000000000000" pitchFamily="2" charset="-78"/>
                      </a:endParaRPr>
                    </a:p>
                    <a:p>
                      <a:pPr algn="r" rtl="1"/>
                      <a:endParaRPr lang="fa-IR" sz="1600" b="1" dirty="0" smtClean="0">
                        <a:solidFill>
                          <a:srgbClr val="FF0000"/>
                        </a:solidFill>
                        <a:cs typeface="B Zar" panose="00000400000000000000" pitchFamily="2" charset="-78"/>
                      </a:endParaRPr>
                    </a:p>
                    <a:p>
                      <a:pPr algn="r" rtl="1"/>
                      <a:r>
                        <a:rPr lang="fa-IR" sz="1400" b="1" dirty="0" smtClean="0">
                          <a:solidFill>
                            <a:srgbClr val="FF0000"/>
                          </a:solidFill>
                          <a:cs typeface="B Zar" panose="00000400000000000000" pitchFamily="2" charset="-78"/>
                        </a:rPr>
                        <a:t>فرایندها و روش ها</a:t>
                      </a:r>
                      <a:endParaRPr lang="en-US" sz="1400" b="1" kern="1200" dirty="0" smtClean="0">
                        <a:solidFill>
                          <a:srgbClr val="FF0000"/>
                        </a:solidFill>
                        <a:effectLst/>
                        <a:latin typeface="+mn-lt"/>
                        <a:ea typeface="+mn-ea"/>
                        <a:cs typeface="B Zar" panose="00000400000000000000" pitchFamily="2" charset="-78"/>
                      </a:endParaRPr>
                    </a:p>
                  </a:txBody>
                  <a:tcPr/>
                </a:tc>
                <a:tc>
                  <a:txBody>
                    <a:bodyPr/>
                    <a:lstStyle/>
                    <a:p>
                      <a:pPr algn="ctr"/>
                      <a:r>
                        <a:rPr lang="fa-IR" sz="1600" dirty="0" smtClean="0">
                          <a:cs typeface="B Zar" panose="00000400000000000000" pitchFamily="2" charset="-78"/>
                        </a:rPr>
                        <a:t>2</a:t>
                      </a:r>
                      <a:endParaRPr lang="en-US" sz="1600" dirty="0">
                        <a:cs typeface="B Zar" panose="00000400000000000000" pitchFamily="2" charset="-78"/>
                      </a:endParaRPr>
                    </a:p>
                  </a:txBody>
                  <a:tcPr/>
                </a:tc>
                <a:extLst>
                  <a:ext uri="{0D108BD9-81ED-4DB2-BD59-A6C34878D82A}">
                    <a16:rowId xmlns:a16="http://schemas.microsoft.com/office/drawing/2014/main" xmlns="" val="10002"/>
                  </a:ext>
                </a:extLst>
              </a:tr>
              <a:tr h="370840">
                <a:tc>
                  <a:txBody>
                    <a:bodyPr/>
                    <a:lstStyle/>
                    <a:p>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b="0" dirty="0" smtClean="0">
                          <a:cs typeface="B Zar" panose="00000400000000000000" pitchFamily="2" charset="-78"/>
                        </a:rPr>
                        <a:t>تجهیزات،سخت افزارو شبکه، نرم افزار، </a:t>
                      </a:r>
                      <a:endParaRPr lang="en-US" sz="2000" b="0" dirty="0">
                        <a:cs typeface="B Zar" panose="00000400000000000000" pitchFamily="2" charset="-78"/>
                      </a:endParaRPr>
                    </a:p>
                  </a:txBody>
                  <a:tcPr/>
                </a:tc>
                <a:tc>
                  <a:txBody>
                    <a:bodyPr/>
                    <a:lstStyle/>
                    <a:p>
                      <a:pPr algn="r" rtl="1"/>
                      <a:r>
                        <a:rPr lang="fa-IR" sz="1600" b="1" dirty="0" smtClean="0">
                          <a:solidFill>
                            <a:srgbClr val="FF0000"/>
                          </a:solidFill>
                          <a:cs typeface="B Zar" panose="00000400000000000000" pitchFamily="2" charset="-78"/>
                        </a:rPr>
                        <a:t>فناوری</a:t>
                      </a:r>
                      <a:endParaRPr lang="en-US" sz="1600" b="1" dirty="0">
                        <a:solidFill>
                          <a:srgbClr val="FF0000"/>
                        </a:solidFill>
                        <a:cs typeface="B Zar" panose="00000400000000000000" pitchFamily="2" charset="-78"/>
                      </a:endParaRPr>
                    </a:p>
                  </a:txBody>
                  <a:tcPr/>
                </a:tc>
                <a:tc>
                  <a:txBody>
                    <a:bodyPr/>
                    <a:lstStyle/>
                    <a:p>
                      <a:pPr algn="ctr"/>
                      <a:r>
                        <a:rPr lang="fa-IR" sz="1600" dirty="0" smtClean="0">
                          <a:cs typeface="B Zar" panose="00000400000000000000" pitchFamily="2" charset="-78"/>
                        </a:rPr>
                        <a:t>3</a:t>
                      </a:r>
                      <a:endParaRPr lang="en-US" sz="1600" dirty="0">
                        <a:cs typeface="B Zar" panose="00000400000000000000" pitchFamily="2" charset="-78"/>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98347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39762"/>
          </a:xfrm>
        </p:spPr>
        <p:txBody>
          <a:bodyPr>
            <a:noAutofit/>
          </a:bodyPr>
          <a:lstStyle/>
          <a:p>
            <a:pPr rtl="1"/>
            <a:r>
              <a:rPr lang="fa-IR" sz="4000" b="1" dirty="0" smtClean="0">
                <a:latin typeface="IranNastaliq" panose="02020505000000020003" pitchFamily="18" charset="0"/>
                <a:cs typeface="IranNastaliq" panose="02020505000000020003" pitchFamily="18" charset="0"/>
              </a:rPr>
              <a:t>کارخواسته سوم : تجزیه  </a:t>
            </a:r>
            <a:r>
              <a:rPr lang="fa-IR" sz="4000" b="1" dirty="0">
                <a:latin typeface="IranNastaliq" panose="02020505000000020003" pitchFamily="18" charset="0"/>
                <a:cs typeface="IranNastaliq" panose="02020505000000020003" pitchFamily="18" charset="0"/>
              </a:rPr>
              <a:t>و </a:t>
            </a:r>
            <a:r>
              <a:rPr lang="fa-IR" sz="4000" b="1" dirty="0" smtClean="0">
                <a:latin typeface="IranNastaliq" panose="02020505000000020003" pitchFamily="18" charset="0"/>
                <a:cs typeface="IranNastaliq" panose="02020505000000020003" pitchFamily="18" charset="0"/>
              </a:rPr>
              <a:t>تحلیل </a:t>
            </a:r>
            <a:r>
              <a:rPr lang="fa-IR" sz="4000" b="1" dirty="0">
                <a:latin typeface="IranNastaliq" panose="02020505000000020003" pitchFamily="18" charset="0"/>
                <a:cs typeface="IranNastaliq" panose="02020505000000020003" pitchFamily="18" charset="0"/>
              </a:rPr>
              <a:t>مشکلات(با نگاه سیستمی و مبتنی بر الگوی</a:t>
            </a:r>
            <a:r>
              <a:rPr lang="en-US" sz="2800" b="1" dirty="0">
                <a:latin typeface="+mn-lt"/>
                <a:ea typeface="+mn-ea"/>
                <a:cs typeface="B Zar" panose="00000400000000000000" pitchFamily="2" charset="-78"/>
              </a:rPr>
              <a:t>MIT90</a:t>
            </a:r>
            <a:r>
              <a:rPr lang="fa-IR" sz="3200" b="1" dirty="0">
                <a:latin typeface="IranNastaliq" panose="02020505000000020003" pitchFamily="18" charset="0"/>
                <a:cs typeface="IranNastaliq" panose="02020505000000020003" pitchFamily="18" charset="0"/>
              </a:rPr>
              <a:t>) </a:t>
            </a:r>
            <a:r>
              <a:rPr lang="fa-IR" sz="3600" b="1" dirty="0">
                <a:latin typeface="IranNastaliq" panose="02020505000000020003" pitchFamily="18" charset="0"/>
                <a:cs typeface="IranNastaliq" panose="02020505000000020003" pitchFamily="18" charset="0"/>
              </a:rPr>
              <a:t>(کارگروه ...)</a:t>
            </a:r>
            <a:endParaRPr lang="en-US" sz="3600" b="1" dirty="0">
              <a:latin typeface="IranNastaliq" panose="02020505000000020003" pitchFamily="18" charset="0"/>
              <a:cs typeface="IranNastaliq" panose="020205050000000200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5297996"/>
              </p:ext>
            </p:extLst>
          </p:nvPr>
        </p:nvGraphicFramePr>
        <p:xfrm>
          <a:off x="457200" y="914400"/>
          <a:ext cx="8229600" cy="55854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510540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tblGrid>
              <a:tr h="377190">
                <a:tc>
                  <a:txBody>
                    <a:bodyPr/>
                    <a:lstStyle/>
                    <a:p>
                      <a:pPr algn="ctr" rtl="1"/>
                      <a:r>
                        <a:rPr lang="fa-IR" sz="1800" b="1" kern="1200" dirty="0" smtClean="0">
                          <a:solidFill>
                            <a:schemeClr val="tx1"/>
                          </a:solidFill>
                          <a:effectLst/>
                          <a:latin typeface="+mn-lt"/>
                          <a:ea typeface="+mn-ea"/>
                          <a:cs typeface="+mn-cs"/>
                        </a:rPr>
                        <a:t>پاسخ (تجزیه  و تحلیل)</a:t>
                      </a:r>
                      <a:endParaRPr lang="en-US" sz="1800" dirty="0">
                        <a:solidFill>
                          <a:schemeClr val="tx1"/>
                        </a:solidFill>
                        <a:cs typeface="B Zar" panose="00000400000000000000" pitchFamily="2" charset="-78"/>
                      </a:endParaRPr>
                    </a:p>
                  </a:txBody>
                  <a:tcPr>
                    <a:solidFill>
                      <a:schemeClr val="accent2">
                        <a:lumMod val="20000"/>
                        <a:lumOff val="80000"/>
                      </a:schemeClr>
                    </a:solidFill>
                  </a:tcPr>
                </a:tc>
                <a:tc>
                  <a:txBody>
                    <a:bodyPr/>
                    <a:lstStyle/>
                    <a:p>
                      <a:pPr algn="ctr"/>
                      <a:r>
                        <a:rPr lang="fa-IR" sz="1800" dirty="0" smtClean="0">
                          <a:solidFill>
                            <a:schemeClr val="tx1"/>
                          </a:solidFill>
                          <a:cs typeface="B Zar" panose="00000400000000000000" pitchFamily="2" charset="-78"/>
                        </a:rPr>
                        <a:t>سوالات</a:t>
                      </a:r>
                      <a:endParaRPr lang="en-US" sz="1800" dirty="0">
                        <a:solidFill>
                          <a:schemeClr val="tx1"/>
                        </a:solidFill>
                        <a:cs typeface="B Zar" panose="00000400000000000000" pitchFamily="2" charset="-78"/>
                      </a:endParaRPr>
                    </a:p>
                  </a:txBody>
                  <a:tcPr>
                    <a:solidFill>
                      <a:schemeClr val="accent2">
                        <a:lumMod val="20000"/>
                        <a:lumOff val="80000"/>
                      </a:schemeClr>
                    </a:solidFill>
                  </a:tcPr>
                </a:tc>
                <a:tc>
                  <a:txBody>
                    <a:bodyPr/>
                    <a:lstStyle/>
                    <a:p>
                      <a:r>
                        <a:rPr lang="fa-IR" sz="1800" b="0" dirty="0" smtClean="0">
                          <a:solidFill>
                            <a:schemeClr val="tx1"/>
                          </a:solidFill>
                          <a:cs typeface="B Zar" panose="00000400000000000000" pitchFamily="2" charset="-78"/>
                        </a:rPr>
                        <a:t>ردیف</a:t>
                      </a:r>
                      <a:endParaRPr lang="en-US" sz="1800" b="0" dirty="0">
                        <a:solidFill>
                          <a:schemeClr val="tx1"/>
                        </a:solidFill>
                        <a:cs typeface="B Zar" panose="00000400000000000000" pitchFamily="2" charset="-78"/>
                      </a:endParaRPr>
                    </a:p>
                  </a:txBody>
                  <a:tcPr>
                    <a:solidFill>
                      <a:schemeClr val="accent2">
                        <a:lumMod val="20000"/>
                        <a:lumOff val="80000"/>
                      </a:schemeClr>
                    </a:solidFill>
                  </a:tcPr>
                </a:tc>
                <a:extLst>
                  <a:ext uri="{0D108BD9-81ED-4DB2-BD59-A6C34878D82A}">
                    <a16:rowId xmlns:a16="http://schemas.microsoft.com/office/drawing/2014/main" xmlns="" val="10000"/>
                  </a:ext>
                </a:extLst>
              </a:tr>
              <a:tr h="384810">
                <a:tc>
                  <a:txBody>
                    <a:bodyPr/>
                    <a:lstStyle/>
                    <a:p>
                      <a:endParaRPr lang="en-US" sz="1800" dirty="0">
                        <a:cs typeface="B Zar" panose="00000400000000000000" pitchFamily="2" charset="-78"/>
                      </a:endParaRPr>
                    </a:p>
                  </a:txBody>
                  <a:tcPr/>
                </a:tc>
                <a:tc>
                  <a:txBody>
                    <a:bodyPr/>
                    <a:lstStyle/>
                    <a:p>
                      <a:pPr algn="r" rtl="1"/>
                      <a:r>
                        <a:rPr lang="fa-IR" sz="1800" dirty="0" smtClean="0">
                          <a:cs typeface="B Zar" panose="00000400000000000000" pitchFamily="2" charset="-78"/>
                        </a:rPr>
                        <a:t>مشکل دقیقاً چیست؟</a:t>
                      </a:r>
                    </a:p>
                  </a:txBody>
                  <a:tcPr/>
                </a:tc>
                <a:tc>
                  <a:txBody>
                    <a:bodyPr/>
                    <a:lstStyle/>
                    <a:p>
                      <a:pPr algn="ctr"/>
                      <a:r>
                        <a:rPr lang="fa-IR" sz="1800" dirty="0" smtClean="0">
                          <a:cs typeface="B Zar" panose="00000400000000000000" pitchFamily="2" charset="-78"/>
                        </a:rPr>
                        <a:t>1</a:t>
                      </a:r>
                      <a:endParaRPr lang="en-US" sz="1800" dirty="0">
                        <a:cs typeface="B Zar" panose="00000400000000000000" pitchFamily="2" charset="-78"/>
                      </a:endParaRPr>
                    </a:p>
                  </a:txBody>
                  <a:tcPr/>
                </a:tc>
                <a:extLst>
                  <a:ext uri="{0D108BD9-81ED-4DB2-BD59-A6C34878D82A}">
                    <a16:rowId xmlns:a16="http://schemas.microsoft.com/office/drawing/2014/main" xmlns="" val="10001"/>
                  </a:ext>
                </a:extLst>
              </a:tr>
              <a:tr h="377190">
                <a:tc>
                  <a:txBody>
                    <a:bodyPr/>
                    <a:lstStyle/>
                    <a:p>
                      <a:endParaRPr lang="en-US" sz="1800">
                        <a:cs typeface="B Zar"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اجزا آن کدامند؟  چه روابطی دارند؟</a:t>
                      </a:r>
                    </a:p>
                  </a:txBody>
                  <a:tcPr/>
                </a:tc>
                <a:tc>
                  <a:txBody>
                    <a:bodyPr/>
                    <a:lstStyle/>
                    <a:p>
                      <a:pPr algn="ctr"/>
                      <a:r>
                        <a:rPr lang="fa-IR" sz="1800" dirty="0" smtClean="0">
                          <a:cs typeface="B Zar" panose="00000400000000000000" pitchFamily="2" charset="-78"/>
                        </a:rPr>
                        <a:t>2</a:t>
                      </a:r>
                      <a:endParaRPr lang="en-US" sz="1800" dirty="0">
                        <a:cs typeface="B Zar" panose="00000400000000000000" pitchFamily="2" charset="-78"/>
                      </a:endParaRPr>
                    </a:p>
                  </a:txBody>
                  <a:tcPr/>
                </a:tc>
                <a:extLst>
                  <a:ext uri="{0D108BD9-81ED-4DB2-BD59-A6C34878D82A}">
                    <a16:rowId xmlns:a16="http://schemas.microsoft.com/office/drawing/2014/main" xmlns="" val="10002"/>
                  </a:ext>
                </a:extLst>
              </a:tr>
              <a:tr h="377190">
                <a:tc>
                  <a:txBody>
                    <a:bodyPr/>
                    <a:lstStyle/>
                    <a:p>
                      <a:endParaRPr lang="en-US" sz="1800" dirty="0">
                        <a:cs typeface="B Zar"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در کجا قرار دارد؟ قلمرو نفوذ آن کجاست؟ ( چه بخش هایی از سیستم را تحت تاثیر قرار می دهد؟)</a:t>
                      </a:r>
                    </a:p>
                  </a:txBody>
                  <a:tcPr/>
                </a:tc>
                <a:tc>
                  <a:txBody>
                    <a:bodyPr/>
                    <a:lstStyle/>
                    <a:p>
                      <a:pPr algn="ctr"/>
                      <a:r>
                        <a:rPr lang="fa-IR" sz="1800" dirty="0" smtClean="0">
                          <a:cs typeface="B Zar" panose="00000400000000000000" pitchFamily="2" charset="-78"/>
                        </a:rPr>
                        <a:t>3</a:t>
                      </a:r>
                      <a:endParaRPr lang="en-US" sz="1800" dirty="0">
                        <a:cs typeface="B Zar" panose="00000400000000000000" pitchFamily="2" charset="-78"/>
                      </a:endParaRPr>
                    </a:p>
                  </a:txBody>
                  <a:tcPr/>
                </a:tc>
                <a:extLst>
                  <a:ext uri="{0D108BD9-81ED-4DB2-BD59-A6C34878D82A}">
                    <a16:rowId xmlns:a16="http://schemas.microsoft.com/office/drawing/2014/main" xmlns="" val="10003"/>
                  </a:ext>
                </a:extLst>
              </a:tr>
              <a:tr h="377190">
                <a:tc>
                  <a:txBody>
                    <a:bodyPr/>
                    <a:lstStyle/>
                    <a:p>
                      <a:endParaRPr lang="en-US" sz="1800">
                        <a:cs typeface="B Zar"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علل، ریشه ها و زمینه های اصلی بروز مشکل چیست؟</a:t>
                      </a:r>
                    </a:p>
                  </a:txBody>
                  <a:tcPr/>
                </a:tc>
                <a:tc>
                  <a:txBody>
                    <a:bodyPr/>
                    <a:lstStyle/>
                    <a:p>
                      <a:pPr algn="ctr"/>
                      <a:r>
                        <a:rPr lang="fa-IR" sz="1800" dirty="0" smtClean="0">
                          <a:cs typeface="B Zar" panose="00000400000000000000" pitchFamily="2" charset="-78"/>
                        </a:rPr>
                        <a:t>4</a:t>
                      </a:r>
                      <a:endParaRPr lang="en-US" sz="1800" dirty="0">
                        <a:cs typeface="B Zar" panose="00000400000000000000" pitchFamily="2" charset="-78"/>
                      </a:endParaRPr>
                    </a:p>
                  </a:txBody>
                  <a:tcPr/>
                </a:tc>
                <a:extLst>
                  <a:ext uri="{0D108BD9-81ED-4DB2-BD59-A6C34878D82A}">
                    <a16:rowId xmlns:a16="http://schemas.microsoft.com/office/drawing/2014/main" xmlns="" val="10004"/>
                  </a:ext>
                </a:extLst>
              </a:tr>
              <a:tr h="377190">
                <a:tc>
                  <a:txBody>
                    <a:bodyPr/>
                    <a:lstStyle/>
                    <a:p>
                      <a:endParaRPr lang="en-US" sz="1800">
                        <a:cs typeface="B Zar" panose="00000400000000000000" pitchFamily="2" charset="-78"/>
                      </a:endParaRPr>
                    </a:p>
                  </a:txBody>
                  <a:tcPr/>
                </a:tc>
                <a:tc>
                  <a:txBody>
                    <a:bodyPr/>
                    <a:lstStyle/>
                    <a:p>
                      <a:pPr algn="r" rtl="1"/>
                      <a:r>
                        <a:rPr lang="fa-IR" sz="1800" dirty="0" smtClean="0">
                          <a:cs typeface="B Zar" panose="00000400000000000000" pitchFamily="2" charset="-78"/>
                        </a:rPr>
                        <a:t>مصادیق و جلوه های آن در سازمان چیست؟</a:t>
                      </a:r>
                    </a:p>
                  </a:txBody>
                  <a:tcPr/>
                </a:tc>
                <a:tc>
                  <a:txBody>
                    <a:bodyPr/>
                    <a:lstStyle/>
                    <a:p>
                      <a:pPr algn="ctr"/>
                      <a:r>
                        <a:rPr lang="fa-IR" sz="1800" dirty="0" smtClean="0">
                          <a:cs typeface="B Zar" panose="00000400000000000000" pitchFamily="2" charset="-78"/>
                        </a:rPr>
                        <a:t>5</a:t>
                      </a:r>
                      <a:endParaRPr lang="en-US" sz="1800" dirty="0">
                        <a:cs typeface="B Zar" panose="00000400000000000000" pitchFamily="2" charset="-78"/>
                      </a:endParaRPr>
                    </a:p>
                  </a:txBody>
                  <a:tcPr/>
                </a:tc>
                <a:extLst>
                  <a:ext uri="{0D108BD9-81ED-4DB2-BD59-A6C34878D82A}">
                    <a16:rowId xmlns:a16="http://schemas.microsoft.com/office/drawing/2014/main" xmlns="" val="10005"/>
                  </a:ext>
                </a:extLst>
              </a:tr>
              <a:tr h="377190">
                <a:tc>
                  <a:txBody>
                    <a:bodyPr/>
                    <a:lstStyle/>
                    <a:p>
                      <a:endParaRPr lang="en-US" sz="1800">
                        <a:cs typeface="B Zar" panose="00000400000000000000" pitchFamily="2" charset="-7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از چه زمانی به وجود آمده یا بروز یافته است یا پیش بینی می شود بروز کند؟</a:t>
                      </a:r>
                    </a:p>
                  </a:txBody>
                  <a:tcPr/>
                </a:tc>
                <a:tc>
                  <a:txBody>
                    <a:bodyPr/>
                    <a:lstStyle/>
                    <a:p>
                      <a:pPr algn="ctr"/>
                      <a:r>
                        <a:rPr lang="fa-IR" sz="1800" dirty="0" smtClean="0">
                          <a:cs typeface="B Zar" panose="00000400000000000000" pitchFamily="2" charset="-78"/>
                        </a:rPr>
                        <a:t>6</a:t>
                      </a:r>
                      <a:endParaRPr lang="en-US" sz="1800" dirty="0">
                        <a:cs typeface="B Zar" panose="00000400000000000000" pitchFamily="2" charset="-78"/>
                      </a:endParaRPr>
                    </a:p>
                  </a:txBody>
                  <a:tcPr/>
                </a:tc>
                <a:extLst>
                  <a:ext uri="{0D108BD9-81ED-4DB2-BD59-A6C34878D82A}">
                    <a16:rowId xmlns:a16="http://schemas.microsoft.com/office/drawing/2014/main" xmlns="" val="10006"/>
                  </a:ext>
                </a:extLst>
              </a:tr>
              <a:tr h="377190">
                <a:tc>
                  <a:txBody>
                    <a:bodyPr/>
                    <a:lstStyle/>
                    <a:p>
                      <a:endParaRPr lang="en-US" sz="1800">
                        <a:cs typeface="B Zar"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اثرات و پیامدهای آن در بخش های مختلف و کل سازمان چیست؟</a:t>
                      </a:r>
                    </a:p>
                  </a:txBody>
                  <a:tcPr/>
                </a:tc>
                <a:tc>
                  <a:txBody>
                    <a:bodyPr/>
                    <a:lstStyle/>
                    <a:p>
                      <a:pPr algn="ctr"/>
                      <a:r>
                        <a:rPr lang="fa-IR" sz="1800" dirty="0" smtClean="0">
                          <a:cs typeface="B Zar" panose="00000400000000000000" pitchFamily="2" charset="-78"/>
                        </a:rPr>
                        <a:t>7</a:t>
                      </a:r>
                      <a:endParaRPr lang="en-US" sz="1800" dirty="0">
                        <a:cs typeface="B Zar" panose="00000400000000000000" pitchFamily="2" charset="-78"/>
                      </a:endParaRPr>
                    </a:p>
                  </a:txBody>
                  <a:tcPr/>
                </a:tc>
                <a:extLst>
                  <a:ext uri="{0D108BD9-81ED-4DB2-BD59-A6C34878D82A}">
                    <a16:rowId xmlns:a16="http://schemas.microsoft.com/office/drawing/2014/main" xmlns="" val="10007"/>
                  </a:ext>
                </a:extLst>
              </a:tr>
              <a:tr h="377190">
                <a:tc>
                  <a:txBody>
                    <a:bodyPr/>
                    <a:lstStyle/>
                    <a:p>
                      <a:endParaRPr lang="en-US" sz="1800">
                        <a:cs typeface="B Zar"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زمینه ها و عوامل تقویت کننده مشکل کدامند؟</a:t>
                      </a:r>
                    </a:p>
                  </a:txBody>
                  <a:tcPr/>
                </a:tc>
                <a:tc>
                  <a:txBody>
                    <a:bodyPr/>
                    <a:lstStyle/>
                    <a:p>
                      <a:pPr algn="ctr"/>
                      <a:r>
                        <a:rPr lang="fa-IR" sz="1800" dirty="0" smtClean="0">
                          <a:cs typeface="B Zar" panose="00000400000000000000" pitchFamily="2" charset="-78"/>
                        </a:rPr>
                        <a:t>8</a:t>
                      </a:r>
                      <a:endParaRPr lang="en-US" sz="1800" dirty="0">
                        <a:cs typeface="B Zar" panose="00000400000000000000" pitchFamily="2" charset="-78"/>
                      </a:endParaRPr>
                    </a:p>
                  </a:txBody>
                  <a:tcPr/>
                </a:tc>
                <a:extLst>
                  <a:ext uri="{0D108BD9-81ED-4DB2-BD59-A6C34878D82A}">
                    <a16:rowId xmlns:a16="http://schemas.microsoft.com/office/drawing/2014/main" xmlns="" val="10008"/>
                  </a:ext>
                </a:extLst>
              </a:tr>
              <a:tr h="377190">
                <a:tc>
                  <a:txBody>
                    <a:bodyPr/>
                    <a:lstStyle/>
                    <a:p>
                      <a:endParaRPr lang="en-US" sz="1800">
                        <a:cs typeface="B Zar"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آیا اقداماتی جهت رفع مشکل به عمل آمده یا در جریان است؟ نتیجه آن چه بوده است؟</a:t>
                      </a:r>
                    </a:p>
                  </a:txBody>
                  <a:tcPr/>
                </a:tc>
                <a:tc>
                  <a:txBody>
                    <a:bodyPr/>
                    <a:lstStyle/>
                    <a:p>
                      <a:pPr algn="ctr"/>
                      <a:r>
                        <a:rPr lang="fa-IR" sz="1800" dirty="0" smtClean="0">
                          <a:cs typeface="B Zar" panose="00000400000000000000" pitchFamily="2" charset="-78"/>
                        </a:rPr>
                        <a:t>9</a:t>
                      </a:r>
                      <a:endParaRPr lang="en-US" sz="1800" dirty="0">
                        <a:cs typeface="B Zar" panose="00000400000000000000" pitchFamily="2" charset="-78"/>
                      </a:endParaRPr>
                    </a:p>
                  </a:txBody>
                  <a:tcPr/>
                </a:tc>
                <a:extLst>
                  <a:ext uri="{0D108BD9-81ED-4DB2-BD59-A6C34878D82A}">
                    <a16:rowId xmlns:a16="http://schemas.microsoft.com/office/drawing/2014/main" xmlns="" val="10009"/>
                  </a:ext>
                </a:extLst>
              </a:tr>
              <a:tr h="377190">
                <a:tc>
                  <a:txBody>
                    <a:bodyPr/>
                    <a:lstStyle/>
                    <a:p>
                      <a:endParaRPr lang="en-US" sz="1800">
                        <a:cs typeface="B Zar"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میزان فوریت حل آن چقدر است؟</a:t>
                      </a:r>
                    </a:p>
                  </a:txBody>
                  <a:tcPr/>
                </a:tc>
                <a:tc>
                  <a:txBody>
                    <a:bodyPr/>
                    <a:lstStyle/>
                    <a:p>
                      <a:pPr algn="ctr"/>
                      <a:r>
                        <a:rPr lang="fa-IR" sz="1800" dirty="0" smtClean="0">
                          <a:cs typeface="B Zar" panose="00000400000000000000" pitchFamily="2" charset="-78"/>
                        </a:rPr>
                        <a:t>10</a:t>
                      </a:r>
                      <a:endParaRPr lang="en-US" sz="1800" dirty="0">
                        <a:cs typeface="B Zar" panose="00000400000000000000" pitchFamily="2" charset="-78"/>
                      </a:endParaRPr>
                    </a:p>
                  </a:txBody>
                  <a:tcPr/>
                </a:tc>
                <a:extLst>
                  <a:ext uri="{0D108BD9-81ED-4DB2-BD59-A6C34878D82A}">
                    <a16:rowId xmlns:a16="http://schemas.microsoft.com/office/drawing/2014/main" xmlns="" val="10010"/>
                  </a:ext>
                </a:extLst>
              </a:tr>
              <a:tr h="377190">
                <a:tc>
                  <a:txBody>
                    <a:bodyPr/>
                    <a:lstStyle/>
                    <a:p>
                      <a:endParaRPr lang="fa-IR" sz="1800" dirty="0" smtClean="0">
                        <a:cs typeface="B Zar"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درجه اولویت مشکل(و توجیه آن)چقدر است؟</a:t>
                      </a:r>
                    </a:p>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anose="00000400000000000000" pitchFamily="2" charset="-78"/>
                        </a:rPr>
                        <a:t>هرگونه توضیح دیگر راجع به مشکل:</a:t>
                      </a:r>
                      <a:endParaRPr lang="en-US" sz="1800" dirty="0" smtClean="0">
                        <a:cs typeface="B Zar" panose="00000400000000000000" pitchFamily="2" charset="-78"/>
                      </a:endParaRPr>
                    </a:p>
                  </a:txBody>
                  <a:tcPr/>
                </a:tc>
                <a:tc>
                  <a:txBody>
                    <a:bodyPr/>
                    <a:lstStyle/>
                    <a:p>
                      <a:pPr algn="ctr"/>
                      <a:r>
                        <a:rPr lang="fa-IR" sz="1800" dirty="0" smtClean="0">
                          <a:cs typeface="B Zar" panose="00000400000000000000" pitchFamily="2" charset="-78"/>
                        </a:rPr>
                        <a:t>11</a:t>
                      </a:r>
                    </a:p>
                    <a:p>
                      <a:pPr algn="ctr"/>
                      <a:r>
                        <a:rPr lang="fa-IR" sz="1800" dirty="0" smtClean="0">
                          <a:cs typeface="B Zar" panose="00000400000000000000" pitchFamily="2" charset="-78"/>
                        </a:rPr>
                        <a:t>12</a:t>
                      </a:r>
                      <a:endParaRPr lang="en-US" sz="1800" dirty="0">
                        <a:cs typeface="B Zar" panose="00000400000000000000" pitchFamily="2" charset="-78"/>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870311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rtl="1"/>
            <a:r>
              <a:rPr lang="fa-IR" dirty="0">
                <a:latin typeface="IranNastaliq" panose="02020505000000020003" pitchFamily="18" charset="0"/>
                <a:cs typeface="IranNastaliq" panose="02020505000000020003" pitchFamily="18" charset="0"/>
              </a:rPr>
              <a:t>کارخواسته چهارم </a:t>
            </a:r>
            <a:r>
              <a:rPr lang="fa-IR" b="1" dirty="0" smtClean="0">
                <a:latin typeface="IranNastaliq" panose="02020505000000020003" pitchFamily="18" charset="0"/>
                <a:cs typeface="IranNastaliq" panose="02020505000000020003" pitchFamily="18" charset="0"/>
              </a:rPr>
              <a:t>:</a:t>
            </a:r>
            <a:r>
              <a:rPr lang="fa-IR" dirty="0" smtClean="0">
                <a:latin typeface="IranNastaliq" panose="02020505000000020003" pitchFamily="18" charset="0"/>
                <a:cs typeface="IranNastaliq" panose="02020505000000020003" pitchFamily="18" charset="0"/>
              </a:rPr>
              <a:t>جدول اولویت </a:t>
            </a:r>
            <a:r>
              <a:rPr lang="fa-IR" dirty="0">
                <a:latin typeface="IranNastaliq" panose="02020505000000020003" pitchFamily="18" charset="0"/>
                <a:cs typeface="IranNastaliq" panose="02020505000000020003" pitchFamily="18" charset="0"/>
              </a:rPr>
              <a:t>بندی </a:t>
            </a:r>
            <a:r>
              <a:rPr lang="fa-IR" dirty="0" smtClean="0">
                <a:latin typeface="IranNastaliq" panose="02020505000000020003" pitchFamily="18" charset="0"/>
                <a:cs typeface="IranNastaliq" panose="02020505000000020003" pitchFamily="18" charset="0"/>
              </a:rPr>
              <a:t>مشکلات</a:t>
            </a:r>
            <a:r>
              <a:rPr lang="fa-IR" b="1" dirty="0">
                <a:latin typeface="IranNastaliq" panose="02020505000000020003" pitchFamily="18" charset="0"/>
                <a:cs typeface="IranNastaliq" panose="02020505000000020003" pitchFamily="18" charset="0"/>
              </a:rPr>
              <a:t> </a:t>
            </a:r>
            <a:r>
              <a:rPr lang="fa-IR" dirty="0">
                <a:latin typeface="IranNastaliq" panose="02020505000000020003" pitchFamily="18" charset="0"/>
                <a:cs typeface="IranNastaliq" panose="02020505000000020003" pitchFamily="18" charset="0"/>
              </a:rPr>
              <a:t>(کارگروه ...)</a:t>
            </a:r>
            <a:endParaRPr lang="en-US" dirty="0">
              <a:latin typeface="IranNastaliq" panose="02020505000000020003" pitchFamily="18" charset="0"/>
              <a:cs typeface="IranNastaliq" panose="020205050000000200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2191337"/>
              </p:ext>
            </p:extLst>
          </p:nvPr>
        </p:nvGraphicFramePr>
        <p:xfrm>
          <a:off x="457200" y="838200"/>
          <a:ext cx="8229600" cy="597916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xmlns="" val="20000"/>
                    </a:ext>
                  </a:extLst>
                </a:gridCol>
                <a:gridCol w="822960">
                  <a:extLst>
                    <a:ext uri="{9D8B030D-6E8A-4147-A177-3AD203B41FA5}">
                      <a16:colId xmlns:a16="http://schemas.microsoft.com/office/drawing/2014/main" xmlns="" val="20001"/>
                    </a:ext>
                  </a:extLst>
                </a:gridCol>
                <a:gridCol w="822960">
                  <a:extLst>
                    <a:ext uri="{9D8B030D-6E8A-4147-A177-3AD203B41FA5}">
                      <a16:colId xmlns:a16="http://schemas.microsoft.com/office/drawing/2014/main" xmlns="" val="20002"/>
                    </a:ext>
                  </a:extLst>
                </a:gridCol>
                <a:gridCol w="822960">
                  <a:extLst>
                    <a:ext uri="{9D8B030D-6E8A-4147-A177-3AD203B41FA5}">
                      <a16:colId xmlns:a16="http://schemas.microsoft.com/office/drawing/2014/main" xmlns="" val="20003"/>
                    </a:ext>
                  </a:extLst>
                </a:gridCol>
                <a:gridCol w="822960">
                  <a:extLst>
                    <a:ext uri="{9D8B030D-6E8A-4147-A177-3AD203B41FA5}">
                      <a16:colId xmlns:a16="http://schemas.microsoft.com/office/drawing/2014/main" xmlns="" val="20004"/>
                    </a:ext>
                  </a:extLst>
                </a:gridCol>
                <a:gridCol w="822960">
                  <a:extLst>
                    <a:ext uri="{9D8B030D-6E8A-4147-A177-3AD203B41FA5}">
                      <a16:colId xmlns:a16="http://schemas.microsoft.com/office/drawing/2014/main" xmlns="" val="20005"/>
                    </a:ext>
                  </a:extLst>
                </a:gridCol>
                <a:gridCol w="822960">
                  <a:extLst>
                    <a:ext uri="{9D8B030D-6E8A-4147-A177-3AD203B41FA5}">
                      <a16:colId xmlns:a16="http://schemas.microsoft.com/office/drawing/2014/main" xmlns="" val="20006"/>
                    </a:ext>
                  </a:extLst>
                </a:gridCol>
                <a:gridCol w="822960">
                  <a:extLst>
                    <a:ext uri="{9D8B030D-6E8A-4147-A177-3AD203B41FA5}">
                      <a16:colId xmlns:a16="http://schemas.microsoft.com/office/drawing/2014/main" xmlns="" val="20007"/>
                    </a:ext>
                  </a:extLst>
                </a:gridCol>
                <a:gridCol w="1112520">
                  <a:extLst>
                    <a:ext uri="{9D8B030D-6E8A-4147-A177-3AD203B41FA5}">
                      <a16:colId xmlns:a16="http://schemas.microsoft.com/office/drawing/2014/main" xmlns="" val="20008"/>
                    </a:ext>
                  </a:extLst>
                </a:gridCol>
                <a:gridCol w="533400">
                  <a:extLst>
                    <a:ext uri="{9D8B030D-6E8A-4147-A177-3AD203B41FA5}">
                      <a16:colId xmlns:a16="http://schemas.microsoft.com/office/drawing/2014/main" xmlns="" val="20009"/>
                    </a:ext>
                  </a:extLst>
                </a:gridCol>
              </a:tblGrid>
              <a:tr h="370840">
                <a:tc gridSpan="8">
                  <a:txBody>
                    <a:bodyPr/>
                    <a:lstStyle/>
                    <a:p>
                      <a:pPr algn="ctr"/>
                      <a:r>
                        <a:rPr lang="fa-IR" sz="2000" dirty="0" smtClean="0">
                          <a:solidFill>
                            <a:schemeClr val="tx1"/>
                          </a:solidFill>
                          <a:cs typeface="B Zar" panose="00000400000000000000" pitchFamily="2" charset="-78"/>
                        </a:rPr>
                        <a:t>درجه اولویت در زمینه های </a:t>
                      </a:r>
                      <a:endParaRPr lang="en-US" sz="2000" dirty="0">
                        <a:solidFill>
                          <a:schemeClr val="tx1"/>
                        </a:solidFill>
                        <a:cs typeface="B Zar" panose="00000400000000000000" pitchFamily="2" charset="-78"/>
                      </a:endParaRPr>
                    </a:p>
                  </a:txBody>
                  <a:tcPr>
                    <a:solidFill>
                      <a:schemeClr val="accent3">
                        <a:lumMod val="20000"/>
                        <a:lumOff val="80000"/>
                      </a:schemeClr>
                    </a:solidFill>
                  </a:tcPr>
                </a:tc>
                <a:tc hMerge="1">
                  <a:txBody>
                    <a:bodyPr/>
                    <a:lstStyle/>
                    <a:p>
                      <a:endParaRPr lang="en-US"/>
                    </a:p>
                  </a:txBody>
                  <a:tcPr>
                    <a:solidFill>
                      <a:schemeClr val="accent3">
                        <a:lumMod val="20000"/>
                        <a:lumOff val="80000"/>
                      </a:schemeClr>
                    </a:solidFill>
                  </a:tcPr>
                </a:tc>
                <a:tc hMerge="1">
                  <a:txBody>
                    <a:bodyPr/>
                    <a:lstStyle/>
                    <a:p>
                      <a:endParaRPr lang="en-US"/>
                    </a:p>
                  </a:txBody>
                  <a:tcPr>
                    <a:solidFill>
                      <a:schemeClr val="accent3">
                        <a:lumMod val="20000"/>
                        <a:lumOff val="80000"/>
                      </a:schemeClr>
                    </a:solidFill>
                  </a:tcPr>
                </a:tc>
                <a:tc hMerge="1">
                  <a:txBody>
                    <a:bodyPr/>
                    <a:lstStyle/>
                    <a:p>
                      <a:endParaRPr lang="en-US"/>
                    </a:p>
                  </a:txBody>
                  <a:tcPr>
                    <a:solidFill>
                      <a:schemeClr val="accent3">
                        <a:lumMod val="20000"/>
                        <a:lumOff val="80000"/>
                      </a:schemeClr>
                    </a:solidFill>
                  </a:tcPr>
                </a:tc>
                <a:tc hMerge="1">
                  <a:txBody>
                    <a:bodyPr/>
                    <a:lstStyle/>
                    <a:p>
                      <a:endParaRPr lang="en-US"/>
                    </a:p>
                  </a:txBody>
                  <a:tcPr>
                    <a:solidFill>
                      <a:schemeClr val="accent3">
                        <a:lumMod val="20000"/>
                        <a:lumOff val="80000"/>
                      </a:schemeClr>
                    </a:solidFill>
                  </a:tcPr>
                </a:tc>
                <a:tc hMerge="1">
                  <a:txBody>
                    <a:bodyPr/>
                    <a:lstStyle/>
                    <a:p>
                      <a:endParaRPr lang="en-US"/>
                    </a:p>
                  </a:txBody>
                  <a:tcPr>
                    <a:solidFill>
                      <a:schemeClr val="accent3">
                        <a:lumMod val="20000"/>
                        <a:lumOff val="80000"/>
                      </a:schemeClr>
                    </a:solidFill>
                  </a:tcPr>
                </a:tc>
                <a:tc hMerge="1">
                  <a:txBody>
                    <a:bodyPr/>
                    <a:lstStyle/>
                    <a:p>
                      <a:endParaRPr lang="en-US"/>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rowSpan="3">
                  <a:txBody>
                    <a:bodyPr/>
                    <a:lstStyle/>
                    <a:p>
                      <a:pPr algn="ctr" rtl="1"/>
                      <a:endParaRPr lang="fa-IR" sz="1800" dirty="0" smtClean="0">
                        <a:solidFill>
                          <a:schemeClr val="tx1"/>
                        </a:solidFill>
                        <a:cs typeface="B Zar" panose="00000400000000000000" pitchFamily="2" charset="-78"/>
                      </a:endParaRPr>
                    </a:p>
                    <a:p>
                      <a:pPr algn="ctr" rtl="1"/>
                      <a:endParaRPr lang="fa-IR" sz="1800" dirty="0" smtClean="0">
                        <a:solidFill>
                          <a:schemeClr val="tx1"/>
                        </a:solidFill>
                        <a:cs typeface="B Zar" panose="00000400000000000000" pitchFamily="2" charset="-78"/>
                      </a:endParaRPr>
                    </a:p>
                    <a:p>
                      <a:pPr algn="ctr" rtl="1"/>
                      <a:r>
                        <a:rPr lang="fa-IR" sz="2000" dirty="0" smtClean="0">
                          <a:solidFill>
                            <a:schemeClr val="tx1"/>
                          </a:solidFill>
                          <a:cs typeface="B Zar" panose="00000400000000000000" pitchFamily="2" charset="-78"/>
                        </a:rPr>
                        <a:t>مشکلات</a:t>
                      </a:r>
                      <a:endParaRPr lang="en-US" sz="2000" dirty="0">
                        <a:solidFill>
                          <a:schemeClr val="tx1"/>
                        </a:solidFill>
                        <a:cs typeface="B Zar" panose="00000400000000000000" pitchFamily="2" charset="-78"/>
                      </a:endParaRPr>
                    </a:p>
                  </a:txBody>
                  <a:tcPr>
                    <a:solidFill>
                      <a:schemeClr val="accent3">
                        <a:lumMod val="20000"/>
                        <a:lumOff val="80000"/>
                      </a:schemeClr>
                    </a:solidFill>
                  </a:tcPr>
                </a:tc>
                <a:tc rowSpan="3">
                  <a:txBody>
                    <a:bodyPr/>
                    <a:lstStyle/>
                    <a:p>
                      <a:pPr algn="ctr" rtl="1"/>
                      <a:endParaRPr lang="fa-IR" sz="1400" dirty="0" smtClean="0">
                        <a:solidFill>
                          <a:schemeClr val="tx1"/>
                        </a:solidFill>
                        <a:cs typeface="B Zar" panose="00000400000000000000" pitchFamily="2" charset="-78"/>
                      </a:endParaRPr>
                    </a:p>
                    <a:p>
                      <a:pPr algn="ctr" rtl="1"/>
                      <a:endParaRPr lang="fa-IR" sz="1400" dirty="0" smtClean="0">
                        <a:solidFill>
                          <a:schemeClr val="tx1"/>
                        </a:solidFill>
                        <a:cs typeface="B Zar" panose="00000400000000000000" pitchFamily="2" charset="-78"/>
                      </a:endParaRPr>
                    </a:p>
                    <a:p>
                      <a:pPr algn="ctr" rtl="1"/>
                      <a:endParaRPr lang="fa-IR" sz="1400" dirty="0" smtClean="0">
                        <a:solidFill>
                          <a:schemeClr val="tx1"/>
                        </a:solidFill>
                        <a:cs typeface="B Zar" panose="00000400000000000000" pitchFamily="2" charset="-78"/>
                      </a:endParaRPr>
                    </a:p>
                    <a:p>
                      <a:pPr algn="ctr" rtl="1"/>
                      <a:r>
                        <a:rPr lang="fa-IR" sz="1400" b="0" dirty="0" smtClean="0">
                          <a:solidFill>
                            <a:schemeClr val="tx1"/>
                          </a:solidFill>
                          <a:cs typeface="B Zar" panose="00000400000000000000" pitchFamily="2" charset="-78"/>
                        </a:rPr>
                        <a:t>ردیف</a:t>
                      </a:r>
                    </a:p>
                    <a:p>
                      <a:pPr algn="ctr"/>
                      <a:endParaRPr lang="fa-IR" sz="1400" dirty="0" smtClean="0">
                        <a:solidFill>
                          <a:schemeClr val="tx1"/>
                        </a:solidFill>
                        <a:cs typeface="B Zar" panose="00000400000000000000" pitchFamily="2" charset="-78"/>
                      </a:endParaRPr>
                    </a:p>
                    <a:p>
                      <a:pPr algn="ctr" rtl="1"/>
                      <a:endParaRPr lang="en-US" sz="1400" dirty="0">
                        <a:solidFill>
                          <a:schemeClr val="tx1"/>
                        </a:solidFill>
                        <a:cs typeface="B Zar" panose="00000400000000000000" pitchFamily="2" charset="-78"/>
                      </a:endParaRPr>
                    </a:p>
                  </a:txBody>
                  <a:tcPr>
                    <a:solidFill>
                      <a:schemeClr val="accent3">
                        <a:lumMod val="20000"/>
                        <a:lumOff val="80000"/>
                      </a:schemeClr>
                    </a:solidFill>
                  </a:tcPr>
                </a:tc>
                <a:extLst>
                  <a:ext uri="{0D108BD9-81ED-4DB2-BD59-A6C34878D82A}">
                    <a16:rowId xmlns:a16="http://schemas.microsoft.com/office/drawing/2014/main" xmlns="" val="10000"/>
                  </a:ext>
                </a:extLst>
              </a:tr>
              <a:tr h="370840">
                <a:tc gridSpan="3">
                  <a:txBody>
                    <a:bodyPr/>
                    <a:lstStyle/>
                    <a:p>
                      <a:pPr algn="ctr"/>
                      <a:r>
                        <a:rPr lang="fa-IR" sz="1800" b="1" kern="1200" dirty="0" smtClean="0">
                          <a:solidFill>
                            <a:schemeClr val="dk1"/>
                          </a:solidFill>
                          <a:latin typeface="+mn-lt"/>
                          <a:ea typeface="+mn-ea"/>
                          <a:cs typeface="B Zar" panose="00000400000000000000" pitchFamily="2" charset="-78"/>
                        </a:rPr>
                        <a:t>فوریت</a:t>
                      </a:r>
                      <a:endParaRPr lang="en-US" sz="1800" b="1" kern="1200" dirty="0">
                        <a:solidFill>
                          <a:schemeClr val="dk1"/>
                        </a:solidFill>
                        <a:latin typeface="+mn-lt"/>
                        <a:ea typeface="+mn-ea"/>
                        <a:cs typeface="B Zar" panose="00000400000000000000" pitchFamily="2" charset="-78"/>
                      </a:endParaRPr>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gridSpan="2">
                  <a:txBody>
                    <a:bodyPr/>
                    <a:lstStyle/>
                    <a:p>
                      <a:pPr algn="ctr"/>
                      <a:r>
                        <a:rPr lang="fa-IR" sz="1800" b="1" kern="1200" dirty="0" smtClean="0">
                          <a:solidFill>
                            <a:schemeClr val="dk1"/>
                          </a:solidFill>
                          <a:latin typeface="+mn-lt"/>
                          <a:ea typeface="+mn-ea"/>
                          <a:cs typeface="B Zar" panose="00000400000000000000" pitchFamily="2" charset="-78"/>
                        </a:rPr>
                        <a:t>اهمیت</a:t>
                      </a:r>
                      <a:endParaRPr lang="en-US" sz="1800" b="1" kern="1200" dirty="0">
                        <a:solidFill>
                          <a:schemeClr val="dk1"/>
                        </a:solidFill>
                        <a:latin typeface="+mn-lt"/>
                        <a:ea typeface="+mn-ea"/>
                        <a:cs typeface="B Zar" panose="00000400000000000000" pitchFamily="2" charset="-78"/>
                      </a:endParaRPr>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gridSpan="3">
                  <a:txBody>
                    <a:bodyPr/>
                    <a:lstStyle/>
                    <a:p>
                      <a:pPr algn="ctr"/>
                      <a:r>
                        <a:rPr lang="fa-IR" sz="1800" b="1" kern="1200" dirty="0" smtClean="0">
                          <a:solidFill>
                            <a:schemeClr val="dk1"/>
                          </a:solidFill>
                          <a:latin typeface="+mn-lt"/>
                          <a:ea typeface="+mn-ea"/>
                          <a:cs typeface="B Zar" panose="00000400000000000000" pitchFamily="2" charset="-78"/>
                        </a:rPr>
                        <a:t>گستره نفوذ مشکل</a:t>
                      </a:r>
                      <a:endParaRPr lang="en-US" sz="1800" b="1" kern="1200" dirty="0">
                        <a:solidFill>
                          <a:schemeClr val="dk1"/>
                        </a:solidFill>
                        <a:latin typeface="+mn-lt"/>
                        <a:ea typeface="+mn-ea"/>
                        <a:cs typeface="B Zar" panose="00000400000000000000" pitchFamily="2" charset="-78"/>
                      </a:endParaRPr>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xmlns="" val="10001"/>
                  </a:ext>
                </a:extLst>
              </a:tr>
              <a:tr h="370840">
                <a:tc>
                  <a:txBody>
                    <a:bodyPr/>
                    <a:lstStyle/>
                    <a:p>
                      <a:pPr algn="ctr"/>
                      <a:r>
                        <a:rPr lang="fa-IR" sz="1200" b="1" dirty="0" smtClean="0">
                          <a:cs typeface="B Zar" panose="00000400000000000000" pitchFamily="2" charset="-78"/>
                        </a:rPr>
                        <a:t>مهم</a:t>
                      </a:r>
                    </a:p>
                    <a:p>
                      <a:pPr algn="ctr" rtl="1"/>
                      <a:r>
                        <a:rPr lang="fa-IR" sz="1200" dirty="0" smtClean="0">
                          <a:cs typeface="B Zar" panose="00000400000000000000" pitchFamily="2" charset="-78"/>
                        </a:rPr>
                        <a:t>(در اولین فرصت)</a:t>
                      </a:r>
                    </a:p>
                    <a:p>
                      <a:pPr algn="ctr" rtl="1"/>
                      <a:r>
                        <a:rPr lang="fa-IR" sz="1200" dirty="0" smtClean="0">
                          <a:cs typeface="B Zar" panose="00000400000000000000" pitchFamily="2" charset="-78"/>
                        </a:rPr>
                        <a:t>(10 امتیاز)</a:t>
                      </a:r>
                      <a:endParaRPr lang="en-US" sz="1200" dirty="0">
                        <a:cs typeface="B Zar" panose="00000400000000000000" pitchFamily="2" charset="-78"/>
                      </a:endParaRPr>
                    </a:p>
                  </a:txBody>
                  <a:tcPr>
                    <a:solidFill>
                      <a:schemeClr val="accent3">
                        <a:lumMod val="20000"/>
                        <a:lumOff val="80000"/>
                      </a:schemeClr>
                    </a:solidFill>
                  </a:tcPr>
                </a:tc>
                <a:tc>
                  <a:txBody>
                    <a:bodyPr/>
                    <a:lstStyle/>
                    <a:p>
                      <a:pPr algn="ctr"/>
                      <a:r>
                        <a:rPr lang="fa-IR" sz="1200" b="1" dirty="0" smtClean="0">
                          <a:cs typeface="B Zar" panose="00000400000000000000" pitchFamily="2" charset="-78"/>
                        </a:rPr>
                        <a:t>حساس</a:t>
                      </a:r>
                    </a:p>
                    <a:p>
                      <a:pPr algn="ctr" rtl="1"/>
                      <a:r>
                        <a:rPr lang="fa-IR" sz="1200" dirty="0" smtClean="0">
                          <a:cs typeface="B Zar" panose="00000400000000000000" pitchFamily="2" charset="-78"/>
                        </a:rPr>
                        <a:t>(در اسرع وقت)</a:t>
                      </a:r>
                    </a:p>
                    <a:p>
                      <a:pPr algn="ctr" rtl="1"/>
                      <a:r>
                        <a:rPr lang="fa-IR" sz="1200" dirty="0" smtClean="0">
                          <a:cs typeface="B Zar" panose="00000400000000000000" pitchFamily="2" charset="-78"/>
                        </a:rPr>
                        <a:t>(20 امتیاز)</a:t>
                      </a:r>
                      <a:endParaRPr lang="en-US" sz="1200" dirty="0">
                        <a:cs typeface="B Zar" panose="00000400000000000000" pitchFamily="2" charset="-78"/>
                      </a:endParaRPr>
                    </a:p>
                  </a:txBody>
                  <a:tcPr>
                    <a:solidFill>
                      <a:schemeClr val="accent3">
                        <a:lumMod val="20000"/>
                        <a:lumOff val="80000"/>
                      </a:schemeClr>
                    </a:solidFill>
                  </a:tcPr>
                </a:tc>
                <a:tc>
                  <a:txBody>
                    <a:bodyPr/>
                    <a:lstStyle/>
                    <a:p>
                      <a:pPr algn="ctr"/>
                      <a:r>
                        <a:rPr lang="fa-IR" sz="1200" b="1" dirty="0" smtClean="0">
                          <a:cs typeface="B Zar" panose="00000400000000000000" pitchFamily="2" charset="-78"/>
                        </a:rPr>
                        <a:t>حیاتی</a:t>
                      </a:r>
                    </a:p>
                    <a:p>
                      <a:pPr algn="ctr" rtl="1"/>
                      <a:r>
                        <a:rPr lang="fa-IR" sz="1200" dirty="0" smtClean="0">
                          <a:cs typeface="B Zar" panose="00000400000000000000" pitchFamily="2" charset="-78"/>
                        </a:rPr>
                        <a:t>(بسیارفوری)</a:t>
                      </a:r>
                    </a:p>
                    <a:p>
                      <a:pPr algn="ctr" rtl="1"/>
                      <a:r>
                        <a:rPr lang="fa-IR" sz="1200" dirty="0" smtClean="0">
                          <a:cs typeface="B Zar" panose="00000400000000000000" pitchFamily="2" charset="-78"/>
                        </a:rPr>
                        <a:t>(30 امتیاز)</a:t>
                      </a:r>
                      <a:endParaRPr lang="en-US" sz="1200" dirty="0">
                        <a:cs typeface="B Zar" panose="00000400000000000000" pitchFamily="2" charset="-78"/>
                      </a:endParaRPr>
                    </a:p>
                  </a:txBody>
                  <a:tcPr>
                    <a:solidFill>
                      <a:schemeClr val="accent3">
                        <a:lumMod val="20000"/>
                        <a:lumOff val="80000"/>
                      </a:schemeClr>
                    </a:solidFill>
                  </a:tcPr>
                </a:tc>
                <a:tc>
                  <a:txBody>
                    <a:bodyPr/>
                    <a:lstStyle/>
                    <a:p>
                      <a:pPr algn="ctr" rtl="1"/>
                      <a:r>
                        <a:rPr lang="fa-IR" sz="1200" dirty="0" smtClean="0">
                          <a:cs typeface="B Zar" panose="00000400000000000000" pitchFamily="2" charset="-78"/>
                        </a:rPr>
                        <a:t>تاثیر محدود بر بخش هایی</a:t>
                      </a:r>
                      <a:r>
                        <a:rPr lang="fa-IR" sz="1200" baseline="0" dirty="0" smtClean="0">
                          <a:cs typeface="B Zar" panose="00000400000000000000" pitchFamily="2" charset="-78"/>
                        </a:rPr>
                        <a:t> </a:t>
                      </a:r>
                      <a:r>
                        <a:rPr lang="fa-IR" sz="1200" dirty="0" smtClean="0">
                          <a:cs typeface="B Zar" panose="00000400000000000000" pitchFamily="2" charset="-78"/>
                        </a:rPr>
                        <a:t>از اهداف و </a:t>
                      </a:r>
                      <a:r>
                        <a:rPr lang="fa-IR" sz="1200" baseline="0" dirty="0" smtClean="0">
                          <a:cs typeface="B Zar" panose="00000400000000000000" pitchFamily="2" charset="-78"/>
                        </a:rPr>
                        <a:t>ماموریت ها</a:t>
                      </a:r>
                    </a:p>
                    <a:p>
                      <a:pPr algn="ctr" rtl="1"/>
                      <a:r>
                        <a:rPr lang="fa-IR" sz="1200" baseline="0" dirty="0" smtClean="0">
                          <a:cs typeface="B Zar" panose="00000400000000000000" pitchFamily="2" charset="-78"/>
                        </a:rPr>
                        <a:t>(10 امتیاز)</a:t>
                      </a:r>
                      <a:endParaRPr lang="en-US" sz="1200" dirty="0">
                        <a:cs typeface="B Zar" panose="00000400000000000000" pitchFamily="2" charset="-78"/>
                      </a:endParaRPr>
                    </a:p>
                  </a:txBody>
                  <a:tcPr>
                    <a:solidFill>
                      <a:schemeClr val="accent3">
                        <a:lumMod val="20000"/>
                        <a:lumOff val="80000"/>
                      </a:schemeClr>
                    </a:solidFill>
                  </a:tcPr>
                </a:tc>
                <a:tc>
                  <a:txBody>
                    <a:bodyPr/>
                    <a:lstStyle/>
                    <a:p>
                      <a:pPr algn="ctr" rtl="1"/>
                      <a:r>
                        <a:rPr lang="fa-IR" sz="1200" dirty="0" smtClean="0">
                          <a:cs typeface="B Zar" panose="00000400000000000000" pitchFamily="2" charset="-78"/>
                        </a:rPr>
                        <a:t>تاثیر بر بخش زیادی از اهداف و </a:t>
                      </a:r>
                      <a:r>
                        <a:rPr lang="fa-IR" sz="1200" baseline="0" dirty="0" smtClean="0">
                          <a:cs typeface="B Zar" panose="00000400000000000000" pitchFamily="2" charset="-78"/>
                        </a:rPr>
                        <a:t>ماموریت ها</a:t>
                      </a:r>
                    </a:p>
                    <a:p>
                      <a:pPr algn="ctr" rtl="1"/>
                      <a:r>
                        <a:rPr lang="fa-IR" sz="1200" baseline="0" dirty="0" smtClean="0">
                          <a:cs typeface="B Zar" panose="00000400000000000000" pitchFamily="2" charset="-78"/>
                        </a:rPr>
                        <a:t>(20 امتیاز)</a:t>
                      </a:r>
                      <a:endParaRPr lang="en-US" sz="1200" dirty="0">
                        <a:cs typeface="B Zar" panose="00000400000000000000" pitchFamily="2" charset="-78"/>
                      </a:endParaRPr>
                    </a:p>
                  </a:txBody>
                  <a:tcPr>
                    <a:solidFill>
                      <a:schemeClr val="accent3">
                        <a:lumMod val="20000"/>
                        <a:lumOff val="80000"/>
                      </a:schemeClr>
                    </a:solidFill>
                  </a:tcPr>
                </a:tc>
                <a:tc>
                  <a:txBody>
                    <a:bodyPr/>
                    <a:lstStyle/>
                    <a:p>
                      <a:pPr algn="ctr" rtl="1"/>
                      <a:r>
                        <a:rPr lang="fa-IR" sz="1200" dirty="0" smtClean="0">
                          <a:cs typeface="B Zar" panose="00000400000000000000" pitchFamily="2" charset="-78"/>
                        </a:rPr>
                        <a:t>محدود و بخش های غیر اصلی سازمان </a:t>
                      </a:r>
                    </a:p>
                    <a:p>
                      <a:pPr algn="ctr" rtl="1"/>
                      <a:r>
                        <a:rPr lang="fa-IR" sz="1200" dirty="0" smtClean="0">
                          <a:cs typeface="B Zar" panose="00000400000000000000" pitchFamily="2" charset="-78"/>
                        </a:rPr>
                        <a:t>(10 امتیاز)</a:t>
                      </a:r>
                      <a:endParaRPr lang="en-US" sz="1200" dirty="0">
                        <a:cs typeface="B Zar" panose="00000400000000000000" pitchFamily="2" charset="-78"/>
                      </a:endParaRPr>
                    </a:p>
                  </a:txBody>
                  <a:tcPr>
                    <a:solidFill>
                      <a:schemeClr val="accent3">
                        <a:lumMod val="20000"/>
                        <a:lumOff val="80000"/>
                      </a:schemeClr>
                    </a:solidFill>
                  </a:tcPr>
                </a:tc>
                <a:tc>
                  <a:txBody>
                    <a:bodyPr/>
                    <a:lstStyle/>
                    <a:p>
                      <a:pPr algn="ctr" rtl="1"/>
                      <a:r>
                        <a:rPr lang="fa-IR" sz="1200" dirty="0" smtClean="0">
                          <a:cs typeface="B Zar" panose="00000400000000000000" pitchFamily="2" charset="-78"/>
                        </a:rPr>
                        <a:t>بخش های اصلی و مهم سازمان</a:t>
                      </a:r>
                    </a:p>
                    <a:p>
                      <a:pPr algn="ctr" rtl="1"/>
                      <a:r>
                        <a:rPr lang="fa-IR" sz="1200" dirty="0" smtClean="0">
                          <a:cs typeface="B Zar" panose="00000400000000000000" pitchFamily="2" charset="-78"/>
                        </a:rPr>
                        <a:t>(20 امتیاز)</a:t>
                      </a:r>
                      <a:endParaRPr lang="en-US" sz="1200" dirty="0">
                        <a:cs typeface="B Zar" panose="00000400000000000000" pitchFamily="2" charset="-78"/>
                      </a:endParaRPr>
                    </a:p>
                  </a:txBody>
                  <a:tcPr>
                    <a:solidFill>
                      <a:schemeClr val="accent3">
                        <a:lumMod val="20000"/>
                        <a:lumOff val="80000"/>
                      </a:schemeClr>
                    </a:solidFill>
                  </a:tcPr>
                </a:tc>
                <a:tc>
                  <a:txBody>
                    <a:bodyPr/>
                    <a:lstStyle/>
                    <a:p>
                      <a:pPr algn="ctr" rtl="1"/>
                      <a:r>
                        <a:rPr lang="fa-IR" sz="1200" dirty="0" smtClean="0">
                          <a:cs typeface="B Zar" panose="00000400000000000000" pitchFamily="2" charset="-78"/>
                        </a:rPr>
                        <a:t>کل سازمان</a:t>
                      </a:r>
                    </a:p>
                    <a:p>
                      <a:pPr algn="ctr" rtl="1"/>
                      <a:r>
                        <a:rPr lang="fa-IR" sz="1200" dirty="0" smtClean="0">
                          <a:cs typeface="B Zar" panose="00000400000000000000" pitchFamily="2" charset="-78"/>
                        </a:rPr>
                        <a:t>(30 امتیاز)</a:t>
                      </a:r>
                      <a:endParaRPr lang="en-US" sz="1200" dirty="0">
                        <a:cs typeface="B Zar" panose="00000400000000000000" pitchFamily="2" charset="-78"/>
                      </a:endParaRPr>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xmlns="" val="10002"/>
                  </a:ext>
                </a:extLst>
              </a:tr>
              <a:tr h="370840">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lnSpc>
                          <a:spcPct val="150000"/>
                        </a:lnSpc>
                      </a:pPr>
                      <a:r>
                        <a:rPr lang="fa-IR" dirty="0" smtClean="0">
                          <a:cs typeface="B Zar" panose="00000400000000000000" pitchFamily="2" charset="-78"/>
                        </a:rPr>
                        <a:t>1</a:t>
                      </a:r>
                    </a:p>
                    <a:p>
                      <a:pPr algn="ctr">
                        <a:lnSpc>
                          <a:spcPct val="150000"/>
                        </a:lnSpc>
                      </a:pPr>
                      <a:r>
                        <a:rPr lang="fa-IR" dirty="0" smtClean="0">
                          <a:cs typeface="B Zar" panose="00000400000000000000" pitchFamily="2" charset="-78"/>
                        </a:rPr>
                        <a:t>2</a:t>
                      </a:r>
                    </a:p>
                    <a:p>
                      <a:pPr algn="ctr">
                        <a:lnSpc>
                          <a:spcPct val="150000"/>
                        </a:lnSpc>
                      </a:pPr>
                      <a:r>
                        <a:rPr lang="fa-IR" dirty="0" smtClean="0">
                          <a:cs typeface="B Zar" panose="00000400000000000000" pitchFamily="2" charset="-78"/>
                        </a:rPr>
                        <a:t>3</a:t>
                      </a:r>
                    </a:p>
                    <a:p>
                      <a:pPr algn="ctr">
                        <a:lnSpc>
                          <a:spcPct val="150000"/>
                        </a:lnSpc>
                      </a:pPr>
                      <a:r>
                        <a:rPr lang="fa-IR" dirty="0" smtClean="0">
                          <a:cs typeface="B Zar" panose="00000400000000000000" pitchFamily="2" charset="-78"/>
                        </a:rPr>
                        <a:t>4</a:t>
                      </a:r>
                    </a:p>
                    <a:p>
                      <a:pPr algn="ctr">
                        <a:lnSpc>
                          <a:spcPct val="150000"/>
                        </a:lnSpc>
                      </a:pPr>
                      <a:r>
                        <a:rPr lang="fa-IR" dirty="0" smtClean="0">
                          <a:cs typeface="B Zar" panose="00000400000000000000" pitchFamily="2" charset="-78"/>
                        </a:rPr>
                        <a:t>5</a:t>
                      </a:r>
                    </a:p>
                    <a:p>
                      <a:pPr algn="ctr">
                        <a:lnSpc>
                          <a:spcPct val="150000"/>
                        </a:lnSpc>
                      </a:pPr>
                      <a:r>
                        <a:rPr lang="fa-IR" dirty="0" smtClean="0">
                          <a:cs typeface="B Zar" panose="00000400000000000000" pitchFamily="2" charset="-78"/>
                        </a:rPr>
                        <a:t>6</a:t>
                      </a:r>
                    </a:p>
                    <a:p>
                      <a:pPr algn="ctr">
                        <a:lnSpc>
                          <a:spcPct val="150000"/>
                        </a:lnSpc>
                      </a:pPr>
                      <a:r>
                        <a:rPr lang="fa-IR" dirty="0" smtClean="0">
                          <a:cs typeface="B Zar" panose="00000400000000000000" pitchFamily="2" charset="-78"/>
                        </a:rPr>
                        <a:t>7</a:t>
                      </a:r>
                    </a:p>
                    <a:p>
                      <a:pPr algn="ctr">
                        <a:lnSpc>
                          <a:spcPct val="150000"/>
                        </a:lnSpc>
                      </a:pPr>
                      <a:r>
                        <a:rPr lang="fa-IR" dirty="0" smtClean="0">
                          <a:cs typeface="B Zar" panose="00000400000000000000" pitchFamily="2" charset="-78"/>
                        </a:rPr>
                        <a:t>8</a:t>
                      </a:r>
                    </a:p>
                    <a:p>
                      <a:pPr algn="ctr">
                        <a:lnSpc>
                          <a:spcPct val="150000"/>
                        </a:lnSpc>
                      </a:pPr>
                      <a:r>
                        <a:rPr lang="fa-IR" dirty="0" smtClean="0">
                          <a:cs typeface="B Zar" panose="00000400000000000000" pitchFamily="2" charset="-78"/>
                        </a:rPr>
                        <a:t>9</a:t>
                      </a:r>
                    </a:p>
                    <a:p>
                      <a:pPr algn="ctr">
                        <a:lnSpc>
                          <a:spcPct val="150000"/>
                        </a:lnSpc>
                      </a:pPr>
                      <a:r>
                        <a:rPr lang="fa-IR" dirty="0" smtClean="0">
                          <a:cs typeface="B Zar" panose="00000400000000000000" pitchFamily="2" charset="-78"/>
                        </a:rPr>
                        <a:t>10</a:t>
                      </a:r>
                      <a:endParaRPr lang="en-US" dirty="0">
                        <a:cs typeface="B Zar" panose="00000400000000000000" pitchFamily="2" charset="-78"/>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66446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rtl="1"/>
            <a:r>
              <a:rPr lang="fa-IR" sz="4000" dirty="0" smtClean="0">
                <a:latin typeface="IranNastaliq" panose="02020505000000020003" pitchFamily="18" charset="0"/>
                <a:cs typeface="IranNastaliq" panose="02020505000000020003" pitchFamily="18" charset="0"/>
              </a:rPr>
              <a:t>کارخواسته    پنجم </a:t>
            </a:r>
            <a:r>
              <a:rPr lang="fa-IR" sz="4000" b="1" dirty="0">
                <a:latin typeface="IranNastaliq" panose="02020505000000020003" pitchFamily="18" charset="0"/>
                <a:cs typeface="IranNastaliq" panose="02020505000000020003" pitchFamily="18" charset="0"/>
              </a:rPr>
              <a:t>: </a:t>
            </a:r>
            <a:r>
              <a:rPr lang="fa-IR" sz="4000" dirty="0" smtClean="0">
                <a:latin typeface="IranNastaliq" panose="02020505000000020003" pitchFamily="18" charset="0"/>
                <a:cs typeface="IranNastaliq" panose="02020505000000020003" pitchFamily="18" charset="0"/>
              </a:rPr>
              <a:t>جدول جمع بندی اولویت </a:t>
            </a:r>
            <a:r>
              <a:rPr lang="fa-IR" sz="4000" dirty="0">
                <a:latin typeface="IranNastaliq" panose="02020505000000020003" pitchFamily="18" charset="0"/>
                <a:cs typeface="IranNastaliq" panose="02020505000000020003" pitchFamily="18" charset="0"/>
              </a:rPr>
              <a:t>مشکلات (کارگروه ...)</a:t>
            </a:r>
            <a:endParaRPr lang="en-US" sz="4000" dirty="0">
              <a:latin typeface="IranNastaliq" panose="02020505000000020003" pitchFamily="18" charset="0"/>
              <a:cs typeface="IranNastaliq" panose="020205050000000200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176319"/>
              </p:ext>
            </p:extLst>
          </p:nvPr>
        </p:nvGraphicFramePr>
        <p:xfrm>
          <a:off x="457200" y="838200"/>
          <a:ext cx="8229599" cy="5486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3276600">
                  <a:extLst>
                    <a:ext uri="{9D8B030D-6E8A-4147-A177-3AD203B41FA5}">
                      <a16:colId xmlns:a16="http://schemas.microsoft.com/office/drawing/2014/main" xmlns="" val="20005"/>
                    </a:ext>
                  </a:extLst>
                </a:gridCol>
                <a:gridCol w="685799">
                  <a:extLst>
                    <a:ext uri="{9D8B030D-6E8A-4147-A177-3AD203B41FA5}">
                      <a16:colId xmlns:a16="http://schemas.microsoft.com/office/drawing/2014/main" xmlns="" val="20006"/>
                    </a:ext>
                  </a:extLst>
                </a:gridCol>
              </a:tblGrid>
              <a:tr h="336448">
                <a:tc rowSpan="2">
                  <a:txBody>
                    <a:bodyPr/>
                    <a:lstStyle/>
                    <a:p>
                      <a:pPr algn="ctr"/>
                      <a:r>
                        <a:rPr lang="fa-IR" dirty="0" smtClean="0">
                          <a:solidFill>
                            <a:schemeClr val="tx1"/>
                          </a:solidFill>
                          <a:cs typeface="B Zar" panose="00000400000000000000" pitchFamily="2" charset="-78"/>
                        </a:rPr>
                        <a:t>مرتبه اولویت</a:t>
                      </a:r>
                      <a:endParaRPr lang="en-US" dirty="0">
                        <a:solidFill>
                          <a:schemeClr val="tx1"/>
                        </a:solidFill>
                        <a:cs typeface="B Zar" panose="00000400000000000000" pitchFamily="2" charset="-78"/>
                      </a:endParaRPr>
                    </a:p>
                  </a:txBody>
                  <a:tcPr>
                    <a:solidFill>
                      <a:schemeClr val="accent3">
                        <a:lumMod val="20000"/>
                        <a:lumOff val="80000"/>
                      </a:schemeClr>
                    </a:solidFill>
                  </a:tcPr>
                </a:tc>
                <a:tc rowSpan="2">
                  <a:txBody>
                    <a:bodyPr/>
                    <a:lstStyle/>
                    <a:p>
                      <a:pPr algn="ctr"/>
                      <a:r>
                        <a:rPr lang="fa-IR" dirty="0" smtClean="0">
                          <a:solidFill>
                            <a:schemeClr val="tx1"/>
                          </a:solidFill>
                          <a:cs typeface="B Zar" panose="00000400000000000000" pitchFamily="2" charset="-78"/>
                        </a:rPr>
                        <a:t>معدل میانگین ها</a:t>
                      </a:r>
                      <a:endParaRPr lang="en-US" dirty="0">
                        <a:solidFill>
                          <a:schemeClr val="tx1"/>
                        </a:solidFill>
                        <a:cs typeface="B Zar" panose="00000400000000000000" pitchFamily="2" charset="-78"/>
                      </a:endParaRPr>
                    </a:p>
                  </a:txBody>
                  <a:tcPr>
                    <a:solidFill>
                      <a:schemeClr val="accent3">
                        <a:lumMod val="20000"/>
                        <a:lumOff val="80000"/>
                      </a:schemeClr>
                    </a:solidFill>
                  </a:tcPr>
                </a:tc>
                <a:tc gridSpan="3">
                  <a:txBody>
                    <a:bodyPr/>
                    <a:lstStyle/>
                    <a:p>
                      <a:pPr algn="ctr"/>
                      <a:r>
                        <a:rPr lang="fa-IR" dirty="0" smtClean="0">
                          <a:solidFill>
                            <a:schemeClr val="tx1"/>
                          </a:solidFill>
                          <a:cs typeface="B Zar" panose="00000400000000000000" pitchFamily="2" charset="-78"/>
                        </a:rPr>
                        <a:t>میانگین نظرات</a:t>
                      </a:r>
                      <a:endParaRPr lang="en-US" dirty="0">
                        <a:solidFill>
                          <a:schemeClr val="tx1"/>
                        </a:solidFill>
                        <a:cs typeface="B Zar" panose="00000400000000000000" pitchFamily="2" charset="-78"/>
                      </a:endParaRPr>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rowSpan="2">
                  <a:txBody>
                    <a:bodyPr/>
                    <a:lstStyle/>
                    <a:p>
                      <a:pPr algn="ctr"/>
                      <a:r>
                        <a:rPr lang="fa-IR" dirty="0" smtClean="0">
                          <a:solidFill>
                            <a:schemeClr val="tx1"/>
                          </a:solidFill>
                          <a:cs typeface="B Zar" panose="00000400000000000000" pitchFamily="2" charset="-78"/>
                        </a:rPr>
                        <a:t>مشکلات</a:t>
                      </a:r>
                      <a:endParaRPr lang="en-US" dirty="0">
                        <a:solidFill>
                          <a:schemeClr val="tx1"/>
                        </a:solidFill>
                        <a:cs typeface="B Zar" panose="00000400000000000000" pitchFamily="2" charset="-78"/>
                      </a:endParaRPr>
                    </a:p>
                  </a:txBody>
                  <a:tcPr>
                    <a:solidFill>
                      <a:schemeClr val="accent3">
                        <a:lumMod val="20000"/>
                        <a:lumOff val="80000"/>
                      </a:schemeClr>
                    </a:solidFill>
                  </a:tcPr>
                </a:tc>
                <a:tc rowSpan="2">
                  <a:txBody>
                    <a:bodyPr/>
                    <a:lstStyle/>
                    <a:p>
                      <a:pPr algn="ctr"/>
                      <a:r>
                        <a:rPr lang="fa-IR" dirty="0" smtClean="0">
                          <a:solidFill>
                            <a:schemeClr val="tx1"/>
                          </a:solidFill>
                          <a:cs typeface="B Zar" panose="00000400000000000000" pitchFamily="2" charset="-78"/>
                        </a:rPr>
                        <a:t>ردیف</a:t>
                      </a:r>
                      <a:endParaRPr lang="en-US" dirty="0">
                        <a:solidFill>
                          <a:schemeClr val="tx1"/>
                        </a:solidFill>
                        <a:cs typeface="B Zar" panose="00000400000000000000" pitchFamily="2" charset="-78"/>
                      </a:endParaRPr>
                    </a:p>
                  </a:txBody>
                  <a:tcPr>
                    <a:solidFill>
                      <a:schemeClr val="accent3">
                        <a:lumMod val="20000"/>
                        <a:lumOff val="80000"/>
                      </a:schemeClr>
                    </a:solidFill>
                  </a:tcPr>
                </a:tc>
                <a:extLst>
                  <a:ext uri="{0D108BD9-81ED-4DB2-BD59-A6C34878D82A}">
                    <a16:rowId xmlns:a16="http://schemas.microsoft.com/office/drawing/2014/main" xmlns="" val="10000"/>
                  </a:ext>
                </a:extLst>
              </a:tr>
              <a:tr h="829597">
                <a:tc vMerge="1">
                  <a:txBody>
                    <a:bodyPr/>
                    <a:lstStyle/>
                    <a:p>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tc>
                  <a:txBody>
                    <a:bodyPr/>
                    <a:lstStyle/>
                    <a:p>
                      <a:pPr algn="ctr"/>
                      <a:r>
                        <a:rPr lang="fa-IR" dirty="0" smtClean="0">
                          <a:solidFill>
                            <a:schemeClr val="tx1"/>
                          </a:solidFill>
                          <a:cs typeface="B Zar" panose="00000400000000000000" pitchFamily="2" charset="-78"/>
                        </a:rPr>
                        <a:t>فوریت</a:t>
                      </a:r>
                      <a:endParaRPr lang="en-US" dirty="0">
                        <a:solidFill>
                          <a:schemeClr val="tx1"/>
                        </a:solidFill>
                        <a:cs typeface="B Zar" panose="00000400000000000000" pitchFamily="2" charset="-78"/>
                      </a:endParaRPr>
                    </a:p>
                  </a:txBody>
                  <a:tcPr>
                    <a:solidFill>
                      <a:schemeClr val="accent3">
                        <a:lumMod val="20000"/>
                        <a:lumOff val="80000"/>
                      </a:schemeClr>
                    </a:solidFill>
                  </a:tcPr>
                </a:tc>
                <a:tc>
                  <a:txBody>
                    <a:bodyPr/>
                    <a:lstStyle/>
                    <a:p>
                      <a:pPr algn="ctr"/>
                      <a:r>
                        <a:rPr lang="fa-IR" dirty="0" smtClean="0">
                          <a:solidFill>
                            <a:schemeClr val="tx1"/>
                          </a:solidFill>
                          <a:cs typeface="B Zar" panose="00000400000000000000" pitchFamily="2" charset="-78"/>
                        </a:rPr>
                        <a:t>اهمیت</a:t>
                      </a:r>
                      <a:endParaRPr lang="en-US" dirty="0">
                        <a:solidFill>
                          <a:schemeClr val="tx1"/>
                        </a:solidFill>
                        <a:cs typeface="B Zar" panose="00000400000000000000" pitchFamily="2" charset="-78"/>
                      </a:endParaRPr>
                    </a:p>
                  </a:txBody>
                  <a:tcPr>
                    <a:solidFill>
                      <a:schemeClr val="accent3">
                        <a:lumMod val="20000"/>
                        <a:lumOff val="80000"/>
                      </a:schemeClr>
                    </a:solidFill>
                  </a:tcPr>
                </a:tc>
                <a:tc>
                  <a:txBody>
                    <a:bodyPr/>
                    <a:lstStyle/>
                    <a:p>
                      <a:pPr algn="ctr"/>
                      <a:r>
                        <a:rPr lang="fa-IR" dirty="0" smtClean="0">
                          <a:solidFill>
                            <a:schemeClr val="tx1"/>
                          </a:solidFill>
                          <a:cs typeface="B Zar" panose="00000400000000000000" pitchFamily="2" charset="-78"/>
                        </a:rPr>
                        <a:t>گستره نفوذ </a:t>
                      </a:r>
                      <a:r>
                        <a:rPr lang="fa-IR" dirty="0" smtClean="0">
                          <a:cs typeface="B Zar" panose="00000400000000000000" pitchFamily="2" charset="-78"/>
                        </a:rPr>
                        <a:t>مشکلات</a:t>
                      </a:r>
                      <a:endParaRPr lang="en-US" dirty="0">
                        <a:solidFill>
                          <a:schemeClr val="tx1"/>
                        </a:solidFill>
                        <a:cs typeface="B Zar" panose="00000400000000000000" pitchFamily="2" charset="-78"/>
                      </a:endParaRPr>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tc vMerge="1">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xmlns="" val="10001"/>
                  </a:ext>
                </a:extLst>
              </a:tr>
              <a:tr h="3063240">
                <a:tc>
                  <a:txBody>
                    <a:bodyPr/>
                    <a:lstStyle/>
                    <a:p>
                      <a:endParaRPr lang="en-US" dirty="0">
                        <a:cs typeface="B Zar" panose="00000400000000000000" pitchFamily="2" charset="-78"/>
                      </a:endParaRPr>
                    </a:p>
                  </a:txBody>
                  <a:tcPr/>
                </a:tc>
                <a:tc>
                  <a:txBody>
                    <a:bodyPr/>
                    <a:lstStyle/>
                    <a:p>
                      <a:endParaRPr lang="en-US" dirty="0">
                        <a:cs typeface="B Zar" panose="00000400000000000000" pitchFamily="2" charset="-78"/>
                      </a:endParaRPr>
                    </a:p>
                  </a:txBody>
                  <a:tcPr/>
                </a:tc>
                <a:tc>
                  <a:txBody>
                    <a:bodyPr/>
                    <a:lstStyle/>
                    <a:p>
                      <a:endParaRPr lang="en-US" dirty="0">
                        <a:cs typeface="B Zar" panose="00000400000000000000" pitchFamily="2" charset="-78"/>
                      </a:endParaRPr>
                    </a:p>
                  </a:txBody>
                  <a:tcPr/>
                </a:tc>
                <a:tc>
                  <a:txBody>
                    <a:bodyPr/>
                    <a:lstStyle/>
                    <a:p>
                      <a:endParaRPr lang="en-US" dirty="0">
                        <a:cs typeface="B Zar" panose="00000400000000000000" pitchFamily="2" charset="-78"/>
                      </a:endParaRPr>
                    </a:p>
                  </a:txBody>
                  <a:tcPr/>
                </a:tc>
                <a:tc>
                  <a:txBody>
                    <a:bodyPr/>
                    <a:lstStyle/>
                    <a:p>
                      <a:endParaRPr lang="en-US" dirty="0">
                        <a:cs typeface="B Zar" panose="00000400000000000000" pitchFamily="2" charset="-78"/>
                      </a:endParaRPr>
                    </a:p>
                  </a:txBody>
                  <a:tcPr/>
                </a:tc>
                <a:tc>
                  <a:txBody>
                    <a:bodyPr/>
                    <a:lstStyle/>
                    <a:p>
                      <a:endParaRPr lang="en-US" dirty="0">
                        <a:cs typeface="B Zar" panose="00000400000000000000" pitchFamily="2" charset="-78"/>
                      </a:endParaRPr>
                    </a:p>
                  </a:txBody>
                  <a:tcPr/>
                </a:tc>
                <a:tc>
                  <a:txBody>
                    <a:bodyPr/>
                    <a:lstStyle/>
                    <a:p>
                      <a:pPr algn="ctr">
                        <a:lnSpc>
                          <a:spcPct val="150000"/>
                        </a:lnSpc>
                      </a:pPr>
                      <a:r>
                        <a:rPr lang="fa-IR" dirty="0" smtClean="0">
                          <a:cs typeface="B Zar" panose="00000400000000000000" pitchFamily="2" charset="-78"/>
                        </a:rPr>
                        <a:t>1</a:t>
                      </a:r>
                    </a:p>
                    <a:p>
                      <a:pPr algn="ctr">
                        <a:lnSpc>
                          <a:spcPct val="150000"/>
                        </a:lnSpc>
                      </a:pPr>
                      <a:r>
                        <a:rPr lang="fa-IR" dirty="0" smtClean="0">
                          <a:cs typeface="B Zar" panose="00000400000000000000" pitchFamily="2" charset="-78"/>
                        </a:rPr>
                        <a:t>2</a:t>
                      </a:r>
                    </a:p>
                    <a:p>
                      <a:pPr algn="ctr">
                        <a:lnSpc>
                          <a:spcPct val="150000"/>
                        </a:lnSpc>
                      </a:pPr>
                      <a:r>
                        <a:rPr lang="fa-IR" dirty="0" smtClean="0">
                          <a:cs typeface="B Zar" panose="00000400000000000000" pitchFamily="2" charset="-78"/>
                        </a:rPr>
                        <a:t>3</a:t>
                      </a:r>
                    </a:p>
                    <a:p>
                      <a:pPr algn="ctr">
                        <a:lnSpc>
                          <a:spcPct val="150000"/>
                        </a:lnSpc>
                      </a:pPr>
                      <a:r>
                        <a:rPr lang="fa-IR" dirty="0" smtClean="0">
                          <a:cs typeface="B Zar" panose="00000400000000000000" pitchFamily="2" charset="-78"/>
                        </a:rPr>
                        <a:t>4</a:t>
                      </a:r>
                    </a:p>
                    <a:p>
                      <a:pPr algn="ctr">
                        <a:lnSpc>
                          <a:spcPct val="150000"/>
                        </a:lnSpc>
                      </a:pPr>
                      <a:r>
                        <a:rPr lang="fa-IR" dirty="0" smtClean="0">
                          <a:cs typeface="B Zar" panose="00000400000000000000" pitchFamily="2" charset="-78"/>
                        </a:rPr>
                        <a:t>5</a:t>
                      </a:r>
                    </a:p>
                    <a:p>
                      <a:pPr algn="ctr">
                        <a:lnSpc>
                          <a:spcPct val="150000"/>
                        </a:lnSpc>
                      </a:pPr>
                      <a:r>
                        <a:rPr lang="fa-IR" dirty="0" smtClean="0">
                          <a:cs typeface="B Zar" panose="00000400000000000000" pitchFamily="2" charset="-78"/>
                        </a:rPr>
                        <a:t>6</a:t>
                      </a:r>
                    </a:p>
                    <a:p>
                      <a:pPr algn="ctr">
                        <a:lnSpc>
                          <a:spcPct val="150000"/>
                        </a:lnSpc>
                      </a:pPr>
                      <a:r>
                        <a:rPr lang="fa-IR" dirty="0" smtClean="0">
                          <a:cs typeface="B Zar" panose="00000400000000000000" pitchFamily="2" charset="-78"/>
                        </a:rPr>
                        <a:t>7</a:t>
                      </a:r>
                    </a:p>
                    <a:p>
                      <a:pPr algn="ctr">
                        <a:lnSpc>
                          <a:spcPct val="150000"/>
                        </a:lnSpc>
                      </a:pPr>
                      <a:r>
                        <a:rPr lang="fa-IR" dirty="0" smtClean="0">
                          <a:cs typeface="B Zar" panose="00000400000000000000" pitchFamily="2" charset="-78"/>
                        </a:rPr>
                        <a:t>8</a:t>
                      </a:r>
                    </a:p>
                    <a:p>
                      <a:pPr algn="ctr">
                        <a:lnSpc>
                          <a:spcPct val="150000"/>
                        </a:lnSpc>
                      </a:pPr>
                      <a:r>
                        <a:rPr lang="fa-IR" dirty="0" smtClean="0">
                          <a:cs typeface="B Zar" panose="00000400000000000000" pitchFamily="2" charset="-78"/>
                        </a:rPr>
                        <a:t>9</a:t>
                      </a:r>
                    </a:p>
                    <a:p>
                      <a:pPr algn="ctr">
                        <a:lnSpc>
                          <a:spcPct val="150000"/>
                        </a:lnSpc>
                      </a:pPr>
                      <a:r>
                        <a:rPr lang="fa-IR" dirty="0" smtClean="0">
                          <a:cs typeface="B Zar" panose="00000400000000000000" pitchFamily="2" charset="-78"/>
                        </a:rPr>
                        <a:t>10</a:t>
                      </a:r>
                      <a:endParaRPr lang="en-US" dirty="0">
                        <a:cs typeface="B Zar" panose="00000400000000000000" pitchFamily="2" charset="-78"/>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76132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latin typeface="IranNastaliq" panose="02020505000000020003" pitchFamily="18" charset="0"/>
                <a:cs typeface="IranNastaliq" panose="02020505000000020003" pitchFamily="18" charset="0"/>
              </a:rPr>
              <a:t>کارخواسته  </a:t>
            </a:r>
            <a:r>
              <a:rPr lang="fa-IR" dirty="0" smtClean="0">
                <a:latin typeface="IranNastaliq" panose="02020505000000020003" pitchFamily="18" charset="0"/>
                <a:cs typeface="IranNastaliq" panose="02020505000000020003" pitchFamily="18" charset="0"/>
              </a:rPr>
              <a:t> ششم </a:t>
            </a:r>
            <a:r>
              <a:rPr lang="fa-IR" b="1" dirty="0" smtClean="0">
                <a:latin typeface="IranNastaliq" panose="02020505000000020003" pitchFamily="18" charset="0"/>
                <a:cs typeface="IranNastaliq" panose="02020505000000020003" pitchFamily="18" charset="0"/>
              </a:rPr>
              <a:t>:</a:t>
            </a:r>
            <a:r>
              <a:rPr lang="fa-IR" dirty="0">
                <a:latin typeface="IranNastaliq" panose="02020505000000020003" pitchFamily="18" charset="0"/>
                <a:cs typeface="IranNastaliq" panose="02020505000000020003" pitchFamily="18" charset="0"/>
              </a:rPr>
              <a:t>تعریف وتبیین مشکل (کارگروه ...)</a:t>
            </a:r>
            <a:endParaRPr lang="en-US" dirty="0"/>
          </a:p>
        </p:txBody>
      </p:sp>
      <p:sp>
        <p:nvSpPr>
          <p:cNvPr id="3" name="Content Placeholder 2"/>
          <p:cNvSpPr>
            <a:spLocks noGrp="1"/>
          </p:cNvSpPr>
          <p:nvPr>
            <p:ph idx="1"/>
          </p:nvPr>
        </p:nvSpPr>
        <p:spPr/>
        <p:txBody>
          <a:bodyPr>
            <a:normAutofit/>
          </a:bodyPr>
          <a:lstStyle/>
          <a:p>
            <a:pPr algn="r" rtl="1"/>
            <a:endParaRPr lang="en-US" dirty="0">
              <a:latin typeface="IranNastaliq" panose="02020505000000020003" pitchFamily="18" charset="0"/>
              <a:ea typeface="+mj-ea"/>
              <a:cs typeface="IranNastaliq" panose="020205050000000200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96550457"/>
              </p:ext>
            </p:extLst>
          </p:nvPr>
        </p:nvGraphicFramePr>
        <p:xfrm>
          <a:off x="228600" y="1219200"/>
          <a:ext cx="8686800" cy="5211283"/>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xmlns="" val="20000"/>
                    </a:ext>
                  </a:extLst>
                </a:gridCol>
              </a:tblGrid>
              <a:tr h="6096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b="1" kern="1200" dirty="0" smtClean="0">
                          <a:solidFill>
                            <a:schemeClr val="tx1"/>
                          </a:solidFill>
                          <a:latin typeface="IranNastaliq" panose="02020505000000020003" pitchFamily="18" charset="0"/>
                          <a:ea typeface="+mn-ea"/>
                          <a:cs typeface="IranNastaliq" panose="02020505000000020003" pitchFamily="18" charset="0"/>
                        </a:rPr>
                        <a:t>با  استفاده از مطالب کارخواسته سوم، متنی به صورت بیانیه برای توصیف و تبیین کامل  هرمشکل احصاء شده، تنظیم نمایید. </a:t>
                      </a:r>
                    </a:p>
                    <a:p>
                      <a:pPr algn="r" rtl="1"/>
                      <a:endParaRPr lang="en-US" dirty="0"/>
                    </a:p>
                  </a:txBody>
                  <a:tcPr>
                    <a:solidFill>
                      <a:schemeClr val="bg2"/>
                    </a:solidFill>
                  </a:tcPr>
                </a:tc>
                <a:extLst>
                  <a:ext uri="{0D108BD9-81ED-4DB2-BD59-A6C34878D82A}">
                    <a16:rowId xmlns:a16="http://schemas.microsoft.com/office/drawing/2014/main" xmlns="" val="10000"/>
                  </a:ext>
                </a:extLst>
              </a:tr>
              <a:tr h="4357843">
                <a:tc>
                  <a:txBody>
                    <a:bodyPr/>
                    <a:lstStyle/>
                    <a:p>
                      <a:pPr algn="r"/>
                      <a:r>
                        <a:rPr lang="fa-IR" sz="2400" b="1" kern="1200" dirty="0" smtClean="0">
                          <a:solidFill>
                            <a:schemeClr val="tx1"/>
                          </a:solidFill>
                          <a:latin typeface="IranNastaliq" panose="02020505000000020003" pitchFamily="18" charset="0"/>
                          <a:ea typeface="+mn-ea"/>
                          <a:cs typeface="IranNastaliq" panose="02020505000000020003" pitchFamily="18" charset="0"/>
                        </a:rPr>
                        <a:t>عنوان مشکل:</a:t>
                      </a:r>
                    </a:p>
                    <a:p>
                      <a:pPr algn="r"/>
                      <a:endParaRPr lang="en-US" sz="2400" b="1" kern="1200" dirty="0" smtClean="0">
                        <a:solidFill>
                          <a:schemeClr val="tx1"/>
                        </a:solidFill>
                        <a:latin typeface="IranNastaliq" panose="02020505000000020003" pitchFamily="18" charset="0"/>
                        <a:ea typeface="+mn-ea"/>
                        <a:cs typeface="IranNastaliq" panose="02020505000000020003" pitchFamily="18" charset="0"/>
                      </a:endParaRPr>
                    </a:p>
                    <a:p>
                      <a:pPr algn="r" rtl="1"/>
                      <a:r>
                        <a:rPr lang="fa-IR" sz="2400" b="1" kern="1200" dirty="0" smtClean="0">
                          <a:solidFill>
                            <a:schemeClr val="tx1"/>
                          </a:solidFill>
                          <a:latin typeface="IranNastaliq" panose="02020505000000020003" pitchFamily="18" charset="0"/>
                          <a:ea typeface="+mn-ea"/>
                          <a:cs typeface="IranNastaliq" panose="02020505000000020003" pitchFamily="18" charset="0"/>
                        </a:rPr>
                        <a:t>شرح:</a:t>
                      </a:r>
                      <a:endParaRPr lang="en-US" sz="2400" b="1" kern="1200" dirty="0" smtClean="0">
                        <a:solidFill>
                          <a:schemeClr val="tx1"/>
                        </a:solidFill>
                        <a:latin typeface="IranNastaliq" panose="02020505000000020003" pitchFamily="18" charset="0"/>
                        <a:ea typeface="+mn-ea"/>
                        <a:cs typeface="IranNastaliq" panose="02020505000000020003" pitchFamily="18" charset="0"/>
                      </a:endParaRPr>
                    </a:p>
                    <a:p>
                      <a:pPr algn="r" rtl="1"/>
                      <a:endParaRPr lang="en-US" sz="2400" b="1" kern="1200" dirty="0" smtClean="0">
                        <a:solidFill>
                          <a:schemeClr val="tx1"/>
                        </a:solidFill>
                        <a:latin typeface="IranNastaliq" panose="02020505000000020003" pitchFamily="18" charset="0"/>
                        <a:ea typeface="+mn-ea"/>
                        <a:cs typeface="IranNastaliq" panose="02020505000000020003" pitchFamily="18" charset="0"/>
                      </a:endParaRPr>
                    </a:p>
                    <a:p>
                      <a:pPr algn="r" rtl="1"/>
                      <a:endParaRPr lang="en-US" sz="2400" b="1" kern="1200" dirty="0" smtClean="0">
                        <a:solidFill>
                          <a:schemeClr val="tx1"/>
                        </a:solidFill>
                        <a:latin typeface="IranNastaliq" panose="02020505000000020003" pitchFamily="18" charset="0"/>
                        <a:ea typeface="+mn-ea"/>
                        <a:cs typeface="IranNastaliq" panose="02020505000000020003" pitchFamily="18" charset="0"/>
                      </a:endParaRPr>
                    </a:p>
                    <a:p>
                      <a:pPr algn="r" rtl="1"/>
                      <a:endParaRPr lang="en-US" sz="2400" b="1" kern="1200" dirty="0" smtClean="0">
                        <a:solidFill>
                          <a:schemeClr val="tx1"/>
                        </a:solidFill>
                        <a:latin typeface="IranNastaliq" panose="02020505000000020003" pitchFamily="18" charset="0"/>
                        <a:ea typeface="+mn-ea"/>
                        <a:cs typeface="IranNastaliq" panose="02020505000000020003" pitchFamily="18" charset="0"/>
                      </a:endParaRPr>
                    </a:p>
                    <a:p>
                      <a:pPr algn="r" rtl="1"/>
                      <a:endParaRPr lang="en-US" sz="2400" b="1" kern="1200" dirty="0" smtClean="0">
                        <a:solidFill>
                          <a:schemeClr val="tx1"/>
                        </a:solidFill>
                        <a:latin typeface="IranNastaliq" panose="02020505000000020003" pitchFamily="18" charset="0"/>
                        <a:ea typeface="+mn-ea"/>
                        <a:cs typeface="IranNastaliq" panose="02020505000000020003" pitchFamily="18" charset="0"/>
                      </a:endParaRPr>
                    </a:p>
                    <a:p>
                      <a:pPr algn="r" rtl="1"/>
                      <a:endParaRPr lang="en-US" sz="2400" b="1" kern="1200" dirty="0" smtClean="0">
                        <a:solidFill>
                          <a:schemeClr val="tx1"/>
                        </a:solidFill>
                        <a:latin typeface="IranNastaliq" panose="02020505000000020003" pitchFamily="18" charset="0"/>
                        <a:ea typeface="+mn-ea"/>
                        <a:cs typeface="IranNastaliq" panose="02020505000000020003" pitchFamily="18" charset="0"/>
                      </a:endParaRPr>
                    </a:p>
                    <a:p>
                      <a:pPr algn="r" rtl="1"/>
                      <a:r>
                        <a:rPr lang="fa-IR" sz="2400" b="1" kern="1200" dirty="0" smtClean="0">
                          <a:solidFill>
                            <a:schemeClr val="tx1"/>
                          </a:solidFill>
                          <a:latin typeface="IranNastaliq" panose="02020505000000020003" pitchFamily="18" charset="0"/>
                          <a:ea typeface="+mn-ea"/>
                          <a:cs typeface="IranNastaliq" panose="02020505000000020003" pitchFamily="18" charset="0"/>
                        </a:rPr>
                        <a:t>راهکارهای</a:t>
                      </a:r>
                      <a:r>
                        <a:rPr lang="fa-IR" sz="2400" b="1" kern="1200" baseline="0" dirty="0" smtClean="0">
                          <a:solidFill>
                            <a:schemeClr val="tx1"/>
                          </a:solidFill>
                          <a:latin typeface="IranNastaliq" panose="02020505000000020003" pitchFamily="18" charset="0"/>
                          <a:ea typeface="+mn-ea"/>
                          <a:cs typeface="IranNastaliq" panose="02020505000000020003" pitchFamily="18" charset="0"/>
                        </a:rPr>
                        <a:t> حل مشکل:</a:t>
                      </a:r>
                      <a:endParaRPr lang="en-US" sz="2400" b="1" kern="1200" dirty="0" smtClean="0">
                        <a:solidFill>
                          <a:schemeClr val="tx1"/>
                        </a:solidFill>
                        <a:latin typeface="IranNastaliq" panose="02020505000000020003" pitchFamily="18" charset="0"/>
                        <a:ea typeface="+mn-ea"/>
                        <a:cs typeface="IranNastaliq" panose="02020505000000020003" pitchFamily="18" charset="0"/>
                      </a:endParaRPr>
                    </a:p>
                  </a:txBody>
                  <a:tcP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20170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spcBef>
                <a:spcPct val="20000"/>
              </a:spcBef>
            </a:pPr>
            <a:r>
              <a:rPr lang="fa-IR" sz="9600" dirty="0">
                <a:latin typeface="IranNastaliq" panose="02020505000000020003" pitchFamily="18" charset="0"/>
                <a:ea typeface="+mn-ea"/>
                <a:cs typeface="IranNastaliq" panose="02020505000000020003" pitchFamily="18" charset="0"/>
              </a:rPr>
              <a:t>مساله چیست؟</a:t>
            </a:r>
            <a:endParaRPr lang="en-US" sz="9600" dirty="0">
              <a:latin typeface="IranNastaliq" panose="02020505000000020003" pitchFamily="18" charset="0"/>
              <a:ea typeface="+mn-ea"/>
              <a:cs typeface="IranNastaliq" panose="02020505000000020003" pitchFamily="18" charset="0"/>
            </a:endParaRPr>
          </a:p>
        </p:txBody>
      </p:sp>
      <p:sp>
        <p:nvSpPr>
          <p:cNvPr id="3" name="Content Placeholder 2"/>
          <p:cNvSpPr>
            <a:spLocks noGrp="1"/>
          </p:cNvSpPr>
          <p:nvPr>
            <p:ph idx="1"/>
          </p:nvPr>
        </p:nvSpPr>
        <p:spPr>
          <a:xfrm>
            <a:off x="762000" y="1676400"/>
            <a:ext cx="7772400" cy="5181600"/>
          </a:xfrm>
        </p:spPr>
        <p:txBody>
          <a:bodyPr>
            <a:noAutofit/>
          </a:bodyPr>
          <a:lstStyle/>
          <a:p>
            <a:pPr algn="just" rtl="1">
              <a:lnSpc>
                <a:spcPct val="150000"/>
              </a:lnSpc>
            </a:pPr>
            <a:r>
              <a:rPr lang="fa-IR" sz="3600" b="1" dirty="0" smtClean="0">
                <a:solidFill>
                  <a:srgbClr val="FF0000"/>
                </a:solidFill>
                <a:cs typeface="B Zar" panose="00000400000000000000" pitchFamily="2" charset="-78"/>
              </a:rPr>
              <a:t>مشکل یا مجموعه مشکلاتی</a:t>
            </a:r>
            <a:r>
              <a:rPr lang="fa-IR" sz="3600" b="1" dirty="0" smtClean="0">
                <a:cs typeface="B Zar" panose="00000400000000000000" pitchFamily="2" charset="-78"/>
              </a:rPr>
              <a:t> که </a:t>
            </a:r>
            <a:r>
              <a:rPr lang="fa-IR" sz="3600" b="1" dirty="0" smtClean="0">
                <a:solidFill>
                  <a:srgbClr val="FFC000"/>
                </a:solidFill>
                <a:cs typeface="B Zar" panose="00000400000000000000" pitchFamily="2" charset="-78"/>
              </a:rPr>
              <a:t>مورد توجه </a:t>
            </a:r>
            <a:r>
              <a:rPr lang="fa-IR" sz="3600" b="1" dirty="0" smtClean="0">
                <a:cs typeface="B Zar" panose="00000400000000000000" pitchFamily="2" charset="-78"/>
              </a:rPr>
              <a:t>واقع شده یا </a:t>
            </a:r>
            <a:r>
              <a:rPr lang="fa-IR" sz="3600" b="1" dirty="0" smtClean="0">
                <a:solidFill>
                  <a:srgbClr val="92D050"/>
                </a:solidFill>
                <a:cs typeface="B Zar" panose="00000400000000000000" pitchFamily="2" charset="-78"/>
              </a:rPr>
              <a:t>سوال برانگیز </a:t>
            </a:r>
            <a:r>
              <a:rPr lang="fa-IR" sz="3600" b="1" dirty="0" smtClean="0">
                <a:cs typeface="B Zar" panose="00000400000000000000" pitchFamily="2" charset="-78"/>
              </a:rPr>
              <a:t>و </a:t>
            </a:r>
            <a:r>
              <a:rPr lang="fa-IR" sz="3600" b="1" dirty="0" smtClean="0">
                <a:solidFill>
                  <a:srgbClr val="00B0F0"/>
                </a:solidFill>
                <a:cs typeface="B Zar" panose="00000400000000000000" pitchFamily="2" charset="-78"/>
              </a:rPr>
              <a:t>کلیدی</a:t>
            </a:r>
            <a:r>
              <a:rPr lang="fa-IR" sz="3600" b="1" dirty="0" smtClean="0">
                <a:cs typeface="B Zar" panose="00000400000000000000" pitchFamily="2" charset="-78"/>
              </a:rPr>
              <a:t> می شود و </a:t>
            </a:r>
            <a:r>
              <a:rPr lang="fa-IR" sz="3600" b="1" dirty="0" smtClean="0">
                <a:solidFill>
                  <a:srgbClr val="7030A0"/>
                </a:solidFill>
                <a:cs typeface="B Zar" panose="00000400000000000000" pitchFamily="2" charset="-78"/>
              </a:rPr>
              <a:t>باید به سوال آن پاسخ گفته</a:t>
            </a:r>
            <a:r>
              <a:rPr lang="fa-IR" sz="3600" b="1" dirty="0" smtClean="0">
                <a:cs typeface="B Zar" panose="00000400000000000000" pitchFamily="2" charset="-78"/>
              </a:rPr>
              <a:t> و در  </a:t>
            </a:r>
            <a:r>
              <a:rPr lang="fa-IR" sz="3600" b="1" dirty="0" smtClean="0">
                <a:solidFill>
                  <a:schemeClr val="accent6">
                    <a:lumMod val="75000"/>
                  </a:schemeClr>
                </a:solidFill>
                <a:cs typeface="B Zar" panose="00000400000000000000" pitchFamily="2" charset="-78"/>
              </a:rPr>
              <a:t>اولویت حل </a:t>
            </a:r>
            <a:r>
              <a:rPr lang="fa-IR" sz="3600" b="1" dirty="0" smtClean="0">
                <a:cs typeface="B Zar" panose="00000400000000000000" pitchFamily="2" charset="-78"/>
              </a:rPr>
              <a:t>قرار داد به عبارت دیگر فاصله وضع موجود ومطلوب در هرزمینه را مسئله گویند</a:t>
            </a:r>
            <a:endParaRPr lang="en-US" sz="3600" b="1" dirty="0">
              <a:cs typeface="B Zar" panose="00000400000000000000" pitchFamily="2" charset="-78"/>
            </a:endParaRPr>
          </a:p>
        </p:txBody>
      </p:sp>
    </p:spTree>
    <p:extLst>
      <p:ext uri="{BB962C8B-B14F-4D97-AF65-F5344CB8AC3E}">
        <p14:creationId xmlns:p14="http://schemas.microsoft.com/office/powerpoint/2010/main" val="1898979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450" y="0"/>
            <a:ext cx="7499350" cy="1143000"/>
          </a:xfrm>
        </p:spPr>
        <p:txBody>
          <a:bodyPr anchor="t">
            <a:normAutofit fontScale="90000"/>
          </a:bodyPr>
          <a:lstStyle/>
          <a:p>
            <a:pPr algn="r" eaLnBrk="1" fontAlgn="auto" hangingPunct="1">
              <a:spcAft>
                <a:spcPts val="0"/>
              </a:spcAft>
              <a:defRPr/>
            </a:pPr>
            <a:r>
              <a:rPr lang="fa-IR" dirty="0" smtClean="0">
                <a:solidFill>
                  <a:schemeClr val="tx2">
                    <a:satMod val="130000"/>
                  </a:schemeClr>
                </a:solidFill>
                <a:cs typeface="B Titr" pitchFamily="2" charset="-78"/>
              </a:rPr>
              <a:t>مشکل ومسئله چیستند وارتباط آندو چیست؟</a:t>
            </a:r>
            <a:endParaRPr lang="fa-IR" dirty="0">
              <a:solidFill>
                <a:schemeClr val="tx2">
                  <a:satMod val="130000"/>
                </a:schemeClr>
              </a:solidFill>
              <a:cs typeface="B Titr" pitchFamily="2" charset="-78"/>
            </a:endParaRPr>
          </a:p>
        </p:txBody>
      </p:sp>
      <p:sp>
        <p:nvSpPr>
          <p:cNvPr id="4" name="Striped Right Arrow 3"/>
          <p:cNvSpPr/>
          <p:nvPr/>
        </p:nvSpPr>
        <p:spPr>
          <a:xfrm rot="18816062">
            <a:off x="2070503" y="2732722"/>
            <a:ext cx="5029200" cy="1981200"/>
          </a:xfrm>
          <a:prstGeom prst="stripedRightArrow">
            <a:avLst/>
          </a:prstGeom>
        </p:spPr>
        <p:style>
          <a:lnRef idx="1">
            <a:schemeClr val="accent6"/>
          </a:lnRef>
          <a:fillRef idx="2">
            <a:schemeClr val="accent6"/>
          </a:fillRef>
          <a:effectRef idx="1">
            <a:schemeClr val="accent6"/>
          </a:effectRef>
          <a:fontRef idx="minor">
            <a:schemeClr val="dk1"/>
          </a:fontRef>
        </p:style>
        <p:txBody>
          <a:bodyPr rtlCol="1" anchor="ctr"/>
          <a:lstStyle/>
          <a:p>
            <a:pPr>
              <a:defRPr/>
            </a:pPr>
            <a:r>
              <a:rPr lang="fa-IR" sz="2800" dirty="0">
                <a:cs typeface="B Titr" pitchFamily="2" charset="-78"/>
              </a:rPr>
              <a:t> مسئله=فاصله موجود ومطلوب</a:t>
            </a:r>
          </a:p>
        </p:txBody>
      </p:sp>
      <p:sp>
        <p:nvSpPr>
          <p:cNvPr id="6" name="Cloud Callout 5"/>
          <p:cNvSpPr/>
          <p:nvPr/>
        </p:nvSpPr>
        <p:spPr>
          <a:xfrm>
            <a:off x="6019800" y="1066800"/>
            <a:ext cx="1752600" cy="1219200"/>
          </a:xfrm>
          <a:prstGeom prst="cloud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smtClean="0">
                <a:solidFill>
                  <a:schemeClr val="accent3">
                    <a:lumMod val="50000"/>
                  </a:schemeClr>
                </a:solidFill>
                <a:cs typeface="B Titr" pitchFamily="2" charset="-78"/>
              </a:rPr>
              <a:t>وضعیت مطلوب</a:t>
            </a:r>
            <a:endParaRPr lang="fa-IR" sz="2800" dirty="0">
              <a:solidFill>
                <a:schemeClr val="accent3">
                  <a:lumMod val="50000"/>
                </a:schemeClr>
              </a:solidFill>
              <a:cs typeface="B Titr" pitchFamily="2" charset="-78"/>
            </a:endParaRPr>
          </a:p>
        </p:txBody>
      </p:sp>
      <p:sp>
        <p:nvSpPr>
          <p:cNvPr id="7" name="Rounded Rectangle 6"/>
          <p:cNvSpPr/>
          <p:nvPr/>
        </p:nvSpPr>
        <p:spPr>
          <a:xfrm>
            <a:off x="1219200" y="54864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smtClean="0">
                <a:solidFill>
                  <a:srgbClr val="FF0000"/>
                </a:solidFill>
                <a:cs typeface="B Titr" pitchFamily="2" charset="-78"/>
              </a:rPr>
              <a:t>وضعیت موجود</a:t>
            </a:r>
            <a:endParaRPr lang="fa-IR" sz="2800" dirty="0">
              <a:solidFill>
                <a:srgbClr val="FF0000"/>
              </a:solidFill>
              <a:cs typeface="B Titr" pitchFamily="2" charset="-78"/>
            </a:endParaRPr>
          </a:p>
        </p:txBody>
      </p:sp>
      <p:sp>
        <p:nvSpPr>
          <p:cNvPr id="8" name="Rounded Rectangle 7"/>
          <p:cNvSpPr/>
          <p:nvPr/>
        </p:nvSpPr>
        <p:spPr>
          <a:xfrm rot="18668070">
            <a:off x="3592276" y="4873307"/>
            <a:ext cx="3505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fa-IR" sz="2000" dirty="0">
                <a:cs typeface="B Titr" pitchFamily="2" charset="-78"/>
              </a:rPr>
              <a:t>مشکلات=موانع وچالش ها</a:t>
            </a:r>
          </a:p>
        </p:txBody>
      </p:sp>
      <p:sp>
        <p:nvSpPr>
          <p:cNvPr id="9" name="Rounded Rectangle 8"/>
          <p:cNvSpPr/>
          <p:nvPr/>
        </p:nvSpPr>
        <p:spPr>
          <a:xfrm rot="18826673">
            <a:off x="1469579" y="3187787"/>
            <a:ext cx="3505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en-US" sz="2000" dirty="0" smtClean="0">
                <a:cs typeface="B Titr" pitchFamily="2" charset="-78"/>
              </a:rPr>
              <a:t> </a:t>
            </a:r>
            <a:r>
              <a:rPr lang="fa-IR" sz="2000" dirty="0" smtClean="0">
                <a:cs typeface="B Titr" pitchFamily="2" charset="-78"/>
              </a:rPr>
              <a:t>مشکل=هرگونه </a:t>
            </a:r>
            <a:r>
              <a:rPr lang="fa-IR" sz="2000" dirty="0">
                <a:cs typeface="B Titr" pitchFamily="2" charset="-78"/>
              </a:rPr>
              <a:t>مانع وچالش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آسیب چیست؟</a:t>
            </a:r>
            <a:endParaRPr lang="fa-IR" dirty="0">
              <a:cs typeface="B Titr" pitchFamily="2" charset="-78"/>
            </a:endParaRPr>
          </a:p>
        </p:txBody>
      </p:sp>
      <p:sp>
        <p:nvSpPr>
          <p:cNvPr id="3" name="Content Placeholder 2"/>
          <p:cNvSpPr>
            <a:spLocks noGrp="1"/>
          </p:cNvSpPr>
          <p:nvPr>
            <p:ph idx="1"/>
          </p:nvPr>
        </p:nvSpPr>
        <p:spPr/>
        <p:txBody>
          <a:bodyPr/>
          <a:lstStyle/>
          <a:p>
            <a:pPr algn="r" rtl="1"/>
            <a:r>
              <a:rPr lang="fa-IR" sz="4400" b="1" dirty="0" smtClean="0">
                <a:solidFill>
                  <a:srgbClr val="FF0000"/>
                </a:solidFill>
                <a:cs typeface="B Zar" panose="00000400000000000000" pitchFamily="2" charset="-78"/>
              </a:rPr>
              <a:t>آسیب عبارت است از:  </a:t>
            </a:r>
            <a:r>
              <a:rPr lang="fa-IR" sz="4400" b="1" dirty="0" smtClean="0">
                <a:cs typeface="B Zar" panose="00000400000000000000" pitchFamily="2" charset="-78"/>
              </a:rPr>
              <a:t>نتایج و </a:t>
            </a:r>
            <a:r>
              <a:rPr lang="fa-IR" sz="4400" b="1" dirty="0" smtClean="0">
                <a:solidFill>
                  <a:srgbClr val="FF0000"/>
                </a:solidFill>
                <a:cs typeface="B Zar" panose="00000400000000000000" pitchFamily="2" charset="-78"/>
              </a:rPr>
              <a:t>عوارض</a:t>
            </a:r>
            <a:r>
              <a:rPr lang="fa-IR" sz="4400" b="1" dirty="0" smtClean="0">
                <a:cs typeface="B Zar" panose="00000400000000000000" pitchFamily="2" charset="-78"/>
              </a:rPr>
              <a:t> ناشی از عدم </a:t>
            </a:r>
            <a:r>
              <a:rPr lang="fa-IR" sz="4400" b="1" dirty="0" smtClean="0">
                <a:solidFill>
                  <a:srgbClr val="FF0000"/>
                </a:solidFill>
                <a:cs typeface="B Zar" panose="00000400000000000000" pitchFamily="2" charset="-78"/>
              </a:rPr>
              <a:t>پیشگیری </a:t>
            </a:r>
            <a:r>
              <a:rPr lang="fa-IR" sz="4400" b="1" dirty="0" smtClean="0">
                <a:cs typeface="B Zar" panose="00000400000000000000" pitchFamily="2" charset="-78"/>
              </a:rPr>
              <a:t>از روند </a:t>
            </a:r>
            <a:r>
              <a:rPr lang="fa-IR" sz="4400" b="1" dirty="0" smtClean="0">
                <a:solidFill>
                  <a:srgbClr val="FF0000"/>
                </a:solidFill>
                <a:cs typeface="B Zar" panose="00000400000000000000" pitchFamily="2" charset="-78"/>
              </a:rPr>
              <a:t>مشکلات</a:t>
            </a:r>
            <a:r>
              <a:rPr lang="fa-IR" sz="4400" b="1" dirty="0" smtClean="0">
                <a:cs typeface="B Zar" panose="00000400000000000000" pitchFamily="2" charset="-78"/>
              </a:rPr>
              <a:t> که موجب صدمه رساندن به سایر بخش ها شده است</a:t>
            </a:r>
          </a:p>
          <a:p>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noAutofit/>
          </a:bodyPr>
          <a:lstStyle/>
          <a:p>
            <a:r>
              <a:rPr lang="fa-IR" sz="16600" dirty="0">
                <a:latin typeface="IranNastaliq" panose="02020505000000020003" pitchFamily="18" charset="0"/>
                <a:cs typeface="IranNastaliq" panose="02020505000000020003" pitchFamily="18" charset="0"/>
              </a:rPr>
              <a:t>حل </a:t>
            </a:r>
            <a:r>
              <a:rPr lang="fa-IR" sz="16600" dirty="0" smtClean="0">
                <a:latin typeface="IranNastaliq" panose="02020505000000020003" pitchFamily="18" charset="0"/>
                <a:cs typeface="IranNastaliq" panose="02020505000000020003" pitchFamily="18" charset="0"/>
              </a:rPr>
              <a:t>مشکل چیست؟</a:t>
            </a:r>
            <a:endParaRPr lang="en-US" sz="166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11615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7772400" cy="841375"/>
          </a:xfrm>
        </p:spPr>
        <p:txBody>
          <a:bodyPr>
            <a:noAutofit/>
          </a:bodyPr>
          <a:lstStyle/>
          <a:p>
            <a:r>
              <a:rPr lang="fa-IR" sz="7200" b="1" dirty="0">
                <a:latin typeface="IranNastaliq" panose="02020505000000020003" pitchFamily="18" charset="0"/>
                <a:ea typeface="+mn-ea"/>
                <a:cs typeface="IranNastaliq" panose="02020505000000020003" pitchFamily="18" charset="0"/>
              </a:rPr>
              <a:t>حل مشکل</a:t>
            </a:r>
            <a:r>
              <a:rPr lang="fa-IR" sz="5400" b="1" dirty="0">
                <a:latin typeface="+mn-lt"/>
                <a:ea typeface="+mn-ea"/>
                <a:cs typeface="B Titr" panose="00000700000000000000" pitchFamily="2" charset="-78"/>
              </a:rPr>
              <a:t>:</a:t>
            </a:r>
          </a:p>
        </p:txBody>
      </p:sp>
      <p:sp>
        <p:nvSpPr>
          <p:cNvPr id="3" name="Subtitle 2"/>
          <p:cNvSpPr>
            <a:spLocks noGrp="1"/>
          </p:cNvSpPr>
          <p:nvPr>
            <p:ph type="subTitle" idx="1"/>
          </p:nvPr>
        </p:nvSpPr>
        <p:spPr>
          <a:xfrm>
            <a:off x="381000" y="1295400"/>
            <a:ext cx="8153400" cy="3733800"/>
          </a:xfrm>
        </p:spPr>
        <p:txBody>
          <a:bodyPr>
            <a:noAutofit/>
          </a:bodyPr>
          <a:lstStyle/>
          <a:p>
            <a:pPr algn="just" rtl="1">
              <a:lnSpc>
                <a:spcPct val="150000"/>
              </a:lnSpc>
            </a:pPr>
            <a:r>
              <a:rPr lang="fa-IR" sz="5400" b="1" dirty="0" smtClean="0">
                <a:solidFill>
                  <a:schemeClr val="tx1"/>
                </a:solidFill>
                <a:cs typeface="B Zar" panose="00000400000000000000" pitchFamily="2" charset="-78"/>
              </a:rPr>
              <a:t>مجموعه فعالیت ها و اقدامات هدف داری که در راستای </a:t>
            </a:r>
            <a:r>
              <a:rPr lang="fa-IR" sz="5400" b="1" dirty="0" smtClean="0">
                <a:solidFill>
                  <a:srgbClr val="FF0000"/>
                </a:solidFill>
                <a:cs typeface="B Zar" panose="00000400000000000000" pitchFamily="2" charset="-78"/>
              </a:rPr>
              <a:t>رفع موانع</a:t>
            </a:r>
            <a:r>
              <a:rPr lang="fa-IR" sz="5400" b="1" dirty="0" smtClean="0">
                <a:solidFill>
                  <a:schemeClr val="tx1"/>
                </a:solidFill>
                <a:cs typeface="B Zar" panose="00000400000000000000" pitchFamily="2" charset="-78"/>
              </a:rPr>
              <a:t> </a:t>
            </a:r>
            <a:r>
              <a:rPr lang="fa-IR" sz="5400" b="1" dirty="0">
                <a:solidFill>
                  <a:schemeClr val="tx1"/>
                </a:solidFill>
                <a:cs typeface="B Zar" panose="00000400000000000000" pitchFamily="2" charset="-78"/>
              </a:rPr>
              <a:t>یا </a:t>
            </a:r>
            <a:r>
              <a:rPr lang="fa-IR" sz="5400" b="1" dirty="0" smtClean="0">
                <a:solidFill>
                  <a:srgbClr val="C00000"/>
                </a:solidFill>
                <a:cs typeface="B Zar" panose="00000400000000000000" pitchFamily="2" charset="-78"/>
              </a:rPr>
              <a:t>رسیدن به تعادل</a:t>
            </a:r>
            <a:r>
              <a:rPr lang="fa-IR" sz="5400" b="1" dirty="0" smtClean="0">
                <a:solidFill>
                  <a:schemeClr val="tx1"/>
                </a:solidFill>
                <a:cs typeface="B Zar" panose="00000400000000000000" pitchFamily="2" charset="-78"/>
              </a:rPr>
              <a:t>، به عمل می آید</a:t>
            </a:r>
          </a:p>
          <a:p>
            <a:pPr algn="r" rtl="1"/>
            <a:endParaRPr lang="fa-IR" sz="4400" b="1" dirty="0" smtClean="0">
              <a:solidFill>
                <a:schemeClr val="tx1"/>
              </a:solidFill>
              <a:cs typeface="B Zar" panose="00000400000000000000" pitchFamily="2" charset="-78"/>
            </a:endParaRPr>
          </a:p>
          <a:p>
            <a:pPr algn="r" rtl="1"/>
            <a:endParaRPr lang="en-US" sz="5400" b="1" dirty="0">
              <a:solidFill>
                <a:schemeClr val="tx1"/>
              </a:solidFill>
              <a:cs typeface="B Zar" panose="00000400000000000000" pitchFamily="2" charset="-78"/>
            </a:endParaRPr>
          </a:p>
        </p:txBody>
      </p:sp>
    </p:spTree>
    <p:extLst>
      <p:ext uri="{BB962C8B-B14F-4D97-AF65-F5344CB8AC3E}">
        <p14:creationId xmlns:p14="http://schemas.microsoft.com/office/powerpoint/2010/main" val="2785019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4195</TotalTime>
  <Words>2714</Words>
  <Application>Microsoft Office PowerPoint</Application>
  <PresentationFormat>On-screen Show (4:3)</PresentationFormat>
  <Paragraphs>598</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کنش پژوهی </vt:lpstr>
      <vt:lpstr>مشکل چیست؟</vt:lpstr>
      <vt:lpstr>مساله چیست؟</vt:lpstr>
      <vt:lpstr>مشکل ومسئله چیستند وارتباط آندو چیست؟</vt:lpstr>
      <vt:lpstr>آسیب چیست؟</vt:lpstr>
      <vt:lpstr>حل مشکل چیست؟</vt:lpstr>
      <vt:lpstr>حل مشکل:</vt:lpstr>
      <vt:lpstr>مشکل یابی</vt:lpstr>
      <vt:lpstr>مشکل شناسی</vt:lpstr>
      <vt:lpstr> الگوی عمومی حل مشکل</vt:lpstr>
      <vt:lpstr> فعالیت های اصلی مشکل شناسی بر چه اساسی اجراء می شوند؟ </vt:lpstr>
      <vt:lpstr>رويكردهاي مشكل شناسي</vt:lpstr>
      <vt:lpstr>1)رويكردهاي شيوه كنش</vt:lpstr>
      <vt:lpstr>2)رويكردهاي گستره پوشش</vt:lpstr>
      <vt:lpstr>2)رويكردهاي گستره پوشش</vt:lpstr>
      <vt:lpstr>برخی دام های اثربخشی مشکل شناسی</vt:lpstr>
      <vt:lpstr>درمان ریشه ای مشکل</vt:lpstr>
      <vt:lpstr>روش­هاي مشكل­شناسي</vt:lpstr>
      <vt:lpstr>انتخاب الگوی مفهومی مناسب مشکل شناسی </vt:lpstr>
      <vt:lpstr>الگوهای مفهومی عمومی مشکل شناسی</vt:lpstr>
      <vt:lpstr>الگوی سیستمی</vt:lpstr>
      <vt:lpstr>الگوی MIT90</vt:lpstr>
      <vt:lpstr>الگوی لویت</vt:lpstr>
      <vt:lpstr>الگوی                                SWOT </vt:lpstr>
      <vt:lpstr>عوامل تعیین اولویت مشکلات در این کارگاه</vt:lpstr>
      <vt:lpstr>عوامل تعیین اولویت مشکلات در این کارگاه </vt:lpstr>
      <vt:lpstr>عوامل تعیین اولویت مشکلات در این کارگاه</vt:lpstr>
      <vt:lpstr>کارخواسته اول:  شناسایی مشکلات</vt:lpstr>
      <vt:lpstr>کارخواسته دوم : اولویت بندی مشکلات</vt:lpstr>
      <vt:lpstr>کارخواسته سوم: جدول جمع بندی اولویت مشکلات (کارگروه ...)</vt:lpstr>
      <vt:lpstr>کارخواسته چهارم راه حل مشکلات </vt:lpstr>
      <vt:lpstr>PowerPoint Presentation</vt:lpstr>
      <vt:lpstr>PowerPoint Presentation</vt:lpstr>
      <vt:lpstr>می خواهید مشکل شناسی کنید؟</vt:lpstr>
      <vt:lpstr>طرح اجرایی مشکل شناسی</vt:lpstr>
      <vt:lpstr>ادامه طرح اجرایی مشکل شناسی</vt:lpstr>
      <vt:lpstr>ادامه طرح اجرایی مشکل شناسی</vt:lpstr>
      <vt:lpstr>طرح مشکل شناسی</vt:lpstr>
      <vt:lpstr>ادامه طرح اجرایی مشکل شناسی</vt:lpstr>
      <vt:lpstr>جدول گانت مراحل اجرایی طرح مشکل شناسی</vt:lpstr>
      <vt:lpstr>کارخواسته اول :خواسته ها و انتظارات  ذی نفعان (کارگروه ...)</vt:lpstr>
      <vt:lpstr>کارخواسته دوم (مشکل یابی) : فهرست مشکلات (کارگروه ...)</vt:lpstr>
      <vt:lpstr>کارخواسته سوم : تجزیه  و تحلیل مشکلات(با نگاه سیستمی و مبتنی بر الگویMIT90) (کارگروه ...)</vt:lpstr>
      <vt:lpstr>کارخواسته چهارم :جدول اولویت بندی مشکلات (کارگروه ...)</vt:lpstr>
      <vt:lpstr>کارخواسته    پنجم : جدول جمع بندی اولویت مشکلات (کارگروه ...)</vt:lpstr>
      <vt:lpstr>کارخواسته   ششم :تعریف وتبیین مشکل (کارگروه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Niknam</dc:creator>
  <cp:lastModifiedBy>estesna12</cp:lastModifiedBy>
  <cp:revision>291</cp:revision>
  <dcterms:created xsi:type="dcterms:W3CDTF">2006-08-16T00:00:00Z</dcterms:created>
  <dcterms:modified xsi:type="dcterms:W3CDTF">2020-02-15T04:50:56Z</dcterms:modified>
</cp:coreProperties>
</file>