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4"/>
  </p:notesMasterIdLst>
  <p:sldIdLst>
    <p:sldId id="280" r:id="rId2"/>
    <p:sldId id="257" r:id="rId3"/>
    <p:sldId id="269" r:id="rId4"/>
    <p:sldId id="359" r:id="rId5"/>
    <p:sldId id="360" r:id="rId6"/>
    <p:sldId id="361" r:id="rId7"/>
    <p:sldId id="362" r:id="rId8"/>
    <p:sldId id="363" r:id="rId9"/>
    <p:sldId id="364" r:id="rId10"/>
    <p:sldId id="270" r:id="rId11"/>
    <p:sldId id="365" r:id="rId12"/>
    <p:sldId id="271" r:id="rId13"/>
    <p:sldId id="366" r:id="rId14"/>
    <p:sldId id="367" r:id="rId15"/>
    <p:sldId id="368" r:id="rId16"/>
    <p:sldId id="272" r:id="rId17"/>
    <p:sldId id="369" r:id="rId18"/>
    <p:sldId id="370" r:id="rId19"/>
    <p:sldId id="371" r:id="rId20"/>
    <p:sldId id="273" r:id="rId21"/>
    <p:sldId id="274" r:id="rId22"/>
    <p:sldId id="372" r:id="rId23"/>
    <p:sldId id="373" r:id="rId24"/>
    <p:sldId id="374" r:id="rId25"/>
    <p:sldId id="375" r:id="rId26"/>
    <p:sldId id="317" r:id="rId27"/>
    <p:sldId id="276" r:id="rId28"/>
    <p:sldId id="376" r:id="rId29"/>
    <p:sldId id="377" r:id="rId30"/>
    <p:sldId id="378" r:id="rId31"/>
    <p:sldId id="379" r:id="rId32"/>
    <p:sldId id="380" r:id="rId33"/>
    <p:sldId id="318" r:id="rId34"/>
    <p:sldId id="319" r:id="rId35"/>
    <p:sldId id="320" r:id="rId36"/>
    <p:sldId id="277" r:id="rId37"/>
    <p:sldId id="381" r:id="rId38"/>
    <p:sldId id="382" r:id="rId39"/>
    <p:sldId id="322" r:id="rId40"/>
    <p:sldId id="383" r:id="rId41"/>
    <p:sldId id="384" r:id="rId42"/>
    <p:sldId id="385" r:id="rId43"/>
    <p:sldId id="386" r:id="rId44"/>
    <p:sldId id="387" r:id="rId45"/>
    <p:sldId id="388" r:id="rId46"/>
    <p:sldId id="321" r:id="rId47"/>
    <p:sldId id="389" r:id="rId48"/>
    <p:sldId id="390" r:id="rId49"/>
    <p:sldId id="324" r:id="rId50"/>
    <p:sldId id="325" r:id="rId51"/>
    <p:sldId id="391" r:id="rId52"/>
    <p:sldId id="392"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4476" autoAdjust="0"/>
  </p:normalViewPr>
  <p:slideViewPr>
    <p:cSldViewPr>
      <p:cViewPr varScale="1">
        <p:scale>
          <a:sx n="74" d="100"/>
          <a:sy n="74" d="100"/>
        </p:scale>
        <p:origin x="-69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D557153-5B6F-464A-9401-89694BAE09B2}" type="datetimeFigureOut">
              <a:rPr lang="fa-IR" smtClean="0"/>
              <a:t>02/11/1436</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8B8302A-D470-4573-9B1D-955385E23535}" type="slidenum">
              <a:rPr lang="fa-IR" smtClean="0"/>
              <a:t>‹#›</a:t>
            </a:fld>
            <a:endParaRPr lang="fa-IR"/>
          </a:p>
        </p:txBody>
      </p:sp>
    </p:spTree>
    <p:extLst>
      <p:ext uri="{BB962C8B-B14F-4D97-AF65-F5344CB8AC3E}">
        <p14:creationId xmlns:p14="http://schemas.microsoft.com/office/powerpoint/2010/main" val="296813287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4709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4883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25634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616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8505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285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D8BD707-D9CF-40AE-B4C6-C98DA3205C09}" type="datetimeFigureOut">
              <a:rPr lang="en-US" smtClean="0"/>
              <a:pPr/>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5403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D8BD707-D9CF-40AE-B4C6-C98DA3205C09}" type="datetimeFigureOut">
              <a:rPr lang="en-US" smtClean="0"/>
              <a:pPr/>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00787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31757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99504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1133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8BD707-D9CF-40AE-B4C6-C98DA3205C09}" type="datetimeFigureOut">
              <a:rPr lang="en-US" smtClean="0"/>
              <a:pPr/>
              <a:t>12/3/2014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784447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763000" cy="563562"/>
          </a:xfrm>
        </p:spPr>
        <p:txBody>
          <a:bodyPr>
            <a:normAutofit fontScale="90000"/>
          </a:bodyPr>
          <a:lstStyle/>
          <a:p>
            <a:pPr algn="r"/>
            <a:r>
              <a:rPr lang="fa-IR" sz="2000" b="1" dirty="0" smtClean="0">
                <a:cs typeface="B Titr" pitchFamily="2" charset="-78"/>
              </a:rPr>
              <a:t>1 - برنامه </a:t>
            </a:r>
            <a:r>
              <a:rPr lang="fa-IR" sz="2000" b="1" dirty="0">
                <a:cs typeface="B Titr" pitchFamily="2" charset="-78"/>
              </a:rPr>
              <a:t>ی پیشنهادی روزانه با شیوه ی « </a:t>
            </a:r>
            <a:r>
              <a:rPr lang="fa-IR" sz="2000" b="1" dirty="0">
                <a:solidFill>
                  <a:srgbClr val="FF0000"/>
                </a:solidFill>
                <a:cs typeface="B Titr" pitchFamily="2" charset="-78"/>
              </a:rPr>
              <a:t>تلفیقی</a:t>
            </a:r>
            <a:r>
              <a:rPr lang="fa-IR" sz="2000" b="1" dirty="0">
                <a:cs typeface="B Titr" pitchFamily="2" charset="-78"/>
              </a:rPr>
              <a:t>» که ماده درسی وهدف مشترک است. (</a:t>
            </a:r>
            <a:r>
              <a:rPr lang="fa-IR" sz="2000" b="1" dirty="0">
                <a:solidFill>
                  <a:srgbClr val="FF0000"/>
                </a:solidFill>
                <a:cs typeface="B Titr" pitchFamily="2" charset="-78"/>
              </a:rPr>
              <a:t>کلاس 6پایه</a:t>
            </a:r>
            <a:r>
              <a:rPr lang="fa-IR" sz="2000" b="1" dirty="0">
                <a:cs typeface="B Titr" pitchFamily="2" charset="-78"/>
              </a:rPr>
              <a:t>)</a:t>
            </a:r>
            <a:endParaRPr lang="fa-IR" sz="2000" dirty="0">
              <a:cs typeface="B Titr" pitchFamily="2" charset="-78"/>
            </a:endParaRPr>
          </a:p>
        </p:txBody>
      </p:sp>
      <p:graphicFrame>
        <p:nvGraphicFramePr>
          <p:cNvPr id="4" name="Table 3"/>
          <p:cNvGraphicFramePr>
            <a:graphicFrameLocks noGrp="1"/>
          </p:cNvGraphicFramePr>
          <p:nvPr>
            <p:extLst>
              <p:ext uri="{D42A27DB-BD31-4B8C-83A1-F6EECF244321}">
                <p14:modId xmlns:p14="http://schemas.microsoft.com/office/powerpoint/2010/main" val="3069255020"/>
              </p:ext>
            </p:extLst>
          </p:nvPr>
        </p:nvGraphicFramePr>
        <p:xfrm>
          <a:off x="228600" y="990600"/>
          <a:ext cx="8382001" cy="5541704"/>
        </p:xfrm>
        <a:graphic>
          <a:graphicData uri="http://schemas.openxmlformats.org/drawingml/2006/table">
            <a:tbl>
              <a:tblPr rtl="1" firstRow="1" firstCol="1" lastRow="1" lastCol="1" bandRow="1" bandCol="1">
                <a:tableStyleId>{5940675A-B579-460E-94D1-54222C63F5DA}</a:tableStyleId>
              </a:tblPr>
              <a:tblGrid>
                <a:gridCol w="707557"/>
                <a:gridCol w="1518472"/>
                <a:gridCol w="1641593"/>
                <a:gridCol w="1641593"/>
                <a:gridCol w="1504793"/>
                <a:gridCol w="1367993"/>
              </a:tblGrid>
              <a:tr h="570683">
                <a:tc>
                  <a:txBody>
                    <a:bodyPr/>
                    <a:lstStyle/>
                    <a:p>
                      <a:pPr algn="r" rtl="1">
                        <a:lnSpc>
                          <a:spcPct val="115000"/>
                        </a:lnSpc>
                        <a:spcAft>
                          <a:spcPts val="0"/>
                        </a:spcAft>
                      </a:pPr>
                      <a:r>
                        <a:rPr lang="fa-IR" sz="1000" dirty="0" smtClean="0">
                          <a:effectLst/>
                          <a:cs typeface="B Titr" pitchFamily="2" charset="-78"/>
                        </a:rPr>
                        <a:t>ایام هفته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smtClean="0">
                          <a:effectLst/>
                          <a:cs typeface="B Titr" pitchFamily="2" charset="-78"/>
                        </a:rPr>
                        <a:t> پایه</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effectLst/>
                          <a:cs typeface="B Titr" pitchFamily="2" charset="-78"/>
                        </a:rPr>
                        <a:t> جلسه ی اول</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a:effectLst/>
                          <a:cs typeface="B Titr" pitchFamily="2" charset="-78"/>
                        </a:rPr>
                        <a:t>   جلسه ی دوم         </a:t>
                      </a:r>
                      <a:endParaRPr lang="en-US" sz="110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a:effectLst/>
                          <a:cs typeface="B Titr" pitchFamily="2" charset="-78"/>
                        </a:rPr>
                        <a:t>جلسه ی سوم</a:t>
                      </a:r>
                      <a:endParaRPr lang="en-US" sz="110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a:effectLst/>
                          <a:cs typeface="B Titr" pitchFamily="2" charset="-78"/>
                        </a:rPr>
                        <a:t>  جلسه ی چهارم</a:t>
                      </a:r>
                      <a:endParaRPr lang="en-US" sz="1100">
                        <a:effectLst/>
                        <a:latin typeface="Calibri"/>
                        <a:ea typeface="Times New Roman"/>
                        <a:cs typeface="B Titr" pitchFamily="2" charset="-78"/>
                      </a:endParaRPr>
                    </a:p>
                  </a:txBody>
                  <a:tcPr marL="66383" marR="66383" marT="0" marB="0"/>
                </a:tc>
              </a:tr>
              <a:tr h="786551">
                <a:tc rowSpan="6">
                  <a:txBody>
                    <a:bodyPr/>
                    <a:lstStyle/>
                    <a:p>
                      <a:pPr marL="71755" marR="71755" algn="ctr" rtl="1">
                        <a:lnSpc>
                          <a:spcPct val="115000"/>
                        </a:lnSpc>
                        <a:spcAft>
                          <a:spcPts val="0"/>
                        </a:spcAft>
                      </a:pPr>
                      <a:r>
                        <a:rPr lang="fa-IR" sz="1500" dirty="0">
                          <a:solidFill>
                            <a:srgbClr val="FF0000"/>
                          </a:solidFill>
                          <a:effectLst/>
                          <a:cs typeface="B Titr" pitchFamily="2" charset="-78"/>
                        </a:rPr>
                        <a:t>   یکی از روزهای هفته بطور مثال : شنبه</a:t>
                      </a:r>
                      <a:endParaRPr lang="en-US" sz="1100" dirty="0">
                        <a:solidFill>
                          <a:srgbClr val="FF0000"/>
                        </a:solidFill>
                        <a:effectLst/>
                        <a:cs typeface="B Titr" pitchFamily="2" charset="-78"/>
                      </a:endParaRPr>
                    </a:p>
                    <a:p>
                      <a:pPr marL="71755" marR="71755" algn="r" rtl="1">
                        <a:lnSpc>
                          <a:spcPct val="115000"/>
                        </a:lnSpc>
                        <a:spcAft>
                          <a:spcPts val="0"/>
                        </a:spcAft>
                      </a:pPr>
                      <a:r>
                        <a:rPr lang="fa-IR" sz="1400" dirty="0">
                          <a:effectLst/>
                          <a:cs typeface="B Titr" pitchFamily="2" charset="-78"/>
                        </a:rPr>
                        <a:t> </a:t>
                      </a:r>
                      <a:endParaRPr lang="en-US" sz="1100" dirty="0">
                        <a:effectLst/>
                        <a:cs typeface="B Titr" pitchFamily="2" charset="-78"/>
                      </a:endParaRPr>
                    </a:p>
                    <a:p>
                      <a:pPr marL="71755" marR="71755" algn="r" rtl="1">
                        <a:lnSpc>
                          <a:spcPct val="115000"/>
                        </a:lnSpc>
                        <a:spcAft>
                          <a:spcPts val="0"/>
                        </a:spcAft>
                      </a:pPr>
                      <a:r>
                        <a:rPr lang="fa-IR" sz="1400" dirty="0">
                          <a:effectLst/>
                          <a:cs typeface="B Titr" pitchFamily="2" charset="-78"/>
                        </a:rPr>
                        <a:t> </a:t>
                      </a:r>
                      <a:endParaRPr lang="en-US" sz="1100" dirty="0">
                        <a:effectLst/>
                        <a:cs typeface="B Titr" pitchFamily="2" charset="-78"/>
                      </a:endParaRPr>
                    </a:p>
                    <a:p>
                      <a:pPr marL="71755" marR="71755" algn="r" rtl="1">
                        <a:lnSpc>
                          <a:spcPct val="115000"/>
                        </a:lnSpc>
                        <a:spcAft>
                          <a:spcPts val="0"/>
                        </a:spcAft>
                      </a:pPr>
                      <a:r>
                        <a:rPr lang="fa-IR" sz="1400" dirty="0">
                          <a:effectLst/>
                          <a:cs typeface="B Titr" pitchFamily="2" charset="-78"/>
                        </a:rPr>
                        <a:t> </a:t>
                      </a:r>
                      <a:endParaRPr lang="en-US" sz="1100" dirty="0">
                        <a:effectLst/>
                        <a:cs typeface="B Titr" pitchFamily="2" charset="-78"/>
                      </a:endParaRPr>
                    </a:p>
                    <a:p>
                      <a:pPr marL="71755" marR="71755" algn="r" rtl="1">
                        <a:lnSpc>
                          <a:spcPct val="115000"/>
                        </a:lnSpc>
                        <a:spcAft>
                          <a:spcPts val="0"/>
                        </a:spcAft>
                      </a:pPr>
                      <a:r>
                        <a:rPr lang="fa-IR" sz="1400" dirty="0">
                          <a:effectLst/>
                          <a:cs typeface="B Titr" pitchFamily="2" charset="-78"/>
                        </a:rPr>
                        <a:t> </a:t>
                      </a:r>
                      <a:endParaRPr lang="en-US" sz="1100" dirty="0">
                        <a:effectLst/>
                        <a:latin typeface="Calibri"/>
                        <a:ea typeface="Times New Roman"/>
                        <a:cs typeface="B Titr" pitchFamily="2" charset="-78"/>
                      </a:endParaRPr>
                    </a:p>
                  </a:txBody>
                  <a:tcPr marL="66383" marR="66383" marT="0" marB="0" vert="vert270"/>
                </a:tc>
                <a:tc>
                  <a:txBody>
                    <a:bodyPr/>
                    <a:lstStyle/>
                    <a:p>
                      <a:pPr algn="ctr" rtl="1">
                        <a:lnSpc>
                          <a:spcPct val="115000"/>
                        </a:lnSpc>
                        <a:spcAft>
                          <a:spcPts val="0"/>
                        </a:spcAft>
                      </a:pPr>
                      <a:r>
                        <a:rPr lang="fa-IR" sz="2000" dirty="0">
                          <a:solidFill>
                            <a:srgbClr val="FF0000"/>
                          </a:solidFill>
                          <a:effectLst/>
                          <a:cs typeface="B Titr" pitchFamily="2" charset="-78"/>
                        </a:rPr>
                        <a:t>اول</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(تشخیص قسمت های مختلف گیاهان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000" dirty="0">
                          <a:solidFill>
                            <a:srgbClr val="FF0000"/>
                          </a:solidFill>
                          <a:effectLst/>
                          <a:cs typeface="B Titr" pitchFamily="2" charset="-78"/>
                        </a:rPr>
                        <a:t> فارسی</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 فعالیت ببین و بگو، به دوستانت بگو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فارسی</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(انجام تمرینات نوشتاری)</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400" dirty="0">
                          <a:effectLst/>
                          <a:cs typeface="B Titr" pitchFamily="2" charset="-78"/>
                        </a:rPr>
                        <a:t>(</a:t>
                      </a:r>
                      <a:r>
                        <a:rPr lang="fa-IR" sz="1000" dirty="0">
                          <a:effectLst/>
                          <a:cs typeface="B Titr" pitchFamily="2" charset="-78"/>
                        </a:rPr>
                        <a:t>گوش دادن وتقلید صدا به کمک نوار)</a:t>
                      </a:r>
                      <a:endParaRPr lang="en-US" sz="1100" dirty="0">
                        <a:effectLst/>
                        <a:latin typeface="Calibri"/>
                        <a:ea typeface="Times New Roman"/>
                        <a:cs typeface="B Titr" pitchFamily="2" charset="-78"/>
                      </a:endParaRPr>
                    </a:p>
                  </a:txBody>
                  <a:tcPr marL="66383" marR="66383" marT="0" marB="0"/>
                </a:tc>
              </a:tr>
              <a:tr h="702328">
                <a:tc vMerge="1">
                  <a:txBody>
                    <a:bodyPr/>
                    <a:lstStyle/>
                    <a:p>
                      <a:pPr rtl="1"/>
                      <a:endParaRPr lang="fa-IR"/>
                    </a:p>
                  </a:txBody>
                  <a:tcPr/>
                </a:tc>
                <a:tc>
                  <a:txBody>
                    <a:bodyPr/>
                    <a:lstStyle/>
                    <a:p>
                      <a:pPr algn="ctr" rtl="1">
                        <a:lnSpc>
                          <a:spcPct val="115000"/>
                        </a:lnSpc>
                        <a:spcAft>
                          <a:spcPts val="0"/>
                        </a:spcAft>
                      </a:pPr>
                      <a:r>
                        <a:rPr lang="fa-IR" sz="2000" dirty="0">
                          <a:solidFill>
                            <a:srgbClr val="FF0000"/>
                          </a:solidFill>
                          <a:effectLst/>
                          <a:cs typeface="B Titr" pitchFamily="2" charset="-78"/>
                        </a:rPr>
                        <a:t>دوم</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 شناخت میوه، دانه و مراحل رشدیک گیاه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000" dirty="0">
                          <a:solidFill>
                            <a:srgbClr val="FF0000"/>
                          </a:solidFill>
                          <a:effectLst/>
                          <a:cs typeface="B Titr" pitchFamily="2" charset="-78"/>
                        </a:rPr>
                        <a:t> </a:t>
                      </a:r>
                      <a:r>
                        <a:rPr lang="fa-IR" sz="1000" dirty="0">
                          <a:effectLst/>
                          <a:cs typeface="B Titr" pitchFamily="2" charset="-78"/>
                        </a:rPr>
                        <a:t>فارسی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(فعالیت ببین و بگو، به دوستانت بگو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فارسی</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(انجام تمرینات نوشتاری)</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(گوش دادن وتقلید صدا به کمک نوار)</a:t>
                      </a:r>
                      <a:endParaRPr lang="en-US" sz="1100" dirty="0">
                        <a:effectLst/>
                        <a:latin typeface="Calibri"/>
                        <a:ea typeface="Times New Roman"/>
                        <a:cs typeface="B Titr" pitchFamily="2" charset="-78"/>
                      </a:endParaRPr>
                    </a:p>
                  </a:txBody>
                  <a:tcPr marL="66383" marR="66383" marT="0" marB="0"/>
                </a:tc>
              </a:tr>
              <a:tr h="865360">
                <a:tc vMerge="1">
                  <a:txBody>
                    <a:bodyPr/>
                    <a:lstStyle/>
                    <a:p>
                      <a:pPr rtl="1"/>
                      <a:endParaRPr lang="fa-IR"/>
                    </a:p>
                  </a:txBody>
                  <a:tcPr/>
                </a:tc>
                <a:tc>
                  <a:txBody>
                    <a:bodyPr/>
                    <a:lstStyle/>
                    <a:p>
                      <a:pPr algn="ctr" rtl="1">
                        <a:lnSpc>
                          <a:spcPct val="115000"/>
                        </a:lnSpc>
                        <a:spcAft>
                          <a:spcPts val="0"/>
                        </a:spcAft>
                      </a:pPr>
                      <a:r>
                        <a:rPr lang="fa-IR" sz="2000" dirty="0">
                          <a:solidFill>
                            <a:srgbClr val="FF0000"/>
                          </a:solidFill>
                          <a:effectLst/>
                          <a:cs typeface="B Titr" pitchFamily="2" charset="-78"/>
                        </a:rPr>
                        <a:t>سوم</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(گوناگونی ریشه، برگ، ساقه گیاهان)</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400" dirty="0">
                          <a:effectLst/>
                          <a:cs typeface="B Titr" pitchFamily="2" charset="-78"/>
                        </a:rPr>
                        <a:t> </a:t>
                      </a:r>
                      <a:r>
                        <a:rPr lang="fa-IR" sz="1000" dirty="0">
                          <a:effectLst/>
                          <a:cs typeface="B Titr" pitchFamily="2" charset="-78"/>
                        </a:rPr>
                        <a:t>فارسی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(فعالیت ببین و بگو، به دوستانت بگو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فارسی</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 (انجام تمرینات نوشتاری)</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400" dirty="0">
                          <a:effectLst/>
                          <a:cs typeface="B Titr" pitchFamily="2" charset="-78"/>
                        </a:rPr>
                        <a:t>(</a:t>
                      </a:r>
                      <a:r>
                        <a:rPr lang="fa-IR" sz="1000" dirty="0">
                          <a:effectLst/>
                          <a:cs typeface="B Titr" pitchFamily="2" charset="-78"/>
                        </a:rPr>
                        <a:t>گوش دادن و تقلید صدا به کمک نوار</a:t>
                      </a:r>
                      <a:r>
                        <a:rPr lang="fa-IR" sz="1400" dirty="0">
                          <a:effectLst/>
                          <a:cs typeface="B Titr" pitchFamily="2" charset="-78"/>
                        </a:rPr>
                        <a:t>)</a:t>
                      </a:r>
                      <a:endParaRPr lang="en-US" sz="1100" dirty="0">
                        <a:effectLst/>
                        <a:latin typeface="Calibri"/>
                        <a:ea typeface="Times New Roman"/>
                        <a:cs typeface="B Titr" pitchFamily="2" charset="-78"/>
                      </a:endParaRPr>
                    </a:p>
                  </a:txBody>
                  <a:tcPr marL="66383" marR="66383" marT="0" marB="0"/>
                </a:tc>
              </a:tr>
              <a:tr h="781135">
                <a:tc vMerge="1">
                  <a:txBody>
                    <a:bodyPr/>
                    <a:lstStyle/>
                    <a:p>
                      <a:pPr rtl="1"/>
                      <a:endParaRPr lang="fa-IR"/>
                    </a:p>
                  </a:txBody>
                  <a:tcPr/>
                </a:tc>
                <a:tc>
                  <a:txBody>
                    <a:bodyPr/>
                    <a:lstStyle/>
                    <a:p>
                      <a:pPr algn="ctr" rtl="1">
                        <a:lnSpc>
                          <a:spcPct val="115000"/>
                        </a:lnSpc>
                        <a:spcAft>
                          <a:spcPts val="0"/>
                        </a:spcAft>
                      </a:pPr>
                      <a:r>
                        <a:rPr lang="fa-IR" sz="2000" dirty="0">
                          <a:solidFill>
                            <a:srgbClr val="FF0000"/>
                          </a:solidFill>
                          <a:effectLst/>
                          <a:cs typeface="B Titr" pitchFamily="2" charset="-78"/>
                        </a:rPr>
                        <a:t>چهارم</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(غذا سازی گیاهان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000" dirty="0">
                          <a:solidFill>
                            <a:srgbClr val="FF0000"/>
                          </a:solidFill>
                          <a:effectLst/>
                          <a:cs typeface="B Titr" pitchFamily="2" charset="-78"/>
                        </a:rPr>
                        <a:t> </a:t>
                      </a:r>
                      <a:r>
                        <a:rPr lang="fa-IR" sz="1000" dirty="0">
                          <a:effectLst/>
                          <a:cs typeface="B Titr" pitchFamily="2" charset="-78"/>
                        </a:rPr>
                        <a:t>فارسی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(پاسخ دادن پرسش پایان متن درس)</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effectLst/>
                          <a:cs typeface="B Titr" pitchFamily="2" charset="-78"/>
                        </a:rPr>
                        <a:t>   </a:t>
                      </a:r>
                      <a:r>
                        <a:rPr lang="fa-IR" sz="1400" dirty="0">
                          <a:solidFill>
                            <a:srgbClr val="FF0000"/>
                          </a:solidFill>
                          <a:effectLst/>
                          <a:cs typeface="B Titr" pitchFamily="2" charset="-78"/>
                        </a:rPr>
                        <a:t>املا</a:t>
                      </a:r>
                      <a:r>
                        <a:rPr lang="fa-IR" sz="1000" dirty="0">
                          <a:solidFill>
                            <a:srgbClr val="FF0000"/>
                          </a:solidFill>
                          <a:effectLst/>
                          <a:cs typeface="B Titr" pitchFamily="2" charset="-78"/>
                        </a:rPr>
                        <a:t> </a:t>
                      </a:r>
                      <a:r>
                        <a:rPr lang="fa-IR" sz="1000" dirty="0">
                          <a:effectLst/>
                          <a:cs typeface="B Titr" pitchFamily="2" charset="-78"/>
                        </a:rPr>
                        <a:t>(</a:t>
                      </a:r>
                      <a:r>
                        <a:rPr lang="fa-IR" sz="1000" dirty="0">
                          <a:solidFill>
                            <a:srgbClr val="FF0000"/>
                          </a:solidFill>
                          <a:effectLst/>
                          <a:cs typeface="B Titr" pitchFamily="2" charset="-78"/>
                        </a:rPr>
                        <a:t>آموزشی</a:t>
                      </a:r>
                      <a:r>
                        <a:rPr lang="fa-IR" sz="1000" dirty="0">
                          <a:effectLst/>
                          <a:cs typeface="B Titr" pitchFamily="2" charset="-78"/>
                        </a:rPr>
                        <a:t>) </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   با مشارکت بچه ها</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(گوش دادن و درک قوائد قرآنی بانوار</a:t>
                      </a:r>
                      <a:r>
                        <a:rPr lang="fa-IR" sz="1400" dirty="0">
                          <a:effectLst/>
                          <a:cs typeface="B Titr" pitchFamily="2" charset="-78"/>
                        </a:rPr>
                        <a:t>)</a:t>
                      </a:r>
                      <a:endParaRPr lang="en-US" sz="1100" dirty="0">
                        <a:effectLst/>
                        <a:latin typeface="Calibri"/>
                        <a:ea typeface="Times New Roman"/>
                        <a:cs typeface="B Titr" pitchFamily="2" charset="-78"/>
                      </a:endParaRPr>
                    </a:p>
                  </a:txBody>
                  <a:tcPr marL="66383" marR="66383" marT="0" marB="0"/>
                </a:tc>
              </a:tr>
              <a:tr h="974029">
                <a:tc vMerge="1">
                  <a:txBody>
                    <a:bodyPr/>
                    <a:lstStyle/>
                    <a:p>
                      <a:pPr rtl="1"/>
                      <a:endParaRPr lang="fa-IR"/>
                    </a:p>
                  </a:txBody>
                  <a:tcPr/>
                </a:tc>
                <a:tc>
                  <a:txBody>
                    <a:bodyPr/>
                    <a:lstStyle/>
                    <a:p>
                      <a:pPr algn="ctr" rtl="1">
                        <a:lnSpc>
                          <a:spcPct val="115000"/>
                        </a:lnSpc>
                        <a:spcAft>
                          <a:spcPts val="0"/>
                        </a:spcAft>
                      </a:pPr>
                      <a:r>
                        <a:rPr lang="fa-IR" sz="2000" dirty="0">
                          <a:solidFill>
                            <a:srgbClr val="FF0000"/>
                          </a:solidFill>
                          <a:effectLst/>
                          <a:cs typeface="B Titr" pitchFamily="2" charset="-78"/>
                        </a:rPr>
                        <a:t>پنجم</a:t>
                      </a:r>
                      <a:endParaRPr lang="en-US" sz="1600" dirty="0">
                        <a:solidFill>
                          <a:srgbClr val="FF0000"/>
                        </a:solidFill>
                        <a:effectLst/>
                        <a:cs typeface="B Titr" pitchFamily="2" charset="-78"/>
                      </a:endParaRPr>
                    </a:p>
                    <a:p>
                      <a:pPr algn="ctr" rtl="1">
                        <a:lnSpc>
                          <a:spcPct val="115000"/>
                        </a:lnSpc>
                        <a:spcAft>
                          <a:spcPts val="0"/>
                        </a:spcAft>
                      </a:pPr>
                      <a:r>
                        <a:rPr lang="fa-IR" sz="2000" dirty="0">
                          <a:solidFill>
                            <a:srgbClr val="FF0000"/>
                          </a:solidFill>
                          <a:effectLst/>
                          <a:cs typeface="B Titr" pitchFamily="2" charset="-78"/>
                        </a:rPr>
                        <a:t> </a:t>
                      </a:r>
                      <a:endParaRPr lang="en-US" sz="1600" dirty="0">
                        <a:solidFill>
                          <a:srgbClr val="FF0000"/>
                        </a:solidFill>
                        <a:effectLst/>
                        <a:cs typeface="B Titr" pitchFamily="2" charset="-78"/>
                      </a:endParaRPr>
                    </a:p>
                    <a:p>
                      <a:pPr algn="ctr" rtl="1">
                        <a:lnSpc>
                          <a:spcPct val="115000"/>
                        </a:lnSpc>
                        <a:spcAft>
                          <a:spcPts val="0"/>
                        </a:spcAft>
                      </a:pPr>
                      <a:r>
                        <a:rPr lang="fa-IR" sz="2000" dirty="0">
                          <a:solidFill>
                            <a:srgbClr val="FF0000"/>
                          </a:solidFill>
                          <a:effectLst/>
                          <a:cs typeface="B Titr" pitchFamily="2" charset="-78"/>
                        </a:rPr>
                        <a:t> </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(رابطه ی خاک بارشد گیاه)</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400" dirty="0">
                          <a:effectLst/>
                          <a:cs typeface="B Titr" pitchFamily="2" charset="-78"/>
                        </a:rPr>
                        <a:t> </a:t>
                      </a:r>
                      <a:r>
                        <a:rPr lang="fa-IR" sz="1000" dirty="0">
                          <a:effectLst/>
                          <a:cs typeface="B Titr" pitchFamily="2" charset="-78"/>
                        </a:rPr>
                        <a:t>فارسی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(پاسخ دادن پرسش</a:t>
                      </a:r>
                      <a:r>
                        <a:rPr lang="fa-IR" sz="1400" dirty="0">
                          <a:effectLst/>
                          <a:cs typeface="B Titr" pitchFamily="2" charset="-78"/>
                        </a:rPr>
                        <a:t> </a:t>
                      </a:r>
                      <a:r>
                        <a:rPr lang="fa-IR" sz="1000" dirty="0">
                          <a:effectLst/>
                          <a:cs typeface="B Titr" pitchFamily="2" charset="-78"/>
                        </a:rPr>
                        <a:t>پایان متن درس)</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effectLst/>
                          <a:cs typeface="B Titr" pitchFamily="2" charset="-78"/>
                        </a:rPr>
                        <a:t>   </a:t>
                      </a:r>
                      <a:r>
                        <a:rPr lang="fa-IR" sz="1400" dirty="0">
                          <a:solidFill>
                            <a:srgbClr val="FF0000"/>
                          </a:solidFill>
                          <a:effectLst/>
                          <a:cs typeface="B Titr" pitchFamily="2" charset="-78"/>
                        </a:rPr>
                        <a:t>املا</a:t>
                      </a:r>
                      <a:r>
                        <a:rPr lang="fa-IR" sz="1400" dirty="0">
                          <a:effectLst/>
                          <a:cs typeface="B Titr" pitchFamily="2" charset="-78"/>
                        </a:rPr>
                        <a:t> </a:t>
                      </a:r>
                      <a:r>
                        <a:rPr lang="fa-IR" sz="1000" dirty="0">
                          <a:effectLst/>
                          <a:cs typeface="B Titr" pitchFamily="2" charset="-78"/>
                        </a:rPr>
                        <a:t>(</a:t>
                      </a:r>
                      <a:r>
                        <a:rPr lang="fa-IR" sz="1000" dirty="0">
                          <a:solidFill>
                            <a:srgbClr val="FF0000"/>
                          </a:solidFill>
                          <a:effectLst/>
                          <a:cs typeface="B Titr" pitchFamily="2" charset="-78"/>
                        </a:rPr>
                        <a:t>آموزشی</a:t>
                      </a:r>
                      <a:r>
                        <a:rPr lang="fa-IR" sz="1000" dirty="0">
                          <a:effectLst/>
                          <a:cs typeface="B Titr" pitchFamily="2" charset="-78"/>
                        </a:rPr>
                        <a:t>)</a:t>
                      </a:r>
                      <a:r>
                        <a:rPr lang="fa-IR" sz="1400" dirty="0">
                          <a:effectLst/>
                          <a:cs typeface="B Titr" pitchFamily="2" charset="-78"/>
                        </a:rPr>
                        <a:t>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با </a:t>
                      </a:r>
                      <a:r>
                        <a:rPr lang="fa-IR" sz="1100" dirty="0">
                          <a:effectLst/>
                          <a:cs typeface="B Titr" pitchFamily="2" charset="-78"/>
                        </a:rPr>
                        <a:t>مشارکت بچه ها</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(گوش دادن و درک قوائد قرآنی بانوار)</a:t>
                      </a:r>
                      <a:endParaRPr lang="en-US" sz="1100" dirty="0">
                        <a:effectLst/>
                        <a:latin typeface="Calibri"/>
                        <a:ea typeface="Times New Roman"/>
                        <a:cs typeface="B Titr" pitchFamily="2" charset="-78"/>
                      </a:endParaRPr>
                    </a:p>
                  </a:txBody>
                  <a:tcPr marL="66383" marR="66383" marT="0" marB="0"/>
                </a:tc>
              </a:tr>
              <a:tr h="806312">
                <a:tc vMerge="1">
                  <a:txBody>
                    <a:bodyPr/>
                    <a:lstStyle/>
                    <a:p>
                      <a:pPr rtl="1"/>
                      <a:endParaRPr lang="fa-IR"/>
                    </a:p>
                  </a:txBody>
                  <a:tcPr/>
                </a:tc>
                <a:tc>
                  <a:txBody>
                    <a:bodyPr/>
                    <a:lstStyle/>
                    <a:p>
                      <a:pPr algn="ctr" rtl="1">
                        <a:lnSpc>
                          <a:spcPct val="115000"/>
                        </a:lnSpc>
                        <a:spcAft>
                          <a:spcPts val="0"/>
                        </a:spcAft>
                      </a:pPr>
                      <a:r>
                        <a:rPr lang="fa-IR" sz="2000" dirty="0">
                          <a:solidFill>
                            <a:srgbClr val="FF0000"/>
                          </a:solidFill>
                          <a:effectLst/>
                          <a:cs typeface="B Titr" pitchFamily="2" charset="-78"/>
                        </a:rPr>
                        <a:t>ششم </a:t>
                      </a:r>
                      <a:endParaRPr lang="en-US" sz="1600" dirty="0">
                        <a:solidFill>
                          <a:srgbClr val="FF0000"/>
                        </a:solidFill>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علوم</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عمل فتو سنتز در گیاه </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خواندن</a:t>
                      </a:r>
                      <a:r>
                        <a:rPr lang="fa-IR" sz="1400" dirty="0">
                          <a:effectLst/>
                          <a:cs typeface="B Titr" pitchFamily="2" charset="-78"/>
                        </a:rPr>
                        <a:t> </a:t>
                      </a:r>
                      <a:r>
                        <a:rPr lang="fa-IR" sz="1000" dirty="0">
                          <a:effectLst/>
                          <a:cs typeface="B Titr" pitchFamily="2" charset="-78"/>
                        </a:rPr>
                        <a:t>فارسی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(پاسخ دادن پرسش</a:t>
                      </a:r>
                      <a:r>
                        <a:rPr lang="fa-IR" sz="1400" dirty="0">
                          <a:effectLst/>
                          <a:cs typeface="B Titr" pitchFamily="2" charset="-78"/>
                        </a:rPr>
                        <a:t> </a:t>
                      </a:r>
                      <a:r>
                        <a:rPr lang="fa-IR" sz="1000" dirty="0">
                          <a:effectLst/>
                          <a:cs typeface="B Titr" pitchFamily="2" charset="-78"/>
                        </a:rPr>
                        <a:t>پایان متن درس)</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املا </a:t>
                      </a:r>
                      <a:r>
                        <a:rPr lang="fa-IR" sz="1000" dirty="0">
                          <a:solidFill>
                            <a:srgbClr val="FF0000"/>
                          </a:solidFill>
                          <a:effectLst/>
                          <a:cs typeface="B Titr" pitchFamily="2" charset="-78"/>
                        </a:rPr>
                        <a:t>(آموزشی)</a:t>
                      </a: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effectLst/>
                          <a:cs typeface="B Titr" pitchFamily="2" charset="-78"/>
                        </a:rPr>
                        <a:t>   با </a:t>
                      </a:r>
                      <a:r>
                        <a:rPr lang="fa-IR" sz="1100" dirty="0">
                          <a:effectLst/>
                          <a:cs typeface="B Titr" pitchFamily="2" charset="-78"/>
                        </a:rPr>
                        <a:t>مشارکت بچه ها</a:t>
                      </a:r>
                      <a:endParaRPr lang="en-US" sz="1100" dirty="0">
                        <a:effectLst/>
                        <a:latin typeface="Calibri"/>
                        <a:ea typeface="Times New Roman"/>
                        <a:cs typeface="B Titr" pitchFamily="2" charset="-78"/>
                      </a:endParaRPr>
                    </a:p>
                  </a:txBody>
                  <a:tcPr marL="66383" marR="66383" marT="0" marB="0"/>
                </a:tc>
                <a:tc>
                  <a:txBody>
                    <a:bodyPr/>
                    <a:lstStyle/>
                    <a:p>
                      <a:pPr algn="r" rtl="1">
                        <a:lnSpc>
                          <a:spcPct val="115000"/>
                        </a:lnSpc>
                        <a:spcAft>
                          <a:spcPts val="0"/>
                        </a:spcAft>
                      </a:pPr>
                      <a:r>
                        <a:rPr lang="fa-IR" sz="1400" dirty="0">
                          <a:solidFill>
                            <a:srgbClr val="FF0000"/>
                          </a:solidFill>
                          <a:effectLst/>
                          <a:cs typeface="B Titr" pitchFamily="2" charset="-78"/>
                        </a:rPr>
                        <a:t>قرآن</a:t>
                      </a:r>
                      <a:endParaRPr lang="en-US" sz="1100" dirty="0">
                        <a:solidFill>
                          <a:srgbClr val="FF0000"/>
                        </a:solidFill>
                        <a:effectLst/>
                        <a:cs typeface="B Titr" pitchFamily="2" charset="-78"/>
                      </a:endParaRPr>
                    </a:p>
                    <a:p>
                      <a:pPr algn="r" rtl="1">
                        <a:lnSpc>
                          <a:spcPct val="115000"/>
                        </a:lnSpc>
                        <a:spcAft>
                          <a:spcPts val="0"/>
                        </a:spcAft>
                      </a:pPr>
                      <a:r>
                        <a:rPr lang="fa-IR" sz="1000" dirty="0">
                          <a:effectLst/>
                          <a:cs typeface="B Titr" pitchFamily="2" charset="-78"/>
                        </a:rPr>
                        <a:t>(گوش دادن و درک قوائد قرآنی بانوار)</a:t>
                      </a:r>
                      <a:endParaRPr lang="en-US" sz="1100" dirty="0">
                        <a:effectLst/>
                        <a:latin typeface="Calibri"/>
                        <a:ea typeface="Times New Roman"/>
                        <a:cs typeface="B Titr" pitchFamily="2" charset="-78"/>
                      </a:endParaRPr>
                    </a:p>
                  </a:txBody>
                  <a:tcPr marL="66383" marR="66383" marT="0" marB="0"/>
                </a:tc>
              </a:tr>
            </a:tbl>
          </a:graphicData>
        </a:graphic>
      </p:graphicFrame>
    </p:spTree>
    <p:extLst>
      <p:ext uri="{BB962C8B-B14F-4D97-AF65-F5344CB8AC3E}">
        <p14:creationId xmlns:p14="http://schemas.microsoft.com/office/powerpoint/2010/main" val="198835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1"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381000"/>
            <a:ext cx="8229600" cy="541020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4000" b="1" dirty="0">
                <a:cs typeface="B Titr" pitchFamily="2" charset="-78"/>
              </a:rPr>
              <a:t>ممکن است معلمی چنین برنامه ای را بر اساس نیاز کلاس خود از قبل تهیه کند. که به یک روز از    روزهای هفته اختصاص دارد. دراین برنامه برخلاف برنامه ی شماره ی (1) مواد درسی در پایه ها </a:t>
            </a:r>
            <a:endParaRPr lang="en-US" sz="4000" dirty="0">
              <a:cs typeface="B Titr" pitchFamily="2" charset="-78"/>
            </a:endParaRPr>
          </a:p>
          <a:p>
            <a:pPr algn="r" rtl="1"/>
            <a:r>
              <a:rPr lang="fa-IR" sz="4000" b="1" dirty="0">
                <a:cs typeface="B Titr" pitchFamily="2" charset="-78"/>
              </a:rPr>
              <a:t>متفاوت هستند. ولی همه ی موضوع های یک جلسه ی آموزشی ونوع فعالیت ها دربیش ترمحتوای دروس هرپایه، یک هدف مشترک را دنبال می کنند.  </a:t>
            </a:r>
            <a:endParaRPr lang="en-US" sz="4000" dirty="0">
              <a:cs typeface="B Titr" pitchFamily="2" charset="-78"/>
            </a:endParaRPr>
          </a:p>
        </p:txBody>
      </p:sp>
    </p:spTree>
    <p:extLst>
      <p:ext uri="{BB962C8B-B14F-4D97-AF65-F5344CB8AC3E}">
        <p14:creationId xmlns:p14="http://schemas.microsoft.com/office/powerpoint/2010/main" val="344731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b="1" u="dotted" dirty="0">
                <a:solidFill>
                  <a:srgbClr val="FF0000"/>
                </a:solidFill>
                <a:cs typeface="B Titr" pitchFamily="2" charset="-78"/>
              </a:rPr>
              <a:t>الف – جلسه ی اول</a:t>
            </a:r>
            <a:r>
              <a:rPr lang="fa-IR" b="1" dirty="0">
                <a:solidFill>
                  <a:srgbClr val="FF0000"/>
                </a:solidFill>
                <a:cs typeface="B Titr" pitchFamily="2" charset="-78"/>
              </a:rPr>
              <a:t>: </a:t>
            </a:r>
            <a:endParaRPr lang="fa-IR" dirty="0">
              <a:solidFill>
                <a:srgbClr val="FF0000"/>
              </a:solidFill>
              <a:cs typeface="B Titr" pitchFamily="2" charset="-78"/>
            </a:endParaRPr>
          </a:p>
        </p:txBody>
      </p:sp>
      <p:sp>
        <p:nvSpPr>
          <p:cNvPr id="4" name="Title 1"/>
          <p:cNvSpPr txBox="1">
            <a:spLocks/>
          </p:cNvSpPr>
          <p:nvPr/>
        </p:nvSpPr>
        <p:spPr>
          <a:xfrm>
            <a:off x="457200" y="1189038"/>
            <a:ext cx="8229600" cy="170656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400" b="1" dirty="0">
                <a:solidFill>
                  <a:srgbClr val="FF0000"/>
                </a:solidFill>
                <a:cs typeface="B Titr" pitchFamily="2" charset="-78"/>
              </a:rPr>
              <a:t>در جلسه ی اول </a:t>
            </a:r>
            <a:r>
              <a:rPr lang="fa-IR" sz="2400" b="1" dirty="0">
                <a:cs typeface="B Titr" pitchFamily="2" charset="-78"/>
              </a:rPr>
              <a:t>این برنامه که تلفیقی است، اعضای گروه یادگیری با ترکیب دانش آموزان همه ی پایه ها تشکیل می شود. که هر گروه همزمان با دستورکارواحد به انجام دادن فعالیت می پردازند.</a:t>
            </a:r>
            <a:endParaRPr lang="en-US" sz="2400" dirty="0">
              <a:cs typeface="B Titr" pitchFamily="2" charset="-78"/>
            </a:endParaRPr>
          </a:p>
        </p:txBody>
      </p:sp>
      <p:sp>
        <p:nvSpPr>
          <p:cNvPr id="10" name="Title 1"/>
          <p:cNvSpPr txBox="1">
            <a:spLocks/>
          </p:cNvSpPr>
          <p:nvPr/>
        </p:nvSpPr>
        <p:spPr>
          <a:xfrm>
            <a:off x="152400" y="3200400"/>
            <a:ext cx="8686800" cy="3429000"/>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3600" b="1" dirty="0">
                <a:cs typeface="B Titr" pitchFamily="2" charset="-78"/>
              </a:rPr>
              <a:t>ابتدا معلم فعالیتی را براساس متن کتاب درسی هدیه های آسمانی پایه ی چهارم آغازمی کند. لذا معلم داستان درس هدیه های آسمان را با دوباره سازی انجام شده اش، برای همه ی دانش آموزان کلاس تعریف می کند. هم چنین از پایه چهارم می خواهد در گروه متن را یک بار بلند خوانی کنند. سپس معلم از اعضای هرگروه می خواهد: </a:t>
            </a:r>
            <a:endParaRPr lang="en-US" sz="3600" dirty="0">
              <a:cs typeface="B Titr" pitchFamily="2" charset="-78"/>
            </a:endParaRPr>
          </a:p>
        </p:txBody>
      </p:sp>
    </p:spTree>
    <p:extLst>
      <p:ext uri="{BB962C8B-B14F-4D97-AF65-F5344CB8AC3E}">
        <p14:creationId xmlns:p14="http://schemas.microsoft.com/office/powerpoint/2010/main" val="4266624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0"/>
                                        </p:tgtEl>
                                        <p:attrNameLst>
                                          <p:attrName>ppt_y</p:attrName>
                                        </p:attrNameLst>
                                      </p:cBhvr>
                                      <p:tavLst>
                                        <p:tav tm="0">
                                          <p:val>
                                            <p:strVal val="#ppt_y"/>
                                          </p:val>
                                        </p:tav>
                                        <p:tav tm="100000">
                                          <p:val>
                                            <p:strVal val="#ppt_y"/>
                                          </p:val>
                                        </p:tav>
                                      </p:tavLst>
                                    </p:anim>
                                    <p:anim calcmode="lin" valueType="num">
                                      <p:cBhvr>
                                        <p:cTn id="27"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pPr algn="r"/>
            <a:r>
              <a:rPr lang="fa-IR" sz="2800" b="1" dirty="0">
                <a:solidFill>
                  <a:srgbClr val="FF0000"/>
                </a:solidFill>
                <a:cs typeface="B Titr" pitchFamily="2" charset="-78"/>
              </a:rPr>
              <a:t>پایه اولی </a:t>
            </a:r>
            <a:r>
              <a:rPr lang="fa-IR" sz="2800" b="1" dirty="0">
                <a:cs typeface="B Titr" pitchFamily="2" charset="-78"/>
              </a:rPr>
              <a:t>هر گروه برای داستان، نقاشی بکشد. نقاشی آن ها باید با توجه به داستان گفته شده توسط معلم، مسافرت رفتن خانواده ها را نشان دهد. </a:t>
            </a:r>
            <a:endParaRPr lang="fa-IR" sz="2800" dirty="0">
              <a:solidFill>
                <a:srgbClr val="FF0000"/>
              </a:solidFill>
              <a:cs typeface="B Titr" pitchFamily="2" charset="-78"/>
            </a:endParaRPr>
          </a:p>
        </p:txBody>
      </p:sp>
      <p:sp>
        <p:nvSpPr>
          <p:cNvPr id="4" name="Title 1"/>
          <p:cNvSpPr txBox="1">
            <a:spLocks/>
          </p:cNvSpPr>
          <p:nvPr/>
        </p:nvSpPr>
        <p:spPr>
          <a:xfrm>
            <a:off x="457200" y="1722438"/>
            <a:ext cx="8229600" cy="715962"/>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solidFill>
                  <a:srgbClr val="FF0000"/>
                </a:solidFill>
                <a:cs typeface="B Titr" pitchFamily="2" charset="-78"/>
              </a:rPr>
              <a:t>= پایه دومی </a:t>
            </a:r>
            <a:r>
              <a:rPr lang="fa-IR" b="1" dirty="0">
                <a:cs typeface="B Titr" pitchFamily="2" charset="-78"/>
              </a:rPr>
              <a:t>هر گروه، پس از رسم شدن نقاشی پایه اولی گروه خود به آن نگاه کند. سپس کلمه ویا جمله هایی را بنویسد که درباره ی این نقاشی یعنی مسافرت کردن باشد.     </a:t>
            </a:r>
            <a:endParaRPr lang="en-US" dirty="0">
              <a:cs typeface="B Titr" pitchFamily="2" charset="-78"/>
            </a:endParaRPr>
          </a:p>
        </p:txBody>
      </p:sp>
      <p:sp>
        <p:nvSpPr>
          <p:cNvPr id="5" name="Title 1"/>
          <p:cNvSpPr txBox="1">
            <a:spLocks/>
          </p:cNvSpPr>
          <p:nvPr/>
        </p:nvSpPr>
        <p:spPr>
          <a:xfrm>
            <a:off x="457200" y="2514600"/>
            <a:ext cx="8229600" cy="715962"/>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fa-IR" b="1" dirty="0">
                <a:cs typeface="B Titr" pitchFamily="2" charset="-78"/>
              </a:rPr>
              <a:t>دانش آموز </a:t>
            </a:r>
            <a:r>
              <a:rPr lang="fa-IR" b="1" dirty="0">
                <a:solidFill>
                  <a:srgbClr val="FF0000"/>
                </a:solidFill>
                <a:cs typeface="B Titr" pitchFamily="2" charset="-78"/>
              </a:rPr>
              <a:t>پایه سومی </a:t>
            </a:r>
            <a:r>
              <a:rPr lang="fa-IR" b="1" dirty="0">
                <a:cs typeface="B Titr" pitchFamily="2" charset="-78"/>
              </a:rPr>
              <a:t>گروه، با توجه به نوع مسافرت بیان شده درداستان، نام وسایلی را فهرست کند که عموما افراد دراین سفر به آن نیازدارند. </a:t>
            </a:r>
            <a:endParaRPr lang="fa-IR" dirty="0">
              <a:cs typeface="B Titr" pitchFamily="2" charset="-78"/>
            </a:endParaRPr>
          </a:p>
        </p:txBody>
      </p:sp>
      <p:sp>
        <p:nvSpPr>
          <p:cNvPr id="6" name="Title 1"/>
          <p:cNvSpPr txBox="1">
            <a:spLocks/>
          </p:cNvSpPr>
          <p:nvPr/>
        </p:nvSpPr>
        <p:spPr>
          <a:xfrm>
            <a:off x="457200" y="3505200"/>
            <a:ext cx="8229600" cy="1173162"/>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دانش آموز </a:t>
            </a:r>
            <a:r>
              <a:rPr lang="fa-IR" b="1" dirty="0">
                <a:solidFill>
                  <a:srgbClr val="FF0000"/>
                </a:solidFill>
                <a:cs typeface="B Titr" pitchFamily="2" charset="-78"/>
              </a:rPr>
              <a:t>پایه چهارمی </a:t>
            </a:r>
            <a:r>
              <a:rPr lang="fa-IR" b="1" dirty="0">
                <a:cs typeface="B Titr" pitchFamily="2" charset="-78"/>
              </a:rPr>
              <a:t>گروه، به پرسش هایی که معلم درباره ی درس طراحی کرده است پاسخ دهد. </a:t>
            </a:r>
            <a:endParaRPr lang="en-US" dirty="0">
              <a:cs typeface="B Titr" pitchFamily="2" charset="-78"/>
            </a:endParaRPr>
          </a:p>
        </p:txBody>
      </p:sp>
      <p:sp>
        <p:nvSpPr>
          <p:cNvPr id="7" name="Title 1"/>
          <p:cNvSpPr txBox="1">
            <a:spLocks/>
          </p:cNvSpPr>
          <p:nvPr/>
        </p:nvSpPr>
        <p:spPr>
          <a:xfrm>
            <a:off x="457200" y="4770438"/>
            <a:ext cx="8229600" cy="1173162"/>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دانش آموزان پایه ی </a:t>
            </a:r>
            <a:r>
              <a:rPr lang="fa-IR" b="1" dirty="0">
                <a:solidFill>
                  <a:srgbClr val="FF0000"/>
                </a:solidFill>
                <a:cs typeface="B Titr" pitchFamily="2" charset="-78"/>
              </a:rPr>
              <a:t>پنجم و ششم </a:t>
            </a:r>
            <a:r>
              <a:rPr lang="fa-IR" b="1" dirty="0">
                <a:cs typeface="B Titr" pitchFamily="2" charset="-78"/>
              </a:rPr>
              <a:t>هر گروه هم باید راه های سرایت بیماری از افراد به افراد دیگر را در مکان های شلوغ فهرست کنند.</a:t>
            </a:r>
            <a:endParaRPr lang="en-US" dirty="0">
              <a:cs typeface="B Titr" pitchFamily="2" charset="-78"/>
            </a:endParaRPr>
          </a:p>
        </p:txBody>
      </p:sp>
    </p:spTree>
    <p:extLst>
      <p:ext uri="{BB962C8B-B14F-4D97-AF65-F5344CB8AC3E}">
        <p14:creationId xmlns:p14="http://schemas.microsoft.com/office/powerpoint/2010/main" val="400005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7"/>
                                        </p:tgtEl>
                                        <p:attrNameLst>
                                          <p:attrName>ppt_y</p:attrName>
                                        </p:attrNameLst>
                                      </p:cBhvr>
                                      <p:tavLst>
                                        <p:tav tm="0">
                                          <p:val>
                                            <p:strVal val="#ppt_y"/>
                                          </p:val>
                                        </p:tav>
                                        <p:tav tm="100000">
                                          <p:val>
                                            <p:strVal val="#ppt_y"/>
                                          </p:val>
                                        </p:tav>
                                      </p:tavLst>
                                    </p:anim>
                                    <p:anim calcmode="lin" valueType="num">
                                      <p:cBhvr>
                                        <p:cTn id="45"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Autofit/>
          </a:bodyPr>
          <a:lstStyle/>
          <a:p>
            <a:r>
              <a:rPr lang="fa-IR" sz="2800" b="1" u="dotted" dirty="0">
                <a:solidFill>
                  <a:srgbClr val="FF0000"/>
                </a:solidFill>
                <a:cs typeface="B Titr" pitchFamily="2" charset="-78"/>
              </a:rPr>
              <a:t>ب – جلسه ی دوم</a:t>
            </a:r>
            <a:r>
              <a:rPr lang="fa-IR" sz="2800" b="1" dirty="0">
                <a:solidFill>
                  <a:srgbClr val="FF0000"/>
                </a:solidFill>
                <a:cs typeface="B Titr" pitchFamily="2" charset="-78"/>
              </a:rPr>
              <a:t> :</a:t>
            </a:r>
            <a:endParaRPr lang="en-US" sz="2800" dirty="0">
              <a:solidFill>
                <a:srgbClr val="FF0000"/>
              </a:solidFill>
              <a:cs typeface="B Titr" pitchFamily="2" charset="-78"/>
            </a:endParaRPr>
          </a:p>
        </p:txBody>
      </p:sp>
      <p:sp>
        <p:nvSpPr>
          <p:cNvPr id="4" name="Title 1"/>
          <p:cNvSpPr txBox="1">
            <a:spLocks/>
          </p:cNvSpPr>
          <p:nvPr/>
        </p:nvSpPr>
        <p:spPr>
          <a:xfrm>
            <a:off x="457200" y="1041782"/>
            <a:ext cx="8229600" cy="1168018"/>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 جلسه ی دوم آموزشی بازهم ترکیبی از همه ی دانش آموزان در پایه های مختلف تشکیل می شود. مطابق آن چه در برنامه آمده است، فعالیت ها انجام می شود: </a:t>
            </a:r>
            <a:endParaRPr lang="en-US" dirty="0">
              <a:cs typeface="B Titr" pitchFamily="2" charset="-78"/>
            </a:endParaRPr>
          </a:p>
          <a:p>
            <a:pPr algn="r" rtl="1"/>
            <a:r>
              <a:rPr lang="fa-IR" b="1" dirty="0">
                <a:cs typeface="B Titr" pitchFamily="2" charset="-78"/>
              </a:rPr>
              <a:t>= آموزش کلاس با ورزش </a:t>
            </a:r>
            <a:r>
              <a:rPr lang="fa-IR" b="1" dirty="0">
                <a:solidFill>
                  <a:srgbClr val="FF0000"/>
                </a:solidFill>
                <a:cs typeface="B Titr" pitchFamily="2" charset="-78"/>
              </a:rPr>
              <a:t>پایه اولی </a:t>
            </a:r>
            <a:r>
              <a:rPr lang="fa-IR" b="1" dirty="0">
                <a:cs typeface="B Titr" pitchFamily="2" charset="-78"/>
              </a:rPr>
              <a:t>هر گروه آغاز می شود. که باید با طناب نماد اعداد را بسازند. سپس از روی آن بپرند.و... </a:t>
            </a:r>
            <a:endParaRPr lang="en-US" dirty="0">
              <a:cs typeface="B Titr" pitchFamily="2" charset="-78"/>
            </a:endParaRPr>
          </a:p>
        </p:txBody>
      </p:sp>
      <p:sp>
        <p:nvSpPr>
          <p:cNvPr id="5" name="Title 1"/>
          <p:cNvSpPr txBox="1">
            <a:spLocks/>
          </p:cNvSpPr>
          <p:nvPr/>
        </p:nvSpPr>
        <p:spPr>
          <a:xfrm>
            <a:off x="457200" y="2514600"/>
            <a:ext cx="8229600" cy="533400"/>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a:t>
            </a:r>
            <a:r>
              <a:rPr lang="fa-IR" b="1" dirty="0" smtClean="0">
                <a:solidFill>
                  <a:srgbClr val="FF0000"/>
                </a:solidFill>
                <a:cs typeface="B Titr" pitchFamily="2" charset="-78"/>
              </a:rPr>
              <a:t>پایه دومی</a:t>
            </a:r>
            <a:r>
              <a:rPr lang="fa-IR" b="1" dirty="0" smtClean="0">
                <a:cs typeface="B Titr" pitchFamily="2" charset="-78"/>
              </a:rPr>
              <a:t> </a:t>
            </a:r>
            <a:r>
              <a:rPr lang="fa-IR" b="1" dirty="0">
                <a:cs typeface="B Titr" pitchFamily="2" charset="-78"/>
              </a:rPr>
              <a:t>هرگروه باید براساس فعالیت ورزشی پایه اولی اعضای گروه خود، جمع اعداد بازی آن ها را به عنوان امتیاز بازی بنویسد. </a:t>
            </a:r>
            <a:endParaRPr lang="en-US" dirty="0">
              <a:cs typeface="B Titr" pitchFamily="2" charset="-78"/>
            </a:endParaRPr>
          </a:p>
        </p:txBody>
      </p:sp>
      <p:sp>
        <p:nvSpPr>
          <p:cNvPr id="6" name="Title 1"/>
          <p:cNvSpPr txBox="1">
            <a:spLocks/>
          </p:cNvSpPr>
          <p:nvPr/>
        </p:nvSpPr>
        <p:spPr>
          <a:xfrm>
            <a:off x="457200" y="3200400"/>
            <a:ext cx="8229600" cy="8382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دانش آموز پایه ی </a:t>
            </a:r>
            <a:r>
              <a:rPr lang="fa-IR" b="1" dirty="0">
                <a:solidFill>
                  <a:srgbClr val="FF0000"/>
                </a:solidFill>
                <a:cs typeface="B Titr" pitchFamily="2" charset="-78"/>
              </a:rPr>
              <a:t>سوم</a:t>
            </a:r>
            <a:r>
              <a:rPr lang="fa-IR" b="1" dirty="0">
                <a:cs typeface="B Titr" pitchFamily="2" charset="-78"/>
              </a:rPr>
              <a:t> هرگروه باید با توجه به فعالیت های اعضای گروه خود در پایه ی اول ودوم</a:t>
            </a:r>
            <a:r>
              <a:rPr lang="fa-IR" b="1" dirty="0" smtClean="0">
                <a:cs typeface="B Titr" pitchFamily="2" charset="-78"/>
              </a:rPr>
              <a:t>، دستورکاری </a:t>
            </a:r>
            <a:r>
              <a:rPr lang="fa-IR" b="1" dirty="0">
                <a:cs typeface="B Titr" pitchFamily="2" charset="-78"/>
              </a:rPr>
              <a:t>برای نحوه ی انجام دادن فعالیت آن ها بنویسد. ( بازی پریدن از روی نماد و نوشتن جمع اعداد)</a:t>
            </a:r>
            <a:endParaRPr lang="en-US" dirty="0">
              <a:cs typeface="B Titr" pitchFamily="2" charset="-78"/>
            </a:endParaRPr>
          </a:p>
        </p:txBody>
      </p:sp>
      <p:sp>
        <p:nvSpPr>
          <p:cNvPr id="7" name="Title 1"/>
          <p:cNvSpPr txBox="1">
            <a:spLocks/>
          </p:cNvSpPr>
          <p:nvPr/>
        </p:nvSpPr>
        <p:spPr>
          <a:xfrm>
            <a:off x="457200" y="4267200"/>
            <a:ext cx="8229600" cy="944562"/>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دانش آموز پایه </a:t>
            </a:r>
            <a:r>
              <a:rPr lang="fa-IR" b="1" dirty="0">
                <a:solidFill>
                  <a:srgbClr val="FF0000"/>
                </a:solidFill>
                <a:cs typeface="B Titr" pitchFamily="2" charset="-78"/>
              </a:rPr>
              <a:t>چهارم</a:t>
            </a:r>
            <a:r>
              <a:rPr lang="fa-IR" b="1" dirty="0">
                <a:cs typeface="B Titr" pitchFamily="2" charset="-78"/>
              </a:rPr>
              <a:t> هرگروه با توجه به اعداد ساخته شده ی اعضای گروه خود درپایه های اول و دوم به انجام نقاشی خلاقانه ی خود بپردازد. ( با نماد اعداد نقاشی رسم کند.)</a:t>
            </a:r>
            <a:endParaRPr lang="en-US" dirty="0">
              <a:cs typeface="B Titr" pitchFamily="2" charset="-78"/>
            </a:endParaRPr>
          </a:p>
        </p:txBody>
      </p:sp>
      <p:sp>
        <p:nvSpPr>
          <p:cNvPr id="8" name="Title 1"/>
          <p:cNvSpPr txBox="1">
            <a:spLocks/>
          </p:cNvSpPr>
          <p:nvPr/>
        </p:nvSpPr>
        <p:spPr>
          <a:xfrm>
            <a:off x="457200" y="5303838"/>
            <a:ext cx="8229600" cy="944562"/>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دانش آموزان پایه </a:t>
            </a:r>
            <a:r>
              <a:rPr lang="fa-IR" b="1" dirty="0">
                <a:solidFill>
                  <a:srgbClr val="FF0000"/>
                </a:solidFill>
                <a:cs typeface="B Titr" pitchFamily="2" charset="-78"/>
              </a:rPr>
              <a:t>پنجم</a:t>
            </a:r>
            <a:r>
              <a:rPr lang="fa-IR" b="1" dirty="0">
                <a:cs typeface="B Titr" pitchFamily="2" charset="-78"/>
              </a:rPr>
              <a:t> به کمک پایه ششمی هم گروه باید برای اهمیت و چگونگی انجام دادن فعالیت بازی و نوشتن جمع اعداد توسط اعضای گروه خود در پایه های اول و دوم ، قانون بنویسند. و مشخص کنند وجود روابط دوستی چه ارزشی دارد. </a:t>
            </a:r>
            <a:endParaRPr lang="en-US" dirty="0">
              <a:cs typeface="B Titr" pitchFamily="2" charset="-78"/>
            </a:endParaRPr>
          </a:p>
        </p:txBody>
      </p:sp>
    </p:spTree>
    <p:extLst>
      <p:ext uri="{BB962C8B-B14F-4D97-AF65-F5344CB8AC3E}">
        <p14:creationId xmlns:p14="http://schemas.microsoft.com/office/powerpoint/2010/main" val="416707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7"/>
                                        </p:tgtEl>
                                        <p:attrNameLst>
                                          <p:attrName>ppt_y</p:attrName>
                                        </p:attrNameLst>
                                      </p:cBhvr>
                                      <p:tavLst>
                                        <p:tav tm="0">
                                          <p:val>
                                            <p:strVal val="#ppt_y"/>
                                          </p:val>
                                        </p:tav>
                                        <p:tav tm="100000">
                                          <p:val>
                                            <p:strVal val="#ppt_y"/>
                                          </p:val>
                                        </p:tav>
                                      </p:tavLst>
                                    </p:anim>
                                    <p:anim calcmode="lin" valueType="num">
                                      <p:cBhvr>
                                        <p:cTn id="45"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8"/>
                                        </p:tgtEl>
                                        <p:attrNameLst>
                                          <p:attrName>style.visibility</p:attrName>
                                        </p:attrNameLst>
                                      </p:cBhvr>
                                      <p:to>
                                        <p:strVal val="visible"/>
                                      </p:to>
                                    </p:set>
                                    <p:anim calcmode="lin" valueType="num">
                                      <p:cBhvr>
                                        <p:cTn id="52"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8"/>
                                        </p:tgtEl>
                                        <p:attrNameLst>
                                          <p:attrName>ppt_y</p:attrName>
                                        </p:attrNameLst>
                                      </p:cBhvr>
                                      <p:tavLst>
                                        <p:tav tm="0">
                                          <p:val>
                                            <p:strVal val="#ppt_y"/>
                                          </p:val>
                                        </p:tav>
                                        <p:tav tm="100000">
                                          <p:val>
                                            <p:strVal val="#ppt_y"/>
                                          </p:val>
                                        </p:tav>
                                      </p:tavLst>
                                    </p:anim>
                                    <p:anim calcmode="lin" valueType="num">
                                      <p:cBhvr>
                                        <p:cTn id="54"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Autofit/>
          </a:bodyPr>
          <a:lstStyle/>
          <a:p>
            <a:r>
              <a:rPr lang="fa-IR" sz="2800" b="1" u="dotted" dirty="0">
                <a:solidFill>
                  <a:srgbClr val="FF0000"/>
                </a:solidFill>
                <a:cs typeface="B Titr" pitchFamily="2" charset="-78"/>
              </a:rPr>
              <a:t>ج – جلسه ی سوم</a:t>
            </a:r>
            <a:r>
              <a:rPr lang="fa-IR" sz="2800" b="1" dirty="0">
                <a:solidFill>
                  <a:srgbClr val="FF0000"/>
                </a:solidFill>
                <a:cs typeface="B Titr" pitchFamily="2" charset="-78"/>
              </a:rPr>
              <a:t>:</a:t>
            </a:r>
            <a:endParaRPr lang="en-US" sz="2800" dirty="0">
              <a:solidFill>
                <a:srgbClr val="FF0000"/>
              </a:solidFill>
              <a:cs typeface="B Titr" pitchFamily="2" charset="-78"/>
            </a:endParaRPr>
          </a:p>
        </p:txBody>
      </p:sp>
      <p:sp>
        <p:nvSpPr>
          <p:cNvPr id="4" name="Title 1"/>
          <p:cNvSpPr txBox="1">
            <a:spLocks/>
          </p:cNvSpPr>
          <p:nvPr/>
        </p:nvSpPr>
        <p:spPr>
          <a:xfrm>
            <a:off x="457200" y="1041782"/>
            <a:ext cx="8229600" cy="1168018"/>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 جلسه ی سوم این برنامه، ترکیبی ازدانش آموزان پایه های اول، دوم وسوم دریک گروه یادگیری قرارمی گیرند. وترکیبی ازدانش آموزان پایه ی چهارم ،پنجم و ششم ، گروه دیگر یادگیری را تشکیل می دهند. لذا معلم : </a:t>
            </a:r>
            <a:endParaRPr lang="en-US" dirty="0">
              <a:cs typeface="B Titr" pitchFamily="2" charset="-78"/>
            </a:endParaRPr>
          </a:p>
          <a:p>
            <a:pPr algn="r" rtl="1"/>
            <a:r>
              <a:rPr lang="fa-IR" b="1" dirty="0">
                <a:cs typeface="B Titr" pitchFamily="2" charset="-78"/>
              </a:rPr>
              <a:t>= </a:t>
            </a:r>
            <a:r>
              <a:rPr lang="fa-IR" b="1" dirty="0">
                <a:solidFill>
                  <a:srgbClr val="FF0000"/>
                </a:solidFill>
                <a:cs typeface="B Titr" pitchFamily="2" charset="-78"/>
              </a:rPr>
              <a:t>درگروه اول</a:t>
            </a:r>
            <a:r>
              <a:rPr lang="fa-IR" b="1" dirty="0">
                <a:cs typeface="B Titr" pitchFamily="2" charset="-78"/>
              </a:rPr>
              <a:t>، ازدانش آموز </a:t>
            </a:r>
            <a:r>
              <a:rPr lang="fa-IR" b="1" dirty="0">
                <a:solidFill>
                  <a:srgbClr val="FF0000"/>
                </a:solidFill>
                <a:cs typeface="B Titr" pitchFamily="2" charset="-78"/>
              </a:rPr>
              <a:t>پایه</a:t>
            </a:r>
            <a:r>
              <a:rPr lang="fa-IR" b="1" dirty="0">
                <a:cs typeface="B Titr" pitchFamily="2" charset="-78"/>
              </a:rPr>
              <a:t> </a:t>
            </a:r>
            <a:r>
              <a:rPr lang="fa-IR" b="1" dirty="0">
                <a:solidFill>
                  <a:srgbClr val="FF0000"/>
                </a:solidFill>
                <a:cs typeface="B Titr" pitchFamily="2" charset="-78"/>
              </a:rPr>
              <a:t>اول</a:t>
            </a:r>
            <a:r>
              <a:rPr lang="fa-IR" b="1" dirty="0">
                <a:cs typeface="B Titr" pitchFamily="2" charset="-78"/>
              </a:rPr>
              <a:t> می خواهدفعالیت را به کمک اعضای گروه خودازداستان تصویری کوتاهی که درباره ی رعایت نوبت و ترتیب قرار گرفتن از مفاهیم ریاضی است آغاز کند. </a:t>
            </a:r>
            <a:endParaRPr lang="en-US" dirty="0">
              <a:cs typeface="B Titr" pitchFamily="2" charset="-78"/>
            </a:endParaRPr>
          </a:p>
        </p:txBody>
      </p:sp>
      <p:sp>
        <p:nvSpPr>
          <p:cNvPr id="5" name="Title 1"/>
          <p:cNvSpPr txBox="1">
            <a:spLocks/>
          </p:cNvSpPr>
          <p:nvPr/>
        </p:nvSpPr>
        <p:spPr>
          <a:xfrm>
            <a:off x="457200" y="2514600"/>
            <a:ext cx="8229600" cy="762000"/>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cs typeface="B Titr" pitchFamily="2" charset="-78"/>
              </a:rPr>
              <a:t>= سپس ازپایه </a:t>
            </a:r>
            <a:r>
              <a:rPr lang="fa-IR" b="1" dirty="0">
                <a:solidFill>
                  <a:srgbClr val="FF0000"/>
                </a:solidFill>
                <a:cs typeface="B Titr" pitchFamily="2" charset="-78"/>
              </a:rPr>
              <a:t>دومی</a:t>
            </a:r>
            <a:r>
              <a:rPr lang="fa-IR" b="1" dirty="0">
                <a:cs typeface="B Titr" pitchFamily="2" charset="-78"/>
              </a:rPr>
              <a:t> ها می خواهد براساس داستان بیان شده در پایه اول، دو رفتار بیان شده درداستان را مقایسه کنند.( رعایت نوبت به ترتیب ویا عکس این عمل ) و نظرخود را به گروه و سپس برای کلاس بیان کنند. </a:t>
            </a:r>
            <a:endParaRPr lang="en-US" dirty="0">
              <a:cs typeface="B Titr" pitchFamily="2" charset="-78"/>
            </a:endParaRPr>
          </a:p>
        </p:txBody>
      </p:sp>
      <p:sp>
        <p:nvSpPr>
          <p:cNvPr id="6" name="Title 1"/>
          <p:cNvSpPr txBox="1">
            <a:spLocks/>
          </p:cNvSpPr>
          <p:nvPr/>
        </p:nvSpPr>
        <p:spPr>
          <a:xfrm>
            <a:off x="457200" y="3505200"/>
            <a:ext cx="8229600" cy="1066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از دانش آموز پایه </a:t>
            </a:r>
            <a:r>
              <a:rPr lang="fa-IR" b="1" dirty="0">
                <a:solidFill>
                  <a:srgbClr val="FF0000"/>
                </a:solidFill>
                <a:cs typeface="B Titr" pitchFamily="2" charset="-78"/>
              </a:rPr>
              <a:t>سومی</a:t>
            </a:r>
            <a:r>
              <a:rPr lang="fa-IR" b="1" dirty="0">
                <a:cs typeface="B Titr" pitchFamily="2" charset="-78"/>
              </a:rPr>
              <a:t> هرگروه می خواهد با توجه به داستان بیان شده و مقایسه ی ارائه شده ی پایه دومی هم گروه خود، این نظر را بادلایل مناسب بودن یا نبودن محل زندگی یک جانوررا مشخص کنند.</a:t>
            </a:r>
            <a:endParaRPr lang="en-US" dirty="0">
              <a:cs typeface="B Titr" pitchFamily="2" charset="-78"/>
            </a:endParaRPr>
          </a:p>
        </p:txBody>
      </p:sp>
      <p:sp>
        <p:nvSpPr>
          <p:cNvPr id="7" name="Title 1"/>
          <p:cNvSpPr txBox="1">
            <a:spLocks/>
          </p:cNvSpPr>
          <p:nvPr/>
        </p:nvSpPr>
        <p:spPr>
          <a:xfrm>
            <a:off x="457200" y="4859628"/>
            <a:ext cx="8229600" cy="1541172"/>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در </a:t>
            </a:r>
            <a:r>
              <a:rPr lang="fa-IR" b="1" dirty="0">
                <a:solidFill>
                  <a:srgbClr val="FF0000"/>
                </a:solidFill>
                <a:cs typeface="B Titr" pitchFamily="2" charset="-78"/>
              </a:rPr>
              <a:t>گروه</a:t>
            </a:r>
            <a:r>
              <a:rPr lang="fa-IR" b="1" dirty="0">
                <a:cs typeface="B Titr" pitchFamily="2" charset="-78"/>
              </a:rPr>
              <a:t> </a:t>
            </a:r>
            <a:r>
              <a:rPr lang="fa-IR" b="1" dirty="0">
                <a:solidFill>
                  <a:srgbClr val="FF0000"/>
                </a:solidFill>
                <a:cs typeface="B Titr" pitchFamily="2" charset="-78"/>
              </a:rPr>
              <a:t>دوم</a:t>
            </a:r>
            <a:r>
              <a:rPr lang="fa-IR" b="1" dirty="0">
                <a:cs typeface="B Titr" pitchFamily="2" charset="-78"/>
              </a:rPr>
              <a:t>، معلم از پایه چهارمی هرگروه می خواهد متن تهیه شده ( یا کتاب درسی) را برای گروه خود بخوانند. سپس به کمک هم نوشته ای تهیه کنند که نشان دهد افراد درحفظ محیط زیست چه وظایفی دارند.  مشخص کنند که منظوراز مسولیت داشتن وآزادی در رابطه با حفظ محیط زیست و... چیست. پایه ششمی گروه با رسم نقاشی محیط آرام و مناسب را به آن ها معرفی کند.</a:t>
            </a:r>
            <a:endParaRPr lang="en-US" dirty="0">
              <a:cs typeface="B Titr" pitchFamily="2" charset="-78"/>
            </a:endParaRPr>
          </a:p>
        </p:txBody>
      </p:sp>
    </p:spTree>
    <p:extLst>
      <p:ext uri="{BB962C8B-B14F-4D97-AF65-F5344CB8AC3E}">
        <p14:creationId xmlns:p14="http://schemas.microsoft.com/office/powerpoint/2010/main" val="302101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7"/>
                                        </p:tgtEl>
                                        <p:attrNameLst>
                                          <p:attrName>ppt_y</p:attrName>
                                        </p:attrNameLst>
                                      </p:cBhvr>
                                      <p:tavLst>
                                        <p:tav tm="0">
                                          <p:val>
                                            <p:strVal val="#ppt_y"/>
                                          </p:val>
                                        </p:tav>
                                        <p:tav tm="100000">
                                          <p:val>
                                            <p:strVal val="#ppt_y"/>
                                          </p:val>
                                        </p:tav>
                                      </p:tavLst>
                                    </p:anim>
                                    <p:anim calcmode="lin" valueType="num">
                                      <p:cBhvr>
                                        <p:cTn id="45"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Autofit/>
          </a:bodyPr>
          <a:lstStyle/>
          <a:p>
            <a:r>
              <a:rPr lang="fa-IR" sz="2800" b="1" u="dotted" dirty="0">
                <a:solidFill>
                  <a:srgbClr val="FF0000"/>
                </a:solidFill>
                <a:cs typeface="B Titr" pitchFamily="2" charset="-78"/>
              </a:rPr>
              <a:t>د – جلسه ی چهارم</a:t>
            </a:r>
            <a:r>
              <a:rPr lang="fa-IR" sz="2800" b="1" dirty="0">
                <a:solidFill>
                  <a:srgbClr val="FF0000"/>
                </a:solidFill>
                <a:cs typeface="B Titr" pitchFamily="2" charset="-78"/>
              </a:rPr>
              <a:t>:</a:t>
            </a:r>
            <a:endParaRPr lang="en-US" sz="2800" dirty="0">
              <a:solidFill>
                <a:srgbClr val="FF0000"/>
              </a:solidFill>
              <a:cs typeface="B Titr" pitchFamily="2" charset="-78"/>
            </a:endParaRPr>
          </a:p>
        </p:txBody>
      </p:sp>
      <p:sp>
        <p:nvSpPr>
          <p:cNvPr id="4" name="Title 1"/>
          <p:cNvSpPr txBox="1">
            <a:spLocks/>
          </p:cNvSpPr>
          <p:nvPr/>
        </p:nvSpPr>
        <p:spPr>
          <a:xfrm>
            <a:off x="457200" y="1041782"/>
            <a:ext cx="8229600" cy="4825618"/>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 </a:t>
            </a:r>
            <a:r>
              <a:rPr lang="fa-IR" b="1" dirty="0">
                <a:solidFill>
                  <a:srgbClr val="FF0000"/>
                </a:solidFill>
                <a:cs typeface="B Titr" pitchFamily="2" charset="-78"/>
              </a:rPr>
              <a:t>جلسه ی چهارم </a:t>
            </a:r>
            <a:r>
              <a:rPr lang="fa-IR" b="1" dirty="0">
                <a:cs typeface="B Titr" pitchFamily="2" charset="-78"/>
              </a:rPr>
              <a:t>آموزشی این برنامه، گروه یادگیری با ترکیبی از دانش آموزان همه ی پایه ها تشکیل می شود. ومطابق آن چه که دربرنامه نشان داده شد، از پایه اولی هر گروه  با نوشتن کلمه ها شروع می شود. و تا مقاله نویسی پایه ششمی هر گروه پایان می یابد. </a:t>
            </a:r>
            <a:endParaRPr lang="en-US" dirty="0">
              <a:cs typeface="B Titr" pitchFamily="2" charset="-78"/>
            </a:endParaRPr>
          </a:p>
          <a:p>
            <a:pPr algn="r" rtl="1"/>
            <a:r>
              <a:rPr lang="fa-IR" b="1" dirty="0">
                <a:cs typeface="B Titr" pitchFamily="2" charset="-78"/>
              </a:rPr>
              <a:t>دراین برنامه اتفاق جالبی رخ داده است. زیرا درسه جلسه ی آموزشی، دانش آموزان همه ی پایه ها با گروه ترکیبی، همزمان به انجام دادن فعالیت می پردازند. اتفاقادرچنین شرایطی نظارت و راهنمایی معلم هم بخوبی انجام می شود.</a:t>
            </a:r>
            <a:endParaRPr lang="en-US" dirty="0">
              <a:cs typeface="B Titr" pitchFamily="2" charset="-78"/>
            </a:endParaRPr>
          </a:p>
        </p:txBody>
      </p:sp>
    </p:spTree>
    <p:extLst>
      <p:ext uri="{BB962C8B-B14F-4D97-AF65-F5344CB8AC3E}">
        <p14:creationId xmlns:p14="http://schemas.microsoft.com/office/powerpoint/2010/main" val="314197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b="1" u="dotDotDash" dirty="0">
                <a:solidFill>
                  <a:srgbClr val="FF0000"/>
                </a:solidFill>
                <a:cs typeface="B Titr" pitchFamily="2" charset="-78"/>
              </a:rPr>
              <a:t>مثال (1)</a:t>
            </a:r>
            <a:r>
              <a:rPr lang="fa-IR" b="1" dirty="0">
                <a:solidFill>
                  <a:srgbClr val="FF0000"/>
                </a:solidFill>
                <a:cs typeface="B Titr" pitchFamily="2" charset="-78"/>
              </a:rPr>
              <a:t>: </a:t>
            </a:r>
            <a:endParaRPr lang="en-US" dirty="0">
              <a:solidFill>
                <a:srgbClr val="FF0000"/>
              </a:solidFill>
              <a:cs typeface="B Titr" pitchFamily="2" charset="-78"/>
            </a:endParaRPr>
          </a:p>
        </p:txBody>
      </p:sp>
      <p:sp>
        <p:nvSpPr>
          <p:cNvPr id="6" name="Title 1"/>
          <p:cNvSpPr txBox="1">
            <a:spLocks/>
          </p:cNvSpPr>
          <p:nvPr/>
        </p:nvSpPr>
        <p:spPr>
          <a:xfrm>
            <a:off x="457200" y="1524000"/>
            <a:ext cx="8229600" cy="480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800" b="1" dirty="0">
                <a:cs typeface="B Titr" pitchFamily="2" charset="-78"/>
              </a:rPr>
              <a:t>کلاس اولی را در نظر بگیریدکه طبق برنامه ی روزانه، قرار است معلم در یک جلسه به آموزش درس تربیت بدنی «ورزش» بپردازد. از آن ها می خواهد با طناب هایی که در اختیار دارند، نماد عدد ها یی را بسازند. و برابر دستورالعملی که معلم تعیین می کند مشغول بازی کردن شوند و از روی عدد ها بپرند و... در فرایند کار معلم از آن ها می خواهد برای پریدن خود از روی نماد اعداد، جمله هایی بنویسند. در این جلسه معلم ، درس ورزش ، فعالیت نوشتاری در فارسی وریاضی را تلفیق کرد.</a:t>
            </a:r>
            <a:endParaRPr lang="en-US" sz="2800" dirty="0">
              <a:cs typeface="B Titr" pitchFamily="2" charset="-78"/>
            </a:endParaRPr>
          </a:p>
          <a:p>
            <a:pPr algn="r" rtl="1"/>
            <a:r>
              <a:rPr lang="fa-IR" sz="2800" b="1" dirty="0">
                <a:cs typeface="B Titr" pitchFamily="2" charset="-78"/>
              </a:rPr>
              <a:t>معلم چندپایه نبایددر اجرای برنامه های خود، دغدغه ی خاطر نپرداختن به صفحات خاصی از کتاب درسی را داشته باشد. بلکه باید برای او هدف از آموزش یک مفهوم در یک ماده ی درسی مهم باشد. </a:t>
            </a:r>
            <a:endParaRPr lang="en-US" sz="2800" dirty="0">
              <a:cs typeface="B Titr" pitchFamily="2" charset="-78"/>
            </a:endParaRPr>
          </a:p>
        </p:txBody>
      </p:sp>
    </p:spTree>
    <p:extLst>
      <p:ext uri="{BB962C8B-B14F-4D97-AF65-F5344CB8AC3E}">
        <p14:creationId xmlns:p14="http://schemas.microsoft.com/office/powerpoint/2010/main" val="273323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
                                        </p:tgtEl>
                                        <p:attrNameLst>
                                          <p:attrName>ppt_y</p:attrName>
                                        </p:attrNameLst>
                                      </p:cBhvr>
                                      <p:tavLst>
                                        <p:tav tm="0">
                                          <p:val>
                                            <p:strVal val="#ppt_y"/>
                                          </p:val>
                                        </p:tav>
                                        <p:tav tm="100000">
                                          <p:val>
                                            <p:strVal val="#ppt_y"/>
                                          </p:val>
                                        </p:tav>
                                      </p:tavLst>
                                    </p:anim>
                                    <p:anim calcmode="lin" valueType="num">
                                      <p:cBhvr>
                                        <p:cTn id="18"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b="1" u="dotDotDash" dirty="0">
                <a:solidFill>
                  <a:srgbClr val="FF0000"/>
                </a:solidFill>
                <a:cs typeface="B Titr" pitchFamily="2" charset="-78"/>
              </a:rPr>
              <a:t>مثال(2)</a:t>
            </a:r>
            <a:r>
              <a:rPr lang="fa-IR" b="1" dirty="0">
                <a:solidFill>
                  <a:srgbClr val="FF0000"/>
                </a:solidFill>
                <a:cs typeface="B Titr" pitchFamily="2" charset="-78"/>
              </a:rPr>
              <a:t>: </a:t>
            </a:r>
            <a:endParaRPr lang="en-US" dirty="0">
              <a:solidFill>
                <a:srgbClr val="FF0000"/>
              </a:solidFill>
              <a:cs typeface="B Titr" pitchFamily="2" charset="-78"/>
            </a:endParaRPr>
          </a:p>
        </p:txBody>
      </p:sp>
      <p:sp>
        <p:nvSpPr>
          <p:cNvPr id="6" name="Title 1"/>
          <p:cNvSpPr txBox="1">
            <a:spLocks/>
          </p:cNvSpPr>
          <p:nvPr/>
        </p:nvSpPr>
        <p:spPr>
          <a:xfrm>
            <a:off x="457200" y="1219200"/>
            <a:ext cx="8229600" cy="5105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sz="2400" b="1" dirty="0"/>
              <a:t>درپایه ی اول در کتاب فارسی (خواندن) فعالیتی تحت عنوان « ببین وبگو» آمده است.  هدف از انجام دادن فعالیت « ببین و بگو» این است که هر دانش آموز باید با دقت به مشاهده ی تصاویری بپردازد. ازآن اطلاعات جمع آوری کند. وحاصل مشاهدات خود را برای همکلاسی خود به صورت جمله ودر نهایت داستان آن را به زبانی ساده شفاهی بیان کند. </a:t>
            </a:r>
            <a:endParaRPr lang="en-US" sz="2400" dirty="0"/>
          </a:p>
          <a:p>
            <a:pPr rtl="1"/>
            <a:r>
              <a:rPr lang="fa-IR" sz="2400" b="1" dirty="0"/>
              <a:t>آن چه که باید در این فعالیت مورد توجه باشد این است که تصاویر هدف نیستند. بلکه تصاویر وسیله ای هستند برای درک مفهومی که درآن آمده است. بنابراین می توان همراه پایه ی اول، از همین تصاویرواحد برای دانش آموزان پایه های دوم وسوم هم استفاده کرد. اما دانش آموزان هر پایه باید بر اساس درک وفهم خود، توصیفی از تصاویرارائه کنند وداستان آن را بسازند. در این فعالیت ممکن است موضوع داستان یکی باشد، اما چینش و نوع کلمه ها و جمله سازی در این داستان، برای هر گروه یا پایه ها متفاوت خواهد بود. </a:t>
            </a:r>
            <a:endParaRPr lang="en-US" sz="2400" dirty="0"/>
          </a:p>
        </p:txBody>
      </p:sp>
    </p:spTree>
    <p:extLst>
      <p:ext uri="{BB962C8B-B14F-4D97-AF65-F5344CB8AC3E}">
        <p14:creationId xmlns:p14="http://schemas.microsoft.com/office/powerpoint/2010/main" val="317228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
                                        </p:tgtEl>
                                        <p:attrNameLst>
                                          <p:attrName>ppt_y</p:attrName>
                                        </p:attrNameLst>
                                      </p:cBhvr>
                                      <p:tavLst>
                                        <p:tav tm="0">
                                          <p:val>
                                            <p:strVal val="#ppt_y"/>
                                          </p:val>
                                        </p:tav>
                                        <p:tav tm="100000">
                                          <p:val>
                                            <p:strVal val="#ppt_y"/>
                                          </p:val>
                                        </p:tav>
                                      </p:tavLst>
                                    </p:anim>
                                    <p:anim calcmode="lin" valueType="num">
                                      <p:cBhvr>
                                        <p:cTn id="18"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554163"/>
          </a:xfrm>
        </p:spPr>
        <p:txBody>
          <a:bodyPr>
            <a:noAutofit/>
          </a:bodyPr>
          <a:lstStyle/>
          <a:p>
            <a:pPr algn="r"/>
            <a:r>
              <a:rPr lang="fa-IR" sz="2400" b="1" dirty="0">
                <a:cs typeface="B Titr" pitchFamily="2" charset="-78"/>
              </a:rPr>
              <a:t>از طرفی دیگر اگر بخواهیم دانش آموزان دراین فعالیت، داستان اتفاقی را که در تصاویر رخ داده است را با توجه به هدف آن ( مشاهده و جمع آوری اطلاعات ) همزمان در درس علوم تجربی ازطریق مشاهده، بیان کنند، تلفیق علوم تجربی با زبان آموزی است. مانند: (داستان از گل تا میوه شدن در گیاه، دوره ی رشد جانوران و دوره آب وغیره )</a:t>
            </a:r>
            <a:endParaRPr lang="en-US" sz="2400" dirty="0">
              <a:cs typeface="B Titr" pitchFamily="2" charset="-78"/>
            </a:endParaRPr>
          </a:p>
        </p:txBody>
      </p:sp>
      <p:sp>
        <p:nvSpPr>
          <p:cNvPr id="6" name="Title 1"/>
          <p:cNvSpPr txBox="1">
            <a:spLocks/>
          </p:cNvSpPr>
          <p:nvPr/>
        </p:nvSpPr>
        <p:spPr>
          <a:xfrm>
            <a:off x="457200" y="1828800"/>
            <a:ext cx="8229600" cy="480060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دراجرای این برنامه ها، معلم نباید تصور کند به دلیل این که حجم کار دانش آموزان پایه های بالاتر زیاد است، آن ها فرصت پرداختن به مشکلات وضعف آموزشی را به طور مستقیم با معلم پیدا نمی کنند. البته به ظاهر ممکن است چنین به نظر آید. اما در فعالیت های تلفیقی به طور غیر مستقیم دانش آموزان پایه ها به فعالیت هایی می پردازندکه برای رفع اشکال آموزشی و مرور پیش نیازها ، بسیارمناسب است.  چنین روش هایی بهترین نتیجه را در بردارد. زیرا بدون این که ضعف پایه ها به رخ افراد کشیده شود، با    برنامه ی معلم درانجام فعالیت ها تحت عنوان « </a:t>
            </a:r>
            <a:r>
              <a:rPr lang="fa-IR" b="1" dirty="0">
                <a:solidFill>
                  <a:srgbClr val="FF0000"/>
                </a:solidFill>
                <a:cs typeface="B Titr" pitchFamily="2" charset="-78"/>
              </a:rPr>
              <a:t>معلم</a:t>
            </a:r>
            <a:r>
              <a:rPr lang="fa-IR" b="1" dirty="0">
                <a:cs typeface="B Titr" pitchFamily="2" charset="-78"/>
              </a:rPr>
              <a:t> </a:t>
            </a:r>
            <a:r>
              <a:rPr lang="fa-IR" b="1" dirty="0">
                <a:solidFill>
                  <a:srgbClr val="FF0000"/>
                </a:solidFill>
                <a:cs typeface="B Titr" pitchFamily="2" charset="-78"/>
              </a:rPr>
              <a:t>یار</a:t>
            </a:r>
            <a:r>
              <a:rPr lang="fa-IR" b="1" dirty="0">
                <a:cs typeface="B Titr" pitchFamily="2" charset="-78"/>
              </a:rPr>
              <a:t>» ویا «</a:t>
            </a:r>
            <a:r>
              <a:rPr lang="fa-IR" b="1" dirty="0">
                <a:solidFill>
                  <a:srgbClr val="FF0000"/>
                </a:solidFill>
                <a:cs typeface="B Titr" pitchFamily="2" charset="-78"/>
              </a:rPr>
              <a:t>کمک</a:t>
            </a:r>
            <a:r>
              <a:rPr lang="fa-IR" b="1" dirty="0">
                <a:cs typeface="B Titr" pitchFamily="2" charset="-78"/>
              </a:rPr>
              <a:t> </a:t>
            </a:r>
            <a:r>
              <a:rPr lang="fa-IR" b="1" dirty="0">
                <a:solidFill>
                  <a:srgbClr val="FF0000"/>
                </a:solidFill>
                <a:cs typeface="B Titr" pitchFamily="2" charset="-78"/>
              </a:rPr>
              <a:t>کار</a:t>
            </a:r>
            <a:r>
              <a:rPr lang="fa-IR" b="1" dirty="0">
                <a:cs typeface="B Titr" pitchFamily="2" charset="-78"/>
              </a:rPr>
              <a:t> </a:t>
            </a:r>
            <a:r>
              <a:rPr lang="fa-IR" b="1" dirty="0">
                <a:solidFill>
                  <a:srgbClr val="FF0000"/>
                </a:solidFill>
                <a:cs typeface="B Titr" pitchFamily="2" charset="-78"/>
              </a:rPr>
              <a:t>معلم</a:t>
            </a:r>
            <a:r>
              <a:rPr lang="fa-IR" b="1" dirty="0">
                <a:cs typeface="B Titr" pitchFamily="2" charset="-78"/>
              </a:rPr>
              <a:t>» در گروه های دیگرپایه ها قرار می گیرند.</a:t>
            </a:r>
            <a:endParaRPr lang="en-US" dirty="0">
              <a:cs typeface="B Titr" pitchFamily="2" charset="-78"/>
            </a:endParaRPr>
          </a:p>
        </p:txBody>
      </p:sp>
    </p:spTree>
    <p:extLst>
      <p:ext uri="{BB962C8B-B14F-4D97-AF65-F5344CB8AC3E}">
        <p14:creationId xmlns:p14="http://schemas.microsoft.com/office/powerpoint/2010/main" val="94846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
                                        </p:tgtEl>
                                        <p:attrNameLst>
                                          <p:attrName>ppt_y</p:attrName>
                                        </p:attrNameLst>
                                      </p:cBhvr>
                                      <p:tavLst>
                                        <p:tav tm="0">
                                          <p:val>
                                            <p:strVal val="#ppt_y"/>
                                          </p:val>
                                        </p:tav>
                                        <p:tav tm="100000">
                                          <p:val>
                                            <p:strVal val="#ppt_y"/>
                                          </p:val>
                                        </p:tav>
                                      </p:tavLst>
                                    </p:anim>
                                    <p:anim calcmode="lin" valueType="num">
                                      <p:cBhvr>
                                        <p:cTn id="18"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r"/>
            <a:r>
              <a:rPr lang="fa-IR" sz="2000" b="1" dirty="0">
                <a:cs typeface="B Titr" pitchFamily="2" charset="-78"/>
              </a:rPr>
              <a:t>3 -  برنامه ی پیشنهادی روزانه، ترکیبی ازشیوه های « </a:t>
            </a:r>
            <a:r>
              <a:rPr lang="fa-IR" sz="2000" b="1" dirty="0">
                <a:solidFill>
                  <a:srgbClr val="FF0000"/>
                </a:solidFill>
                <a:cs typeface="B Titr" pitchFamily="2" charset="-78"/>
              </a:rPr>
              <a:t>تلفیقی</a:t>
            </a:r>
            <a:r>
              <a:rPr lang="fa-IR" sz="2000" b="1" dirty="0">
                <a:cs typeface="B Titr" pitchFamily="2" charset="-78"/>
              </a:rPr>
              <a:t>، </a:t>
            </a:r>
            <a:r>
              <a:rPr lang="fa-IR" sz="2000" b="1" dirty="0">
                <a:solidFill>
                  <a:srgbClr val="FF0000"/>
                </a:solidFill>
                <a:cs typeface="B Titr" pitchFamily="2" charset="-78"/>
              </a:rPr>
              <a:t>محوری</a:t>
            </a:r>
            <a:r>
              <a:rPr lang="fa-IR" sz="2000" b="1" dirty="0">
                <a:cs typeface="B Titr" pitchFamily="2" charset="-78"/>
              </a:rPr>
              <a:t> </a:t>
            </a:r>
            <a:r>
              <a:rPr lang="fa-IR" sz="2000" b="1" dirty="0">
                <a:solidFill>
                  <a:srgbClr val="FF0000"/>
                </a:solidFill>
                <a:cs typeface="B Titr" pitchFamily="2" charset="-78"/>
              </a:rPr>
              <a:t>تدریس</a:t>
            </a:r>
            <a:r>
              <a:rPr lang="fa-IR" sz="2000" b="1" dirty="0">
                <a:cs typeface="B Titr" pitchFamily="2" charset="-78"/>
              </a:rPr>
              <a:t> </a:t>
            </a:r>
            <a:r>
              <a:rPr lang="fa-IR" sz="2000" b="1" dirty="0">
                <a:solidFill>
                  <a:srgbClr val="FF0000"/>
                </a:solidFill>
                <a:cs typeface="B Titr" pitchFamily="2" charset="-78"/>
              </a:rPr>
              <a:t>مستقل</a:t>
            </a:r>
            <a:r>
              <a:rPr lang="fa-IR" sz="2000" b="1" dirty="0">
                <a:cs typeface="B Titr" pitchFamily="2" charset="-78"/>
              </a:rPr>
              <a:t>» با مواد درسی متفاوت (گروهی)، با اهداف آموزشی مشترک و مستقل. (کلاس 6 پایه) </a:t>
            </a:r>
            <a:endParaRPr lang="en-US" sz="2000" dirty="0">
              <a:cs typeface="B Titr"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206237540"/>
              </p:ext>
            </p:extLst>
          </p:nvPr>
        </p:nvGraphicFramePr>
        <p:xfrm>
          <a:off x="228601" y="1371601"/>
          <a:ext cx="8686799" cy="5486400"/>
        </p:xfrm>
        <a:graphic>
          <a:graphicData uri="http://schemas.openxmlformats.org/drawingml/2006/table">
            <a:tbl>
              <a:tblPr rtl="1" firstRow="1" firstCol="1" lastRow="1" lastCol="1" bandRow="1" bandCol="1">
                <a:tableStyleId>{5940675A-B579-460E-94D1-54222C63F5DA}</a:tableStyleId>
              </a:tblPr>
              <a:tblGrid>
                <a:gridCol w="704648"/>
                <a:gridCol w="1526048"/>
                <a:gridCol w="1526048"/>
                <a:gridCol w="1642801"/>
                <a:gridCol w="1643627"/>
                <a:gridCol w="1643627"/>
              </a:tblGrid>
              <a:tr h="515199">
                <a:tc>
                  <a:txBody>
                    <a:bodyPr/>
                    <a:lstStyle/>
                    <a:p>
                      <a:pPr algn="ctr" rtl="1">
                        <a:lnSpc>
                          <a:spcPct val="115000"/>
                        </a:lnSpc>
                        <a:spcAft>
                          <a:spcPts val="0"/>
                        </a:spcAft>
                      </a:pPr>
                      <a:r>
                        <a:rPr lang="fa-IR" sz="1200" dirty="0">
                          <a:effectLst/>
                          <a:cs typeface="B Titr" pitchFamily="2" charset="-78"/>
                        </a:rPr>
                        <a:t>ایام هفته</a:t>
                      </a:r>
                      <a:endParaRPr lang="en-US" sz="1200" dirty="0">
                        <a:effectLst/>
                        <a:latin typeface="Calibri"/>
                        <a:ea typeface="Times New Roman"/>
                        <a:cs typeface="B Titr" pitchFamily="2" charset="-78"/>
                      </a:endParaRPr>
                    </a:p>
                  </a:txBody>
                  <a:tcPr marL="59396" marR="59396" marT="0" marB="0"/>
                </a:tc>
                <a:tc>
                  <a:txBody>
                    <a:bodyPr/>
                    <a:lstStyle/>
                    <a:p>
                      <a:pPr algn="ctr" rtl="1">
                        <a:lnSpc>
                          <a:spcPct val="115000"/>
                        </a:lnSpc>
                        <a:spcAft>
                          <a:spcPts val="0"/>
                        </a:spcAft>
                      </a:pPr>
                      <a:r>
                        <a:rPr lang="fa-IR" sz="1100" dirty="0">
                          <a:effectLst/>
                          <a:cs typeface="B Titr" pitchFamily="2" charset="-78"/>
                        </a:rPr>
                        <a:t>  پایه</a:t>
                      </a:r>
                      <a:endParaRPr lang="en-US" sz="1200" dirty="0">
                        <a:effectLst/>
                        <a:latin typeface="Calibri"/>
                        <a:ea typeface="Times New Roman"/>
                        <a:cs typeface="B Titr" pitchFamily="2" charset="-78"/>
                      </a:endParaRPr>
                    </a:p>
                  </a:txBody>
                  <a:tcPr marL="59396" marR="59396" marT="0" marB="0"/>
                </a:tc>
                <a:tc>
                  <a:txBody>
                    <a:bodyPr/>
                    <a:lstStyle/>
                    <a:p>
                      <a:pPr algn="ctr" rtl="1">
                        <a:lnSpc>
                          <a:spcPct val="115000"/>
                        </a:lnSpc>
                        <a:spcAft>
                          <a:spcPts val="0"/>
                        </a:spcAft>
                      </a:pPr>
                      <a:r>
                        <a:rPr lang="fa-IR" sz="1800" dirty="0">
                          <a:effectLst/>
                          <a:cs typeface="B Titr" pitchFamily="2" charset="-78"/>
                        </a:rPr>
                        <a:t>    جلسه ی اول</a:t>
                      </a:r>
                      <a:endParaRPr lang="en-US" sz="1200" dirty="0">
                        <a:effectLst/>
                        <a:latin typeface="Calibri"/>
                        <a:ea typeface="Times New Roman"/>
                        <a:cs typeface="B Titr" pitchFamily="2" charset="-78"/>
                      </a:endParaRPr>
                    </a:p>
                  </a:txBody>
                  <a:tcPr marL="59396" marR="59396" marT="0" marB="0"/>
                </a:tc>
                <a:tc>
                  <a:txBody>
                    <a:bodyPr/>
                    <a:lstStyle/>
                    <a:p>
                      <a:pPr algn="ctr" rtl="1">
                        <a:lnSpc>
                          <a:spcPct val="115000"/>
                        </a:lnSpc>
                        <a:spcAft>
                          <a:spcPts val="0"/>
                        </a:spcAft>
                      </a:pPr>
                      <a:r>
                        <a:rPr lang="fa-IR" sz="1800" dirty="0">
                          <a:effectLst/>
                          <a:cs typeface="B Titr" pitchFamily="2" charset="-78"/>
                        </a:rPr>
                        <a:t>   جلسه ی دوم         </a:t>
                      </a:r>
                      <a:endParaRPr lang="en-US" sz="1200" dirty="0">
                        <a:effectLst/>
                        <a:latin typeface="Calibri"/>
                        <a:ea typeface="Times New Roman"/>
                        <a:cs typeface="B Titr" pitchFamily="2" charset="-78"/>
                      </a:endParaRPr>
                    </a:p>
                  </a:txBody>
                  <a:tcPr marL="59396" marR="59396" marT="0" marB="0"/>
                </a:tc>
                <a:tc>
                  <a:txBody>
                    <a:bodyPr/>
                    <a:lstStyle/>
                    <a:p>
                      <a:pPr algn="ctr" rtl="1">
                        <a:lnSpc>
                          <a:spcPct val="115000"/>
                        </a:lnSpc>
                        <a:spcAft>
                          <a:spcPts val="0"/>
                        </a:spcAft>
                      </a:pPr>
                      <a:r>
                        <a:rPr lang="fa-IR" sz="1800" dirty="0">
                          <a:effectLst/>
                          <a:cs typeface="B Titr" pitchFamily="2" charset="-78"/>
                        </a:rPr>
                        <a:t>جلسه ی سوم</a:t>
                      </a:r>
                      <a:endParaRPr lang="en-US" sz="1200" dirty="0">
                        <a:effectLst/>
                        <a:latin typeface="Calibri"/>
                        <a:ea typeface="Times New Roman"/>
                        <a:cs typeface="B Titr" pitchFamily="2" charset="-78"/>
                      </a:endParaRPr>
                    </a:p>
                  </a:txBody>
                  <a:tcPr marL="59396" marR="59396" marT="0" marB="0"/>
                </a:tc>
                <a:tc>
                  <a:txBody>
                    <a:bodyPr/>
                    <a:lstStyle/>
                    <a:p>
                      <a:pPr algn="ctr" rtl="1">
                        <a:lnSpc>
                          <a:spcPct val="115000"/>
                        </a:lnSpc>
                        <a:spcAft>
                          <a:spcPts val="0"/>
                        </a:spcAft>
                      </a:pPr>
                      <a:r>
                        <a:rPr lang="fa-IR" sz="1800" dirty="0">
                          <a:effectLst/>
                          <a:cs typeface="B Titr" pitchFamily="2" charset="-78"/>
                        </a:rPr>
                        <a:t>  جلسه ی چهارم</a:t>
                      </a:r>
                      <a:endParaRPr lang="en-US" sz="1200" dirty="0">
                        <a:effectLst/>
                        <a:latin typeface="Calibri"/>
                        <a:ea typeface="Times New Roman"/>
                        <a:cs typeface="B Titr" pitchFamily="2" charset="-78"/>
                      </a:endParaRPr>
                    </a:p>
                  </a:txBody>
                  <a:tcPr marL="59396" marR="59396" marT="0" marB="0"/>
                </a:tc>
              </a:tr>
              <a:tr h="625601">
                <a:tc rowSpan="6">
                  <a:txBody>
                    <a:bodyPr/>
                    <a:lstStyle/>
                    <a:p>
                      <a:pPr marL="71755" marR="71755" algn="ctr" rtl="1">
                        <a:lnSpc>
                          <a:spcPct val="115000"/>
                        </a:lnSpc>
                        <a:spcAft>
                          <a:spcPts val="0"/>
                        </a:spcAft>
                      </a:pPr>
                      <a:r>
                        <a:rPr lang="fa-IR" sz="1400" dirty="0">
                          <a:solidFill>
                            <a:srgbClr val="FF0000"/>
                          </a:solidFill>
                          <a:effectLst/>
                          <a:cs typeface="B Titr" pitchFamily="2" charset="-78"/>
                        </a:rPr>
                        <a:t>      یکی از روزهای هفته بطور مثال : دو شنبه  </a:t>
                      </a:r>
                      <a:endParaRPr lang="en-US" sz="1000" dirty="0">
                        <a:solidFill>
                          <a:srgbClr val="FF0000"/>
                        </a:solidFill>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latin typeface="Calibri"/>
                        <a:ea typeface="Times New Roman"/>
                        <a:cs typeface="B Titr" pitchFamily="2" charset="-78"/>
                      </a:endParaRPr>
                    </a:p>
                  </a:txBody>
                  <a:tcPr marL="59396" marR="59396" marT="0" marB="0" vert="vert270"/>
                </a:tc>
                <a:tc>
                  <a:txBody>
                    <a:bodyPr/>
                    <a:lstStyle/>
                    <a:p>
                      <a:pPr algn="ctr" rtl="1">
                        <a:lnSpc>
                          <a:spcPct val="115000"/>
                        </a:lnSpc>
                        <a:spcAft>
                          <a:spcPts val="0"/>
                        </a:spcAft>
                      </a:pPr>
                      <a:r>
                        <a:rPr lang="fa-IR" sz="2800" dirty="0">
                          <a:solidFill>
                            <a:srgbClr val="FF0000"/>
                          </a:solidFill>
                          <a:effectLst/>
                          <a:cs typeface="B Titr" pitchFamily="2" charset="-78"/>
                        </a:rPr>
                        <a:t>  اول</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    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    (جمع اعداد)</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خواندن</a:t>
                      </a:r>
                      <a:endParaRPr lang="en-US" sz="1000">
                        <a:effectLst/>
                        <a:cs typeface="B Titr" pitchFamily="2" charset="-78"/>
                      </a:endParaRPr>
                    </a:p>
                    <a:p>
                      <a:pPr algn="r" rtl="1">
                        <a:lnSpc>
                          <a:spcPct val="115000"/>
                        </a:lnSpc>
                        <a:spcAft>
                          <a:spcPts val="0"/>
                        </a:spcAft>
                      </a:pPr>
                      <a:r>
                        <a:rPr lang="fa-IR" sz="900">
                          <a:effectLst/>
                          <a:cs typeface="B Titr" pitchFamily="2" charset="-78"/>
                        </a:rPr>
                        <a:t>(توجه به ویژگی شکل کلمه)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نوشتاری</a:t>
                      </a:r>
                      <a:endParaRPr lang="en-US" sz="1000">
                        <a:effectLst/>
                        <a:cs typeface="B Titr" pitchFamily="2" charset="-78"/>
                      </a:endParaRPr>
                    </a:p>
                    <a:p>
                      <a:pPr algn="r" rtl="1">
                        <a:lnSpc>
                          <a:spcPct val="115000"/>
                        </a:lnSpc>
                        <a:spcAft>
                          <a:spcPts val="0"/>
                        </a:spcAft>
                      </a:pPr>
                      <a:r>
                        <a:rPr lang="fa-IR" sz="900">
                          <a:effectLst/>
                          <a:cs typeface="B Titr" pitchFamily="2" charset="-78"/>
                        </a:rPr>
                        <a:t> (انجام تمرینات نوشتاری)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ورزش</a:t>
                      </a:r>
                      <a:endParaRPr lang="en-US" sz="1000">
                        <a:effectLst/>
                        <a:cs typeface="B Titr" pitchFamily="2" charset="-78"/>
                      </a:endParaRPr>
                    </a:p>
                    <a:p>
                      <a:pPr algn="r" rtl="1">
                        <a:lnSpc>
                          <a:spcPct val="115000"/>
                        </a:lnSpc>
                        <a:spcAft>
                          <a:spcPts val="0"/>
                        </a:spcAft>
                      </a:pPr>
                      <a:r>
                        <a:rPr lang="fa-IR" sz="900">
                          <a:effectLst/>
                          <a:cs typeface="B Titr" pitchFamily="2" charset="-78"/>
                        </a:rPr>
                        <a:t>   (انجام بازی آزاد) </a:t>
                      </a:r>
                      <a:endParaRPr lang="en-US" sz="1000">
                        <a:effectLst/>
                        <a:latin typeface="Calibri"/>
                        <a:ea typeface="Times New Roman"/>
                        <a:cs typeface="B Titr" pitchFamily="2" charset="-78"/>
                      </a:endParaRPr>
                    </a:p>
                  </a:txBody>
                  <a:tcPr marL="59396" marR="59396" marT="0" marB="0"/>
                </a:tc>
              </a:tr>
              <a:tr h="627334">
                <a:tc vMerge="1">
                  <a:txBody>
                    <a:bodyPr/>
                    <a:lstStyle/>
                    <a:p>
                      <a:pPr rtl="1"/>
                      <a:endParaRPr lang="fa-IR"/>
                    </a:p>
                  </a:txBody>
                  <a:tcPr/>
                </a:tc>
                <a:tc>
                  <a:txBody>
                    <a:bodyPr/>
                    <a:lstStyle/>
                    <a:p>
                      <a:pPr algn="ctr" rtl="1">
                        <a:lnSpc>
                          <a:spcPct val="115000"/>
                        </a:lnSpc>
                        <a:spcAft>
                          <a:spcPts val="0"/>
                        </a:spcAft>
                      </a:pPr>
                      <a:r>
                        <a:rPr lang="fa-IR" sz="2800" dirty="0">
                          <a:solidFill>
                            <a:srgbClr val="FF0000"/>
                          </a:solidFill>
                          <a:effectLst/>
                          <a:cs typeface="B Titr" pitchFamily="2" charset="-78"/>
                        </a:rPr>
                        <a:t>  دوم</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    (جمع اعداد)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خواندن</a:t>
                      </a:r>
                      <a:endParaRPr lang="en-US" sz="1000">
                        <a:effectLst/>
                        <a:cs typeface="B Titr" pitchFamily="2" charset="-78"/>
                      </a:endParaRPr>
                    </a:p>
                    <a:p>
                      <a:pPr algn="r" rtl="1">
                        <a:lnSpc>
                          <a:spcPct val="115000"/>
                        </a:lnSpc>
                        <a:spcAft>
                          <a:spcPts val="0"/>
                        </a:spcAft>
                      </a:pPr>
                      <a:r>
                        <a:rPr lang="fa-IR" sz="900">
                          <a:effectLst/>
                          <a:cs typeface="B Titr" pitchFamily="2" charset="-78"/>
                        </a:rPr>
                        <a:t>( توجه به ویژگی شکل کلمه)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نوشتاری</a:t>
                      </a:r>
                      <a:endParaRPr lang="en-US" sz="1000">
                        <a:effectLst/>
                        <a:cs typeface="B Titr" pitchFamily="2" charset="-78"/>
                      </a:endParaRPr>
                    </a:p>
                    <a:p>
                      <a:pPr algn="r" rtl="1">
                        <a:lnSpc>
                          <a:spcPct val="115000"/>
                        </a:lnSpc>
                        <a:spcAft>
                          <a:spcPts val="0"/>
                        </a:spcAft>
                      </a:pPr>
                      <a:r>
                        <a:rPr lang="fa-IR" sz="900">
                          <a:effectLst/>
                          <a:cs typeface="B Titr" pitchFamily="2" charset="-78"/>
                        </a:rPr>
                        <a:t> (انجام تمرینات نوشتاری)</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ورزش</a:t>
                      </a:r>
                      <a:endParaRPr lang="en-US" sz="1000">
                        <a:effectLst/>
                        <a:cs typeface="B Titr" pitchFamily="2" charset="-78"/>
                      </a:endParaRPr>
                    </a:p>
                    <a:p>
                      <a:pPr algn="r" rtl="1">
                        <a:lnSpc>
                          <a:spcPct val="115000"/>
                        </a:lnSpc>
                        <a:spcAft>
                          <a:spcPts val="0"/>
                        </a:spcAft>
                      </a:pPr>
                      <a:r>
                        <a:rPr lang="fa-IR" sz="900">
                          <a:effectLst/>
                          <a:cs typeface="B Titr" pitchFamily="2" charset="-78"/>
                        </a:rPr>
                        <a:t>  (انجام بازی آزاد)  </a:t>
                      </a:r>
                      <a:endParaRPr lang="en-US" sz="1000">
                        <a:effectLst/>
                        <a:latin typeface="Calibri"/>
                        <a:ea typeface="Times New Roman"/>
                        <a:cs typeface="B Titr" pitchFamily="2" charset="-78"/>
                      </a:endParaRPr>
                    </a:p>
                  </a:txBody>
                  <a:tcPr marL="59396" marR="59396" marT="0" marB="0"/>
                </a:tc>
              </a:tr>
              <a:tr h="911333">
                <a:tc vMerge="1">
                  <a:txBody>
                    <a:bodyPr/>
                    <a:lstStyle/>
                    <a:p>
                      <a:pPr rtl="1"/>
                      <a:endParaRPr lang="fa-IR"/>
                    </a:p>
                  </a:txBody>
                  <a:tcPr/>
                </a:tc>
                <a:tc>
                  <a:txBody>
                    <a:bodyPr/>
                    <a:lstStyle/>
                    <a:p>
                      <a:pPr algn="ctr" rtl="1">
                        <a:lnSpc>
                          <a:spcPct val="115000"/>
                        </a:lnSpc>
                        <a:spcAft>
                          <a:spcPts val="0"/>
                        </a:spcAft>
                      </a:pPr>
                      <a:r>
                        <a:rPr lang="fa-IR" sz="2800" dirty="0">
                          <a:solidFill>
                            <a:srgbClr val="FF0000"/>
                          </a:solidFill>
                          <a:effectLst/>
                          <a:cs typeface="B Titr" pitchFamily="2" charset="-78"/>
                        </a:rPr>
                        <a:t> سوم</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   (جمع اعداد)</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dirty="0">
                          <a:effectLst/>
                          <a:cs typeface="B Titr" pitchFamily="2" charset="-78"/>
                        </a:rPr>
                        <a:t>*فارسی خواندن</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 </a:t>
                      </a:r>
                      <a:r>
                        <a:rPr lang="fa-IR" sz="1200" dirty="0">
                          <a:effectLst/>
                          <a:cs typeface="B Titr" pitchFamily="2" charset="-78"/>
                        </a:rPr>
                        <a:t>(تدریس مستقل )</a:t>
                      </a:r>
                      <a:endParaRPr lang="en-US" sz="1000" dirty="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   فارسی نوشتاری</a:t>
                      </a:r>
                      <a:endParaRPr lang="en-US" sz="1000">
                        <a:effectLst/>
                        <a:cs typeface="B Titr" pitchFamily="2" charset="-78"/>
                      </a:endParaRPr>
                    </a:p>
                    <a:p>
                      <a:pPr algn="r" rtl="1">
                        <a:lnSpc>
                          <a:spcPct val="115000"/>
                        </a:lnSpc>
                        <a:spcAft>
                          <a:spcPts val="0"/>
                        </a:spcAft>
                      </a:pPr>
                      <a:r>
                        <a:rPr lang="fa-IR" sz="900">
                          <a:effectLst/>
                          <a:cs typeface="B Titr" pitchFamily="2" charset="-78"/>
                        </a:rPr>
                        <a:t> (انجام تمرینات نوشتاری)</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نقاشی</a:t>
                      </a:r>
                      <a:endParaRPr lang="en-US" sz="1000">
                        <a:effectLst/>
                        <a:cs typeface="B Titr" pitchFamily="2" charset="-78"/>
                      </a:endParaRPr>
                    </a:p>
                    <a:p>
                      <a:pPr algn="r" rtl="1">
                        <a:lnSpc>
                          <a:spcPct val="115000"/>
                        </a:lnSpc>
                        <a:spcAft>
                          <a:spcPts val="0"/>
                        </a:spcAft>
                      </a:pPr>
                      <a:r>
                        <a:rPr lang="fa-IR" sz="900">
                          <a:effectLst/>
                          <a:cs typeface="B Titr" pitchFamily="2" charset="-78"/>
                        </a:rPr>
                        <a:t>      (نقاشی آزاد )</a:t>
                      </a:r>
                      <a:endParaRPr lang="en-US" sz="1000">
                        <a:effectLst/>
                        <a:latin typeface="Calibri"/>
                        <a:ea typeface="Times New Roman"/>
                        <a:cs typeface="B Titr" pitchFamily="2" charset="-78"/>
                      </a:endParaRPr>
                    </a:p>
                  </a:txBody>
                  <a:tcPr marL="59396" marR="59396" marT="0" marB="0"/>
                </a:tc>
              </a:tr>
              <a:tr h="956800">
                <a:tc vMerge="1">
                  <a:txBody>
                    <a:bodyPr/>
                    <a:lstStyle/>
                    <a:p>
                      <a:pPr rtl="1"/>
                      <a:endParaRPr lang="fa-IR"/>
                    </a:p>
                  </a:txBody>
                  <a:tcPr/>
                </a:tc>
                <a:tc>
                  <a:txBody>
                    <a:bodyPr/>
                    <a:lstStyle/>
                    <a:p>
                      <a:pPr algn="ctr" rtl="1">
                        <a:lnSpc>
                          <a:spcPct val="115000"/>
                        </a:lnSpc>
                        <a:spcAft>
                          <a:spcPts val="0"/>
                        </a:spcAft>
                      </a:pPr>
                      <a:r>
                        <a:rPr lang="fa-IR" sz="2800" dirty="0">
                          <a:solidFill>
                            <a:srgbClr val="FF0000"/>
                          </a:solidFill>
                          <a:effectLst/>
                          <a:cs typeface="B Titr" pitchFamily="2" charset="-78"/>
                        </a:rPr>
                        <a:t>چهارم</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(بخش پذیری </a:t>
                      </a:r>
                      <a:r>
                        <a:rPr lang="fa-IR" sz="1200">
                          <a:effectLst/>
                          <a:cs typeface="B Titr" pitchFamily="2" charset="-78"/>
                        </a:rPr>
                        <a:t>تدریس مستقل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خواندن </a:t>
                      </a:r>
                      <a:endParaRPr lang="en-US" sz="1000">
                        <a:effectLst/>
                        <a:cs typeface="B Titr" pitchFamily="2" charset="-78"/>
                      </a:endParaRPr>
                    </a:p>
                    <a:p>
                      <a:pPr algn="r" rtl="1">
                        <a:lnSpc>
                          <a:spcPct val="115000"/>
                        </a:lnSpc>
                        <a:spcAft>
                          <a:spcPts val="0"/>
                        </a:spcAft>
                      </a:pPr>
                      <a:r>
                        <a:rPr lang="fa-IR" sz="900">
                          <a:effectLst/>
                          <a:cs typeface="B Titr" pitchFamily="2" charset="-78"/>
                        </a:rPr>
                        <a:t>(توجه به ویژگی شکل کلمه)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املا </a:t>
                      </a:r>
                      <a:r>
                        <a:rPr lang="fa-IR" sz="900">
                          <a:effectLst/>
                          <a:cs typeface="B Titr" pitchFamily="2" charset="-78"/>
                        </a:rPr>
                        <a:t>( آموزشی )</a:t>
                      </a:r>
                      <a:endParaRPr lang="en-US" sz="1000">
                        <a:effectLst/>
                        <a:cs typeface="B Titr" pitchFamily="2" charset="-78"/>
                      </a:endParaRPr>
                    </a:p>
                    <a:p>
                      <a:pPr algn="r" rtl="1">
                        <a:lnSpc>
                          <a:spcPct val="115000"/>
                        </a:lnSpc>
                        <a:spcAft>
                          <a:spcPts val="0"/>
                        </a:spcAft>
                      </a:pPr>
                      <a:r>
                        <a:rPr lang="fa-IR" sz="900">
                          <a:effectLst/>
                          <a:cs typeface="B Titr" pitchFamily="2" charset="-78"/>
                        </a:rPr>
                        <a:t> با مشارکت دانش آموزان</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علوم</a:t>
                      </a:r>
                      <a:endParaRPr lang="en-US" sz="1000">
                        <a:effectLst/>
                        <a:cs typeface="B Titr" pitchFamily="2" charset="-78"/>
                      </a:endParaRPr>
                    </a:p>
                    <a:p>
                      <a:pPr algn="r" rtl="1">
                        <a:lnSpc>
                          <a:spcPct val="115000"/>
                        </a:lnSpc>
                        <a:spcAft>
                          <a:spcPts val="0"/>
                        </a:spcAft>
                      </a:pPr>
                      <a:r>
                        <a:rPr lang="fa-IR" sz="900">
                          <a:effectLst/>
                          <a:cs typeface="B Titr" pitchFamily="2" charset="-78"/>
                        </a:rPr>
                        <a:t>(جمع بندی نتایج فعالیت خارج ازکلاس وگزارش) </a:t>
                      </a:r>
                      <a:endParaRPr lang="en-US" sz="1000">
                        <a:effectLst/>
                        <a:latin typeface="Calibri"/>
                        <a:ea typeface="Times New Roman"/>
                        <a:cs typeface="B Titr" pitchFamily="2" charset="-78"/>
                      </a:endParaRPr>
                    </a:p>
                  </a:txBody>
                  <a:tcPr marL="59396" marR="59396" marT="0" marB="0"/>
                </a:tc>
              </a:tr>
              <a:tr h="956800">
                <a:tc vMerge="1">
                  <a:txBody>
                    <a:bodyPr/>
                    <a:lstStyle/>
                    <a:p>
                      <a:pPr rtl="1"/>
                      <a:endParaRPr lang="fa-IR"/>
                    </a:p>
                  </a:txBody>
                  <a:tcPr/>
                </a:tc>
                <a:tc>
                  <a:txBody>
                    <a:bodyPr/>
                    <a:lstStyle/>
                    <a:p>
                      <a:pPr algn="ctr" rtl="1">
                        <a:lnSpc>
                          <a:spcPct val="115000"/>
                        </a:lnSpc>
                        <a:spcAft>
                          <a:spcPts val="0"/>
                        </a:spcAft>
                      </a:pPr>
                      <a:r>
                        <a:rPr lang="fa-IR" sz="2800" dirty="0">
                          <a:solidFill>
                            <a:srgbClr val="FF0000"/>
                          </a:solidFill>
                          <a:effectLst/>
                          <a:cs typeface="B Titr" pitchFamily="2" charset="-78"/>
                        </a:rPr>
                        <a:t>پنجم</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(بخش پذیری رفع اشکال)</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خواندن </a:t>
                      </a:r>
                      <a:endParaRPr lang="en-US" sz="1000">
                        <a:effectLst/>
                        <a:cs typeface="B Titr" pitchFamily="2" charset="-78"/>
                      </a:endParaRPr>
                    </a:p>
                    <a:p>
                      <a:pPr algn="r" rtl="1">
                        <a:lnSpc>
                          <a:spcPct val="115000"/>
                        </a:lnSpc>
                        <a:spcAft>
                          <a:spcPts val="0"/>
                        </a:spcAft>
                      </a:pPr>
                      <a:r>
                        <a:rPr lang="fa-IR" sz="900">
                          <a:effectLst/>
                          <a:cs typeface="B Titr" pitchFamily="2" charset="-78"/>
                        </a:rPr>
                        <a:t>(توجه به ویژگی شکل کلمه) </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املا</a:t>
                      </a:r>
                      <a:r>
                        <a:rPr lang="fa-IR" sz="900">
                          <a:effectLst/>
                          <a:cs typeface="B Titr" pitchFamily="2" charset="-78"/>
                        </a:rPr>
                        <a:t> ( آموزشی )</a:t>
                      </a:r>
                      <a:endParaRPr lang="en-US" sz="1000">
                        <a:effectLst/>
                        <a:cs typeface="B Titr" pitchFamily="2" charset="-78"/>
                      </a:endParaRPr>
                    </a:p>
                    <a:p>
                      <a:pPr algn="r" rtl="1">
                        <a:lnSpc>
                          <a:spcPct val="115000"/>
                        </a:lnSpc>
                        <a:spcAft>
                          <a:spcPts val="0"/>
                        </a:spcAft>
                      </a:pPr>
                      <a:r>
                        <a:rPr lang="fa-IR" sz="900">
                          <a:effectLst/>
                          <a:cs typeface="B Titr" pitchFamily="2" charset="-78"/>
                        </a:rPr>
                        <a:t> با مشارکت دانش آموزان</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*علوم</a:t>
                      </a:r>
                      <a:endParaRPr lang="en-US" sz="1000">
                        <a:effectLst/>
                        <a:cs typeface="B Titr" pitchFamily="2" charset="-78"/>
                      </a:endParaRPr>
                    </a:p>
                    <a:p>
                      <a:pPr algn="r" rtl="1">
                        <a:lnSpc>
                          <a:spcPct val="115000"/>
                        </a:lnSpc>
                        <a:spcAft>
                          <a:spcPts val="0"/>
                        </a:spcAft>
                      </a:pPr>
                      <a:r>
                        <a:rPr lang="fa-IR" sz="900">
                          <a:effectLst/>
                          <a:cs typeface="B Titr" pitchFamily="2" charset="-78"/>
                        </a:rPr>
                        <a:t>(جمع بندی تکلیف وگزارش) </a:t>
                      </a:r>
                      <a:r>
                        <a:rPr lang="fa-IR" sz="1200">
                          <a:effectLst/>
                          <a:cs typeface="B Titr" pitchFamily="2" charset="-78"/>
                        </a:rPr>
                        <a:t>یا </a:t>
                      </a:r>
                      <a:endParaRPr lang="en-US" sz="1000">
                        <a:effectLst/>
                        <a:cs typeface="B Titr" pitchFamily="2" charset="-78"/>
                      </a:endParaRPr>
                    </a:p>
                    <a:p>
                      <a:pPr algn="r" rtl="1">
                        <a:lnSpc>
                          <a:spcPct val="115000"/>
                        </a:lnSpc>
                        <a:spcAft>
                          <a:spcPts val="0"/>
                        </a:spcAft>
                      </a:pPr>
                      <a:r>
                        <a:rPr lang="fa-IR" sz="1200">
                          <a:effectLst/>
                          <a:cs typeface="B Titr" pitchFamily="2" charset="-78"/>
                        </a:rPr>
                        <a:t>(تدریس مستقل)</a:t>
                      </a:r>
                      <a:endParaRPr lang="en-US" sz="1000">
                        <a:effectLst/>
                        <a:latin typeface="Calibri"/>
                        <a:ea typeface="Times New Roman"/>
                        <a:cs typeface="B Titr" pitchFamily="2" charset="-78"/>
                      </a:endParaRPr>
                    </a:p>
                  </a:txBody>
                  <a:tcPr marL="59396" marR="59396" marT="0" marB="0"/>
                </a:tc>
              </a:tr>
              <a:tr h="893333">
                <a:tc vMerge="1">
                  <a:txBody>
                    <a:bodyPr/>
                    <a:lstStyle/>
                    <a:p>
                      <a:pPr rtl="1"/>
                      <a:endParaRPr lang="fa-IR"/>
                    </a:p>
                  </a:txBody>
                  <a:tcPr/>
                </a:tc>
                <a:tc>
                  <a:txBody>
                    <a:bodyPr/>
                    <a:lstStyle/>
                    <a:p>
                      <a:pPr algn="ctr" rtl="1">
                        <a:lnSpc>
                          <a:spcPct val="115000"/>
                        </a:lnSpc>
                        <a:spcAft>
                          <a:spcPts val="0"/>
                        </a:spcAft>
                      </a:pPr>
                      <a:r>
                        <a:rPr lang="fa-IR" sz="2800" dirty="0">
                          <a:solidFill>
                            <a:srgbClr val="FF0000"/>
                          </a:solidFill>
                          <a:effectLst/>
                          <a:cs typeface="B Titr" pitchFamily="2" charset="-78"/>
                        </a:rPr>
                        <a:t>ششم</a:t>
                      </a:r>
                      <a:endParaRPr lang="en-US" sz="1800" dirty="0">
                        <a:solidFill>
                          <a:srgbClr val="FF0000"/>
                        </a:solidFill>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 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(بخش پذیری رفع اشکال)</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فارسی خواندن </a:t>
                      </a:r>
                      <a:r>
                        <a:rPr lang="fa-IR" sz="900">
                          <a:effectLst/>
                          <a:cs typeface="B Titr" pitchFamily="2" charset="-78"/>
                        </a:rPr>
                        <a:t>(توجه به ویژگی شکل کلمه)</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a:effectLst/>
                          <a:cs typeface="B Titr" pitchFamily="2" charset="-78"/>
                        </a:rPr>
                        <a:t>املا</a:t>
                      </a:r>
                      <a:r>
                        <a:rPr lang="fa-IR" sz="900">
                          <a:effectLst/>
                          <a:cs typeface="B Titr" pitchFamily="2" charset="-78"/>
                        </a:rPr>
                        <a:t> ( آموزشی )</a:t>
                      </a:r>
                      <a:endParaRPr lang="en-US" sz="1000">
                        <a:effectLst/>
                        <a:cs typeface="B Titr" pitchFamily="2" charset="-78"/>
                      </a:endParaRPr>
                    </a:p>
                    <a:p>
                      <a:pPr algn="r" rtl="1">
                        <a:lnSpc>
                          <a:spcPct val="115000"/>
                        </a:lnSpc>
                        <a:spcAft>
                          <a:spcPts val="0"/>
                        </a:spcAft>
                      </a:pPr>
                      <a:r>
                        <a:rPr lang="fa-IR" sz="900">
                          <a:effectLst/>
                          <a:cs typeface="B Titr" pitchFamily="2" charset="-78"/>
                        </a:rPr>
                        <a:t> با مشارکت دانش آموزان</a:t>
                      </a:r>
                      <a:endParaRPr lang="en-US" sz="1000">
                        <a:effectLst/>
                        <a:latin typeface="Calibri"/>
                        <a:ea typeface="Times New Roman"/>
                        <a:cs typeface="B Titr" pitchFamily="2" charset="-78"/>
                      </a:endParaRPr>
                    </a:p>
                  </a:txBody>
                  <a:tcPr marL="59396" marR="59396" marT="0" marB="0"/>
                </a:tc>
                <a:tc>
                  <a:txBody>
                    <a:bodyPr/>
                    <a:lstStyle/>
                    <a:p>
                      <a:pPr algn="r" rtl="1">
                        <a:lnSpc>
                          <a:spcPct val="115000"/>
                        </a:lnSpc>
                        <a:spcAft>
                          <a:spcPts val="0"/>
                        </a:spcAft>
                      </a:pPr>
                      <a:r>
                        <a:rPr lang="fa-IR" sz="1200" dirty="0">
                          <a:effectLst/>
                          <a:cs typeface="B Titr" pitchFamily="2" charset="-78"/>
                        </a:rPr>
                        <a:t>    *علوم تجربی </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   </a:t>
                      </a:r>
                      <a:r>
                        <a:rPr lang="fa-IR" sz="1200" dirty="0">
                          <a:effectLst/>
                          <a:cs typeface="B Titr" pitchFamily="2" charset="-78"/>
                        </a:rPr>
                        <a:t>(تدریس مستقل )</a:t>
                      </a:r>
                      <a:endParaRPr lang="en-US" sz="1000" dirty="0">
                        <a:effectLst/>
                        <a:latin typeface="Calibri"/>
                        <a:ea typeface="Times New Roman"/>
                        <a:cs typeface="B Titr" pitchFamily="2" charset="-78"/>
                      </a:endParaRPr>
                    </a:p>
                  </a:txBody>
                  <a:tcPr marL="59396" marR="59396" marT="0" marB="0"/>
                </a:tc>
              </a:tr>
            </a:tbl>
          </a:graphicData>
        </a:graphic>
      </p:graphicFrame>
    </p:spTree>
    <p:extLst>
      <p:ext uri="{BB962C8B-B14F-4D97-AF65-F5344CB8AC3E}">
        <p14:creationId xmlns:p14="http://schemas.microsoft.com/office/powerpoint/2010/main" val="274859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199"/>
            <a:ext cx="8839200" cy="5181601"/>
          </a:xfrm>
        </p:spPr>
        <p:txBody>
          <a:bodyPr>
            <a:noAutofit/>
          </a:bodyPr>
          <a:lstStyle/>
          <a:p>
            <a:pPr algn="r"/>
            <a:r>
              <a:rPr lang="fa-IR" sz="4000" b="1" dirty="0">
                <a:cs typeface="B Titr" pitchFamily="2" charset="-78"/>
              </a:rPr>
              <a:t>کلاسی را فرض کنید که معلمی چنین برنامه ای را براساس نیاز و شرایط کلاس خود از قبل تهیه کند. که به یک روز از روزهای هفته اختصاص دارد. در روز دیگراین هفته ممکن است معلم برنامه ی دیگری را تدوین کند. معلم همه ی جلسات را در این برنامه به شیوه ی تلفیقی اختصاص داده است</a:t>
            </a:r>
            <a:endParaRPr lang="fa-IR" sz="4000" dirty="0">
              <a:cs typeface="B Titr" pitchFamily="2" charset="-78"/>
            </a:endParaRPr>
          </a:p>
        </p:txBody>
      </p:sp>
    </p:spTree>
    <p:extLst>
      <p:ext uri="{BB962C8B-B14F-4D97-AF65-F5344CB8AC3E}">
        <p14:creationId xmlns:p14="http://schemas.microsoft.com/office/powerpoint/2010/main" val="2002582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pPr algn="r"/>
            <a:r>
              <a:rPr lang="en-US" sz="2000" dirty="0">
                <a:cs typeface="B Titr" pitchFamily="2" charset="-78"/>
                <a:sym typeface="Wingdings"/>
              </a:rPr>
              <a:t></a:t>
            </a:r>
            <a:r>
              <a:rPr lang="en-US" sz="2000" b="1" dirty="0">
                <a:cs typeface="B Titr" pitchFamily="2" charset="-78"/>
              </a:rPr>
              <a:t> </a:t>
            </a:r>
            <a:r>
              <a:rPr lang="fa-IR" sz="2000" b="1" dirty="0">
                <a:cs typeface="B Titr" pitchFamily="2" charset="-78"/>
              </a:rPr>
              <a:t>این نوع از برنامه ی طراحی شده نشان می دهد که معلم چندپایه می تواند درجلسه های مختلف یک روز، فعالیت متفاوت و متنوعی را پیش بینی کند. (البته ممکن است کلاس 6 پایه ای نداشته باشیم. پایه ی ششم به این برنامه اضافه شد. زیرا ممکن است در ترکیب های کوچک تر دو، سه، چهار   پایه ای باشد. طبق تصمیم نباید 6 پایه در یک کلاس باشند. )</a:t>
            </a:r>
            <a:endParaRPr lang="en-US" sz="2000" dirty="0">
              <a:cs typeface="B Titr" pitchFamily="2" charset="-78"/>
            </a:endParaRPr>
          </a:p>
        </p:txBody>
      </p:sp>
      <p:sp>
        <p:nvSpPr>
          <p:cNvPr id="4" name="Title 1"/>
          <p:cNvSpPr txBox="1">
            <a:spLocks/>
          </p:cNvSpPr>
          <p:nvPr/>
        </p:nvSpPr>
        <p:spPr>
          <a:xfrm>
            <a:off x="3657600" y="1189038"/>
            <a:ext cx="5029200" cy="715962"/>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solidFill>
                  <a:srgbClr val="FF0000"/>
                </a:solidFill>
              </a:rPr>
              <a:t>الف- جلسه ی اول: </a:t>
            </a:r>
            <a:endParaRPr lang="en-US" dirty="0">
              <a:solidFill>
                <a:srgbClr val="FF0000"/>
              </a:solidFill>
            </a:endParaRPr>
          </a:p>
        </p:txBody>
      </p:sp>
      <p:sp>
        <p:nvSpPr>
          <p:cNvPr id="5" name="Title 1"/>
          <p:cNvSpPr txBox="1">
            <a:spLocks/>
          </p:cNvSpPr>
          <p:nvPr/>
        </p:nvSpPr>
        <p:spPr>
          <a:xfrm>
            <a:off x="457200" y="2103438"/>
            <a:ext cx="8229600" cy="1173162"/>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 جلسه ی اول، برنامه به گونه ای تنظیم شده است که چون ازنظر معلم پایه ی چهارم نیاز به فعالیت بیش تری دارد، تدریس مستقلی پیش بینی شده است.  به همین دلیل آن ها نه در شیوه ی تلفیق قرار داده شده اند ونه در شیوه ی محوری و... </a:t>
            </a:r>
            <a:endParaRPr lang="en-US" dirty="0">
              <a:cs typeface="B Titr" pitchFamily="2" charset="-78"/>
            </a:endParaRPr>
          </a:p>
        </p:txBody>
      </p:sp>
      <p:sp>
        <p:nvSpPr>
          <p:cNvPr id="6" name="Title 1"/>
          <p:cNvSpPr txBox="1">
            <a:spLocks/>
          </p:cNvSpPr>
          <p:nvPr/>
        </p:nvSpPr>
        <p:spPr>
          <a:xfrm>
            <a:off x="457200" y="3475038"/>
            <a:ext cx="8229600" cy="1096962"/>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پایه های اول، دوم و سوم برابر دستورکاری در یک گروه یادگیری به انجام دادن فعالیت های تلفیقی در جمع اعداد واداشته می شوند. نظارت کاردو پایه ی پایین تر گروه را به پایه ی بالاتر( پایه سوم) واگذار می کند. (فعالیت پایه ی سوم را معلم خود بررسی می کند.) </a:t>
            </a:r>
            <a:endParaRPr lang="en-US" dirty="0">
              <a:cs typeface="B Titr" pitchFamily="2" charset="-78"/>
            </a:endParaRPr>
          </a:p>
        </p:txBody>
      </p:sp>
      <p:sp>
        <p:nvSpPr>
          <p:cNvPr id="7" name="Title 1"/>
          <p:cNvSpPr txBox="1">
            <a:spLocks/>
          </p:cNvSpPr>
          <p:nvPr/>
        </p:nvSpPr>
        <p:spPr>
          <a:xfrm>
            <a:off x="457200" y="4876800"/>
            <a:ext cx="8229600" cy="1219200"/>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زمانی که سه پایه به انجام دادن فعالیت مشغولند، تدریس مستقل ریاضی درپایه ی چهارم را آغاز می کند. اما از آن جا که معلم خود می داند دانش آموزان پایه ی پنجم و ششم در موضوع بخش پذیری مشکل دارند ازآن ها خواسته می شود هرکدام به عنوان «کمک کار» معلم درگروه های پایه ی چهارم قرار گیرند. وآن ها را در انجام دادن فعالیت راهنمایی کنند. </a:t>
            </a:r>
            <a:endParaRPr lang="en-US" dirty="0">
              <a:cs typeface="B Titr" pitchFamily="2" charset="-78"/>
            </a:endParaRPr>
          </a:p>
        </p:txBody>
      </p:sp>
    </p:spTree>
    <p:extLst>
      <p:ext uri="{BB962C8B-B14F-4D97-AF65-F5344CB8AC3E}">
        <p14:creationId xmlns:p14="http://schemas.microsoft.com/office/powerpoint/2010/main" val="1249471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7"/>
                                        </p:tgtEl>
                                        <p:attrNameLst>
                                          <p:attrName>ppt_y</p:attrName>
                                        </p:attrNameLst>
                                      </p:cBhvr>
                                      <p:tavLst>
                                        <p:tav tm="0">
                                          <p:val>
                                            <p:strVal val="#ppt_y"/>
                                          </p:val>
                                        </p:tav>
                                        <p:tav tm="100000">
                                          <p:val>
                                            <p:strVal val="#ppt_y"/>
                                          </p:val>
                                        </p:tav>
                                      </p:tavLst>
                                    </p:anim>
                                    <p:anim calcmode="lin" valueType="num">
                                      <p:cBhvr>
                                        <p:cTn id="45"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fa-IR" sz="2400" b="1" dirty="0">
                <a:solidFill>
                  <a:srgbClr val="FF0000"/>
                </a:solidFill>
                <a:cs typeface="B Titr" pitchFamily="2" charset="-78"/>
              </a:rPr>
              <a:t>ب- جلسه ی دوم: </a:t>
            </a:r>
            <a:endParaRPr lang="en-US" sz="2400" dirty="0">
              <a:solidFill>
                <a:srgbClr val="FF0000"/>
              </a:solidFill>
              <a:cs typeface="B Titr" pitchFamily="2" charset="-78"/>
            </a:endParaRPr>
          </a:p>
        </p:txBody>
      </p:sp>
      <p:sp>
        <p:nvSpPr>
          <p:cNvPr id="5" name="Title 1"/>
          <p:cNvSpPr txBox="1">
            <a:spLocks/>
          </p:cNvSpPr>
          <p:nvPr/>
        </p:nvSpPr>
        <p:spPr>
          <a:xfrm>
            <a:off x="457200" y="1295400"/>
            <a:ext cx="8229600" cy="1524000"/>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دوم این برنامه، مانند جلسه ی اول در پایه ی سوم نیاز خاصی احساس می شود. اما با این تفاوت که کلاس به دو گروه یادگیری تقسیم می شود. </a:t>
            </a:r>
            <a:endParaRPr lang="en-US" dirty="0">
              <a:cs typeface="B Titr" pitchFamily="2" charset="-78"/>
            </a:endParaRPr>
          </a:p>
          <a:p>
            <a:pPr algn="r" rtl="1"/>
            <a:r>
              <a:rPr lang="fa-IR" b="1" dirty="0">
                <a:cs typeface="B Titr" pitchFamily="2" charset="-78"/>
              </a:rPr>
              <a:t>=  پایه ی اول و دوم در یک گروه یادگیری قرار می گیرند. دانش آموزان پایه های چهارم و پنجم و ششم درگروه دوم یادگیری قرار گرفتند. فعالیت هر کدام از گروه هادر برنامه به شیوه ی تلفیقی تعیین شد. </a:t>
            </a:r>
            <a:endParaRPr lang="en-US" dirty="0">
              <a:cs typeface="B Titr" pitchFamily="2" charset="-78"/>
            </a:endParaRPr>
          </a:p>
        </p:txBody>
      </p:sp>
      <p:sp>
        <p:nvSpPr>
          <p:cNvPr id="7" name="Title 1"/>
          <p:cNvSpPr txBox="1">
            <a:spLocks/>
          </p:cNvSpPr>
          <p:nvPr/>
        </p:nvSpPr>
        <p:spPr>
          <a:xfrm>
            <a:off x="457200" y="2971800"/>
            <a:ext cx="8229600"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پایه ی اول و دوم باید در گروه های دو پایه ای وچهارم، پنجم و ششم در گروه های سه پایه ای باید براساس دستورالعمل «کار برگ» مخصوصی که معلم به آن ها داده است، کلمه های مورد نظررا مشخص نمایند. سپس تعیین کنندکه شکل کلمه ها با تلفظ آن ها چه تفاوتی دارند. و...(قرارداد های زبان آموزی) .</a:t>
            </a:r>
            <a:endParaRPr lang="en-US" dirty="0">
              <a:cs typeface="B Titr" pitchFamily="2" charset="-78"/>
            </a:endParaRPr>
          </a:p>
        </p:txBody>
      </p:sp>
      <p:sp>
        <p:nvSpPr>
          <p:cNvPr id="8" name="Title 1"/>
          <p:cNvSpPr txBox="1">
            <a:spLocks/>
          </p:cNvSpPr>
          <p:nvPr/>
        </p:nvSpPr>
        <p:spPr>
          <a:xfrm>
            <a:off x="457200" y="5380038"/>
            <a:ext cx="8229600" cy="715962"/>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زمانی که گروه ها به انجام دادن فعالیت مشغولند، فرصت کافی دراین جلسه ایجاد می شودکه معلم </a:t>
            </a:r>
            <a:r>
              <a:rPr lang="ar-SA" b="1" dirty="0">
                <a:cs typeface="B Titr" pitchFamily="2" charset="-78"/>
              </a:rPr>
              <a:t> به تدریس مستقل در پایه سوم بپردازد. </a:t>
            </a:r>
            <a:endParaRPr lang="en-US" dirty="0">
              <a:cs typeface="B Titr" pitchFamily="2" charset="-78"/>
            </a:endParaRPr>
          </a:p>
        </p:txBody>
      </p:sp>
    </p:spTree>
    <p:extLst>
      <p:ext uri="{BB962C8B-B14F-4D97-AF65-F5344CB8AC3E}">
        <p14:creationId xmlns:p14="http://schemas.microsoft.com/office/powerpoint/2010/main" val="34082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7"/>
                                        </p:tgtEl>
                                        <p:attrNameLst>
                                          <p:attrName>ppt_y</p:attrName>
                                        </p:attrNameLst>
                                      </p:cBhvr>
                                      <p:tavLst>
                                        <p:tav tm="0">
                                          <p:val>
                                            <p:strVal val="#ppt_y"/>
                                          </p:val>
                                        </p:tav>
                                        <p:tav tm="100000">
                                          <p:val>
                                            <p:strVal val="#ppt_y"/>
                                          </p:val>
                                        </p:tav>
                                      </p:tavLst>
                                    </p:anim>
                                    <p:anim calcmode="lin" valueType="num">
                                      <p:cBhvr>
                                        <p:cTn id="27"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8"/>
                                        </p:tgtEl>
                                        <p:attrNameLst>
                                          <p:attrName>style.visibility</p:attrName>
                                        </p:attrNameLst>
                                      </p:cBhvr>
                                      <p:to>
                                        <p:strVal val="visible"/>
                                      </p:to>
                                    </p:set>
                                    <p:anim calcmode="lin" valueType="num">
                                      <p:cBhvr>
                                        <p:cTn id="34"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8"/>
                                        </p:tgtEl>
                                        <p:attrNameLst>
                                          <p:attrName>ppt_y</p:attrName>
                                        </p:attrNameLst>
                                      </p:cBhvr>
                                      <p:tavLst>
                                        <p:tav tm="0">
                                          <p:val>
                                            <p:strVal val="#ppt_y"/>
                                          </p:val>
                                        </p:tav>
                                        <p:tav tm="100000">
                                          <p:val>
                                            <p:strVal val="#ppt_y"/>
                                          </p:val>
                                        </p:tav>
                                      </p:tavLst>
                                    </p:anim>
                                    <p:anim calcmode="lin" valueType="num">
                                      <p:cBhvr>
                                        <p:cTn id="36"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fa-IR" sz="2400" b="1" dirty="0">
                <a:solidFill>
                  <a:srgbClr val="FF0000"/>
                </a:solidFill>
                <a:cs typeface="B Titr" pitchFamily="2" charset="-78"/>
              </a:rPr>
              <a:t>ج – جلسه ی سوم :  </a:t>
            </a:r>
            <a:endParaRPr lang="en-US" sz="2400" dirty="0">
              <a:solidFill>
                <a:srgbClr val="FF0000"/>
              </a:solidFill>
              <a:cs typeface="B Titr" pitchFamily="2" charset="-78"/>
            </a:endParaRPr>
          </a:p>
        </p:txBody>
      </p:sp>
      <p:sp>
        <p:nvSpPr>
          <p:cNvPr id="5" name="Title 1"/>
          <p:cNvSpPr txBox="1">
            <a:spLocks/>
          </p:cNvSpPr>
          <p:nvPr/>
        </p:nvSpPr>
        <p:spPr>
          <a:xfrm>
            <a:off x="457200" y="1295400"/>
            <a:ext cx="8229600" cy="152400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سوم این برنامه، پایه های اول، دوم وسوم هر کدام مستقلاً مشغول انجام تمرینات نوشتاری خود می شوند. نظارت کارپایه ی اول به دوم و نظارت پایه ی دوم به پایه ی سوم واگذار می شود. کار پایه ی سوم را معلم خود بررسی می کند.</a:t>
            </a:r>
            <a:endParaRPr lang="en-US" dirty="0">
              <a:cs typeface="B Titr" pitchFamily="2" charset="-78"/>
            </a:endParaRPr>
          </a:p>
        </p:txBody>
      </p:sp>
      <p:sp>
        <p:nvSpPr>
          <p:cNvPr id="7" name="Title 1"/>
          <p:cNvSpPr txBox="1">
            <a:spLocks/>
          </p:cNvSpPr>
          <p:nvPr/>
        </p:nvSpPr>
        <p:spPr>
          <a:xfrm>
            <a:off x="457200" y="2971800"/>
            <a:ext cx="8229600" cy="281940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برای پایه ی چهارم، پنجم و ششم «</a:t>
            </a:r>
            <a:r>
              <a:rPr lang="fa-IR" b="1" dirty="0">
                <a:solidFill>
                  <a:srgbClr val="FF0000"/>
                </a:solidFill>
                <a:cs typeface="B Titr" pitchFamily="2" charset="-78"/>
              </a:rPr>
              <a:t>آموزش املا</a:t>
            </a:r>
            <a:r>
              <a:rPr lang="fa-IR" b="1" dirty="0">
                <a:cs typeface="B Titr" pitchFamily="2" charset="-78"/>
              </a:rPr>
              <a:t>» روی تابلو پیش بینی شد. وقتی دانش آموز پایه ی چهارم به دستور معلم روی تابلو مطلبی را می نویسد، پایه ی پنجم و ششم باید دراین فعالیت مشارکت داشته باشند ومانند دیگران نظرشان را در رابطه با درستی واژه ها بگویند. به دلیل نزدیکی مطالب املایی و مشکل نوشتاری، هرسه پایه فعالیت را همزمان انجام می دهند. </a:t>
            </a:r>
            <a:endParaRPr lang="en-US" dirty="0">
              <a:cs typeface="B Titr" pitchFamily="2" charset="-78"/>
            </a:endParaRPr>
          </a:p>
        </p:txBody>
      </p:sp>
    </p:spTree>
    <p:extLst>
      <p:ext uri="{BB962C8B-B14F-4D97-AF65-F5344CB8AC3E}">
        <p14:creationId xmlns:p14="http://schemas.microsoft.com/office/powerpoint/2010/main" val="424070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7"/>
                                        </p:tgtEl>
                                        <p:attrNameLst>
                                          <p:attrName>ppt_y</p:attrName>
                                        </p:attrNameLst>
                                      </p:cBhvr>
                                      <p:tavLst>
                                        <p:tav tm="0">
                                          <p:val>
                                            <p:strVal val="#ppt_y"/>
                                          </p:val>
                                        </p:tav>
                                        <p:tav tm="100000">
                                          <p:val>
                                            <p:strVal val="#ppt_y"/>
                                          </p:val>
                                        </p:tav>
                                      </p:tavLst>
                                    </p:anim>
                                    <p:anim calcmode="lin" valueType="num">
                                      <p:cBhvr>
                                        <p:cTn id="27"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fa-IR" sz="2400" b="1" dirty="0">
                <a:solidFill>
                  <a:srgbClr val="FF0000"/>
                </a:solidFill>
                <a:cs typeface="B Titr" pitchFamily="2" charset="-78"/>
              </a:rPr>
              <a:t>د- جلسه ی چهارم :</a:t>
            </a:r>
            <a:endParaRPr lang="en-US" sz="2400" dirty="0">
              <a:solidFill>
                <a:srgbClr val="FF0000"/>
              </a:solidFill>
              <a:cs typeface="B Titr" pitchFamily="2" charset="-78"/>
            </a:endParaRPr>
          </a:p>
        </p:txBody>
      </p:sp>
      <p:sp>
        <p:nvSpPr>
          <p:cNvPr id="5" name="Title 1"/>
          <p:cNvSpPr txBox="1">
            <a:spLocks/>
          </p:cNvSpPr>
          <p:nvPr/>
        </p:nvSpPr>
        <p:spPr>
          <a:xfrm>
            <a:off x="457200" y="1295400"/>
            <a:ext cx="8229600" cy="1524000"/>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چهارم این برنامه، باز هم کارها متفاوت طراحی شد. </a:t>
            </a:r>
            <a:endParaRPr lang="en-US" dirty="0">
              <a:cs typeface="B Titr" pitchFamily="2" charset="-78"/>
            </a:endParaRPr>
          </a:p>
          <a:p>
            <a:pPr algn="r" rtl="1"/>
            <a:r>
              <a:rPr lang="fa-IR" b="1" dirty="0">
                <a:cs typeface="B Titr" pitchFamily="2" charset="-78"/>
              </a:rPr>
              <a:t>= پایه های اول ودوم درحیاط مدرسه به انجام دادن ورزش با «فعالیت آزاد» می پردازند. یعنی چگونگی فعالیت های ورزشی از قبل سازماندهی شده نیست بلکه براساس میل دانش آموزان خواهد بود. (توجه به میل کودکان اهمیت دارد.) </a:t>
            </a:r>
            <a:endParaRPr lang="en-US" dirty="0">
              <a:cs typeface="B Titr" pitchFamily="2" charset="-78"/>
            </a:endParaRPr>
          </a:p>
        </p:txBody>
      </p:sp>
      <p:sp>
        <p:nvSpPr>
          <p:cNvPr id="7" name="Title 1"/>
          <p:cNvSpPr txBox="1">
            <a:spLocks/>
          </p:cNvSpPr>
          <p:nvPr/>
        </p:nvSpPr>
        <p:spPr>
          <a:xfrm>
            <a:off x="457200" y="2971800"/>
            <a:ext cx="8229600" cy="15240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پایه سوم هم به دلخواه نقاشی رسم می کنند. یعنی براساس ذوق هنری خودشان اقدام می کنند. </a:t>
            </a:r>
            <a:endParaRPr lang="en-US" dirty="0">
              <a:cs typeface="B Titr" pitchFamily="2" charset="-78"/>
            </a:endParaRPr>
          </a:p>
          <a:p>
            <a:pPr algn="r" rtl="1"/>
            <a:r>
              <a:rPr lang="fa-IR" b="1" dirty="0">
                <a:cs typeface="B Titr" pitchFamily="2" charset="-78"/>
              </a:rPr>
              <a:t>= ازپایه ی چهارم وپنجم خواسته می شودگزارش فعالیت خارج ازکلاس دردرس علوم راکه قبلا تعیین شده بود را جمع بندی کنند ونتایج کلی را روی یک ورق بنویسند. ودرپایان تحویل معلم بدهند.</a:t>
            </a:r>
            <a:endParaRPr lang="en-US" dirty="0">
              <a:cs typeface="B Titr" pitchFamily="2" charset="-78"/>
            </a:endParaRPr>
          </a:p>
        </p:txBody>
      </p:sp>
      <p:sp>
        <p:nvSpPr>
          <p:cNvPr id="6" name="Title 1"/>
          <p:cNvSpPr txBox="1">
            <a:spLocks/>
          </p:cNvSpPr>
          <p:nvPr/>
        </p:nvSpPr>
        <p:spPr>
          <a:xfrm>
            <a:off x="457200" y="4922838"/>
            <a:ext cx="8229600" cy="1554162"/>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cs typeface="B Titr" pitchFamily="2" charset="-78"/>
              </a:rPr>
              <a:t>= با این شرایط موجود دردیگر پایه ها، زمان نسبتاً خوبی دراین جلسه ی آموزشی ایجاد می شود. لذا معلم با خیال آسوده به «تدریس مستقل» درس علوم تجربی درپایه ی ششم می پردازد. </a:t>
            </a:r>
            <a:endParaRPr lang="en-US" dirty="0">
              <a:cs typeface="B Titr" pitchFamily="2" charset="-78"/>
            </a:endParaRPr>
          </a:p>
          <a:p>
            <a:pPr rtl="1"/>
            <a:r>
              <a:rPr lang="fa-IR" b="1" dirty="0">
                <a:cs typeface="B Titr" pitchFamily="2" charset="-78"/>
              </a:rPr>
              <a:t>بنابراین درهمه ی پایه ها، هرکدام کار مخصوص خود را با داشتن زمان کافی انجام می دهند. بدون این که کسی معطل بماند و یا انتظار بکشد. ضمن این که فرصت کافی وجود دارد تا به موقع از چگونگی انجام دادن فعالیت های آنان نظارت هم صورت گیرد.</a:t>
            </a:r>
            <a:endParaRPr lang="en-US" dirty="0">
              <a:cs typeface="B Titr" pitchFamily="2" charset="-78"/>
            </a:endParaRPr>
          </a:p>
          <a:p>
            <a:pPr algn="r" rtl="1"/>
            <a:r>
              <a:rPr lang="fa-IR" b="1" dirty="0">
                <a:cs typeface="B Titr" pitchFamily="2" charset="-78"/>
              </a:rPr>
              <a:t>   یادآوری: اگرپایه ی ششم نباشد، تدریس مستقل به پایه ی دیگری اختصاص داده می شود. </a:t>
            </a:r>
            <a:endParaRPr lang="en-US" dirty="0">
              <a:cs typeface="B Titr" pitchFamily="2" charset="-78"/>
            </a:endParaRPr>
          </a:p>
        </p:txBody>
      </p:sp>
    </p:spTree>
    <p:extLst>
      <p:ext uri="{BB962C8B-B14F-4D97-AF65-F5344CB8AC3E}">
        <p14:creationId xmlns:p14="http://schemas.microsoft.com/office/powerpoint/2010/main" val="155535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7"/>
                                        </p:tgtEl>
                                        <p:attrNameLst>
                                          <p:attrName>ppt_y</p:attrName>
                                        </p:attrNameLst>
                                      </p:cBhvr>
                                      <p:tavLst>
                                        <p:tav tm="0">
                                          <p:val>
                                            <p:strVal val="#ppt_y"/>
                                          </p:val>
                                        </p:tav>
                                        <p:tav tm="100000">
                                          <p:val>
                                            <p:strVal val="#ppt_y"/>
                                          </p:val>
                                        </p:tav>
                                      </p:tavLst>
                                    </p:anim>
                                    <p:anim calcmode="lin" valueType="num">
                                      <p:cBhvr>
                                        <p:cTn id="27"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pPr algn="r"/>
            <a:r>
              <a:rPr lang="en-US" sz="2400" b="1" dirty="0">
                <a:cs typeface="B Titr" pitchFamily="2" charset="-78"/>
              </a:rPr>
              <a:t> </a:t>
            </a:r>
            <a:r>
              <a:rPr lang="fa-IR" sz="2400" b="1" dirty="0">
                <a:cs typeface="B Titr" pitchFamily="2" charset="-78"/>
              </a:rPr>
              <a:t>دراین نمونه ازبرنامه نشان می دهد، چون من بعنوان معلم ازقبل در تهیه و چینش این برنامه بر اساس نیاز کلاس فکرکرده ام، عاملی شده است که درجلسه های مختلف این روز،  هیچ یک ازپایه ها معطل نماند. واز همه مهم تر این که درسی هم حذف نشده است.  </a:t>
            </a:r>
            <a:endParaRPr lang="en-US" sz="2400" dirty="0">
              <a:cs typeface="B Titr" pitchFamily="2" charset="-78"/>
            </a:endParaRPr>
          </a:p>
        </p:txBody>
      </p:sp>
      <p:sp>
        <p:nvSpPr>
          <p:cNvPr id="7" name="Title 1"/>
          <p:cNvSpPr txBox="1">
            <a:spLocks/>
          </p:cNvSpPr>
          <p:nvPr/>
        </p:nvSpPr>
        <p:spPr>
          <a:xfrm>
            <a:off x="611746" y="2199068"/>
            <a:ext cx="8229600" cy="15240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همه ی این نکات مثبت در اجرا به دلیل تدوین برنامه است. بنابراین بدون برنامه ی ازقبل تهیه شده واقعاً نمی توان درکلاس چندپایه به گونه ای عمل کرد که در همه ی جلسه ها به همه ی پایه ها پرداخته شود. </a:t>
            </a:r>
            <a:endParaRPr lang="en-US" dirty="0">
              <a:cs typeface="B Titr" pitchFamily="2" charset="-78"/>
            </a:endParaRPr>
          </a:p>
        </p:txBody>
      </p:sp>
      <p:sp>
        <p:nvSpPr>
          <p:cNvPr id="6" name="Title 1"/>
          <p:cNvSpPr txBox="1">
            <a:spLocks/>
          </p:cNvSpPr>
          <p:nvPr/>
        </p:nvSpPr>
        <p:spPr>
          <a:xfrm>
            <a:off x="611746" y="3739054"/>
            <a:ext cx="8229600" cy="2356945"/>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البته هدف این نیست که طراحی برنامه ها برای معلم چندپایه دست و پا گیر باشد. بلکه طراحی برنامه تسهیل کننده ی کارهای روزانه وهفتگی معلم چندپایه است. مهم تر این که طراحی برنامه های مختلف نشان می دهد، معلم چندپایه اختیار دارد برای نظم بخشیدن به کلاس خود، فعال کردن    دانش آموزان، تسریع در کار ورسیدن به اهداف در همه ی پایه ها، بطور دائم در برنامه تغییر ایجاد کند. این تنوع برنامه نشان از قابلیت کلاس چندپایه در طراحی برنامه است. </a:t>
            </a:r>
            <a:endParaRPr lang="en-US" dirty="0">
              <a:cs typeface="B Titr" pitchFamily="2" charset="-78"/>
            </a:endParaRPr>
          </a:p>
          <a:p>
            <a:pPr algn="r" rtl="1"/>
            <a:r>
              <a:rPr lang="fa-IR" b="1" dirty="0">
                <a:cs typeface="B Titr" pitchFamily="2" charset="-78"/>
              </a:rPr>
              <a:t>    برنامه ی چندپایه مانع کار وحربه ای بر علیه معلم نخواهد بود. در صورتی که برنامه های قالبی و ثابت ممکن است معلم را سردرگم کند. </a:t>
            </a:r>
            <a:endParaRPr lang="en-US" dirty="0">
              <a:cs typeface="B Titr" pitchFamily="2" charset="-78"/>
            </a:endParaRPr>
          </a:p>
          <a:p>
            <a:pPr algn="r" rtl="1"/>
            <a:r>
              <a:rPr lang="fa-IR" b="1" dirty="0">
                <a:cs typeface="B Titr" pitchFamily="2" charset="-78"/>
              </a:rPr>
              <a:t>   در نهایت این که، معلم باید آن چه را دراختیار دارد به خوبی استفاده کند. زیرا چنین تنوعی در کلاس چندپایه خود به زیبایی کارآموزشی افزوده است. </a:t>
            </a:r>
            <a:endParaRPr lang="en-US" dirty="0">
              <a:cs typeface="B Titr" pitchFamily="2" charset="-78"/>
            </a:endParaRPr>
          </a:p>
        </p:txBody>
      </p:sp>
    </p:spTree>
    <p:extLst>
      <p:ext uri="{BB962C8B-B14F-4D97-AF65-F5344CB8AC3E}">
        <p14:creationId xmlns:p14="http://schemas.microsoft.com/office/powerpoint/2010/main" val="2939465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7"/>
                                        </p:tgtEl>
                                        <p:attrNameLst>
                                          <p:attrName>ppt_y</p:attrName>
                                        </p:attrNameLst>
                                      </p:cBhvr>
                                      <p:tavLst>
                                        <p:tav tm="0">
                                          <p:val>
                                            <p:strVal val="#ppt_y"/>
                                          </p:val>
                                        </p:tav>
                                        <p:tav tm="100000">
                                          <p:val>
                                            <p:strVal val="#ppt_y"/>
                                          </p:val>
                                        </p:tav>
                                      </p:tavLst>
                                    </p:anim>
                                    <p:anim calcmode="lin" valueType="num">
                                      <p:cBhvr>
                                        <p:cTn id="18"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6"/>
                                        </p:tgtEl>
                                        <p:attrNameLst>
                                          <p:attrName>ppt_y</p:attrName>
                                        </p:attrNameLst>
                                      </p:cBhvr>
                                      <p:tavLst>
                                        <p:tav tm="0">
                                          <p:val>
                                            <p:strVal val="#ppt_y"/>
                                          </p:val>
                                        </p:tav>
                                        <p:tav tm="100000">
                                          <p:val>
                                            <p:strVal val="#ppt_y"/>
                                          </p:val>
                                        </p:tav>
                                      </p:tavLst>
                                    </p:anim>
                                    <p:anim calcmode="lin" valueType="num">
                                      <p:cBhvr>
                                        <p:cTn id="27"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Autofit/>
          </a:bodyPr>
          <a:lstStyle/>
          <a:p>
            <a:pPr algn="r"/>
            <a:r>
              <a:rPr lang="fa-IR" sz="3200" b="1" dirty="0">
                <a:cs typeface="B Titr" pitchFamily="2" charset="-78"/>
              </a:rPr>
              <a:t> شاید کسانی که کلاس چندپایه و تنوع برنامه را تجربه نکردند، نتوانند لذت تدریس درکلاس چند پایه را حس کنند. حال آن که علم معلمی بهتراز هر کلاسی، در کلاس چندپایه دیدنی است. یا بهتر است بگوییم: مرکز علم معلمی، کلاس چندپایه است. </a:t>
            </a:r>
            <a:r>
              <a:rPr lang="en-US" sz="3200" dirty="0">
                <a:cs typeface="B Titr" pitchFamily="2" charset="-78"/>
              </a:rPr>
              <a:t/>
            </a:r>
            <a:br>
              <a:rPr lang="en-US" sz="3200" dirty="0">
                <a:cs typeface="B Titr" pitchFamily="2" charset="-78"/>
              </a:rPr>
            </a:br>
            <a:r>
              <a:rPr lang="fa-IR" sz="3200" b="1" dirty="0">
                <a:cs typeface="B Titr" pitchFamily="2" charset="-78"/>
              </a:rPr>
              <a:t>   نمی توانیم معلم چندپایه را مانند دیگر معلمان ببینیم. زیرا ساعت کار آموزشی اودر یک جلسه نسبت به دیگر معلمان کاملاً متفاوت است. </a:t>
            </a:r>
            <a:endParaRPr lang="en-US" sz="3200" dirty="0">
              <a:cs typeface="B Titr" pitchFamily="2" charset="-78"/>
            </a:endParaRPr>
          </a:p>
        </p:txBody>
      </p:sp>
    </p:spTree>
    <p:extLst>
      <p:ext uri="{BB962C8B-B14F-4D97-AF65-F5344CB8AC3E}">
        <p14:creationId xmlns:p14="http://schemas.microsoft.com/office/powerpoint/2010/main" val="352963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76200"/>
            <a:ext cx="8229600" cy="624681"/>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1800" b="1" dirty="0">
                <a:cs typeface="B Titr" pitchFamily="2" charset="-78"/>
              </a:rPr>
              <a:t>4-  برنامه ی پیشنهادی روزانه دربعضی از پایه ها با شیوه ی «</a:t>
            </a:r>
            <a:r>
              <a:rPr lang="fa-IR" sz="1800" b="1" dirty="0">
                <a:solidFill>
                  <a:srgbClr val="FF0000"/>
                </a:solidFill>
                <a:cs typeface="B Titr" pitchFamily="2" charset="-78"/>
              </a:rPr>
              <a:t>تلفیقی</a:t>
            </a:r>
            <a:r>
              <a:rPr lang="fa-IR" sz="1800" b="1" dirty="0">
                <a:cs typeface="B Titr" pitchFamily="2" charset="-78"/>
              </a:rPr>
              <a:t>» ودربعضی پایه ها با شیوه ی «</a:t>
            </a:r>
            <a:r>
              <a:rPr lang="fa-IR" sz="1800" b="1" dirty="0">
                <a:solidFill>
                  <a:srgbClr val="FF0000"/>
                </a:solidFill>
                <a:cs typeface="B Titr" pitchFamily="2" charset="-78"/>
              </a:rPr>
              <a:t>محوری</a:t>
            </a:r>
            <a:r>
              <a:rPr lang="fa-IR" sz="1800" b="1" dirty="0">
                <a:cs typeface="B Titr" pitchFamily="2" charset="-78"/>
              </a:rPr>
              <a:t>»  و یا در بعضی پایه ها با شیوه ی «</a:t>
            </a:r>
            <a:r>
              <a:rPr lang="fa-IR" sz="1800" b="1" dirty="0">
                <a:solidFill>
                  <a:srgbClr val="FF0000"/>
                </a:solidFill>
                <a:cs typeface="B Titr" pitchFamily="2" charset="-78"/>
              </a:rPr>
              <a:t>گروهی</a:t>
            </a:r>
            <a:r>
              <a:rPr lang="fa-IR" sz="1800" b="1" dirty="0">
                <a:cs typeface="B Titr" pitchFamily="2" charset="-78"/>
              </a:rPr>
              <a:t>» با مواد درسی متفاوت و یا مشترک </a:t>
            </a:r>
            <a:endParaRPr lang="en-US" sz="1800" dirty="0">
              <a:cs typeface="B Titr" pitchFamily="2" charset="-78"/>
            </a:endParaRPr>
          </a:p>
        </p:txBody>
      </p:sp>
      <p:sp>
        <p:nvSpPr>
          <p:cNvPr id="7" name="Title 1"/>
          <p:cNvSpPr txBox="1">
            <a:spLocks/>
          </p:cNvSpPr>
          <p:nvPr/>
        </p:nvSpPr>
        <p:spPr>
          <a:xfrm>
            <a:off x="465786" y="738556"/>
            <a:ext cx="8229600" cy="457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1800" b="1" dirty="0">
                <a:cs typeface="B Titr" pitchFamily="2" charset="-78"/>
              </a:rPr>
              <a:t> شیوه</a:t>
            </a:r>
            <a:r>
              <a:rPr lang="en-US" sz="1800" b="1" dirty="0">
                <a:cs typeface="B Titr" pitchFamily="2" charset="-78"/>
              </a:rPr>
              <a:t>    </a:t>
            </a:r>
            <a:r>
              <a:rPr lang="en-US" sz="1800" b="1" dirty="0">
                <a:cs typeface="B Titr" pitchFamily="2" charset="-78"/>
                <a:sym typeface="Wingdings"/>
              </a:rPr>
              <a:t></a:t>
            </a:r>
            <a:r>
              <a:rPr lang="fa-IR" sz="1800" b="1" dirty="0">
                <a:cs typeface="B Titr" pitchFamily="2" charset="-78"/>
              </a:rPr>
              <a:t>         محوری و تلفیقی   -   تلفیقی ، محوری وگروهی  -       تلفیقی ، مستقل وگروهی </a:t>
            </a:r>
            <a:endParaRPr lang="en-US" sz="1800" dirty="0">
              <a:cs typeface="B Titr"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001368763"/>
              </p:ext>
            </p:extLst>
          </p:nvPr>
        </p:nvGraphicFramePr>
        <p:xfrm>
          <a:off x="228599" y="1295399"/>
          <a:ext cx="8686801" cy="5334000"/>
        </p:xfrm>
        <a:graphic>
          <a:graphicData uri="http://schemas.openxmlformats.org/drawingml/2006/table">
            <a:tbl>
              <a:tblPr rtl="1" firstRow="1" firstCol="1" lastRow="1" lastCol="1" bandRow="1" bandCol="1">
                <a:tableStyleId>{5940675A-B579-460E-94D1-54222C63F5DA}</a:tableStyleId>
              </a:tblPr>
              <a:tblGrid>
                <a:gridCol w="621472"/>
                <a:gridCol w="1537569"/>
                <a:gridCol w="1631940"/>
                <a:gridCol w="1631940"/>
                <a:gridCol w="1631940"/>
                <a:gridCol w="1631940"/>
              </a:tblGrid>
              <a:tr h="718278">
                <a:tc>
                  <a:txBody>
                    <a:bodyPr/>
                    <a:lstStyle/>
                    <a:p>
                      <a:pPr marL="71755" marR="71755" algn="r" rtl="1">
                        <a:lnSpc>
                          <a:spcPct val="115000"/>
                        </a:lnSpc>
                        <a:spcAft>
                          <a:spcPts val="0"/>
                        </a:spcAft>
                      </a:pPr>
                      <a:r>
                        <a:rPr lang="fa-IR" sz="1200" dirty="0">
                          <a:effectLst/>
                          <a:cs typeface="B Titr" pitchFamily="2" charset="-78"/>
                        </a:rPr>
                        <a:t>ایام هفته  </a:t>
                      </a:r>
                      <a:endParaRPr lang="en-US" sz="1000" dirty="0">
                        <a:effectLst/>
                        <a:latin typeface="Calibri"/>
                        <a:ea typeface="Times New Roman"/>
                        <a:cs typeface="B Titr" pitchFamily="2" charset="-78"/>
                      </a:endParaRPr>
                    </a:p>
                  </a:txBody>
                  <a:tcPr marL="60890" marR="60890" marT="0" marB="0" vert="vert270"/>
                </a:tc>
                <a:tc>
                  <a:txBody>
                    <a:bodyPr/>
                    <a:lstStyle/>
                    <a:p>
                      <a:pPr algn="r" rtl="1">
                        <a:lnSpc>
                          <a:spcPct val="115000"/>
                        </a:lnSpc>
                        <a:spcAft>
                          <a:spcPts val="0"/>
                        </a:spcAft>
                      </a:pPr>
                      <a:r>
                        <a:rPr lang="fa-IR" sz="1200" dirty="0">
                          <a:effectLst/>
                          <a:cs typeface="B Titr" pitchFamily="2" charset="-78"/>
                        </a:rPr>
                        <a:t>پایه</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جلسه ی اول</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موضوع وهدف مشترک</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جلسه ی دوم</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تلفیق در هدف مشترک</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جلسه ی سوم</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مجزا ومستقل</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جلسه ی چهارم</a:t>
                      </a:r>
                      <a:endParaRPr lang="en-US" sz="1000">
                        <a:effectLst/>
                        <a:cs typeface="B Titr" pitchFamily="2" charset="-78"/>
                      </a:endParaRPr>
                    </a:p>
                    <a:p>
                      <a:pPr algn="r" rtl="1">
                        <a:lnSpc>
                          <a:spcPct val="115000"/>
                        </a:lnSpc>
                        <a:spcAft>
                          <a:spcPts val="0"/>
                        </a:spcAft>
                      </a:pPr>
                      <a:r>
                        <a:rPr lang="fa-IR" sz="900">
                          <a:effectLst/>
                          <a:cs typeface="B Titr" pitchFamily="2" charset="-78"/>
                        </a:rPr>
                        <a:t>موضوع وهدف مشترک</a:t>
                      </a:r>
                      <a:endParaRPr lang="en-US" sz="1000">
                        <a:effectLst/>
                        <a:latin typeface="Calibri"/>
                        <a:ea typeface="Times New Roman"/>
                        <a:cs typeface="B Titr" pitchFamily="2" charset="-78"/>
                      </a:endParaRPr>
                    </a:p>
                  </a:txBody>
                  <a:tcPr marL="60890" marR="60890" marT="0" marB="0"/>
                </a:tc>
              </a:tr>
              <a:tr h="623527">
                <a:tc rowSpan="6">
                  <a:txBody>
                    <a:bodyPr/>
                    <a:lstStyle/>
                    <a:p>
                      <a:pPr marL="71755" marR="71755" algn="ctr" rtl="1">
                        <a:lnSpc>
                          <a:spcPct val="115000"/>
                        </a:lnSpc>
                        <a:spcAft>
                          <a:spcPts val="0"/>
                        </a:spcAft>
                      </a:pPr>
                      <a:r>
                        <a:rPr lang="en-US" sz="1200" dirty="0">
                          <a:effectLst/>
                          <a:cs typeface="B Titr" pitchFamily="2" charset="-78"/>
                        </a:rPr>
                        <a:t> </a:t>
                      </a:r>
                      <a:r>
                        <a:rPr lang="fa-IR" sz="1400" dirty="0">
                          <a:effectLst/>
                          <a:cs typeface="B Titr" pitchFamily="2" charset="-78"/>
                        </a:rPr>
                        <a:t>               یکی از روزهای هفته بطور مثال : سه  شنبه</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cs typeface="B Titr" pitchFamily="2" charset="-78"/>
                      </a:endParaRPr>
                    </a:p>
                    <a:p>
                      <a:pPr marL="71755" marR="71755" algn="r" rtl="1">
                        <a:lnSpc>
                          <a:spcPct val="115000"/>
                        </a:lnSpc>
                        <a:spcAft>
                          <a:spcPts val="0"/>
                        </a:spcAft>
                      </a:pPr>
                      <a:r>
                        <a:rPr lang="fa-IR" sz="1200" dirty="0">
                          <a:effectLst/>
                          <a:cs typeface="B Titr" pitchFamily="2" charset="-78"/>
                        </a:rPr>
                        <a:t> </a:t>
                      </a:r>
                      <a:endParaRPr lang="en-US" sz="1000" dirty="0">
                        <a:effectLst/>
                        <a:latin typeface="Calibri"/>
                        <a:ea typeface="Times New Roman"/>
                        <a:cs typeface="B Titr" pitchFamily="2" charset="-78"/>
                      </a:endParaRPr>
                    </a:p>
                  </a:txBody>
                  <a:tcPr marL="60890" marR="60890" marT="0" marB="0" vert="vert270"/>
                </a:tc>
                <a:tc>
                  <a:txBody>
                    <a:bodyPr/>
                    <a:lstStyle/>
                    <a:p>
                      <a:pPr algn="ctr" rtl="1">
                        <a:lnSpc>
                          <a:spcPct val="115000"/>
                        </a:lnSpc>
                        <a:spcAft>
                          <a:spcPts val="0"/>
                        </a:spcAft>
                      </a:pPr>
                      <a:r>
                        <a:rPr lang="fa-IR" sz="3200" dirty="0">
                          <a:solidFill>
                            <a:srgbClr val="FF0000"/>
                          </a:solidFill>
                          <a:effectLst/>
                          <a:cs typeface="B Titr" pitchFamily="2" charset="-78"/>
                        </a:rPr>
                        <a:t>  اول</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(عددنویسی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فارسی خواندن</a:t>
                      </a:r>
                      <a:endParaRPr lang="en-US" sz="1000">
                        <a:effectLst/>
                        <a:cs typeface="B Titr" pitchFamily="2" charset="-78"/>
                      </a:endParaRPr>
                    </a:p>
                    <a:p>
                      <a:pPr algn="r" rtl="1">
                        <a:lnSpc>
                          <a:spcPct val="115000"/>
                        </a:lnSpc>
                        <a:spcAft>
                          <a:spcPts val="0"/>
                        </a:spcAft>
                      </a:pPr>
                      <a:r>
                        <a:rPr lang="fa-IR" sz="900">
                          <a:effectLst/>
                          <a:cs typeface="B Titr" pitchFamily="2" charset="-78"/>
                        </a:rPr>
                        <a:t>(گفتگودرباره تصویری از محیط زیست خاص)</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ورزش</a:t>
                      </a:r>
                      <a:endParaRPr lang="en-US" sz="1000">
                        <a:effectLst/>
                        <a:cs typeface="B Titr" pitchFamily="2" charset="-78"/>
                      </a:endParaRPr>
                    </a:p>
                    <a:p>
                      <a:pPr algn="r" rtl="1">
                        <a:lnSpc>
                          <a:spcPct val="115000"/>
                        </a:lnSpc>
                        <a:spcAft>
                          <a:spcPts val="0"/>
                        </a:spcAft>
                      </a:pPr>
                      <a:r>
                        <a:rPr lang="fa-IR" sz="900">
                          <a:effectLst/>
                          <a:cs typeface="B Titr" pitchFamily="2" charset="-78"/>
                        </a:rPr>
                        <a:t>(بازی آزاد)</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علوم تجربی</a:t>
                      </a:r>
                      <a:endParaRPr lang="en-US" sz="1000">
                        <a:effectLst/>
                        <a:cs typeface="B Titr" pitchFamily="2" charset="-78"/>
                      </a:endParaRPr>
                    </a:p>
                    <a:p>
                      <a:pPr algn="r" rtl="1">
                        <a:lnSpc>
                          <a:spcPct val="115000"/>
                        </a:lnSpc>
                        <a:spcAft>
                          <a:spcPts val="0"/>
                        </a:spcAft>
                      </a:pPr>
                      <a:r>
                        <a:rPr lang="fa-IR" sz="900">
                          <a:effectLst/>
                          <a:cs typeface="B Titr" pitchFamily="2" charset="-78"/>
                        </a:rPr>
                        <a:t>(شناخت اجزاگیاهان)</a:t>
                      </a:r>
                      <a:endParaRPr lang="en-US" sz="1000">
                        <a:effectLst/>
                        <a:latin typeface="Calibri"/>
                        <a:ea typeface="Times New Roman"/>
                        <a:cs typeface="B Titr" pitchFamily="2" charset="-78"/>
                      </a:endParaRPr>
                    </a:p>
                  </a:txBody>
                  <a:tcPr marL="60890" marR="60890" marT="0" marB="0"/>
                </a:tc>
              </a:tr>
              <a:tr h="623527">
                <a:tc vMerge="1">
                  <a:txBody>
                    <a:bodyPr/>
                    <a:lstStyle/>
                    <a:p>
                      <a:pPr rtl="1"/>
                      <a:endParaRPr lang="fa-IR"/>
                    </a:p>
                  </a:txBody>
                  <a:tcPr/>
                </a:tc>
                <a:tc>
                  <a:txBody>
                    <a:bodyPr/>
                    <a:lstStyle/>
                    <a:p>
                      <a:pPr algn="ctr" rtl="1">
                        <a:lnSpc>
                          <a:spcPct val="115000"/>
                        </a:lnSpc>
                        <a:spcAft>
                          <a:spcPts val="0"/>
                        </a:spcAft>
                      </a:pPr>
                      <a:r>
                        <a:rPr lang="fa-IR" sz="3200" dirty="0">
                          <a:solidFill>
                            <a:srgbClr val="FF0000"/>
                          </a:solidFill>
                          <a:effectLst/>
                          <a:cs typeface="B Titr" pitchFamily="2" charset="-78"/>
                        </a:rPr>
                        <a:t> دوم</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(عددنویسی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هنر</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(نقاشی درباره ی یک محیط خاص )</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ورزش</a:t>
                      </a:r>
                      <a:endParaRPr lang="en-US" sz="1000">
                        <a:effectLst/>
                        <a:cs typeface="B Titr" pitchFamily="2" charset="-78"/>
                      </a:endParaRPr>
                    </a:p>
                    <a:p>
                      <a:pPr algn="r" rtl="1">
                        <a:lnSpc>
                          <a:spcPct val="115000"/>
                        </a:lnSpc>
                        <a:spcAft>
                          <a:spcPts val="0"/>
                        </a:spcAft>
                      </a:pPr>
                      <a:r>
                        <a:rPr lang="fa-IR" sz="900">
                          <a:effectLst/>
                          <a:cs typeface="B Titr" pitchFamily="2" charset="-78"/>
                        </a:rPr>
                        <a:t>(بازی آزاد)</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علوم تجربی</a:t>
                      </a:r>
                      <a:endParaRPr lang="en-US" sz="1000">
                        <a:effectLst/>
                        <a:cs typeface="B Titr" pitchFamily="2" charset="-78"/>
                      </a:endParaRPr>
                    </a:p>
                    <a:p>
                      <a:pPr algn="r" rtl="1">
                        <a:lnSpc>
                          <a:spcPct val="115000"/>
                        </a:lnSpc>
                        <a:spcAft>
                          <a:spcPts val="0"/>
                        </a:spcAft>
                      </a:pPr>
                      <a:r>
                        <a:rPr lang="fa-IR" sz="900">
                          <a:effectLst/>
                          <a:cs typeface="B Titr" pitchFamily="2" charset="-78"/>
                        </a:rPr>
                        <a:t>(شناخت اجزاگیاهان)</a:t>
                      </a:r>
                      <a:endParaRPr lang="en-US" sz="1000">
                        <a:effectLst/>
                        <a:latin typeface="Calibri"/>
                        <a:ea typeface="Times New Roman"/>
                        <a:cs typeface="B Titr" pitchFamily="2" charset="-78"/>
                      </a:endParaRPr>
                    </a:p>
                  </a:txBody>
                  <a:tcPr marL="60890" marR="60890" marT="0" marB="0"/>
                </a:tc>
              </a:tr>
              <a:tr h="880274">
                <a:tc vMerge="1">
                  <a:txBody>
                    <a:bodyPr/>
                    <a:lstStyle/>
                    <a:p>
                      <a:pPr rtl="1"/>
                      <a:endParaRPr lang="fa-IR"/>
                    </a:p>
                  </a:txBody>
                  <a:tcPr/>
                </a:tc>
                <a:tc>
                  <a:txBody>
                    <a:bodyPr/>
                    <a:lstStyle/>
                    <a:p>
                      <a:pPr algn="ctr" rtl="1">
                        <a:lnSpc>
                          <a:spcPct val="115000"/>
                        </a:lnSpc>
                        <a:spcAft>
                          <a:spcPts val="0"/>
                        </a:spcAft>
                      </a:pPr>
                      <a:r>
                        <a:rPr lang="fa-IR" sz="3200" dirty="0">
                          <a:solidFill>
                            <a:srgbClr val="FF0000"/>
                          </a:solidFill>
                          <a:effectLst/>
                          <a:cs typeface="B Titr" pitchFamily="2" charset="-78"/>
                        </a:rPr>
                        <a:t> سوم</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(عددنویسی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مطالعات اجتماعی</a:t>
                      </a:r>
                      <a:endParaRPr lang="en-US" sz="1000">
                        <a:effectLst/>
                        <a:cs typeface="B Titr" pitchFamily="2" charset="-78"/>
                      </a:endParaRPr>
                    </a:p>
                    <a:p>
                      <a:pPr algn="r" rtl="1">
                        <a:lnSpc>
                          <a:spcPct val="115000"/>
                        </a:lnSpc>
                        <a:spcAft>
                          <a:spcPts val="0"/>
                        </a:spcAft>
                      </a:pPr>
                      <a:r>
                        <a:rPr lang="fa-IR" sz="900">
                          <a:effectLst/>
                          <a:cs typeface="B Titr" pitchFamily="2" charset="-78"/>
                        </a:rPr>
                        <a:t>(معرفی چند ویژگی یک محیط خاص)</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هنر</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(نقاشی دلخواه)</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 </a:t>
                      </a:r>
                      <a:endParaRPr lang="en-US" sz="1000" dirty="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*علوم تجربی</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(رفع اشکال درشناخت تنوع گیاه براساس اجزا)</a:t>
                      </a:r>
                      <a:endParaRPr lang="en-US" sz="1000" dirty="0">
                        <a:effectLst/>
                        <a:latin typeface="Calibri"/>
                        <a:ea typeface="Times New Roman"/>
                        <a:cs typeface="B Titr" pitchFamily="2" charset="-78"/>
                      </a:endParaRPr>
                    </a:p>
                  </a:txBody>
                  <a:tcPr marL="60890" marR="60890" marT="0" marB="0"/>
                </a:tc>
              </a:tr>
              <a:tr h="645188">
                <a:tc vMerge="1">
                  <a:txBody>
                    <a:bodyPr/>
                    <a:lstStyle/>
                    <a:p>
                      <a:pPr rtl="1"/>
                      <a:endParaRPr lang="fa-IR"/>
                    </a:p>
                  </a:txBody>
                  <a:tcPr/>
                </a:tc>
                <a:tc>
                  <a:txBody>
                    <a:bodyPr/>
                    <a:lstStyle/>
                    <a:p>
                      <a:pPr algn="ctr" rtl="1">
                        <a:lnSpc>
                          <a:spcPct val="115000"/>
                        </a:lnSpc>
                        <a:spcAft>
                          <a:spcPts val="0"/>
                        </a:spcAft>
                      </a:pPr>
                      <a:r>
                        <a:rPr lang="fa-IR" sz="3200" dirty="0">
                          <a:solidFill>
                            <a:srgbClr val="FF0000"/>
                          </a:solidFill>
                          <a:effectLst/>
                          <a:cs typeface="B Titr" pitchFamily="2" charset="-78"/>
                        </a:rPr>
                        <a:t>چهارم</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(عددنویسی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علوم تجربی</a:t>
                      </a:r>
                      <a:endParaRPr lang="en-US" sz="1000">
                        <a:effectLst/>
                        <a:cs typeface="B Titr" pitchFamily="2" charset="-78"/>
                      </a:endParaRPr>
                    </a:p>
                    <a:p>
                      <a:pPr algn="r" rtl="1">
                        <a:lnSpc>
                          <a:spcPct val="115000"/>
                        </a:lnSpc>
                        <a:spcAft>
                          <a:spcPts val="0"/>
                        </a:spcAft>
                      </a:pPr>
                      <a:r>
                        <a:rPr lang="fa-IR" sz="900">
                          <a:effectLst/>
                          <a:cs typeface="B Titr" pitchFamily="2" charset="-78"/>
                        </a:rPr>
                        <a:t>(مقایسه محیط زندگی جانوران وگیاهان)</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هنر</a:t>
                      </a:r>
                      <a:endParaRPr lang="en-US" sz="1000">
                        <a:effectLst/>
                        <a:cs typeface="B Titr" pitchFamily="2" charset="-78"/>
                      </a:endParaRPr>
                    </a:p>
                    <a:p>
                      <a:pPr algn="r" rtl="1">
                        <a:lnSpc>
                          <a:spcPct val="115000"/>
                        </a:lnSpc>
                        <a:spcAft>
                          <a:spcPts val="0"/>
                        </a:spcAft>
                      </a:pPr>
                      <a:r>
                        <a:rPr lang="fa-IR" sz="900">
                          <a:effectLst/>
                          <a:cs typeface="B Titr" pitchFamily="2" charset="-78"/>
                        </a:rPr>
                        <a:t>(نقاشی  دلخواه )</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ورزش</a:t>
                      </a:r>
                      <a:endParaRPr lang="en-US" sz="1000">
                        <a:effectLst/>
                        <a:cs typeface="B Titr" pitchFamily="2" charset="-78"/>
                      </a:endParaRPr>
                    </a:p>
                    <a:p>
                      <a:pPr algn="r" rtl="1">
                        <a:lnSpc>
                          <a:spcPct val="115000"/>
                        </a:lnSpc>
                        <a:spcAft>
                          <a:spcPts val="0"/>
                        </a:spcAft>
                      </a:pPr>
                      <a:r>
                        <a:rPr lang="fa-IR" sz="900">
                          <a:effectLst/>
                          <a:cs typeface="B Titr" pitchFamily="2" charset="-78"/>
                        </a:rPr>
                        <a:t>(بازی آزاد)</a:t>
                      </a:r>
                      <a:endParaRPr lang="en-US" sz="1000">
                        <a:effectLst/>
                        <a:latin typeface="Calibri"/>
                        <a:ea typeface="Times New Roman"/>
                        <a:cs typeface="B Titr" pitchFamily="2" charset="-78"/>
                      </a:endParaRPr>
                    </a:p>
                  </a:txBody>
                  <a:tcPr marL="60890" marR="60890" marT="0" marB="0"/>
                </a:tc>
              </a:tr>
              <a:tr h="916951">
                <a:tc vMerge="1">
                  <a:txBody>
                    <a:bodyPr/>
                    <a:lstStyle/>
                    <a:p>
                      <a:pPr rtl="1"/>
                      <a:endParaRPr lang="fa-IR"/>
                    </a:p>
                  </a:txBody>
                  <a:tcPr/>
                </a:tc>
                <a:tc>
                  <a:txBody>
                    <a:bodyPr/>
                    <a:lstStyle/>
                    <a:p>
                      <a:pPr algn="ctr" rtl="1">
                        <a:lnSpc>
                          <a:spcPct val="115000"/>
                        </a:lnSpc>
                        <a:spcAft>
                          <a:spcPts val="0"/>
                        </a:spcAft>
                      </a:pPr>
                      <a:r>
                        <a:rPr lang="fa-IR" sz="3200" dirty="0">
                          <a:solidFill>
                            <a:srgbClr val="FF0000"/>
                          </a:solidFill>
                          <a:effectLst/>
                          <a:cs typeface="B Titr" pitchFamily="2" charset="-78"/>
                        </a:rPr>
                        <a:t>پنجم</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endParaRPr lang="en-US" sz="1000">
                        <a:effectLst/>
                        <a:cs typeface="B Titr" pitchFamily="2" charset="-78"/>
                      </a:endParaRPr>
                    </a:p>
                    <a:p>
                      <a:pPr algn="r" rtl="1">
                        <a:lnSpc>
                          <a:spcPct val="115000"/>
                        </a:lnSpc>
                        <a:spcAft>
                          <a:spcPts val="0"/>
                        </a:spcAft>
                      </a:pPr>
                      <a:r>
                        <a:rPr lang="fa-IR" sz="900">
                          <a:effectLst/>
                          <a:cs typeface="B Titr" pitchFamily="2" charset="-78"/>
                        </a:rPr>
                        <a:t>( عددنویسی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مطالعات اجتماعی</a:t>
                      </a:r>
                      <a:endParaRPr lang="en-US" sz="1000">
                        <a:effectLst/>
                        <a:cs typeface="B Titr" pitchFamily="2" charset="-78"/>
                      </a:endParaRPr>
                    </a:p>
                    <a:p>
                      <a:pPr algn="r" rtl="1">
                        <a:lnSpc>
                          <a:spcPct val="115000"/>
                        </a:lnSpc>
                        <a:spcAft>
                          <a:spcPts val="0"/>
                        </a:spcAft>
                      </a:pPr>
                      <a:r>
                        <a:rPr lang="fa-IR" sz="900">
                          <a:effectLst/>
                          <a:cs typeface="B Titr" pitchFamily="2" charset="-78"/>
                        </a:rPr>
                        <a:t>( بررسی دلیل حفظ محیط زیست )</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*علوم تجربی</a:t>
                      </a:r>
                      <a:endParaRPr lang="en-US" sz="1000">
                        <a:effectLst/>
                        <a:cs typeface="B Titr" pitchFamily="2" charset="-78"/>
                      </a:endParaRPr>
                    </a:p>
                    <a:p>
                      <a:pPr algn="r" rtl="1">
                        <a:lnSpc>
                          <a:spcPct val="115000"/>
                        </a:lnSpc>
                        <a:spcAft>
                          <a:spcPts val="0"/>
                        </a:spcAft>
                      </a:pPr>
                      <a:r>
                        <a:rPr lang="fa-IR" sz="900">
                          <a:effectLst/>
                          <a:cs typeface="B Titr" pitchFamily="2" charset="-78"/>
                        </a:rPr>
                        <a:t>(رشد گیاهان)</a:t>
                      </a:r>
                      <a:endParaRPr lang="en-US" sz="1000">
                        <a:effectLst/>
                        <a:cs typeface="B Titr" pitchFamily="2" charset="-78"/>
                      </a:endParaRPr>
                    </a:p>
                    <a:p>
                      <a:pPr algn="r" rtl="1">
                        <a:lnSpc>
                          <a:spcPct val="115000"/>
                        </a:lnSpc>
                        <a:spcAft>
                          <a:spcPts val="0"/>
                        </a:spcAft>
                      </a:pPr>
                      <a:r>
                        <a:rPr lang="fa-IR" sz="900">
                          <a:effectLst/>
                          <a:cs typeface="B Titr" pitchFamily="2" charset="-78"/>
                        </a:rPr>
                        <a:t>تدریس مستقل</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هنر</a:t>
                      </a:r>
                      <a:endParaRPr lang="en-US" sz="1000">
                        <a:effectLst/>
                        <a:cs typeface="B Titr" pitchFamily="2" charset="-78"/>
                      </a:endParaRPr>
                    </a:p>
                    <a:p>
                      <a:pPr algn="r" rtl="1">
                        <a:lnSpc>
                          <a:spcPct val="115000"/>
                        </a:lnSpc>
                        <a:spcAft>
                          <a:spcPts val="0"/>
                        </a:spcAft>
                      </a:pPr>
                      <a:r>
                        <a:rPr lang="fa-IR" sz="900">
                          <a:effectLst/>
                          <a:cs typeface="B Titr" pitchFamily="2" charset="-78"/>
                        </a:rPr>
                        <a:t>(نقاشی به دلخواه )</a:t>
                      </a:r>
                      <a:endParaRPr lang="en-US" sz="1000">
                        <a:effectLst/>
                        <a:cs typeface="B Titr" pitchFamily="2" charset="-78"/>
                      </a:endParaRPr>
                    </a:p>
                    <a:p>
                      <a:pPr algn="r" rtl="1">
                        <a:lnSpc>
                          <a:spcPct val="115000"/>
                        </a:lnSpc>
                        <a:spcAft>
                          <a:spcPts val="0"/>
                        </a:spcAft>
                      </a:pPr>
                      <a:r>
                        <a:rPr lang="fa-IR" sz="900">
                          <a:effectLst/>
                          <a:cs typeface="B Titr" pitchFamily="2" charset="-78"/>
                        </a:rPr>
                        <a:t> </a:t>
                      </a:r>
                      <a:endParaRPr lang="en-US" sz="1000">
                        <a:effectLst/>
                        <a:latin typeface="Calibri"/>
                        <a:ea typeface="Times New Roman"/>
                        <a:cs typeface="B Titr" pitchFamily="2" charset="-78"/>
                      </a:endParaRPr>
                    </a:p>
                  </a:txBody>
                  <a:tcPr marL="60890" marR="60890" marT="0" marB="0"/>
                </a:tc>
              </a:tr>
              <a:tr h="926255">
                <a:tc vMerge="1">
                  <a:txBody>
                    <a:bodyPr/>
                    <a:lstStyle/>
                    <a:p>
                      <a:pPr rtl="1"/>
                      <a:endParaRPr lang="fa-IR"/>
                    </a:p>
                  </a:txBody>
                  <a:tcPr/>
                </a:tc>
                <a:tc>
                  <a:txBody>
                    <a:bodyPr/>
                    <a:lstStyle/>
                    <a:p>
                      <a:pPr algn="ctr" rtl="1">
                        <a:lnSpc>
                          <a:spcPct val="115000"/>
                        </a:lnSpc>
                        <a:spcAft>
                          <a:spcPts val="0"/>
                        </a:spcAft>
                      </a:pPr>
                      <a:r>
                        <a:rPr lang="fa-IR" sz="3200" dirty="0">
                          <a:solidFill>
                            <a:srgbClr val="FF0000"/>
                          </a:solidFill>
                          <a:effectLst/>
                          <a:cs typeface="B Titr" pitchFamily="2" charset="-78"/>
                        </a:rPr>
                        <a:t>ششم</a:t>
                      </a:r>
                      <a:endParaRPr lang="en-US" sz="2000" dirty="0">
                        <a:solidFill>
                          <a:srgbClr val="FF0000"/>
                        </a:solidFill>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ریاضی</a:t>
                      </a:r>
                      <a:r>
                        <a:rPr lang="fa-IR" sz="900">
                          <a:effectLst/>
                          <a:cs typeface="B Titr" pitchFamily="2" charset="-78"/>
                        </a:rPr>
                        <a:t> عددنویسی (اعشاری با ارزش مکانی)</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مطالعات اجتماعی</a:t>
                      </a:r>
                      <a:endParaRPr lang="en-US" sz="1000">
                        <a:effectLst/>
                        <a:cs typeface="B Titr" pitchFamily="2" charset="-78"/>
                      </a:endParaRPr>
                    </a:p>
                    <a:p>
                      <a:pPr algn="r" rtl="1">
                        <a:lnSpc>
                          <a:spcPct val="115000"/>
                        </a:lnSpc>
                        <a:spcAft>
                          <a:spcPts val="0"/>
                        </a:spcAft>
                      </a:pPr>
                      <a:r>
                        <a:rPr lang="fa-IR" sz="900">
                          <a:effectLst/>
                          <a:cs typeface="B Titr" pitchFamily="2" charset="-78"/>
                        </a:rPr>
                        <a:t>( بررسی دلیل حفظ محیط زیست )</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a:effectLst/>
                          <a:cs typeface="B Titr" pitchFamily="2" charset="-78"/>
                        </a:rPr>
                        <a:t>*علوم تجربی</a:t>
                      </a:r>
                      <a:endParaRPr lang="en-US" sz="1000">
                        <a:effectLst/>
                        <a:cs typeface="B Titr" pitchFamily="2" charset="-78"/>
                      </a:endParaRPr>
                    </a:p>
                    <a:p>
                      <a:pPr algn="r" rtl="1">
                        <a:lnSpc>
                          <a:spcPct val="115000"/>
                        </a:lnSpc>
                        <a:spcAft>
                          <a:spcPts val="0"/>
                        </a:spcAft>
                      </a:pPr>
                      <a:r>
                        <a:rPr lang="fa-IR" sz="900">
                          <a:effectLst/>
                          <a:cs typeface="B Titr" pitchFamily="2" charset="-78"/>
                        </a:rPr>
                        <a:t>(غذا سازی گیاهان)</a:t>
                      </a:r>
                      <a:endParaRPr lang="en-US" sz="1000">
                        <a:effectLst/>
                        <a:cs typeface="B Titr" pitchFamily="2" charset="-78"/>
                      </a:endParaRPr>
                    </a:p>
                    <a:p>
                      <a:pPr algn="r" rtl="1">
                        <a:lnSpc>
                          <a:spcPct val="115000"/>
                        </a:lnSpc>
                        <a:spcAft>
                          <a:spcPts val="0"/>
                        </a:spcAft>
                      </a:pPr>
                      <a:r>
                        <a:rPr lang="fa-IR" sz="900">
                          <a:effectLst/>
                          <a:cs typeface="B Titr" pitchFamily="2" charset="-78"/>
                        </a:rPr>
                        <a:t>تدریس مستقل</a:t>
                      </a:r>
                      <a:endParaRPr lang="en-US" sz="1000">
                        <a:effectLst/>
                        <a:latin typeface="Calibri"/>
                        <a:ea typeface="Times New Roman"/>
                        <a:cs typeface="B Titr" pitchFamily="2" charset="-78"/>
                      </a:endParaRPr>
                    </a:p>
                  </a:txBody>
                  <a:tcPr marL="60890" marR="60890" marT="0" marB="0"/>
                </a:tc>
                <a:tc>
                  <a:txBody>
                    <a:bodyPr/>
                    <a:lstStyle/>
                    <a:p>
                      <a:pPr algn="r" rtl="1">
                        <a:lnSpc>
                          <a:spcPct val="115000"/>
                        </a:lnSpc>
                        <a:spcAft>
                          <a:spcPts val="0"/>
                        </a:spcAft>
                      </a:pPr>
                      <a:r>
                        <a:rPr lang="fa-IR" sz="1200" dirty="0">
                          <a:effectLst/>
                          <a:cs typeface="B Titr" pitchFamily="2" charset="-78"/>
                        </a:rPr>
                        <a:t>هنر</a:t>
                      </a:r>
                      <a:endParaRPr lang="en-US" sz="1000" dirty="0">
                        <a:effectLst/>
                        <a:cs typeface="B Titr" pitchFamily="2" charset="-78"/>
                      </a:endParaRPr>
                    </a:p>
                    <a:p>
                      <a:pPr algn="r" rtl="1">
                        <a:lnSpc>
                          <a:spcPct val="115000"/>
                        </a:lnSpc>
                        <a:spcAft>
                          <a:spcPts val="0"/>
                        </a:spcAft>
                      </a:pPr>
                      <a:r>
                        <a:rPr lang="fa-IR" sz="900" dirty="0">
                          <a:effectLst/>
                          <a:cs typeface="B Titr" pitchFamily="2" charset="-78"/>
                        </a:rPr>
                        <a:t>(نقاشی به دلخواه )</a:t>
                      </a:r>
                      <a:endParaRPr lang="en-US" sz="1000" dirty="0">
                        <a:effectLst/>
                        <a:cs typeface="B Titr" pitchFamily="2" charset="-78"/>
                      </a:endParaRPr>
                    </a:p>
                    <a:p>
                      <a:pPr algn="r" rtl="1">
                        <a:lnSpc>
                          <a:spcPct val="115000"/>
                        </a:lnSpc>
                        <a:spcAft>
                          <a:spcPts val="0"/>
                        </a:spcAft>
                      </a:pPr>
                      <a:r>
                        <a:rPr lang="fa-IR" sz="1200" dirty="0">
                          <a:effectLst/>
                          <a:cs typeface="B Titr" pitchFamily="2" charset="-78"/>
                        </a:rPr>
                        <a:t> </a:t>
                      </a:r>
                      <a:endParaRPr lang="en-US" sz="1000" dirty="0">
                        <a:effectLst/>
                        <a:latin typeface="Calibri"/>
                        <a:ea typeface="Times New Roman"/>
                        <a:cs typeface="B Titr" pitchFamily="2" charset="-78"/>
                      </a:endParaRPr>
                    </a:p>
                  </a:txBody>
                  <a:tcPr marL="60890" marR="60890" marT="0" marB="0"/>
                </a:tc>
              </a:tr>
            </a:tbl>
          </a:graphicData>
        </a:graphic>
      </p:graphicFrame>
    </p:spTree>
    <p:extLst>
      <p:ext uri="{BB962C8B-B14F-4D97-AF65-F5344CB8AC3E}">
        <p14:creationId xmlns:p14="http://schemas.microsoft.com/office/powerpoint/2010/main" val="68007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7"/>
                                        </p:tgtEl>
                                        <p:attrNameLst>
                                          <p:attrName>ppt_y</p:attrName>
                                        </p:attrNameLst>
                                      </p:cBhvr>
                                      <p:tavLst>
                                        <p:tav tm="0">
                                          <p:val>
                                            <p:strVal val="#ppt_y"/>
                                          </p:val>
                                        </p:tav>
                                        <p:tav tm="100000">
                                          <p:val>
                                            <p:strVal val="#ppt_y"/>
                                          </p:val>
                                        </p:tav>
                                      </p:tavLst>
                                    </p:anim>
                                    <p:anim calcmode="lin" valueType="num">
                                      <p:cBhvr>
                                        <p:cTn id="18"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2000"/>
                                        <p:tgtEl>
                                          <p:spTgt spid="2"/>
                                        </p:tgtEl>
                                      </p:cBhvr>
                                    </p:animEffect>
                                    <p:anim calcmode="lin" valueType="num">
                                      <p:cBhvr>
                                        <p:cTn id="26" dur="2000" fill="hold"/>
                                        <p:tgtEl>
                                          <p:spTgt spid="2"/>
                                        </p:tgtEl>
                                        <p:attrNameLst>
                                          <p:attrName>ppt_w</p:attrName>
                                        </p:attrNameLst>
                                      </p:cBhvr>
                                      <p:tavLst>
                                        <p:tav tm="0" fmla="#ppt_w*sin(2.5*pi*$)">
                                          <p:val>
                                            <p:fltVal val="0"/>
                                          </p:val>
                                        </p:tav>
                                        <p:tav tm="100000">
                                          <p:val>
                                            <p:fltVal val="1"/>
                                          </p:val>
                                        </p:tav>
                                      </p:tavLst>
                                    </p:anim>
                                    <p:anim calcmode="lin" valueType="num">
                                      <p:cBhvr>
                                        <p:cTn id="27"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10600" cy="685800"/>
          </a:xfrm>
        </p:spPr>
        <p:txBody>
          <a:bodyPr>
            <a:normAutofit fontScale="90000"/>
          </a:bodyPr>
          <a:lstStyle/>
          <a:p>
            <a:r>
              <a:rPr lang="en-US" b="1" u="dotDotDash" dirty="0" smtClean="0">
                <a:solidFill>
                  <a:srgbClr val="FF0000"/>
                </a:solidFill>
                <a:cs typeface="B Titr" pitchFamily="2" charset="-78"/>
              </a:rPr>
              <a:t> </a:t>
            </a:r>
            <a:r>
              <a:rPr lang="fa-IR" b="1" dirty="0" smtClean="0">
                <a:solidFill>
                  <a:srgbClr val="FF0000"/>
                </a:solidFill>
                <a:cs typeface="B Titr" pitchFamily="2" charset="-78"/>
              </a:rPr>
              <a:t>الف- </a:t>
            </a:r>
            <a:r>
              <a:rPr lang="fa-IR" b="1" dirty="0">
                <a:solidFill>
                  <a:srgbClr val="FF0000"/>
                </a:solidFill>
                <a:cs typeface="B Titr" pitchFamily="2" charset="-78"/>
              </a:rPr>
              <a:t>جلسه ی اول:</a:t>
            </a:r>
            <a:endParaRPr lang="en-US" dirty="0">
              <a:solidFill>
                <a:srgbClr val="FF0000"/>
              </a:solidFill>
              <a:cs typeface="B Titr" pitchFamily="2" charset="-78"/>
            </a:endParaRPr>
          </a:p>
        </p:txBody>
      </p:sp>
      <p:sp>
        <p:nvSpPr>
          <p:cNvPr id="3" name="Title 1"/>
          <p:cNvSpPr txBox="1">
            <a:spLocks/>
          </p:cNvSpPr>
          <p:nvPr/>
        </p:nvSpPr>
        <p:spPr>
          <a:xfrm>
            <a:off x="304800" y="1219200"/>
            <a:ext cx="8610600" cy="121920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اول این برنامه، ترکیبی ازدانش آموزان پایه های اول ودوم درگروه اول یادگیری وپایه ی سوم، چهارم، پنجم و ششم درگروه دوم یادگیری قرارمی گیرند. </a:t>
            </a:r>
            <a:endParaRPr lang="en-US" dirty="0">
              <a:cs typeface="B Titr" pitchFamily="2" charset="-78"/>
            </a:endParaRPr>
          </a:p>
        </p:txBody>
      </p:sp>
      <p:sp>
        <p:nvSpPr>
          <p:cNvPr id="4" name="Title 1"/>
          <p:cNvSpPr txBox="1">
            <a:spLocks/>
          </p:cNvSpPr>
          <p:nvPr/>
        </p:nvSpPr>
        <p:spPr>
          <a:xfrm>
            <a:off x="152400" y="2590800"/>
            <a:ext cx="8610600" cy="4343400"/>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گروه اول دراین جلسه فعالیت عددنویسی را باارزش مکانی محدود (...یکی و...ده تایی می شود...) مطابق دستورکارمعلم انجام می دهند. که نظارت درون گروهی به عهده ی پایه دومی های هرگروه است. دربخش پایانی تدریس که کارکلاس اولی هرگروه تمام می شود به انجام دادن تمرین در کتاب درسی بپردازد. اما کلاس دومی باید به ادامه ی کاربه تشخیص رقم صدتایی در اعداد سه رقمی بپردازد. </a:t>
            </a:r>
            <a:endParaRPr lang="en-US" dirty="0">
              <a:cs typeface="B Titr" pitchFamily="2" charset="-78"/>
            </a:endParaRPr>
          </a:p>
        </p:txBody>
      </p:sp>
    </p:spTree>
    <p:extLst>
      <p:ext uri="{BB962C8B-B14F-4D97-AF65-F5344CB8AC3E}">
        <p14:creationId xmlns:p14="http://schemas.microsoft.com/office/powerpoint/2010/main" val="424277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4"/>
                                        </p:tgtEl>
                                        <p:attrNameLst>
                                          <p:attrName>ppt_y</p:attrName>
                                        </p:attrNameLst>
                                      </p:cBhvr>
                                      <p:tavLst>
                                        <p:tav tm="0">
                                          <p:val>
                                            <p:strVal val="#ppt_y"/>
                                          </p:val>
                                        </p:tav>
                                        <p:tav tm="100000">
                                          <p:val>
                                            <p:strVal val="#ppt_y"/>
                                          </p:val>
                                        </p:tav>
                                      </p:tavLst>
                                    </p:anim>
                                    <p:anim calcmode="lin" valueType="num">
                                      <p:cBhvr>
                                        <p:cTn id="2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304800"/>
            <a:ext cx="8610600" cy="21336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گروه دوم دراین جلسه، فعالیت عدد نویسی را با ارزش مکانی پیشرفته، معرفی مرتبه ها در هر طبقه به کمک جدول ارزش مکانی یعنی، </a:t>
            </a:r>
            <a:r>
              <a:rPr lang="fa-IR" b="1" u="dotDotDash" dirty="0">
                <a:cs typeface="B Titr" pitchFamily="2" charset="-78"/>
              </a:rPr>
              <a:t>یکی ها، هزارها، میلیون ها</a:t>
            </a:r>
            <a:r>
              <a:rPr lang="fa-IR" b="1" dirty="0">
                <a:cs typeface="B Titr" pitchFamily="2" charset="-78"/>
              </a:rPr>
              <a:t> درابتدا یا در طول سال تحصیلی انجام می دهند. اعضای گروه دوم به ترتیب پایه برابر دستورکار معلم ، روی سه رقم اول، سه رقم دوم وسه رقم سوم کارمی کنند. مانند : </a:t>
            </a:r>
            <a:endParaRPr lang="en-US" dirty="0">
              <a:cs typeface="B Titr" pitchFamily="2" charset="-78"/>
            </a:endParaRPr>
          </a:p>
        </p:txBody>
      </p:sp>
      <p:sp>
        <p:nvSpPr>
          <p:cNvPr id="4" name="Title 1"/>
          <p:cNvSpPr txBox="1">
            <a:spLocks/>
          </p:cNvSpPr>
          <p:nvPr/>
        </p:nvSpPr>
        <p:spPr>
          <a:xfrm>
            <a:off x="171718" y="2590800"/>
            <a:ext cx="8610600" cy="11430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نوشتن رقم ها درجدول ارزش مکانی، خارج کردن رقم ها از جدول وخواندن عدد. که در عمل متوجه می شوند در هرطبقه، سه رقم است و خواندن آن باهم فرقی ندارد. مثال: </a:t>
            </a:r>
            <a:endParaRPr lang="en-US" dirty="0">
              <a:cs typeface="B Titr" pitchFamily="2" charset="-78"/>
            </a:endParaRPr>
          </a:p>
        </p:txBody>
      </p:sp>
      <p:sp>
        <p:nvSpPr>
          <p:cNvPr id="6" name="Title 1"/>
          <p:cNvSpPr txBox="1">
            <a:spLocks/>
          </p:cNvSpPr>
          <p:nvPr/>
        </p:nvSpPr>
        <p:spPr>
          <a:xfrm>
            <a:off x="228600" y="3810000"/>
            <a:ext cx="8610600" cy="2590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عدد (931372246) به گروه اعلام می شود. پایه سومی های هرگروه، تشخیص سه رقم یکها یعنی عدد «دویست وچهل وشش» را به عهده بگیرند. پایه چهارم هرگروه، تشخیص سه رقم </a:t>
            </a:r>
            <a:r>
              <a:rPr lang="fa-IR" b="1" u="dotDotDash" dirty="0">
                <a:cs typeface="B Titr" pitchFamily="2" charset="-78"/>
              </a:rPr>
              <a:t>هزارها</a:t>
            </a:r>
            <a:r>
              <a:rPr lang="fa-IR" b="1" dirty="0">
                <a:cs typeface="B Titr" pitchFamily="2" charset="-78"/>
              </a:rPr>
              <a:t>  یعنی عدد « سیصدوهفتادودو» را به عهده می گیرند. وپایه پنجمی های هرگروه، تشخیص سه رقم </a:t>
            </a:r>
            <a:r>
              <a:rPr lang="fa-IR" b="1" u="dotDotDash" dirty="0">
                <a:cs typeface="B Titr" pitchFamily="2" charset="-78"/>
              </a:rPr>
              <a:t>میلیون ها </a:t>
            </a:r>
            <a:r>
              <a:rPr lang="fa-IR" b="1" dirty="0">
                <a:cs typeface="B Titr" pitchFamily="2" charset="-78"/>
              </a:rPr>
              <a:t>یعنی عدد « نهصدو سی یک» را به عهده بگیرند. پایه ششمی ها ضمن نظارت فعالیت های دیگران در پایان به تمرین جدول ارزش مکانی اعشاری می پردازند.</a:t>
            </a:r>
            <a:endParaRPr lang="en-US" dirty="0">
              <a:cs typeface="B Titr" pitchFamily="2" charset="-78"/>
            </a:endParaRPr>
          </a:p>
        </p:txBody>
      </p:sp>
    </p:spTree>
    <p:extLst>
      <p:ext uri="{BB962C8B-B14F-4D97-AF65-F5344CB8AC3E}">
        <p14:creationId xmlns:p14="http://schemas.microsoft.com/office/powerpoint/2010/main" val="3992711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6"/>
                                        </p:tgtEl>
                                        <p:attrNameLst>
                                          <p:attrName>ppt_y</p:attrName>
                                        </p:attrNameLst>
                                      </p:cBhvr>
                                      <p:tavLst>
                                        <p:tav tm="0">
                                          <p:val>
                                            <p:strVal val="#ppt_y"/>
                                          </p:val>
                                        </p:tav>
                                        <p:tav tm="100000">
                                          <p:val>
                                            <p:strVal val="#ppt_y"/>
                                          </p:val>
                                        </p:tav>
                                      </p:tavLst>
                                    </p:anim>
                                    <p:anim calcmode="lin" valueType="num">
                                      <p:cBhvr>
                                        <p:cTn id="27"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304800"/>
            <a:ext cx="8610600" cy="5562600"/>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البته می توان درجلسه ی اول، دانش آموزان پایه ی اول را با شیوه ی محوری در محور (1) وپایه دومی را در محور (2) و گروه های ترکیبی از دانش آموزان پایه های سوم، چهارم وپنجم را درمحور (3 ) قرار داد. پایه ی ششم به شیوه ی «خودآموزی» فعالیت انجام دهد. با این تفاوت که محور(3) با روش تلفیقی در هدف مشترک ( عدد نویسی با ارزش مکانی ) به فعالیت وا داشته شوند.</a:t>
            </a:r>
            <a:endParaRPr lang="en-US" dirty="0">
              <a:cs typeface="B Titr" pitchFamily="2" charset="-78"/>
            </a:endParaRPr>
          </a:p>
        </p:txBody>
      </p:sp>
    </p:spTree>
    <p:extLst>
      <p:ext uri="{BB962C8B-B14F-4D97-AF65-F5344CB8AC3E}">
        <p14:creationId xmlns:p14="http://schemas.microsoft.com/office/powerpoint/2010/main" val="400123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b="1" u="dotted" dirty="0">
                <a:solidFill>
                  <a:srgbClr val="FF0000"/>
                </a:solidFill>
                <a:cs typeface="B Titr" pitchFamily="2" charset="-78"/>
              </a:rPr>
              <a:t>الف – جلسه ی اول</a:t>
            </a:r>
            <a:r>
              <a:rPr lang="fa-IR" b="1" dirty="0">
                <a:solidFill>
                  <a:srgbClr val="FF0000"/>
                </a:solidFill>
                <a:cs typeface="B Titr" pitchFamily="2" charset="-78"/>
              </a:rPr>
              <a:t>: </a:t>
            </a:r>
            <a:endParaRPr lang="en-US" dirty="0">
              <a:solidFill>
                <a:srgbClr val="FF0000"/>
              </a:solidFill>
              <a:cs typeface="B Titr" pitchFamily="2" charset="-78"/>
            </a:endParaRPr>
          </a:p>
        </p:txBody>
      </p:sp>
      <p:sp>
        <p:nvSpPr>
          <p:cNvPr id="4" name="Title 1"/>
          <p:cNvSpPr txBox="1">
            <a:spLocks/>
          </p:cNvSpPr>
          <p:nvPr/>
        </p:nvSpPr>
        <p:spPr>
          <a:xfrm>
            <a:off x="457200" y="1189038"/>
            <a:ext cx="8229600" cy="1477962"/>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معلم درجلسه ی اول این برنامه، اعضای گروه اول یادگیری را با ترکیبی ازدانش آموزان پایه های اول، دوم وسوم تشکیل می دهد. و باپایه های چهارم ، پنجم و ششم اعضای گروه دوم یادگیری را ترتیب می دهد. ( بیش ترفعالیت ها دراین برنامه با روش تلفیقی انجام می پذیرد.)</a:t>
            </a:r>
            <a:endParaRPr lang="en-US" dirty="0">
              <a:cs typeface="B Titr" pitchFamily="2" charset="-78"/>
            </a:endParaRPr>
          </a:p>
        </p:txBody>
      </p:sp>
      <p:sp>
        <p:nvSpPr>
          <p:cNvPr id="5" name="Title 1"/>
          <p:cNvSpPr txBox="1">
            <a:spLocks/>
          </p:cNvSpPr>
          <p:nvPr/>
        </p:nvSpPr>
        <p:spPr>
          <a:xfrm>
            <a:off x="457200" y="2667000"/>
            <a:ext cx="8229600" cy="3657600"/>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rtl="1"/>
            <a:r>
              <a:rPr lang="fa-IR" b="1" dirty="0">
                <a:solidFill>
                  <a:srgbClr val="FF0000"/>
                </a:solidFill>
                <a:cs typeface="B Titr" pitchFamily="2" charset="-78"/>
              </a:rPr>
              <a:t>گروه اول یادگیری</a:t>
            </a:r>
            <a:r>
              <a:rPr lang="fa-IR" b="1" dirty="0">
                <a:cs typeface="B Titr" pitchFamily="2" charset="-78"/>
              </a:rPr>
              <a:t>، فعالیت آموزشی را به دستور معلم با چند گیاه که توسط خودشان به کلاس آورده شد آغاز می کنند. آن ها دراین فعالیت باید به مشاهده ی قسمت های مختلف گیاه بپردازند. درباره ی هر قسمت گیاه با هم گفت وگوکنند. مشخص کنند گیاه چه قسمت هایی دارد. درادامه ی فعالیت، اعضای گروه از هم جدا می شوند. ومسولیت ها درپایه ها مستقل و مجزا می شود. </a:t>
            </a:r>
            <a:endParaRPr lang="en-US" dirty="0">
              <a:cs typeface="B Titr" pitchFamily="2" charset="-78"/>
            </a:endParaRPr>
          </a:p>
        </p:txBody>
      </p:sp>
    </p:spTree>
    <p:extLst>
      <p:ext uri="{BB962C8B-B14F-4D97-AF65-F5344CB8AC3E}">
        <p14:creationId xmlns:p14="http://schemas.microsoft.com/office/powerpoint/2010/main" val="157174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304800"/>
            <a:ext cx="8610600" cy="685800"/>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solidFill>
                  <a:srgbClr val="FF0000"/>
                </a:solidFill>
                <a:cs typeface="B Titr" pitchFamily="2" charset="-78"/>
              </a:rPr>
              <a:t>ب - جلسه ی دوم:</a:t>
            </a:r>
            <a:endParaRPr lang="en-US" dirty="0">
              <a:solidFill>
                <a:srgbClr val="FF0000"/>
              </a:solidFill>
              <a:cs typeface="B Titr" pitchFamily="2" charset="-78"/>
            </a:endParaRPr>
          </a:p>
        </p:txBody>
      </p:sp>
      <p:sp>
        <p:nvSpPr>
          <p:cNvPr id="4" name="Title 1"/>
          <p:cNvSpPr txBox="1">
            <a:spLocks/>
          </p:cNvSpPr>
          <p:nvPr/>
        </p:nvSpPr>
        <p:spPr>
          <a:xfrm>
            <a:off x="171718" y="1219200"/>
            <a:ext cx="8610600" cy="25146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a:t>
            </a:r>
            <a:r>
              <a:rPr lang="fa-IR" b="1" dirty="0">
                <a:solidFill>
                  <a:srgbClr val="FF0000"/>
                </a:solidFill>
                <a:cs typeface="B Titr" pitchFamily="2" charset="-78"/>
              </a:rPr>
              <a:t>دوم</a:t>
            </a:r>
            <a:r>
              <a:rPr lang="fa-IR" b="1" dirty="0">
                <a:cs typeface="B Titr" pitchFamily="2" charset="-78"/>
              </a:rPr>
              <a:t> آموزشی این برنامه، ترکیبی از دانش آموزان پایه های اول و دوم درگروه اول یادگیری و پایه ی سوم، چهارم، پنجم وششم درگروه دوم یادگیری قرارمی گیرند. </a:t>
            </a:r>
            <a:endParaRPr lang="en-US" dirty="0">
              <a:cs typeface="B Titr" pitchFamily="2" charset="-78"/>
            </a:endParaRPr>
          </a:p>
          <a:p>
            <a:pPr algn="r" rtl="1"/>
            <a:r>
              <a:rPr lang="fa-IR" b="1" dirty="0">
                <a:cs typeface="B Titr" pitchFamily="2" charset="-78"/>
              </a:rPr>
              <a:t>= در این جلسه، تصویری از «محیط زیست نامناسب» دراختیارگروه اول قرارمی گیرد. مطابق دستورکار، دانش آموزان پایه ی اولی گروه به کمک اعضای گروه خود بایدکلمه هایی را بنویسندکه درتصویرموجود است. ویا این کلمه ها دررابطه با تصویرمحیط زیست نامناسب باشند. دانش آموزان پایه دومی گروه باید با مشورت اعضای گروه خود، یک نقاشی رسم کنند که در رابطه با « محیط زیست مناسب » باشد و ویژگی های آن را نشان دهد.</a:t>
            </a:r>
            <a:endParaRPr lang="en-US" dirty="0">
              <a:cs typeface="B Titr" pitchFamily="2" charset="-78"/>
            </a:endParaRPr>
          </a:p>
        </p:txBody>
      </p:sp>
      <p:sp>
        <p:nvSpPr>
          <p:cNvPr id="6" name="Title 1"/>
          <p:cNvSpPr txBox="1">
            <a:spLocks/>
          </p:cNvSpPr>
          <p:nvPr/>
        </p:nvSpPr>
        <p:spPr>
          <a:xfrm>
            <a:off x="228600" y="3810000"/>
            <a:ext cx="8610600" cy="2590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در گروه </a:t>
            </a:r>
            <a:r>
              <a:rPr lang="fa-IR" b="1" dirty="0">
                <a:solidFill>
                  <a:srgbClr val="FF0000"/>
                </a:solidFill>
                <a:cs typeface="B Titr" pitchFamily="2" charset="-78"/>
              </a:rPr>
              <a:t>دوم</a:t>
            </a:r>
            <a:r>
              <a:rPr lang="fa-IR" b="1" dirty="0">
                <a:cs typeface="B Titr" pitchFamily="2" charset="-78"/>
              </a:rPr>
              <a:t>، ابتدا باید پایه ی سومی های هرگروه با توجه به یک تصویر یا نقاشی، فهرستی تهیه کنند که جمله های آن ها در رابطه با ویژگی های یک «محیط زیست سالم» باشد. آن ها باید فهرست خود را در اختیار چهارمی ها گروه خود قرار دهند، تا آن ها ازبین ویژگی ها ی محیط زیست مناسب، نمونه هایی را که برای گیاه وجانورلازم است را به تفکیک مشخص نمایند. پایه پنجم و ششمی های هرگروه با توجه به فعالیت اعضای گروه خود (سوم و چهارم) دستورالعملی برای مردم عادی بنویسند که رعایت آن برای حفظ محیط زیست ضروری است. </a:t>
            </a:r>
            <a:endParaRPr lang="en-US" dirty="0">
              <a:cs typeface="B Titr" pitchFamily="2" charset="-78"/>
            </a:endParaRPr>
          </a:p>
        </p:txBody>
      </p:sp>
    </p:spTree>
    <p:extLst>
      <p:ext uri="{BB962C8B-B14F-4D97-AF65-F5344CB8AC3E}">
        <p14:creationId xmlns:p14="http://schemas.microsoft.com/office/powerpoint/2010/main" val="4044740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6"/>
                                        </p:tgtEl>
                                        <p:attrNameLst>
                                          <p:attrName>ppt_y</p:attrName>
                                        </p:attrNameLst>
                                      </p:cBhvr>
                                      <p:tavLst>
                                        <p:tav tm="0">
                                          <p:val>
                                            <p:strVal val="#ppt_y"/>
                                          </p:val>
                                        </p:tav>
                                        <p:tav tm="100000">
                                          <p:val>
                                            <p:strVal val="#ppt_y"/>
                                          </p:val>
                                        </p:tav>
                                      </p:tavLst>
                                    </p:anim>
                                    <p:anim calcmode="lin" valueType="num">
                                      <p:cBhvr>
                                        <p:cTn id="27"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304800"/>
            <a:ext cx="8610600" cy="685800"/>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solidFill>
                  <a:srgbClr val="FF0000"/>
                </a:solidFill>
                <a:cs typeface="B Titr" pitchFamily="2" charset="-78"/>
              </a:rPr>
              <a:t>ج – جلسه ی سوم : </a:t>
            </a:r>
            <a:endParaRPr lang="en-US" dirty="0">
              <a:solidFill>
                <a:srgbClr val="FF0000"/>
              </a:solidFill>
              <a:cs typeface="B Titr" pitchFamily="2" charset="-78"/>
            </a:endParaRPr>
          </a:p>
        </p:txBody>
      </p:sp>
      <p:sp>
        <p:nvSpPr>
          <p:cNvPr id="4" name="Title 1"/>
          <p:cNvSpPr txBox="1">
            <a:spLocks/>
          </p:cNvSpPr>
          <p:nvPr/>
        </p:nvSpPr>
        <p:spPr>
          <a:xfrm>
            <a:off x="171718" y="1219200"/>
            <a:ext cx="8610600" cy="4648200"/>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درجلسه ی سوم این برنامه، دنبال فرصتی هستیم تا به دلیل حجم زیاد کار درپایه ی پنجم یا ششم ،  بتوان وقت بیش تری را به آموزش مستقیم در این پایه ها اختصاص داد. لذا درآغاز آموزش، ابتدا دستورکار فعالیت آموزشی همه ی دانش آموزان کلاس به آن ها اعلام می شود.  لذا با فرصت کافی که ایجاد می شود، معلم از آن برای «تدریس مستقل» در دو پایه استفاده می کند. درپایان وقت این جلسه، دقایقی از آن به بررسی نتایج فعالیت های دانش آموزان کلاس اختصاص می یابد.</a:t>
            </a:r>
            <a:endParaRPr lang="en-US" dirty="0">
              <a:cs typeface="B Titr" pitchFamily="2" charset="-78"/>
            </a:endParaRPr>
          </a:p>
        </p:txBody>
      </p:sp>
    </p:spTree>
    <p:extLst>
      <p:ext uri="{BB962C8B-B14F-4D97-AF65-F5344CB8AC3E}">
        <p14:creationId xmlns:p14="http://schemas.microsoft.com/office/powerpoint/2010/main" val="280188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304800"/>
            <a:ext cx="8610600" cy="685800"/>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solidFill>
                  <a:srgbClr val="FF0000"/>
                </a:solidFill>
                <a:cs typeface="B Titr" pitchFamily="2" charset="-78"/>
              </a:rPr>
              <a:t>د – جلسه چهارم:</a:t>
            </a:r>
            <a:endParaRPr lang="en-US" dirty="0">
              <a:solidFill>
                <a:srgbClr val="FF0000"/>
              </a:solidFill>
              <a:cs typeface="B Titr" pitchFamily="2" charset="-78"/>
            </a:endParaRPr>
          </a:p>
        </p:txBody>
      </p:sp>
      <p:sp>
        <p:nvSpPr>
          <p:cNvPr id="4" name="Title 1"/>
          <p:cNvSpPr txBox="1">
            <a:spLocks/>
          </p:cNvSpPr>
          <p:nvPr/>
        </p:nvSpPr>
        <p:spPr>
          <a:xfrm>
            <a:off x="171718" y="1219200"/>
            <a:ext cx="8610600" cy="47244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rtl="1"/>
            <a:r>
              <a:rPr lang="fa-IR" b="1" dirty="0">
                <a:cs typeface="B Titr" pitchFamily="2" charset="-78"/>
              </a:rPr>
              <a:t>درجلسه ی چهارم این برنامه، ترکیبی از دانش آموزان پایه های اول ودوم با شیوه ی تلفیقی(در محتوی) دریک گروه قرارمی گیرند. تا درگروه به بررسی دقیقی روی قسمت های مختلف گیاه بپردازند. ومقایسه روی اجزای گیاهان داشته باشند. و در پایان وقت تعیین شده، نتایج کار را به کلاس ارائه کنند. اما می خواهیم در این جلسه با توجه به موضوع ارائه شده، به دانش آموزان پایه سومی کمک کنیم. زیرادر شناخت اجزا آن اشکال دارند. لذا به عنوان «کمک کار» معلم، آن ها را درگروه اول قرارمی دهیم. تا به ظاهربه نظارت وراهنمایی آن ها بپردازند. که این مسولیت دادن برای سومی ها نوعی تمرین کردن ورفع اشکال است. </a:t>
            </a:r>
            <a:endParaRPr lang="en-US" dirty="0">
              <a:cs typeface="B Titr" pitchFamily="2" charset="-78"/>
            </a:endParaRPr>
          </a:p>
          <a:p>
            <a:pPr algn="r" rtl="1"/>
            <a:r>
              <a:rPr lang="fa-IR" b="1" dirty="0">
                <a:cs typeface="B Titr" pitchFamily="2" charset="-78"/>
              </a:rPr>
              <a:t>     دروقت پایانی این جلسه هم به بررسی کاردیگرپایه ها پرداخته می شود. </a:t>
            </a:r>
            <a:endParaRPr lang="en-US" dirty="0">
              <a:cs typeface="B Titr" pitchFamily="2" charset="-78"/>
            </a:endParaRPr>
          </a:p>
        </p:txBody>
      </p:sp>
    </p:spTree>
    <p:extLst>
      <p:ext uri="{BB962C8B-B14F-4D97-AF65-F5344CB8AC3E}">
        <p14:creationId xmlns:p14="http://schemas.microsoft.com/office/powerpoint/2010/main" val="3528056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10600" cy="457200"/>
          </a:xfrm>
        </p:spPr>
        <p:txBody>
          <a:bodyPr>
            <a:noAutofit/>
          </a:bodyPr>
          <a:lstStyle/>
          <a:p>
            <a:pPr algn="r"/>
            <a:r>
              <a:rPr lang="fa-IR" sz="2000" b="1" dirty="0" smtClean="0">
                <a:cs typeface="B Titr" pitchFamily="2" charset="-78"/>
              </a:rPr>
              <a:t>5-نمونه </a:t>
            </a:r>
            <a:r>
              <a:rPr lang="fa-IR" sz="2000" b="1" dirty="0">
                <a:cs typeface="B Titr" pitchFamily="2" charset="-78"/>
              </a:rPr>
              <a:t>برنامه ی هفتگی شش پایه با سه شیوه ی محوری ، گروهی وترکیبی (محوری وگروهی)</a:t>
            </a:r>
            <a:endParaRPr lang="fa-IR" sz="2000" dirty="0">
              <a:cs typeface="B Titr"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3825149767"/>
              </p:ext>
            </p:extLst>
          </p:nvPr>
        </p:nvGraphicFramePr>
        <p:xfrm>
          <a:off x="152400" y="762000"/>
          <a:ext cx="8839200" cy="5976047"/>
        </p:xfrm>
        <a:graphic>
          <a:graphicData uri="http://schemas.openxmlformats.org/drawingml/2006/table">
            <a:tbl>
              <a:tblPr rtl="1" firstRow="1" firstCol="1" lastRow="1" lastCol="1" bandRow="1" bandCol="1">
                <a:tableStyleId>{5940675A-B579-460E-94D1-54222C63F5DA}</a:tableStyleId>
              </a:tblPr>
              <a:tblGrid>
                <a:gridCol w="485483"/>
                <a:gridCol w="603874"/>
                <a:gridCol w="723965"/>
                <a:gridCol w="485483"/>
                <a:gridCol w="485483"/>
                <a:gridCol w="603874"/>
                <a:gridCol w="485483"/>
                <a:gridCol w="485483"/>
                <a:gridCol w="723965"/>
                <a:gridCol w="485483"/>
                <a:gridCol w="485483"/>
                <a:gridCol w="603874"/>
                <a:gridCol w="485483"/>
                <a:gridCol w="485483"/>
                <a:gridCol w="724818"/>
                <a:gridCol w="485483"/>
              </a:tblGrid>
              <a:tr h="291233">
                <a:tc>
                  <a:txBody>
                    <a:bodyPr/>
                    <a:lstStyle/>
                    <a:p>
                      <a:pPr algn="ctr" rtl="1">
                        <a:lnSpc>
                          <a:spcPct val="115000"/>
                        </a:lnSpc>
                        <a:spcAft>
                          <a:spcPts val="0"/>
                        </a:spcAft>
                      </a:pPr>
                      <a:r>
                        <a:rPr lang="fa-IR" sz="900" dirty="0">
                          <a:solidFill>
                            <a:srgbClr val="FF0000"/>
                          </a:solidFill>
                          <a:effectLst/>
                          <a:cs typeface="B Titr" pitchFamily="2" charset="-78"/>
                        </a:rPr>
                        <a:t>ایام هفته</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smtClean="0">
                          <a:solidFill>
                            <a:srgbClr val="FF0000"/>
                          </a:solidFill>
                          <a:effectLst/>
                          <a:cs typeface="B Titr" pitchFamily="2" charset="-78"/>
                        </a:rPr>
                        <a:t>پایه</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smtClean="0">
                          <a:solidFill>
                            <a:srgbClr val="FF0000"/>
                          </a:solidFill>
                          <a:effectLst/>
                          <a:cs typeface="B Titr" pitchFamily="2" charset="-78"/>
                        </a:rPr>
                        <a:t>جلسه 1  </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وضع</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زمان</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 ج  2</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وضع</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زمان</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  ج 3</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وضع</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زمان</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  ج 4</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وضع</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زمان</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  ج 5</a:t>
                      </a:r>
                      <a:endParaRPr lang="en-US" sz="1000" dirty="0">
                        <a:solidFill>
                          <a:srgbClr val="FF0000"/>
                        </a:solidFill>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solidFill>
                            <a:srgbClr val="FF0000"/>
                          </a:solidFill>
                          <a:effectLst/>
                          <a:cs typeface="B Titr" pitchFamily="2" charset="-78"/>
                        </a:rPr>
                        <a:t> </a:t>
                      </a:r>
                      <a:endParaRPr lang="en-US" sz="1000" dirty="0">
                        <a:solidFill>
                          <a:srgbClr val="FF0000"/>
                        </a:solidFill>
                        <a:effectLst/>
                        <a:latin typeface="Calibri"/>
                        <a:ea typeface="Times New Roman"/>
                        <a:cs typeface="B Titr" pitchFamily="2" charset="-78"/>
                      </a:endParaRPr>
                    </a:p>
                  </a:txBody>
                  <a:tcPr marL="40069" marR="40069" marT="0" marB="0"/>
                </a:tc>
              </a:tr>
              <a:tr h="1059030">
                <a:tc>
                  <a:txBody>
                    <a:bodyPr/>
                    <a:lstStyle/>
                    <a:p>
                      <a:pPr marL="71755" marR="71755" algn="ctr" rtl="1">
                        <a:lnSpc>
                          <a:spcPct val="115000"/>
                        </a:lnSpc>
                        <a:spcAft>
                          <a:spcPts val="0"/>
                        </a:spcAft>
                      </a:pPr>
                      <a:r>
                        <a:rPr lang="fa-IR" sz="1000" dirty="0">
                          <a:effectLst/>
                          <a:cs typeface="B Titr" pitchFamily="2" charset="-78"/>
                        </a:rPr>
                        <a:t>شنبه</a:t>
                      </a:r>
                      <a:endParaRPr lang="en-US" sz="1000" dirty="0">
                        <a:effectLst/>
                        <a:latin typeface="Calibri"/>
                        <a:ea typeface="Times New Roman"/>
                        <a:cs typeface="B Titr" pitchFamily="2" charset="-78"/>
                      </a:endParaRPr>
                    </a:p>
                  </a:txBody>
                  <a:tcPr marL="40069" marR="40069" marT="0" marB="0" vert="vert270"/>
                </a:tc>
                <a:tc>
                  <a:txBody>
                    <a:bodyPr/>
                    <a:lstStyle/>
                    <a:p>
                      <a:pPr algn="ctr" rtl="1">
                        <a:lnSpc>
                          <a:spcPct val="115000"/>
                        </a:lnSpc>
                        <a:spcAft>
                          <a:spcPts val="0"/>
                        </a:spcAft>
                      </a:pPr>
                      <a:r>
                        <a:rPr lang="fa-IR" sz="1000">
                          <a:effectLst/>
                          <a:cs typeface="B Titr" pitchFamily="2" charset="-78"/>
                        </a:rPr>
                        <a:t>اول</a:t>
                      </a:r>
                      <a:endParaRPr lang="en-US" sz="1000">
                        <a:effectLst/>
                        <a:cs typeface="B Titr" pitchFamily="2" charset="-78"/>
                      </a:endParaRPr>
                    </a:p>
                    <a:p>
                      <a:pPr algn="ctr" rtl="1">
                        <a:lnSpc>
                          <a:spcPct val="115000"/>
                        </a:lnSpc>
                        <a:spcAft>
                          <a:spcPts val="0"/>
                        </a:spcAft>
                      </a:pPr>
                      <a:r>
                        <a:rPr lang="fa-IR" sz="1000">
                          <a:effectLst/>
                          <a:cs typeface="B Titr" pitchFamily="2" charset="-78"/>
                        </a:rPr>
                        <a:t>دوم</a:t>
                      </a:r>
                      <a:endParaRPr lang="en-US" sz="1000">
                        <a:effectLst/>
                        <a:cs typeface="B Titr" pitchFamily="2" charset="-78"/>
                      </a:endParaRPr>
                    </a:p>
                    <a:p>
                      <a:pPr algn="ctr" rtl="1">
                        <a:lnSpc>
                          <a:spcPct val="115000"/>
                        </a:lnSpc>
                        <a:spcAft>
                          <a:spcPts val="0"/>
                        </a:spcAft>
                      </a:pPr>
                      <a:r>
                        <a:rPr lang="fa-IR" sz="1000">
                          <a:effectLst/>
                          <a:cs typeface="B Titr" pitchFamily="2" charset="-78"/>
                        </a:rPr>
                        <a:t>سوم</a:t>
                      </a:r>
                      <a:endParaRPr lang="en-US" sz="1000">
                        <a:effectLst/>
                        <a:cs typeface="B Titr" pitchFamily="2" charset="-78"/>
                      </a:endParaRPr>
                    </a:p>
                    <a:p>
                      <a:pPr algn="ctr" rtl="1">
                        <a:lnSpc>
                          <a:spcPct val="115000"/>
                        </a:lnSpc>
                        <a:spcAft>
                          <a:spcPts val="0"/>
                        </a:spcAft>
                      </a:pPr>
                      <a:r>
                        <a:rPr lang="fa-IR" sz="1000">
                          <a:effectLst/>
                          <a:cs typeface="B Titr" pitchFamily="2" charset="-78"/>
                        </a:rPr>
                        <a:t>چهارم</a:t>
                      </a:r>
                      <a:endParaRPr lang="en-US" sz="1000">
                        <a:effectLst/>
                        <a:cs typeface="B Titr" pitchFamily="2" charset="-78"/>
                      </a:endParaRPr>
                    </a:p>
                    <a:p>
                      <a:pPr algn="ctr" rtl="1">
                        <a:lnSpc>
                          <a:spcPct val="115000"/>
                        </a:lnSpc>
                        <a:spcAft>
                          <a:spcPts val="0"/>
                        </a:spcAft>
                      </a:pPr>
                      <a:r>
                        <a:rPr lang="fa-IR" sz="1000">
                          <a:effectLst/>
                          <a:cs typeface="B Titr" pitchFamily="2" charset="-78"/>
                        </a:rPr>
                        <a:t>پنجم</a:t>
                      </a:r>
                      <a:endParaRPr lang="en-US" sz="1000">
                        <a:effectLst/>
                        <a:cs typeface="B Titr" pitchFamily="2" charset="-78"/>
                      </a:endParaRPr>
                    </a:p>
                    <a:p>
                      <a:pPr algn="ctr" rtl="1">
                        <a:lnSpc>
                          <a:spcPct val="115000"/>
                        </a:lnSpc>
                        <a:spcAft>
                          <a:spcPts val="0"/>
                        </a:spcAft>
                      </a:pPr>
                      <a:r>
                        <a:rPr lang="fa-IR" sz="1000">
                          <a:effectLst/>
                          <a:cs typeface="B Titr" pitchFamily="2" charset="-78"/>
                        </a:rPr>
                        <a:t>ششم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           </a:t>
                      </a:r>
                      <a:endParaRPr lang="en-US" sz="1000">
                        <a:effectLst/>
                        <a:cs typeface="B Titr" pitchFamily="2" charset="-78"/>
                      </a:endParaRPr>
                    </a:p>
                    <a:p>
                      <a:pPr algn="ctr" rtl="1">
                        <a:lnSpc>
                          <a:spcPct val="115000"/>
                        </a:lnSpc>
                        <a:spcAft>
                          <a:spcPts val="0"/>
                        </a:spcAft>
                      </a:pPr>
                      <a:r>
                        <a:rPr lang="fa-IR" sz="1000">
                          <a:effectLst/>
                          <a:cs typeface="B Titr" pitchFamily="2" charset="-78"/>
                        </a:rPr>
                        <a:t>م2 </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  </a:t>
                      </a:r>
                      <a:endParaRPr lang="en-US" sz="1000">
                        <a:effectLst/>
                        <a:cs typeface="B Titr" pitchFamily="2" charset="-78"/>
                      </a:endParaRPr>
                    </a:p>
                    <a:p>
                      <a:pPr algn="ctr" rtl="1">
                        <a:lnSpc>
                          <a:spcPct val="115000"/>
                        </a:lnSpc>
                        <a:spcAft>
                          <a:spcPts val="0"/>
                        </a:spcAft>
                      </a:pPr>
                      <a:r>
                        <a:rPr lang="fa-IR" sz="1000">
                          <a:effectLst/>
                          <a:cs typeface="B Titr" pitchFamily="2" charset="-78"/>
                        </a:rPr>
                        <a:t> 5 </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effectLst/>
                          <a:cs typeface="B Titr" pitchFamily="2" charset="-78"/>
                        </a:rPr>
                        <a:t>م1</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خ</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م2</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ف</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خ</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م3</a:t>
                      </a:r>
                      <a:endParaRPr lang="en-US" sz="1000" dirty="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10</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10</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 2</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م 3</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10</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r>
              <a:tr h="1323786">
                <a:tc>
                  <a:txBody>
                    <a:bodyPr/>
                    <a:lstStyle/>
                    <a:p>
                      <a:pPr marL="71755" marR="71755" algn="ctr" rtl="1">
                        <a:lnSpc>
                          <a:spcPct val="115000"/>
                        </a:lnSpc>
                        <a:spcAft>
                          <a:spcPts val="0"/>
                        </a:spcAft>
                      </a:pPr>
                      <a:r>
                        <a:rPr lang="fa-IR" sz="1000">
                          <a:effectLst/>
                          <a:cs typeface="B Titr" pitchFamily="2" charset="-78"/>
                        </a:rPr>
                        <a:t>            یک شنبه</a:t>
                      </a:r>
                      <a:endParaRPr lang="en-US" sz="1000">
                        <a:effectLst/>
                        <a:latin typeface="Calibri"/>
                        <a:ea typeface="Times New Roman"/>
                        <a:cs typeface="B Titr" pitchFamily="2" charset="-78"/>
                      </a:endParaRPr>
                    </a:p>
                  </a:txBody>
                  <a:tcPr marL="40069" marR="40069" marT="0" marB="0" vert="vert270"/>
                </a:tc>
                <a:tc>
                  <a:txBody>
                    <a:bodyPr/>
                    <a:lstStyle/>
                    <a:p>
                      <a:pPr algn="ctr" rtl="1">
                        <a:lnSpc>
                          <a:spcPct val="115000"/>
                        </a:lnSpc>
                        <a:spcAft>
                          <a:spcPts val="0"/>
                        </a:spcAft>
                      </a:pPr>
                      <a:r>
                        <a:rPr lang="fa-IR" sz="1000">
                          <a:effectLst/>
                          <a:cs typeface="B Titr" pitchFamily="2" charset="-78"/>
                        </a:rPr>
                        <a:t>اول</a:t>
                      </a:r>
                      <a:endParaRPr lang="en-US" sz="1000">
                        <a:effectLst/>
                        <a:cs typeface="B Titr" pitchFamily="2" charset="-78"/>
                      </a:endParaRPr>
                    </a:p>
                    <a:p>
                      <a:pPr algn="ctr" rtl="1">
                        <a:lnSpc>
                          <a:spcPct val="115000"/>
                        </a:lnSpc>
                        <a:spcAft>
                          <a:spcPts val="0"/>
                        </a:spcAft>
                      </a:pPr>
                      <a:r>
                        <a:rPr lang="fa-IR" sz="1000">
                          <a:effectLst/>
                          <a:cs typeface="B Titr" pitchFamily="2" charset="-78"/>
                        </a:rPr>
                        <a:t>دوم</a:t>
                      </a:r>
                      <a:endParaRPr lang="en-US" sz="1000">
                        <a:effectLst/>
                        <a:cs typeface="B Titr" pitchFamily="2" charset="-78"/>
                      </a:endParaRPr>
                    </a:p>
                    <a:p>
                      <a:pPr algn="ctr" rtl="1">
                        <a:lnSpc>
                          <a:spcPct val="115000"/>
                        </a:lnSpc>
                        <a:spcAft>
                          <a:spcPts val="0"/>
                        </a:spcAft>
                      </a:pPr>
                      <a:r>
                        <a:rPr lang="fa-IR" sz="1000">
                          <a:effectLst/>
                          <a:cs typeface="B Titr" pitchFamily="2" charset="-78"/>
                        </a:rPr>
                        <a:t>سوم</a:t>
                      </a:r>
                      <a:endParaRPr lang="en-US" sz="1000">
                        <a:effectLst/>
                        <a:cs typeface="B Titr" pitchFamily="2" charset="-78"/>
                      </a:endParaRPr>
                    </a:p>
                    <a:p>
                      <a:pPr algn="ctr" rtl="1">
                        <a:lnSpc>
                          <a:spcPct val="115000"/>
                        </a:lnSpc>
                        <a:spcAft>
                          <a:spcPts val="0"/>
                        </a:spcAft>
                      </a:pPr>
                      <a:r>
                        <a:rPr lang="fa-IR" sz="1000">
                          <a:effectLst/>
                          <a:cs typeface="B Titr" pitchFamily="2" charset="-78"/>
                        </a:rPr>
                        <a:t>چهارم</a:t>
                      </a:r>
                      <a:endParaRPr lang="en-US" sz="1000">
                        <a:effectLst/>
                        <a:cs typeface="B Titr" pitchFamily="2" charset="-78"/>
                      </a:endParaRPr>
                    </a:p>
                    <a:p>
                      <a:pPr algn="ctr" rtl="1">
                        <a:lnSpc>
                          <a:spcPct val="115000"/>
                        </a:lnSpc>
                        <a:spcAft>
                          <a:spcPts val="0"/>
                        </a:spcAft>
                      </a:pPr>
                      <a:r>
                        <a:rPr lang="fa-IR" sz="1000">
                          <a:effectLst/>
                          <a:cs typeface="B Titr" pitchFamily="2" charset="-78"/>
                        </a:rPr>
                        <a:t>پنجم</a:t>
                      </a:r>
                      <a:endParaRPr lang="en-US" sz="1000">
                        <a:effectLst/>
                        <a:cs typeface="B Titr" pitchFamily="2" charset="-78"/>
                      </a:endParaRPr>
                    </a:p>
                    <a:p>
                      <a:pPr algn="ctr" rtl="1">
                        <a:lnSpc>
                          <a:spcPct val="115000"/>
                        </a:lnSpc>
                        <a:spcAft>
                          <a:spcPts val="0"/>
                        </a:spcAft>
                      </a:pPr>
                      <a:r>
                        <a:rPr lang="fa-IR" sz="1000">
                          <a:effectLst/>
                          <a:cs typeface="B Titr" pitchFamily="2" charset="-78"/>
                        </a:rPr>
                        <a:t>ششم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effectLst/>
                          <a:cs typeface="B Titr" pitchFamily="2" charset="-78"/>
                        </a:rPr>
                        <a:t>15</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5</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5 1</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15</a:t>
                      </a:r>
                      <a:endParaRPr lang="en-US" sz="1000" dirty="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               </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اجتماعی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 </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تاریخ</a:t>
                      </a:r>
                      <a:endParaRPr lang="en-US" sz="1000">
                        <a:effectLst/>
                        <a:cs typeface="B Titr" pitchFamily="2" charset="-78"/>
                      </a:endParaRPr>
                    </a:p>
                    <a:p>
                      <a:pPr algn="ctr" rtl="1">
                        <a:lnSpc>
                          <a:spcPct val="115000"/>
                        </a:lnSpc>
                        <a:spcAft>
                          <a:spcPts val="0"/>
                        </a:spcAft>
                      </a:pPr>
                      <a:r>
                        <a:rPr lang="fa-IR" sz="1000">
                          <a:effectLst/>
                          <a:cs typeface="B Titr" pitchFamily="2" charset="-78"/>
                        </a:rPr>
                        <a:t>تاریخ</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اجتماعی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بنویسیم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 3</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latin typeface="Calibri"/>
                        <a:ea typeface="Times New Roman"/>
                        <a:cs typeface="B Titr" pitchFamily="2" charset="-78"/>
                      </a:endParaRPr>
                    </a:p>
                  </a:txBody>
                  <a:tcPr marL="40069" marR="40069" marT="0" marB="0"/>
                </a:tc>
              </a:tr>
              <a:tr h="942913">
                <a:tc>
                  <a:txBody>
                    <a:bodyPr/>
                    <a:lstStyle/>
                    <a:p>
                      <a:pPr marL="71755" marR="71755" algn="ctr" rtl="1">
                        <a:lnSpc>
                          <a:spcPct val="115000"/>
                        </a:lnSpc>
                        <a:spcAft>
                          <a:spcPts val="0"/>
                        </a:spcAft>
                      </a:pPr>
                      <a:r>
                        <a:rPr lang="fa-IR" sz="1000">
                          <a:effectLst/>
                          <a:cs typeface="B Titr" pitchFamily="2" charset="-78"/>
                        </a:rPr>
                        <a:t>          دو شنبه</a:t>
                      </a:r>
                      <a:endParaRPr lang="en-US" sz="1000">
                        <a:effectLst/>
                        <a:latin typeface="Calibri"/>
                        <a:ea typeface="Times New Roman"/>
                        <a:cs typeface="B Titr" pitchFamily="2" charset="-78"/>
                      </a:endParaRPr>
                    </a:p>
                  </a:txBody>
                  <a:tcPr marL="40069" marR="40069" marT="0" marB="0" vert="vert270"/>
                </a:tc>
                <a:tc>
                  <a:txBody>
                    <a:bodyPr/>
                    <a:lstStyle/>
                    <a:p>
                      <a:pPr algn="ctr" rtl="1">
                        <a:lnSpc>
                          <a:spcPct val="115000"/>
                        </a:lnSpc>
                        <a:spcAft>
                          <a:spcPts val="0"/>
                        </a:spcAft>
                      </a:pPr>
                      <a:r>
                        <a:rPr lang="fa-IR" sz="1000">
                          <a:effectLst/>
                          <a:cs typeface="B Titr" pitchFamily="2" charset="-78"/>
                        </a:rPr>
                        <a:t>اول</a:t>
                      </a:r>
                      <a:endParaRPr lang="en-US" sz="1000">
                        <a:effectLst/>
                        <a:cs typeface="B Titr" pitchFamily="2" charset="-78"/>
                      </a:endParaRPr>
                    </a:p>
                    <a:p>
                      <a:pPr algn="ctr" rtl="1">
                        <a:lnSpc>
                          <a:spcPct val="115000"/>
                        </a:lnSpc>
                        <a:spcAft>
                          <a:spcPts val="0"/>
                        </a:spcAft>
                      </a:pPr>
                      <a:r>
                        <a:rPr lang="fa-IR" sz="1000">
                          <a:effectLst/>
                          <a:cs typeface="B Titr" pitchFamily="2" charset="-78"/>
                        </a:rPr>
                        <a:t>دوم</a:t>
                      </a:r>
                      <a:endParaRPr lang="en-US" sz="1000">
                        <a:effectLst/>
                        <a:cs typeface="B Titr" pitchFamily="2" charset="-78"/>
                      </a:endParaRPr>
                    </a:p>
                    <a:p>
                      <a:pPr algn="ctr" rtl="1">
                        <a:lnSpc>
                          <a:spcPct val="115000"/>
                        </a:lnSpc>
                        <a:spcAft>
                          <a:spcPts val="0"/>
                        </a:spcAft>
                      </a:pPr>
                      <a:r>
                        <a:rPr lang="fa-IR" sz="1000">
                          <a:effectLst/>
                          <a:cs typeface="B Titr" pitchFamily="2" charset="-78"/>
                        </a:rPr>
                        <a:t>سوم</a:t>
                      </a:r>
                      <a:endParaRPr lang="en-US" sz="1000">
                        <a:effectLst/>
                        <a:cs typeface="B Titr" pitchFamily="2" charset="-78"/>
                      </a:endParaRPr>
                    </a:p>
                    <a:p>
                      <a:pPr algn="ctr" rtl="1">
                        <a:lnSpc>
                          <a:spcPct val="115000"/>
                        </a:lnSpc>
                        <a:spcAft>
                          <a:spcPts val="0"/>
                        </a:spcAft>
                      </a:pPr>
                      <a:r>
                        <a:rPr lang="fa-IR" sz="1000">
                          <a:effectLst/>
                          <a:cs typeface="B Titr" pitchFamily="2" charset="-78"/>
                        </a:rPr>
                        <a:t>چهارم</a:t>
                      </a:r>
                      <a:endParaRPr lang="en-US" sz="1000">
                        <a:effectLst/>
                        <a:cs typeface="B Titr" pitchFamily="2" charset="-78"/>
                      </a:endParaRPr>
                    </a:p>
                    <a:p>
                      <a:pPr algn="ctr" rtl="1">
                        <a:lnSpc>
                          <a:spcPct val="115000"/>
                        </a:lnSpc>
                        <a:spcAft>
                          <a:spcPts val="0"/>
                        </a:spcAft>
                      </a:pPr>
                      <a:r>
                        <a:rPr lang="fa-IR" sz="1000">
                          <a:effectLst/>
                          <a:cs typeface="B Titr" pitchFamily="2" charset="-78"/>
                        </a:rPr>
                        <a:t>پنجم</a:t>
                      </a:r>
                      <a:endParaRPr lang="en-US" sz="1000">
                        <a:effectLst/>
                        <a:cs typeface="B Titr" pitchFamily="2" charset="-78"/>
                      </a:endParaRPr>
                    </a:p>
                    <a:p>
                      <a:pPr algn="ctr" rtl="1">
                        <a:lnSpc>
                          <a:spcPct val="115000"/>
                        </a:lnSpc>
                        <a:spcAft>
                          <a:spcPts val="0"/>
                        </a:spcAft>
                      </a:pPr>
                      <a:r>
                        <a:rPr lang="fa-IR" sz="1000">
                          <a:effectLst/>
                          <a:cs typeface="B Titr" pitchFamily="2" charset="-78"/>
                        </a:rPr>
                        <a:t>ششم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جغرافی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فناوری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 </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اجتماعی </a:t>
                      </a:r>
                      <a:endParaRPr lang="en-US" sz="1000">
                        <a:effectLst/>
                        <a:cs typeface="B Titr" pitchFamily="2" charset="-78"/>
                      </a:endParaRPr>
                    </a:p>
                    <a:p>
                      <a:pPr algn="ctr" rtl="1">
                        <a:lnSpc>
                          <a:spcPct val="115000"/>
                        </a:lnSpc>
                        <a:spcAft>
                          <a:spcPts val="0"/>
                        </a:spcAft>
                      </a:pPr>
                      <a:r>
                        <a:rPr lang="fa-IR" sz="1000">
                          <a:effectLst/>
                          <a:cs typeface="B Titr" pitchFamily="2" charset="-78"/>
                        </a:rPr>
                        <a:t>مدنی،هنر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خ </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   1</a:t>
                      </a:r>
                      <a:endParaRPr lang="en-US" sz="1000">
                        <a:effectLst/>
                        <a:cs typeface="B Titr" pitchFamily="2" charset="-78"/>
                      </a:endParaRPr>
                    </a:p>
                    <a:p>
                      <a:pPr algn="ctr" rtl="1">
                        <a:lnSpc>
                          <a:spcPct val="115000"/>
                        </a:lnSpc>
                        <a:spcAft>
                          <a:spcPts val="0"/>
                        </a:spcAft>
                      </a:pPr>
                      <a:r>
                        <a:rPr lang="fa-IR" sz="1000">
                          <a:effectLst/>
                          <a:cs typeface="B Titr" pitchFamily="2" charset="-78"/>
                        </a:rPr>
                        <a:t>م  2</a:t>
                      </a:r>
                      <a:endParaRPr lang="en-US" sz="1000">
                        <a:effectLst/>
                        <a:cs typeface="B Titr" pitchFamily="2" charset="-78"/>
                      </a:endParaRPr>
                    </a:p>
                    <a:p>
                      <a:pPr algn="ctr" rtl="1">
                        <a:lnSpc>
                          <a:spcPct val="115000"/>
                        </a:lnSpc>
                        <a:spcAft>
                          <a:spcPts val="0"/>
                        </a:spcAft>
                      </a:pPr>
                      <a:r>
                        <a:rPr lang="fa-IR" sz="1000">
                          <a:effectLst/>
                          <a:cs typeface="B Titr" pitchFamily="2" charset="-78"/>
                        </a:rPr>
                        <a:t>م  3</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هنر</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 ف</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گ</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latin typeface="Calibri"/>
                        <a:ea typeface="Times New Roman"/>
                        <a:cs typeface="B Titr" pitchFamily="2" charset="-78"/>
                      </a:endParaRPr>
                    </a:p>
                  </a:txBody>
                  <a:tcPr marL="40069" marR="40069" marT="0" marB="0"/>
                </a:tc>
              </a:tr>
              <a:tr h="1059030">
                <a:tc>
                  <a:txBody>
                    <a:bodyPr/>
                    <a:lstStyle/>
                    <a:p>
                      <a:pPr marL="71755" marR="71755" algn="ctr" rtl="1">
                        <a:lnSpc>
                          <a:spcPct val="115000"/>
                        </a:lnSpc>
                        <a:spcAft>
                          <a:spcPts val="0"/>
                        </a:spcAft>
                      </a:pPr>
                      <a:r>
                        <a:rPr lang="fa-IR" sz="1000">
                          <a:effectLst/>
                          <a:cs typeface="B Titr" pitchFamily="2" charset="-78"/>
                        </a:rPr>
                        <a:t>       سه شنبه </a:t>
                      </a:r>
                      <a:endParaRPr lang="en-US" sz="1000">
                        <a:effectLst/>
                        <a:latin typeface="Calibri"/>
                        <a:ea typeface="Times New Roman"/>
                        <a:cs typeface="B Titr" pitchFamily="2" charset="-78"/>
                      </a:endParaRPr>
                    </a:p>
                  </a:txBody>
                  <a:tcPr marL="40069" marR="40069" marT="0" marB="0" vert="vert270"/>
                </a:tc>
                <a:tc>
                  <a:txBody>
                    <a:bodyPr/>
                    <a:lstStyle/>
                    <a:p>
                      <a:pPr algn="ctr" rtl="1">
                        <a:lnSpc>
                          <a:spcPct val="115000"/>
                        </a:lnSpc>
                        <a:spcAft>
                          <a:spcPts val="0"/>
                        </a:spcAft>
                      </a:pPr>
                      <a:r>
                        <a:rPr lang="fa-IR" sz="1000">
                          <a:effectLst/>
                          <a:cs typeface="B Titr" pitchFamily="2" charset="-78"/>
                        </a:rPr>
                        <a:t>اول</a:t>
                      </a:r>
                      <a:endParaRPr lang="en-US" sz="1000">
                        <a:effectLst/>
                        <a:cs typeface="B Titr" pitchFamily="2" charset="-78"/>
                      </a:endParaRPr>
                    </a:p>
                    <a:p>
                      <a:pPr algn="ctr" rtl="1">
                        <a:lnSpc>
                          <a:spcPct val="115000"/>
                        </a:lnSpc>
                        <a:spcAft>
                          <a:spcPts val="0"/>
                        </a:spcAft>
                      </a:pPr>
                      <a:r>
                        <a:rPr lang="fa-IR" sz="1000">
                          <a:effectLst/>
                          <a:cs typeface="B Titr" pitchFamily="2" charset="-78"/>
                        </a:rPr>
                        <a:t>دوم</a:t>
                      </a:r>
                      <a:endParaRPr lang="en-US" sz="1000">
                        <a:effectLst/>
                        <a:cs typeface="B Titr" pitchFamily="2" charset="-78"/>
                      </a:endParaRPr>
                    </a:p>
                    <a:p>
                      <a:pPr algn="ctr" rtl="1">
                        <a:lnSpc>
                          <a:spcPct val="115000"/>
                        </a:lnSpc>
                        <a:spcAft>
                          <a:spcPts val="0"/>
                        </a:spcAft>
                      </a:pPr>
                      <a:r>
                        <a:rPr lang="fa-IR" sz="1000">
                          <a:effectLst/>
                          <a:cs typeface="B Titr" pitchFamily="2" charset="-78"/>
                        </a:rPr>
                        <a:t>سوم</a:t>
                      </a:r>
                      <a:endParaRPr lang="en-US" sz="1000">
                        <a:effectLst/>
                        <a:cs typeface="B Titr" pitchFamily="2" charset="-78"/>
                      </a:endParaRPr>
                    </a:p>
                    <a:p>
                      <a:pPr algn="ctr" rtl="1">
                        <a:lnSpc>
                          <a:spcPct val="115000"/>
                        </a:lnSpc>
                        <a:spcAft>
                          <a:spcPts val="0"/>
                        </a:spcAft>
                      </a:pPr>
                      <a:r>
                        <a:rPr lang="fa-IR" sz="1000">
                          <a:effectLst/>
                          <a:cs typeface="B Titr" pitchFamily="2" charset="-78"/>
                        </a:rPr>
                        <a:t>چهارم</a:t>
                      </a:r>
                      <a:endParaRPr lang="en-US" sz="1000">
                        <a:effectLst/>
                        <a:cs typeface="B Titr" pitchFamily="2" charset="-78"/>
                      </a:endParaRPr>
                    </a:p>
                    <a:p>
                      <a:pPr algn="ctr" rtl="1">
                        <a:lnSpc>
                          <a:spcPct val="115000"/>
                        </a:lnSpc>
                        <a:spcAft>
                          <a:spcPts val="0"/>
                        </a:spcAft>
                      </a:pPr>
                      <a:r>
                        <a:rPr lang="fa-IR" sz="1000">
                          <a:effectLst/>
                          <a:cs typeface="B Titr" pitchFamily="2" charset="-78"/>
                        </a:rPr>
                        <a:t>پنجم</a:t>
                      </a:r>
                      <a:endParaRPr lang="en-US" sz="1000">
                        <a:effectLst/>
                        <a:cs typeface="B Titr" pitchFamily="2" charset="-78"/>
                      </a:endParaRPr>
                    </a:p>
                    <a:p>
                      <a:pPr algn="ctr" rtl="1">
                        <a:lnSpc>
                          <a:spcPct val="115000"/>
                        </a:lnSpc>
                        <a:spcAft>
                          <a:spcPts val="0"/>
                        </a:spcAft>
                      </a:pPr>
                      <a:r>
                        <a:rPr lang="fa-IR" sz="1000">
                          <a:effectLst/>
                          <a:cs typeface="B Titr" pitchFamily="2" charset="-78"/>
                        </a:rPr>
                        <a:t>ششم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جغرافی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هنر فارسی </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ریاضی </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مدنی  هنر</a:t>
                      </a:r>
                      <a:endParaRPr lang="en-US" sz="1000">
                        <a:effectLst/>
                        <a:cs typeface="B Titr" pitchFamily="2" charset="-78"/>
                      </a:endParaRPr>
                    </a:p>
                    <a:p>
                      <a:pPr algn="ctr" rtl="1">
                        <a:lnSpc>
                          <a:spcPct val="115000"/>
                        </a:lnSpc>
                        <a:spcAft>
                          <a:spcPts val="0"/>
                        </a:spcAft>
                      </a:pPr>
                      <a:r>
                        <a:rPr lang="fa-IR" sz="1000">
                          <a:effectLst/>
                          <a:cs typeface="B Titr" pitchFamily="2" charset="-78"/>
                        </a:rPr>
                        <a:t>خلاقیت</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   1</a:t>
                      </a:r>
                      <a:endParaRPr lang="en-US" sz="1000">
                        <a:effectLst/>
                        <a:cs typeface="B Titr" pitchFamily="2" charset="-78"/>
                      </a:endParaRPr>
                    </a:p>
                    <a:p>
                      <a:pPr algn="ctr" rtl="1">
                        <a:lnSpc>
                          <a:spcPct val="115000"/>
                        </a:lnSpc>
                        <a:spcAft>
                          <a:spcPts val="0"/>
                        </a:spcAft>
                      </a:pPr>
                      <a:r>
                        <a:rPr lang="fa-IR" sz="1000">
                          <a:effectLst/>
                          <a:cs typeface="B Titr" pitchFamily="2" charset="-78"/>
                        </a:rPr>
                        <a:t>م  2</a:t>
                      </a:r>
                      <a:endParaRPr lang="en-US" sz="1000">
                        <a:effectLst/>
                        <a:cs typeface="B Titr" pitchFamily="2" charset="-78"/>
                      </a:endParaRPr>
                    </a:p>
                    <a:p>
                      <a:pPr algn="ctr" rtl="1">
                        <a:lnSpc>
                          <a:spcPct val="115000"/>
                        </a:lnSpc>
                        <a:spcAft>
                          <a:spcPts val="0"/>
                        </a:spcAft>
                      </a:pPr>
                      <a:r>
                        <a:rPr lang="fa-IR" sz="1000">
                          <a:effectLst/>
                          <a:cs typeface="B Titr" pitchFamily="2" charset="-78"/>
                        </a:rPr>
                        <a:t>م  3</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  هدیه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خ </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   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  هنر 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r>
              <a:tr h="1191408">
                <a:tc>
                  <a:txBody>
                    <a:bodyPr/>
                    <a:lstStyle/>
                    <a:p>
                      <a:pPr marL="71755" marR="71755" algn="ctr" rtl="1">
                        <a:lnSpc>
                          <a:spcPct val="115000"/>
                        </a:lnSpc>
                        <a:spcAft>
                          <a:spcPts val="0"/>
                        </a:spcAft>
                      </a:pPr>
                      <a:r>
                        <a:rPr lang="fa-IR" sz="1000">
                          <a:effectLst/>
                          <a:cs typeface="B Titr" pitchFamily="2" charset="-78"/>
                        </a:rPr>
                        <a:t>      چهار شنبه</a:t>
                      </a:r>
                      <a:endParaRPr lang="en-US" sz="1000">
                        <a:effectLst/>
                        <a:latin typeface="Calibri"/>
                        <a:ea typeface="Times New Roman"/>
                        <a:cs typeface="B Titr" pitchFamily="2" charset="-78"/>
                      </a:endParaRPr>
                    </a:p>
                  </a:txBody>
                  <a:tcPr marL="40069" marR="40069" marT="0" marB="0" vert="vert270"/>
                </a:tc>
                <a:tc>
                  <a:txBody>
                    <a:bodyPr/>
                    <a:lstStyle/>
                    <a:p>
                      <a:pPr algn="ctr" rtl="1">
                        <a:lnSpc>
                          <a:spcPct val="115000"/>
                        </a:lnSpc>
                        <a:spcAft>
                          <a:spcPts val="0"/>
                        </a:spcAft>
                      </a:pPr>
                      <a:r>
                        <a:rPr lang="fa-IR" sz="1000">
                          <a:effectLst/>
                          <a:cs typeface="B Titr" pitchFamily="2" charset="-78"/>
                        </a:rPr>
                        <a:t>اول</a:t>
                      </a:r>
                      <a:endParaRPr lang="en-US" sz="1000">
                        <a:effectLst/>
                        <a:cs typeface="B Titr" pitchFamily="2" charset="-78"/>
                      </a:endParaRPr>
                    </a:p>
                    <a:p>
                      <a:pPr algn="ctr" rtl="1">
                        <a:lnSpc>
                          <a:spcPct val="115000"/>
                        </a:lnSpc>
                        <a:spcAft>
                          <a:spcPts val="0"/>
                        </a:spcAft>
                      </a:pPr>
                      <a:r>
                        <a:rPr lang="fa-IR" sz="1000">
                          <a:effectLst/>
                          <a:cs typeface="B Titr" pitchFamily="2" charset="-78"/>
                        </a:rPr>
                        <a:t>دوم</a:t>
                      </a:r>
                      <a:endParaRPr lang="en-US" sz="1000">
                        <a:effectLst/>
                        <a:cs typeface="B Titr" pitchFamily="2" charset="-78"/>
                      </a:endParaRPr>
                    </a:p>
                    <a:p>
                      <a:pPr algn="ctr" rtl="1">
                        <a:lnSpc>
                          <a:spcPct val="115000"/>
                        </a:lnSpc>
                        <a:spcAft>
                          <a:spcPts val="0"/>
                        </a:spcAft>
                      </a:pPr>
                      <a:r>
                        <a:rPr lang="fa-IR" sz="1000">
                          <a:effectLst/>
                          <a:cs typeface="B Titr" pitchFamily="2" charset="-78"/>
                        </a:rPr>
                        <a:t>سوم</a:t>
                      </a:r>
                      <a:endParaRPr lang="en-US" sz="1000">
                        <a:effectLst/>
                        <a:cs typeface="B Titr" pitchFamily="2" charset="-78"/>
                      </a:endParaRPr>
                    </a:p>
                    <a:p>
                      <a:pPr algn="ctr" rtl="1">
                        <a:lnSpc>
                          <a:spcPct val="115000"/>
                        </a:lnSpc>
                        <a:spcAft>
                          <a:spcPts val="0"/>
                        </a:spcAft>
                      </a:pPr>
                      <a:r>
                        <a:rPr lang="fa-IR" sz="1000">
                          <a:effectLst/>
                          <a:cs typeface="B Titr" pitchFamily="2" charset="-78"/>
                        </a:rPr>
                        <a:t>چهارم</a:t>
                      </a:r>
                      <a:endParaRPr lang="en-US" sz="1000">
                        <a:effectLst/>
                        <a:cs typeface="B Titr" pitchFamily="2" charset="-78"/>
                      </a:endParaRPr>
                    </a:p>
                    <a:p>
                      <a:pPr algn="ctr" rtl="1">
                        <a:lnSpc>
                          <a:spcPct val="115000"/>
                        </a:lnSpc>
                        <a:spcAft>
                          <a:spcPts val="0"/>
                        </a:spcAft>
                      </a:pPr>
                      <a:r>
                        <a:rPr lang="fa-IR" sz="1000">
                          <a:effectLst/>
                          <a:cs typeface="B Titr" pitchFamily="2" charset="-78"/>
                        </a:rPr>
                        <a:t>پنجم</a:t>
                      </a:r>
                      <a:endParaRPr lang="en-US" sz="1000">
                        <a:effectLst/>
                        <a:cs typeface="B Titr" pitchFamily="2" charset="-78"/>
                      </a:endParaRPr>
                    </a:p>
                    <a:p>
                      <a:pPr algn="ctr" rtl="1">
                        <a:lnSpc>
                          <a:spcPct val="115000"/>
                        </a:lnSpc>
                        <a:spcAft>
                          <a:spcPts val="0"/>
                        </a:spcAft>
                      </a:pPr>
                      <a:r>
                        <a:rPr lang="fa-IR" sz="1000">
                          <a:effectLst/>
                          <a:cs typeface="B Titr" pitchFamily="2" charset="-78"/>
                        </a:rPr>
                        <a:t>ششم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اجتماعی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ف </a:t>
                      </a:r>
                      <a:endParaRPr lang="en-US" sz="1000">
                        <a:effectLst/>
                        <a:cs typeface="B Titr" pitchFamily="2" charset="-78"/>
                      </a:endParaRPr>
                    </a:p>
                    <a:p>
                      <a:pPr algn="ctr" rtl="1">
                        <a:lnSpc>
                          <a:spcPct val="115000"/>
                        </a:lnSpc>
                        <a:spcAft>
                          <a:spcPts val="0"/>
                        </a:spcAft>
                      </a:pPr>
                      <a:r>
                        <a:rPr lang="fa-IR" sz="1000">
                          <a:effectLst/>
                          <a:cs typeface="B Titr" pitchFamily="2" charset="-78"/>
                        </a:rPr>
                        <a:t>خ     </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علوم 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ورزش </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ریاضی</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 فارسی قرآن</a:t>
                      </a:r>
                      <a:endParaRPr lang="en-US" sz="1000">
                        <a:effectLst/>
                        <a:cs typeface="B Titr" pitchFamily="2" charset="-78"/>
                      </a:endParaRPr>
                    </a:p>
                    <a:p>
                      <a:pPr algn="ctr" rtl="1">
                        <a:lnSpc>
                          <a:spcPct val="115000"/>
                        </a:lnSpc>
                        <a:spcAft>
                          <a:spcPts val="0"/>
                        </a:spcAft>
                      </a:pPr>
                      <a:r>
                        <a:rPr lang="fa-IR" sz="1000">
                          <a:effectLst/>
                          <a:cs typeface="B Titr" pitchFamily="2" charset="-78"/>
                        </a:rPr>
                        <a:t>هنر</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cs typeface="B Titr" pitchFamily="2" charset="-78"/>
                      </a:endParaRPr>
                    </a:p>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خ </a:t>
                      </a:r>
                      <a:endParaRPr lang="en-US" sz="1000">
                        <a:effectLst/>
                        <a:cs typeface="B Titr" pitchFamily="2" charset="-78"/>
                      </a:endParaRPr>
                    </a:p>
                    <a:p>
                      <a:pPr algn="ctr" rtl="1">
                        <a:lnSpc>
                          <a:spcPct val="115000"/>
                        </a:lnSpc>
                        <a:spcAft>
                          <a:spcPts val="0"/>
                        </a:spcAft>
                      </a:pPr>
                      <a:r>
                        <a:rPr lang="fa-IR" sz="1000">
                          <a:effectLst/>
                          <a:cs typeface="B Titr" pitchFamily="2" charset="-78"/>
                        </a:rPr>
                        <a:t>آزاد</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بنویسیم</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cs typeface="B Titr" pitchFamily="2" charset="-78"/>
                      </a:endParaRPr>
                    </a:p>
                    <a:p>
                      <a:pPr algn="ctr" rtl="1">
                        <a:lnSpc>
                          <a:spcPct val="115000"/>
                        </a:lnSpc>
                        <a:spcAft>
                          <a:spcPts val="0"/>
                        </a:spcAft>
                      </a:pPr>
                      <a:r>
                        <a:rPr lang="fa-IR" sz="1000">
                          <a:effectLst/>
                          <a:cs typeface="B Titr" pitchFamily="2" charset="-78"/>
                        </a:rPr>
                        <a:t>علوم</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ف</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خ</a:t>
                      </a:r>
                      <a:endParaRPr lang="en-US" sz="1000">
                        <a:effectLst/>
                        <a:cs typeface="B Titr" pitchFamily="2" charset="-78"/>
                      </a:endParaRPr>
                    </a:p>
                    <a:p>
                      <a:pPr algn="ctr" rtl="1">
                        <a:lnSpc>
                          <a:spcPct val="115000"/>
                        </a:lnSpc>
                        <a:spcAft>
                          <a:spcPts val="0"/>
                        </a:spcAft>
                      </a:pPr>
                      <a:r>
                        <a:rPr lang="fa-IR" sz="1000">
                          <a:effectLst/>
                          <a:cs typeface="B Titr" pitchFamily="2" charset="-78"/>
                        </a:rPr>
                        <a:t>م1</a:t>
                      </a:r>
                      <a:endParaRPr lang="en-US" sz="1000">
                        <a:effectLst/>
                        <a:cs typeface="B Titr" pitchFamily="2" charset="-78"/>
                      </a:endParaRPr>
                    </a:p>
                    <a:p>
                      <a:pPr algn="ctr" rtl="1">
                        <a:lnSpc>
                          <a:spcPct val="115000"/>
                        </a:lnSpc>
                        <a:spcAft>
                          <a:spcPts val="0"/>
                        </a:spcAft>
                      </a:pPr>
                      <a:r>
                        <a:rPr lang="fa-IR" sz="1000">
                          <a:effectLst/>
                          <a:cs typeface="B Titr" pitchFamily="2" charset="-78"/>
                        </a:rPr>
                        <a:t>م2</a:t>
                      </a:r>
                      <a:endParaRPr lang="en-US" sz="1000">
                        <a:effectLst/>
                        <a:cs typeface="B Titr" pitchFamily="2" charset="-78"/>
                      </a:endParaRPr>
                    </a:p>
                    <a:p>
                      <a:pPr algn="ctr" rtl="1">
                        <a:lnSpc>
                          <a:spcPct val="115000"/>
                        </a:lnSpc>
                        <a:spcAft>
                          <a:spcPts val="0"/>
                        </a:spcAft>
                      </a:pPr>
                      <a:r>
                        <a:rPr lang="fa-IR" sz="1000">
                          <a:effectLst/>
                          <a:cs typeface="B Titr" pitchFamily="2" charset="-78"/>
                        </a:rPr>
                        <a:t>م3</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5</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cs typeface="B Titr" pitchFamily="2" charset="-78"/>
                      </a:endParaRPr>
                    </a:p>
                    <a:p>
                      <a:pPr algn="ctr" rtl="1">
                        <a:lnSpc>
                          <a:spcPct val="115000"/>
                        </a:lnSpc>
                        <a:spcAft>
                          <a:spcPts val="0"/>
                        </a:spcAft>
                      </a:pPr>
                      <a:r>
                        <a:rPr lang="fa-IR" sz="1000">
                          <a:effectLst/>
                          <a:cs typeface="B Titr" pitchFamily="2" charset="-78"/>
                        </a:rPr>
                        <a:t>15</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a:effectLst/>
                          <a:cs typeface="B Titr" pitchFamily="2" charset="-78"/>
                        </a:rPr>
                        <a:t>ریاضی</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 فارسی</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هدیه</a:t>
                      </a:r>
                      <a:endParaRPr lang="en-US" sz="1000">
                        <a:effectLst/>
                        <a:cs typeface="B Titr" pitchFamily="2" charset="-78"/>
                      </a:endParaRPr>
                    </a:p>
                    <a:p>
                      <a:pPr algn="ctr" rtl="1">
                        <a:lnSpc>
                          <a:spcPct val="115000"/>
                        </a:lnSpc>
                        <a:spcAft>
                          <a:spcPts val="0"/>
                        </a:spcAft>
                      </a:pPr>
                      <a:r>
                        <a:rPr lang="fa-IR" sz="1000">
                          <a:effectLst/>
                          <a:cs typeface="B Titr" pitchFamily="2" charset="-78"/>
                        </a:rPr>
                        <a:t>قرآن</a:t>
                      </a:r>
                      <a:endParaRPr lang="en-US" sz="1000">
                        <a:effectLst/>
                        <a:latin typeface="Calibri"/>
                        <a:ea typeface="Times New Roman"/>
                        <a:cs typeface="B Titr" pitchFamily="2" charset="-78"/>
                      </a:endParaRPr>
                    </a:p>
                  </a:txBody>
                  <a:tcPr marL="40069" marR="40069" marT="0" marB="0"/>
                </a:tc>
                <a:tc>
                  <a:txBody>
                    <a:bodyPr/>
                    <a:lstStyle/>
                    <a:p>
                      <a:pPr algn="ctr" rtl="1">
                        <a:lnSpc>
                          <a:spcPct val="115000"/>
                        </a:lnSpc>
                        <a:spcAft>
                          <a:spcPts val="0"/>
                        </a:spcAft>
                      </a:pPr>
                      <a:r>
                        <a:rPr lang="fa-IR" sz="1000" dirty="0">
                          <a:effectLst/>
                          <a:cs typeface="B Titr" pitchFamily="2" charset="-78"/>
                        </a:rPr>
                        <a:t>ف</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گ</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م1</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گ</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گ</a:t>
                      </a:r>
                      <a:endParaRPr lang="en-US" sz="1000" dirty="0">
                        <a:effectLst/>
                        <a:cs typeface="B Titr" pitchFamily="2" charset="-78"/>
                      </a:endParaRPr>
                    </a:p>
                    <a:p>
                      <a:pPr algn="ctr" rtl="1">
                        <a:lnSpc>
                          <a:spcPct val="115000"/>
                        </a:lnSpc>
                        <a:spcAft>
                          <a:spcPts val="0"/>
                        </a:spcAft>
                      </a:pPr>
                      <a:r>
                        <a:rPr lang="fa-IR" sz="1000" dirty="0">
                          <a:effectLst/>
                          <a:cs typeface="B Titr" pitchFamily="2" charset="-78"/>
                        </a:rPr>
                        <a:t>گ</a:t>
                      </a:r>
                      <a:endParaRPr lang="en-US" sz="1000" dirty="0">
                        <a:effectLst/>
                        <a:latin typeface="Calibri"/>
                        <a:ea typeface="Times New Roman"/>
                        <a:cs typeface="B Titr" pitchFamily="2" charset="-78"/>
                      </a:endParaRPr>
                    </a:p>
                  </a:txBody>
                  <a:tcPr marL="40069" marR="40069" marT="0" marB="0"/>
                </a:tc>
              </a:tr>
            </a:tbl>
          </a:graphicData>
        </a:graphic>
      </p:graphicFrame>
    </p:spTree>
    <p:extLst>
      <p:ext uri="{BB962C8B-B14F-4D97-AF65-F5344CB8AC3E}">
        <p14:creationId xmlns:p14="http://schemas.microsoft.com/office/powerpoint/2010/main" val="138917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37882" y="228600"/>
            <a:ext cx="8229600" cy="609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fa-IR" sz="2000" b="1" dirty="0">
                <a:cs typeface="B Titr" pitchFamily="2" charset="-78"/>
              </a:rPr>
              <a:t> 5-  فعالیت آموزشی با محتوای پنج پایه ای که با موضوع  وهدف مشترک ارائه شد.</a:t>
            </a:r>
            <a:endParaRPr lang="fa-IR" sz="2000" dirty="0">
              <a:cs typeface="B Titr" pitchFamily="2" charset="-78"/>
            </a:endParaRPr>
          </a:p>
        </p:txBody>
      </p:sp>
      <p:sp>
        <p:nvSpPr>
          <p:cNvPr id="3" name="Title 1"/>
          <p:cNvSpPr txBox="1">
            <a:spLocks/>
          </p:cNvSpPr>
          <p:nvPr/>
        </p:nvSpPr>
        <p:spPr>
          <a:xfrm>
            <a:off x="457200" y="838200"/>
            <a:ext cx="8229600" cy="609600"/>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000" b="1" dirty="0">
                <a:cs typeface="B Titr" pitchFamily="2" charset="-78"/>
              </a:rPr>
              <a:t>هدف: شناخت نیمه ی دیگر شکل، رسم نیمه ی دیگر به کمک جدول وخط تقارن، تشخیص دو نیمه ی متقارن به کمک خط تقارن وانطباق دو نیمه </a:t>
            </a:r>
            <a:endParaRPr lang="en-US" sz="2000" dirty="0">
              <a:cs typeface="B Titr"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229918841"/>
              </p:ext>
            </p:extLst>
          </p:nvPr>
        </p:nvGraphicFramePr>
        <p:xfrm>
          <a:off x="304800" y="1485363"/>
          <a:ext cx="8535670" cy="5144037"/>
        </p:xfrm>
        <a:graphic>
          <a:graphicData uri="http://schemas.openxmlformats.org/drawingml/2006/table">
            <a:tbl>
              <a:tblPr rtl="1" firstRow="1" firstCol="1" lastRow="1" lastCol="1" bandRow="1" bandCol="1">
                <a:tableStyleId>{5940675A-B579-460E-94D1-54222C63F5DA}</a:tableStyleId>
              </a:tblPr>
              <a:tblGrid>
                <a:gridCol w="1236665"/>
                <a:gridCol w="897714"/>
                <a:gridCol w="1589471"/>
                <a:gridCol w="4811820"/>
              </a:tblGrid>
              <a:tr h="619830">
                <a:tc>
                  <a:txBody>
                    <a:bodyPr/>
                    <a:lstStyle/>
                    <a:p>
                      <a:pPr algn="ctr" rtl="1">
                        <a:spcBef>
                          <a:spcPts val="1200"/>
                        </a:spcBef>
                        <a:spcAft>
                          <a:spcPts val="300"/>
                        </a:spcAft>
                      </a:pPr>
                      <a:r>
                        <a:rPr lang="fa-IR" sz="1800" dirty="0" smtClean="0">
                          <a:solidFill>
                            <a:srgbClr val="FF0000"/>
                          </a:solidFill>
                          <a:effectLst/>
                          <a:cs typeface="B Titr" pitchFamily="2" charset="-78"/>
                        </a:rPr>
                        <a:t>روزهای هفته</a:t>
                      </a:r>
                      <a:endParaRPr lang="en-US" sz="11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800" dirty="0">
                          <a:solidFill>
                            <a:srgbClr val="FF0000"/>
                          </a:solidFill>
                          <a:effectLst/>
                          <a:cs typeface="B Titr" pitchFamily="2" charset="-78"/>
                        </a:rPr>
                        <a:t>  پایه</a:t>
                      </a:r>
                      <a:endParaRPr lang="en-US" sz="11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800" dirty="0" smtClean="0">
                          <a:solidFill>
                            <a:srgbClr val="FF0000"/>
                          </a:solidFill>
                          <a:effectLst/>
                          <a:cs typeface="B Titr" pitchFamily="2" charset="-78"/>
                        </a:rPr>
                        <a:t>   ماده ی درسی</a:t>
                      </a:r>
                      <a:endParaRPr lang="en-US" sz="11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800" dirty="0">
                          <a:solidFill>
                            <a:srgbClr val="FF0000"/>
                          </a:solidFill>
                          <a:effectLst/>
                          <a:cs typeface="B Titr" pitchFamily="2" charset="-78"/>
                        </a:rPr>
                        <a:t>ارتباط بین محتوای پایه ها( تلفیق محتوای چند پایه )</a:t>
                      </a:r>
                      <a:endParaRPr lang="en-US" sz="1100" b="1" dirty="0">
                        <a:solidFill>
                          <a:srgbClr val="FF0000"/>
                        </a:solidFill>
                        <a:effectLst/>
                        <a:latin typeface="Times New Roman"/>
                        <a:ea typeface="MS Mincho"/>
                        <a:cs typeface="B Titr" pitchFamily="2" charset="-78"/>
                      </a:endParaRPr>
                    </a:p>
                  </a:txBody>
                  <a:tcPr marL="68580" marR="68580" marT="0" marB="0"/>
                </a:tc>
              </a:tr>
              <a:tr h="4524207">
                <a:tc>
                  <a:txBody>
                    <a:bodyPr/>
                    <a:lstStyle/>
                    <a:p>
                      <a:pPr marL="71755" marR="71755" algn="ctr" rtl="1">
                        <a:spcBef>
                          <a:spcPts val="1200"/>
                        </a:spcBef>
                        <a:spcAft>
                          <a:spcPts val="300"/>
                        </a:spcAft>
                      </a:pPr>
                      <a:r>
                        <a:rPr lang="fa-IR" sz="2000" dirty="0">
                          <a:solidFill>
                            <a:srgbClr val="FF0000"/>
                          </a:solidFill>
                          <a:effectLst/>
                          <a:cs typeface="B Titr" pitchFamily="2" charset="-78"/>
                        </a:rPr>
                        <a:t>         بطور مثال : یک جلسه از روز شنبه  </a:t>
                      </a:r>
                      <a:endParaRPr lang="en-US" sz="1100" b="1" dirty="0">
                        <a:solidFill>
                          <a:srgbClr val="FF0000"/>
                        </a:solidFill>
                        <a:effectLst/>
                        <a:latin typeface="Times New Roman"/>
                        <a:ea typeface="MS Mincho"/>
                        <a:cs typeface="B Titr" pitchFamily="2" charset="-78"/>
                      </a:endParaRPr>
                    </a:p>
                  </a:txBody>
                  <a:tcPr marL="68580" marR="68580" marT="0" marB="0" vert="vert270"/>
                </a:tc>
                <a:tc>
                  <a:txBody>
                    <a:bodyPr/>
                    <a:lstStyle/>
                    <a:p>
                      <a:pPr algn="r" rtl="1">
                        <a:lnSpc>
                          <a:spcPct val="115000"/>
                        </a:lnSpc>
                        <a:spcAft>
                          <a:spcPts val="0"/>
                        </a:spcAft>
                      </a:pPr>
                      <a:r>
                        <a:rPr lang="fa-IR" sz="1800">
                          <a:effectLst/>
                          <a:cs typeface="B Titr" pitchFamily="2" charset="-78"/>
                        </a:rPr>
                        <a:t> اول</a:t>
                      </a:r>
                      <a:endParaRPr lang="en-US" sz="1400">
                        <a:effectLst/>
                        <a:cs typeface="B Titr" pitchFamily="2" charset="-78"/>
                      </a:endParaRPr>
                    </a:p>
                    <a:p>
                      <a:pPr algn="r" rtl="1">
                        <a:lnSpc>
                          <a:spcPct val="115000"/>
                        </a:lnSpc>
                        <a:spcAft>
                          <a:spcPts val="0"/>
                        </a:spcAft>
                      </a:pPr>
                      <a:r>
                        <a:rPr lang="fa-IR" sz="1800">
                          <a:effectLst/>
                          <a:cs typeface="B Titr" pitchFamily="2" charset="-78"/>
                        </a:rPr>
                        <a:t> </a:t>
                      </a:r>
                      <a:endParaRPr lang="en-US" sz="1400">
                        <a:effectLst/>
                        <a:cs typeface="B Titr" pitchFamily="2" charset="-78"/>
                      </a:endParaRPr>
                    </a:p>
                    <a:p>
                      <a:pPr algn="r" rtl="1">
                        <a:lnSpc>
                          <a:spcPct val="115000"/>
                        </a:lnSpc>
                        <a:spcAft>
                          <a:spcPts val="0"/>
                        </a:spcAft>
                      </a:pPr>
                      <a:r>
                        <a:rPr lang="fa-IR" sz="1800">
                          <a:effectLst/>
                          <a:cs typeface="B Titr" pitchFamily="2" charset="-78"/>
                        </a:rPr>
                        <a:t> دوم   </a:t>
                      </a:r>
                      <a:endParaRPr lang="en-US" sz="1400">
                        <a:effectLst/>
                        <a:cs typeface="B Titr" pitchFamily="2" charset="-78"/>
                      </a:endParaRPr>
                    </a:p>
                    <a:p>
                      <a:pPr algn="r" rtl="1">
                        <a:lnSpc>
                          <a:spcPct val="115000"/>
                        </a:lnSpc>
                        <a:spcAft>
                          <a:spcPts val="0"/>
                        </a:spcAft>
                      </a:pPr>
                      <a:r>
                        <a:rPr lang="fa-IR" sz="1800">
                          <a:effectLst/>
                          <a:cs typeface="B Titr" pitchFamily="2" charset="-78"/>
                        </a:rPr>
                        <a:t> </a:t>
                      </a:r>
                      <a:endParaRPr lang="en-US" sz="1400">
                        <a:effectLst/>
                        <a:cs typeface="B Titr" pitchFamily="2" charset="-78"/>
                      </a:endParaRPr>
                    </a:p>
                    <a:p>
                      <a:pPr algn="r" rtl="1">
                        <a:lnSpc>
                          <a:spcPct val="115000"/>
                        </a:lnSpc>
                        <a:spcAft>
                          <a:spcPts val="0"/>
                        </a:spcAft>
                      </a:pPr>
                      <a:r>
                        <a:rPr lang="fa-IR" sz="1800">
                          <a:effectLst/>
                          <a:cs typeface="B Titr" pitchFamily="2" charset="-78"/>
                        </a:rPr>
                        <a:t> سوم</a:t>
                      </a:r>
                      <a:endParaRPr lang="en-US" sz="1400">
                        <a:effectLst/>
                        <a:cs typeface="B Titr" pitchFamily="2" charset="-78"/>
                      </a:endParaRPr>
                    </a:p>
                    <a:p>
                      <a:pPr algn="r" rtl="1">
                        <a:lnSpc>
                          <a:spcPct val="115000"/>
                        </a:lnSpc>
                        <a:spcAft>
                          <a:spcPts val="0"/>
                        </a:spcAft>
                      </a:pPr>
                      <a:r>
                        <a:rPr lang="fa-IR" sz="1800">
                          <a:effectLst/>
                          <a:cs typeface="B Titr" pitchFamily="2" charset="-78"/>
                        </a:rPr>
                        <a:t> </a:t>
                      </a:r>
                      <a:endParaRPr lang="en-US" sz="1400">
                        <a:effectLst/>
                        <a:cs typeface="B Titr" pitchFamily="2" charset="-78"/>
                      </a:endParaRPr>
                    </a:p>
                    <a:p>
                      <a:pPr algn="r" rtl="1">
                        <a:lnSpc>
                          <a:spcPct val="115000"/>
                        </a:lnSpc>
                        <a:spcAft>
                          <a:spcPts val="0"/>
                        </a:spcAft>
                      </a:pPr>
                      <a:r>
                        <a:rPr lang="fa-IR" sz="1800">
                          <a:effectLst/>
                          <a:cs typeface="B Titr" pitchFamily="2" charset="-78"/>
                        </a:rPr>
                        <a:t> پنجم</a:t>
                      </a:r>
                      <a:endParaRPr lang="en-US" sz="1400">
                        <a:effectLst/>
                        <a:cs typeface="B Titr" pitchFamily="2" charset="-78"/>
                      </a:endParaRPr>
                    </a:p>
                    <a:p>
                      <a:pPr algn="r" rtl="1">
                        <a:lnSpc>
                          <a:spcPct val="115000"/>
                        </a:lnSpc>
                        <a:spcAft>
                          <a:spcPts val="0"/>
                        </a:spcAft>
                      </a:pPr>
                      <a:r>
                        <a:rPr lang="fa-IR" sz="1800">
                          <a:effectLst/>
                          <a:cs typeface="B Titr" pitchFamily="2" charset="-78"/>
                        </a:rPr>
                        <a:t> </a:t>
                      </a:r>
                      <a:endParaRPr lang="en-US" sz="1400">
                        <a:effectLst/>
                        <a:cs typeface="B Titr" pitchFamily="2" charset="-78"/>
                      </a:endParaRPr>
                    </a:p>
                    <a:p>
                      <a:pPr algn="r" rtl="1">
                        <a:lnSpc>
                          <a:spcPct val="115000"/>
                        </a:lnSpc>
                        <a:spcAft>
                          <a:spcPts val="0"/>
                        </a:spcAft>
                      </a:pPr>
                      <a:r>
                        <a:rPr lang="fa-IR" sz="1800">
                          <a:effectLst/>
                          <a:cs typeface="B Titr" pitchFamily="2" charset="-78"/>
                        </a:rPr>
                        <a:t>ششم</a:t>
                      </a:r>
                      <a:endParaRPr lang="en-US" sz="1400">
                        <a:effectLst/>
                        <a:latin typeface="Calibri"/>
                        <a:ea typeface="Times New Roman"/>
                        <a:cs typeface="B Titr" pitchFamily="2" charset="-78"/>
                      </a:endParaRPr>
                    </a:p>
                  </a:txBody>
                  <a:tcPr marL="68580" marR="68580" marT="0" marB="0"/>
                </a:tc>
                <a:tc>
                  <a:txBody>
                    <a:bodyPr/>
                    <a:lstStyle/>
                    <a:p>
                      <a:pPr algn="r" rtl="1">
                        <a:lnSpc>
                          <a:spcPct val="115000"/>
                        </a:lnSpc>
                        <a:spcAft>
                          <a:spcPts val="0"/>
                        </a:spcAft>
                      </a:pPr>
                      <a:r>
                        <a:rPr lang="fa-IR" sz="1800" dirty="0">
                          <a:effectLst/>
                          <a:cs typeface="B Titr" pitchFamily="2" charset="-78"/>
                        </a:rPr>
                        <a:t>     ریاضی </a:t>
                      </a:r>
                      <a:endParaRPr lang="en-US" sz="1400" dirty="0">
                        <a:effectLst/>
                        <a:cs typeface="B Titr" pitchFamily="2" charset="-78"/>
                      </a:endParaRPr>
                    </a:p>
                    <a:p>
                      <a:pPr algn="r" rtl="1">
                        <a:lnSpc>
                          <a:spcPct val="115000"/>
                        </a:lnSpc>
                        <a:spcAft>
                          <a:spcPts val="0"/>
                        </a:spcAft>
                      </a:pPr>
                      <a:r>
                        <a:rPr lang="fa-IR" sz="1600" dirty="0">
                          <a:effectLst/>
                          <a:cs typeface="B Titr" pitchFamily="2" charset="-78"/>
                        </a:rPr>
                        <a:t>(تقارن الگوسازی)</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ریاضی </a:t>
                      </a:r>
                      <a:endParaRPr lang="en-US" sz="1400" dirty="0">
                        <a:effectLst/>
                        <a:cs typeface="B Titr" pitchFamily="2" charset="-78"/>
                      </a:endParaRPr>
                    </a:p>
                    <a:p>
                      <a:pPr algn="r" rtl="1">
                        <a:lnSpc>
                          <a:spcPct val="115000"/>
                        </a:lnSpc>
                        <a:spcAft>
                          <a:spcPts val="0"/>
                        </a:spcAft>
                      </a:pPr>
                      <a:r>
                        <a:rPr lang="fa-IR" sz="1600" dirty="0">
                          <a:effectLst/>
                          <a:cs typeface="B Titr" pitchFamily="2" charset="-78"/>
                        </a:rPr>
                        <a:t>(تقارن الگوسازی)</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ریاضی </a:t>
                      </a:r>
                      <a:endParaRPr lang="en-US" sz="1400" dirty="0">
                        <a:effectLst/>
                        <a:cs typeface="B Titr" pitchFamily="2" charset="-78"/>
                      </a:endParaRPr>
                    </a:p>
                    <a:p>
                      <a:pPr algn="r" rtl="1">
                        <a:lnSpc>
                          <a:spcPct val="115000"/>
                        </a:lnSpc>
                        <a:spcAft>
                          <a:spcPts val="0"/>
                        </a:spcAft>
                      </a:pPr>
                      <a:r>
                        <a:rPr lang="fa-IR" sz="1600" dirty="0">
                          <a:effectLst/>
                          <a:cs typeface="B Titr" pitchFamily="2" charset="-78"/>
                        </a:rPr>
                        <a:t>(تقارن الگوسازی)</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ریاضی </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(تقارن)</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ریاضی </a:t>
                      </a:r>
                      <a:endParaRPr lang="en-US" sz="1400" dirty="0">
                        <a:effectLst/>
                        <a:cs typeface="B Titr" pitchFamily="2" charset="-78"/>
                      </a:endParaRPr>
                    </a:p>
                    <a:p>
                      <a:pPr algn="r" rtl="1">
                        <a:lnSpc>
                          <a:spcPct val="115000"/>
                        </a:lnSpc>
                        <a:spcAft>
                          <a:spcPts val="0"/>
                        </a:spcAft>
                      </a:pPr>
                      <a:r>
                        <a:rPr lang="fa-IR" sz="1800" dirty="0">
                          <a:effectLst/>
                          <a:cs typeface="B Titr" pitchFamily="2" charset="-78"/>
                        </a:rPr>
                        <a:t>     (تقارن)</a:t>
                      </a:r>
                      <a:endParaRPr lang="en-US" sz="1400" dirty="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800" dirty="0">
                          <a:effectLst/>
                          <a:cs typeface="B Titr" pitchFamily="2" charset="-78"/>
                        </a:rPr>
                        <a:t>رنگ آمیزی نیمه ی دیگر شکل باتوجه به نیمه ی رنگی آن</a:t>
                      </a:r>
                      <a:endParaRPr lang="en-US" sz="1400" dirty="0">
                        <a:effectLst/>
                        <a:cs typeface="B Titr" pitchFamily="2" charset="-78"/>
                      </a:endParaRPr>
                    </a:p>
                    <a:p>
                      <a:pPr algn="justLow" rtl="1">
                        <a:lnSpc>
                          <a:spcPct val="115000"/>
                        </a:lnSpc>
                        <a:spcAft>
                          <a:spcPts val="0"/>
                        </a:spcAft>
                      </a:pPr>
                      <a:r>
                        <a:rPr lang="ar-SA" sz="1800" dirty="0">
                          <a:effectLst/>
                          <a:cs typeface="B Titr" pitchFamily="2" charset="-78"/>
                        </a:rPr>
                        <a:t> </a:t>
                      </a:r>
                      <a:endParaRPr lang="en-US" sz="1400" dirty="0">
                        <a:effectLst/>
                        <a:cs typeface="B Titr" pitchFamily="2" charset="-78"/>
                      </a:endParaRPr>
                    </a:p>
                    <a:p>
                      <a:pPr algn="justLow" rtl="1">
                        <a:lnSpc>
                          <a:spcPct val="115000"/>
                        </a:lnSpc>
                        <a:spcAft>
                          <a:spcPts val="0"/>
                        </a:spcAft>
                      </a:pPr>
                      <a:r>
                        <a:rPr lang="en-US" sz="1100" dirty="0">
                          <a:effectLst/>
                          <a:cs typeface="B Titr" pitchFamily="2" charset="-78"/>
                        </a:rPr>
                        <a:t/>
                      </a:r>
                      <a:br>
                        <a:rPr lang="en-US" sz="1100" dirty="0">
                          <a:effectLst/>
                          <a:cs typeface="B Titr" pitchFamily="2" charset="-78"/>
                        </a:rPr>
                      </a:br>
                      <a:r>
                        <a:rPr lang="fa-IR" sz="1800" dirty="0">
                          <a:effectLst/>
                          <a:cs typeface="B Titr" pitchFamily="2" charset="-78"/>
                        </a:rPr>
                        <a:t>رسم کردن نیمه دیگر شکل به کمک جدول شطرنجی و یا باتوجه به نیمه رسم شده ی یک شکل </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رسم کردن نیمه ی دیگر شکل برای تشخیص خط تقارن ودونیمه ی متقارن</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تشخیص خط تقارن وقرینه دراشکال به کمک انطباق کردن دونیمه</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تقارن شکل را نسب به نقطه تعیین کنند.</a:t>
                      </a:r>
                      <a:endParaRPr lang="en-US" sz="1400" dirty="0">
                        <a:effectLst/>
                        <a:latin typeface="Calibri"/>
                        <a:ea typeface="Times New Roman"/>
                        <a:cs typeface="B Titr" pitchFamily="2" charset="-78"/>
                      </a:endParaRPr>
                    </a:p>
                  </a:txBody>
                  <a:tcPr marL="68580" marR="68580" marT="0" marB="0"/>
                </a:tc>
              </a:tr>
            </a:tbl>
          </a:graphicData>
        </a:graphic>
      </p:graphicFrame>
    </p:spTree>
    <p:extLst>
      <p:ext uri="{BB962C8B-B14F-4D97-AF65-F5344CB8AC3E}">
        <p14:creationId xmlns:p14="http://schemas.microsoft.com/office/powerpoint/2010/main" val="1829185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ircle(in)">
                                      <p:cBhvr>
                                        <p:cTn id="2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533400"/>
            <a:ext cx="8229600" cy="571500"/>
          </a:xfrm>
          <a:prstGeom prst="rect">
            <a:avLst/>
          </a:prstGeom>
        </p:spPr>
        <p:txBody>
          <a:bodyPr vert="horz" lIns="91440" tIns="45720" rIns="91440" bIns="45720" rtlCol="0" anchor="ct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a:cs typeface="B Titr" pitchFamily="2" charset="-78"/>
              </a:rPr>
              <a:t>فعالیت های پیشنهادی این برنامه :</a:t>
            </a:r>
            <a:endParaRPr lang="en-US" dirty="0">
              <a:cs typeface="B Titr" pitchFamily="2" charset="-78"/>
            </a:endParaRPr>
          </a:p>
        </p:txBody>
      </p:sp>
      <p:sp>
        <p:nvSpPr>
          <p:cNvPr id="3" name="Title 1"/>
          <p:cNvSpPr txBox="1">
            <a:spLocks/>
          </p:cNvSpPr>
          <p:nvPr/>
        </p:nvSpPr>
        <p:spPr>
          <a:xfrm>
            <a:off x="457200" y="1905000"/>
            <a:ext cx="8229600" cy="43434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en-US" b="1" dirty="0">
                <a:cs typeface="B Titr" pitchFamily="2" charset="-78"/>
                <a:sym typeface="Wingdings"/>
              </a:rPr>
              <a:t></a:t>
            </a:r>
            <a:r>
              <a:rPr lang="fa-IR" b="1" dirty="0">
                <a:cs typeface="B Titr" pitchFamily="2" charset="-78"/>
              </a:rPr>
              <a:t>باتوجه به ویژگی محتوای پیشنهاد شده در درس ریاضی و یکی بودن مفهوم تقارن و نزدیکی بسیار زیاد هدف دربعضی پایه ها، دراین فعالیت آموزشی دانش آموزان دردوگروه یادگیری سازمان دهی می شوند. درگروه اول ترکیبی ازدانش آموزان پایه های اول، دوم و سوم قرار می گیرند. ودرگروه دوم ترکیبی ازدانش آموزان پایه های پنجم و ششم مشغول انجام فعالیت می شوند.</a:t>
            </a:r>
            <a:endParaRPr lang="en-US" dirty="0">
              <a:cs typeface="B Titr" pitchFamily="2" charset="-78"/>
            </a:endParaRPr>
          </a:p>
        </p:txBody>
      </p:sp>
    </p:spTree>
    <p:extLst>
      <p:ext uri="{BB962C8B-B14F-4D97-AF65-F5344CB8AC3E}">
        <p14:creationId xmlns:p14="http://schemas.microsoft.com/office/powerpoint/2010/main" val="3565280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anim calcmode="lin" valueType="num">
                                      <p:cBhvr>
                                        <p:cTn id="9"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fa-IR" b="1" dirty="0">
                <a:solidFill>
                  <a:srgbClr val="FF0000"/>
                </a:solidFill>
                <a:cs typeface="B Titr" pitchFamily="2" charset="-78"/>
              </a:rPr>
              <a:t>الف – گروه اول:</a:t>
            </a:r>
            <a:endParaRPr lang="en-US" dirty="0">
              <a:solidFill>
                <a:srgbClr val="FF0000"/>
              </a:solidFill>
              <a:cs typeface="B Titr" pitchFamily="2" charset="-78"/>
            </a:endParaRPr>
          </a:p>
        </p:txBody>
      </p:sp>
      <p:sp>
        <p:nvSpPr>
          <p:cNvPr id="4" name="Title 1"/>
          <p:cNvSpPr txBox="1">
            <a:spLocks/>
          </p:cNvSpPr>
          <p:nvPr/>
        </p:nvSpPr>
        <p:spPr>
          <a:xfrm>
            <a:off x="573110" y="1192258"/>
            <a:ext cx="8229600" cy="17570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sz="1600" b="1" dirty="0">
                <a:cs typeface="B Titr" pitchFamily="2" charset="-78"/>
              </a:rPr>
              <a:t> </a:t>
            </a:r>
            <a:endParaRPr lang="en-US" sz="1600" dirty="0">
              <a:cs typeface="B Titr" pitchFamily="2" charset="-78"/>
            </a:endParaRPr>
          </a:p>
          <a:p>
            <a:pPr lvl="0" algn="r" rtl="1"/>
            <a:r>
              <a:rPr lang="fa-IR" sz="1600" b="1" dirty="0">
                <a:cs typeface="B Titr" pitchFamily="2" charset="-78"/>
              </a:rPr>
              <a:t>(با انعطاف پذیری در نوع فعالیت) « کار برگی» به گروه اول داده می شود که کار آن ها باید در چند مرحله انجام پذیرد. مانند: </a:t>
            </a:r>
            <a:endParaRPr lang="en-US" sz="1600" dirty="0">
              <a:cs typeface="B Titr" pitchFamily="2" charset="-78"/>
            </a:endParaRPr>
          </a:p>
          <a:p>
            <a:pPr algn="r" rtl="1"/>
            <a:r>
              <a:rPr lang="fa-IR" sz="1600" b="1" dirty="0">
                <a:cs typeface="B Titr" pitchFamily="2" charset="-78"/>
              </a:rPr>
              <a:t>= ابتدا دانش آموز پایه ی دومی گروه، براساس نیمه ی رسم شده شکلی باید نیمه ی دیگرآن شکل را رسم کند. (ممکن است رسم کردن در صفحه ی شطرنجی باشد.)</a:t>
            </a:r>
            <a:endParaRPr lang="en-US" sz="1600" dirty="0">
              <a:cs typeface="B Titr" pitchFamily="2" charset="-78"/>
            </a:endParaRPr>
          </a:p>
          <a:p>
            <a:pPr algn="r" rtl="1"/>
            <a:r>
              <a:rPr lang="fa-IR" sz="1600" b="1" dirty="0">
                <a:cs typeface="B Titr" pitchFamily="2" charset="-78"/>
              </a:rPr>
              <a:t>= سپس هرکدام از شکل ها را که آماده کرد، به پایه ی اول هم گروه خود می دهد. تا اومطابق رنگ یک نیمه ازشکل، نیمه ی دیگررا رنگ آمیزی کند. (این کار درچند نمونه از شکل ها ادامه می یابد.) نظارت درستی انجام دادن فعالیت با پایه سومی اعضای گروه است.</a:t>
            </a:r>
            <a:endParaRPr lang="en-US" sz="1600" dirty="0">
              <a:cs typeface="B Titr" pitchFamily="2" charset="-78"/>
            </a:endParaRPr>
          </a:p>
        </p:txBody>
      </p:sp>
      <p:sp>
        <p:nvSpPr>
          <p:cNvPr id="5" name="Title 1"/>
          <p:cNvSpPr txBox="1">
            <a:spLocks/>
          </p:cNvSpPr>
          <p:nvPr/>
        </p:nvSpPr>
        <p:spPr>
          <a:xfrm>
            <a:off x="685800" y="3200400"/>
            <a:ext cx="8229600" cy="1752600"/>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درکاربرگ دیگری برای این گروه، معلم شکل های مختلفی را دراختیار پایه سومی گروه قرار می دهد. اوباید : </a:t>
            </a:r>
            <a:endParaRPr lang="en-US" dirty="0">
              <a:cs typeface="B Titr" pitchFamily="2" charset="-78"/>
            </a:endParaRPr>
          </a:p>
          <a:p>
            <a:pPr algn="r" rtl="1"/>
            <a:r>
              <a:rPr lang="fa-IR" b="1" dirty="0">
                <a:cs typeface="B Titr" pitchFamily="2" charset="-78"/>
              </a:rPr>
              <a:t>= از بین شکل ها،آن هایی را که نیمه ی دیگر آن به درستی رسم شده است، انتخاب کند. خط تقارن را رسم نماید.</a:t>
            </a:r>
            <a:endParaRPr lang="en-US" dirty="0">
              <a:cs typeface="B Titr" pitchFamily="2" charset="-78"/>
            </a:endParaRPr>
          </a:p>
          <a:p>
            <a:pPr algn="r" rtl="1"/>
            <a:r>
              <a:rPr lang="fa-IR" b="1" dirty="0">
                <a:cs typeface="B Titr" pitchFamily="2" charset="-78"/>
              </a:rPr>
              <a:t>=  سپس کاربرگ را دراختیار پایه اول ودوم گروه خود قرار دهد، تا نیمه ی دیگر آن را مطابق نمونه رنگ بزند. (نظارت درستی کار با پایه سوم است.) </a:t>
            </a:r>
            <a:endParaRPr lang="en-US" dirty="0">
              <a:cs typeface="B Titr" pitchFamily="2" charset="-78"/>
            </a:endParaRPr>
          </a:p>
        </p:txBody>
      </p:sp>
      <p:sp>
        <p:nvSpPr>
          <p:cNvPr id="6" name="Title 1"/>
          <p:cNvSpPr txBox="1">
            <a:spLocks/>
          </p:cNvSpPr>
          <p:nvPr/>
        </p:nvSpPr>
        <p:spPr>
          <a:xfrm>
            <a:off x="457200" y="5029200"/>
            <a:ext cx="8229600" cy="152400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b="1" dirty="0">
                <a:cs typeface="B Titr" pitchFamily="2" charset="-78"/>
              </a:rPr>
              <a:t>در فرایند آموزش این گروه یادگیری، معلم فعالیتی تعیین می کند که اعضای هر گروه باید : </a:t>
            </a:r>
            <a:endParaRPr lang="en-US" dirty="0">
              <a:cs typeface="B Titr" pitchFamily="2" charset="-78"/>
            </a:endParaRPr>
          </a:p>
          <a:p>
            <a:pPr algn="r" rtl="1"/>
            <a:r>
              <a:rPr lang="fa-IR" b="1" dirty="0">
                <a:cs typeface="B Titr" pitchFamily="2" charset="-78"/>
              </a:rPr>
              <a:t>=  بامشورت هم به حل آن بپردازند. ( مانند: انتخاب نیمه ی دیگریک شکل ازبین چند نمونه شکل داده شده درکار برگ.)</a:t>
            </a:r>
            <a:endParaRPr lang="en-US" dirty="0">
              <a:cs typeface="B Titr" pitchFamily="2" charset="-78"/>
            </a:endParaRPr>
          </a:p>
          <a:p>
            <a:pPr algn="r" rtl="1"/>
            <a:r>
              <a:rPr lang="fa-IR" b="1" dirty="0">
                <a:cs typeface="B Titr" pitchFamily="2" charset="-78"/>
              </a:rPr>
              <a:t>=  تمامی فعالیت های تعیین شده در کاربرگ های این گروه، در30 دقیقه انجام می شود . </a:t>
            </a:r>
            <a:endParaRPr lang="en-US" dirty="0">
              <a:cs typeface="B Titr" pitchFamily="2" charset="-78"/>
            </a:endParaRPr>
          </a:p>
          <a:p>
            <a:pPr algn="r" rtl="1"/>
            <a:r>
              <a:rPr lang="fa-IR" b="1" dirty="0">
                <a:cs typeface="B Titr" pitchFamily="2" charset="-78"/>
              </a:rPr>
              <a:t>یادآوری : این نمونه ازفعالیت ها درهمین کتاب، تحت عنوان « نمونه کاربرگ » برنامه ی (5)آمده است.</a:t>
            </a:r>
            <a:endParaRPr lang="en-US" dirty="0">
              <a:cs typeface="B Titr" pitchFamily="2" charset="-78"/>
            </a:endParaRPr>
          </a:p>
        </p:txBody>
      </p:sp>
    </p:spTree>
    <p:extLst>
      <p:ext uri="{BB962C8B-B14F-4D97-AF65-F5344CB8AC3E}">
        <p14:creationId xmlns:p14="http://schemas.microsoft.com/office/powerpoint/2010/main" val="11132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fa-IR" b="1" dirty="0">
                <a:solidFill>
                  <a:srgbClr val="FF0000"/>
                </a:solidFill>
                <a:cs typeface="B Titr" pitchFamily="2" charset="-78"/>
              </a:rPr>
              <a:t>ب – گروه دوم:</a:t>
            </a:r>
            <a:endParaRPr lang="en-US" dirty="0">
              <a:solidFill>
                <a:srgbClr val="FF0000"/>
              </a:solidFill>
              <a:cs typeface="B Titr" pitchFamily="2" charset="-78"/>
            </a:endParaRPr>
          </a:p>
        </p:txBody>
      </p:sp>
      <p:sp>
        <p:nvSpPr>
          <p:cNvPr id="4" name="Title 1"/>
          <p:cNvSpPr txBox="1">
            <a:spLocks/>
          </p:cNvSpPr>
          <p:nvPr/>
        </p:nvSpPr>
        <p:spPr>
          <a:xfrm>
            <a:off x="457200" y="838200"/>
            <a:ext cx="8229600" cy="1143000"/>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en-US" b="1" dirty="0">
                <a:cs typeface="B Titr" pitchFamily="2" charset="-78"/>
                <a:sym typeface="Wingdings"/>
              </a:rPr>
              <a:t></a:t>
            </a:r>
            <a:r>
              <a:rPr lang="en-US" b="1" dirty="0">
                <a:cs typeface="B Titr" pitchFamily="2" charset="-78"/>
              </a:rPr>
              <a:t> </a:t>
            </a:r>
            <a:r>
              <a:rPr lang="fa-IR" b="1" dirty="0">
                <a:cs typeface="B Titr" pitchFamily="2" charset="-78"/>
              </a:rPr>
              <a:t>«کار برگی» به گروه دوم داده می شود که کار آن ها باید در چند مرحله همزمان با آغاز فعالیت گروه اول انجام پذیرد. مانند: </a:t>
            </a:r>
            <a:endParaRPr lang="en-US" dirty="0">
              <a:cs typeface="B Titr" pitchFamily="2" charset="-78"/>
            </a:endParaRPr>
          </a:p>
          <a:p>
            <a:pPr lvl="0" algn="r" rtl="1"/>
            <a:r>
              <a:rPr lang="fa-IR" b="1" dirty="0">
                <a:cs typeface="B Titr" pitchFamily="2" charset="-78"/>
              </a:rPr>
              <a:t>ابتدا «کاربرگی» که شکل های مختلفی درآن رسم شده است، دراختیاردانش آموزان هرگروه قرار </a:t>
            </a:r>
            <a:r>
              <a:rPr lang="fa-IR" b="1" dirty="0" smtClean="0">
                <a:cs typeface="B Titr" pitchFamily="2" charset="-78"/>
              </a:rPr>
              <a:t>می </a:t>
            </a:r>
            <a:r>
              <a:rPr lang="fa-IR" b="1" dirty="0">
                <a:cs typeface="B Titr" pitchFamily="2" charset="-78"/>
              </a:rPr>
              <a:t>گیرد. هرکدام ازاعضا ی گروه باید به ترتیب :  </a:t>
            </a:r>
            <a:endParaRPr lang="en-US" dirty="0">
              <a:cs typeface="B Titr" pitchFamily="2" charset="-78"/>
            </a:endParaRPr>
          </a:p>
        </p:txBody>
      </p:sp>
      <p:sp>
        <p:nvSpPr>
          <p:cNvPr id="5" name="Title 1"/>
          <p:cNvSpPr txBox="1">
            <a:spLocks/>
          </p:cNvSpPr>
          <p:nvPr/>
        </p:nvSpPr>
        <p:spPr>
          <a:xfrm>
            <a:off x="457200" y="2103438"/>
            <a:ext cx="8229600" cy="914400"/>
          </a:xfrm>
          <a:prstGeom prst="rect">
            <a:avLst/>
          </a:prstGeom>
        </p:spPr>
        <p:txBody>
          <a:bodyPr vert="horz" lIns="91440" tIns="45720" rIns="91440" bIns="45720" rtlCol="0" anchor="ctr">
            <a:normAutofit fontScale="3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الف -  دانش آموز پایه ی پنجمی درگروه، شکل های مختلفی را که دونیمه ی متقارن دارند، از بین چند نمونه ازشکل ها انتخاب کند. و با علامت گذاری مشخص نماید. سپس خط تقارن هرشکلی را که انتخاب کرده است رسم کند وبا تا کردن هرکدام ازنمونه هامشخص کندکه آیا شکل ها ی انتخابی متقارن بودند؟ ویاخط تقارنی را که رسم کردند درست است ؟ و...</a:t>
            </a:r>
            <a:endParaRPr lang="en-US" dirty="0">
              <a:cs typeface="B Titr" pitchFamily="2" charset="-78"/>
            </a:endParaRPr>
          </a:p>
        </p:txBody>
      </p:sp>
      <p:sp>
        <p:nvSpPr>
          <p:cNvPr id="6" name="Title 1"/>
          <p:cNvSpPr txBox="1">
            <a:spLocks/>
          </p:cNvSpPr>
          <p:nvPr/>
        </p:nvSpPr>
        <p:spPr>
          <a:xfrm>
            <a:off x="457200" y="3017838"/>
            <a:ext cx="8229600" cy="715962"/>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ج - دانش آموز پایه ششم گروه باید نظارت و راهنمایی اعضای گروه را به عهده بگیرند. ضمناً تقارن هرشکلی را که اعضای گروه مشخص کردند نسبت به نقطه رسم کنند. </a:t>
            </a:r>
            <a:endParaRPr lang="en-US" dirty="0">
              <a:cs typeface="B Titr" pitchFamily="2" charset="-78"/>
            </a:endParaRPr>
          </a:p>
        </p:txBody>
      </p:sp>
      <p:sp>
        <p:nvSpPr>
          <p:cNvPr id="7" name="Title 1"/>
          <p:cNvSpPr txBox="1">
            <a:spLocks/>
          </p:cNvSpPr>
          <p:nvPr/>
        </p:nvSpPr>
        <p:spPr>
          <a:xfrm>
            <a:off x="457200" y="3856038"/>
            <a:ext cx="8229600" cy="71596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د -  درفرایند آموزش این گروه یادگیری، معلم فعالیتی تعیین می کند که اعضای گروه بامشورت هم به حل آن بپردازند. (بیش از30 دقیقه)</a:t>
            </a:r>
            <a:endParaRPr lang="en-US" dirty="0">
              <a:cs typeface="B Titr" pitchFamily="2" charset="-78"/>
            </a:endParaRPr>
          </a:p>
        </p:txBody>
      </p:sp>
      <p:sp>
        <p:nvSpPr>
          <p:cNvPr id="8" name="Title 1"/>
          <p:cNvSpPr txBox="1">
            <a:spLocks/>
          </p:cNvSpPr>
          <p:nvPr/>
        </p:nvSpPr>
        <p:spPr>
          <a:xfrm>
            <a:off x="457200" y="4694238"/>
            <a:ext cx="8229600" cy="71596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ه -  دربخش پایانی تدریس همه ی پایه ها به کتاب درسی مراجعه می کنند. ومطابق دستورالعمل کتاب، تمرین هارا انجام می دهند. </a:t>
            </a:r>
            <a:endParaRPr lang="en-US" dirty="0">
              <a:cs typeface="B Titr" pitchFamily="2" charset="-78"/>
            </a:endParaRPr>
          </a:p>
        </p:txBody>
      </p:sp>
    </p:spTree>
    <p:extLst>
      <p:ext uri="{BB962C8B-B14F-4D97-AF65-F5344CB8AC3E}">
        <p14:creationId xmlns:p14="http://schemas.microsoft.com/office/powerpoint/2010/main" val="1908366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anim calcmode="lin" valueType="num">
                                      <p:cBhvr>
                                        <p:cTn id="36"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7"/>
                                        </p:tgtEl>
                                        <p:attrNameLst>
                                          <p:attrName>ppt_y</p:attrName>
                                        </p:attrNameLst>
                                      </p:cBhvr>
                                      <p:tavLst>
                                        <p:tav tm="0">
                                          <p:val>
                                            <p:strVal val="#ppt_y"/>
                                          </p:val>
                                        </p:tav>
                                        <p:tav tm="100000">
                                          <p:val>
                                            <p:strVal val="#ppt_y"/>
                                          </p:val>
                                        </p:tav>
                                      </p:tavLst>
                                    </p:anim>
                                    <p:anim calcmode="lin" valueType="num">
                                      <p:cBhvr>
                                        <p:cTn id="45"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8"/>
                                        </p:tgtEl>
                                        <p:attrNameLst>
                                          <p:attrName>style.visibility</p:attrName>
                                        </p:attrNameLst>
                                      </p:cBhvr>
                                      <p:to>
                                        <p:strVal val="visible"/>
                                      </p:to>
                                    </p:set>
                                    <p:anim calcmode="lin" valueType="num">
                                      <p:cBhvr>
                                        <p:cTn id="52"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8"/>
                                        </p:tgtEl>
                                        <p:attrNameLst>
                                          <p:attrName>ppt_y</p:attrName>
                                        </p:attrNameLst>
                                      </p:cBhvr>
                                      <p:tavLst>
                                        <p:tav tm="0">
                                          <p:val>
                                            <p:strVal val="#ppt_y"/>
                                          </p:val>
                                        </p:tav>
                                        <p:tav tm="100000">
                                          <p:val>
                                            <p:strVal val="#ppt_y"/>
                                          </p:val>
                                        </p:tav>
                                      </p:tavLst>
                                    </p:anim>
                                    <p:anim calcmode="lin" valueType="num">
                                      <p:cBhvr>
                                        <p:cTn id="54"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fa-IR" sz="2000" b="1" dirty="0">
                <a:cs typeface="B Titr" pitchFamily="2" charset="-78"/>
              </a:rPr>
              <a:t>13- فعالیت آموزشی درشش پایه با هدف مشترک اما موضوع درسی متفاوت است . </a:t>
            </a:r>
            <a:endParaRPr lang="en-US" sz="2000" dirty="0">
              <a:cs typeface="B Titr" pitchFamily="2" charset="-78"/>
            </a:endParaRPr>
          </a:p>
        </p:txBody>
      </p:sp>
      <p:sp>
        <p:nvSpPr>
          <p:cNvPr id="4" name="Title 1"/>
          <p:cNvSpPr txBox="1">
            <a:spLocks/>
          </p:cNvSpPr>
          <p:nvPr/>
        </p:nvSpPr>
        <p:spPr>
          <a:xfrm>
            <a:off x="457200" y="762000"/>
            <a:ext cx="8229600" cy="357981"/>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هدف: کشف روابط موجودبین بعضی ازموضوعات،برقرارکردن ارتباط بین موضوعات وپرورش خلاقیت </a:t>
            </a:r>
            <a:endParaRPr lang="en-US" dirty="0">
              <a:cs typeface="B Titr"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3166563022"/>
              </p:ext>
            </p:extLst>
          </p:nvPr>
        </p:nvGraphicFramePr>
        <p:xfrm>
          <a:off x="457200" y="1295400"/>
          <a:ext cx="8458201" cy="5333999"/>
        </p:xfrm>
        <a:graphic>
          <a:graphicData uri="http://schemas.openxmlformats.org/drawingml/2006/table">
            <a:tbl>
              <a:tblPr rtl="1" firstRow="1" firstCol="1" lastRow="1" lastCol="1" bandRow="1" bandCol="1">
                <a:tableStyleId>{5940675A-B579-460E-94D1-54222C63F5DA}</a:tableStyleId>
              </a:tblPr>
              <a:tblGrid>
                <a:gridCol w="970613"/>
                <a:gridCol w="701962"/>
                <a:gridCol w="1715906"/>
                <a:gridCol w="5069720"/>
              </a:tblGrid>
              <a:tr h="524848">
                <a:tc>
                  <a:txBody>
                    <a:bodyPr/>
                    <a:lstStyle/>
                    <a:p>
                      <a:pPr algn="ctr" rtl="1">
                        <a:spcBef>
                          <a:spcPts val="1200"/>
                        </a:spcBef>
                        <a:spcAft>
                          <a:spcPts val="300"/>
                        </a:spcAft>
                      </a:pPr>
                      <a:r>
                        <a:rPr lang="en-US" sz="1400" dirty="0">
                          <a:solidFill>
                            <a:srgbClr val="FF0000"/>
                          </a:solidFill>
                          <a:effectLst/>
                          <a:cs typeface="B Titr" pitchFamily="2" charset="-78"/>
                        </a:rPr>
                        <a:t> </a:t>
                      </a:r>
                      <a:endParaRPr lang="en-US" sz="10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400" dirty="0">
                          <a:solidFill>
                            <a:srgbClr val="FF0000"/>
                          </a:solidFill>
                          <a:effectLst/>
                          <a:cs typeface="B Titr" pitchFamily="2" charset="-78"/>
                        </a:rPr>
                        <a:t>پایه</a:t>
                      </a:r>
                      <a:endParaRPr lang="en-US" sz="10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400" dirty="0">
                          <a:solidFill>
                            <a:srgbClr val="FF0000"/>
                          </a:solidFill>
                          <a:effectLst/>
                          <a:cs typeface="B Titr" pitchFamily="2" charset="-78"/>
                        </a:rPr>
                        <a:t>ماده ی درسی</a:t>
                      </a:r>
                      <a:endParaRPr lang="en-US" sz="1000" b="1" dirty="0">
                        <a:solidFill>
                          <a:srgbClr val="FF0000"/>
                        </a:solidFill>
                        <a:effectLst/>
                        <a:latin typeface="Times New Roman"/>
                        <a:ea typeface="MS Mincho"/>
                        <a:cs typeface="B Titr" pitchFamily="2" charset="-78"/>
                      </a:endParaRPr>
                    </a:p>
                  </a:txBody>
                  <a:tcPr marL="68580" marR="68580" marT="0" marB="0"/>
                </a:tc>
                <a:tc>
                  <a:txBody>
                    <a:bodyPr/>
                    <a:lstStyle/>
                    <a:p>
                      <a:pPr algn="ctr" rtl="1">
                        <a:spcBef>
                          <a:spcPts val="1200"/>
                        </a:spcBef>
                        <a:spcAft>
                          <a:spcPts val="300"/>
                        </a:spcAft>
                      </a:pPr>
                      <a:r>
                        <a:rPr lang="fa-IR" sz="1400" dirty="0">
                          <a:solidFill>
                            <a:srgbClr val="FF0000"/>
                          </a:solidFill>
                          <a:effectLst/>
                          <a:cs typeface="B Titr" pitchFamily="2" charset="-78"/>
                        </a:rPr>
                        <a:t>ارتباط بین محتوای پایه هاتلفیق محتوای چندپایه </a:t>
                      </a:r>
                      <a:endParaRPr lang="en-US" sz="1000" b="1" dirty="0">
                        <a:solidFill>
                          <a:srgbClr val="FF0000"/>
                        </a:solidFill>
                        <a:effectLst/>
                        <a:latin typeface="Times New Roman"/>
                        <a:ea typeface="MS Mincho"/>
                        <a:cs typeface="B Titr" pitchFamily="2" charset="-78"/>
                      </a:endParaRPr>
                    </a:p>
                  </a:txBody>
                  <a:tcPr marL="68580" marR="68580" marT="0" marB="0"/>
                </a:tc>
              </a:tr>
              <a:tr h="4809151">
                <a:tc>
                  <a:txBody>
                    <a:bodyPr/>
                    <a:lstStyle/>
                    <a:p>
                      <a:pPr marL="71755" marR="71755" algn="justLow" rtl="1">
                        <a:spcBef>
                          <a:spcPts val="1200"/>
                        </a:spcBef>
                        <a:spcAft>
                          <a:spcPts val="300"/>
                        </a:spcAft>
                      </a:pPr>
                      <a:r>
                        <a:rPr lang="fa-IR" sz="1600">
                          <a:effectLst/>
                          <a:cs typeface="B Titr" pitchFamily="2" charset="-78"/>
                        </a:rPr>
                        <a:t>     بطور مثال : یک جلسه ازروزدو شنبه  </a:t>
                      </a:r>
                      <a:endParaRPr lang="en-US" sz="1000" b="1">
                        <a:effectLst/>
                        <a:latin typeface="Times New Roman"/>
                        <a:ea typeface="MS Mincho"/>
                        <a:cs typeface="B Titr" pitchFamily="2" charset="-78"/>
                      </a:endParaRPr>
                    </a:p>
                  </a:txBody>
                  <a:tcPr marL="68580" marR="68580" marT="0" marB="0" vert="vert270"/>
                </a:tc>
                <a:tc>
                  <a:txBody>
                    <a:bodyPr/>
                    <a:lstStyle/>
                    <a:p>
                      <a:pPr algn="r" rtl="1">
                        <a:lnSpc>
                          <a:spcPct val="115000"/>
                        </a:lnSpc>
                        <a:spcAft>
                          <a:spcPts val="0"/>
                        </a:spcAft>
                      </a:pPr>
                      <a:r>
                        <a:rPr lang="fa-IR" sz="1400" dirty="0">
                          <a:solidFill>
                            <a:srgbClr val="FF0000"/>
                          </a:solidFill>
                          <a:effectLst/>
                          <a:cs typeface="B Titr" pitchFamily="2" charset="-78"/>
                        </a:rPr>
                        <a:t>اول</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دوم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سوم</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چهارم</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پنجم</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 </a:t>
                      </a:r>
                      <a:endParaRPr lang="en-US" sz="1100" dirty="0">
                        <a:solidFill>
                          <a:srgbClr val="FF0000"/>
                        </a:solidFill>
                        <a:effectLst/>
                        <a:cs typeface="B Titr" pitchFamily="2" charset="-78"/>
                      </a:endParaRPr>
                    </a:p>
                    <a:p>
                      <a:pPr algn="r" rtl="1">
                        <a:lnSpc>
                          <a:spcPct val="115000"/>
                        </a:lnSpc>
                        <a:spcAft>
                          <a:spcPts val="0"/>
                        </a:spcAft>
                      </a:pPr>
                      <a:r>
                        <a:rPr lang="fa-IR" sz="1400" dirty="0">
                          <a:solidFill>
                            <a:srgbClr val="FF0000"/>
                          </a:solidFill>
                          <a:effectLst/>
                          <a:cs typeface="B Titr" pitchFamily="2" charset="-78"/>
                        </a:rPr>
                        <a:t>ششم</a:t>
                      </a:r>
                      <a:endParaRPr lang="en-US" sz="1100" dirty="0">
                        <a:solidFill>
                          <a:srgbClr val="FF0000"/>
                        </a:solidFill>
                        <a:effectLst/>
                        <a:latin typeface="Calibri"/>
                        <a:ea typeface="Times New Roman"/>
                        <a:cs typeface="B Titr" pitchFamily="2" charset="-78"/>
                      </a:endParaRPr>
                    </a:p>
                  </a:txBody>
                  <a:tcPr marL="68580" marR="68580" marT="0" marB="0"/>
                </a:tc>
                <a:tc>
                  <a:txBody>
                    <a:bodyPr/>
                    <a:lstStyle/>
                    <a:p>
                      <a:pPr algn="r" rtl="1">
                        <a:lnSpc>
                          <a:spcPct val="115000"/>
                        </a:lnSpc>
                        <a:spcAft>
                          <a:spcPts val="0"/>
                        </a:spcAft>
                      </a:pPr>
                      <a:r>
                        <a:rPr lang="fa-IR" sz="1400" dirty="0">
                          <a:effectLst/>
                          <a:cs typeface="B Titr" pitchFamily="2" charset="-78"/>
                        </a:rPr>
                        <a:t>      ورزش</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(شیرین کاری ها)</a:t>
                      </a:r>
                      <a:endParaRPr lang="en-US" sz="1100" dirty="0">
                        <a:effectLst/>
                        <a:cs typeface="B Titr" pitchFamily="2" charset="-78"/>
                      </a:endParaRPr>
                    </a:p>
                    <a:p>
                      <a:pPr algn="r" rtl="1">
                        <a:lnSpc>
                          <a:spcPct val="115000"/>
                        </a:lnSpc>
                        <a:spcAft>
                          <a:spcPts val="0"/>
                        </a:spcAft>
                      </a:pPr>
                      <a:r>
                        <a:rPr lang="fa-IR" sz="1400">
                          <a:effectLst/>
                          <a:cs typeface="B Titr" pitchFamily="2" charset="-78"/>
                        </a:rPr>
                        <a:t>      ریاضی</a:t>
                      </a:r>
                      <a:endParaRPr lang="en-US" sz="1100">
                        <a:effectLst/>
                        <a:cs typeface="B Titr" pitchFamily="2" charset="-78"/>
                      </a:endParaRPr>
                    </a:p>
                    <a:p>
                      <a:pPr algn="r" rtl="1">
                        <a:lnSpc>
                          <a:spcPct val="115000"/>
                        </a:lnSpc>
                        <a:spcAft>
                          <a:spcPts val="0"/>
                        </a:spcAft>
                      </a:pPr>
                      <a:r>
                        <a:rPr lang="fa-IR" sz="1400" dirty="0">
                          <a:effectLst/>
                          <a:cs typeface="B Titr" pitchFamily="2" charset="-78"/>
                        </a:rPr>
                        <a:t>(به علم درآوردن قوانین بازی)</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فارسی</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(نوشتاری) (دستورکار نویسی)</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هنر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(نقاشی خلاقانه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اجتماعی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 قانون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 </a:t>
                      </a:r>
                      <a:endParaRPr lang="en-US" sz="1100" dirty="0">
                        <a:effectLst/>
                        <a:cs typeface="B Titr" pitchFamily="2" charset="-78"/>
                      </a:endParaRPr>
                    </a:p>
                    <a:p>
                      <a:pPr algn="r" rtl="1">
                        <a:lnSpc>
                          <a:spcPct val="115000"/>
                        </a:lnSpc>
                        <a:spcAft>
                          <a:spcPts val="0"/>
                        </a:spcAft>
                      </a:pPr>
                      <a:r>
                        <a:rPr lang="fa-IR" sz="1400" dirty="0">
                          <a:effectLst/>
                          <a:cs typeface="B Titr" pitchFamily="2" charset="-78"/>
                        </a:rPr>
                        <a:t>مطالعات اجتماعی</a:t>
                      </a:r>
                      <a:endParaRPr lang="en-US" sz="1100" dirty="0">
                        <a:effectLst/>
                        <a:cs typeface="B Titr" pitchFamily="2" charset="-78"/>
                      </a:endParaRPr>
                    </a:p>
                    <a:p>
                      <a:pPr algn="r" rtl="1">
                        <a:lnSpc>
                          <a:spcPct val="115000"/>
                        </a:lnSpc>
                        <a:spcAft>
                          <a:spcPts val="0"/>
                        </a:spcAft>
                      </a:pPr>
                      <a:r>
                        <a:rPr lang="fa-IR" sz="1000" dirty="0">
                          <a:effectLst/>
                          <a:cs typeface="B Titr" pitchFamily="2" charset="-78"/>
                        </a:rPr>
                        <a:t>(روابط با همسایگان</a:t>
                      </a:r>
                      <a:endParaRPr lang="en-US" sz="1100" dirty="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400" dirty="0">
                          <a:effectLst/>
                          <a:cs typeface="B Titr" pitchFamily="2" charset="-78"/>
                        </a:rPr>
                        <a:t>باطناب نماداعدادرابسازند. باچشم باز وبسته ازروی آن بپرند. هربارنماداعدادراتغییردهند. وباآن بازی کنند.</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باتوجه به نماد اعدادی که پایه ی اول باآن بازی می کنند، به کمک اشیا مجموعه ی اعداد رانشان دهندوجمع دسته ها رابنویسند.</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بامشاهده ی بازی پایه ی اول وتبدیل امتیازهابه جمع اعداد توسط پایه دوم ، برای دانش آموزان دوپایه دستورکار بنویسند.</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 </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نماد اعدادی راکه پایه  اول می سازند ، باانتخاب آن ها نقاشی خلاقانه رسم کنند. بهتر است درباره ی همان بازی باشد . </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باید باتوجه به بازی پایه ی اول، قانونی بنویسند که نشان دهد روابط داخلی دانش آموزان پایه اول درانجام بازی چه اهمیتی دارد. قانونی را که می نویسند بامطالب کتاب مطابقت دهند . </a:t>
                      </a:r>
                      <a:endParaRPr lang="en-US" sz="1100" dirty="0">
                        <a:effectLst/>
                        <a:cs typeface="B Titr" pitchFamily="2" charset="-78"/>
                      </a:endParaRPr>
                    </a:p>
                    <a:p>
                      <a:pPr algn="justLow" rtl="1">
                        <a:lnSpc>
                          <a:spcPct val="115000"/>
                        </a:lnSpc>
                        <a:spcAft>
                          <a:spcPts val="0"/>
                        </a:spcAft>
                      </a:pPr>
                      <a:r>
                        <a:rPr lang="fa-IR" sz="1400" dirty="0">
                          <a:effectLst/>
                          <a:cs typeface="B Titr" pitchFamily="2" charset="-78"/>
                        </a:rPr>
                        <a:t>دستورالعملی بنویسند که روابط ما با همسایگان را نشان دهد. (درمحل زندگی وکشور)  </a:t>
                      </a:r>
                      <a:endParaRPr lang="en-US" sz="1100" dirty="0">
                        <a:effectLst/>
                        <a:latin typeface="Calibri"/>
                        <a:ea typeface="Times New Roman"/>
                        <a:cs typeface="B Titr" pitchFamily="2" charset="-78"/>
                      </a:endParaRPr>
                    </a:p>
                  </a:txBody>
                  <a:tcPr marL="68580" marR="68580" marT="0" marB="0"/>
                </a:tc>
              </a:tr>
            </a:tbl>
          </a:graphicData>
        </a:graphic>
      </p:graphicFrame>
      <p:sp>
        <p:nvSpPr>
          <p:cNvPr id="10" name="Straight Connector 140"/>
          <p:cNvSpPr>
            <a:spLocks noChangeShapeType="1"/>
          </p:cNvSpPr>
          <p:nvPr/>
        </p:nvSpPr>
        <p:spPr bwMode="auto">
          <a:xfrm flipH="1">
            <a:off x="1420813" y="1816100"/>
            <a:ext cx="5464175" cy="0"/>
          </a:xfrm>
          <a:prstGeom prst="line">
            <a:avLst/>
          </a:prstGeom>
          <a:noFill/>
          <a:ln w="9525">
            <a:solidFill>
              <a:srgbClr val="4579B8"/>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a-IR"/>
          </a:p>
        </p:txBody>
      </p:sp>
      <p:sp>
        <p:nvSpPr>
          <p:cNvPr id="11" name="Straight Connector 141"/>
          <p:cNvSpPr>
            <a:spLocks noChangeShapeType="1"/>
          </p:cNvSpPr>
          <p:nvPr/>
        </p:nvSpPr>
        <p:spPr bwMode="auto">
          <a:xfrm flipH="1">
            <a:off x="1420813" y="1814513"/>
            <a:ext cx="5464175" cy="0"/>
          </a:xfrm>
          <a:prstGeom prst="line">
            <a:avLst/>
          </a:prstGeom>
          <a:noFill/>
          <a:ln w="9525">
            <a:solidFill>
              <a:srgbClr val="4579B8"/>
            </a:solidFill>
            <a:prstDash val="sysDot"/>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a-IR"/>
          </a:p>
        </p:txBody>
      </p:sp>
    </p:spTree>
    <p:extLst>
      <p:ext uri="{BB962C8B-B14F-4D97-AF65-F5344CB8AC3E}">
        <p14:creationId xmlns:p14="http://schemas.microsoft.com/office/powerpoint/2010/main" val="744027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anim calcmode="lin" valueType="num">
                                      <p:cBhvr>
                                        <p:cTn id="18"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592" y="76200"/>
            <a:ext cx="8229600" cy="639762"/>
          </a:xfrm>
        </p:spPr>
        <p:txBody>
          <a:bodyPr>
            <a:noAutofit/>
          </a:bodyPr>
          <a:lstStyle/>
          <a:p>
            <a:r>
              <a:rPr lang="fa-IR" sz="3200" b="1" dirty="0">
                <a:solidFill>
                  <a:srgbClr val="FF0000"/>
                </a:solidFill>
                <a:cs typeface="B Titr" pitchFamily="2" charset="-78"/>
              </a:rPr>
              <a:t>فعالیت های پیشنهادی این برنامه : </a:t>
            </a:r>
            <a:endParaRPr lang="en-US" sz="3200" dirty="0">
              <a:solidFill>
                <a:srgbClr val="FF0000"/>
              </a:solidFill>
              <a:cs typeface="B Titr" pitchFamily="2" charset="-78"/>
            </a:endParaRPr>
          </a:p>
        </p:txBody>
      </p:sp>
      <p:sp>
        <p:nvSpPr>
          <p:cNvPr id="5" name="Title 1"/>
          <p:cNvSpPr txBox="1">
            <a:spLocks/>
          </p:cNvSpPr>
          <p:nvPr/>
        </p:nvSpPr>
        <p:spPr>
          <a:xfrm>
            <a:off x="457200" y="914400"/>
            <a:ext cx="8229600" cy="525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en-US" sz="3600" b="1" dirty="0">
                <a:cs typeface="B Titr" pitchFamily="2" charset="-78"/>
                <a:sym typeface="Wingdings"/>
              </a:rPr>
              <a:t></a:t>
            </a:r>
            <a:r>
              <a:rPr lang="fa-IR" sz="3600" b="1" dirty="0">
                <a:cs typeface="B Titr" pitchFamily="2" charset="-78"/>
              </a:rPr>
              <a:t> این فعالیت آموزشی  بگونه ای طراحی شده است که انجام دادن ورزش در پایه ی اول ، بهانه ای شد که پایه های بالاتر نیز درآن مشارکت کنند. و به فعالیت هایی بپردازند که می تواند ارتباط مفهومی با ورزش پایه اول برقرار کند. و مهم تر این که ورزش را تا درس اجتماعی پایه ی ششم ارتباط داده است. بدون این که برای پایه ششمی ها و دیگران صرفاً وقت گذرانی باشد. </a:t>
            </a:r>
            <a:endParaRPr lang="en-US" sz="3600" dirty="0">
              <a:cs typeface="B Titr" pitchFamily="2" charset="-78"/>
            </a:endParaRPr>
          </a:p>
        </p:txBody>
      </p:sp>
    </p:spTree>
    <p:extLst>
      <p:ext uri="{BB962C8B-B14F-4D97-AF65-F5344CB8AC3E}">
        <p14:creationId xmlns:p14="http://schemas.microsoft.com/office/powerpoint/2010/main" val="362333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28600"/>
            <a:ext cx="8229600" cy="762000"/>
          </a:xfrm>
          <a:prstGeom prst="rect">
            <a:avLst/>
          </a:prstGeom>
        </p:spPr>
        <p:txBody>
          <a:bodyPr vert="horz" lIns="91440" tIns="45720" rIns="91440" bIns="45720" rtlCol="0" anchor="ctr">
            <a:normAutofit fontScale="6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   </a:t>
            </a:r>
            <a:r>
              <a:rPr lang="fa-IR" b="1" dirty="0">
                <a:solidFill>
                  <a:srgbClr val="FF0000"/>
                </a:solidFill>
                <a:cs typeface="B Titr" pitchFamily="2" charset="-78"/>
              </a:rPr>
              <a:t>پایه ی اول </a:t>
            </a:r>
            <a:r>
              <a:rPr lang="fa-IR" b="1" dirty="0">
                <a:cs typeface="B Titr" pitchFamily="2" charset="-78"/>
              </a:rPr>
              <a:t>به رسم نقاشی از هرقسمت گیاه می پردازد. </a:t>
            </a:r>
            <a:endParaRPr lang="en-US" dirty="0">
              <a:cs typeface="B Titr" pitchFamily="2" charset="-78"/>
            </a:endParaRPr>
          </a:p>
        </p:txBody>
      </p:sp>
      <p:sp>
        <p:nvSpPr>
          <p:cNvPr id="6" name="Title 1"/>
          <p:cNvSpPr txBox="1">
            <a:spLocks/>
          </p:cNvSpPr>
          <p:nvPr/>
        </p:nvSpPr>
        <p:spPr>
          <a:xfrm>
            <a:off x="609600" y="1143000"/>
            <a:ext cx="8229600" cy="19812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3600" b="1" dirty="0" smtClean="0">
                <a:cs typeface="B Titr" pitchFamily="2" charset="-78"/>
              </a:rPr>
              <a:t>=   </a:t>
            </a:r>
            <a:r>
              <a:rPr lang="fa-IR" sz="3600" b="1" dirty="0">
                <a:solidFill>
                  <a:srgbClr val="FF0000"/>
                </a:solidFill>
                <a:cs typeface="B Titr" pitchFamily="2" charset="-78"/>
              </a:rPr>
              <a:t>پایه دوم </a:t>
            </a:r>
            <a:r>
              <a:rPr lang="fa-IR" sz="3600" b="1" dirty="0">
                <a:cs typeface="B Titr" pitchFamily="2" charset="-78"/>
              </a:rPr>
              <a:t>هم به بررسی قسمت های مختلف دانه و تصویرمراحل رشددانه مشغول می شود. </a:t>
            </a:r>
            <a:endParaRPr lang="en-US" sz="3600" dirty="0">
              <a:cs typeface="B Titr" pitchFamily="2" charset="-78"/>
            </a:endParaRPr>
          </a:p>
        </p:txBody>
      </p:sp>
      <p:sp>
        <p:nvSpPr>
          <p:cNvPr id="7" name="Title 1"/>
          <p:cNvSpPr txBox="1">
            <a:spLocks/>
          </p:cNvSpPr>
          <p:nvPr/>
        </p:nvSpPr>
        <p:spPr>
          <a:xfrm>
            <a:off x="593501" y="3124200"/>
            <a:ext cx="8229600" cy="19812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3600" b="1" dirty="0" smtClean="0">
                <a:cs typeface="B Titr" pitchFamily="2" charset="-78"/>
              </a:rPr>
              <a:t>=   </a:t>
            </a:r>
            <a:r>
              <a:rPr lang="fa-IR" sz="3600" b="1" dirty="0">
                <a:solidFill>
                  <a:srgbClr val="FF0000"/>
                </a:solidFill>
                <a:cs typeface="B Titr" pitchFamily="2" charset="-78"/>
              </a:rPr>
              <a:t>پایه ی سوم </a:t>
            </a:r>
            <a:r>
              <a:rPr lang="fa-IR" sz="3600" b="1" dirty="0">
                <a:cs typeface="B Titr" pitchFamily="2" charset="-78"/>
              </a:rPr>
              <a:t>هم به مقایسه ودسته بندی قسمت های مختلف گیاه ( برگ، ساقه ریشه) می پردازد.</a:t>
            </a:r>
            <a:endParaRPr lang="en-US" sz="3600" dirty="0">
              <a:cs typeface="B Titr" pitchFamily="2" charset="-78"/>
            </a:endParaRPr>
          </a:p>
        </p:txBody>
      </p:sp>
    </p:spTree>
    <p:extLst>
      <p:ext uri="{BB962C8B-B14F-4D97-AF65-F5344CB8AC3E}">
        <p14:creationId xmlns:p14="http://schemas.microsoft.com/office/powerpoint/2010/main" val="374472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6"/>
                                        </p:tgtEl>
                                        <p:attrNameLst>
                                          <p:attrName>ppt_y</p:attrName>
                                        </p:attrNameLst>
                                      </p:cBhvr>
                                      <p:tavLst>
                                        <p:tav tm="0">
                                          <p:val>
                                            <p:strVal val="#ppt_y"/>
                                          </p:val>
                                        </p:tav>
                                        <p:tav tm="100000">
                                          <p:val>
                                            <p:strVal val="#ppt_y"/>
                                          </p:val>
                                        </p:tav>
                                      </p:tavLst>
                                    </p:anim>
                                    <p:anim calcmode="lin" valueType="num">
                                      <p:cBhvr>
                                        <p:cTn id="18"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7"/>
                                        </p:tgtEl>
                                        <p:attrNameLst>
                                          <p:attrName>ppt_y</p:attrName>
                                        </p:attrNameLst>
                                      </p:cBhvr>
                                      <p:tavLst>
                                        <p:tav tm="0">
                                          <p:val>
                                            <p:strVal val="#ppt_y"/>
                                          </p:val>
                                        </p:tav>
                                        <p:tav tm="100000">
                                          <p:val>
                                            <p:strVal val="#ppt_y"/>
                                          </p:val>
                                        </p:tav>
                                      </p:tavLst>
                                    </p:anim>
                                    <p:anim calcmode="lin" valueType="num">
                                      <p:cBhvr>
                                        <p:cTn id="27"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592" y="76200"/>
            <a:ext cx="8229600" cy="639762"/>
          </a:xfrm>
        </p:spPr>
        <p:txBody>
          <a:bodyPr>
            <a:noAutofit/>
          </a:bodyPr>
          <a:lstStyle/>
          <a:p>
            <a:pPr algn="r"/>
            <a:r>
              <a:rPr lang="fa-IR" sz="2000" b="1" dirty="0">
                <a:cs typeface="B Titr" pitchFamily="2" charset="-78"/>
              </a:rPr>
              <a:t> درانجام دادن این فعالیت، می توانند ترکیبی ازدانش آموزان همه ی پایه ها، اعضای گروه یادگیری تشکیل دهند. فعالیت های این برنامه به صورت زیر اجرا می شود : </a:t>
            </a:r>
            <a:endParaRPr lang="en-US" sz="2000" dirty="0">
              <a:cs typeface="B Titr" pitchFamily="2" charset="-78"/>
            </a:endParaRPr>
          </a:p>
        </p:txBody>
      </p:sp>
      <p:sp>
        <p:nvSpPr>
          <p:cNvPr id="5" name="Title 1"/>
          <p:cNvSpPr txBox="1">
            <a:spLocks/>
          </p:cNvSpPr>
          <p:nvPr/>
        </p:nvSpPr>
        <p:spPr>
          <a:xfrm>
            <a:off x="685800" y="838200"/>
            <a:ext cx="8229600" cy="5486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400" b="1" dirty="0" smtClean="0">
                <a:cs typeface="B Titr" pitchFamily="2" charset="-78"/>
              </a:rPr>
              <a:t>برای </a:t>
            </a:r>
            <a:r>
              <a:rPr lang="fa-IR" sz="2400" b="1" dirty="0">
                <a:cs typeface="B Titr" pitchFamily="2" charset="-78"/>
              </a:rPr>
              <a:t>شروع آموزش، دانش آموزان همه ی پایه ها درفضای آزاد حیاط مدرسه قرار می گیرند. ابتدا دانش آموزان </a:t>
            </a:r>
            <a:r>
              <a:rPr lang="fa-IR" sz="2400" b="1" u="dotDotDash" dirty="0">
                <a:cs typeface="B Titr" pitchFamily="2" charset="-78"/>
              </a:rPr>
              <a:t>پایه اول بر اساس دستور معلم با انجام دادن ورزش، فعالیت را</a:t>
            </a:r>
            <a:r>
              <a:rPr lang="fa-IR" sz="2400" b="1" dirty="0">
                <a:cs typeface="B Titr" pitchFamily="2" charset="-78"/>
              </a:rPr>
              <a:t>آغاز می کنند. مانند:</a:t>
            </a:r>
            <a:endParaRPr lang="en-US" sz="2400" dirty="0">
              <a:cs typeface="B Titr" pitchFamily="2" charset="-78"/>
            </a:endParaRPr>
          </a:p>
          <a:p>
            <a:pPr algn="r" rtl="1"/>
            <a:r>
              <a:rPr lang="fa-IR" sz="2400" b="1" dirty="0">
                <a:cs typeface="B Titr" pitchFamily="2" charset="-78"/>
              </a:rPr>
              <a:t>=  ابتدا معلم طناب هایی به طول یکی دوسه متررا دراختیار دانش آموزان پایه اول قرارمی دهد. </a:t>
            </a:r>
            <a:endParaRPr lang="en-US" sz="2400" dirty="0">
              <a:cs typeface="B Titr" pitchFamily="2" charset="-78"/>
            </a:endParaRPr>
          </a:p>
          <a:p>
            <a:pPr algn="r" rtl="1"/>
            <a:r>
              <a:rPr lang="fa-IR" sz="2400" b="1" dirty="0">
                <a:cs typeface="B Titr" pitchFamily="2" charset="-78"/>
              </a:rPr>
              <a:t>  = به آن ها می گوید: شما باید با طناب ها هربارنماد دو عدد را بسازید. و به ترتیب درکنارهم با فاصله قراردهید. </a:t>
            </a:r>
            <a:endParaRPr lang="en-US" sz="2400" dirty="0">
              <a:cs typeface="B Titr" pitchFamily="2" charset="-78"/>
            </a:endParaRPr>
          </a:p>
          <a:p>
            <a:pPr algn="r" rtl="1"/>
            <a:r>
              <a:rPr lang="fa-IR" sz="2400" b="1" dirty="0">
                <a:cs typeface="B Titr" pitchFamily="2" charset="-78"/>
              </a:rPr>
              <a:t>  =  سپس براساس دستورکارمعلم ، یک مسابقه پریدن را به اجرا درآورند. مثلا : </a:t>
            </a:r>
            <a:endParaRPr lang="en-US" sz="2400" dirty="0">
              <a:cs typeface="B Titr" pitchFamily="2" charset="-78"/>
            </a:endParaRPr>
          </a:p>
          <a:p>
            <a:pPr algn="r" rtl="1"/>
            <a:r>
              <a:rPr lang="fa-IR" sz="2400" b="1" dirty="0">
                <a:cs typeface="B Titr" pitchFamily="2" charset="-78"/>
              </a:rPr>
              <a:t>الف - ازروی هرنماد عددی که با طناب درست کردند باچشم باز، چفت پا بپرید. </a:t>
            </a:r>
            <a:endParaRPr lang="en-US" sz="2400" dirty="0">
              <a:cs typeface="B Titr" pitchFamily="2" charset="-78"/>
            </a:endParaRPr>
          </a:p>
          <a:p>
            <a:pPr algn="r" rtl="1"/>
            <a:r>
              <a:rPr lang="fa-IR" sz="2400" b="1" dirty="0">
                <a:cs typeface="B Titr" pitchFamily="2" charset="-78"/>
              </a:rPr>
              <a:t>ب-  باردیگر چشم ها را ببندید وازروی هر یک ازهمان عدد ها بپرید. (برای جذابیت بازی، معلم هر بار می خواهد دانش آموزان پایه اول، نماد عدد را تغییردهند. وهمان کار راانجام دهند.)</a:t>
            </a:r>
            <a:endParaRPr lang="en-US" sz="2400" dirty="0">
              <a:cs typeface="B Titr" pitchFamily="2" charset="-78"/>
            </a:endParaRPr>
          </a:p>
        </p:txBody>
      </p:sp>
    </p:spTree>
    <p:extLst>
      <p:ext uri="{BB962C8B-B14F-4D97-AF65-F5344CB8AC3E}">
        <p14:creationId xmlns:p14="http://schemas.microsoft.com/office/powerpoint/2010/main" val="1907420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304800"/>
            <a:ext cx="8229600" cy="6019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800" b="1" u="dotDotDash" dirty="0">
                <a:cs typeface="B Titr" pitchFamily="2" charset="-78"/>
              </a:rPr>
              <a:t>معلم از دانش آموزان پایه ی دوم می خواهد: </a:t>
            </a:r>
            <a:endParaRPr lang="en-US" sz="2800" dirty="0">
              <a:cs typeface="B Titr" pitchFamily="2" charset="-78"/>
            </a:endParaRPr>
          </a:p>
          <a:p>
            <a:pPr algn="r" rtl="1"/>
            <a:r>
              <a:rPr lang="fa-IR" sz="2800" b="1" dirty="0">
                <a:cs typeface="B Titr" pitchFamily="2" charset="-78"/>
              </a:rPr>
              <a:t>=  ( پایه دومی با پایه اول ، گروه یادگیری تشکیل می دهند.) زمانی که پایه ی اول مشغول انجام فعالیت ورزشی هستند، بایددرکنار اعضای گروه خود قرارگیرند. </a:t>
            </a:r>
            <a:endParaRPr lang="en-US" sz="2800" dirty="0">
              <a:cs typeface="B Titr" pitchFamily="2" charset="-78"/>
            </a:endParaRPr>
          </a:p>
          <a:p>
            <a:pPr algn="r" rtl="1"/>
            <a:r>
              <a:rPr lang="fa-IR" sz="2800" b="1" dirty="0">
                <a:cs typeface="B Titr" pitchFamily="2" charset="-78"/>
              </a:rPr>
              <a:t>  =   باید مطابق بازی آن ها، ابتدا به کمک اشیا (مهره ها یا گیره و...) مجموعه ی هر دوعدد دربازی را نشان دهند. سپس آن ها باید به کمک دو مجموعه عدد بکارگرفته شده دربازی اولی ها، جمع امتیازهرفرد گروه خود را در موقعی که درست انجام می دهند درهرمرحله ازبازی باتشکیل یک مجموعه بزرگتر نشان دهند. سپس جمع دوعدددرهرمرحله را بنویسند.</a:t>
            </a:r>
            <a:endParaRPr lang="en-US" sz="2800" dirty="0">
              <a:cs typeface="B Titr" pitchFamily="2" charset="-78"/>
            </a:endParaRPr>
          </a:p>
          <a:p>
            <a:pPr algn="r" rtl="1"/>
            <a:r>
              <a:rPr lang="fa-IR" sz="2800" b="1" dirty="0">
                <a:cs typeface="B Titr" pitchFamily="2" charset="-78"/>
              </a:rPr>
              <a:t>  = معلم وقتی ازپایه اولی می خواهد که نماد عدد را تغییردهند، به پایه ی دوم می گوید: جمع امتیاز مرحله ی دوم را بارسم شکل نشان دهند. یعنی توجه به دانش آموزانی که در درک تصویری قرار دارند.  </a:t>
            </a:r>
            <a:endParaRPr lang="en-US" sz="2800" dirty="0">
              <a:cs typeface="B Titr" pitchFamily="2" charset="-78"/>
            </a:endParaRPr>
          </a:p>
        </p:txBody>
      </p:sp>
    </p:spTree>
    <p:extLst>
      <p:ext uri="{BB962C8B-B14F-4D97-AF65-F5344CB8AC3E}">
        <p14:creationId xmlns:p14="http://schemas.microsoft.com/office/powerpoint/2010/main" val="396738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304800"/>
            <a:ext cx="8229600" cy="6019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3600" b="1" u="dotDotDash" dirty="0">
                <a:cs typeface="B Titr" pitchFamily="2" charset="-78"/>
              </a:rPr>
              <a:t>معلم ازدانش آموزان پایه ی سوم می خواهد :</a:t>
            </a:r>
            <a:endParaRPr lang="en-US" sz="3600" dirty="0">
              <a:cs typeface="B Titr" pitchFamily="2" charset="-78"/>
            </a:endParaRPr>
          </a:p>
          <a:p>
            <a:pPr algn="r" rtl="1"/>
            <a:r>
              <a:rPr lang="fa-IR" sz="3600" b="1" dirty="0">
                <a:cs typeface="B Titr" pitchFamily="2" charset="-78"/>
              </a:rPr>
              <a:t> = درفرایند آموزش، به چگونگی کار پایه ی اول ودوم کاملاً توجه کنند. آن ها باید دردفترخود بنویسندکه پایه اولی ها و دومی ها دربازی پریدن از روی عدد ونوشتن جمع امتیازها، چه کردند. باید دستورکاری برای چگونگی انجام دادن فعالیت پایه ی اول ودوم را بنویسند. اگردر دستورکار، برای نوشتن کلمه هایی دچارمشکل شدند ازمعلم بپرسند. (دستورکار نویسی بسیارمهم است. زیراتعیین شروع و پایان نوشته از مهارت های انشا نویسی است.)</a:t>
            </a:r>
            <a:endParaRPr lang="en-US" sz="3600" dirty="0">
              <a:cs typeface="B Titr" pitchFamily="2" charset="-78"/>
            </a:endParaRPr>
          </a:p>
        </p:txBody>
      </p:sp>
    </p:spTree>
    <p:extLst>
      <p:ext uri="{BB962C8B-B14F-4D97-AF65-F5344CB8AC3E}">
        <p14:creationId xmlns:p14="http://schemas.microsoft.com/office/powerpoint/2010/main" val="218362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304800"/>
            <a:ext cx="8229600" cy="6019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400" b="1" u="dotDotDash" dirty="0">
                <a:cs typeface="B Titr" pitchFamily="2" charset="-78"/>
              </a:rPr>
              <a:t>دانش آموزان پایه ی پنجم و ششم باید</a:t>
            </a:r>
            <a:r>
              <a:rPr lang="fa-IR" sz="2400" b="1" dirty="0">
                <a:cs typeface="B Titr" pitchFamily="2" charset="-78"/>
              </a:rPr>
              <a:t>: </a:t>
            </a:r>
            <a:endParaRPr lang="en-US" sz="2400" dirty="0">
              <a:cs typeface="B Titr" pitchFamily="2" charset="-78"/>
            </a:endParaRPr>
          </a:p>
          <a:p>
            <a:pPr algn="r" rtl="1"/>
            <a:r>
              <a:rPr lang="fa-IR" sz="2400" b="1" dirty="0">
                <a:cs typeface="B Titr" pitchFamily="2" charset="-78"/>
              </a:rPr>
              <a:t>=  برای فعالیت های فراگیران دراعضای گروه خود قانون بنویسند. بنابراین آن ها باید ابتدا بامشاهده کردن ورزش پایه ی اول وامتیاز دهی توسط پایه دوم هم گروه خود قانونی بنویسند که نشان دهد وجود قانون وروابط داخلی بین دانش آموزان پایه ی اول چه اهمیتی برای انجام درست بازی دارد. وهم چنین دراین قانون بنویسندکه پایه دومی ها درانجام دادن جمع امتیازها چه چیزی را باید رعایت کنند.</a:t>
            </a:r>
            <a:endParaRPr lang="en-US" sz="2400" dirty="0">
              <a:cs typeface="B Titr" pitchFamily="2" charset="-78"/>
            </a:endParaRPr>
          </a:p>
          <a:p>
            <a:pPr algn="r" rtl="1"/>
            <a:r>
              <a:rPr lang="fa-IR" sz="2400" b="1" dirty="0">
                <a:cs typeface="B Titr" pitchFamily="2" charset="-78"/>
              </a:rPr>
              <a:t>= هم چنین باید برای دانش آموزان پایه ی سوم قانونی بنویسندکه نشان دهد رعایت قانون درانجام دادن فعالیت آن ها چه اثری دارد. و نشان دهد آن ها باید برای نوشتن یک دستورکار کامل به چه چیزی با دقت توجه کنند. </a:t>
            </a:r>
            <a:endParaRPr lang="en-US" sz="2400" dirty="0">
              <a:cs typeface="B Titr" pitchFamily="2" charset="-78"/>
            </a:endParaRPr>
          </a:p>
          <a:p>
            <a:pPr algn="r" rtl="1"/>
            <a:r>
              <a:rPr lang="fa-IR" sz="2400" b="1" dirty="0">
                <a:cs typeface="B Titr" pitchFamily="2" charset="-78"/>
              </a:rPr>
              <a:t>= دروقت پایانی این جلسه، پایه پنجم و ششمی ها پس ازنوشتن قانون و بررسی آن توسط معلم ، به کتاب درسی خود مراجعه کنندومتن کتاب را با قانون نوشته ی خودشان مقایسه نمایند. ونقاط مشترک اثر بخشی قانون و روابط موجود را مشخص کنند. </a:t>
            </a:r>
            <a:endParaRPr lang="en-US" sz="2400" dirty="0">
              <a:cs typeface="B Titr" pitchFamily="2" charset="-78"/>
            </a:endParaRPr>
          </a:p>
        </p:txBody>
      </p:sp>
    </p:spTree>
    <p:extLst>
      <p:ext uri="{BB962C8B-B14F-4D97-AF65-F5344CB8AC3E}">
        <p14:creationId xmlns:p14="http://schemas.microsoft.com/office/powerpoint/2010/main" val="129825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304800"/>
            <a:ext cx="8229600" cy="6019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4000" b="1" u="dotDotDash" dirty="0">
                <a:cs typeface="B Titr" pitchFamily="2" charset="-78"/>
              </a:rPr>
              <a:t>دانش آموزان پایه ی چهارم باید</a:t>
            </a:r>
            <a:r>
              <a:rPr lang="fa-IR" sz="4000" b="1" dirty="0">
                <a:cs typeface="B Titr" pitchFamily="2" charset="-78"/>
              </a:rPr>
              <a:t>: </a:t>
            </a:r>
            <a:endParaRPr lang="en-US" sz="4000" dirty="0">
              <a:cs typeface="B Titr" pitchFamily="2" charset="-78"/>
            </a:endParaRPr>
          </a:p>
          <a:p>
            <a:pPr algn="r" rtl="1"/>
            <a:r>
              <a:rPr lang="fa-IR" sz="4000" b="1" dirty="0">
                <a:cs typeface="B Titr" pitchFamily="2" charset="-78"/>
              </a:rPr>
              <a:t>  =  به بازی پایه اولی ها توجه کنند. با عددهایی که پایه اولی ها در بازی خود بکار می گیرند، به دلخواه چند عدد را انتخاب کنند. با نماد اعداد نقاشی رسم کنند.</a:t>
            </a:r>
            <a:endParaRPr lang="en-US" sz="4000" dirty="0">
              <a:cs typeface="B Titr" pitchFamily="2" charset="-78"/>
            </a:endParaRPr>
          </a:p>
          <a:p>
            <a:pPr algn="r" rtl="1"/>
            <a:r>
              <a:rPr lang="fa-IR" sz="4000" b="1" dirty="0">
                <a:cs typeface="B Titr" pitchFamily="2" charset="-78"/>
              </a:rPr>
              <a:t>= این نقاشی می تواند درباره ی ورزش و ابزار ورزشی باشد. (نقاشی خلاق) </a:t>
            </a:r>
            <a:endParaRPr lang="en-US" sz="4000" dirty="0">
              <a:cs typeface="B Titr" pitchFamily="2" charset="-78"/>
            </a:endParaRPr>
          </a:p>
        </p:txBody>
      </p:sp>
    </p:spTree>
    <p:extLst>
      <p:ext uri="{BB962C8B-B14F-4D97-AF65-F5344CB8AC3E}">
        <p14:creationId xmlns:p14="http://schemas.microsoft.com/office/powerpoint/2010/main" val="100140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152400"/>
            <a:ext cx="8229600" cy="2667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000" b="1" dirty="0">
                <a:cs typeface="B Titr" pitchFamily="2" charset="-78"/>
              </a:rPr>
              <a:t> 4- فعالیت آموزشی با تلفیق محتوا بین دروس یک پایه (دوم )که هدف مشترکی دارند. </a:t>
            </a:r>
            <a:endParaRPr lang="en-US" sz="2000" dirty="0">
              <a:cs typeface="B Titr" pitchFamily="2" charset="-78"/>
            </a:endParaRPr>
          </a:p>
        </p:txBody>
      </p:sp>
      <p:sp>
        <p:nvSpPr>
          <p:cNvPr id="3" name="Title 1"/>
          <p:cNvSpPr txBox="1">
            <a:spLocks/>
          </p:cNvSpPr>
          <p:nvPr/>
        </p:nvSpPr>
        <p:spPr>
          <a:xfrm>
            <a:off x="457200" y="457200"/>
            <a:ext cx="8229600" cy="2667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1600" b="1" dirty="0">
                <a:cs typeface="B Titr" pitchFamily="2" charset="-78"/>
              </a:rPr>
              <a:t>هدف : دانش آموزان بامشاهده ( به کمک صحنه های تصویری)  اطلاعات جمع آوری کنند وبه کلاس ارائه نمایند .  </a:t>
            </a:r>
            <a:endParaRPr lang="en-US" sz="1600" dirty="0">
              <a:cs typeface="B Titr"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844430704"/>
              </p:ext>
            </p:extLst>
          </p:nvPr>
        </p:nvGraphicFramePr>
        <p:xfrm>
          <a:off x="304801" y="990600"/>
          <a:ext cx="8534398" cy="5562600"/>
        </p:xfrm>
        <a:graphic>
          <a:graphicData uri="http://schemas.openxmlformats.org/drawingml/2006/table">
            <a:tbl>
              <a:tblPr rtl="1" firstRow="1" firstCol="1" lastRow="1" lastCol="1" bandRow="1" bandCol="1">
                <a:tableStyleId>{5940675A-B579-460E-94D1-54222C63F5DA}</a:tableStyleId>
              </a:tblPr>
              <a:tblGrid>
                <a:gridCol w="1578300"/>
                <a:gridCol w="440973"/>
                <a:gridCol w="1573102"/>
                <a:gridCol w="1579043"/>
                <a:gridCol w="1681490"/>
                <a:gridCol w="1681490"/>
              </a:tblGrid>
              <a:tr h="640623">
                <a:tc rowSpan="2">
                  <a:txBody>
                    <a:bodyPr/>
                    <a:lstStyle/>
                    <a:p>
                      <a:pPr algn="justLow" rtl="1">
                        <a:lnSpc>
                          <a:spcPct val="115000"/>
                        </a:lnSpc>
                        <a:spcAft>
                          <a:spcPts val="0"/>
                        </a:spcAft>
                      </a:pPr>
                      <a:r>
                        <a:rPr lang="fa-IR" sz="1600" dirty="0">
                          <a:effectLst/>
                          <a:cs typeface="B Titr" pitchFamily="2" charset="-78"/>
                        </a:rPr>
                        <a:t>ایام هفته</a:t>
                      </a:r>
                      <a:endParaRPr lang="en-US" sz="1200" dirty="0">
                        <a:effectLst/>
                        <a:latin typeface="Calibri"/>
                        <a:ea typeface="Times New Roman"/>
                        <a:cs typeface="B Titr" pitchFamily="2" charset="-78"/>
                      </a:endParaRPr>
                    </a:p>
                  </a:txBody>
                  <a:tcPr marL="68580" marR="68580" marT="0" marB="0"/>
                </a:tc>
                <a:tc rowSpan="2">
                  <a:txBody>
                    <a:bodyPr/>
                    <a:lstStyle/>
                    <a:p>
                      <a:pPr algn="justLow" rtl="1">
                        <a:lnSpc>
                          <a:spcPct val="115000"/>
                        </a:lnSpc>
                        <a:spcAft>
                          <a:spcPts val="0"/>
                        </a:spcAft>
                      </a:pPr>
                      <a:r>
                        <a:rPr lang="fa-IR" sz="1600">
                          <a:effectLst/>
                          <a:cs typeface="B Titr" pitchFamily="2" charset="-78"/>
                        </a:rPr>
                        <a:t>پایه</a:t>
                      </a:r>
                      <a:endParaRPr lang="en-US" sz="1200">
                        <a:effectLst/>
                        <a:latin typeface="Calibri"/>
                        <a:ea typeface="Times New Roman"/>
                        <a:cs typeface="B Titr" pitchFamily="2" charset="-78"/>
                      </a:endParaRPr>
                    </a:p>
                  </a:txBody>
                  <a:tcPr marL="68580" marR="68580" marT="0" marB="0"/>
                </a:tc>
                <a:tc rowSpan="2">
                  <a:txBody>
                    <a:bodyPr/>
                    <a:lstStyle/>
                    <a:p>
                      <a:pPr algn="justLow" rtl="1">
                        <a:lnSpc>
                          <a:spcPct val="115000"/>
                        </a:lnSpc>
                        <a:spcAft>
                          <a:spcPts val="0"/>
                        </a:spcAft>
                      </a:pPr>
                      <a:r>
                        <a:rPr lang="fa-IR" sz="1600">
                          <a:effectLst/>
                          <a:cs typeface="B Titr" pitchFamily="2" charset="-78"/>
                        </a:rPr>
                        <a:t>موضوع درسی  (محوراصلی )</a:t>
                      </a:r>
                      <a:endParaRPr lang="en-US" sz="1200">
                        <a:effectLst/>
                        <a:latin typeface="Calibri"/>
                        <a:ea typeface="Times New Roman"/>
                        <a:cs typeface="B Titr" pitchFamily="2" charset="-78"/>
                      </a:endParaRPr>
                    </a:p>
                  </a:txBody>
                  <a:tcPr marL="68580" marR="68580" marT="0" marB="0"/>
                </a:tc>
                <a:tc gridSpan="3">
                  <a:txBody>
                    <a:bodyPr/>
                    <a:lstStyle/>
                    <a:p>
                      <a:pPr algn="justLow" rtl="1">
                        <a:lnSpc>
                          <a:spcPct val="115000"/>
                        </a:lnSpc>
                        <a:spcAft>
                          <a:spcPts val="0"/>
                        </a:spcAft>
                      </a:pPr>
                      <a:r>
                        <a:rPr lang="fa-IR" sz="1600">
                          <a:effectLst/>
                          <a:cs typeface="B Titr" pitchFamily="2" charset="-78"/>
                        </a:rPr>
                        <a:t>درسهایی که با محوراصلی تلفیق شدند. هدف مشترکی با آن دارند. </a:t>
                      </a:r>
                      <a:endParaRPr lang="en-US" sz="1200">
                        <a:effectLst/>
                        <a:latin typeface="Calibri"/>
                        <a:ea typeface="Times New Roman"/>
                        <a:cs typeface="B Titr" pitchFamily="2" charset="-78"/>
                      </a:endParaRPr>
                    </a:p>
                  </a:txBody>
                  <a:tcPr marL="68580" marR="68580" marT="0" marB="0"/>
                </a:tc>
                <a:tc hMerge="1">
                  <a:txBody>
                    <a:bodyPr/>
                    <a:lstStyle/>
                    <a:p>
                      <a:pPr rtl="1"/>
                      <a:endParaRPr lang="fa-IR"/>
                    </a:p>
                  </a:txBody>
                  <a:tcPr/>
                </a:tc>
                <a:tc hMerge="1">
                  <a:txBody>
                    <a:bodyPr/>
                    <a:lstStyle/>
                    <a:p>
                      <a:pPr rtl="1"/>
                      <a:endParaRPr lang="fa-IR"/>
                    </a:p>
                  </a:txBody>
                  <a:tcPr/>
                </a:tc>
              </a:tr>
              <a:tr h="640623">
                <a:tc vMerge="1">
                  <a:txBody>
                    <a:bodyPr/>
                    <a:lstStyle/>
                    <a:p>
                      <a:pPr rtl="1"/>
                      <a:endParaRPr lang="fa-IR"/>
                    </a:p>
                  </a:txBody>
                  <a:tcPr/>
                </a:tc>
                <a:tc vMerge="1">
                  <a:txBody>
                    <a:bodyPr/>
                    <a:lstStyle/>
                    <a:p>
                      <a:pPr rtl="1"/>
                      <a:endParaRPr lang="fa-IR"/>
                    </a:p>
                  </a:txBody>
                  <a:tcPr/>
                </a:tc>
                <a:tc vMerge="1">
                  <a:txBody>
                    <a:bodyPr/>
                    <a:lstStyle/>
                    <a:p>
                      <a:pPr rtl="1"/>
                      <a:endParaRPr lang="fa-IR"/>
                    </a:p>
                  </a:txBody>
                  <a:tcPr/>
                </a:tc>
                <a:tc>
                  <a:txBody>
                    <a:bodyPr/>
                    <a:lstStyle/>
                    <a:p>
                      <a:pPr algn="justLow" rtl="1">
                        <a:lnSpc>
                          <a:spcPct val="115000"/>
                        </a:lnSpc>
                        <a:spcAft>
                          <a:spcPts val="0"/>
                        </a:spcAft>
                      </a:pPr>
                      <a:r>
                        <a:rPr lang="fa-IR" sz="1600" smtClean="0">
                          <a:solidFill>
                            <a:srgbClr val="FF0000"/>
                          </a:solidFill>
                          <a:effectLst/>
                          <a:cs typeface="B Titr" pitchFamily="2" charset="-78"/>
                        </a:rPr>
                        <a:t>تلفیق محور با علوم </a:t>
                      </a:r>
                      <a:endParaRPr lang="en-US" sz="1200" dirty="0">
                        <a:solidFill>
                          <a:srgbClr val="FF0000"/>
                        </a:solidFill>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600" dirty="0" smtClean="0">
                          <a:solidFill>
                            <a:srgbClr val="FF0000"/>
                          </a:solidFill>
                          <a:effectLst/>
                          <a:cs typeface="B Titr" pitchFamily="2" charset="-78"/>
                        </a:rPr>
                        <a:t>تلفیق محور با ورزش </a:t>
                      </a:r>
                      <a:endParaRPr lang="en-US" sz="1200" dirty="0">
                        <a:solidFill>
                          <a:srgbClr val="FF0000"/>
                        </a:solidFill>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600" dirty="0">
                          <a:solidFill>
                            <a:srgbClr val="FF0000"/>
                          </a:solidFill>
                          <a:effectLst/>
                          <a:cs typeface="B Titr" pitchFamily="2" charset="-78"/>
                        </a:rPr>
                        <a:t>  تلفیق  با  نوشتاری</a:t>
                      </a:r>
                      <a:endParaRPr lang="en-US" sz="1200" dirty="0">
                        <a:solidFill>
                          <a:srgbClr val="FF0000"/>
                        </a:solidFill>
                        <a:effectLst/>
                        <a:latin typeface="Calibri"/>
                        <a:ea typeface="Times New Roman"/>
                        <a:cs typeface="B Titr" pitchFamily="2" charset="-78"/>
                      </a:endParaRPr>
                    </a:p>
                  </a:txBody>
                  <a:tcPr marL="68580" marR="68580" marT="0" marB="0"/>
                </a:tc>
              </a:tr>
              <a:tr h="4281354">
                <a:tc>
                  <a:txBody>
                    <a:bodyPr/>
                    <a:lstStyle/>
                    <a:p>
                      <a:pPr marL="71755" marR="71755" algn="justLow" rtl="1">
                        <a:lnSpc>
                          <a:spcPct val="115000"/>
                        </a:lnSpc>
                        <a:spcAft>
                          <a:spcPts val="0"/>
                        </a:spcAft>
                      </a:pPr>
                      <a:r>
                        <a:rPr lang="fa-IR" sz="1800" dirty="0">
                          <a:effectLst/>
                          <a:cs typeface="B Titr" pitchFamily="2" charset="-78"/>
                        </a:rPr>
                        <a:t>     بطور مثال :  یک جلسه از روز سه شنبه </a:t>
                      </a:r>
                      <a:endParaRPr lang="en-US" sz="1200" dirty="0">
                        <a:effectLst/>
                        <a:latin typeface="Calibri"/>
                        <a:ea typeface="Times New Roman"/>
                        <a:cs typeface="B Titr" pitchFamily="2" charset="-78"/>
                      </a:endParaRPr>
                    </a:p>
                  </a:txBody>
                  <a:tcPr marL="68580" marR="68580" marT="0" marB="0" vert="vert270"/>
                </a:tc>
                <a:tc>
                  <a:txBody>
                    <a:bodyPr/>
                    <a:lstStyle/>
                    <a:p>
                      <a:pPr algn="justLow" rtl="1">
                        <a:lnSpc>
                          <a:spcPct val="115000"/>
                        </a:lnSpc>
                        <a:spcAft>
                          <a:spcPts val="0"/>
                        </a:spcAft>
                      </a:pPr>
                      <a:r>
                        <a:rPr lang="fa-IR" sz="1600">
                          <a:effectLst/>
                          <a:cs typeface="B Titr" pitchFamily="2" charset="-78"/>
                        </a:rPr>
                        <a:t>دوم</a:t>
                      </a:r>
                      <a:endParaRPr lang="en-US" sz="1200">
                        <a:effectLst/>
                        <a:latin typeface="Calibri"/>
                        <a:ea typeface="Times New Roman"/>
                        <a:cs typeface="B Titr" pitchFamily="2" charset="-78"/>
                      </a:endParaRPr>
                    </a:p>
                  </a:txBody>
                  <a:tcPr marL="68580" marR="68580" marT="0" marB="0"/>
                </a:tc>
                <a:tc>
                  <a:txBody>
                    <a:bodyPr/>
                    <a:lstStyle/>
                    <a:p>
                      <a:pPr algn="ctr" rtl="1">
                        <a:lnSpc>
                          <a:spcPct val="115000"/>
                        </a:lnSpc>
                        <a:spcAft>
                          <a:spcPts val="0"/>
                        </a:spcAft>
                      </a:pPr>
                      <a:r>
                        <a:rPr lang="fa-IR" sz="1600" dirty="0">
                          <a:effectLst/>
                          <a:cs typeface="B Titr" pitchFamily="2" charset="-78"/>
                        </a:rPr>
                        <a:t>فارسی</a:t>
                      </a:r>
                      <a:endParaRPr lang="en-US" sz="1200" dirty="0">
                        <a:effectLst/>
                        <a:cs typeface="B Titr" pitchFamily="2" charset="-78"/>
                      </a:endParaRPr>
                    </a:p>
                    <a:p>
                      <a:pPr algn="justLow" rtl="1">
                        <a:lnSpc>
                          <a:spcPct val="115000"/>
                        </a:lnSpc>
                        <a:spcAft>
                          <a:spcPts val="0"/>
                        </a:spcAft>
                      </a:pPr>
                      <a:r>
                        <a:rPr lang="fa-IR" sz="1600" dirty="0">
                          <a:effectLst/>
                          <a:cs typeface="B Titr" pitchFamily="2" charset="-78"/>
                        </a:rPr>
                        <a:t>  (فعالیت ببین وبگو) </a:t>
                      </a:r>
                      <a:endParaRPr lang="en-US" sz="1200" dirty="0">
                        <a:effectLst/>
                        <a:cs typeface="B Titr" pitchFamily="2" charset="-78"/>
                      </a:endParaRPr>
                    </a:p>
                    <a:p>
                      <a:pPr algn="justLow" rtl="1">
                        <a:lnSpc>
                          <a:spcPct val="115000"/>
                        </a:lnSpc>
                        <a:spcAft>
                          <a:spcPts val="0"/>
                        </a:spcAft>
                      </a:pPr>
                      <a:r>
                        <a:rPr lang="fa-IR" sz="1600" dirty="0">
                          <a:effectLst/>
                          <a:cs typeface="B Titr" pitchFamily="2" charset="-78"/>
                        </a:rPr>
                        <a:t>به کمک تصاویر موجود در کتاب : </a:t>
                      </a:r>
                      <a:endParaRPr lang="en-US" sz="1200" dirty="0">
                        <a:effectLst/>
                        <a:cs typeface="B Titr" pitchFamily="2" charset="-78"/>
                      </a:endParaRPr>
                    </a:p>
                    <a:p>
                      <a:pPr algn="justLow" rtl="1">
                        <a:lnSpc>
                          <a:spcPct val="115000"/>
                        </a:lnSpc>
                        <a:spcAft>
                          <a:spcPts val="0"/>
                        </a:spcAft>
                      </a:pPr>
                      <a:r>
                        <a:rPr lang="fa-IR" sz="1600" dirty="0">
                          <a:effectLst/>
                          <a:cs typeface="B Titr" pitchFamily="2" charset="-78"/>
                        </a:rPr>
                        <a:t>- نام جانوران، غذا،و نوع حرکت را بیان کنند. </a:t>
                      </a:r>
                      <a:endParaRPr lang="en-US" sz="1200" dirty="0">
                        <a:effectLst/>
                        <a:cs typeface="B Titr" pitchFamily="2" charset="-78"/>
                      </a:endParaRPr>
                    </a:p>
                    <a:p>
                      <a:pPr algn="justLow" rtl="1">
                        <a:lnSpc>
                          <a:spcPct val="115000"/>
                        </a:lnSpc>
                        <a:spcAft>
                          <a:spcPts val="0"/>
                        </a:spcAft>
                      </a:pPr>
                      <a:r>
                        <a:rPr lang="fa-IR" sz="1600" dirty="0">
                          <a:effectLst/>
                          <a:cs typeface="B Titr" pitchFamily="2" charset="-78"/>
                        </a:rPr>
                        <a:t>-اتفاق هر تصویر را بیان کنندو داستان تصویررا از ابتدا تاپایان شرح دهند. </a:t>
                      </a:r>
                      <a:endParaRPr lang="en-US" sz="1200" dirty="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600">
                          <a:effectLst/>
                          <a:cs typeface="B Titr" pitchFamily="2" charset="-78"/>
                        </a:rPr>
                        <a:t>به کمک تصاویر مختلفی از کتاب درسی وغیره ، اطلاعات درباره محل زندگی جانوران و نوع غذا و... به دست آورند. وآن رابه کلاس اعلام نمایند .  </a:t>
                      </a:r>
                      <a:endParaRPr lang="en-US" sz="12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600">
                          <a:effectLst/>
                          <a:cs typeface="B Titr" pitchFamily="2" charset="-78"/>
                        </a:rPr>
                        <a:t> « شیرین کاری ها»</a:t>
                      </a:r>
                      <a:endParaRPr lang="en-US" sz="1200">
                        <a:effectLst/>
                        <a:cs typeface="B Titr" pitchFamily="2" charset="-78"/>
                      </a:endParaRPr>
                    </a:p>
                    <a:p>
                      <a:pPr algn="justLow" rtl="1">
                        <a:lnSpc>
                          <a:spcPct val="115000"/>
                        </a:lnSpc>
                        <a:spcAft>
                          <a:spcPts val="0"/>
                        </a:spcAft>
                      </a:pPr>
                      <a:r>
                        <a:rPr lang="fa-IR" sz="1600">
                          <a:effectLst/>
                          <a:cs typeface="B Titr" pitchFamily="2" charset="-78"/>
                        </a:rPr>
                        <a:t>حرکت های موزونی رااز جانوران تقلید کنند . </a:t>
                      </a:r>
                      <a:endParaRPr lang="en-US" sz="1200">
                        <a:effectLst/>
                        <a:cs typeface="B Titr" pitchFamily="2" charset="-78"/>
                      </a:endParaRPr>
                    </a:p>
                    <a:p>
                      <a:pPr algn="justLow" rtl="1">
                        <a:lnSpc>
                          <a:spcPct val="115000"/>
                        </a:lnSpc>
                        <a:spcAft>
                          <a:spcPts val="0"/>
                        </a:spcAft>
                      </a:pPr>
                      <a:r>
                        <a:rPr lang="fa-IR" sz="1600">
                          <a:effectLst/>
                          <a:cs typeface="B Titr" pitchFamily="2" charset="-78"/>
                        </a:rPr>
                        <a:t>حرکت کردن جانوران وشیوه ی غذا خوردن آن ها را با اجرای پانتومیم، نمایش دهند . </a:t>
                      </a:r>
                      <a:endParaRPr lang="en-US" sz="1200">
                        <a:effectLst/>
                        <a:cs typeface="B Titr" pitchFamily="2" charset="-78"/>
                      </a:endParaRPr>
                    </a:p>
                    <a:p>
                      <a:pPr algn="justLow" rtl="1">
                        <a:lnSpc>
                          <a:spcPct val="115000"/>
                        </a:lnSpc>
                        <a:spcAft>
                          <a:spcPts val="0"/>
                        </a:spcAft>
                      </a:pPr>
                      <a:r>
                        <a:rPr lang="fa-IR" sz="1600">
                          <a:effectLst/>
                          <a:cs typeface="B Titr" pitchFamily="2" charset="-78"/>
                        </a:rPr>
                        <a:t> </a:t>
                      </a:r>
                      <a:endParaRPr lang="en-US" sz="12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600" dirty="0">
                          <a:effectLst/>
                          <a:cs typeface="B Titr" pitchFamily="2" charset="-78"/>
                        </a:rPr>
                        <a:t> به کمک تصویر، نام هر جانور ، نوع غذای هر جانور، رابنویسند.</a:t>
                      </a:r>
                      <a:endParaRPr lang="en-US" sz="1200" dirty="0">
                        <a:effectLst/>
                        <a:cs typeface="B Titr" pitchFamily="2" charset="-78"/>
                      </a:endParaRPr>
                    </a:p>
                    <a:p>
                      <a:pPr algn="justLow" rtl="1">
                        <a:lnSpc>
                          <a:spcPct val="115000"/>
                        </a:lnSpc>
                        <a:spcAft>
                          <a:spcPts val="0"/>
                        </a:spcAft>
                      </a:pPr>
                      <a:r>
                        <a:rPr lang="fa-IR" sz="1600" dirty="0">
                          <a:effectLst/>
                          <a:cs typeface="B Titr" pitchFamily="2" charset="-78"/>
                        </a:rPr>
                        <a:t> کلمه هایی بنویسندکه دو یاسه حرفی باشند. این کلمه ها اعضای بدن جانوران ویا نوع حرکت و غذای آن ها باشد.  </a:t>
                      </a:r>
                      <a:endParaRPr lang="en-US" sz="1200" dirty="0">
                        <a:effectLst/>
                        <a:latin typeface="Calibri"/>
                        <a:ea typeface="Times New Roman"/>
                        <a:cs typeface="B Titr" pitchFamily="2" charset="-78"/>
                      </a:endParaRPr>
                    </a:p>
                  </a:txBody>
                  <a:tcPr marL="68580" marR="68580" marT="0" marB="0"/>
                </a:tc>
              </a:tr>
            </a:tbl>
          </a:graphicData>
        </a:graphic>
      </p:graphicFrame>
    </p:spTree>
    <p:extLst>
      <p:ext uri="{BB962C8B-B14F-4D97-AF65-F5344CB8AC3E}">
        <p14:creationId xmlns:p14="http://schemas.microsoft.com/office/powerpoint/2010/main" val="287174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80">
                                          <p:stCondLst>
                                            <p:cond delay="0"/>
                                          </p:stCondLst>
                                        </p:cTn>
                                        <p:tgtEl>
                                          <p:spTgt spid="2"/>
                                        </p:tgtEl>
                                      </p:cBhvr>
                                    </p:animEffect>
                                    <p:anim calcmode="lin" valueType="num">
                                      <p:cBhvr>
                                        <p:cTn id="2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gtEl>
                                      </p:cBhvr>
                                      <p:to x="100000" y="60000"/>
                                    </p:animScale>
                                    <p:animScale>
                                      <p:cBhvr>
                                        <p:cTn id="32" dur="166" decel="50000">
                                          <p:stCondLst>
                                            <p:cond delay="67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noAutofit/>
          </a:bodyPr>
          <a:lstStyle/>
          <a:p>
            <a:pPr algn="r"/>
            <a:r>
              <a:rPr lang="fa-IR" sz="1800" b="1" u="dotDotDash" dirty="0">
                <a:cs typeface="B Titr" pitchFamily="2" charset="-78"/>
              </a:rPr>
              <a:t>فعالیت های پیشنهادی این برنامه : </a:t>
            </a:r>
            <a:r>
              <a:rPr lang="en-US" sz="1800" dirty="0">
                <a:cs typeface="B Titr" pitchFamily="2" charset="-78"/>
              </a:rPr>
              <a:t/>
            </a:r>
            <a:br>
              <a:rPr lang="en-US" sz="1800" dirty="0">
                <a:cs typeface="B Titr" pitchFamily="2" charset="-78"/>
              </a:rPr>
            </a:br>
            <a:r>
              <a:rPr lang="en-US" sz="1800" b="1" dirty="0">
                <a:cs typeface="B Titr" pitchFamily="2" charset="-78"/>
                <a:sym typeface="Wingdings"/>
              </a:rPr>
              <a:t></a:t>
            </a:r>
            <a:r>
              <a:rPr lang="fa-IR" sz="1800" b="1" dirty="0">
                <a:cs typeface="B Titr" pitchFamily="2" charset="-78"/>
              </a:rPr>
              <a:t> این فعالیت آموزشی هم به تلفیق دروس پایه ی دوم پرداخته است. محور اصلی تدریس این  جلسه ی آموزشی« فارسی» است. درس های « علوم، ورزش و فارسی نوشتاری» نیز به کمک آن پوشش داده می شود. در اجرای این طراحی، معلم فعالیت های مختلفی را می تواند به صورت زیر عمل کند:  </a:t>
            </a:r>
            <a:endParaRPr lang="en-US" sz="1800" dirty="0">
              <a:cs typeface="B Titr" pitchFamily="2" charset="-78"/>
            </a:endParaRPr>
          </a:p>
        </p:txBody>
      </p:sp>
      <p:sp>
        <p:nvSpPr>
          <p:cNvPr id="10" name="Title 1"/>
          <p:cNvSpPr txBox="1">
            <a:spLocks/>
          </p:cNvSpPr>
          <p:nvPr/>
        </p:nvSpPr>
        <p:spPr>
          <a:xfrm>
            <a:off x="457200" y="1981200"/>
            <a:ext cx="8229600" cy="4274343"/>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000" b="1" dirty="0">
                <a:cs typeface="B Titr" pitchFamily="2" charset="-78"/>
              </a:rPr>
              <a:t>معلم ابتدا فعالیت را از تصاویرچند جانور شروع می کند: </a:t>
            </a:r>
            <a:endParaRPr lang="en-US" sz="2000" dirty="0">
              <a:cs typeface="B Titr" pitchFamily="2" charset="-78"/>
            </a:endParaRPr>
          </a:p>
          <a:p>
            <a:pPr lvl="1" algn="r" rtl="1"/>
            <a:r>
              <a:rPr lang="fa-IR" sz="2000" b="1" dirty="0">
                <a:cs typeface="B Titr" pitchFamily="2" charset="-78"/>
              </a:rPr>
              <a:t>چندتصویرازجانوران را بدون این که دیگران بدانند، بین تعدادی از دانش آموزان پایه دوم توزیع   می کند.</a:t>
            </a:r>
            <a:endParaRPr lang="en-US" sz="2000" dirty="0">
              <a:cs typeface="B Titr" pitchFamily="2" charset="-78"/>
            </a:endParaRPr>
          </a:p>
          <a:p>
            <a:pPr lvl="1" algn="r" rtl="1"/>
            <a:r>
              <a:rPr lang="fa-IR" sz="2000" b="1" dirty="0">
                <a:cs typeface="B Titr" pitchFamily="2" charset="-78"/>
              </a:rPr>
              <a:t>هرفرد باتوجه به نوع جانوری که تصویرش را دارد باید با اجرای نمایشی، آن جانور را به دیگر </a:t>
            </a:r>
            <a:r>
              <a:rPr lang="fa-IR" sz="2000" b="1" dirty="0" smtClean="0">
                <a:cs typeface="B Titr" pitchFamily="2" charset="-78"/>
              </a:rPr>
              <a:t>همکلاسی </a:t>
            </a:r>
            <a:r>
              <a:rPr lang="fa-IR" sz="2000" b="1" dirty="0">
                <a:cs typeface="B Titr" pitchFamily="2" charset="-78"/>
              </a:rPr>
              <a:t>های خود بشناساند. دانش آموزان باید حدس بزنند او تصویرچه جانوری را دراختیار دارد. (بطورمثال: باتقلید کردن حرکت جانور، یا صدای جانور، غذاخوردن وبعضی از شیرین کاری ها و... جانوررا معرفی می کند.)</a:t>
            </a:r>
            <a:endParaRPr lang="en-US" sz="2000" dirty="0">
              <a:cs typeface="B Titr" pitchFamily="2" charset="-78"/>
            </a:endParaRPr>
          </a:p>
          <a:p>
            <a:pPr lvl="1" algn="r" rtl="1"/>
            <a:r>
              <a:rPr lang="fa-IR" sz="2000" b="1" dirty="0">
                <a:cs typeface="B Titr" pitchFamily="2" charset="-78"/>
              </a:rPr>
              <a:t>معلم هرباربا به صدا درآوردن سوت، فرمان جدیدی برای حرکت نمایشی می دهد. هردانش آموز باید کارخود را انجام دهدو هر بار هم دیگران بایدجانور مورد نظر راشناسایی کنند. انجام این فعالیت   می تواند درحیاط مدرسه باشد. (زمان این مرحله 10دقیقه )</a:t>
            </a:r>
            <a:r>
              <a:rPr lang="fa-IR" sz="2000" b="1" u="dotDotDash" dirty="0">
                <a:cs typeface="B Titr" pitchFamily="2" charset="-78"/>
              </a:rPr>
              <a:t> «درس ورزش و فارسی</a:t>
            </a:r>
            <a:r>
              <a:rPr lang="fa-IR" sz="2000" b="1" dirty="0">
                <a:cs typeface="B Titr" pitchFamily="2" charset="-78"/>
              </a:rPr>
              <a:t>»</a:t>
            </a:r>
            <a:endParaRPr lang="en-US" sz="2000" dirty="0">
              <a:cs typeface="B Titr" pitchFamily="2" charset="-78"/>
            </a:endParaRPr>
          </a:p>
        </p:txBody>
      </p:sp>
    </p:spTree>
    <p:extLst>
      <p:ext uri="{BB962C8B-B14F-4D97-AF65-F5344CB8AC3E}">
        <p14:creationId xmlns:p14="http://schemas.microsoft.com/office/powerpoint/2010/main" val="397248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0"/>
                                        </p:tgtEl>
                                        <p:attrNameLst>
                                          <p:attrName>ppt_y</p:attrName>
                                        </p:attrNameLst>
                                      </p:cBhvr>
                                      <p:tavLst>
                                        <p:tav tm="0">
                                          <p:val>
                                            <p:strVal val="#ppt_y"/>
                                          </p:val>
                                        </p:tav>
                                        <p:tav tm="100000">
                                          <p:val>
                                            <p:strVal val="#ppt_y"/>
                                          </p:val>
                                        </p:tav>
                                      </p:tavLst>
                                    </p:anim>
                                    <p:anim calcmode="lin" valueType="num">
                                      <p:cBhvr>
                                        <p:cTn id="18"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19800"/>
          </a:xfrm>
        </p:spPr>
        <p:txBody>
          <a:bodyPr>
            <a:noAutofit/>
          </a:bodyPr>
          <a:lstStyle/>
          <a:p>
            <a:pPr lvl="0" algn="r"/>
            <a:r>
              <a:rPr lang="fa-IR" sz="2800" b="1" dirty="0">
                <a:cs typeface="B Titr" pitchFamily="2" charset="-78"/>
              </a:rPr>
              <a:t>معلم ازفراگیران می خواهد به کتاب درسی «علوم تجربی» مراجعه کنند: </a:t>
            </a:r>
            <a:r>
              <a:rPr lang="en-US" sz="2800" dirty="0">
                <a:cs typeface="B Titr" pitchFamily="2" charset="-78"/>
              </a:rPr>
              <a:t/>
            </a:r>
            <a:br>
              <a:rPr lang="en-US" sz="2800" dirty="0">
                <a:cs typeface="B Titr" pitchFamily="2" charset="-78"/>
              </a:rPr>
            </a:br>
            <a:r>
              <a:rPr lang="fa-IR" sz="2800" b="1" dirty="0">
                <a:cs typeface="B Titr" pitchFamily="2" charset="-78"/>
              </a:rPr>
              <a:t>بامشاهده ی  تصاویر کتاب درسی، درباره ی آن اطلاعات جمع آوری کنند.</a:t>
            </a:r>
            <a:r>
              <a:rPr lang="en-US" sz="2800" dirty="0">
                <a:cs typeface="B Titr" pitchFamily="2" charset="-78"/>
              </a:rPr>
              <a:t/>
            </a:r>
            <a:br>
              <a:rPr lang="en-US" sz="2800" dirty="0">
                <a:cs typeface="B Titr" pitchFamily="2" charset="-78"/>
              </a:rPr>
            </a:br>
            <a:r>
              <a:rPr lang="fa-IR" sz="2800" b="1" dirty="0">
                <a:cs typeface="B Titr" pitchFamily="2" charset="-78"/>
              </a:rPr>
              <a:t>سپس به کمک اطلاعات بدست آمده، به پرسش های زیرپاسخ دهند: </a:t>
            </a:r>
            <a:r>
              <a:rPr lang="en-US" sz="2800" dirty="0">
                <a:cs typeface="B Titr" pitchFamily="2" charset="-78"/>
              </a:rPr>
              <a:t/>
            </a:r>
            <a:br>
              <a:rPr lang="en-US" sz="2800" dirty="0">
                <a:cs typeface="B Titr" pitchFamily="2" charset="-78"/>
              </a:rPr>
            </a:br>
            <a:r>
              <a:rPr lang="fa-IR" sz="2800" b="1" dirty="0">
                <a:cs typeface="B Titr" pitchFamily="2" charset="-78"/>
              </a:rPr>
              <a:t>الف- تصویرچه جانوری را درهرکدام از تصاویر نشان داده است؟</a:t>
            </a:r>
            <a:r>
              <a:rPr lang="en-US" sz="2800" dirty="0">
                <a:cs typeface="B Titr" pitchFamily="2" charset="-78"/>
              </a:rPr>
              <a:t/>
            </a:r>
            <a:br>
              <a:rPr lang="en-US" sz="2800" dirty="0">
                <a:cs typeface="B Titr" pitchFamily="2" charset="-78"/>
              </a:rPr>
            </a:br>
            <a:r>
              <a:rPr lang="fa-IR" sz="2800" b="1" dirty="0">
                <a:cs typeface="B Titr" pitchFamily="2" charset="-78"/>
              </a:rPr>
              <a:t>ب-  این جانور چه غذایی می خورد؟</a:t>
            </a:r>
            <a:r>
              <a:rPr lang="en-US" sz="2800" dirty="0">
                <a:cs typeface="B Titr" pitchFamily="2" charset="-78"/>
              </a:rPr>
              <a:t/>
            </a:r>
            <a:br>
              <a:rPr lang="en-US" sz="2800" dirty="0">
                <a:cs typeface="B Titr" pitchFamily="2" charset="-78"/>
              </a:rPr>
            </a:br>
            <a:r>
              <a:rPr lang="fa-IR" sz="2800" b="1" dirty="0">
                <a:cs typeface="B Titr" pitchFamily="2" charset="-78"/>
              </a:rPr>
              <a:t>ج-  این جانور چگونه حرکت می کند؟</a:t>
            </a:r>
            <a:r>
              <a:rPr lang="en-US" sz="2800" dirty="0">
                <a:cs typeface="B Titr" pitchFamily="2" charset="-78"/>
              </a:rPr>
              <a:t/>
            </a:r>
            <a:br>
              <a:rPr lang="en-US" sz="2800" dirty="0">
                <a:cs typeface="B Titr" pitchFamily="2" charset="-78"/>
              </a:rPr>
            </a:br>
            <a:r>
              <a:rPr lang="fa-IR" sz="2800" b="1" dirty="0">
                <a:cs typeface="B Titr" pitchFamily="2" charset="-78"/>
              </a:rPr>
              <a:t>د-  داستان تصویرها را ازابتداتاپایان بگویید. (درباره ی بقیه ی تصویرها ادامه می یابد.) زمان این  مرحله 15دقیقه </a:t>
            </a:r>
            <a:endParaRPr lang="en-US" sz="2800" dirty="0">
              <a:cs typeface="B Titr" pitchFamily="2" charset="-78"/>
            </a:endParaRPr>
          </a:p>
        </p:txBody>
      </p:sp>
    </p:spTree>
    <p:extLst>
      <p:ext uri="{BB962C8B-B14F-4D97-AF65-F5344CB8AC3E}">
        <p14:creationId xmlns:p14="http://schemas.microsoft.com/office/powerpoint/2010/main" val="468824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19800"/>
          </a:xfrm>
        </p:spPr>
        <p:txBody>
          <a:bodyPr>
            <a:noAutofit/>
          </a:bodyPr>
          <a:lstStyle/>
          <a:p>
            <a:pPr lvl="0" algn="r"/>
            <a:r>
              <a:rPr lang="fa-IR" sz="3600" b="1" dirty="0">
                <a:cs typeface="B Titr" pitchFamily="2" charset="-78"/>
              </a:rPr>
              <a:t>در بخش پایانی تدریس کاربرگی را که به صورت جدولی طراحی شده است را به آن ها می دهد.                معلم به آن ها می گوید : </a:t>
            </a:r>
            <a:r>
              <a:rPr lang="en-US" sz="3600" dirty="0">
                <a:cs typeface="B Titr" pitchFamily="2" charset="-78"/>
              </a:rPr>
              <a:t/>
            </a:r>
            <a:br>
              <a:rPr lang="en-US" sz="3600" dirty="0">
                <a:cs typeface="B Titr" pitchFamily="2" charset="-78"/>
              </a:rPr>
            </a:br>
            <a:r>
              <a:rPr lang="fa-IR" sz="3600" b="1" dirty="0">
                <a:cs typeface="B Titr" pitchFamily="2" charset="-78"/>
              </a:rPr>
              <a:t>با پاسخ کتبی، جدول راکامل کنند. (بعضی ازپرسش ها ی این جدول همان پرسش های درس علوم هستند.)</a:t>
            </a:r>
            <a:r>
              <a:rPr lang="en-US" sz="3600" dirty="0">
                <a:cs typeface="B Titr" pitchFamily="2" charset="-78"/>
              </a:rPr>
              <a:t/>
            </a:r>
            <a:br>
              <a:rPr lang="en-US" sz="3600" dirty="0">
                <a:cs typeface="B Titr" pitchFamily="2" charset="-78"/>
              </a:rPr>
            </a:br>
            <a:r>
              <a:rPr lang="fa-IR" sz="3600" b="1" dirty="0">
                <a:cs typeface="B Titr" pitchFamily="2" charset="-78"/>
              </a:rPr>
              <a:t>پرسش های دیگری هم ارائه می شود، مانند:  نوشتن کلمه های دوویاسه حرفی که اعضای بدن جانور باشد .( زمان این مرحله به مدت 7دقیقه)</a:t>
            </a:r>
            <a:endParaRPr lang="en-US" sz="3600" dirty="0">
              <a:cs typeface="B Titr" pitchFamily="2" charset="-78"/>
            </a:endParaRPr>
          </a:p>
        </p:txBody>
      </p:sp>
    </p:spTree>
    <p:extLst>
      <p:ext uri="{BB962C8B-B14F-4D97-AF65-F5344CB8AC3E}">
        <p14:creationId xmlns:p14="http://schemas.microsoft.com/office/powerpoint/2010/main" val="49924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r"/>
            <a:r>
              <a:rPr lang="fa-IR" sz="2000" b="1" dirty="0">
                <a:cs typeface="B Titr" pitchFamily="2" charset="-78"/>
              </a:rPr>
              <a:t>فعالیت آموزشی با تلفیق محتوا بین دروس یک پایه (ششم)که هدف مشترکی دارند.</a:t>
            </a:r>
            <a:endParaRPr lang="en-US" sz="2000" dirty="0">
              <a:cs typeface="B Titr" pitchFamily="2" charset="-78"/>
            </a:endParaRPr>
          </a:p>
        </p:txBody>
      </p:sp>
      <p:sp>
        <p:nvSpPr>
          <p:cNvPr id="7" name="Title 1"/>
          <p:cNvSpPr txBox="1">
            <a:spLocks/>
          </p:cNvSpPr>
          <p:nvPr/>
        </p:nvSpPr>
        <p:spPr>
          <a:xfrm>
            <a:off x="457200" y="655638"/>
            <a:ext cx="8229600" cy="48736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r>
              <a:rPr lang="fa-IR" sz="2000" b="1" dirty="0">
                <a:cs typeface="B Titr" pitchFamily="2" charset="-78"/>
              </a:rPr>
              <a:t>هدف: آشنایی با اعماق زمین و شناخت لایه های درونی از طریق مطالعه منابع مختلف</a:t>
            </a:r>
            <a:endParaRPr lang="en-US" sz="2000" dirty="0">
              <a:cs typeface="B Titr" pitchFamily="2" charset="-78"/>
            </a:endParaRPr>
          </a:p>
        </p:txBody>
      </p:sp>
      <p:graphicFrame>
        <p:nvGraphicFramePr>
          <p:cNvPr id="3" name="Table 2"/>
          <p:cNvGraphicFramePr>
            <a:graphicFrameLocks noGrp="1"/>
          </p:cNvGraphicFramePr>
          <p:nvPr>
            <p:extLst>
              <p:ext uri="{D42A27DB-BD31-4B8C-83A1-F6EECF244321}">
                <p14:modId xmlns:p14="http://schemas.microsoft.com/office/powerpoint/2010/main" val="1548691098"/>
              </p:ext>
            </p:extLst>
          </p:nvPr>
        </p:nvGraphicFramePr>
        <p:xfrm>
          <a:off x="266699" y="1152659"/>
          <a:ext cx="8610601" cy="5410200"/>
        </p:xfrm>
        <a:graphic>
          <a:graphicData uri="http://schemas.openxmlformats.org/drawingml/2006/table">
            <a:tbl>
              <a:tblPr rtl="1" firstRow="1" firstCol="1" lastRow="1" lastCol="1" bandRow="1" bandCol="1">
                <a:tableStyleId>{5940675A-B579-460E-94D1-54222C63F5DA}</a:tableStyleId>
              </a:tblPr>
              <a:tblGrid>
                <a:gridCol w="1525444"/>
                <a:gridCol w="544361"/>
                <a:gridCol w="1635391"/>
                <a:gridCol w="1634623"/>
                <a:gridCol w="1635391"/>
                <a:gridCol w="1635391"/>
              </a:tblGrid>
              <a:tr h="656556">
                <a:tc rowSpan="2">
                  <a:txBody>
                    <a:bodyPr/>
                    <a:lstStyle/>
                    <a:p>
                      <a:pPr algn="justLow" rtl="1">
                        <a:lnSpc>
                          <a:spcPct val="115000"/>
                        </a:lnSpc>
                        <a:spcAft>
                          <a:spcPts val="0"/>
                        </a:spcAft>
                      </a:pPr>
                      <a:r>
                        <a:rPr lang="fa-IR" sz="1800" dirty="0">
                          <a:effectLst/>
                          <a:cs typeface="B Titr" pitchFamily="2" charset="-78"/>
                        </a:rPr>
                        <a:t>روزهای هفته</a:t>
                      </a:r>
                      <a:endParaRPr lang="en-US" sz="1400" dirty="0">
                        <a:effectLst/>
                        <a:latin typeface="Calibri"/>
                        <a:ea typeface="Times New Roman"/>
                        <a:cs typeface="B Titr" pitchFamily="2" charset="-78"/>
                      </a:endParaRPr>
                    </a:p>
                  </a:txBody>
                  <a:tcPr marL="68580" marR="68580" marT="0" marB="0"/>
                </a:tc>
                <a:tc rowSpan="2">
                  <a:txBody>
                    <a:bodyPr/>
                    <a:lstStyle/>
                    <a:p>
                      <a:pPr algn="justLow" rtl="1">
                        <a:lnSpc>
                          <a:spcPct val="115000"/>
                        </a:lnSpc>
                        <a:spcAft>
                          <a:spcPts val="0"/>
                        </a:spcAft>
                      </a:pPr>
                      <a:r>
                        <a:rPr lang="fa-IR" sz="1800">
                          <a:effectLst/>
                          <a:cs typeface="B Titr" pitchFamily="2" charset="-78"/>
                        </a:rPr>
                        <a:t> پایه</a:t>
                      </a:r>
                      <a:endParaRPr lang="en-US" sz="1400">
                        <a:effectLst/>
                        <a:latin typeface="Calibri"/>
                        <a:ea typeface="Times New Roman"/>
                        <a:cs typeface="B Titr" pitchFamily="2" charset="-78"/>
                      </a:endParaRPr>
                    </a:p>
                  </a:txBody>
                  <a:tcPr marL="68580" marR="68580" marT="0" marB="0"/>
                </a:tc>
                <a:tc rowSpan="2">
                  <a:txBody>
                    <a:bodyPr/>
                    <a:lstStyle/>
                    <a:p>
                      <a:pPr marL="135255" indent="-135255" algn="justLow" rtl="1">
                        <a:lnSpc>
                          <a:spcPct val="115000"/>
                        </a:lnSpc>
                        <a:spcAft>
                          <a:spcPts val="0"/>
                        </a:spcAft>
                      </a:pPr>
                      <a:r>
                        <a:rPr lang="fa-IR" sz="1800">
                          <a:effectLst/>
                          <a:cs typeface="B Titr" pitchFamily="2" charset="-78"/>
                        </a:rPr>
                        <a:t>موضوع درسی      (محوراصلی)</a:t>
                      </a:r>
                      <a:endParaRPr lang="en-US" sz="1400">
                        <a:effectLst/>
                        <a:latin typeface="Calibri"/>
                        <a:ea typeface="Times New Roman"/>
                        <a:cs typeface="B Titr" pitchFamily="2" charset="-78"/>
                      </a:endParaRPr>
                    </a:p>
                  </a:txBody>
                  <a:tcPr marL="68580" marR="68580" marT="0" marB="0"/>
                </a:tc>
                <a:tc gridSpan="3">
                  <a:txBody>
                    <a:bodyPr/>
                    <a:lstStyle/>
                    <a:p>
                      <a:pPr algn="justLow" rtl="1">
                        <a:lnSpc>
                          <a:spcPct val="115000"/>
                        </a:lnSpc>
                        <a:spcAft>
                          <a:spcPts val="0"/>
                        </a:spcAft>
                      </a:pPr>
                      <a:r>
                        <a:rPr lang="fa-IR" sz="1800">
                          <a:effectLst/>
                          <a:cs typeface="B Titr" pitchFamily="2" charset="-78"/>
                        </a:rPr>
                        <a:t>درس های تلفیق شده با محوراصلی وهدف مشترکی که با آن دارند. </a:t>
                      </a:r>
                      <a:endParaRPr lang="en-US" sz="1400">
                        <a:effectLst/>
                        <a:latin typeface="Calibri"/>
                        <a:ea typeface="Times New Roman"/>
                        <a:cs typeface="B Titr" pitchFamily="2" charset="-78"/>
                      </a:endParaRPr>
                    </a:p>
                  </a:txBody>
                  <a:tcPr marL="68580" marR="68580" marT="0" marB="0"/>
                </a:tc>
                <a:tc hMerge="1">
                  <a:txBody>
                    <a:bodyPr/>
                    <a:lstStyle/>
                    <a:p>
                      <a:pPr rtl="1"/>
                      <a:endParaRPr lang="fa-IR"/>
                    </a:p>
                  </a:txBody>
                  <a:tcPr/>
                </a:tc>
                <a:tc hMerge="1">
                  <a:txBody>
                    <a:bodyPr/>
                    <a:lstStyle/>
                    <a:p>
                      <a:pPr rtl="1"/>
                      <a:endParaRPr lang="fa-IR"/>
                    </a:p>
                  </a:txBody>
                  <a:tcPr/>
                </a:tc>
              </a:tr>
              <a:tr h="317350">
                <a:tc vMerge="1">
                  <a:txBody>
                    <a:bodyPr/>
                    <a:lstStyle/>
                    <a:p>
                      <a:pPr rtl="1"/>
                      <a:endParaRPr lang="fa-IR"/>
                    </a:p>
                  </a:txBody>
                  <a:tcPr/>
                </a:tc>
                <a:tc vMerge="1">
                  <a:txBody>
                    <a:bodyPr/>
                    <a:lstStyle/>
                    <a:p>
                      <a:pPr rtl="1"/>
                      <a:endParaRPr lang="fa-IR"/>
                    </a:p>
                  </a:txBody>
                  <a:tcPr/>
                </a:tc>
                <a:tc vMerge="1">
                  <a:txBody>
                    <a:bodyPr/>
                    <a:lstStyle/>
                    <a:p>
                      <a:pPr rtl="1"/>
                      <a:endParaRPr lang="fa-IR"/>
                    </a:p>
                  </a:txBody>
                  <a:tcPr/>
                </a:tc>
                <a:tc>
                  <a:txBody>
                    <a:bodyPr/>
                    <a:lstStyle/>
                    <a:p>
                      <a:pPr algn="justLow" rtl="1">
                        <a:lnSpc>
                          <a:spcPct val="115000"/>
                        </a:lnSpc>
                        <a:spcAft>
                          <a:spcPts val="0"/>
                        </a:spcAft>
                      </a:pPr>
                      <a:r>
                        <a:rPr lang="fa-IR" sz="1800">
                          <a:effectLst/>
                          <a:cs typeface="B Titr" pitchFamily="2" charset="-78"/>
                        </a:rPr>
                        <a:t>  </a:t>
                      </a:r>
                      <a:r>
                        <a:rPr lang="fa-IR" sz="1100">
                          <a:effectLst/>
                          <a:cs typeface="B Titr" pitchFamily="2" charset="-78"/>
                        </a:rPr>
                        <a:t>تلفیق محور با</a:t>
                      </a:r>
                      <a:r>
                        <a:rPr lang="fa-IR" sz="1800">
                          <a:effectLst/>
                          <a:cs typeface="B Titr" pitchFamily="2" charset="-78"/>
                        </a:rPr>
                        <a:t> هنر </a:t>
                      </a:r>
                      <a:endParaRPr lang="en-US" sz="14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100">
                          <a:effectLst/>
                          <a:cs typeface="B Titr" pitchFamily="2" charset="-78"/>
                        </a:rPr>
                        <a:t>تلفیق محور با</a:t>
                      </a:r>
                      <a:r>
                        <a:rPr lang="fa-IR" sz="1800">
                          <a:effectLst/>
                          <a:cs typeface="B Titr" pitchFamily="2" charset="-78"/>
                        </a:rPr>
                        <a:t> فارسی</a:t>
                      </a:r>
                      <a:endParaRPr lang="en-US" sz="14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100">
                          <a:effectLst/>
                          <a:cs typeface="B Titr" pitchFamily="2" charset="-78"/>
                        </a:rPr>
                        <a:t>تلفیق با</a:t>
                      </a:r>
                      <a:r>
                        <a:rPr lang="fa-IR" sz="1800">
                          <a:effectLst/>
                          <a:cs typeface="B Titr" pitchFamily="2" charset="-78"/>
                        </a:rPr>
                        <a:t> نوشتاری </a:t>
                      </a:r>
                      <a:endParaRPr lang="en-US" sz="1400">
                        <a:effectLst/>
                        <a:latin typeface="Calibri"/>
                        <a:ea typeface="Times New Roman"/>
                        <a:cs typeface="B Titr" pitchFamily="2" charset="-78"/>
                      </a:endParaRPr>
                    </a:p>
                  </a:txBody>
                  <a:tcPr marL="68580" marR="68580" marT="0" marB="0"/>
                </a:tc>
              </a:tr>
              <a:tr h="4436294">
                <a:tc>
                  <a:txBody>
                    <a:bodyPr/>
                    <a:lstStyle/>
                    <a:p>
                      <a:pPr marL="71755" marR="71755" algn="justLow" rtl="1">
                        <a:lnSpc>
                          <a:spcPct val="115000"/>
                        </a:lnSpc>
                        <a:spcAft>
                          <a:spcPts val="0"/>
                        </a:spcAft>
                      </a:pPr>
                      <a:r>
                        <a:rPr lang="fa-IR" sz="2000" dirty="0">
                          <a:effectLst/>
                          <a:cs typeface="B Titr" pitchFamily="2" charset="-78"/>
                        </a:rPr>
                        <a:t> بطور مثال: یک جلسه ازروزرچهار شنبه </a:t>
                      </a:r>
                      <a:endParaRPr lang="en-US" sz="1400" dirty="0">
                        <a:effectLst/>
                        <a:latin typeface="Calibri"/>
                        <a:ea typeface="Times New Roman"/>
                        <a:cs typeface="B Titr" pitchFamily="2" charset="-78"/>
                      </a:endParaRPr>
                    </a:p>
                  </a:txBody>
                  <a:tcPr marL="68580" marR="68580" marT="0" marB="0" vert="vert270"/>
                </a:tc>
                <a:tc>
                  <a:txBody>
                    <a:bodyPr/>
                    <a:lstStyle/>
                    <a:p>
                      <a:pPr algn="justLow" rtl="1">
                        <a:lnSpc>
                          <a:spcPct val="115000"/>
                        </a:lnSpc>
                        <a:spcAft>
                          <a:spcPts val="0"/>
                        </a:spcAft>
                      </a:pPr>
                      <a:r>
                        <a:rPr lang="fa-IR" sz="1800" dirty="0">
                          <a:effectLst/>
                          <a:cs typeface="B Titr" pitchFamily="2" charset="-78"/>
                        </a:rPr>
                        <a:t>ششم</a:t>
                      </a:r>
                      <a:endParaRPr lang="en-US" sz="1400" dirty="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800" dirty="0">
                          <a:effectLst/>
                          <a:cs typeface="B Titr" pitchFamily="2" charset="-78"/>
                        </a:rPr>
                        <a:t>«علوم تجربی»     سفر به اعماق زمین (درباره ی آن اطلاعات جمع آوری کنند.)</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 با مطالعه ی متن و گفت وگو درباره ی تصاویر</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  نوشتن داستان تخیلی (سفربه اعماق زمین ) </a:t>
                      </a:r>
                      <a:endParaRPr lang="en-US" sz="1400" dirty="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800">
                          <a:effectLst/>
                          <a:cs typeface="B Titr" pitchFamily="2" charset="-78"/>
                        </a:rPr>
                        <a:t>با رسم دلخواه یک </a:t>
                      </a:r>
                      <a:r>
                        <a:rPr lang="fa-IR" sz="2000">
                          <a:effectLst/>
                          <a:cs typeface="B Titr" pitchFamily="2" charset="-78"/>
                        </a:rPr>
                        <a:t>نقاشی</a:t>
                      </a:r>
                      <a:r>
                        <a:rPr lang="fa-IR" sz="1800">
                          <a:effectLst/>
                          <a:cs typeface="B Titr" pitchFamily="2" charset="-78"/>
                        </a:rPr>
                        <a:t> خیالی از اعماق زمین و رنگ آمیزی هر لایه براساس تصورات خود ، اعماق زمین را معرفی کنند.</a:t>
                      </a:r>
                      <a:endParaRPr lang="en-US" sz="14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800">
                          <a:effectLst/>
                          <a:cs typeface="B Titr" pitchFamily="2" charset="-78"/>
                        </a:rPr>
                        <a:t>بامطالعه کردن متن داستانی انتخاب شده </a:t>
                      </a:r>
                      <a:r>
                        <a:rPr lang="fa-IR" sz="1100">
                          <a:effectLst/>
                          <a:cs typeface="B Titr" pitchFamily="2" charset="-78"/>
                        </a:rPr>
                        <a:t>(سفربه اعماق زمین ژول ورن)</a:t>
                      </a:r>
                      <a:r>
                        <a:rPr lang="fa-IR" sz="1800">
                          <a:effectLst/>
                          <a:cs typeface="B Titr" pitchFamily="2" charset="-78"/>
                        </a:rPr>
                        <a:t> زمینه برای درک بیش تر مفاهیم اعماق زمین فراهم می شود.</a:t>
                      </a:r>
                      <a:endParaRPr lang="en-US" sz="1400">
                        <a:effectLst/>
                        <a:latin typeface="Calibri"/>
                        <a:ea typeface="Times New Roman"/>
                        <a:cs typeface="B Titr" pitchFamily="2" charset="-78"/>
                      </a:endParaRPr>
                    </a:p>
                  </a:txBody>
                  <a:tcPr marL="68580" marR="68580" marT="0" marB="0"/>
                </a:tc>
                <a:tc>
                  <a:txBody>
                    <a:bodyPr/>
                    <a:lstStyle/>
                    <a:p>
                      <a:pPr algn="justLow" rtl="1">
                        <a:lnSpc>
                          <a:spcPct val="115000"/>
                        </a:lnSpc>
                        <a:spcAft>
                          <a:spcPts val="0"/>
                        </a:spcAft>
                      </a:pPr>
                      <a:r>
                        <a:rPr lang="fa-IR" sz="1800" dirty="0">
                          <a:effectLst/>
                          <a:cs typeface="B Titr" pitchFamily="2" charset="-78"/>
                        </a:rPr>
                        <a:t>با توجه به اطلاعاتی که کسب می کنند، </a:t>
                      </a:r>
                      <a:r>
                        <a:rPr lang="fa-IR" sz="2000" dirty="0">
                          <a:effectLst/>
                          <a:cs typeface="B Titr" pitchFamily="2" charset="-78"/>
                        </a:rPr>
                        <a:t>انشایی</a:t>
                      </a:r>
                      <a:r>
                        <a:rPr lang="fa-IR" sz="1800" dirty="0">
                          <a:effectLst/>
                          <a:cs typeface="B Titr" pitchFamily="2" charset="-78"/>
                        </a:rPr>
                        <a:t> درچند سطر بنویسندکه به عنوان مقاله ای از زبان هر یک از لایه های زمین باشد. (جان بخشی) </a:t>
                      </a:r>
                      <a:endParaRPr lang="en-US" sz="1400" dirty="0">
                        <a:effectLst/>
                        <a:cs typeface="B Titr" pitchFamily="2" charset="-78"/>
                      </a:endParaRPr>
                    </a:p>
                    <a:p>
                      <a:pPr algn="justLow" rtl="1">
                        <a:lnSpc>
                          <a:spcPct val="115000"/>
                        </a:lnSpc>
                        <a:spcAft>
                          <a:spcPts val="0"/>
                        </a:spcAft>
                      </a:pPr>
                      <a:r>
                        <a:rPr lang="fa-IR" sz="1800" dirty="0">
                          <a:effectLst/>
                          <a:cs typeface="B Titr" pitchFamily="2" charset="-78"/>
                        </a:rPr>
                        <a:t>ازواژه های : لایه لرزش، امواج و... استفاده کنند.</a:t>
                      </a:r>
                      <a:endParaRPr lang="en-US" sz="1400" dirty="0">
                        <a:effectLst/>
                        <a:latin typeface="Calibri"/>
                        <a:ea typeface="Times New Roman"/>
                        <a:cs typeface="B Titr" pitchFamily="2" charset="-78"/>
                      </a:endParaRPr>
                    </a:p>
                  </a:txBody>
                  <a:tcPr marL="68580" marR="68580" marT="0" marB="0"/>
                </a:tc>
              </a:tr>
            </a:tbl>
          </a:graphicData>
        </a:graphic>
      </p:graphicFrame>
    </p:spTree>
    <p:extLst>
      <p:ext uri="{BB962C8B-B14F-4D97-AF65-F5344CB8AC3E}">
        <p14:creationId xmlns:p14="http://schemas.microsoft.com/office/powerpoint/2010/main" val="357126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7"/>
                                        </p:tgtEl>
                                        <p:attrNameLst>
                                          <p:attrName>ppt_y</p:attrName>
                                        </p:attrNameLst>
                                      </p:cBhvr>
                                      <p:tavLst>
                                        <p:tav tm="0">
                                          <p:val>
                                            <p:strVal val="#ppt_y"/>
                                          </p:val>
                                        </p:tav>
                                        <p:tav tm="100000">
                                          <p:val>
                                            <p:strVal val="#ppt_y"/>
                                          </p:val>
                                        </p:tav>
                                      </p:tavLst>
                                    </p:anim>
                                    <p:anim calcmode="lin" valueType="num">
                                      <p:cBhvr>
                                        <p:cTn id="18" dur="5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ppt_w</p:attrName>
                                        </p:attrNameLst>
                                      </p:cBhvr>
                                      <p:tavLst>
                                        <p:tav tm="0">
                                          <p:val>
                                            <p:fltVal val="0"/>
                                          </p:val>
                                        </p:tav>
                                        <p:tav tm="100000">
                                          <p:val>
                                            <p:strVal val="#ppt_w"/>
                                          </p:val>
                                        </p:tav>
                                      </p:tavLst>
                                    </p:anim>
                                    <p:anim calcmode="lin" valueType="num">
                                      <p:cBhvr>
                                        <p:cTn id="26" dur="500" fill="hold"/>
                                        <p:tgtEl>
                                          <p:spTgt spid="3"/>
                                        </p:tgtEl>
                                        <p:attrNameLst>
                                          <p:attrName>ppt_h</p:attrName>
                                        </p:attrNameLst>
                                      </p:cBhvr>
                                      <p:tavLst>
                                        <p:tav tm="0">
                                          <p:val>
                                            <p:fltVal val="0"/>
                                          </p:val>
                                        </p:tav>
                                        <p:tav tm="100000">
                                          <p:val>
                                            <p:strVal val="#ppt_h"/>
                                          </p:val>
                                        </p:tav>
                                      </p:tavLst>
                                    </p:anim>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533400"/>
            <a:ext cx="8229600" cy="5562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3600" b="1" dirty="0">
                <a:solidFill>
                  <a:srgbClr val="FF0000"/>
                </a:solidFill>
                <a:cs typeface="B Titr" pitchFamily="2" charset="-78"/>
              </a:rPr>
              <a:t>گروه دوم یادگیری</a:t>
            </a:r>
            <a:r>
              <a:rPr lang="fa-IR" sz="3600" b="1" dirty="0">
                <a:cs typeface="B Titr" pitchFamily="2" charset="-78"/>
              </a:rPr>
              <a:t>، فعالیت را با مطالعه ی یک متن که معلم تهیه کرده است در بین اعضای خود شروع می کنند. پس ازمطالعه ی متن که اطلاعات ارائه می کند باید شرایطی که گیاهان برای غذا سازی نیازدارند را مشخص کنندواطلاعات مورد نظر را بنویسند. همچنین باید تعیین کنند که خاک چه نقشی دررشد و غذا سازی گیاه دارد. تا پایان جلسه، سه پایه ی تشکیل دهنده ی گروه دوم با هم به انجام فعالیت می پردازند. درپایان جلسه افرادوگروه نتایج خودرا به کلاس گزارش می کنند. </a:t>
            </a:r>
            <a:endParaRPr lang="en-US" sz="3600" dirty="0">
              <a:cs typeface="B Titr" pitchFamily="2" charset="-78"/>
            </a:endParaRPr>
          </a:p>
        </p:txBody>
      </p:sp>
    </p:spTree>
    <p:extLst>
      <p:ext uri="{BB962C8B-B14F-4D97-AF65-F5344CB8AC3E}">
        <p14:creationId xmlns:p14="http://schemas.microsoft.com/office/powerpoint/2010/main" val="40729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28600"/>
            <a:ext cx="8229600" cy="1143000"/>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b="1" dirty="0">
                <a:cs typeface="B Titr" pitchFamily="2" charset="-78"/>
              </a:rPr>
              <a:t>فعالیت های پیشنهادی این برنامه : </a:t>
            </a:r>
            <a:endParaRPr lang="en-US" dirty="0">
              <a:cs typeface="B Titr" pitchFamily="2" charset="-78"/>
            </a:endParaRPr>
          </a:p>
          <a:p>
            <a:pPr algn="r" rtl="1"/>
            <a:r>
              <a:rPr lang="en-US" b="1" dirty="0">
                <a:cs typeface="B Titr" pitchFamily="2" charset="-78"/>
                <a:sym typeface="Wingdings"/>
              </a:rPr>
              <a:t></a:t>
            </a:r>
            <a:r>
              <a:rPr lang="fa-IR" b="1" dirty="0">
                <a:cs typeface="B Titr" pitchFamily="2" charset="-78"/>
              </a:rPr>
              <a:t>  این فعالیت به تلفیق دروس پایه ی ششم پرداخته است. محور اصلی تدریس این  جلسه ی آموزشی درس« علوم تجربی» است. درس های «هنر، فارسی خوانداری ونوشتاری» نیزبه کمک آن پوشش داده       می شود. در اجرای این برنامه ی طراحی شده، معلم فعالیت های مختلفی را می تواند به صورت زیر عمل کند.</a:t>
            </a:r>
            <a:endParaRPr lang="en-US" dirty="0">
              <a:cs typeface="B Titr" pitchFamily="2" charset="-78"/>
            </a:endParaRPr>
          </a:p>
        </p:txBody>
      </p:sp>
      <p:sp>
        <p:nvSpPr>
          <p:cNvPr id="5" name="Title 1"/>
          <p:cNvSpPr txBox="1">
            <a:spLocks/>
          </p:cNvSpPr>
          <p:nvPr/>
        </p:nvSpPr>
        <p:spPr>
          <a:xfrm>
            <a:off x="457200" y="1447800"/>
            <a:ext cx="8534400" cy="5105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800" b="1" dirty="0" smtClean="0">
                <a:cs typeface="B Titr" pitchFamily="2" charset="-78"/>
              </a:rPr>
              <a:t>1- ابتدا </a:t>
            </a:r>
            <a:r>
              <a:rPr lang="fa-IR" sz="2800" b="1" dirty="0">
                <a:cs typeface="B Titr" pitchFamily="2" charset="-78"/>
              </a:rPr>
              <a:t>معلم ازفراگیران می خواهد: </a:t>
            </a:r>
            <a:endParaRPr lang="en-US" sz="2800" dirty="0">
              <a:cs typeface="B Titr" pitchFamily="2" charset="-78"/>
            </a:endParaRPr>
          </a:p>
          <a:p>
            <a:pPr lvl="0" algn="r" rtl="1"/>
            <a:r>
              <a:rPr lang="fa-IR" sz="2800" b="1" dirty="0">
                <a:cs typeface="B Titr" pitchFamily="2" charset="-78"/>
              </a:rPr>
              <a:t>برای آشنایی با مفهوم «اعماق زمین» وایجاد انگیزه، ابتدا هر کسی آن چه را که درباره ی درون زمین حدس می زنند و یا فکرمی کنند را در چهار پنج دقیقه به عنوان متن سخنرانی بنویسند. و آن را برای همکلاسی ها بخوانند. </a:t>
            </a:r>
            <a:endParaRPr lang="en-US" sz="2800" dirty="0">
              <a:cs typeface="B Titr" pitchFamily="2" charset="-78"/>
            </a:endParaRPr>
          </a:p>
          <a:p>
            <a:pPr lvl="0" algn="r" rtl="1"/>
            <a:r>
              <a:rPr lang="fa-IR" sz="2800" b="1" dirty="0">
                <a:cs typeface="B Titr" pitchFamily="2" charset="-78"/>
              </a:rPr>
              <a:t>داستان تهیه شده ی ژول ورن را درباره ی سفر به اعماق زمین مطالعه کنند. سپس در پایان داستان به پرسش ها پاسخ دهند. زمان آموزش 5دقیقه.</a:t>
            </a:r>
            <a:endParaRPr lang="en-US" sz="2800" dirty="0">
              <a:cs typeface="B Titr" pitchFamily="2" charset="-78"/>
            </a:endParaRPr>
          </a:p>
          <a:p>
            <a:pPr lvl="0" algn="r" rtl="1"/>
            <a:r>
              <a:rPr lang="fa-IR" sz="2800" b="1" dirty="0">
                <a:cs typeface="B Titr" pitchFamily="2" charset="-78"/>
              </a:rPr>
              <a:t>پس از مطالعه ی متن داستان ژول ورن ، کتاب علوم تجربی را هم مطالعه کنند. و با تصویرکتاب درسی مطابقت دهند. سپس به پرسش های از قبل تهیه شده ی معلم در باره ی مفهوم مورد نظرپاسخ دهند.</a:t>
            </a:r>
            <a:endParaRPr lang="en-US" sz="2800" dirty="0">
              <a:cs typeface="B Titr" pitchFamily="2" charset="-78"/>
            </a:endParaRPr>
          </a:p>
        </p:txBody>
      </p:sp>
    </p:spTree>
    <p:extLst>
      <p:ext uri="{BB962C8B-B14F-4D97-AF65-F5344CB8AC3E}">
        <p14:creationId xmlns:p14="http://schemas.microsoft.com/office/powerpoint/2010/main" val="349354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5"/>
                                        </p:tgtEl>
                                        <p:attrNameLst>
                                          <p:attrName>ppt_y</p:attrName>
                                        </p:attrNameLst>
                                      </p:cBhvr>
                                      <p:tavLst>
                                        <p:tav tm="0">
                                          <p:val>
                                            <p:strVal val="#ppt_y"/>
                                          </p:val>
                                        </p:tav>
                                        <p:tav tm="100000">
                                          <p:val>
                                            <p:strVal val="#ppt_y"/>
                                          </p:val>
                                        </p:tav>
                                      </p:tavLst>
                                    </p:anim>
                                    <p:anim calcmode="lin" valueType="num">
                                      <p:cBhvr>
                                        <p:cTn id="18"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457200"/>
            <a:ext cx="8534400" cy="6096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3600" b="1" dirty="0" smtClean="0">
                <a:solidFill>
                  <a:srgbClr val="FF0000"/>
                </a:solidFill>
                <a:cs typeface="B Titr" pitchFamily="2" charset="-78"/>
              </a:rPr>
              <a:t>2- با </a:t>
            </a:r>
            <a:r>
              <a:rPr lang="fa-IR" sz="3600" b="1" dirty="0">
                <a:solidFill>
                  <a:srgbClr val="FF0000"/>
                </a:solidFill>
                <a:cs typeface="B Titr" pitchFamily="2" charset="-78"/>
              </a:rPr>
              <a:t>توجه به اطلاعات بدست آمده می توانند :</a:t>
            </a:r>
            <a:endParaRPr lang="en-US" sz="3600" dirty="0">
              <a:solidFill>
                <a:srgbClr val="FF0000"/>
              </a:solidFill>
              <a:cs typeface="B Titr" pitchFamily="2" charset="-78"/>
            </a:endParaRPr>
          </a:p>
          <a:p>
            <a:pPr lvl="0" algn="r" rtl="1"/>
            <a:r>
              <a:rPr lang="fa-IR" sz="4000" b="1" dirty="0">
                <a:cs typeface="B Titr" pitchFamily="2" charset="-78"/>
              </a:rPr>
              <a:t>نقاشی دلخواه خود را درباره ی اعماق زمین رسم کنند. ودرآن نشان دهند که از دیدگاه آنان لایه ها چگونه اند. فرصت داده شود تا نقاشی را رنگ کنند. درپایان کار نقاشی، هرکدام آثار خلق شده را برای کلاس توضیح دهند. زمان10 دقیقه.</a:t>
            </a:r>
            <a:endParaRPr lang="en-US" sz="4000" dirty="0">
              <a:cs typeface="B Titr" pitchFamily="2" charset="-78"/>
            </a:endParaRPr>
          </a:p>
        </p:txBody>
      </p:sp>
    </p:spTree>
    <p:extLst>
      <p:ext uri="{BB962C8B-B14F-4D97-AF65-F5344CB8AC3E}">
        <p14:creationId xmlns:p14="http://schemas.microsoft.com/office/powerpoint/2010/main" val="667792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540913"/>
            <a:ext cx="8534400" cy="601228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b="1" dirty="0" smtClean="0">
                <a:solidFill>
                  <a:srgbClr val="FF0000"/>
                </a:solidFill>
                <a:cs typeface="B Titr" pitchFamily="2" charset="-78"/>
              </a:rPr>
              <a:t>3- </a:t>
            </a:r>
            <a:r>
              <a:rPr lang="fa-IR" b="1" dirty="0">
                <a:solidFill>
                  <a:srgbClr val="FF0000"/>
                </a:solidFill>
                <a:cs typeface="B Titr" pitchFamily="2" charset="-78"/>
              </a:rPr>
              <a:t>دربخش پایانی : </a:t>
            </a:r>
            <a:endParaRPr lang="en-US" dirty="0">
              <a:solidFill>
                <a:srgbClr val="FF0000"/>
              </a:solidFill>
              <a:cs typeface="B Titr" pitchFamily="2" charset="-78"/>
            </a:endParaRPr>
          </a:p>
          <a:p>
            <a:pPr lvl="0" rtl="1"/>
            <a:r>
              <a:rPr lang="fa-IR" b="1" dirty="0">
                <a:cs typeface="B Titr" pitchFamily="2" charset="-78"/>
              </a:rPr>
              <a:t>دانش آموزان بایددرچند سطر مقاله ای علمی بنویسند که درباره ی اعماق زمین باشد. این نوشته باید درباره ی اهمیت زمین و شگفتیهای آفرینش درخلقت زمین باشد. آن ها باید واژه های معنی داردر کتاب علوم تجربی را در این مقاله بکار برند. </a:t>
            </a:r>
            <a:endParaRPr lang="en-US" sz="4800" dirty="0">
              <a:cs typeface="B Titr" pitchFamily="2" charset="-78"/>
            </a:endParaRPr>
          </a:p>
        </p:txBody>
      </p:sp>
    </p:spTree>
    <p:extLst>
      <p:ext uri="{BB962C8B-B14F-4D97-AF65-F5344CB8AC3E}">
        <p14:creationId xmlns:p14="http://schemas.microsoft.com/office/powerpoint/2010/main" val="772025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82958" y="152400"/>
            <a:ext cx="82296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sz="2800" b="1" u="dotted" dirty="0">
                <a:solidFill>
                  <a:srgbClr val="FF0000"/>
                </a:solidFill>
                <a:cs typeface="B Titr" pitchFamily="2" charset="-78"/>
              </a:rPr>
              <a:t>ب- جلسه ی دوم</a:t>
            </a:r>
            <a:r>
              <a:rPr lang="fa-IR" sz="2800" b="1" dirty="0">
                <a:solidFill>
                  <a:srgbClr val="FF0000"/>
                </a:solidFill>
                <a:cs typeface="B Titr" pitchFamily="2" charset="-78"/>
              </a:rPr>
              <a:t>:  </a:t>
            </a:r>
            <a:endParaRPr lang="en-US" sz="2800" dirty="0">
              <a:solidFill>
                <a:srgbClr val="FF0000"/>
              </a:solidFill>
              <a:cs typeface="B Titr" pitchFamily="2" charset="-78"/>
            </a:endParaRPr>
          </a:p>
        </p:txBody>
      </p:sp>
      <p:sp>
        <p:nvSpPr>
          <p:cNvPr id="3" name="Title 1"/>
          <p:cNvSpPr txBox="1">
            <a:spLocks/>
          </p:cNvSpPr>
          <p:nvPr/>
        </p:nvSpPr>
        <p:spPr>
          <a:xfrm>
            <a:off x="533400" y="990600"/>
            <a:ext cx="8229600" cy="2819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800" b="1" dirty="0">
                <a:solidFill>
                  <a:srgbClr val="FF0000"/>
                </a:solidFill>
                <a:cs typeface="B Titr" pitchFamily="2" charset="-78"/>
              </a:rPr>
              <a:t>در جلسه ی دوم </a:t>
            </a:r>
            <a:r>
              <a:rPr lang="fa-IR" sz="2800" b="1" dirty="0">
                <a:cs typeface="B Titr" pitchFamily="2" charset="-78"/>
              </a:rPr>
              <a:t>این برنامه، باز هم دانش آموزان پایه های اول، دوم وسوم دریک گروه یادگیری قرار می گیرند. وپایه های چهارم ، پنجم و ششم درگروه دوم سازماندهی می شوند. </a:t>
            </a:r>
            <a:endParaRPr lang="en-US" sz="2800" dirty="0">
              <a:cs typeface="B Titr" pitchFamily="2" charset="-78"/>
            </a:endParaRPr>
          </a:p>
          <a:p>
            <a:pPr algn="r" rtl="1"/>
            <a:r>
              <a:rPr lang="fa-IR" sz="2800" b="1" dirty="0">
                <a:cs typeface="B Titr" pitchFamily="2" charset="-78"/>
              </a:rPr>
              <a:t>=  در </a:t>
            </a:r>
            <a:r>
              <a:rPr lang="fa-IR" sz="2800" b="1" dirty="0">
                <a:solidFill>
                  <a:srgbClr val="FF0000"/>
                </a:solidFill>
                <a:cs typeface="B Titr" pitchFamily="2" charset="-78"/>
              </a:rPr>
              <a:t>گروه اول </a:t>
            </a:r>
            <a:r>
              <a:rPr lang="fa-IR" sz="2800" b="1" dirty="0">
                <a:cs typeface="B Titr" pitchFamily="2" charset="-78"/>
              </a:rPr>
              <a:t>فعالیتی که معلم تعیین می کند این است که هر کدام از اعضای گروه به ترتیب پایه در جمع خودشان باید توصیف خود را از تصاویرداستانی کتاب، برای دیگر اعضای گروه ارائه نماید. </a:t>
            </a:r>
            <a:endParaRPr lang="en-US" sz="2800" dirty="0">
              <a:cs typeface="B Titr" pitchFamily="2" charset="-78"/>
            </a:endParaRPr>
          </a:p>
        </p:txBody>
      </p:sp>
      <p:sp>
        <p:nvSpPr>
          <p:cNvPr id="4" name="Title 1"/>
          <p:cNvSpPr txBox="1">
            <a:spLocks/>
          </p:cNvSpPr>
          <p:nvPr/>
        </p:nvSpPr>
        <p:spPr>
          <a:xfrm>
            <a:off x="584915" y="4038600"/>
            <a:ext cx="8229600" cy="23428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800" b="1" dirty="0">
                <a:cs typeface="B Titr" pitchFamily="2" charset="-78"/>
              </a:rPr>
              <a:t>= </a:t>
            </a:r>
            <a:r>
              <a:rPr lang="fa-IR" sz="2800" b="1" dirty="0">
                <a:solidFill>
                  <a:srgbClr val="FF0000"/>
                </a:solidFill>
                <a:cs typeface="B Titr" pitchFamily="2" charset="-78"/>
              </a:rPr>
              <a:t>درگروه دوم </a:t>
            </a:r>
            <a:r>
              <a:rPr lang="fa-IR" sz="2800" b="1" dirty="0">
                <a:cs typeface="B Titr" pitchFamily="2" charset="-78"/>
              </a:rPr>
              <a:t>هم باید برابر دستورکار، هر کدام از اعضای گروه متن تهیه شده را ابتدا صامت خوانی کنند. سپس به کمک اعضای گروه،اقدام به پاسخ دادن پرسش هایی که درپایان متن درس آمده است نمایند. درپایان جلسه گروه ها نتایج خود را به کلاس گزارش کنند.  </a:t>
            </a:r>
            <a:endParaRPr lang="en-US" sz="2800" dirty="0">
              <a:cs typeface="B Titr" pitchFamily="2" charset="-78"/>
            </a:endParaRPr>
          </a:p>
          <a:p>
            <a:pPr lvl="0" algn="r" rtl="1"/>
            <a:endParaRPr lang="en-US" sz="2800" dirty="0">
              <a:cs typeface="B Titr" pitchFamily="2" charset="-78"/>
            </a:endParaRPr>
          </a:p>
        </p:txBody>
      </p:sp>
    </p:spTree>
    <p:extLst>
      <p:ext uri="{BB962C8B-B14F-4D97-AF65-F5344CB8AC3E}">
        <p14:creationId xmlns:p14="http://schemas.microsoft.com/office/powerpoint/2010/main" val="63726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4"/>
                                        </p:tgtEl>
                                        <p:attrNameLst>
                                          <p:attrName>ppt_y</p:attrName>
                                        </p:attrNameLst>
                                      </p:cBhvr>
                                      <p:tavLst>
                                        <p:tav tm="0">
                                          <p:val>
                                            <p:strVal val="#ppt_y"/>
                                          </p:val>
                                        </p:tav>
                                        <p:tav tm="100000">
                                          <p:val>
                                            <p:strVal val="#ppt_y"/>
                                          </p:val>
                                        </p:tav>
                                      </p:tavLst>
                                    </p:anim>
                                    <p:anim calcmode="lin" valueType="num">
                                      <p:cBhvr>
                                        <p:cTn id="2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82958" y="152400"/>
            <a:ext cx="82296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sz="2800" b="1" u="dotted" dirty="0">
                <a:solidFill>
                  <a:srgbClr val="FF0000"/>
                </a:solidFill>
                <a:cs typeface="B Titr" pitchFamily="2" charset="-78"/>
              </a:rPr>
              <a:t>ج- جلسه ی سوم</a:t>
            </a:r>
            <a:r>
              <a:rPr lang="fa-IR" sz="2800" b="1" dirty="0">
                <a:solidFill>
                  <a:srgbClr val="FF0000"/>
                </a:solidFill>
                <a:cs typeface="B Titr" pitchFamily="2" charset="-78"/>
              </a:rPr>
              <a:t>:</a:t>
            </a:r>
            <a:endParaRPr lang="en-US" sz="2800" dirty="0">
              <a:solidFill>
                <a:srgbClr val="FF0000"/>
              </a:solidFill>
              <a:cs typeface="B Titr" pitchFamily="2" charset="-78"/>
            </a:endParaRPr>
          </a:p>
        </p:txBody>
      </p:sp>
      <p:sp>
        <p:nvSpPr>
          <p:cNvPr id="3" name="Title 1"/>
          <p:cNvSpPr txBox="1">
            <a:spLocks/>
          </p:cNvSpPr>
          <p:nvPr/>
        </p:nvSpPr>
        <p:spPr>
          <a:xfrm>
            <a:off x="533400" y="990600"/>
            <a:ext cx="8229600" cy="1676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800" b="1" dirty="0">
                <a:solidFill>
                  <a:srgbClr val="FF0000"/>
                </a:solidFill>
                <a:cs typeface="B Titr" pitchFamily="2" charset="-78"/>
              </a:rPr>
              <a:t>درجلسه ی سوم </a:t>
            </a:r>
            <a:r>
              <a:rPr lang="fa-IR" sz="2800" b="1" dirty="0">
                <a:cs typeface="B Titr" pitchFamily="2" charset="-78"/>
              </a:rPr>
              <a:t>این برنامه، گروه یادگیری با همان ترکیب های پایه ای قبلی تشکیل می شود. </a:t>
            </a:r>
            <a:endParaRPr lang="en-US" sz="2800" dirty="0">
              <a:cs typeface="B Titr" pitchFamily="2" charset="-78"/>
            </a:endParaRPr>
          </a:p>
          <a:p>
            <a:pPr algn="r" rtl="1"/>
            <a:r>
              <a:rPr lang="fa-IR" sz="2800" b="1" dirty="0">
                <a:cs typeface="B Titr" pitchFamily="2" charset="-78"/>
              </a:rPr>
              <a:t>=  درگروه اول باید فعالیت های نوشتاری کتاب درسی را باکمک و راهنمایی اعضای گروه، انجام دهند. </a:t>
            </a:r>
            <a:endParaRPr lang="en-US" sz="2800" dirty="0">
              <a:cs typeface="B Titr" pitchFamily="2" charset="-78"/>
            </a:endParaRPr>
          </a:p>
        </p:txBody>
      </p:sp>
      <p:sp>
        <p:nvSpPr>
          <p:cNvPr id="4" name="Title 1"/>
          <p:cNvSpPr txBox="1">
            <a:spLocks/>
          </p:cNvSpPr>
          <p:nvPr/>
        </p:nvSpPr>
        <p:spPr>
          <a:xfrm>
            <a:off x="617112" y="2867158"/>
            <a:ext cx="8229600" cy="330504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800" b="1" dirty="0">
                <a:solidFill>
                  <a:srgbClr val="FF0000"/>
                </a:solidFill>
                <a:cs typeface="B Titr" pitchFamily="2" charset="-78"/>
              </a:rPr>
              <a:t>=  گروه دوم </a:t>
            </a:r>
            <a:r>
              <a:rPr lang="fa-IR" sz="2800" b="1" dirty="0">
                <a:cs typeface="B Titr" pitchFamily="2" charset="-78"/>
              </a:rPr>
              <a:t>هم باید همزمان و با راهنمایی معلم به تمرین کردن املا آموزشی در روی تابلوی کلاس بپردازند. زیرا عموما اشکالات املایی سه پایه ی چهارم ، پنجم و ششم مثل هم است. اگرازنوع دیداری ویا آموزشی و... باشد جداسازی آموزش هر پایه لازم نیست. </a:t>
            </a:r>
            <a:endParaRPr lang="en-US" sz="2800" dirty="0">
              <a:cs typeface="B Titr" pitchFamily="2" charset="-78"/>
            </a:endParaRPr>
          </a:p>
          <a:p>
            <a:pPr algn="r" rtl="1"/>
            <a:r>
              <a:rPr lang="fa-IR" sz="2800" b="1" dirty="0">
                <a:cs typeface="B Titr" pitchFamily="2" charset="-78"/>
              </a:rPr>
              <a:t>=  درپایان جلسه معلم نتایج گروه اول را ارزیابی می کند.</a:t>
            </a:r>
            <a:endParaRPr lang="en-US" sz="2800" dirty="0">
              <a:cs typeface="B Titr" pitchFamily="2" charset="-78"/>
            </a:endParaRPr>
          </a:p>
          <a:p>
            <a:pPr lvl="0" algn="r" rtl="1"/>
            <a:endParaRPr lang="en-US" sz="2800" dirty="0">
              <a:cs typeface="B Titr" pitchFamily="2" charset="-78"/>
            </a:endParaRPr>
          </a:p>
        </p:txBody>
      </p:sp>
    </p:spTree>
    <p:extLst>
      <p:ext uri="{BB962C8B-B14F-4D97-AF65-F5344CB8AC3E}">
        <p14:creationId xmlns:p14="http://schemas.microsoft.com/office/powerpoint/2010/main" val="3140027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4"/>
                                        </p:tgtEl>
                                        <p:attrNameLst>
                                          <p:attrName>ppt_y</p:attrName>
                                        </p:attrNameLst>
                                      </p:cBhvr>
                                      <p:tavLst>
                                        <p:tav tm="0">
                                          <p:val>
                                            <p:strVal val="#ppt_y"/>
                                          </p:val>
                                        </p:tav>
                                        <p:tav tm="100000">
                                          <p:val>
                                            <p:strVal val="#ppt_y"/>
                                          </p:val>
                                        </p:tav>
                                      </p:tavLst>
                                    </p:anim>
                                    <p:anim calcmode="lin" valueType="num">
                                      <p:cBhvr>
                                        <p:cTn id="2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82958" y="152400"/>
            <a:ext cx="82296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rtl="1"/>
            <a:r>
              <a:rPr lang="fa-IR" sz="2800" b="1" u="dotted" dirty="0">
                <a:solidFill>
                  <a:srgbClr val="FF0000"/>
                </a:solidFill>
                <a:cs typeface="B Titr" pitchFamily="2" charset="-78"/>
              </a:rPr>
              <a:t>د – جلسه ی چهارم</a:t>
            </a:r>
            <a:r>
              <a:rPr lang="fa-IR" sz="2800" b="1" dirty="0">
                <a:solidFill>
                  <a:srgbClr val="FF0000"/>
                </a:solidFill>
                <a:cs typeface="B Titr" pitchFamily="2" charset="-78"/>
              </a:rPr>
              <a:t>:</a:t>
            </a:r>
            <a:endParaRPr lang="en-US" sz="2800" dirty="0">
              <a:solidFill>
                <a:srgbClr val="FF0000"/>
              </a:solidFill>
              <a:cs typeface="B Titr" pitchFamily="2" charset="-78"/>
            </a:endParaRPr>
          </a:p>
        </p:txBody>
      </p:sp>
      <p:sp>
        <p:nvSpPr>
          <p:cNvPr id="3" name="Title 1"/>
          <p:cNvSpPr txBox="1">
            <a:spLocks/>
          </p:cNvSpPr>
          <p:nvPr/>
        </p:nvSpPr>
        <p:spPr>
          <a:xfrm>
            <a:off x="533400" y="990600"/>
            <a:ext cx="8229600" cy="2514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r" rtl="1"/>
            <a:r>
              <a:rPr lang="fa-IR" sz="2800" b="1" dirty="0">
                <a:cs typeface="B Titr" pitchFamily="2" charset="-78"/>
              </a:rPr>
              <a:t>درجلسه ی چهارم این برنامه، ترکیبی از دانش آموزان همه ی پایه ها دریک گروه قرار می گیرند. </a:t>
            </a:r>
            <a:endParaRPr lang="en-US" sz="2800" dirty="0">
              <a:cs typeface="B Titr" pitchFamily="2" charset="-78"/>
            </a:endParaRPr>
          </a:p>
          <a:p>
            <a:pPr algn="r" rtl="1"/>
            <a:r>
              <a:rPr lang="fa-IR" sz="2800" b="1" dirty="0">
                <a:cs typeface="B Titr" pitchFamily="2" charset="-78"/>
              </a:rPr>
              <a:t>=  در آغاز آموزش همه باید به شنیدن قرائت قرآن که از نوار صوتی پخش می شود وا داشته شوند. سپس معلم به ترتیب ازاعضای گروه (از پایه ی بالا) می خواهد که به روخوانی آیات در جمع گروه خود بپردازند. </a:t>
            </a:r>
            <a:endParaRPr lang="en-US" sz="2800" dirty="0">
              <a:cs typeface="B Titr" pitchFamily="2" charset="-78"/>
            </a:endParaRPr>
          </a:p>
        </p:txBody>
      </p:sp>
      <p:sp>
        <p:nvSpPr>
          <p:cNvPr id="4" name="Title 1"/>
          <p:cNvSpPr txBox="1">
            <a:spLocks/>
          </p:cNvSpPr>
          <p:nvPr/>
        </p:nvSpPr>
        <p:spPr>
          <a:xfrm>
            <a:off x="617112" y="3962400"/>
            <a:ext cx="8229600" cy="1219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800" b="1" dirty="0">
                <a:cs typeface="B Titr" pitchFamily="2" charset="-78"/>
              </a:rPr>
              <a:t>= در قسمت پایانی این جلسه ی آموزشی، به تشخیص معلم دانش آموزان هرپایه به فعالیت های مستقلی که معلم برای آنان تعیین کرده است می پردازند. </a:t>
            </a:r>
            <a:endParaRPr lang="en-US" sz="2800" dirty="0">
              <a:cs typeface="B Titr" pitchFamily="2" charset="-78"/>
            </a:endParaRPr>
          </a:p>
        </p:txBody>
      </p:sp>
    </p:spTree>
    <p:extLst>
      <p:ext uri="{BB962C8B-B14F-4D97-AF65-F5344CB8AC3E}">
        <p14:creationId xmlns:p14="http://schemas.microsoft.com/office/powerpoint/2010/main" val="283570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4"/>
                                        </p:tgtEl>
                                        <p:attrNameLst>
                                          <p:attrName>ppt_y</p:attrName>
                                        </p:attrNameLst>
                                      </p:cBhvr>
                                      <p:tavLst>
                                        <p:tav tm="0">
                                          <p:val>
                                            <p:strVal val="#ppt_y"/>
                                          </p:val>
                                        </p:tav>
                                        <p:tav tm="100000">
                                          <p:val>
                                            <p:strVal val="#ppt_y"/>
                                          </p:val>
                                        </p:tav>
                                      </p:tavLst>
                                    </p:anim>
                                    <p:anim calcmode="lin" valueType="num">
                                      <p:cBhvr>
                                        <p:cTn id="2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82958" y="152400"/>
            <a:ext cx="82296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a:r>
              <a:rPr lang="fa-IR" sz="2400" b="1" dirty="0">
                <a:cs typeface="B Titr" pitchFamily="2" charset="-78"/>
              </a:rPr>
              <a:t> 2  -  برنامه ی پیشنهادی روزانه با شیوه ی «</a:t>
            </a:r>
            <a:r>
              <a:rPr lang="fa-IR" sz="2400" b="1" dirty="0">
                <a:solidFill>
                  <a:srgbClr val="FF0000"/>
                </a:solidFill>
                <a:cs typeface="B Titr" pitchFamily="2" charset="-78"/>
              </a:rPr>
              <a:t>تلفیقی</a:t>
            </a:r>
            <a:r>
              <a:rPr lang="fa-IR" sz="2400" b="1" dirty="0">
                <a:cs typeface="B Titr" pitchFamily="2" charset="-78"/>
              </a:rPr>
              <a:t>» که ماده درسی متفاوت اما هدف آموزشی </a:t>
            </a:r>
            <a:r>
              <a:rPr lang="fa-IR" sz="2400" b="1" dirty="0" smtClean="0">
                <a:cs typeface="B Titr" pitchFamily="2" charset="-78"/>
              </a:rPr>
              <a:t> </a:t>
            </a:r>
            <a:r>
              <a:rPr lang="fa-IR" sz="2400" b="1" dirty="0">
                <a:cs typeface="B Titr" pitchFamily="2" charset="-78"/>
              </a:rPr>
              <a:t>مشترک است. (</a:t>
            </a:r>
            <a:r>
              <a:rPr lang="fa-IR" sz="2400" b="1" dirty="0">
                <a:solidFill>
                  <a:srgbClr val="FF0000"/>
                </a:solidFill>
                <a:cs typeface="B Titr" pitchFamily="2" charset="-78"/>
              </a:rPr>
              <a:t>درکلاس 6 پایه ای</a:t>
            </a:r>
            <a:r>
              <a:rPr lang="fa-IR" sz="2400" b="1" dirty="0" smtClean="0">
                <a:cs typeface="B Titr" pitchFamily="2" charset="-78"/>
              </a:rPr>
              <a:t>)</a:t>
            </a:r>
            <a:endParaRPr lang="en-US" sz="2400" dirty="0">
              <a:cs typeface="B Titr" pitchFamily="2"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939675705"/>
              </p:ext>
            </p:extLst>
          </p:nvPr>
        </p:nvGraphicFramePr>
        <p:xfrm>
          <a:off x="152400" y="1066799"/>
          <a:ext cx="8839200" cy="5562602"/>
        </p:xfrm>
        <a:graphic>
          <a:graphicData uri="http://schemas.openxmlformats.org/drawingml/2006/table">
            <a:tbl>
              <a:tblPr rtl="1" firstRow="1" firstCol="1" lastRow="1" lastCol="1" bandRow="1" bandCol="1">
                <a:tableStyleId>{5940675A-B579-460E-94D1-54222C63F5DA}</a:tableStyleId>
              </a:tblPr>
              <a:tblGrid>
                <a:gridCol w="655384"/>
                <a:gridCol w="1522034"/>
                <a:gridCol w="1596053"/>
                <a:gridCol w="1734838"/>
                <a:gridCol w="1734838"/>
                <a:gridCol w="1596053"/>
              </a:tblGrid>
              <a:tr h="397337">
                <a:tc>
                  <a:txBody>
                    <a:bodyPr/>
                    <a:lstStyle/>
                    <a:p>
                      <a:pPr algn="justLow" rtl="1">
                        <a:lnSpc>
                          <a:spcPct val="115000"/>
                        </a:lnSpc>
                        <a:spcAft>
                          <a:spcPts val="0"/>
                        </a:spcAft>
                      </a:pPr>
                      <a:r>
                        <a:rPr lang="fa-IR" sz="900" dirty="0">
                          <a:effectLst/>
                          <a:cs typeface="B Titr" pitchFamily="2" charset="-78"/>
                        </a:rPr>
                        <a:t>ایام هفته</a:t>
                      </a:r>
                      <a:endParaRPr lang="en-US" sz="900" dirty="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 پایه</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    جلسه ی اول</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   جلسه ی دوم         </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    جلسه ی سوم</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  جلسه ی چهارم</a:t>
                      </a:r>
                      <a:endParaRPr lang="en-US" sz="900">
                        <a:effectLst/>
                        <a:latin typeface="Calibri"/>
                        <a:ea typeface="Times New Roman"/>
                        <a:cs typeface="B Titr" pitchFamily="2" charset="-78"/>
                      </a:endParaRPr>
                    </a:p>
                  </a:txBody>
                  <a:tcPr marL="54216" marR="54216" marT="0" marB="0"/>
                </a:tc>
              </a:tr>
              <a:tr h="647092">
                <a:tc rowSpan="6">
                  <a:txBody>
                    <a:bodyPr/>
                    <a:lstStyle/>
                    <a:p>
                      <a:pPr marL="71755" marR="71755" algn="ctr" rtl="1">
                        <a:lnSpc>
                          <a:spcPct val="115000"/>
                        </a:lnSpc>
                        <a:spcAft>
                          <a:spcPts val="0"/>
                        </a:spcAft>
                      </a:pPr>
                      <a:r>
                        <a:rPr lang="fa-IR" sz="1300" dirty="0">
                          <a:solidFill>
                            <a:srgbClr val="FF0000"/>
                          </a:solidFill>
                          <a:effectLst/>
                          <a:cs typeface="B Titr" pitchFamily="2" charset="-78"/>
                        </a:rPr>
                        <a:t>            یکی از روزهای هفته بطور مثال : یک  شنبه    </a:t>
                      </a:r>
                      <a:endParaRPr lang="en-US" sz="900" dirty="0">
                        <a:solidFill>
                          <a:srgbClr val="FF0000"/>
                        </a:solidFill>
                        <a:effectLst/>
                        <a:cs typeface="B Titr" pitchFamily="2" charset="-78"/>
                      </a:endParaRPr>
                    </a:p>
                    <a:p>
                      <a:pPr marL="71755" marR="71755" algn="justLow" rtl="1">
                        <a:lnSpc>
                          <a:spcPct val="115000"/>
                        </a:lnSpc>
                        <a:spcAft>
                          <a:spcPts val="0"/>
                        </a:spcAft>
                      </a:pPr>
                      <a:r>
                        <a:rPr lang="fa-IR" sz="1100" dirty="0" smtClean="0">
                          <a:effectLst/>
                          <a:cs typeface="B Titr" pitchFamily="2" charset="-78"/>
                        </a:rPr>
                        <a:t> </a:t>
                      </a:r>
                      <a:endParaRPr lang="en-US" sz="900" dirty="0">
                        <a:effectLst/>
                        <a:cs typeface="B Titr" pitchFamily="2" charset="-78"/>
                      </a:endParaRPr>
                    </a:p>
                    <a:p>
                      <a:pPr marL="71755" marR="71755" algn="justLow" rtl="1">
                        <a:lnSpc>
                          <a:spcPct val="115000"/>
                        </a:lnSpc>
                        <a:spcAft>
                          <a:spcPts val="0"/>
                        </a:spcAft>
                      </a:pPr>
                      <a:r>
                        <a:rPr lang="fa-IR" sz="1100" dirty="0">
                          <a:effectLst/>
                          <a:cs typeface="B Titr" pitchFamily="2" charset="-78"/>
                        </a:rPr>
                        <a:t> </a:t>
                      </a:r>
                      <a:endParaRPr lang="en-US" sz="900" dirty="0">
                        <a:effectLst/>
                        <a:cs typeface="B Titr" pitchFamily="2" charset="-78"/>
                      </a:endParaRPr>
                    </a:p>
                    <a:p>
                      <a:pPr marL="71755" marR="71755" algn="justLow" rtl="1">
                        <a:lnSpc>
                          <a:spcPct val="115000"/>
                        </a:lnSpc>
                        <a:spcAft>
                          <a:spcPts val="0"/>
                        </a:spcAft>
                      </a:pPr>
                      <a:r>
                        <a:rPr lang="fa-IR" sz="1100" dirty="0">
                          <a:effectLst/>
                          <a:cs typeface="B Titr" pitchFamily="2" charset="-78"/>
                        </a:rPr>
                        <a:t> </a:t>
                      </a:r>
                      <a:endParaRPr lang="en-US" sz="900" dirty="0">
                        <a:effectLst/>
                        <a:latin typeface="Calibri"/>
                        <a:ea typeface="Times New Roman"/>
                        <a:cs typeface="B Titr" pitchFamily="2" charset="-78"/>
                      </a:endParaRPr>
                    </a:p>
                  </a:txBody>
                  <a:tcPr marL="54216" marR="54216" marT="0" marB="0" vert="vert270"/>
                </a:tc>
                <a:tc>
                  <a:txBody>
                    <a:bodyPr/>
                    <a:lstStyle/>
                    <a:p>
                      <a:pPr algn="justLow" rtl="1">
                        <a:lnSpc>
                          <a:spcPct val="115000"/>
                        </a:lnSpc>
                        <a:spcAft>
                          <a:spcPts val="0"/>
                        </a:spcAft>
                      </a:pPr>
                      <a:r>
                        <a:rPr lang="fa-IR" sz="1100" dirty="0">
                          <a:effectLst/>
                          <a:cs typeface="B Titr" pitchFamily="2" charset="-78"/>
                        </a:rPr>
                        <a:t> اول</a:t>
                      </a:r>
                      <a:endParaRPr lang="en-US" sz="900" dirty="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هنر</a:t>
                      </a:r>
                      <a:r>
                        <a:rPr lang="fa-IR" sz="800">
                          <a:effectLst/>
                          <a:cs typeface="B Titr" pitchFamily="2" charset="-78"/>
                        </a:rPr>
                        <a:t>(رسم نقاشی که موضوع آن درباره  مسافرت باشد.)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ورزش</a:t>
                      </a:r>
                      <a:r>
                        <a:rPr lang="fa-IR" sz="800">
                          <a:effectLst/>
                          <a:cs typeface="B Titr" pitchFamily="2" charset="-78"/>
                        </a:rPr>
                        <a:t>(باطناب چند عدد بسازندوبه عنوان بازی از روی آن بپرند.)</a:t>
                      </a:r>
                      <a:endParaRPr lang="en-US" sz="900">
                        <a:effectLst/>
                        <a:latin typeface="Calibri"/>
                        <a:ea typeface="Times New Roman"/>
                        <a:cs typeface="B Titr" pitchFamily="2" charset="-78"/>
                      </a:endParaRPr>
                    </a:p>
                  </a:txBody>
                  <a:tcPr marL="54216" marR="54216" marT="0" marB="0"/>
                </a:tc>
                <a:tc>
                  <a:txBody>
                    <a:bodyPr/>
                    <a:lstStyle/>
                    <a:p>
                      <a:pPr algn="ctr" rtl="1">
                        <a:lnSpc>
                          <a:spcPct val="115000"/>
                        </a:lnSpc>
                        <a:spcAft>
                          <a:spcPts val="0"/>
                        </a:spcAft>
                      </a:pPr>
                      <a:r>
                        <a:rPr lang="fa-IR" sz="1100">
                          <a:effectLst/>
                          <a:cs typeface="B Titr" pitchFamily="2" charset="-78"/>
                        </a:rPr>
                        <a:t>ریاضی</a:t>
                      </a:r>
                      <a:r>
                        <a:rPr lang="fa-IR" sz="800">
                          <a:effectLst/>
                          <a:cs typeface="B Titr" pitchFamily="2" charset="-78"/>
                        </a:rPr>
                        <a:t>(بیان داستانی که مفهوم ترتیب اعداد ودرک قبل وبعد را نشان دهد.)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فارسی </a:t>
                      </a:r>
                      <a:r>
                        <a:rPr lang="fa-IR" sz="800">
                          <a:effectLst/>
                          <a:cs typeface="B Titr" pitchFamily="2" charset="-78"/>
                        </a:rPr>
                        <a:t>(به کمک هم با نشانه ی «</a:t>
                      </a:r>
                      <a:r>
                        <a:rPr lang="fa-IR" sz="1100">
                          <a:effectLst/>
                          <a:cs typeface="B Titr" pitchFamily="2" charset="-78"/>
                        </a:rPr>
                        <a:t>ز</a:t>
                      </a:r>
                      <a:r>
                        <a:rPr lang="fa-IR" sz="800">
                          <a:effectLst/>
                          <a:cs typeface="B Titr" pitchFamily="2" charset="-78"/>
                        </a:rPr>
                        <a:t>»  هر چه    می توانند کلمه بسازند.)</a:t>
                      </a:r>
                      <a:endParaRPr lang="en-US" sz="900">
                        <a:effectLst/>
                        <a:latin typeface="Calibri"/>
                        <a:ea typeface="Times New Roman"/>
                        <a:cs typeface="B Titr" pitchFamily="2" charset="-78"/>
                      </a:endParaRPr>
                    </a:p>
                  </a:txBody>
                  <a:tcPr marL="54216" marR="54216" marT="0" marB="0"/>
                </a:tc>
              </a:tr>
              <a:tr h="766294">
                <a:tc vMerge="1">
                  <a:txBody>
                    <a:bodyPr/>
                    <a:lstStyle/>
                    <a:p>
                      <a:pPr rtl="1"/>
                      <a:endParaRPr lang="fa-IR"/>
                    </a:p>
                  </a:txBody>
                  <a:tcPr/>
                </a:tc>
                <a:tc>
                  <a:txBody>
                    <a:bodyPr/>
                    <a:lstStyle/>
                    <a:p>
                      <a:pPr algn="justLow" rtl="1">
                        <a:lnSpc>
                          <a:spcPct val="115000"/>
                        </a:lnSpc>
                        <a:spcAft>
                          <a:spcPts val="0"/>
                        </a:spcAft>
                      </a:pPr>
                      <a:r>
                        <a:rPr lang="fa-IR" sz="1100">
                          <a:effectLst/>
                          <a:cs typeface="B Titr" pitchFamily="2" charset="-78"/>
                        </a:rPr>
                        <a:t> </a:t>
                      </a:r>
                      <a:endParaRPr lang="en-US" sz="900">
                        <a:effectLst/>
                        <a:cs typeface="B Titr" pitchFamily="2" charset="-78"/>
                      </a:endParaRPr>
                    </a:p>
                    <a:p>
                      <a:pPr algn="justLow" rtl="1">
                        <a:lnSpc>
                          <a:spcPct val="115000"/>
                        </a:lnSpc>
                        <a:spcAft>
                          <a:spcPts val="0"/>
                        </a:spcAft>
                      </a:pPr>
                      <a:r>
                        <a:rPr lang="fa-IR" sz="1100">
                          <a:effectLst/>
                          <a:cs typeface="B Titr" pitchFamily="2" charset="-78"/>
                        </a:rPr>
                        <a:t> دوم</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فارسی </a:t>
                      </a:r>
                      <a:r>
                        <a:rPr lang="fa-IR" sz="800">
                          <a:effectLst/>
                          <a:cs typeface="B Titr" pitchFamily="2" charset="-78"/>
                        </a:rPr>
                        <a:t>(کلمه هایی را بنویسند که دررابطه با نقاشی مسافرت باشد.)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ریاضی</a:t>
                      </a:r>
                      <a:r>
                        <a:rPr lang="fa-IR" sz="800">
                          <a:effectLst/>
                          <a:cs typeface="B Titr" pitchFamily="2" charset="-78"/>
                        </a:rPr>
                        <a:t>(با عددهایی که پایه اول باطناب میسازند جمع بنویسند.)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هدیه های </a:t>
                      </a:r>
                      <a:r>
                        <a:rPr lang="fa-IR" sz="900">
                          <a:effectLst/>
                          <a:cs typeface="B Titr" pitchFamily="2" charset="-78"/>
                        </a:rPr>
                        <a:t>آسمان</a:t>
                      </a:r>
                      <a:r>
                        <a:rPr lang="fa-IR" sz="800">
                          <a:effectLst/>
                          <a:cs typeface="B Titr" pitchFamily="2" charset="-78"/>
                        </a:rPr>
                        <a:t>(موضوع امانت داری و رعایت حق تقدم را باهم مقایسه کنند.)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هنر</a:t>
                      </a:r>
                      <a:r>
                        <a:rPr lang="fa-IR" sz="800">
                          <a:effectLst/>
                          <a:cs typeface="B Titr" pitchFamily="2" charset="-78"/>
                        </a:rPr>
                        <a:t>(با شکل حرف «ز»  چند نقاشی خلاقانه رسم کنند.)</a:t>
                      </a:r>
                      <a:endParaRPr lang="en-US" sz="900">
                        <a:effectLst/>
                        <a:latin typeface="Calibri"/>
                        <a:ea typeface="Times New Roman"/>
                        <a:cs typeface="B Titr" pitchFamily="2" charset="-78"/>
                      </a:endParaRPr>
                    </a:p>
                  </a:txBody>
                  <a:tcPr marL="54216" marR="54216" marT="0" marB="0"/>
                </a:tc>
              </a:tr>
              <a:tr h="800352">
                <a:tc vMerge="1">
                  <a:txBody>
                    <a:bodyPr/>
                    <a:lstStyle/>
                    <a:p>
                      <a:pPr rtl="1"/>
                      <a:endParaRPr lang="fa-IR"/>
                    </a:p>
                  </a:txBody>
                  <a:tcPr/>
                </a:tc>
                <a:tc>
                  <a:txBody>
                    <a:bodyPr/>
                    <a:lstStyle/>
                    <a:p>
                      <a:pPr algn="justLow" rtl="1">
                        <a:lnSpc>
                          <a:spcPct val="115000"/>
                        </a:lnSpc>
                        <a:spcAft>
                          <a:spcPts val="0"/>
                        </a:spcAft>
                      </a:pPr>
                      <a:r>
                        <a:rPr lang="fa-IR" sz="1100">
                          <a:effectLst/>
                          <a:cs typeface="B Titr" pitchFamily="2" charset="-78"/>
                        </a:rPr>
                        <a:t> </a:t>
                      </a:r>
                      <a:endParaRPr lang="en-US" sz="900">
                        <a:effectLst/>
                        <a:cs typeface="B Titr" pitchFamily="2" charset="-78"/>
                      </a:endParaRPr>
                    </a:p>
                    <a:p>
                      <a:pPr algn="justLow" rtl="1">
                        <a:lnSpc>
                          <a:spcPct val="115000"/>
                        </a:lnSpc>
                        <a:spcAft>
                          <a:spcPts val="0"/>
                        </a:spcAft>
                      </a:pPr>
                      <a:r>
                        <a:rPr lang="fa-IR" sz="1100">
                          <a:effectLst/>
                          <a:cs typeface="B Titr" pitchFamily="2" charset="-78"/>
                        </a:rPr>
                        <a:t> سوم</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اجتماعی</a:t>
                      </a:r>
                      <a:r>
                        <a:rPr lang="fa-IR" sz="800">
                          <a:effectLst/>
                          <a:cs typeface="B Titr" pitchFamily="2" charset="-78"/>
                        </a:rPr>
                        <a:t>(نام </a:t>
                      </a:r>
                      <a:r>
                        <a:rPr lang="fa-IR" sz="900">
                          <a:effectLst/>
                          <a:cs typeface="B Titr" pitchFamily="2" charset="-78"/>
                        </a:rPr>
                        <a:t>چیزهایی  را فهرست کنند که افراد درمسافرت نیاز دارند.)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فارسی </a:t>
                      </a:r>
                      <a:r>
                        <a:rPr lang="fa-IR" sz="900">
                          <a:effectLst/>
                          <a:cs typeface="B Titr" pitchFamily="2" charset="-78"/>
                        </a:rPr>
                        <a:t>(برای انجام بازی پایه اول وفعالیت پایه دوم دستور کار بنویسند.)</a:t>
                      </a:r>
                      <a:r>
                        <a:rPr lang="fa-IR" sz="800">
                          <a:effectLst/>
                          <a:cs typeface="B Titr" pitchFamily="2" charset="-78"/>
                        </a:rPr>
                        <a:t>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علوم</a:t>
                      </a:r>
                      <a:r>
                        <a:rPr lang="fa-IR" sz="800">
                          <a:effectLst/>
                          <a:cs typeface="B Titr" pitchFamily="2" charset="-78"/>
                        </a:rPr>
                        <a:t>(دلایل مناسب بودن محل زندگی برای هرجانور را بررسی کنند.)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ریاضی</a:t>
                      </a:r>
                      <a:r>
                        <a:rPr lang="fa-IR" sz="800">
                          <a:effectLst/>
                          <a:cs typeface="B Titr" pitchFamily="2" charset="-78"/>
                        </a:rPr>
                        <a:t>(فعالیت ورزشی پایه اول را با نام آن ها روی نمودارنشان دهند.)</a:t>
                      </a:r>
                      <a:endParaRPr lang="en-US" sz="900">
                        <a:effectLst/>
                        <a:latin typeface="Calibri"/>
                        <a:ea typeface="Times New Roman"/>
                        <a:cs typeface="B Titr" pitchFamily="2" charset="-78"/>
                      </a:endParaRPr>
                    </a:p>
                  </a:txBody>
                  <a:tcPr marL="54216" marR="54216" marT="0" marB="0"/>
                </a:tc>
              </a:tr>
              <a:tr h="800352">
                <a:tc vMerge="1">
                  <a:txBody>
                    <a:bodyPr/>
                    <a:lstStyle/>
                    <a:p>
                      <a:pPr rtl="1"/>
                      <a:endParaRPr lang="fa-IR"/>
                    </a:p>
                  </a:txBody>
                  <a:tcPr/>
                </a:tc>
                <a:tc>
                  <a:txBody>
                    <a:bodyPr/>
                    <a:lstStyle/>
                    <a:p>
                      <a:pPr algn="justLow" rtl="1">
                        <a:lnSpc>
                          <a:spcPct val="115000"/>
                        </a:lnSpc>
                        <a:spcAft>
                          <a:spcPts val="0"/>
                        </a:spcAft>
                      </a:pPr>
                      <a:r>
                        <a:rPr lang="fa-IR" sz="1100">
                          <a:effectLst/>
                          <a:cs typeface="B Titr" pitchFamily="2" charset="-78"/>
                        </a:rPr>
                        <a:t> </a:t>
                      </a:r>
                      <a:endParaRPr lang="en-US" sz="900">
                        <a:effectLst/>
                        <a:cs typeface="B Titr" pitchFamily="2" charset="-78"/>
                      </a:endParaRPr>
                    </a:p>
                    <a:p>
                      <a:pPr algn="justLow" rtl="1">
                        <a:lnSpc>
                          <a:spcPct val="115000"/>
                        </a:lnSpc>
                        <a:spcAft>
                          <a:spcPts val="0"/>
                        </a:spcAft>
                      </a:pPr>
                      <a:r>
                        <a:rPr lang="fa-IR" sz="1100">
                          <a:effectLst/>
                          <a:cs typeface="B Titr" pitchFamily="2" charset="-78"/>
                        </a:rPr>
                        <a:t>چهارم</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800">
                          <a:effectLst/>
                          <a:cs typeface="B Titr" pitchFamily="2" charset="-78"/>
                        </a:rPr>
                        <a:t>هدیه های آسمان(متن درس «زیارت» را برای افرادکلاس بلند خوانی کنند.)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هنر</a:t>
                      </a:r>
                      <a:r>
                        <a:rPr lang="fa-IR" sz="800">
                          <a:effectLst/>
                          <a:cs typeface="B Titr" pitchFamily="2" charset="-78"/>
                        </a:rPr>
                        <a:t>(</a:t>
                      </a:r>
                      <a:r>
                        <a:rPr lang="fa-IR" sz="900">
                          <a:effectLst/>
                          <a:cs typeface="B Titr" pitchFamily="2" charset="-78"/>
                        </a:rPr>
                        <a:t>با نماداعدادپایه اول که باطناب می سازند نقاشی خلاقانه رسم کنند.)</a:t>
                      </a:r>
                      <a:endParaRPr lang="en-US" sz="900">
                        <a:effectLst/>
                        <a:latin typeface="Calibri"/>
                        <a:ea typeface="Times New Roman"/>
                        <a:cs typeface="B Titr" pitchFamily="2" charset="-78"/>
                      </a:endParaRPr>
                    </a:p>
                  </a:txBody>
                  <a:tcPr marL="54216" marR="54216" marT="0" marB="0"/>
                </a:tc>
                <a:tc>
                  <a:txBody>
                    <a:bodyPr/>
                    <a:lstStyle/>
                    <a:p>
                      <a:pPr algn="ctr" rtl="1">
                        <a:lnSpc>
                          <a:spcPct val="115000"/>
                        </a:lnSpc>
                        <a:spcAft>
                          <a:spcPts val="0"/>
                        </a:spcAft>
                      </a:pPr>
                      <a:r>
                        <a:rPr lang="fa-IR" sz="1100">
                          <a:effectLst/>
                          <a:cs typeface="B Titr" pitchFamily="2" charset="-78"/>
                        </a:rPr>
                        <a:t>اجتماعی</a:t>
                      </a:r>
                      <a:r>
                        <a:rPr lang="fa-IR" sz="800">
                          <a:effectLst/>
                          <a:cs typeface="B Titr" pitchFamily="2" charset="-78"/>
                        </a:rPr>
                        <a:t>(دلیل حفظ محل زندگی و وظایف افراد را در برابرآن   بنویسند.)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علوم</a:t>
                      </a:r>
                      <a:r>
                        <a:rPr lang="fa-IR" sz="900">
                          <a:effectLst/>
                          <a:cs typeface="B Titr" pitchFamily="2" charset="-78"/>
                        </a:rPr>
                        <a:t>(کارهایی که بچه ها درانجامش انرژی زیاد صرف می کنند را بنویسند.)</a:t>
                      </a:r>
                      <a:endParaRPr lang="en-US" sz="900">
                        <a:effectLst/>
                        <a:latin typeface="Calibri"/>
                        <a:ea typeface="Times New Roman"/>
                        <a:cs typeface="B Titr" pitchFamily="2" charset="-78"/>
                      </a:endParaRPr>
                    </a:p>
                  </a:txBody>
                  <a:tcPr marL="54216" marR="54216" marT="0" marB="0"/>
                </a:tc>
              </a:tr>
              <a:tr h="1112421">
                <a:tc vMerge="1">
                  <a:txBody>
                    <a:bodyPr/>
                    <a:lstStyle/>
                    <a:p>
                      <a:pPr rtl="1"/>
                      <a:endParaRPr lang="fa-IR"/>
                    </a:p>
                  </a:txBody>
                  <a:tcPr/>
                </a:tc>
                <a:tc>
                  <a:txBody>
                    <a:bodyPr/>
                    <a:lstStyle/>
                    <a:p>
                      <a:pPr algn="justLow" rtl="1">
                        <a:lnSpc>
                          <a:spcPct val="115000"/>
                        </a:lnSpc>
                        <a:spcAft>
                          <a:spcPts val="0"/>
                        </a:spcAft>
                      </a:pPr>
                      <a:r>
                        <a:rPr lang="fa-IR" sz="1100">
                          <a:effectLst/>
                          <a:cs typeface="B Titr" pitchFamily="2" charset="-78"/>
                        </a:rPr>
                        <a:t> </a:t>
                      </a:r>
                      <a:endParaRPr lang="en-US" sz="900">
                        <a:effectLst/>
                        <a:cs typeface="B Titr" pitchFamily="2" charset="-78"/>
                      </a:endParaRPr>
                    </a:p>
                    <a:p>
                      <a:pPr algn="justLow" rtl="1">
                        <a:lnSpc>
                          <a:spcPct val="115000"/>
                        </a:lnSpc>
                        <a:spcAft>
                          <a:spcPts val="0"/>
                        </a:spcAft>
                      </a:pPr>
                      <a:r>
                        <a:rPr lang="fa-IR" sz="1100">
                          <a:effectLst/>
                          <a:cs typeface="B Titr" pitchFamily="2" charset="-78"/>
                        </a:rPr>
                        <a:t>پنجم</a:t>
                      </a:r>
                      <a:endParaRPr lang="en-US" sz="900">
                        <a:effectLst/>
                        <a:cs typeface="B Titr" pitchFamily="2" charset="-78"/>
                      </a:endParaRPr>
                    </a:p>
                    <a:p>
                      <a:pPr algn="justLow" rtl="1">
                        <a:lnSpc>
                          <a:spcPct val="115000"/>
                        </a:lnSpc>
                        <a:spcAft>
                          <a:spcPts val="0"/>
                        </a:spcAft>
                      </a:pPr>
                      <a:r>
                        <a:rPr lang="fa-IR" sz="1100">
                          <a:effectLst/>
                          <a:cs typeface="B Titr" pitchFamily="2" charset="-78"/>
                        </a:rPr>
                        <a:t>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علوم</a:t>
                      </a:r>
                      <a:r>
                        <a:rPr lang="fa-IR" sz="800">
                          <a:effectLst/>
                          <a:cs typeface="B Titr" pitchFamily="2" charset="-78"/>
                        </a:rPr>
                        <a:t>(</a:t>
                      </a:r>
                      <a:r>
                        <a:rPr lang="fa-IR" sz="900">
                          <a:effectLst/>
                          <a:cs typeface="B Titr" pitchFamily="2" charset="-78"/>
                        </a:rPr>
                        <a:t>راه های سرایت بیماری افراد را در مسافرت  بنویسند.)</a:t>
                      </a:r>
                      <a:endParaRPr lang="en-US" sz="900">
                        <a:effectLst/>
                        <a:cs typeface="B Titr" pitchFamily="2" charset="-78"/>
                      </a:endParaRPr>
                    </a:p>
                    <a:p>
                      <a:pPr algn="justLow" rtl="1">
                        <a:lnSpc>
                          <a:spcPct val="115000"/>
                        </a:lnSpc>
                        <a:spcAft>
                          <a:spcPts val="0"/>
                        </a:spcAft>
                      </a:pPr>
                      <a:r>
                        <a:rPr lang="fa-IR" sz="1100">
                          <a:effectLst/>
                          <a:cs typeface="B Titr" pitchFamily="2" charset="-78"/>
                        </a:rPr>
                        <a:t> </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اجتماعی</a:t>
                      </a:r>
                      <a:r>
                        <a:rPr lang="fa-IR" sz="800">
                          <a:effectLst/>
                          <a:cs typeface="B Titr" pitchFamily="2" charset="-78"/>
                        </a:rPr>
                        <a:t>(معلوم کنند که روابط داخلی افراد در ورزش کردن چه اهمیتی دارد.) </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هدیه های </a:t>
                      </a:r>
                      <a:r>
                        <a:rPr lang="fa-IR" sz="800">
                          <a:effectLst/>
                          <a:cs typeface="B Titr" pitchFamily="2" charset="-78"/>
                        </a:rPr>
                        <a:t>آسمان (معلوم کنندکه مسولیت و آزادی، چه رابطه ای با هم دارند.)</a:t>
                      </a:r>
                      <a:endParaRPr lang="en-US" sz="900">
                        <a:effectLst/>
                        <a:latin typeface="Calibri"/>
                        <a:ea typeface="Times New Roman"/>
                        <a:cs typeface="B Titr" pitchFamily="2" charset="-78"/>
                      </a:endParaRPr>
                    </a:p>
                  </a:txBody>
                  <a:tcPr marL="54216" marR="54216" marT="0" marB="0"/>
                </a:tc>
                <a:tc>
                  <a:txBody>
                    <a:bodyPr/>
                    <a:lstStyle/>
                    <a:p>
                      <a:pPr algn="ctr" rtl="1">
                        <a:lnSpc>
                          <a:spcPct val="115000"/>
                        </a:lnSpc>
                        <a:spcAft>
                          <a:spcPts val="0"/>
                        </a:spcAft>
                      </a:pPr>
                      <a:r>
                        <a:rPr lang="fa-IR" sz="1100">
                          <a:effectLst/>
                          <a:cs typeface="B Titr" pitchFamily="2" charset="-78"/>
                        </a:rPr>
                        <a:t>انشا</a:t>
                      </a:r>
                      <a:r>
                        <a:rPr lang="fa-IR" sz="800">
                          <a:effectLst/>
                          <a:cs typeface="B Titr" pitchFamily="2" charset="-78"/>
                        </a:rPr>
                        <a:t>(گزارشی بنویسند که در باره ی ارزش کار پایه اول باشد.)</a:t>
                      </a:r>
                      <a:endParaRPr lang="en-US" sz="900">
                        <a:effectLst/>
                        <a:latin typeface="Calibri"/>
                        <a:ea typeface="Times New Roman"/>
                        <a:cs typeface="B Titr" pitchFamily="2" charset="-78"/>
                      </a:endParaRPr>
                    </a:p>
                  </a:txBody>
                  <a:tcPr marL="54216" marR="54216" marT="0" marB="0"/>
                </a:tc>
              </a:tr>
              <a:tr h="1038754">
                <a:tc vMerge="1">
                  <a:txBody>
                    <a:bodyPr/>
                    <a:lstStyle/>
                    <a:p>
                      <a:pPr rtl="1"/>
                      <a:endParaRPr lang="fa-IR"/>
                    </a:p>
                  </a:txBody>
                  <a:tcPr/>
                </a:tc>
                <a:tc>
                  <a:txBody>
                    <a:bodyPr/>
                    <a:lstStyle/>
                    <a:p>
                      <a:pPr algn="justLow" rtl="1">
                        <a:lnSpc>
                          <a:spcPct val="115000"/>
                        </a:lnSpc>
                        <a:spcAft>
                          <a:spcPts val="0"/>
                        </a:spcAft>
                      </a:pPr>
                      <a:r>
                        <a:rPr lang="fa-IR" sz="1100">
                          <a:effectLst/>
                          <a:cs typeface="B Titr" pitchFamily="2" charset="-78"/>
                        </a:rPr>
                        <a:t> </a:t>
                      </a:r>
                      <a:endParaRPr lang="en-US" sz="900">
                        <a:effectLst/>
                        <a:cs typeface="B Titr" pitchFamily="2" charset="-78"/>
                      </a:endParaRPr>
                    </a:p>
                    <a:p>
                      <a:pPr algn="justLow" rtl="1">
                        <a:lnSpc>
                          <a:spcPct val="115000"/>
                        </a:lnSpc>
                        <a:spcAft>
                          <a:spcPts val="0"/>
                        </a:spcAft>
                      </a:pPr>
                      <a:r>
                        <a:rPr lang="fa-IR" sz="1100">
                          <a:effectLst/>
                          <a:cs typeface="B Titr" pitchFamily="2" charset="-78"/>
                        </a:rPr>
                        <a:t>ششم</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علوم </a:t>
                      </a:r>
                      <a:r>
                        <a:rPr lang="fa-IR" sz="900">
                          <a:effectLst/>
                          <a:cs typeface="B Titr" pitchFamily="2" charset="-78"/>
                        </a:rPr>
                        <a:t>(چگونگی سرایت  بیماری از فردی به فرد دیگر را مشخص کنند.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a:effectLst/>
                          <a:cs typeface="B Titr" pitchFamily="2" charset="-78"/>
                        </a:rPr>
                        <a:t>مطالعات </a:t>
                      </a:r>
                      <a:r>
                        <a:rPr lang="fa-IR" sz="800">
                          <a:effectLst/>
                          <a:cs typeface="B Titr" pitchFamily="2" charset="-78"/>
                        </a:rPr>
                        <a:t>اجتماعی</a:t>
                      </a:r>
                      <a:r>
                        <a:rPr lang="fa-IR" sz="1100">
                          <a:effectLst/>
                          <a:cs typeface="B Titr" pitchFamily="2" charset="-78"/>
                        </a:rPr>
                        <a:t>(</a:t>
                      </a:r>
                      <a:r>
                        <a:rPr lang="fa-IR" sz="900">
                          <a:effectLst/>
                          <a:cs typeface="B Titr" pitchFamily="2" charset="-78"/>
                        </a:rPr>
                        <a:t>اثر روابط مطلوب بین همسایه را مشخص کنند.</a:t>
                      </a:r>
                      <a:r>
                        <a:rPr lang="fa-IR" sz="1100">
                          <a:effectLst/>
                          <a:cs typeface="B Titr" pitchFamily="2" charset="-78"/>
                        </a:rPr>
                        <a:t>)</a:t>
                      </a:r>
                      <a:endParaRPr lang="en-US" sz="900">
                        <a:effectLst/>
                        <a:latin typeface="Calibri"/>
                        <a:ea typeface="Times New Roman"/>
                        <a:cs typeface="B Titr" pitchFamily="2" charset="-78"/>
                      </a:endParaRPr>
                    </a:p>
                  </a:txBody>
                  <a:tcPr marL="54216" marR="54216" marT="0" marB="0"/>
                </a:tc>
                <a:tc>
                  <a:txBody>
                    <a:bodyPr/>
                    <a:lstStyle/>
                    <a:p>
                      <a:pPr algn="justLow" rtl="1">
                        <a:lnSpc>
                          <a:spcPct val="115000"/>
                        </a:lnSpc>
                        <a:spcAft>
                          <a:spcPts val="0"/>
                        </a:spcAft>
                      </a:pPr>
                      <a:r>
                        <a:rPr lang="fa-IR" sz="1100">
                          <a:effectLst/>
                          <a:cs typeface="B Titr" pitchFamily="2" charset="-78"/>
                        </a:rPr>
                        <a:t>هنر</a:t>
                      </a:r>
                      <a:r>
                        <a:rPr lang="fa-IR" sz="800">
                          <a:effectLst/>
                          <a:cs typeface="B Titr" pitchFamily="2" charset="-78"/>
                        </a:rPr>
                        <a:t>(با رسم نقاشی محیط آرام بین افراد جامعه را نشان دهند.</a:t>
                      </a:r>
                      <a:endParaRPr lang="en-US" sz="900">
                        <a:effectLst/>
                        <a:latin typeface="Calibri"/>
                        <a:ea typeface="Times New Roman"/>
                        <a:cs typeface="B Titr" pitchFamily="2" charset="-78"/>
                      </a:endParaRPr>
                    </a:p>
                  </a:txBody>
                  <a:tcPr marL="54216" marR="54216" marT="0" marB="0"/>
                </a:tc>
                <a:tc>
                  <a:txBody>
                    <a:bodyPr/>
                    <a:lstStyle/>
                    <a:p>
                      <a:pPr algn="r" rtl="1">
                        <a:lnSpc>
                          <a:spcPct val="115000"/>
                        </a:lnSpc>
                        <a:spcAft>
                          <a:spcPts val="0"/>
                        </a:spcAft>
                      </a:pPr>
                      <a:r>
                        <a:rPr lang="fa-IR" sz="1100" dirty="0">
                          <a:effectLst/>
                          <a:cs typeface="B Titr" pitchFamily="2" charset="-78"/>
                        </a:rPr>
                        <a:t>انشا</a:t>
                      </a:r>
                      <a:r>
                        <a:rPr lang="fa-IR" sz="900" dirty="0">
                          <a:effectLst/>
                          <a:cs typeface="B Titr" pitchFamily="2" charset="-78"/>
                        </a:rPr>
                        <a:t>(مقاله ای بنویسندکه ارزش روابط دوستانه بین همسایه ها را نشان دهد.</a:t>
                      </a:r>
                      <a:r>
                        <a:rPr lang="fa-IR" sz="1100" dirty="0">
                          <a:effectLst/>
                          <a:cs typeface="B Titr" pitchFamily="2" charset="-78"/>
                        </a:rPr>
                        <a:t>  </a:t>
                      </a:r>
                      <a:endParaRPr lang="en-US" sz="900" dirty="0">
                        <a:effectLst/>
                        <a:latin typeface="Calibri"/>
                        <a:ea typeface="Times New Roman"/>
                        <a:cs typeface="B Titr" pitchFamily="2" charset="-78"/>
                      </a:endParaRPr>
                    </a:p>
                  </a:txBody>
                  <a:tcPr marL="54216" marR="54216" marT="0" marB="0"/>
                </a:tc>
              </a:tr>
            </a:tbl>
          </a:graphicData>
        </a:graphic>
      </p:graphicFrame>
    </p:spTree>
    <p:extLst>
      <p:ext uri="{BB962C8B-B14F-4D97-AF65-F5344CB8AC3E}">
        <p14:creationId xmlns:p14="http://schemas.microsoft.com/office/powerpoint/2010/main" val="3533835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5" presetClass="entr" presetSubtype="0"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anim calcmode="lin" valueType="num">
                                      <p:cBhvr>
                                        <p:cTn id="17" dur="2000" fill="hold"/>
                                        <p:tgtEl>
                                          <p:spTgt spid="2"/>
                                        </p:tgtEl>
                                        <p:attrNameLst>
                                          <p:attrName>ppt_w</p:attrName>
                                        </p:attrNameLst>
                                      </p:cBhvr>
                                      <p:tavLst>
                                        <p:tav tm="0" fmla="#ppt_w*sin(2.5*pi*$)">
                                          <p:val>
                                            <p:fltVal val="0"/>
                                          </p:val>
                                        </p:tav>
                                        <p:tav tm="100000">
                                          <p:val>
                                            <p:fltVal val="1"/>
                                          </p:val>
                                        </p:tav>
                                      </p:tavLst>
                                    </p:anim>
                                    <p:anim calcmode="lin" valueType="num">
                                      <p:cBhvr>
                                        <p:cTn id="18"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558</TotalTime>
  <Words>8342</Words>
  <Application>Microsoft Office PowerPoint</Application>
  <PresentationFormat>On-screen Show (4:3)</PresentationFormat>
  <Paragraphs>984</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1 - برنامه ی پیشنهادی روزانه با شیوه ی « تلفیقی» که ماده درسی وهدف مشترک است. (کلاس 6پایه)</vt:lpstr>
      <vt:lpstr>کلاسی را فرض کنید که معلمی چنین برنامه ای را براساس نیاز و شرایط کلاس خود از قبل تهیه کند. که به یک روز از روزهای هفته اختصاص دارد. در روز دیگراین هفته ممکن است معلم برنامه ی دیگری را تدوین کند. معلم همه ی جلسات را در این برنامه به شیوه ی تلفیقی اختصاص داده است</vt:lpstr>
      <vt:lpstr>الف – جلسه ی اول: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الف – جلسه ی اول: </vt:lpstr>
      <vt:lpstr>پایه اولی هر گروه برای داستان، نقاشی بکشد. نقاشی آن ها باید با توجه به داستان گفته شده توسط معلم، مسافرت رفتن خانواده ها را نشان دهد. </vt:lpstr>
      <vt:lpstr>ب – جلسه ی دوم :</vt:lpstr>
      <vt:lpstr>ج – جلسه ی سوم:</vt:lpstr>
      <vt:lpstr>د – جلسه ی چهارم:</vt:lpstr>
      <vt:lpstr>مثال (1): </vt:lpstr>
      <vt:lpstr>مثال(2): </vt:lpstr>
      <vt:lpstr>از طرفی دیگر اگر بخواهیم دانش آموزان دراین فعالیت، داستان اتفاقی را که در تصاویر رخ داده است را با توجه به هدف آن ( مشاهده و جمع آوری اطلاعات ) همزمان در درس علوم تجربی ازطریق مشاهده، بیان کنند، تلفیق علوم تجربی با زبان آموزی است. مانند: (داستان از گل تا میوه شدن در گیاه، دوره ی رشد جانوران و دوره آب وغیره )</vt:lpstr>
      <vt:lpstr>3 -  برنامه ی پیشنهادی روزانه، ترکیبی ازشیوه های « تلفیقی، محوری تدریس مستقل» با مواد درسی متفاوت (گروهی)، با اهداف آموزشی مشترک و مستقل. (کلاس 6 پایه) </vt:lpstr>
      <vt:lpstr> این نوع از برنامه ی طراحی شده نشان می دهد که معلم چندپایه می تواند درجلسه های مختلف یک روز، فعالیت متفاوت و متنوعی را پیش بینی کند. (البته ممکن است کلاس 6 پایه ای نداشته باشیم. پایه ی ششم به این برنامه اضافه شد. زیرا ممکن است در ترکیب های کوچک تر دو، سه، چهار   پایه ای باشد. طبق تصمیم نباید 6 پایه در یک کلاس باشند. )</vt:lpstr>
      <vt:lpstr>ب- جلسه ی دوم: </vt:lpstr>
      <vt:lpstr>ج – جلسه ی سوم :  </vt:lpstr>
      <vt:lpstr>د- جلسه ی چهارم :</vt:lpstr>
      <vt:lpstr> دراین نمونه ازبرنامه نشان می دهد، چون من بعنوان معلم ازقبل در تهیه و چینش این برنامه بر اساس نیاز کلاس فکرکرده ام، عاملی شده است که درجلسه های مختلف این روز،  هیچ یک ازپایه ها معطل نماند. واز همه مهم تر این که درسی هم حذف نشده است.  </vt:lpstr>
      <vt:lpstr> شاید کسانی که کلاس چندپایه و تنوع برنامه را تجربه نکردند، نتوانند لذت تدریس درکلاس چند پایه را حس کنند. حال آن که علم معلمی بهتراز هر کلاسی، در کلاس چندپایه دیدنی است. یا بهتر است بگوییم: مرکز علم معلمی، کلاس چندپایه است.     نمی توانیم معلم چندپایه را مانند دیگر معلمان ببینیم. زیرا ساعت کار آموزشی اودر یک جلسه نسبت به دیگر معلمان کاملاً متفاوت است. </vt:lpstr>
      <vt:lpstr>PowerPoint Presentation</vt:lpstr>
      <vt:lpstr> الف- جلسه ی اول:</vt:lpstr>
      <vt:lpstr>PowerPoint Presentation</vt:lpstr>
      <vt:lpstr>PowerPoint Presentation</vt:lpstr>
      <vt:lpstr>PowerPoint Presentation</vt:lpstr>
      <vt:lpstr>PowerPoint Presentation</vt:lpstr>
      <vt:lpstr>PowerPoint Presentation</vt:lpstr>
      <vt:lpstr>5-نمونه برنامه ی هفتگی شش پایه با سه شیوه ی محوری ، گروهی وترکیبی (محوری وگروهی)</vt:lpstr>
      <vt:lpstr>PowerPoint Presentation</vt:lpstr>
      <vt:lpstr>PowerPoint Presentation</vt:lpstr>
      <vt:lpstr>الف – گروه اول:</vt:lpstr>
      <vt:lpstr>ب – گروه دوم:</vt:lpstr>
      <vt:lpstr>13- فعالیت آموزشی درشش پایه با هدف مشترک اما موضوع درسی متفاوت است . </vt:lpstr>
      <vt:lpstr>فعالیت های پیشنهادی این برنامه : </vt:lpstr>
      <vt:lpstr> درانجام دادن این فعالیت، می توانند ترکیبی ازدانش آموزان همه ی پایه ها، اعضای گروه یادگیری تشکیل دهند. فعالیت های این برنامه به صورت زیر اجرا می شود : </vt:lpstr>
      <vt:lpstr>PowerPoint Presentation</vt:lpstr>
      <vt:lpstr>PowerPoint Presentation</vt:lpstr>
      <vt:lpstr>PowerPoint Presentation</vt:lpstr>
      <vt:lpstr>PowerPoint Presentation</vt:lpstr>
      <vt:lpstr>PowerPoint Presentation</vt:lpstr>
      <vt:lpstr>فعالیت های پیشنهادی این برنامه :   این فعالیت آموزشی هم به تلفیق دروس پایه ی دوم پرداخته است. محور اصلی تدریس این  جلسه ی آموزشی« فارسی» است. درس های « علوم، ورزش و فارسی نوشتاری» نیز به کمک آن پوشش داده می شود. در اجرای این طراحی، معلم فعالیت های مختلفی را می تواند به صورت زیر عمل کند:  </vt:lpstr>
      <vt:lpstr>معلم ازفراگیران می خواهد به کتاب درسی «علوم تجربی» مراجعه کنند:  بامشاهده ی  تصاویر کتاب درسی، درباره ی آن اطلاعات جمع آوری کنند. سپس به کمک اطلاعات بدست آمده، به پرسش های زیرپاسخ دهند:  الف- تصویرچه جانوری را درهرکدام از تصاویر نشان داده است؟ ب-  این جانور چه غذایی می خورد؟ ج-  این جانور چگونه حرکت می کند؟ د-  داستان تصویرها را ازابتداتاپایان بگویید. (درباره ی بقیه ی تصویرها ادامه می یابد.) زمان این  مرحله 15دقیقه </vt:lpstr>
      <vt:lpstr>در بخش پایانی تدریس کاربرگی را که به صورت جدولی طراحی شده است را به آن ها می دهد.                معلم به آن ها می گوید :  با پاسخ کتبی، جدول راکامل کنند. (بعضی ازپرسش ها ی این جدول همان پرسش های درس علوم هستند.) پرسش های دیگری هم ارائه می شود، مانند:  نوشتن کلمه های دوویاسه حرفی که اعضای بدن جانور باشد .( زمان این مرحله به مدت 7دقیقه)</vt:lpstr>
      <vt:lpstr>فعالیت آموزشی با تلفیق محتوا بین دروس یک پایه (ششم)که هدف مشترکی دارند.</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ارزشیابی توصیفی</dc:title>
  <dc:creator>Novin Pendar</dc:creator>
  <cp:lastModifiedBy>Novin Pendar</cp:lastModifiedBy>
  <cp:revision>56</cp:revision>
  <dcterms:created xsi:type="dcterms:W3CDTF">2006-08-16T00:00:00Z</dcterms:created>
  <dcterms:modified xsi:type="dcterms:W3CDTF">2014-12-03T18:31:45Z</dcterms:modified>
</cp:coreProperties>
</file>