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369" r:id="rId2"/>
    <p:sldId id="273" r:id="rId3"/>
    <p:sldId id="294" r:id="rId4"/>
    <p:sldId id="259" r:id="rId5"/>
    <p:sldId id="260" r:id="rId6"/>
    <p:sldId id="261" r:id="rId7"/>
    <p:sldId id="263" r:id="rId8"/>
    <p:sldId id="264" r:id="rId9"/>
    <p:sldId id="265" r:id="rId10"/>
    <p:sldId id="275" r:id="rId11"/>
    <p:sldId id="276" r:id="rId12"/>
    <p:sldId id="277" r:id="rId13"/>
    <p:sldId id="278" r:id="rId14"/>
    <p:sldId id="262" r:id="rId15"/>
    <p:sldId id="279" r:id="rId16"/>
    <p:sldId id="280" r:id="rId17"/>
    <p:sldId id="281" r:id="rId18"/>
    <p:sldId id="295" r:id="rId19"/>
    <p:sldId id="282" r:id="rId20"/>
    <p:sldId id="269" r:id="rId21"/>
    <p:sldId id="283" r:id="rId22"/>
    <p:sldId id="284" r:id="rId23"/>
    <p:sldId id="270" r:id="rId24"/>
    <p:sldId id="285" r:id="rId25"/>
    <p:sldId id="286" r:id="rId26"/>
    <p:sldId id="317" r:id="rId27"/>
    <p:sldId id="266" r:id="rId28"/>
    <p:sldId id="318" r:id="rId29"/>
    <p:sldId id="307" r:id="rId30"/>
    <p:sldId id="308" r:id="rId31"/>
    <p:sldId id="319" r:id="rId32"/>
    <p:sldId id="309" r:id="rId33"/>
    <p:sldId id="320" r:id="rId34"/>
    <p:sldId id="310" r:id="rId35"/>
    <p:sldId id="321" r:id="rId36"/>
    <p:sldId id="311" r:id="rId37"/>
    <p:sldId id="322" r:id="rId38"/>
    <p:sldId id="323" r:id="rId39"/>
    <p:sldId id="271" r:id="rId40"/>
    <p:sldId id="334" r:id="rId41"/>
    <p:sldId id="324" r:id="rId42"/>
    <p:sldId id="325" r:id="rId43"/>
    <p:sldId id="326" r:id="rId44"/>
    <p:sldId id="327" r:id="rId45"/>
    <p:sldId id="328" r:id="rId46"/>
    <p:sldId id="329" r:id="rId47"/>
    <p:sldId id="330" r:id="rId48"/>
    <p:sldId id="331" r:id="rId49"/>
    <p:sldId id="306" r:id="rId50"/>
    <p:sldId id="332" r:id="rId51"/>
    <p:sldId id="316" r:id="rId52"/>
    <p:sldId id="336" r:id="rId53"/>
    <p:sldId id="287" r:id="rId54"/>
    <p:sldId id="288" r:id="rId55"/>
    <p:sldId id="312" r:id="rId56"/>
    <p:sldId id="339" r:id="rId57"/>
    <p:sldId id="289" r:id="rId58"/>
    <p:sldId id="290" r:id="rId59"/>
    <p:sldId id="267" r:id="rId60"/>
    <p:sldId id="291" r:id="rId61"/>
    <p:sldId id="338" r:id="rId62"/>
    <p:sldId id="337" r:id="rId63"/>
    <p:sldId id="292" r:id="rId64"/>
    <p:sldId id="341" r:id="rId65"/>
    <p:sldId id="343" r:id="rId66"/>
    <p:sldId id="342" r:id="rId67"/>
    <p:sldId id="360" r:id="rId68"/>
    <p:sldId id="347" r:id="rId69"/>
    <p:sldId id="359" r:id="rId70"/>
    <p:sldId id="346" r:id="rId71"/>
    <p:sldId id="358" r:id="rId72"/>
    <p:sldId id="268" r:id="rId73"/>
    <p:sldId id="356" r:id="rId74"/>
    <p:sldId id="352" r:id="rId75"/>
    <p:sldId id="354" r:id="rId76"/>
    <p:sldId id="353" r:id="rId77"/>
    <p:sldId id="361" r:id="rId78"/>
    <p:sldId id="344" r:id="rId79"/>
    <p:sldId id="345" r:id="rId80"/>
    <p:sldId id="296" r:id="rId81"/>
    <p:sldId id="368" r:id="rId82"/>
    <p:sldId id="297" r:id="rId83"/>
    <p:sldId id="298" r:id="rId84"/>
    <p:sldId id="299" r:id="rId85"/>
    <p:sldId id="362" r:id="rId86"/>
    <p:sldId id="363" r:id="rId87"/>
    <p:sldId id="364" r:id="rId88"/>
    <p:sldId id="365" r:id="rId89"/>
    <p:sldId id="366" r:id="rId90"/>
    <p:sldId id="367" r:id="rId91"/>
    <p:sldId id="301" r:id="rId92"/>
    <p:sldId id="302" r:id="rId93"/>
    <p:sldId id="303" r:id="rId94"/>
    <p:sldId id="304" r:id="rId95"/>
    <p:sldId id="305" r:id="rId96"/>
    <p:sldId id="29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BCB"/>
    <a:srgbClr val="FF3300"/>
    <a:srgbClr val="F77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4" autoAdjust="0"/>
    <p:restoredTop sz="94660"/>
  </p:normalViewPr>
  <p:slideViewPr>
    <p:cSldViewPr>
      <p:cViewPr varScale="1">
        <p:scale>
          <a:sx n="64" d="100"/>
          <a:sy n="64" d="100"/>
        </p:scale>
        <p:origin x="31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dgm:spPr/>
      <dgm:t>
        <a:bodyPr/>
        <a:lstStyle/>
        <a:p>
          <a:r>
            <a:rPr lang="fa-IR" b="1" dirty="0" smtClean="0">
              <a:cs typeface="B Zar" panose="00000400000000000000" pitchFamily="2" charset="-78"/>
            </a:rPr>
            <a:t>امید</a:t>
          </a:r>
          <a:endParaRPr lang="en-US" b="1" dirty="0">
            <a:cs typeface="B Zar" panose="00000400000000000000" pitchFamily="2" charset="-78"/>
          </a:endParaRPr>
        </a:p>
      </dgm:t>
    </dgm:pt>
    <dgm:pt modelId="{D17B3869-5077-4343-A4A8-E968583AAA3C}" type="parTrans" cxnId="{F35FF637-3349-4A7D-B9C6-631F48374B8E}">
      <dgm:prSet/>
      <dgm:spPr/>
      <dgm:t>
        <a:bodyPr/>
        <a:lstStyle/>
        <a:p>
          <a:endParaRPr lang="en-US"/>
        </a:p>
      </dgm:t>
    </dgm:pt>
    <dgm:pt modelId="{D2C5DC72-0127-44B2-BD18-01FF7D9A3F89}" type="sibTrans" cxnId="{F35FF637-3349-4A7D-B9C6-631F48374B8E}">
      <dgm:prSet/>
      <dgm:spPr/>
      <dgm:t>
        <a:bodyPr/>
        <a:lstStyle/>
        <a:p>
          <a:endParaRPr lang="en-US"/>
        </a:p>
      </dgm:t>
    </dgm:pt>
    <dgm:pt modelId="{59AB8867-D407-4D1B-B742-C271DAEFC153}">
      <dgm:prSet phldrT="[Text]"/>
      <dgm:spPr/>
      <dgm:t>
        <a:bodyPr/>
        <a:lstStyle/>
        <a:p>
          <a:r>
            <a:rPr lang="fa-IR" b="1" dirty="0" smtClean="0">
              <a:cs typeface="B Zar" panose="00000400000000000000" pitchFamily="2" charset="-78"/>
            </a:rPr>
            <a:t>گرفتن</a:t>
          </a:r>
          <a:endParaRPr lang="en-US" b="1" dirty="0">
            <a:cs typeface="B Zar" panose="00000400000000000000" pitchFamily="2" charset="-78"/>
          </a:endParaRPr>
        </a:p>
      </dgm:t>
    </dgm:pt>
    <dgm:pt modelId="{650C4E73-EED5-4253-A2FF-744F218AE09C}" type="parTrans" cxnId="{F1CFA340-2AC9-47AD-8E6B-ED7C5E1A8EC7}">
      <dgm:prSet/>
      <dgm:spPr/>
      <dgm:t>
        <a:bodyPr/>
        <a:lstStyle/>
        <a:p>
          <a:endParaRPr lang="en-US"/>
        </a:p>
      </dgm:t>
    </dgm:pt>
    <dgm:pt modelId="{7F5F995B-E683-4317-98F3-4CF8824995E6}" type="sibTrans" cxnId="{F1CFA340-2AC9-47AD-8E6B-ED7C5E1A8EC7}">
      <dgm:prSet/>
      <dgm:spPr/>
      <dgm:t>
        <a:bodyPr/>
        <a:lstStyle/>
        <a:p>
          <a:endParaRPr lang="en-US"/>
        </a:p>
      </dgm:t>
    </dgm:pt>
    <dgm:pt modelId="{9CAF2811-706B-4303-93CB-1E35A93A78C3}">
      <dgm:prSet phldrT="[Text]"/>
      <dgm:spPr/>
      <dgm:t>
        <a:bodyPr/>
        <a:lstStyle/>
        <a:p>
          <a:r>
            <a:rPr lang="fa-IR" b="1" dirty="0" smtClean="0">
              <a:cs typeface="B Zar" panose="00000400000000000000" pitchFamily="2" charset="-78"/>
            </a:rPr>
            <a:t>اعتماد</a:t>
          </a:r>
          <a:endParaRPr lang="en-US" b="1" dirty="0">
            <a:cs typeface="B Zar" panose="00000400000000000000" pitchFamily="2" charset="-78"/>
          </a:endParaRPr>
        </a:p>
      </dgm:t>
    </dgm:pt>
    <dgm:pt modelId="{B5E6FF0E-2A1A-40DC-9A61-27A45AF276A5}" type="parTrans" cxnId="{1276D3D4-6F45-4A31-BBC2-FAE9000829E6}">
      <dgm:prSet/>
      <dgm:spPr/>
      <dgm:t>
        <a:bodyPr/>
        <a:lstStyle/>
        <a:p>
          <a:endParaRPr lang="en-US"/>
        </a:p>
      </dgm:t>
    </dgm:pt>
    <dgm:pt modelId="{E227B0A6-EC26-4D30-87EB-42CBA3B294B9}" type="sibTrans" cxnId="{1276D3D4-6F45-4A31-BBC2-FAE9000829E6}">
      <dgm:prSet/>
      <dgm:spPr/>
      <dgm:t>
        <a:bodyPr/>
        <a:lstStyle/>
        <a:p>
          <a:endParaRPr lang="en-US"/>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وفاداری</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r>
            <a:rPr lang="fa-IR" sz="3200" b="1" dirty="0" smtClean="0">
              <a:cs typeface="B Zar" panose="00000400000000000000" pitchFamily="2" charset="-78"/>
            </a:rPr>
            <a:t>بررسی</a:t>
          </a:r>
        </a:p>
        <a:p>
          <a:r>
            <a:rPr lang="fa-IR" sz="3200" b="1" dirty="0" smtClean="0">
              <a:cs typeface="B Zar" panose="00000400000000000000" pitchFamily="2" charset="-78"/>
            </a:rPr>
            <a:t> نقش ها</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600" b="1" dirty="0" smtClean="0">
              <a:cs typeface="B Zar" panose="00000400000000000000" pitchFamily="2" charset="-78"/>
            </a:rPr>
            <a:t>هویت یابی</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600" b="1" dirty="0" smtClean="0">
              <a:cs typeface="B Zar" panose="00000400000000000000" pitchFamily="2" charset="-78"/>
            </a:rPr>
            <a:t>انکار نقش</a:t>
          </a:r>
          <a:endParaRPr lang="en-US" sz="2800" b="1" dirty="0">
            <a:cs typeface="B Zar" panose="00000400000000000000" pitchFamily="2" charset="-78"/>
          </a:endParaRPr>
        </a:p>
      </dgm:t>
    </dgm:pt>
    <dgm:pt modelId="{D17B3869-5077-4343-A4A8-E968583AAA3C}" type="parTrans" cxnId="{F35FF637-3349-4A7D-B9C6-631F48374B8E}">
      <dgm:prSet/>
      <dgm:spPr/>
      <dgm:t>
        <a:bodyPr/>
        <a:lstStyle/>
        <a:p>
          <a:endParaRPr lang="en-US" sz="2800"/>
        </a:p>
      </dgm:t>
    </dgm:pt>
    <dgm:pt modelId="{D2C5DC72-0127-44B2-BD18-01FF7D9A3F89}" type="sibTrans" cxnId="{F35FF637-3349-4A7D-B9C6-631F48374B8E}">
      <dgm:prSet/>
      <dgm:spPr/>
      <dgm:t>
        <a:bodyPr/>
        <a:lstStyle/>
        <a:p>
          <a:endParaRPr lang="en-US" sz="2800"/>
        </a:p>
      </dgm:t>
    </dgm:pt>
    <dgm:pt modelId="{59AB8867-D407-4D1B-B742-C271DAEFC153}">
      <dgm:prSet phldrT="[Text]" custT="1"/>
      <dgm:spPr/>
      <dgm:t>
        <a:bodyPr/>
        <a:lstStyle/>
        <a:p>
          <a:r>
            <a:rPr lang="fa-IR" sz="3600" b="1" dirty="0" smtClean="0">
              <a:cs typeface="B Zar" panose="00000400000000000000" pitchFamily="2" charset="-78"/>
            </a:rPr>
            <a:t>تردید، تمرد</a:t>
          </a:r>
          <a:endParaRPr lang="en-US" sz="3600" b="1" dirty="0">
            <a:cs typeface="B Zar" panose="00000400000000000000" pitchFamily="2" charset="-78"/>
          </a:endParaRPr>
        </a:p>
      </dgm:t>
    </dgm:pt>
    <dgm:pt modelId="{650C4E73-EED5-4253-A2FF-744F218AE09C}" type="parTrans" cxnId="{F1CFA340-2AC9-47AD-8E6B-ED7C5E1A8EC7}">
      <dgm:prSet/>
      <dgm:spPr/>
      <dgm:t>
        <a:bodyPr/>
        <a:lstStyle/>
        <a:p>
          <a:endParaRPr lang="en-US" sz="2800"/>
        </a:p>
      </dgm:t>
    </dgm:pt>
    <dgm:pt modelId="{7F5F995B-E683-4317-98F3-4CF8824995E6}" type="sibTrans" cxnId="{F1CFA340-2AC9-47AD-8E6B-ED7C5E1A8EC7}">
      <dgm:prSet/>
      <dgm:spPr/>
      <dgm:t>
        <a:bodyPr/>
        <a:lstStyle/>
        <a:p>
          <a:endParaRPr lang="en-US" sz="2800"/>
        </a:p>
      </dgm:t>
    </dgm:pt>
    <dgm:pt modelId="{9CAF2811-706B-4303-93CB-1E35A93A78C3}">
      <dgm:prSet phldrT="[Text]" custT="1"/>
      <dgm:spPr/>
      <dgm:t>
        <a:bodyPr/>
        <a:lstStyle/>
        <a:p>
          <a:r>
            <a:rPr lang="fa-IR" sz="2800" b="1" dirty="0" smtClean="0">
              <a:cs typeface="B Zar" panose="00000400000000000000" pitchFamily="2" charset="-78"/>
            </a:rPr>
            <a:t>سردرگمی</a:t>
          </a:r>
          <a:endParaRPr lang="en-US" sz="2800" b="1" dirty="0">
            <a:cs typeface="B Zar" panose="00000400000000000000" pitchFamily="2" charset="-78"/>
          </a:endParaRPr>
        </a:p>
      </dgm:t>
    </dgm:pt>
    <dgm:pt modelId="{B5E6FF0E-2A1A-40DC-9A61-27A45AF276A5}" type="parTrans" cxnId="{1276D3D4-6F45-4A31-BBC2-FAE9000829E6}">
      <dgm:prSet/>
      <dgm:spPr/>
      <dgm:t>
        <a:bodyPr/>
        <a:lstStyle/>
        <a:p>
          <a:endParaRPr lang="en-US" sz="2800"/>
        </a:p>
      </dgm:t>
    </dgm:pt>
    <dgm:pt modelId="{E227B0A6-EC26-4D30-87EB-42CBA3B294B9}" type="sibTrans" cxnId="{1276D3D4-6F45-4A31-BBC2-FAE9000829E6}">
      <dgm:prSet/>
      <dgm:spPr/>
      <dgm:t>
        <a:bodyPr/>
        <a:lstStyle/>
        <a:p>
          <a:endParaRPr lang="en-US" sz="28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عشق</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pPr rtl="1"/>
          <a:r>
            <a:rPr lang="fa-IR" sz="2400" b="1" dirty="0" smtClean="0">
              <a:cs typeface="B Zar" panose="00000400000000000000" pitchFamily="2" charset="-78"/>
            </a:rPr>
            <a:t>هویت مشخص، توسعه رابطه دونفره</a:t>
          </a:r>
          <a:endParaRPr lang="en-US" sz="24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600" b="1" dirty="0" smtClean="0">
              <a:cs typeface="B Zar" panose="00000400000000000000" pitchFamily="2" charset="-78"/>
            </a:rPr>
            <a:t>صمیمیت</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تک بودن</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3200"/>
        </a:p>
      </dgm:t>
    </dgm:pt>
    <dgm:pt modelId="{D2C5DC72-0127-44B2-BD18-01FF7D9A3F89}" type="sibTrans" cxnId="{F35FF637-3349-4A7D-B9C6-631F48374B8E}">
      <dgm:prSet/>
      <dgm:spPr/>
      <dgm:t>
        <a:bodyPr/>
        <a:lstStyle/>
        <a:p>
          <a:endParaRPr lang="en-US" sz="3200"/>
        </a:p>
      </dgm:t>
    </dgm:pt>
    <dgm:pt modelId="{59AB8867-D407-4D1B-B742-C271DAEFC153}">
      <dgm:prSet phldrT="[Text]" custT="1"/>
      <dgm:spPr/>
      <dgm:t>
        <a:bodyPr/>
        <a:lstStyle/>
        <a:p>
          <a:pPr>
            <a:lnSpc>
              <a:spcPct val="100000"/>
            </a:lnSpc>
          </a:pPr>
          <a:r>
            <a:rPr lang="fa-IR" sz="2400" b="1" dirty="0" smtClean="0">
              <a:cs typeface="B Zar" panose="00000400000000000000" pitchFamily="2" charset="-78"/>
            </a:rPr>
            <a:t>هویت مبهم، عدم اعتماد، </a:t>
          </a:r>
          <a:r>
            <a:rPr lang="fa-IR" sz="2800" b="1" dirty="0" smtClean="0">
              <a:cs typeface="B Zar" panose="00000400000000000000" pitchFamily="2" charset="-78"/>
            </a:rPr>
            <a:t>عدم رابطه</a:t>
          </a:r>
          <a:endParaRPr lang="en-US" sz="2800" b="1" dirty="0">
            <a:cs typeface="B Zar" panose="00000400000000000000" pitchFamily="2" charset="-78"/>
          </a:endParaRPr>
        </a:p>
      </dgm:t>
    </dgm:pt>
    <dgm:pt modelId="{650C4E73-EED5-4253-A2FF-744F218AE09C}" type="parTrans" cxnId="{F1CFA340-2AC9-47AD-8E6B-ED7C5E1A8EC7}">
      <dgm:prSet/>
      <dgm:spPr/>
      <dgm:t>
        <a:bodyPr/>
        <a:lstStyle/>
        <a:p>
          <a:endParaRPr lang="en-US" sz="3200"/>
        </a:p>
      </dgm:t>
    </dgm:pt>
    <dgm:pt modelId="{7F5F995B-E683-4317-98F3-4CF8824995E6}" type="sibTrans" cxnId="{F1CFA340-2AC9-47AD-8E6B-ED7C5E1A8EC7}">
      <dgm:prSet/>
      <dgm:spPr/>
      <dgm:t>
        <a:bodyPr/>
        <a:lstStyle/>
        <a:p>
          <a:endParaRPr lang="en-US" sz="3200"/>
        </a:p>
      </dgm:t>
    </dgm:pt>
    <dgm:pt modelId="{9CAF2811-706B-4303-93CB-1E35A93A78C3}">
      <dgm:prSet phldrT="[Text]" custT="1"/>
      <dgm:spPr/>
      <dgm:t>
        <a:bodyPr/>
        <a:lstStyle/>
        <a:p>
          <a:r>
            <a:rPr lang="fa-IR" sz="3200" b="1" dirty="0" smtClean="0">
              <a:cs typeface="B Zar" panose="00000400000000000000" pitchFamily="2" charset="-78"/>
            </a:rPr>
            <a:t>انزوا</a:t>
          </a:r>
          <a:endParaRPr lang="en-US" sz="3200" b="1" dirty="0">
            <a:cs typeface="B Zar" panose="00000400000000000000" pitchFamily="2" charset="-78"/>
          </a:endParaRPr>
        </a:p>
      </dgm:t>
    </dgm:pt>
    <dgm:pt modelId="{B5E6FF0E-2A1A-40DC-9A61-27A45AF276A5}" type="parTrans" cxnId="{1276D3D4-6F45-4A31-BBC2-FAE9000829E6}">
      <dgm:prSet/>
      <dgm:spPr/>
      <dgm:t>
        <a:bodyPr/>
        <a:lstStyle/>
        <a:p>
          <a:endParaRPr lang="en-US" sz="3200"/>
        </a:p>
      </dgm:t>
    </dgm:pt>
    <dgm:pt modelId="{E227B0A6-EC26-4D30-87EB-42CBA3B294B9}" type="sibTrans" cxnId="{1276D3D4-6F45-4A31-BBC2-FAE9000829E6}">
      <dgm:prSet/>
      <dgm:spPr/>
      <dgm:t>
        <a:bodyPr/>
        <a:lstStyle/>
        <a:p>
          <a:endParaRPr lang="en-US" sz="32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مراقبت</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pPr rtl="1"/>
          <a:r>
            <a:rPr lang="fa-IR" sz="2400" b="1" dirty="0" smtClean="0">
              <a:cs typeface="B Zar" panose="00000400000000000000" pitchFamily="2" charset="-78"/>
            </a:rPr>
            <a:t>احساس مسئولیت و تلاش فردی و اجتماعی</a:t>
          </a:r>
          <a:endParaRPr lang="en-US" sz="24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600" b="1" dirty="0" smtClean="0">
              <a:cs typeface="B Zar" panose="00000400000000000000" pitchFamily="2" charset="-78"/>
            </a:rPr>
            <a:t>زایندگی</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طردگرا</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3200"/>
        </a:p>
      </dgm:t>
    </dgm:pt>
    <dgm:pt modelId="{D2C5DC72-0127-44B2-BD18-01FF7D9A3F89}" type="sibTrans" cxnId="{F35FF637-3349-4A7D-B9C6-631F48374B8E}">
      <dgm:prSet/>
      <dgm:spPr/>
      <dgm:t>
        <a:bodyPr/>
        <a:lstStyle/>
        <a:p>
          <a:endParaRPr lang="en-US" sz="3200"/>
        </a:p>
      </dgm:t>
    </dgm:pt>
    <dgm:pt modelId="{59AB8867-D407-4D1B-B742-C271DAEFC153}">
      <dgm:prSet phldrT="[Text]" custT="1"/>
      <dgm:spPr/>
      <dgm:t>
        <a:bodyPr/>
        <a:lstStyle/>
        <a:p>
          <a:pPr>
            <a:lnSpc>
              <a:spcPct val="100000"/>
            </a:lnSpc>
          </a:pPr>
          <a:r>
            <a:rPr lang="fa-IR" sz="2800" b="1" dirty="0" smtClean="0">
              <a:cs typeface="B Zar" panose="00000400000000000000" pitchFamily="2" charset="-78"/>
            </a:rPr>
            <a:t>عدم مسئولیت </a:t>
          </a:r>
          <a:r>
            <a:rPr lang="fa-IR" sz="2400" b="1" dirty="0" smtClean="0">
              <a:cs typeface="B Zar" panose="00000400000000000000" pitchFamily="2" charset="-78"/>
            </a:rPr>
            <a:t>پذیری،کم</a:t>
          </a:r>
          <a:r>
            <a:rPr lang="fa-IR" sz="2800" b="1" dirty="0" smtClean="0">
              <a:cs typeface="B Zar" panose="00000400000000000000" pitchFamily="2" charset="-78"/>
            </a:rPr>
            <a:t> </a:t>
          </a:r>
          <a:r>
            <a:rPr lang="fa-IR" sz="2400" b="1" dirty="0" smtClean="0">
              <a:cs typeface="B Zar" panose="00000400000000000000" pitchFamily="2" charset="-78"/>
            </a:rPr>
            <a:t>کار</a:t>
          </a:r>
          <a:endParaRPr lang="en-US" sz="2400" b="1" dirty="0">
            <a:cs typeface="B Zar" panose="00000400000000000000" pitchFamily="2" charset="-78"/>
          </a:endParaRPr>
        </a:p>
      </dgm:t>
    </dgm:pt>
    <dgm:pt modelId="{650C4E73-EED5-4253-A2FF-744F218AE09C}" type="parTrans" cxnId="{F1CFA340-2AC9-47AD-8E6B-ED7C5E1A8EC7}">
      <dgm:prSet/>
      <dgm:spPr/>
      <dgm:t>
        <a:bodyPr/>
        <a:lstStyle/>
        <a:p>
          <a:endParaRPr lang="en-US" sz="3200"/>
        </a:p>
      </dgm:t>
    </dgm:pt>
    <dgm:pt modelId="{7F5F995B-E683-4317-98F3-4CF8824995E6}" type="sibTrans" cxnId="{F1CFA340-2AC9-47AD-8E6B-ED7C5E1A8EC7}">
      <dgm:prSet/>
      <dgm:spPr/>
      <dgm:t>
        <a:bodyPr/>
        <a:lstStyle/>
        <a:p>
          <a:endParaRPr lang="en-US" sz="3200"/>
        </a:p>
      </dgm:t>
    </dgm:pt>
    <dgm:pt modelId="{9CAF2811-706B-4303-93CB-1E35A93A78C3}">
      <dgm:prSet phldrT="[Text]" custT="1"/>
      <dgm:spPr/>
      <dgm:t>
        <a:bodyPr/>
        <a:lstStyle/>
        <a:p>
          <a:r>
            <a:rPr lang="fa-IR" sz="3200" b="1" dirty="0" smtClean="0">
              <a:cs typeface="B Zar" panose="00000400000000000000" pitchFamily="2" charset="-78"/>
            </a:rPr>
            <a:t>رکود</a:t>
          </a:r>
          <a:endParaRPr lang="en-US" sz="3200" b="1" dirty="0">
            <a:cs typeface="B Zar" panose="00000400000000000000" pitchFamily="2" charset="-78"/>
          </a:endParaRPr>
        </a:p>
      </dgm:t>
    </dgm:pt>
    <dgm:pt modelId="{B5E6FF0E-2A1A-40DC-9A61-27A45AF276A5}" type="parTrans" cxnId="{1276D3D4-6F45-4A31-BBC2-FAE9000829E6}">
      <dgm:prSet/>
      <dgm:spPr/>
      <dgm:t>
        <a:bodyPr/>
        <a:lstStyle/>
        <a:p>
          <a:endParaRPr lang="en-US" sz="3200"/>
        </a:p>
      </dgm:t>
    </dgm:pt>
    <dgm:pt modelId="{E227B0A6-EC26-4D30-87EB-42CBA3B294B9}" type="sibTrans" cxnId="{1276D3D4-6F45-4A31-BBC2-FAE9000829E6}">
      <dgm:prSet/>
      <dgm:spPr/>
      <dgm:t>
        <a:bodyPr/>
        <a:lstStyle/>
        <a:p>
          <a:endParaRPr lang="en-US" sz="32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خرد</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pPr rtl="1"/>
          <a:r>
            <a:rPr lang="fa-IR" sz="2400" b="1" dirty="0" smtClean="0">
              <a:cs typeface="B Zar" panose="00000400000000000000" pitchFamily="2" charset="-78"/>
            </a:rPr>
            <a:t>طی موفقیت آمیز مراحل قبلی</a:t>
          </a:r>
          <a:endParaRPr lang="en-US" sz="24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600" b="1" dirty="0" smtClean="0">
              <a:cs typeface="B Zar" panose="00000400000000000000" pitchFamily="2" charset="-78"/>
            </a:rPr>
            <a:t>انسجام</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خواری</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3200"/>
        </a:p>
      </dgm:t>
    </dgm:pt>
    <dgm:pt modelId="{D2C5DC72-0127-44B2-BD18-01FF7D9A3F89}" type="sibTrans" cxnId="{F35FF637-3349-4A7D-B9C6-631F48374B8E}">
      <dgm:prSet/>
      <dgm:spPr/>
      <dgm:t>
        <a:bodyPr/>
        <a:lstStyle/>
        <a:p>
          <a:endParaRPr lang="en-US" sz="3200"/>
        </a:p>
      </dgm:t>
    </dgm:pt>
    <dgm:pt modelId="{59AB8867-D407-4D1B-B742-C271DAEFC153}">
      <dgm:prSet phldrT="[Text]" custT="1"/>
      <dgm:spPr/>
      <dgm:t>
        <a:bodyPr/>
        <a:lstStyle/>
        <a:p>
          <a:pPr>
            <a:lnSpc>
              <a:spcPct val="100000"/>
            </a:lnSpc>
          </a:pPr>
          <a:r>
            <a:rPr lang="fa-IR" sz="2800" b="1" dirty="0" smtClean="0">
              <a:cs typeface="B Zar" panose="00000400000000000000" pitchFamily="2" charset="-78"/>
            </a:rPr>
            <a:t>شکست مراحل قبلی</a:t>
          </a:r>
          <a:endParaRPr lang="en-US" sz="2400" b="1" dirty="0">
            <a:cs typeface="B Zar" panose="00000400000000000000" pitchFamily="2" charset="-78"/>
          </a:endParaRPr>
        </a:p>
      </dgm:t>
    </dgm:pt>
    <dgm:pt modelId="{650C4E73-EED5-4253-A2FF-744F218AE09C}" type="parTrans" cxnId="{F1CFA340-2AC9-47AD-8E6B-ED7C5E1A8EC7}">
      <dgm:prSet/>
      <dgm:spPr/>
      <dgm:t>
        <a:bodyPr/>
        <a:lstStyle/>
        <a:p>
          <a:endParaRPr lang="en-US" sz="3200"/>
        </a:p>
      </dgm:t>
    </dgm:pt>
    <dgm:pt modelId="{7F5F995B-E683-4317-98F3-4CF8824995E6}" type="sibTrans" cxnId="{F1CFA340-2AC9-47AD-8E6B-ED7C5E1A8EC7}">
      <dgm:prSet/>
      <dgm:spPr/>
      <dgm:t>
        <a:bodyPr/>
        <a:lstStyle/>
        <a:p>
          <a:endParaRPr lang="en-US" sz="3200"/>
        </a:p>
      </dgm:t>
    </dgm:pt>
    <dgm:pt modelId="{9CAF2811-706B-4303-93CB-1E35A93A78C3}">
      <dgm:prSet phldrT="[Text]" custT="1"/>
      <dgm:spPr/>
      <dgm:t>
        <a:bodyPr/>
        <a:lstStyle/>
        <a:p>
          <a:r>
            <a:rPr lang="fa-IR" sz="3200" b="1" dirty="0" smtClean="0">
              <a:cs typeface="B Zar" panose="00000400000000000000" pitchFamily="2" charset="-78"/>
            </a:rPr>
            <a:t>ناامیدی</a:t>
          </a:r>
          <a:endParaRPr lang="en-US" sz="3200" b="1" dirty="0">
            <a:cs typeface="B Zar" panose="00000400000000000000" pitchFamily="2" charset="-78"/>
          </a:endParaRPr>
        </a:p>
      </dgm:t>
    </dgm:pt>
    <dgm:pt modelId="{B5E6FF0E-2A1A-40DC-9A61-27A45AF276A5}" type="parTrans" cxnId="{1276D3D4-6F45-4A31-BBC2-FAE9000829E6}">
      <dgm:prSet/>
      <dgm:spPr/>
      <dgm:t>
        <a:bodyPr/>
        <a:lstStyle/>
        <a:p>
          <a:endParaRPr lang="en-US" sz="3200"/>
        </a:p>
      </dgm:t>
    </dgm:pt>
    <dgm:pt modelId="{E227B0A6-EC26-4D30-87EB-42CBA3B294B9}" type="sibTrans" cxnId="{1276D3D4-6F45-4A31-BBC2-FAE9000829E6}">
      <dgm:prSet/>
      <dgm:spPr/>
      <dgm:t>
        <a:bodyPr/>
        <a:lstStyle/>
        <a:p>
          <a:endParaRPr lang="en-US" sz="32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A0F82C-6ED8-4194-9010-247B8DEE567E}" type="doc">
      <dgm:prSet loTypeId="urn:microsoft.com/office/officeart/2005/8/layout/cycle3" loCatId="cycle" qsTypeId="urn:microsoft.com/office/officeart/2005/8/quickstyle/3d7" qsCatId="3D" csTypeId="urn:microsoft.com/office/officeart/2005/8/colors/colorful2" csCatId="colorful" phldr="1"/>
      <dgm:spPr/>
    </dgm:pt>
    <dgm:pt modelId="{4E547980-0061-4FBB-A17C-9B44305D9201}">
      <dgm:prSet phldrT="[Text]" custT="1"/>
      <dgm:spPr/>
      <dgm:t>
        <a:bodyPr/>
        <a:lstStyle/>
        <a:p>
          <a:r>
            <a:rPr lang="fa-IR" sz="3600" b="1" dirty="0" smtClean="0">
              <a:cs typeface="B Zar" panose="00000400000000000000" pitchFamily="2" charset="-78"/>
            </a:rPr>
            <a:t>امید</a:t>
          </a:r>
          <a:endParaRPr lang="en-US" sz="3600" b="1" dirty="0">
            <a:cs typeface="B Zar" panose="00000400000000000000" pitchFamily="2" charset="-78"/>
          </a:endParaRPr>
        </a:p>
      </dgm:t>
    </dgm:pt>
    <dgm:pt modelId="{D17B3869-5077-4343-A4A8-E968583AAA3C}" type="parTrans" cxnId="{F35FF637-3349-4A7D-B9C6-631F48374B8E}">
      <dgm:prSet/>
      <dgm:spPr/>
      <dgm:t>
        <a:bodyPr/>
        <a:lstStyle/>
        <a:p>
          <a:endParaRPr lang="en-US" sz="3600"/>
        </a:p>
      </dgm:t>
    </dgm:pt>
    <dgm:pt modelId="{D2C5DC72-0127-44B2-BD18-01FF7D9A3F89}" type="sibTrans" cxnId="{F35FF637-3349-4A7D-B9C6-631F48374B8E}">
      <dgm:prSet/>
      <dgm:spPr/>
      <dgm:t>
        <a:bodyPr/>
        <a:lstStyle/>
        <a:p>
          <a:endParaRPr lang="en-US" sz="3600">
            <a:solidFill>
              <a:srgbClr val="FF0000"/>
            </a:solidFill>
          </a:endParaRPr>
        </a:p>
      </dgm:t>
    </dgm:pt>
    <dgm:pt modelId="{59AB8867-D407-4D1B-B742-C271DAEFC153}">
      <dgm:prSet phldrT="[Text]" custT="1"/>
      <dgm:spPr/>
      <dgm:t>
        <a:bodyPr/>
        <a:lstStyle/>
        <a:p>
          <a:r>
            <a:rPr lang="fa-IR" sz="3600" b="1" dirty="0" smtClean="0">
              <a:cs typeface="B Zar" panose="00000400000000000000" pitchFamily="2" charset="-78"/>
            </a:rPr>
            <a:t>هدف</a:t>
          </a:r>
          <a:endParaRPr lang="en-US" sz="3600" b="1" dirty="0">
            <a:cs typeface="B Zar" panose="00000400000000000000" pitchFamily="2" charset="-78"/>
          </a:endParaRPr>
        </a:p>
      </dgm:t>
    </dgm:pt>
    <dgm:pt modelId="{650C4E73-EED5-4253-A2FF-744F218AE09C}" type="parTrans" cxnId="{F1CFA340-2AC9-47AD-8E6B-ED7C5E1A8EC7}">
      <dgm:prSet/>
      <dgm:spPr/>
      <dgm:t>
        <a:bodyPr/>
        <a:lstStyle/>
        <a:p>
          <a:endParaRPr lang="en-US" sz="3600"/>
        </a:p>
      </dgm:t>
    </dgm:pt>
    <dgm:pt modelId="{7F5F995B-E683-4317-98F3-4CF8824995E6}" type="sibTrans" cxnId="{F1CFA340-2AC9-47AD-8E6B-ED7C5E1A8EC7}">
      <dgm:prSet/>
      <dgm:spPr/>
      <dgm:t>
        <a:bodyPr/>
        <a:lstStyle/>
        <a:p>
          <a:endParaRPr lang="en-US" sz="3600"/>
        </a:p>
      </dgm:t>
    </dgm:pt>
    <dgm:pt modelId="{F3AFB0A6-F2DC-43C7-BD77-354BE5B86A00}">
      <dgm:prSet phldrT="[Text]" custT="1"/>
      <dgm:spPr/>
      <dgm:t>
        <a:bodyPr/>
        <a:lstStyle/>
        <a:p>
          <a:r>
            <a:rPr lang="fa-IR" sz="3600" b="1" dirty="0" smtClean="0">
              <a:cs typeface="B Zar" panose="00000400000000000000" pitchFamily="2" charset="-78"/>
            </a:rPr>
            <a:t>اراده</a:t>
          </a:r>
          <a:endParaRPr lang="en-US" sz="3600" b="1" dirty="0">
            <a:cs typeface="B Zar" panose="00000400000000000000" pitchFamily="2" charset="-78"/>
          </a:endParaRPr>
        </a:p>
      </dgm:t>
    </dgm:pt>
    <dgm:pt modelId="{DB5B56FC-1505-4044-A81E-94F766694D14}" type="parTrans" cxnId="{06E1DA6D-8E80-4383-9C86-098B10BAFB1B}">
      <dgm:prSet/>
      <dgm:spPr/>
      <dgm:t>
        <a:bodyPr/>
        <a:lstStyle/>
        <a:p>
          <a:endParaRPr lang="en-US" sz="3600"/>
        </a:p>
      </dgm:t>
    </dgm:pt>
    <dgm:pt modelId="{A174331F-9630-40CC-95D6-7FD92DCA1682}" type="sibTrans" cxnId="{06E1DA6D-8E80-4383-9C86-098B10BAFB1B}">
      <dgm:prSet/>
      <dgm:spPr/>
      <dgm:t>
        <a:bodyPr/>
        <a:lstStyle/>
        <a:p>
          <a:endParaRPr lang="en-US" sz="3600"/>
        </a:p>
      </dgm:t>
    </dgm:pt>
    <dgm:pt modelId="{DA9214C7-338A-4F05-A81E-EDAF1A374725}">
      <dgm:prSet phldrT="[Text]" custT="1"/>
      <dgm:spPr/>
      <dgm:t>
        <a:bodyPr/>
        <a:lstStyle/>
        <a:p>
          <a:r>
            <a:rPr lang="fa-IR" sz="2800" b="1" dirty="0" smtClean="0">
              <a:cs typeface="B Zar" panose="00000400000000000000" pitchFamily="2" charset="-78"/>
            </a:rPr>
            <a:t>خرد</a:t>
          </a:r>
          <a:endParaRPr lang="en-US" sz="2000" b="1" dirty="0">
            <a:cs typeface="B Zar" panose="00000400000000000000" pitchFamily="2" charset="-78"/>
          </a:endParaRPr>
        </a:p>
      </dgm:t>
    </dgm:pt>
    <dgm:pt modelId="{225E0446-EFC5-436D-BBE1-D89F14F2E636}" type="parTrans" cxnId="{E9CF2128-590D-4633-807A-9A513D721358}">
      <dgm:prSet/>
      <dgm:spPr/>
      <dgm:t>
        <a:bodyPr/>
        <a:lstStyle/>
        <a:p>
          <a:endParaRPr lang="en-US" sz="1400"/>
        </a:p>
      </dgm:t>
    </dgm:pt>
    <dgm:pt modelId="{403FA669-ED55-48F4-9381-E2106B736A17}" type="sibTrans" cxnId="{E9CF2128-590D-4633-807A-9A513D721358}">
      <dgm:prSet/>
      <dgm:spPr/>
      <dgm:t>
        <a:bodyPr/>
        <a:lstStyle/>
        <a:p>
          <a:endParaRPr lang="en-US" sz="1400"/>
        </a:p>
      </dgm:t>
    </dgm:pt>
    <dgm:pt modelId="{9CAF2811-706B-4303-93CB-1E35A93A78C3}">
      <dgm:prSet phldrT="[Text]" custT="1"/>
      <dgm:spPr/>
      <dgm:t>
        <a:bodyPr/>
        <a:lstStyle/>
        <a:p>
          <a:r>
            <a:rPr lang="fa-IR" sz="2400" b="1" dirty="0" smtClean="0">
              <a:cs typeface="B Zar" panose="00000400000000000000" pitchFamily="2" charset="-78"/>
            </a:rPr>
            <a:t>شایستگی</a:t>
          </a:r>
          <a:endParaRPr lang="en-US" sz="1800" b="1" dirty="0">
            <a:cs typeface="B Zar" panose="00000400000000000000" pitchFamily="2" charset="-78"/>
          </a:endParaRPr>
        </a:p>
      </dgm:t>
    </dgm:pt>
    <dgm:pt modelId="{E227B0A6-EC26-4D30-87EB-42CBA3B294B9}" type="sibTrans" cxnId="{1276D3D4-6F45-4A31-BBC2-FAE9000829E6}">
      <dgm:prSet/>
      <dgm:spPr/>
      <dgm:t>
        <a:bodyPr/>
        <a:lstStyle/>
        <a:p>
          <a:endParaRPr lang="en-US" sz="3600"/>
        </a:p>
      </dgm:t>
    </dgm:pt>
    <dgm:pt modelId="{B5E6FF0E-2A1A-40DC-9A61-27A45AF276A5}" type="parTrans" cxnId="{1276D3D4-6F45-4A31-BBC2-FAE9000829E6}">
      <dgm:prSet/>
      <dgm:spPr/>
      <dgm:t>
        <a:bodyPr/>
        <a:lstStyle/>
        <a:p>
          <a:endParaRPr lang="en-US" sz="3600"/>
        </a:p>
      </dgm:t>
    </dgm:pt>
    <dgm:pt modelId="{B44E8F12-C373-426D-9F3C-D648F82E8407}">
      <dgm:prSet phldrT="[Text]"/>
      <dgm:spPr/>
      <dgm:t>
        <a:bodyPr/>
        <a:lstStyle/>
        <a:p>
          <a:r>
            <a:rPr lang="fa-IR" b="1" dirty="0" smtClean="0">
              <a:cs typeface="B Zar" panose="00000400000000000000" pitchFamily="2" charset="-78"/>
            </a:rPr>
            <a:t>مراقبت</a:t>
          </a:r>
          <a:endParaRPr lang="en-US" b="1" dirty="0">
            <a:cs typeface="B Zar" panose="00000400000000000000" pitchFamily="2" charset="-78"/>
          </a:endParaRPr>
        </a:p>
      </dgm:t>
    </dgm:pt>
    <dgm:pt modelId="{8BA48C23-1AC6-4A34-8DA8-62CC6EF0C243}" type="parTrans" cxnId="{4D2C0B42-C21C-4404-B00C-FCB537883496}">
      <dgm:prSet/>
      <dgm:spPr/>
      <dgm:t>
        <a:bodyPr/>
        <a:lstStyle/>
        <a:p>
          <a:endParaRPr lang="en-US"/>
        </a:p>
      </dgm:t>
    </dgm:pt>
    <dgm:pt modelId="{4BE3FDF7-1CC2-4D98-B54F-CBE11964C876}" type="sibTrans" cxnId="{4D2C0B42-C21C-4404-B00C-FCB537883496}">
      <dgm:prSet/>
      <dgm:spPr/>
      <dgm:t>
        <a:bodyPr/>
        <a:lstStyle/>
        <a:p>
          <a:endParaRPr lang="en-US"/>
        </a:p>
      </dgm:t>
    </dgm:pt>
    <dgm:pt modelId="{9A7D33C7-7CB5-4B68-8262-9A6A406FA672}">
      <dgm:prSet phldrT="[Text]"/>
      <dgm:spPr/>
      <dgm:t>
        <a:bodyPr/>
        <a:lstStyle/>
        <a:p>
          <a:r>
            <a:rPr lang="fa-IR" b="1" dirty="0" smtClean="0">
              <a:cs typeface="B Zar" panose="00000400000000000000" pitchFamily="2" charset="-78"/>
            </a:rPr>
            <a:t>وفاداری</a:t>
          </a:r>
          <a:endParaRPr lang="en-US" b="1" dirty="0">
            <a:cs typeface="B Zar" panose="00000400000000000000" pitchFamily="2" charset="-78"/>
          </a:endParaRPr>
        </a:p>
      </dgm:t>
    </dgm:pt>
    <dgm:pt modelId="{F501AD61-2145-4F89-99DD-6A249013E5EA}" type="parTrans" cxnId="{F2F5DF8C-D155-40EA-8DD6-6D10340E67DA}">
      <dgm:prSet/>
      <dgm:spPr/>
      <dgm:t>
        <a:bodyPr/>
        <a:lstStyle/>
        <a:p>
          <a:endParaRPr lang="en-US"/>
        </a:p>
      </dgm:t>
    </dgm:pt>
    <dgm:pt modelId="{CFC41006-B04D-4BE3-B1F6-D8838D03285E}" type="sibTrans" cxnId="{F2F5DF8C-D155-40EA-8DD6-6D10340E67DA}">
      <dgm:prSet/>
      <dgm:spPr/>
      <dgm:t>
        <a:bodyPr/>
        <a:lstStyle/>
        <a:p>
          <a:endParaRPr lang="en-US"/>
        </a:p>
      </dgm:t>
    </dgm:pt>
    <dgm:pt modelId="{CD33141B-EC86-4C8C-98DF-A00B57587552}">
      <dgm:prSet phldrT="[Text]" custT="1"/>
      <dgm:spPr/>
      <dgm:t>
        <a:bodyPr/>
        <a:lstStyle/>
        <a:p>
          <a:r>
            <a:rPr lang="fa-IR" sz="2800" b="1" dirty="0" smtClean="0">
              <a:cs typeface="B Zar" panose="00000400000000000000" pitchFamily="2" charset="-78"/>
            </a:rPr>
            <a:t>عشق</a:t>
          </a:r>
          <a:endParaRPr lang="en-US" sz="2100" b="1" dirty="0">
            <a:cs typeface="B Zar" panose="00000400000000000000" pitchFamily="2" charset="-78"/>
          </a:endParaRPr>
        </a:p>
      </dgm:t>
    </dgm:pt>
    <dgm:pt modelId="{710224AB-1F7C-40F2-8A09-D118F3DEACCA}" type="parTrans" cxnId="{C74C6EA9-8056-4B3E-86B3-878C589F42C1}">
      <dgm:prSet/>
      <dgm:spPr/>
      <dgm:t>
        <a:bodyPr/>
        <a:lstStyle/>
        <a:p>
          <a:endParaRPr lang="en-US"/>
        </a:p>
      </dgm:t>
    </dgm:pt>
    <dgm:pt modelId="{C27950FE-6B4A-43AE-87B4-1759C1F154BD}" type="sibTrans" cxnId="{C74C6EA9-8056-4B3E-86B3-878C589F42C1}">
      <dgm:prSet/>
      <dgm:spPr/>
      <dgm:t>
        <a:bodyPr/>
        <a:lstStyle/>
        <a:p>
          <a:endParaRPr lang="en-US"/>
        </a:p>
      </dgm:t>
    </dgm:pt>
    <dgm:pt modelId="{FCEC441C-6239-4946-A97A-3A56EB30AD1D}" type="pres">
      <dgm:prSet presAssocID="{C3A0F82C-6ED8-4194-9010-247B8DEE567E}" presName="Name0" presStyleCnt="0">
        <dgm:presLayoutVars>
          <dgm:dir/>
          <dgm:resizeHandles val="exact"/>
        </dgm:presLayoutVars>
      </dgm:prSet>
      <dgm:spPr/>
    </dgm:pt>
    <dgm:pt modelId="{3A3CDA89-F72F-4FBD-ADB0-5833B1A615FD}" type="pres">
      <dgm:prSet presAssocID="{C3A0F82C-6ED8-4194-9010-247B8DEE567E}" presName="cycle" presStyleCnt="0"/>
      <dgm:spPr/>
    </dgm:pt>
    <dgm:pt modelId="{E2EF6DF4-9992-4467-A300-32577C3C7D8D}" type="pres">
      <dgm:prSet presAssocID="{4E547980-0061-4FBB-A17C-9B44305D9201}" presName="nodeFirstNode" presStyleLbl="node1" presStyleIdx="0" presStyleCnt="8">
        <dgm:presLayoutVars>
          <dgm:bulletEnabled val="1"/>
        </dgm:presLayoutVars>
      </dgm:prSet>
      <dgm:spPr/>
      <dgm:t>
        <a:bodyPr/>
        <a:lstStyle/>
        <a:p>
          <a:endParaRPr lang="en-US"/>
        </a:p>
      </dgm:t>
    </dgm:pt>
    <dgm:pt modelId="{833A0145-55A6-428C-A075-4417EB884790}" type="pres">
      <dgm:prSet presAssocID="{D2C5DC72-0127-44B2-BD18-01FF7D9A3F89}" presName="sibTransFirstNode" presStyleLbl="bgShp" presStyleIdx="0" presStyleCnt="1"/>
      <dgm:spPr/>
      <dgm:t>
        <a:bodyPr/>
        <a:lstStyle/>
        <a:p>
          <a:endParaRPr lang="en-US"/>
        </a:p>
      </dgm:t>
    </dgm:pt>
    <dgm:pt modelId="{6FCE31D0-5502-4F25-8847-9048B863DEBA}" type="pres">
      <dgm:prSet presAssocID="{F3AFB0A6-F2DC-43C7-BD77-354BE5B86A00}" presName="nodeFollowingNodes" presStyleLbl="node1" presStyleIdx="1" presStyleCnt="8">
        <dgm:presLayoutVars>
          <dgm:bulletEnabled val="1"/>
        </dgm:presLayoutVars>
      </dgm:prSet>
      <dgm:spPr/>
      <dgm:t>
        <a:bodyPr/>
        <a:lstStyle/>
        <a:p>
          <a:endParaRPr lang="en-US"/>
        </a:p>
      </dgm:t>
    </dgm:pt>
    <dgm:pt modelId="{02CCBD55-5518-45B0-A74F-9E454E933363}" type="pres">
      <dgm:prSet presAssocID="{59AB8867-D407-4D1B-B742-C271DAEFC153}" presName="nodeFollowingNodes" presStyleLbl="node1" presStyleIdx="2" presStyleCnt="8">
        <dgm:presLayoutVars>
          <dgm:bulletEnabled val="1"/>
        </dgm:presLayoutVars>
      </dgm:prSet>
      <dgm:spPr/>
      <dgm:t>
        <a:bodyPr/>
        <a:lstStyle/>
        <a:p>
          <a:endParaRPr lang="en-US"/>
        </a:p>
      </dgm:t>
    </dgm:pt>
    <dgm:pt modelId="{C92A9391-BE50-48D8-A3E6-ED04E777383C}" type="pres">
      <dgm:prSet presAssocID="{9CAF2811-706B-4303-93CB-1E35A93A78C3}" presName="nodeFollowingNodes" presStyleLbl="node1" presStyleIdx="3" presStyleCnt="8">
        <dgm:presLayoutVars>
          <dgm:bulletEnabled val="1"/>
        </dgm:presLayoutVars>
      </dgm:prSet>
      <dgm:spPr/>
      <dgm:t>
        <a:bodyPr/>
        <a:lstStyle/>
        <a:p>
          <a:endParaRPr lang="en-US"/>
        </a:p>
      </dgm:t>
    </dgm:pt>
    <dgm:pt modelId="{11D42EFA-2EB9-4E2A-AAB8-96BD9418785C}" type="pres">
      <dgm:prSet presAssocID="{9A7D33C7-7CB5-4B68-8262-9A6A406FA672}" presName="nodeFollowingNodes" presStyleLbl="node1" presStyleIdx="4" presStyleCnt="8">
        <dgm:presLayoutVars>
          <dgm:bulletEnabled val="1"/>
        </dgm:presLayoutVars>
      </dgm:prSet>
      <dgm:spPr/>
      <dgm:t>
        <a:bodyPr/>
        <a:lstStyle/>
        <a:p>
          <a:endParaRPr lang="en-US"/>
        </a:p>
      </dgm:t>
    </dgm:pt>
    <dgm:pt modelId="{B237350D-C5A1-4180-AAF9-5E6C53CC028D}" type="pres">
      <dgm:prSet presAssocID="{CD33141B-EC86-4C8C-98DF-A00B57587552}" presName="nodeFollowingNodes" presStyleLbl="node1" presStyleIdx="5" presStyleCnt="8">
        <dgm:presLayoutVars>
          <dgm:bulletEnabled val="1"/>
        </dgm:presLayoutVars>
      </dgm:prSet>
      <dgm:spPr/>
      <dgm:t>
        <a:bodyPr/>
        <a:lstStyle/>
        <a:p>
          <a:endParaRPr lang="en-US"/>
        </a:p>
      </dgm:t>
    </dgm:pt>
    <dgm:pt modelId="{FCE55B74-BDDD-4801-ABB3-B58B2F38A3CA}" type="pres">
      <dgm:prSet presAssocID="{B44E8F12-C373-426D-9F3C-D648F82E8407}" presName="nodeFollowingNodes" presStyleLbl="node1" presStyleIdx="6" presStyleCnt="8">
        <dgm:presLayoutVars>
          <dgm:bulletEnabled val="1"/>
        </dgm:presLayoutVars>
      </dgm:prSet>
      <dgm:spPr/>
      <dgm:t>
        <a:bodyPr/>
        <a:lstStyle/>
        <a:p>
          <a:endParaRPr lang="en-US"/>
        </a:p>
      </dgm:t>
    </dgm:pt>
    <dgm:pt modelId="{AD7513F7-39AF-4D8F-9619-B655EA6586B8}" type="pres">
      <dgm:prSet presAssocID="{DA9214C7-338A-4F05-A81E-EDAF1A374725}" presName="nodeFollowingNodes" presStyleLbl="node1" presStyleIdx="7" presStyleCnt="8">
        <dgm:presLayoutVars>
          <dgm:bulletEnabled val="1"/>
        </dgm:presLayoutVars>
      </dgm:prSet>
      <dgm:spPr/>
      <dgm:t>
        <a:bodyPr/>
        <a:lstStyle/>
        <a:p>
          <a:endParaRPr lang="en-US"/>
        </a:p>
      </dgm:t>
    </dgm:pt>
  </dgm:ptLst>
  <dgm:cxnLst>
    <dgm:cxn modelId="{263C2E46-4115-4DB4-B3D6-F22F5275C71C}" type="presOf" srcId="{F3AFB0A6-F2DC-43C7-BD77-354BE5B86A00}" destId="{6FCE31D0-5502-4F25-8847-9048B863DEBA}" srcOrd="0" destOrd="0" presId="urn:microsoft.com/office/officeart/2005/8/layout/cycle3"/>
    <dgm:cxn modelId="{4DEC49A7-45A7-42FF-A9F1-40C757CCDD43}" type="presOf" srcId="{DA9214C7-338A-4F05-A81E-EDAF1A374725}" destId="{AD7513F7-39AF-4D8F-9619-B655EA6586B8}" srcOrd="0" destOrd="0" presId="urn:microsoft.com/office/officeart/2005/8/layout/cycle3"/>
    <dgm:cxn modelId="{06E1DA6D-8E80-4383-9C86-098B10BAFB1B}" srcId="{C3A0F82C-6ED8-4194-9010-247B8DEE567E}" destId="{F3AFB0A6-F2DC-43C7-BD77-354BE5B86A00}" srcOrd="1" destOrd="0" parTransId="{DB5B56FC-1505-4044-A81E-94F766694D14}" sibTransId="{A174331F-9630-40CC-95D6-7FD92DCA1682}"/>
    <dgm:cxn modelId="{58CE1ACB-6AE6-4DA2-BED1-1DF3417CFB3C}" type="presOf" srcId="{9CAF2811-706B-4303-93CB-1E35A93A78C3}" destId="{C92A9391-BE50-48D8-A3E6-ED04E777383C}" srcOrd="0" destOrd="0" presId="urn:microsoft.com/office/officeart/2005/8/layout/cycle3"/>
    <dgm:cxn modelId="{E9CF2128-590D-4633-807A-9A513D721358}" srcId="{C3A0F82C-6ED8-4194-9010-247B8DEE567E}" destId="{DA9214C7-338A-4F05-A81E-EDAF1A374725}" srcOrd="7" destOrd="0" parTransId="{225E0446-EFC5-436D-BBE1-D89F14F2E636}" sibTransId="{403FA669-ED55-48F4-9381-E2106B736A17}"/>
    <dgm:cxn modelId="{F1CFA340-2AC9-47AD-8E6B-ED7C5E1A8EC7}" srcId="{C3A0F82C-6ED8-4194-9010-247B8DEE567E}" destId="{59AB8867-D407-4D1B-B742-C271DAEFC153}" srcOrd="2" destOrd="0" parTransId="{650C4E73-EED5-4253-A2FF-744F218AE09C}" sibTransId="{7F5F995B-E683-4317-98F3-4CF8824995E6}"/>
    <dgm:cxn modelId="{F35FF637-3349-4A7D-B9C6-631F48374B8E}" srcId="{C3A0F82C-6ED8-4194-9010-247B8DEE567E}" destId="{4E547980-0061-4FBB-A17C-9B44305D9201}" srcOrd="0" destOrd="0" parTransId="{D17B3869-5077-4343-A4A8-E968583AAA3C}" sibTransId="{D2C5DC72-0127-44B2-BD18-01FF7D9A3F89}"/>
    <dgm:cxn modelId="{3CEEF020-1E72-48C5-8CA3-F0AEF943790F}" type="presOf" srcId="{4E547980-0061-4FBB-A17C-9B44305D9201}" destId="{E2EF6DF4-9992-4467-A300-32577C3C7D8D}" srcOrd="0" destOrd="0" presId="urn:microsoft.com/office/officeart/2005/8/layout/cycle3"/>
    <dgm:cxn modelId="{CA20028F-A192-4DEB-8F88-E897CC374A04}" type="presOf" srcId="{C3A0F82C-6ED8-4194-9010-247B8DEE567E}" destId="{FCEC441C-6239-4946-A97A-3A56EB30AD1D}" srcOrd="0" destOrd="0" presId="urn:microsoft.com/office/officeart/2005/8/layout/cycle3"/>
    <dgm:cxn modelId="{A60D05EF-E281-46F0-A6ED-4F4311D5AA53}" type="presOf" srcId="{CD33141B-EC86-4C8C-98DF-A00B57587552}" destId="{B237350D-C5A1-4180-AAF9-5E6C53CC028D}" srcOrd="0" destOrd="0" presId="urn:microsoft.com/office/officeart/2005/8/layout/cycle3"/>
    <dgm:cxn modelId="{F2F5DF8C-D155-40EA-8DD6-6D10340E67DA}" srcId="{C3A0F82C-6ED8-4194-9010-247B8DEE567E}" destId="{9A7D33C7-7CB5-4B68-8262-9A6A406FA672}" srcOrd="4" destOrd="0" parTransId="{F501AD61-2145-4F89-99DD-6A249013E5EA}" sibTransId="{CFC41006-B04D-4BE3-B1F6-D8838D03285E}"/>
    <dgm:cxn modelId="{E944A818-87BF-44D8-8374-914A7F42E8E0}" type="presOf" srcId="{B44E8F12-C373-426D-9F3C-D648F82E8407}" destId="{FCE55B74-BDDD-4801-ABB3-B58B2F38A3CA}" srcOrd="0" destOrd="0" presId="urn:microsoft.com/office/officeart/2005/8/layout/cycle3"/>
    <dgm:cxn modelId="{1276D3D4-6F45-4A31-BBC2-FAE9000829E6}" srcId="{C3A0F82C-6ED8-4194-9010-247B8DEE567E}" destId="{9CAF2811-706B-4303-93CB-1E35A93A78C3}" srcOrd="3" destOrd="0" parTransId="{B5E6FF0E-2A1A-40DC-9A61-27A45AF276A5}" sibTransId="{E227B0A6-EC26-4D30-87EB-42CBA3B294B9}"/>
    <dgm:cxn modelId="{130A70C5-45A8-4DB4-9757-1139B93FA5CD}" type="presOf" srcId="{9A7D33C7-7CB5-4B68-8262-9A6A406FA672}" destId="{11D42EFA-2EB9-4E2A-AAB8-96BD9418785C}" srcOrd="0" destOrd="0" presId="urn:microsoft.com/office/officeart/2005/8/layout/cycle3"/>
    <dgm:cxn modelId="{4D2C0B42-C21C-4404-B00C-FCB537883496}" srcId="{C3A0F82C-6ED8-4194-9010-247B8DEE567E}" destId="{B44E8F12-C373-426D-9F3C-D648F82E8407}" srcOrd="6" destOrd="0" parTransId="{8BA48C23-1AC6-4A34-8DA8-62CC6EF0C243}" sibTransId="{4BE3FDF7-1CC2-4D98-B54F-CBE11964C876}"/>
    <dgm:cxn modelId="{C74C6EA9-8056-4B3E-86B3-878C589F42C1}" srcId="{C3A0F82C-6ED8-4194-9010-247B8DEE567E}" destId="{CD33141B-EC86-4C8C-98DF-A00B57587552}" srcOrd="5" destOrd="0" parTransId="{710224AB-1F7C-40F2-8A09-D118F3DEACCA}" sibTransId="{C27950FE-6B4A-43AE-87B4-1759C1F154BD}"/>
    <dgm:cxn modelId="{84C49C17-BF44-4987-8F28-93796A27A82D}" type="presOf" srcId="{D2C5DC72-0127-44B2-BD18-01FF7D9A3F89}" destId="{833A0145-55A6-428C-A075-4417EB884790}" srcOrd="0" destOrd="0" presId="urn:microsoft.com/office/officeart/2005/8/layout/cycle3"/>
    <dgm:cxn modelId="{283312C2-041D-4A95-BE4A-CDD9F3A367EA}" type="presOf" srcId="{59AB8867-D407-4D1B-B742-C271DAEFC153}" destId="{02CCBD55-5518-45B0-A74F-9E454E933363}" srcOrd="0" destOrd="0" presId="urn:microsoft.com/office/officeart/2005/8/layout/cycle3"/>
    <dgm:cxn modelId="{A9282A4F-B2A7-4EB8-B3B0-A55852D42219}" type="presParOf" srcId="{FCEC441C-6239-4946-A97A-3A56EB30AD1D}" destId="{3A3CDA89-F72F-4FBD-ADB0-5833B1A615FD}" srcOrd="0" destOrd="0" presId="urn:microsoft.com/office/officeart/2005/8/layout/cycle3"/>
    <dgm:cxn modelId="{DE46EAD4-26CC-4D98-8839-9B276F9FEFCC}" type="presParOf" srcId="{3A3CDA89-F72F-4FBD-ADB0-5833B1A615FD}" destId="{E2EF6DF4-9992-4467-A300-32577C3C7D8D}" srcOrd="0" destOrd="0" presId="urn:microsoft.com/office/officeart/2005/8/layout/cycle3"/>
    <dgm:cxn modelId="{6FEC0460-2FB6-4750-A427-2A15AFA53568}" type="presParOf" srcId="{3A3CDA89-F72F-4FBD-ADB0-5833B1A615FD}" destId="{833A0145-55A6-428C-A075-4417EB884790}" srcOrd="1" destOrd="0" presId="urn:microsoft.com/office/officeart/2005/8/layout/cycle3"/>
    <dgm:cxn modelId="{85A0EDC3-B602-41B9-AACC-441CA357DE1C}" type="presParOf" srcId="{3A3CDA89-F72F-4FBD-ADB0-5833B1A615FD}" destId="{6FCE31D0-5502-4F25-8847-9048B863DEBA}" srcOrd="2" destOrd="0" presId="urn:microsoft.com/office/officeart/2005/8/layout/cycle3"/>
    <dgm:cxn modelId="{11A242A7-9C3A-496B-9A5B-F68C13361271}" type="presParOf" srcId="{3A3CDA89-F72F-4FBD-ADB0-5833B1A615FD}" destId="{02CCBD55-5518-45B0-A74F-9E454E933363}" srcOrd="3" destOrd="0" presId="urn:microsoft.com/office/officeart/2005/8/layout/cycle3"/>
    <dgm:cxn modelId="{15BEABAE-8DBB-4583-8EE1-7F09975B1D42}" type="presParOf" srcId="{3A3CDA89-F72F-4FBD-ADB0-5833B1A615FD}" destId="{C92A9391-BE50-48D8-A3E6-ED04E777383C}" srcOrd="4" destOrd="0" presId="urn:microsoft.com/office/officeart/2005/8/layout/cycle3"/>
    <dgm:cxn modelId="{42D037FE-0FCF-42C4-8AA3-04A566AD86E2}" type="presParOf" srcId="{3A3CDA89-F72F-4FBD-ADB0-5833B1A615FD}" destId="{11D42EFA-2EB9-4E2A-AAB8-96BD9418785C}" srcOrd="5" destOrd="0" presId="urn:microsoft.com/office/officeart/2005/8/layout/cycle3"/>
    <dgm:cxn modelId="{CCDC6480-6294-4915-B371-345917E7A511}" type="presParOf" srcId="{3A3CDA89-F72F-4FBD-ADB0-5833B1A615FD}" destId="{B237350D-C5A1-4180-AAF9-5E6C53CC028D}" srcOrd="6" destOrd="0" presId="urn:microsoft.com/office/officeart/2005/8/layout/cycle3"/>
    <dgm:cxn modelId="{958230CA-FCBD-43BD-A851-F144CAFA6B97}" type="presParOf" srcId="{3A3CDA89-F72F-4FBD-ADB0-5833B1A615FD}" destId="{FCE55B74-BDDD-4801-ABB3-B58B2F38A3CA}" srcOrd="7" destOrd="0" presId="urn:microsoft.com/office/officeart/2005/8/layout/cycle3"/>
    <dgm:cxn modelId="{276CF1DD-8B4B-4B76-B14A-8514E6CA9CB7}" type="presParOf" srcId="{3A3CDA89-F72F-4FBD-ADB0-5833B1A615FD}" destId="{AD7513F7-39AF-4D8F-9619-B655EA6586B8}"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3A0F82C-6ED8-4194-9010-247B8DEE567E}" type="doc">
      <dgm:prSet loTypeId="urn:microsoft.com/office/officeart/2005/8/layout/cycle3" loCatId="cycle" qsTypeId="urn:microsoft.com/office/officeart/2005/8/quickstyle/3d7"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اعتماد</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3600"/>
        </a:p>
      </dgm:t>
    </dgm:pt>
    <dgm:pt modelId="{D2C5DC72-0127-44B2-BD18-01FF7D9A3F89}" type="sibTrans" cxnId="{F35FF637-3349-4A7D-B9C6-631F48374B8E}">
      <dgm:prSet/>
      <dgm:spPr/>
      <dgm:t>
        <a:bodyPr/>
        <a:lstStyle/>
        <a:p>
          <a:endParaRPr lang="en-US" sz="3600">
            <a:solidFill>
              <a:srgbClr val="FF0000"/>
            </a:solidFill>
          </a:endParaRPr>
        </a:p>
      </dgm:t>
    </dgm:pt>
    <dgm:pt modelId="{59AB8867-D407-4D1B-B742-C271DAEFC153}">
      <dgm:prSet phldrT="[Text]" custT="1"/>
      <dgm:spPr/>
      <dgm:t>
        <a:bodyPr/>
        <a:lstStyle/>
        <a:p>
          <a:r>
            <a:rPr lang="fa-IR" sz="3200" b="1" dirty="0" smtClean="0">
              <a:cs typeface="B Zar" panose="00000400000000000000" pitchFamily="2" charset="-78"/>
            </a:rPr>
            <a:t>ابتکار</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3600"/>
        </a:p>
      </dgm:t>
    </dgm:pt>
    <dgm:pt modelId="{7F5F995B-E683-4317-98F3-4CF8824995E6}" type="sibTrans" cxnId="{F1CFA340-2AC9-47AD-8E6B-ED7C5E1A8EC7}">
      <dgm:prSet/>
      <dgm:spPr/>
      <dgm:t>
        <a:bodyPr/>
        <a:lstStyle/>
        <a:p>
          <a:endParaRPr lang="en-US" sz="3600"/>
        </a:p>
      </dgm:t>
    </dgm:pt>
    <dgm:pt modelId="{F3AFB0A6-F2DC-43C7-BD77-354BE5B86A00}">
      <dgm:prSet phldrT="[Text]" custT="1"/>
      <dgm:spPr/>
      <dgm:t>
        <a:bodyPr/>
        <a:lstStyle/>
        <a:p>
          <a:r>
            <a:rPr lang="fa-IR" sz="2000" b="1" dirty="0" smtClean="0">
              <a:cs typeface="B Zar" panose="00000400000000000000" pitchFamily="2" charset="-78"/>
            </a:rPr>
            <a:t>خود اتکاء</a:t>
          </a:r>
          <a:endParaRPr lang="en-US" sz="2000" b="1" dirty="0">
            <a:cs typeface="B Zar" panose="00000400000000000000" pitchFamily="2" charset="-78"/>
          </a:endParaRPr>
        </a:p>
      </dgm:t>
    </dgm:pt>
    <dgm:pt modelId="{DB5B56FC-1505-4044-A81E-94F766694D14}" type="parTrans" cxnId="{06E1DA6D-8E80-4383-9C86-098B10BAFB1B}">
      <dgm:prSet/>
      <dgm:spPr/>
      <dgm:t>
        <a:bodyPr/>
        <a:lstStyle/>
        <a:p>
          <a:endParaRPr lang="en-US" sz="3600"/>
        </a:p>
      </dgm:t>
    </dgm:pt>
    <dgm:pt modelId="{A174331F-9630-40CC-95D6-7FD92DCA1682}" type="sibTrans" cxnId="{06E1DA6D-8E80-4383-9C86-098B10BAFB1B}">
      <dgm:prSet/>
      <dgm:spPr/>
      <dgm:t>
        <a:bodyPr/>
        <a:lstStyle/>
        <a:p>
          <a:endParaRPr lang="en-US" sz="3600"/>
        </a:p>
      </dgm:t>
    </dgm:pt>
    <dgm:pt modelId="{DA9214C7-338A-4F05-A81E-EDAF1A374725}">
      <dgm:prSet phldrT="[Text]" custT="1"/>
      <dgm:spPr/>
      <dgm:t>
        <a:bodyPr/>
        <a:lstStyle/>
        <a:p>
          <a:r>
            <a:rPr lang="fa-IR" sz="2800" b="1" dirty="0" smtClean="0">
              <a:cs typeface="B Zar" panose="00000400000000000000" pitchFamily="2" charset="-78"/>
            </a:rPr>
            <a:t>انسجام</a:t>
          </a:r>
          <a:endParaRPr lang="en-US" sz="2000" b="1" dirty="0">
            <a:cs typeface="B Zar" panose="00000400000000000000" pitchFamily="2" charset="-78"/>
          </a:endParaRPr>
        </a:p>
      </dgm:t>
    </dgm:pt>
    <dgm:pt modelId="{225E0446-EFC5-436D-BBE1-D89F14F2E636}" type="parTrans" cxnId="{E9CF2128-590D-4633-807A-9A513D721358}">
      <dgm:prSet/>
      <dgm:spPr/>
      <dgm:t>
        <a:bodyPr/>
        <a:lstStyle/>
        <a:p>
          <a:endParaRPr lang="en-US" sz="1400"/>
        </a:p>
      </dgm:t>
    </dgm:pt>
    <dgm:pt modelId="{403FA669-ED55-48F4-9381-E2106B736A17}" type="sibTrans" cxnId="{E9CF2128-590D-4633-807A-9A513D721358}">
      <dgm:prSet/>
      <dgm:spPr/>
      <dgm:t>
        <a:bodyPr/>
        <a:lstStyle/>
        <a:p>
          <a:endParaRPr lang="en-US" sz="1400"/>
        </a:p>
      </dgm:t>
    </dgm:pt>
    <dgm:pt modelId="{9CAF2811-706B-4303-93CB-1E35A93A78C3}">
      <dgm:prSet phldrT="[Text]" custT="1"/>
      <dgm:spPr/>
      <dgm:t>
        <a:bodyPr/>
        <a:lstStyle/>
        <a:p>
          <a:r>
            <a:rPr lang="fa-IR" sz="2400" b="1" dirty="0" smtClean="0">
              <a:cs typeface="B Zar" panose="00000400000000000000" pitchFamily="2" charset="-78"/>
            </a:rPr>
            <a:t>کوشایی</a:t>
          </a:r>
          <a:endParaRPr lang="en-US" sz="1800" b="1" dirty="0">
            <a:cs typeface="B Zar" panose="00000400000000000000" pitchFamily="2" charset="-78"/>
          </a:endParaRPr>
        </a:p>
      </dgm:t>
    </dgm:pt>
    <dgm:pt modelId="{E227B0A6-EC26-4D30-87EB-42CBA3B294B9}" type="sibTrans" cxnId="{1276D3D4-6F45-4A31-BBC2-FAE9000829E6}">
      <dgm:prSet/>
      <dgm:spPr/>
      <dgm:t>
        <a:bodyPr/>
        <a:lstStyle/>
        <a:p>
          <a:endParaRPr lang="en-US" sz="3600"/>
        </a:p>
      </dgm:t>
    </dgm:pt>
    <dgm:pt modelId="{B5E6FF0E-2A1A-40DC-9A61-27A45AF276A5}" type="parTrans" cxnId="{1276D3D4-6F45-4A31-BBC2-FAE9000829E6}">
      <dgm:prSet/>
      <dgm:spPr/>
      <dgm:t>
        <a:bodyPr/>
        <a:lstStyle/>
        <a:p>
          <a:endParaRPr lang="en-US" sz="3600"/>
        </a:p>
      </dgm:t>
    </dgm:pt>
    <dgm:pt modelId="{B44E8F12-C373-426D-9F3C-D648F82E8407}">
      <dgm:prSet phldrT="[Text]"/>
      <dgm:spPr/>
      <dgm:t>
        <a:bodyPr/>
        <a:lstStyle/>
        <a:p>
          <a:r>
            <a:rPr lang="fa-IR" b="1" dirty="0" smtClean="0">
              <a:cs typeface="B Zar" panose="00000400000000000000" pitchFamily="2" charset="-78"/>
            </a:rPr>
            <a:t>زایندگی</a:t>
          </a:r>
          <a:endParaRPr lang="en-US" b="1" dirty="0">
            <a:cs typeface="B Zar" panose="00000400000000000000" pitchFamily="2" charset="-78"/>
          </a:endParaRPr>
        </a:p>
      </dgm:t>
    </dgm:pt>
    <dgm:pt modelId="{8BA48C23-1AC6-4A34-8DA8-62CC6EF0C243}" type="parTrans" cxnId="{4D2C0B42-C21C-4404-B00C-FCB537883496}">
      <dgm:prSet/>
      <dgm:spPr/>
      <dgm:t>
        <a:bodyPr/>
        <a:lstStyle/>
        <a:p>
          <a:endParaRPr lang="en-US"/>
        </a:p>
      </dgm:t>
    </dgm:pt>
    <dgm:pt modelId="{4BE3FDF7-1CC2-4D98-B54F-CBE11964C876}" type="sibTrans" cxnId="{4D2C0B42-C21C-4404-B00C-FCB537883496}">
      <dgm:prSet/>
      <dgm:spPr/>
      <dgm:t>
        <a:bodyPr/>
        <a:lstStyle/>
        <a:p>
          <a:endParaRPr lang="en-US"/>
        </a:p>
      </dgm:t>
    </dgm:pt>
    <dgm:pt modelId="{9A7D33C7-7CB5-4B68-8262-9A6A406FA672}">
      <dgm:prSet phldrT="[Text]" custT="1"/>
      <dgm:spPr/>
      <dgm:t>
        <a:bodyPr/>
        <a:lstStyle/>
        <a:p>
          <a:r>
            <a:rPr lang="fa-IR" sz="2400" b="1" dirty="0" smtClean="0">
              <a:cs typeface="B Zar" panose="00000400000000000000" pitchFamily="2" charset="-78"/>
            </a:rPr>
            <a:t>هویت</a:t>
          </a:r>
          <a:endParaRPr lang="en-US" sz="2400" b="1" dirty="0">
            <a:cs typeface="B Zar" panose="00000400000000000000" pitchFamily="2" charset="-78"/>
          </a:endParaRPr>
        </a:p>
      </dgm:t>
    </dgm:pt>
    <dgm:pt modelId="{F501AD61-2145-4F89-99DD-6A249013E5EA}" type="parTrans" cxnId="{F2F5DF8C-D155-40EA-8DD6-6D10340E67DA}">
      <dgm:prSet/>
      <dgm:spPr/>
      <dgm:t>
        <a:bodyPr/>
        <a:lstStyle/>
        <a:p>
          <a:endParaRPr lang="en-US"/>
        </a:p>
      </dgm:t>
    </dgm:pt>
    <dgm:pt modelId="{CFC41006-B04D-4BE3-B1F6-D8838D03285E}" type="sibTrans" cxnId="{F2F5DF8C-D155-40EA-8DD6-6D10340E67DA}">
      <dgm:prSet/>
      <dgm:spPr/>
      <dgm:t>
        <a:bodyPr/>
        <a:lstStyle/>
        <a:p>
          <a:endParaRPr lang="en-US"/>
        </a:p>
      </dgm:t>
    </dgm:pt>
    <dgm:pt modelId="{CD33141B-EC86-4C8C-98DF-A00B57587552}">
      <dgm:prSet phldrT="[Text]"/>
      <dgm:spPr/>
      <dgm:t>
        <a:bodyPr/>
        <a:lstStyle/>
        <a:p>
          <a:r>
            <a:rPr lang="fa-IR" b="1" dirty="0" smtClean="0">
              <a:cs typeface="B Zar" panose="00000400000000000000" pitchFamily="2" charset="-78"/>
            </a:rPr>
            <a:t>صمیمیت</a:t>
          </a:r>
          <a:endParaRPr lang="en-US" b="1" dirty="0">
            <a:cs typeface="B Zar" panose="00000400000000000000" pitchFamily="2" charset="-78"/>
          </a:endParaRPr>
        </a:p>
      </dgm:t>
    </dgm:pt>
    <dgm:pt modelId="{710224AB-1F7C-40F2-8A09-D118F3DEACCA}" type="parTrans" cxnId="{C74C6EA9-8056-4B3E-86B3-878C589F42C1}">
      <dgm:prSet/>
      <dgm:spPr/>
      <dgm:t>
        <a:bodyPr/>
        <a:lstStyle/>
        <a:p>
          <a:endParaRPr lang="en-US"/>
        </a:p>
      </dgm:t>
    </dgm:pt>
    <dgm:pt modelId="{C27950FE-6B4A-43AE-87B4-1759C1F154BD}" type="sibTrans" cxnId="{C74C6EA9-8056-4B3E-86B3-878C589F42C1}">
      <dgm:prSet/>
      <dgm:spPr/>
      <dgm:t>
        <a:bodyPr/>
        <a:lstStyle/>
        <a:p>
          <a:endParaRPr lang="en-US"/>
        </a:p>
      </dgm:t>
    </dgm:pt>
    <dgm:pt modelId="{FCEC441C-6239-4946-A97A-3A56EB30AD1D}" type="pres">
      <dgm:prSet presAssocID="{C3A0F82C-6ED8-4194-9010-247B8DEE567E}" presName="Name0" presStyleCnt="0">
        <dgm:presLayoutVars>
          <dgm:dir/>
          <dgm:resizeHandles val="exact"/>
        </dgm:presLayoutVars>
      </dgm:prSet>
      <dgm:spPr/>
    </dgm:pt>
    <dgm:pt modelId="{3A3CDA89-F72F-4FBD-ADB0-5833B1A615FD}" type="pres">
      <dgm:prSet presAssocID="{C3A0F82C-6ED8-4194-9010-247B8DEE567E}" presName="cycle" presStyleCnt="0"/>
      <dgm:spPr/>
    </dgm:pt>
    <dgm:pt modelId="{E2EF6DF4-9992-4467-A300-32577C3C7D8D}" type="pres">
      <dgm:prSet presAssocID="{4E547980-0061-4FBB-A17C-9B44305D9201}" presName="nodeFirstNode" presStyleLbl="node1" presStyleIdx="0" presStyleCnt="8">
        <dgm:presLayoutVars>
          <dgm:bulletEnabled val="1"/>
        </dgm:presLayoutVars>
      </dgm:prSet>
      <dgm:spPr/>
      <dgm:t>
        <a:bodyPr/>
        <a:lstStyle/>
        <a:p>
          <a:endParaRPr lang="en-US"/>
        </a:p>
      </dgm:t>
    </dgm:pt>
    <dgm:pt modelId="{833A0145-55A6-428C-A075-4417EB884790}" type="pres">
      <dgm:prSet presAssocID="{D2C5DC72-0127-44B2-BD18-01FF7D9A3F89}" presName="sibTransFirstNode" presStyleLbl="bgShp" presStyleIdx="0" presStyleCnt="1"/>
      <dgm:spPr/>
      <dgm:t>
        <a:bodyPr/>
        <a:lstStyle/>
        <a:p>
          <a:endParaRPr lang="en-US"/>
        </a:p>
      </dgm:t>
    </dgm:pt>
    <dgm:pt modelId="{6FCE31D0-5502-4F25-8847-9048B863DEBA}" type="pres">
      <dgm:prSet presAssocID="{F3AFB0A6-F2DC-43C7-BD77-354BE5B86A00}" presName="nodeFollowingNodes" presStyleLbl="node1" presStyleIdx="1" presStyleCnt="8">
        <dgm:presLayoutVars>
          <dgm:bulletEnabled val="1"/>
        </dgm:presLayoutVars>
      </dgm:prSet>
      <dgm:spPr/>
      <dgm:t>
        <a:bodyPr/>
        <a:lstStyle/>
        <a:p>
          <a:endParaRPr lang="en-US"/>
        </a:p>
      </dgm:t>
    </dgm:pt>
    <dgm:pt modelId="{02CCBD55-5518-45B0-A74F-9E454E933363}" type="pres">
      <dgm:prSet presAssocID="{59AB8867-D407-4D1B-B742-C271DAEFC153}" presName="nodeFollowingNodes" presStyleLbl="node1" presStyleIdx="2" presStyleCnt="8">
        <dgm:presLayoutVars>
          <dgm:bulletEnabled val="1"/>
        </dgm:presLayoutVars>
      </dgm:prSet>
      <dgm:spPr/>
      <dgm:t>
        <a:bodyPr/>
        <a:lstStyle/>
        <a:p>
          <a:endParaRPr lang="en-US"/>
        </a:p>
      </dgm:t>
    </dgm:pt>
    <dgm:pt modelId="{C92A9391-BE50-48D8-A3E6-ED04E777383C}" type="pres">
      <dgm:prSet presAssocID="{9CAF2811-706B-4303-93CB-1E35A93A78C3}" presName="nodeFollowingNodes" presStyleLbl="node1" presStyleIdx="3" presStyleCnt="8">
        <dgm:presLayoutVars>
          <dgm:bulletEnabled val="1"/>
        </dgm:presLayoutVars>
      </dgm:prSet>
      <dgm:spPr/>
      <dgm:t>
        <a:bodyPr/>
        <a:lstStyle/>
        <a:p>
          <a:endParaRPr lang="en-US"/>
        </a:p>
      </dgm:t>
    </dgm:pt>
    <dgm:pt modelId="{11D42EFA-2EB9-4E2A-AAB8-96BD9418785C}" type="pres">
      <dgm:prSet presAssocID="{9A7D33C7-7CB5-4B68-8262-9A6A406FA672}" presName="nodeFollowingNodes" presStyleLbl="node1" presStyleIdx="4" presStyleCnt="8">
        <dgm:presLayoutVars>
          <dgm:bulletEnabled val="1"/>
        </dgm:presLayoutVars>
      </dgm:prSet>
      <dgm:spPr/>
      <dgm:t>
        <a:bodyPr/>
        <a:lstStyle/>
        <a:p>
          <a:endParaRPr lang="en-US"/>
        </a:p>
      </dgm:t>
    </dgm:pt>
    <dgm:pt modelId="{B237350D-C5A1-4180-AAF9-5E6C53CC028D}" type="pres">
      <dgm:prSet presAssocID="{CD33141B-EC86-4C8C-98DF-A00B57587552}" presName="nodeFollowingNodes" presStyleLbl="node1" presStyleIdx="5" presStyleCnt="8">
        <dgm:presLayoutVars>
          <dgm:bulletEnabled val="1"/>
        </dgm:presLayoutVars>
      </dgm:prSet>
      <dgm:spPr/>
      <dgm:t>
        <a:bodyPr/>
        <a:lstStyle/>
        <a:p>
          <a:endParaRPr lang="en-US"/>
        </a:p>
      </dgm:t>
    </dgm:pt>
    <dgm:pt modelId="{FCE55B74-BDDD-4801-ABB3-B58B2F38A3CA}" type="pres">
      <dgm:prSet presAssocID="{B44E8F12-C373-426D-9F3C-D648F82E8407}" presName="nodeFollowingNodes" presStyleLbl="node1" presStyleIdx="6" presStyleCnt="8">
        <dgm:presLayoutVars>
          <dgm:bulletEnabled val="1"/>
        </dgm:presLayoutVars>
      </dgm:prSet>
      <dgm:spPr/>
      <dgm:t>
        <a:bodyPr/>
        <a:lstStyle/>
        <a:p>
          <a:endParaRPr lang="en-US"/>
        </a:p>
      </dgm:t>
    </dgm:pt>
    <dgm:pt modelId="{AD7513F7-39AF-4D8F-9619-B655EA6586B8}" type="pres">
      <dgm:prSet presAssocID="{DA9214C7-338A-4F05-A81E-EDAF1A374725}" presName="nodeFollowingNodes" presStyleLbl="node1" presStyleIdx="7" presStyleCnt="8">
        <dgm:presLayoutVars>
          <dgm:bulletEnabled val="1"/>
        </dgm:presLayoutVars>
      </dgm:prSet>
      <dgm:spPr/>
      <dgm:t>
        <a:bodyPr/>
        <a:lstStyle/>
        <a:p>
          <a:endParaRPr lang="en-US"/>
        </a:p>
      </dgm:t>
    </dgm:pt>
  </dgm:ptLst>
  <dgm:cxnLst>
    <dgm:cxn modelId="{263C2E46-4115-4DB4-B3D6-F22F5275C71C}" type="presOf" srcId="{F3AFB0A6-F2DC-43C7-BD77-354BE5B86A00}" destId="{6FCE31D0-5502-4F25-8847-9048B863DEBA}" srcOrd="0" destOrd="0" presId="urn:microsoft.com/office/officeart/2005/8/layout/cycle3"/>
    <dgm:cxn modelId="{4DEC49A7-45A7-42FF-A9F1-40C757CCDD43}" type="presOf" srcId="{DA9214C7-338A-4F05-A81E-EDAF1A374725}" destId="{AD7513F7-39AF-4D8F-9619-B655EA6586B8}" srcOrd="0" destOrd="0" presId="urn:microsoft.com/office/officeart/2005/8/layout/cycle3"/>
    <dgm:cxn modelId="{06E1DA6D-8E80-4383-9C86-098B10BAFB1B}" srcId="{C3A0F82C-6ED8-4194-9010-247B8DEE567E}" destId="{F3AFB0A6-F2DC-43C7-BD77-354BE5B86A00}" srcOrd="1" destOrd="0" parTransId="{DB5B56FC-1505-4044-A81E-94F766694D14}" sibTransId="{A174331F-9630-40CC-95D6-7FD92DCA1682}"/>
    <dgm:cxn modelId="{58CE1ACB-6AE6-4DA2-BED1-1DF3417CFB3C}" type="presOf" srcId="{9CAF2811-706B-4303-93CB-1E35A93A78C3}" destId="{C92A9391-BE50-48D8-A3E6-ED04E777383C}" srcOrd="0" destOrd="0" presId="urn:microsoft.com/office/officeart/2005/8/layout/cycle3"/>
    <dgm:cxn modelId="{E9CF2128-590D-4633-807A-9A513D721358}" srcId="{C3A0F82C-6ED8-4194-9010-247B8DEE567E}" destId="{DA9214C7-338A-4F05-A81E-EDAF1A374725}" srcOrd="7" destOrd="0" parTransId="{225E0446-EFC5-436D-BBE1-D89F14F2E636}" sibTransId="{403FA669-ED55-48F4-9381-E2106B736A17}"/>
    <dgm:cxn modelId="{F1CFA340-2AC9-47AD-8E6B-ED7C5E1A8EC7}" srcId="{C3A0F82C-6ED8-4194-9010-247B8DEE567E}" destId="{59AB8867-D407-4D1B-B742-C271DAEFC153}" srcOrd="2" destOrd="0" parTransId="{650C4E73-EED5-4253-A2FF-744F218AE09C}" sibTransId="{7F5F995B-E683-4317-98F3-4CF8824995E6}"/>
    <dgm:cxn modelId="{F35FF637-3349-4A7D-B9C6-631F48374B8E}" srcId="{C3A0F82C-6ED8-4194-9010-247B8DEE567E}" destId="{4E547980-0061-4FBB-A17C-9B44305D9201}" srcOrd="0" destOrd="0" parTransId="{D17B3869-5077-4343-A4A8-E968583AAA3C}" sibTransId="{D2C5DC72-0127-44B2-BD18-01FF7D9A3F89}"/>
    <dgm:cxn modelId="{3CEEF020-1E72-48C5-8CA3-F0AEF943790F}" type="presOf" srcId="{4E547980-0061-4FBB-A17C-9B44305D9201}" destId="{E2EF6DF4-9992-4467-A300-32577C3C7D8D}" srcOrd="0" destOrd="0" presId="urn:microsoft.com/office/officeart/2005/8/layout/cycle3"/>
    <dgm:cxn modelId="{CA20028F-A192-4DEB-8F88-E897CC374A04}" type="presOf" srcId="{C3A0F82C-6ED8-4194-9010-247B8DEE567E}" destId="{FCEC441C-6239-4946-A97A-3A56EB30AD1D}" srcOrd="0" destOrd="0" presId="urn:microsoft.com/office/officeart/2005/8/layout/cycle3"/>
    <dgm:cxn modelId="{A60D05EF-E281-46F0-A6ED-4F4311D5AA53}" type="presOf" srcId="{CD33141B-EC86-4C8C-98DF-A00B57587552}" destId="{B237350D-C5A1-4180-AAF9-5E6C53CC028D}" srcOrd="0" destOrd="0" presId="urn:microsoft.com/office/officeart/2005/8/layout/cycle3"/>
    <dgm:cxn modelId="{F2F5DF8C-D155-40EA-8DD6-6D10340E67DA}" srcId="{C3A0F82C-6ED8-4194-9010-247B8DEE567E}" destId="{9A7D33C7-7CB5-4B68-8262-9A6A406FA672}" srcOrd="4" destOrd="0" parTransId="{F501AD61-2145-4F89-99DD-6A249013E5EA}" sibTransId="{CFC41006-B04D-4BE3-B1F6-D8838D03285E}"/>
    <dgm:cxn modelId="{E944A818-87BF-44D8-8374-914A7F42E8E0}" type="presOf" srcId="{B44E8F12-C373-426D-9F3C-D648F82E8407}" destId="{FCE55B74-BDDD-4801-ABB3-B58B2F38A3CA}" srcOrd="0" destOrd="0" presId="urn:microsoft.com/office/officeart/2005/8/layout/cycle3"/>
    <dgm:cxn modelId="{1276D3D4-6F45-4A31-BBC2-FAE9000829E6}" srcId="{C3A0F82C-6ED8-4194-9010-247B8DEE567E}" destId="{9CAF2811-706B-4303-93CB-1E35A93A78C3}" srcOrd="3" destOrd="0" parTransId="{B5E6FF0E-2A1A-40DC-9A61-27A45AF276A5}" sibTransId="{E227B0A6-EC26-4D30-87EB-42CBA3B294B9}"/>
    <dgm:cxn modelId="{130A70C5-45A8-4DB4-9757-1139B93FA5CD}" type="presOf" srcId="{9A7D33C7-7CB5-4B68-8262-9A6A406FA672}" destId="{11D42EFA-2EB9-4E2A-AAB8-96BD9418785C}" srcOrd="0" destOrd="0" presId="urn:microsoft.com/office/officeart/2005/8/layout/cycle3"/>
    <dgm:cxn modelId="{4D2C0B42-C21C-4404-B00C-FCB537883496}" srcId="{C3A0F82C-6ED8-4194-9010-247B8DEE567E}" destId="{B44E8F12-C373-426D-9F3C-D648F82E8407}" srcOrd="6" destOrd="0" parTransId="{8BA48C23-1AC6-4A34-8DA8-62CC6EF0C243}" sibTransId="{4BE3FDF7-1CC2-4D98-B54F-CBE11964C876}"/>
    <dgm:cxn modelId="{C74C6EA9-8056-4B3E-86B3-878C589F42C1}" srcId="{C3A0F82C-6ED8-4194-9010-247B8DEE567E}" destId="{CD33141B-EC86-4C8C-98DF-A00B57587552}" srcOrd="5" destOrd="0" parTransId="{710224AB-1F7C-40F2-8A09-D118F3DEACCA}" sibTransId="{C27950FE-6B4A-43AE-87B4-1759C1F154BD}"/>
    <dgm:cxn modelId="{84C49C17-BF44-4987-8F28-93796A27A82D}" type="presOf" srcId="{D2C5DC72-0127-44B2-BD18-01FF7D9A3F89}" destId="{833A0145-55A6-428C-A075-4417EB884790}" srcOrd="0" destOrd="0" presId="urn:microsoft.com/office/officeart/2005/8/layout/cycle3"/>
    <dgm:cxn modelId="{283312C2-041D-4A95-BE4A-CDD9F3A367EA}" type="presOf" srcId="{59AB8867-D407-4D1B-B742-C271DAEFC153}" destId="{02CCBD55-5518-45B0-A74F-9E454E933363}" srcOrd="0" destOrd="0" presId="urn:microsoft.com/office/officeart/2005/8/layout/cycle3"/>
    <dgm:cxn modelId="{A9282A4F-B2A7-4EB8-B3B0-A55852D42219}" type="presParOf" srcId="{FCEC441C-6239-4946-A97A-3A56EB30AD1D}" destId="{3A3CDA89-F72F-4FBD-ADB0-5833B1A615FD}" srcOrd="0" destOrd="0" presId="urn:microsoft.com/office/officeart/2005/8/layout/cycle3"/>
    <dgm:cxn modelId="{DE46EAD4-26CC-4D98-8839-9B276F9FEFCC}" type="presParOf" srcId="{3A3CDA89-F72F-4FBD-ADB0-5833B1A615FD}" destId="{E2EF6DF4-9992-4467-A300-32577C3C7D8D}" srcOrd="0" destOrd="0" presId="urn:microsoft.com/office/officeart/2005/8/layout/cycle3"/>
    <dgm:cxn modelId="{6FEC0460-2FB6-4750-A427-2A15AFA53568}" type="presParOf" srcId="{3A3CDA89-F72F-4FBD-ADB0-5833B1A615FD}" destId="{833A0145-55A6-428C-A075-4417EB884790}" srcOrd="1" destOrd="0" presId="urn:microsoft.com/office/officeart/2005/8/layout/cycle3"/>
    <dgm:cxn modelId="{85A0EDC3-B602-41B9-AACC-441CA357DE1C}" type="presParOf" srcId="{3A3CDA89-F72F-4FBD-ADB0-5833B1A615FD}" destId="{6FCE31D0-5502-4F25-8847-9048B863DEBA}" srcOrd="2" destOrd="0" presId="urn:microsoft.com/office/officeart/2005/8/layout/cycle3"/>
    <dgm:cxn modelId="{11A242A7-9C3A-496B-9A5B-F68C13361271}" type="presParOf" srcId="{3A3CDA89-F72F-4FBD-ADB0-5833B1A615FD}" destId="{02CCBD55-5518-45B0-A74F-9E454E933363}" srcOrd="3" destOrd="0" presId="urn:microsoft.com/office/officeart/2005/8/layout/cycle3"/>
    <dgm:cxn modelId="{15BEABAE-8DBB-4583-8EE1-7F09975B1D42}" type="presParOf" srcId="{3A3CDA89-F72F-4FBD-ADB0-5833B1A615FD}" destId="{C92A9391-BE50-48D8-A3E6-ED04E777383C}" srcOrd="4" destOrd="0" presId="urn:microsoft.com/office/officeart/2005/8/layout/cycle3"/>
    <dgm:cxn modelId="{42D037FE-0FCF-42C4-8AA3-04A566AD86E2}" type="presParOf" srcId="{3A3CDA89-F72F-4FBD-ADB0-5833B1A615FD}" destId="{11D42EFA-2EB9-4E2A-AAB8-96BD9418785C}" srcOrd="5" destOrd="0" presId="urn:microsoft.com/office/officeart/2005/8/layout/cycle3"/>
    <dgm:cxn modelId="{CCDC6480-6294-4915-B371-345917E7A511}" type="presParOf" srcId="{3A3CDA89-F72F-4FBD-ADB0-5833B1A615FD}" destId="{B237350D-C5A1-4180-AAF9-5E6C53CC028D}" srcOrd="6" destOrd="0" presId="urn:microsoft.com/office/officeart/2005/8/layout/cycle3"/>
    <dgm:cxn modelId="{958230CA-FCBD-43BD-A851-F144CAFA6B97}" type="presParOf" srcId="{3A3CDA89-F72F-4FBD-ADB0-5833B1A615FD}" destId="{FCE55B74-BDDD-4801-ABB3-B58B2F38A3CA}" srcOrd="7" destOrd="0" presId="urn:microsoft.com/office/officeart/2005/8/layout/cycle3"/>
    <dgm:cxn modelId="{276CF1DD-8B4B-4B76-B14A-8514E6CA9CB7}" type="presParOf" srcId="{3A3CDA89-F72F-4FBD-ADB0-5833B1A615FD}" destId="{AD7513F7-39AF-4D8F-9619-B655EA6586B8}" srcOrd="8"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accent1_3" csCatId="accent1" phldr="1"/>
      <dgm:spPr/>
    </dgm:pt>
    <dgm:pt modelId="{4E547980-0061-4FBB-A17C-9B44305D9201}">
      <dgm:prSet phldrT="[Text]"/>
      <dgm:spPr/>
      <dgm:t>
        <a:bodyPr/>
        <a:lstStyle/>
        <a:p>
          <a:r>
            <a:rPr lang="fa-IR" b="1" dirty="0" smtClean="0">
              <a:cs typeface="B Zar" panose="00000400000000000000" pitchFamily="2" charset="-78"/>
            </a:rPr>
            <a:t>کناره گیر، ناامید</a:t>
          </a:r>
          <a:endParaRPr lang="en-US" b="1" dirty="0">
            <a:cs typeface="B Zar" panose="00000400000000000000" pitchFamily="2" charset="-78"/>
          </a:endParaRPr>
        </a:p>
      </dgm:t>
    </dgm:pt>
    <dgm:pt modelId="{D17B3869-5077-4343-A4A8-E968583AAA3C}" type="parTrans" cxnId="{F35FF637-3349-4A7D-B9C6-631F48374B8E}">
      <dgm:prSet/>
      <dgm:spPr/>
      <dgm:t>
        <a:bodyPr/>
        <a:lstStyle/>
        <a:p>
          <a:endParaRPr lang="en-US"/>
        </a:p>
      </dgm:t>
    </dgm:pt>
    <dgm:pt modelId="{D2C5DC72-0127-44B2-BD18-01FF7D9A3F89}" type="sibTrans" cxnId="{F35FF637-3349-4A7D-B9C6-631F48374B8E}">
      <dgm:prSet/>
      <dgm:spPr/>
      <dgm:t>
        <a:bodyPr/>
        <a:lstStyle/>
        <a:p>
          <a:endParaRPr lang="en-US"/>
        </a:p>
      </dgm:t>
    </dgm:pt>
    <dgm:pt modelId="{59AB8867-D407-4D1B-B742-C271DAEFC153}">
      <dgm:prSet phldrT="[Text]"/>
      <dgm:spPr/>
      <dgm:t>
        <a:bodyPr/>
        <a:lstStyle/>
        <a:p>
          <a:r>
            <a:rPr lang="fa-IR" b="1" dirty="0" smtClean="0">
              <a:cs typeface="B Zar" panose="00000400000000000000" pitchFamily="2" charset="-78"/>
            </a:rPr>
            <a:t>عدم دریافت</a:t>
          </a:r>
          <a:endParaRPr lang="en-US" b="1" dirty="0">
            <a:cs typeface="B Zar" panose="00000400000000000000" pitchFamily="2" charset="-78"/>
          </a:endParaRPr>
        </a:p>
      </dgm:t>
    </dgm:pt>
    <dgm:pt modelId="{650C4E73-EED5-4253-A2FF-744F218AE09C}" type="parTrans" cxnId="{F1CFA340-2AC9-47AD-8E6B-ED7C5E1A8EC7}">
      <dgm:prSet/>
      <dgm:spPr/>
      <dgm:t>
        <a:bodyPr/>
        <a:lstStyle/>
        <a:p>
          <a:endParaRPr lang="en-US"/>
        </a:p>
      </dgm:t>
    </dgm:pt>
    <dgm:pt modelId="{7F5F995B-E683-4317-98F3-4CF8824995E6}" type="sibTrans" cxnId="{F1CFA340-2AC9-47AD-8E6B-ED7C5E1A8EC7}">
      <dgm:prSet/>
      <dgm:spPr/>
      <dgm:t>
        <a:bodyPr/>
        <a:lstStyle/>
        <a:p>
          <a:endParaRPr lang="en-US"/>
        </a:p>
      </dgm:t>
    </dgm:pt>
    <dgm:pt modelId="{9CAF2811-706B-4303-93CB-1E35A93A78C3}">
      <dgm:prSet phldrT="[Text]"/>
      <dgm:spPr/>
      <dgm:t>
        <a:bodyPr/>
        <a:lstStyle/>
        <a:p>
          <a:r>
            <a:rPr lang="fa-IR" b="1" dirty="0" smtClean="0">
              <a:cs typeface="B Zar" panose="00000400000000000000" pitchFamily="2" charset="-78"/>
            </a:rPr>
            <a:t>بی اعتماد</a:t>
          </a:r>
          <a:endParaRPr lang="en-US" b="1" dirty="0">
            <a:cs typeface="B Zar" panose="00000400000000000000" pitchFamily="2" charset="-78"/>
          </a:endParaRPr>
        </a:p>
      </dgm:t>
    </dgm:pt>
    <dgm:pt modelId="{B5E6FF0E-2A1A-40DC-9A61-27A45AF276A5}" type="parTrans" cxnId="{1276D3D4-6F45-4A31-BBC2-FAE9000829E6}">
      <dgm:prSet/>
      <dgm:spPr/>
      <dgm:t>
        <a:bodyPr/>
        <a:lstStyle/>
        <a:p>
          <a:endParaRPr lang="en-US"/>
        </a:p>
      </dgm:t>
    </dgm:pt>
    <dgm:pt modelId="{E227B0A6-EC26-4D30-87EB-42CBA3B294B9}" type="sibTrans" cxnId="{1276D3D4-6F45-4A31-BBC2-FAE9000829E6}">
      <dgm:prSet/>
      <dgm:spPr/>
      <dgm:t>
        <a:bodyPr/>
        <a:lstStyle/>
        <a:p>
          <a:endParaRPr lang="en-US"/>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1805" custScaleY="9631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E18566-3210-43D8-87EB-235E61CBC9E4}" type="doc">
      <dgm:prSet loTypeId="urn:microsoft.com/office/officeart/2005/8/layout/cycle7" loCatId="cycle" qsTypeId="urn:microsoft.com/office/officeart/2005/8/quickstyle/3d3" qsCatId="3D" csTypeId="urn:microsoft.com/office/officeart/2005/8/colors/colorful2" csCatId="colorful" phldr="1"/>
      <dgm:spPr/>
      <dgm:t>
        <a:bodyPr/>
        <a:lstStyle/>
        <a:p>
          <a:endParaRPr lang="en-US"/>
        </a:p>
      </dgm:t>
    </dgm:pt>
    <dgm:pt modelId="{F9302362-0C8F-4ABB-8A2D-7661341C9288}">
      <dgm:prSet phldrT="[Text]" custT="1"/>
      <dgm:spPr/>
      <dgm:t>
        <a:bodyPr/>
        <a:lstStyle/>
        <a:p>
          <a:r>
            <a:rPr lang="fa-IR" sz="4000" b="1" dirty="0" smtClean="0">
              <a:solidFill>
                <a:srgbClr val="FF0000"/>
              </a:solidFill>
              <a:cs typeface="B Zar" panose="00000400000000000000" pitchFamily="2" charset="-78"/>
            </a:rPr>
            <a:t>رفتار</a:t>
          </a:r>
          <a:endParaRPr lang="en-US" sz="2400" b="1" dirty="0">
            <a:solidFill>
              <a:srgbClr val="FF0000"/>
            </a:solidFill>
            <a:cs typeface="B Zar" panose="00000400000000000000" pitchFamily="2" charset="-78"/>
          </a:endParaRPr>
        </a:p>
      </dgm:t>
    </dgm:pt>
    <dgm:pt modelId="{EFE45DDA-A2D1-4123-BB6E-5B33783C2F44}" type="parTrans" cxnId="{A18F0C8A-DDEB-4347-8361-B322F8826FB5}">
      <dgm:prSet/>
      <dgm:spPr/>
      <dgm:t>
        <a:bodyPr/>
        <a:lstStyle/>
        <a:p>
          <a:endParaRPr lang="en-US" sz="2000" b="1">
            <a:solidFill>
              <a:srgbClr val="FF0000"/>
            </a:solidFill>
            <a:cs typeface="B Zar" panose="00000400000000000000" pitchFamily="2" charset="-78"/>
          </a:endParaRPr>
        </a:p>
      </dgm:t>
    </dgm:pt>
    <dgm:pt modelId="{B0AC3F36-0772-4115-A0DB-26EFCF351580}" type="sibTrans" cxnId="{A18F0C8A-DDEB-4347-8361-B322F8826FB5}">
      <dgm:prSet custT="1"/>
      <dgm:spPr/>
      <dgm:t>
        <a:bodyPr/>
        <a:lstStyle/>
        <a:p>
          <a:endParaRPr lang="en-US" sz="900" b="1">
            <a:solidFill>
              <a:srgbClr val="FF0000"/>
            </a:solidFill>
            <a:cs typeface="B Zar" panose="00000400000000000000" pitchFamily="2" charset="-78"/>
          </a:endParaRPr>
        </a:p>
      </dgm:t>
    </dgm:pt>
    <dgm:pt modelId="{BAEE7B46-4D44-4B67-83AA-1A339DD3D8DF}">
      <dgm:prSet phldrT="[Text]" custT="1"/>
      <dgm:spPr/>
      <dgm:t>
        <a:bodyPr/>
        <a:lstStyle/>
        <a:p>
          <a:r>
            <a:rPr lang="fa-IR" sz="3200" b="1" dirty="0" smtClean="0">
              <a:solidFill>
                <a:srgbClr val="FF0000"/>
              </a:solidFill>
              <a:cs typeface="B Zar" panose="00000400000000000000" pitchFamily="2" charset="-78"/>
            </a:rPr>
            <a:t>محیط</a:t>
          </a:r>
          <a:endParaRPr lang="en-US" sz="3200" b="1" dirty="0">
            <a:solidFill>
              <a:srgbClr val="FF0000"/>
            </a:solidFill>
            <a:cs typeface="B Zar" panose="00000400000000000000" pitchFamily="2" charset="-78"/>
          </a:endParaRPr>
        </a:p>
      </dgm:t>
    </dgm:pt>
    <dgm:pt modelId="{BE380C99-C85F-4746-9DCA-C49BDB83CDAE}" type="parTrans" cxnId="{508FC0E9-CB1E-4B69-8B78-5D05E9CA7957}">
      <dgm:prSet/>
      <dgm:spPr/>
      <dgm:t>
        <a:bodyPr/>
        <a:lstStyle/>
        <a:p>
          <a:endParaRPr lang="en-US" sz="2000" b="1">
            <a:solidFill>
              <a:srgbClr val="FF0000"/>
            </a:solidFill>
            <a:cs typeface="B Zar" panose="00000400000000000000" pitchFamily="2" charset="-78"/>
          </a:endParaRPr>
        </a:p>
      </dgm:t>
    </dgm:pt>
    <dgm:pt modelId="{15895CCA-FE70-4C2C-B3C8-8AA838BEE1C4}" type="sibTrans" cxnId="{508FC0E9-CB1E-4B69-8B78-5D05E9CA7957}">
      <dgm:prSet custT="1"/>
      <dgm:spPr/>
      <dgm:t>
        <a:bodyPr/>
        <a:lstStyle/>
        <a:p>
          <a:endParaRPr lang="en-US" sz="900" b="1">
            <a:solidFill>
              <a:srgbClr val="FF0000"/>
            </a:solidFill>
            <a:cs typeface="B Zar" panose="00000400000000000000" pitchFamily="2" charset="-78"/>
          </a:endParaRPr>
        </a:p>
      </dgm:t>
    </dgm:pt>
    <dgm:pt modelId="{3C8E6436-F3CB-4B19-8214-2E07DF164133}">
      <dgm:prSet phldrT="[Text]" custT="1"/>
      <dgm:spPr/>
      <dgm:t>
        <a:bodyPr/>
        <a:lstStyle/>
        <a:p>
          <a:r>
            <a:rPr lang="fa-IR" sz="3600" b="1" dirty="0" smtClean="0">
              <a:solidFill>
                <a:srgbClr val="FF0000"/>
              </a:solidFill>
              <a:cs typeface="B Zar" panose="00000400000000000000" pitchFamily="2" charset="-78"/>
            </a:rPr>
            <a:t>شخص</a:t>
          </a:r>
          <a:endParaRPr lang="en-US" sz="3600" b="1" dirty="0">
            <a:solidFill>
              <a:srgbClr val="FF0000"/>
            </a:solidFill>
            <a:cs typeface="B Zar" panose="00000400000000000000" pitchFamily="2" charset="-78"/>
          </a:endParaRPr>
        </a:p>
      </dgm:t>
    </dgm:pt>
    <dgm:pt modelId="{112F8264-961E-4AC8-B20D-A2A2BBACA972}" type="parTrans" cxnId="{91BB922D-BFDC-4C49-A2FD-B2648BADC995}">
      <dgm:prSet/>
      <dgm:spPr/>
      <dgm:t>
        <a:bodyPr/>
        <a:lstStyle/>
        <a:p>
          <a:endParaRPr lang="en-US" sz="2000" b="1">
            <a:solidFill>
              <a:srgbClr val="FF0000"/>
            </a:solidFill>
            <a:cs typeface="B Zar" panose="00000400000000000000" pitchFamily="2" charset="-78"/>
          </a:endParaRPr>
        </a:p>
      </dgm:t>
    </dgm:pt>
    <dgm:pt modelId="{059A3276-F10F-4623-8BFB-00DE6295BE7B}" type="sibTrans" cxnId="{91BB922D-BFDC-4C49-A2FD-B2648BADC995}">
      <dgm:prSet custT="1"/>
      <dgm:spPr/>
      <dgm:t>
        <a:bodyPr/>
        <a:lstStyle/>
        <a:p>
          <a:endParaRPr lang="en-US" sz="900" b="1">
            <a:solidFill>
              <a:srgbClr val="FF0000"/>
            </a:solidFill>
            <a:cs typeface="B Zar" panose="00000400000000000000" pitchFamily="2" charset="-78"/>
          </a:endParaRPr>
        </a:p>
      </dgm:t>
    </dgm:pt>
    <dgm:pt modelId="{5B9CD81D-0A56-42EA-AC22-424DEAA511FD}" type="pres">
      <dgm:prSet presAssocID="{42E18566-3210-43D8-87EB-235E61CBC9E4}" presName="Name0" presStyleCnt="0">
        <dgm:presLayoutVars>
          <dgm:dir/>
          <dgm:resizeHandles val="exact"/>
        </dgm:presLayoutVars>
      </dgm:prSet>
      <dgm:spPr/>
      <dgm:t>
        <a:bodyPr/>
        <a:lstStyle/>
        <a:p>
          <a:endParaRPr lang="en-US"/>
        </a:p>
      </dgm:t>
    </dgm:pt>
    <dgm:pt modelId="{D419A0EA-7D2B-4014-85E0-1A2B89EB8581}" type="pres">
      <dgm:prSet presAssocID="{F9302362-0C8F-4ABB-8A2D-7661341C9288}" presName="node" presStyleLbl="node1" presStyleIdx="0" presStyleCnt="3" custRadScaleRad="138008" custRadScaleInc="-3710">
        <dgm:presLayoutVars>
          <dgm:bulletEnabled val="1"/>
        </dgm:presLayoutVars>
      </dgm:prSet>
      <dgm:spPr/>
      <dgm:t>
        <a:bodyPr/>
        <a:lstStyle/>
        <a:p>
          <a:endParaRPr lang="en-US"/>
        </a:p>
      </dgm:t>
    </dgm:pt>
    <dgm:pt modelId="{EC3ED21C-089B-4708-B20D-0FD8CA2B199E}" type="pres">
      <dgm:prSet presAssocID="{B0AC3F36-0772-4115-A0DB-26EFCF351580}" presName="sibTrans" presStyleLbl="sibTrans2D1" presStyleIdx="0" presStyleCnt="3" custScaleX="241424" custScaleY="140508"/>
      <dgm:spPr/>
      <dgm:t>
        <a:bodyPr/>
        <a:lstStyle/>
        <a:p>
          <a:endParaRPr lang="en-US"/>
        </a:p>
      </dgm:t>
    </dgm:pt>
    <dgm:pt modelId="{15C4F7B6-B505-466A-B8D4-9AD5CD40C7DC}" type="pres">
      <dgm:prSet presAssocID="{B0AC3F36-0772-4115-A0DB-26EFCF351580}" presName="connectorText" presStyleLbl="sibTrans2D1" presStyleIdx="0" presStyleCnt="3"/>
      <dgm:spPr/>
      <dgm:t>
        <a:bodyPr/>
        <a:lstStyle/>
        <a:p>
          <a:endParaRPr lang="en-US"/>
        </a:p>
      </dgm:t>
    </dgm:pt>
    <dgm:pt modelId="{0283BBEC-B6AB-40E0-9D5B-615845215ED7}" type="pres">
      <dgm:prSet presAssocID="{BAEE7B46-4D44-4B67-83AA-1A339DD3D8DF}" presName="node" presStyleLbl="node1" presStyleIdx="1" presStyleCnt="3">
        <dgm:presLayoutVars>
          <dgm:bulletEnabled val="1"/>
        </dgm:presLayoutVars>
      </dgm:prSet>
      <dgm:spPr/>
      <dgm:t>
        <a:bodyPr/>
        <a:lstStyle/>
        <a:p>
          <a:endParaRPr lang="en-US"/>
        </a:p>
      </dgm:t>
    </dgm:pt>
    <dgm:pt modelId="{3059F972-8E40-4DA8-9A3F-E370FA9DF2F1}" type="pres">
      <dgm:prSet presAssocID="{15895CCA-FE70-4C2C-B3C8-8AA838BEE1C4}" presName="sibTrans" presStyleLbl="sibTrans2D1" presStyleIdx="1" presStyleCnt="3"/>
      <dgm:spPr/>
      <dgm:t>
        <a:bodyPr/>
        <a:lstStyle/>
        <a:p>
          <a:endParaRPr lang="en-US"/>
        </a:p>
      </dgm:t>
    </dgm:pt>
    <dgm:pt modelId="{DF6291B2-71D5-405B-86DB-99D0C3E35370}" type="pres">
      <dgm:prSet presAssocID="{15895CCA-FE70-4C2C-B3C8-8AA838BEE1C4}" presName="connectorText" presStyleLbl="sibTrans2D1" presStyleIdx="1" presStyleCnt="3"/>
      <dgm:spPr/>
      <dgm:t>
        <a:bodyPr/>
        <a:lstStyle/>
        <a:p>
          <a:endParaRPr lang="en-US"/>
        </a:p>
      </dgm:t>
    </dgm:pt>
    <dgm:pt modelId="{54E20008-02FF-41DC-AA99-0EAF8868A82B}" type="pres">
      <dgm:prSet presAssocID="{3C8E6436-F3CB-4B19-8214-2E07DF164133}" presName="node" presStyleLbl="node1" presStyleIdx="2" presStyleCnt="3">
        <dgm:presLayoutVars>
          <dgm:bulletEnabled val="1"/>
        </dgm:presLayoutVars>
      </dgm:prSet>
      <dgm:spPr/>
      <dgm:t>
        <a:bodyPr/>
        <a:lstStyle/>
        <a:p>
          <a:endParaRPr lang="en-US"/>
        </a:p>
      </dgm:t>
    </dgm:pt>
    <dgm:pt modelId="{2D1C25C9-58E9-48B6-8C1A-018B92D7CBB1}" type="pres">
      <dgm:prSet presAssocID="{059A3276-F10F-4623-8BFB-00DE6295BE7B}" presName="sibTrans" presStyleLbl="sibTrans2D1" presStyleIdx="2" presStyleCnt="3" custScaleX="225578" custScaleY="155728"/>
      <dgm:spPr/>
      <dgm:t>
        <a:bodyPr/>
        <a:lstStyle/>
        <a:p>
          <a:endParaRPr lang="en-US"/>
        </a:p>
      </dgm:t>
    </dgm:pt>
    <dgm:pt modelId="{C041278C-10E6-4B96-98DB-18E55CAFF691}" type="pres">
      <dgm:prSet presAssocID="{059A3276-F10F-4623-8BFB-00DE6295BE7B}" presName="connectorText" presStyleLbl="sibTrans2D1" presStyleIdx="2" presStyleCnt="3"/>
      <dgm:spPr/>
      <dgm:t>
        <a:bodyPr/>
        <a:lstStyle/>
        <a:p>
          <a:endParaRPr lang="en-US"/>
        </a:p>
      </dgm:t>
    </dgm:pt>
  </dgm:ptLst>
  <dgm:cxnLst>
    <dgm:cxn modelId="{A18F0C8A-DDEB-4347-8361-B322F8826FB5}" srcId="{42E18566-3210-43D8-87EB-235E61CBC9E4}" destId="{F9302362-0C8F-4ABB-8A2D-7661341C9288}" srcOrd="0" destOrd="0" parTransId="{EFE45DDA-A2D1-4123-BB6E-5B33783C2F44}" sibTransId="{B0AC3F36-0772-4115-A0DB-26EFCF351580}"/>
    <dgm:cxn modelId="{3913789B-E460-4E36-8CB8-9D448498C953}" type="presOf" srcId="{BAEE7B46-4D44-4B67-83AA-1A339DD3D8DF}" destId="{0283BBEC-B6AB-40E0-9D5B-615845215ED7}" srcOrd="0" destOrd="0" presId="urn:microsoft.com/office/officeart/2005/8/layout/cycle7"/>
    <dgm:cxn modelId="{89A539D9-53F5-42D1-9774-AF74E1BA1587}" type="presOf" srcId="{059A3276-F10F-4623-8BFB-00DE6295BE7B}" destId="{C041278C-10E6-4B96-98DB-18E55CAFF691}" srcOrd="1" destOrd="0" presId="urn:microsoft.com/office/officeart/2005/8/layout/cycle7"/>
    <dgm:cxn modelId="{567A0E6E-A490-4EDE-AAF9-26DDA1E8B40B}" type="presOf" srcId="{15895CCA-FE70-4C2C-B3C8-8AA838BEE1C4}" destId="{DF6291B2-71D5-405B-86DB-99D0C3E35370}" srcOrd="1" destOrd="0" presId="urn:microsoft.com/office/officeart/2005/8/layout/cycle7"/>
    <dgm:cxn modelId="{20236370-4791-4B3D-B504-0A07F9C38094}" type="presOf" srcId="{42E18566-3210-43D8-87EB-235E61CBC9E4}" destId="{5B9CD81D-0A56-42EA-AC22-424DEAA511FD}" srcOrd="0" destOrd="0" presId="urn:microsoft.com/office/officeart/2005/8/layout/cycle7"/>
    <dgm:cxn modelId="{1A912D78-83D6-42F7-8F3E-CB49F2B29971}" type="presOf" srcId="{3C8E6436-F3CB-4B19-8214-2E07DF164133}" destId="{54E20008-02FF-41DC-AA99-0EAF8868A82B}" srcOrd="0" destOrd="0" presId="urn:microsoft.com/office/officeart/2005/8/layout/cycle7"/>
    <dgm:cxn modelId="{68422C7C-419B-41A9-A6CF-B752F17835D3}" type="presOf" srcId="{B0AC3F36-0772-4115-A0DB-26EFCF351580}" destId="{EC3ED21C-089B-4708-B20D-0FD8CA2B199E}" srcOrd="0" destOrd="0" presId="urn:microsoft.com/office/officeart/2005/8/layout/cycle7"/>
    <dgm:cxn modelId="{37EF31A8-1F94-49C4-A64C-7DDAABE88B7A}" type="presOf" srcId="{15895CCA-FE70-4C2C-B3C8-8AA838BEE1C4}" destId="{3059F972-8E40-4DA8-9A3F-E370FA9DF2F1}" srcOrd="0" destOrd="0" presId="urn:microsoft.com/office/officeart/2005/8/layout/cycle7"/>
    <dgm:cxn modelId="{91BB922D-BFDC-4C49-A2FD-B2648BADC995}" srcId="{42E18566-3210-43D8-87EB-235E61CBC9E4}" destId="{3C8E6436-F3CB-4B19-8214-2E07DF164133}" srcOrd="2" destOrd="0" parTransId="{112F8264-961E-4AC8-B20D-A2A2BBACA972}" sibTransId="{059A3276-F10F-4623-8BFB-00DE6295BE7B}"/>
    <dgm:cxn modelId="{AA30E33E-4A6D-4D05-9E78-8E94606BA70F}" type="presOf" srcId="{059A3276-F10F-4623-8BFB-00DE6295BE7B}" destId="{2D1C25C9-58E9-48B6-8C1A-018B92D7CBB1}" srcOrd="0" destOrd="0" presId="urn:microsoft.com/office/officeart/2005/8/layout/cycle7"/>
    <dgm:cxn modelId="{ACA14A0E-EDA0-4740-964B-24155F7762F7}" type="presOf" srcId="{F9302362-0C8F-4ABB-8A2D-7661341C9288}" destId="{D419A0EA-7D2B-4014-85E0-1A2B89EB8581}" srcOrd="0" destOrd="0" presId="urn:microsoft.com/office/officeart/2005/8/layout/cycle7"/>
    <dgm:cxn modelId="{508FC0E9-CB1E-4B69-8B78-5D05E9CA7957}" srcId="{42E18566-3210-43D8-87EB-235E61CBC9E4}" destId="{BAEE7B46-4D44-4B67-83AA-1A339DD3D8DF}" srcOrd="1" destOrd="0" parTransId="{BE380C99-C85F-4746-9DCA-C49BDB83CDAE}" sibTransId="{15895CCA-FE70-4C2C-B3C8-8AA838BEE1C4}"/>
    <dgm:cxn modelId="{CCF3A076-1B51-45E4-8DEF-21328CEE5947}" type="presOf" srcId="{B0AC3F36-0772-4115-A0DB-26EFCF351580}" destId="{15C4F7B6-B505-466A-B8D4-9AD5CD40C7DC}" srcOrd="1" destOrd="0" presId="urn:microsoft.com/office/officeart/2005/8/layout/cycle7"/>
    <dgm:cxn modelId="{07A0DDAF-DA90-407D-B68C-40DB231B13FA}" type="presParOf" srcId="{5B9CD81D-0A56-42EA-AC22-424DEAA511FD}" destId="{D419A0EA-7D2B-4014-85E0-1A2B89EB8581}" srcOrd="0" destOrd="0" presId="urn:microsoft.com/office/officeart/2005/8/layout/cycle7"/>
    <dgm:cxn modelId="{99D884F0-8C38-43E8-90AF-1E4EC1B07776}" type="presParOf" srcId="{5B9CD81D-0A56-42EA-AC22-424DEAA511FD}" destId="{EC3ED21C-089B-4708-B20D-0FD8CA2B199E}" srcOrd="1" destOrd="0" presId="urn:microsoft.com/office/officeart/2005/8/layout/cycle7"/>
    <dgm:cxn modelId="{7CCD1B94-68FA-4F23-8D47-E789DFDBE286}" type="presParOf" srcId="{EC3ED21C-089B-4708-B20D-0FD8CA2B199E}" destId="{15C4F7B6-B505-466A-B8D4-9AD5CD40C7DC}" srcOrd="0" destOrd="0" presId="urn:microsoft.com/office/officeart/2005/8/layout/cycle7"/>
    <dgm:cxn modelId="{DA3ADC5E-9A09-4979-8C4B-40EB05FF66DE}" type="presParOf" srcId="{5B9CD81D-0A56-42EA-AC22-424DEAA511FD}" destId="{0283BBEC-B6AB-40E0-9D5B-615845215ED7}" srcOrd="2" destOrd="0" presId="urn:microsoft.com/office/officeart/2005/8/layout/cycle7"/>
    <dgm:cxn modelId="{19FEE6C9-9769-4D7C-BB30-E1B2C494BF7A}" type="presParOf" srcId="{5B9CD81D-0A56-42EA-AC22-424DEAA511FD}" destId="{3059F972-8E40-4DA8-9A3F-E370FA9DF2F1}" srcOrd="3" destOrd="0" presId="urn:microsoft.com/office/officeart/2005/8/layout/cycle7"/>
    <dgm:cxn modelId="{FB6A1C19-DAE5-4F59-AD00-BD3F60F4A731}" type="presParOf" srcId="{3059F972-8E40-4DA8-9A3F-E370FA9DF2F1}" destId="{DF6291B2-71D5-405B-86DB-99D0C3E35370}" srcOrd="0" destOrd="0" presId="urn:microsoft.com/office/officeart/2005/8/layout/cycle7"/>
    <dgm:cxn modelId="{50383227-8A3A-4F1B-BA4F-4E580170AEC2}" type="presParOf" srcId="{5B9CD81D-0A56-42EA-AC22-424DEAA511FD}" destId="{54E20008-02FF-41DC-AA99-0EAF8868A82B}" srcOrd="4" destOrd="0" presId="urn:microsoft.com/office/officeart/2005/8/layout/cycle7"/>
    <dgm:cxn modelId="{54FFD597-1DCC-4DA6-A03B-9AC431FFDD11}" type="presParOf" srcId="{5B9CD81D-0A56-42EA-AC22-424DEAA511FD}" destId="{2D1C25C9-58E9-48B6-8C1A-018B92D7CBB1}" srcOrd="5" destOrd="0" presId="urn:microsoft.com/office/officeart/2005/8/layout/cycle7"/>
    <dgm:cxn modelId="{4B5F31B0-D2E0-4C67-B704-A52F67CC8946}" type="presParOf" srcId="{2D1C25C9-58E9-48B6-8C1A-018B92D7CBB1}" destId="{C041278C-10E6-4B96-98DB-18E55CAFF69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اراده</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r>
            <a:rPr lang="fa-IR" sz="3200" b="1" dirty="0" smtClean="0">
              <a:cs typeface="B Zar" panose="00000400000000000000" pitchFamily="2" charset="-78"/>
            </a:rPr>
            <a:t>کنترل</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200" b="1" dirty="0" smtClean="0">
              <a:cs typeface="B Zar" panose="00000400000000000000" pitchFamily="2" charset="-78"/>
            </a:rPr>
            <a:t>خود</a:t>
          </a:r>
        </a:p>
        <a:p>
          <a:r>
            <a:rPr lang="fa-IR" sz="3200" b="1" dirty="0" smtClean="0">
              <a:cs typeface="B Zar" panose="00000400000000000000" pitchFamily="2" charset="-78"/>
            </a:rPr>
            <a:t>گردانی</a:t>
          </a:r>
          <a:endParaRPr lang="en-US" sz="32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کناره گیری</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r>
            <a:rPr lang="fa-IR" sz="3200" b="1" dirty="0" smtClean="0">
              <a:cs typeface="B Zar" panose="00000400000000000000" pitchFamily="2" charset="-78"/>
            </a:rPr>
            <a:t>عدم کنترل</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200" b="1" dirty="0" smtClean="0">
              <a:cs typeface="B Zar" panose="00000400000000000000" pitchFamily="2" charset="-78"/>
            </a:rPr>
            <a:t>عدم </a:t>
          </a:r>
          <a:r>
            <a:rPr lang="fa-IR" sz="2400" b="1" dirty="0" smtClean="0">
              <a:cs typeface="B Zar" panose="00000400000000000000" pitchFamily="2" charset="-78"/>
            </a:rPr>
            <a:t>خوداتکایی</a:t>
          </a:r>
          <a:endParaRPr lang="en-US" sz="24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هدف</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r>
            <a:rPr lang="fa-IR" sz="3200" b="1" dirty="0" smtClean="0">
              <a:cs typeface="B Zar" panose="00000400000000000000" pitchFamily="2" charset="-78"/>
            </a:rPr>
            <a:t>فرصت فعالیت </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200" b="1" dirty="0" smtClean="0">
              <a:cs typeface="B Zar" panose="00000400000000000000" pitchFamily="2" charset="-78"/>
            </a:rPr>
            <a:t>ابتکار عمل</a:t>
          </a:r>
          <a:endParaRPr lang="en-US" sz="32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600" b="1" dirty="0" smtClean="0">
              <a:cs typeface="B Zar" panose="00000400000000000000" pitchFamily="2" charset="-78"/>
            </a:rPr>
            <a:t>بازداری</a:t>
          </a:r>
          <a:endParaRPr lang="en-US" sz="3600" b="1" dirty="0">
            <a:cs typeface="B Zar" panose="00000400000000000000" pitchFamily="2" charset="-78"/>
          </a:endParaRPr>
        </a:p>
      </dgm:t>
    </dgm:pt>
    <dgm:pt modelId="{D17B3869-5077-4343-A4A8-E968583AAA3C}" type="parTrans" cxnId="{F35FF637-3349-4A7D-B9C6-631F48374B8E}">
      <dgm:prSet/>
      <dgm:spPr/>
      <dgm:t>
        <a:bodyPr/>
        <a:lstStyle/>
        <a:p>
          <a:endParaRPr lang="en-US" sz="2800"/>
        </a:p>
      </dgm:t>
    </dgm:pt>
    <dgm:pt modelId="{D2C5DC72-0127-44B2-BD18-01FF7D9A3F89}" type="sibTrans" cxnId="{F35FF637-3349-4A7D-B9C6-631F48374B8E}">
      <dgm:prSet/>
      <dgm:spPr/>
      <dgm:t>
        <a:bodyPr/>
        <a:lstStyle/>
        <a:p>
          <a:endParaRPr lang="en-US" sz="2800"/>
        </a:p>
      </dgm:t>
    </dgm:pt>
    <dgm:pt modelId="{59AB8867-D407-4D1B-B742-C271DAEFC153}">
      <dgm:prSet phldrT="[Text]" custT="1"/>
      <dgm:spPr/>
      <dgm:t>
        <a:bodyPr/>
        <a:lstStyle/>
        <a:p>
          <a:r>
            <a:rPr lang="fa-IR" sz="3600" b="1" dirty="0" smtClean="0">
              <a:cs typeface="B Zar" panose="00000400000000000000" pitchFamily="2" charset="-78"/>
            </a:rPr>
            <a:t>عدم فرصت </a:t>
          </a:r>
          <a:endParaRPr lang="en-US" sz="3600" b="1" dirty="0">
            <a:cs typeface="B Zar" panose="00000400000000000000" pitchFamily="2" charset="-78"/>
          </a:endParaRPr>
        </a:p>
      </dgm:t>
    </dgm:pt>
    <dgm:pt modelId="{650C4E73-EED5-4253-A2FF-744F218AE09C}" type="parTrans" cxnId="{F1CFA340-2AC9-47AD-8E6B-ED7C5E1A8EC7}">
      <dgm:prSet/>
      <dgm:spPr/>
      <dgm:t>
        <a:bodyPr/>
        <a:lstStyle/>
        <a:p>
          <a:endParaRPr lang="en-US" sz="2800"/>
        </a:p>
      </dgm:t>
    </dgm:pt>
    <dgm:pt modelId="{7F5F995B-E683-4317-98F3-4CF8824995E6}" type="sibTrans" cxnId="{F1CFA340-2AC9-47AD-8E6B-ED7C5E1A8EC7}">
      <dgm:prSet/>
      <dgm:spPr/>
      <dgm:t>
        <a:bodyPr/>
        <a:lstStyle/>
        <a:p>
          <a:endParaRPr lang="en-US" sz="2800"/>
        </a:p>
      </dgm:t>
    </dgm:pt>
    <dgm:pt modelId="{9CAF2811-706B-4303-93CB-1E35A93A78C3}">
      <dgm:prSet phldrT="[Text]" custT="1"/>
      <dgm:spPr/>
      <dgm:t>
        <a:bodyPr/>
        <a:lstStyle/>
        <a:p>
          <a:r>
            <a:rPr lang="fa-IR" sz="3600" b="1" dirty="0" smtClean="0">
              <a:cs typeface="B Zar" panose="00000400000000000000" pitchFamily="2" charset="-78"/>
            </a:rPr>
            <a:t>شرم و تردید</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800"/>
        </a:p>
      </dgm:t>
    </dgm:pt>
    <dgm:pt modelId="{E227B0A6-EC26-4D30-87EB-42CBA3B294B9}" type="sibTrans" cxnId="{1276D3D4-6F45-4A31-BBC2-FAE9000829E6}">
      <dgm:prSet/>
      <dgm:spPr/>
      <dgm:t>
        <a:bodyPr/>
        <a:lstStyle/>
        <a:p>
          <a:endParaRPr lang="en-US" sz="28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3200" b="1" dirty="0" smtClean="0">
              <a:cs typeface="B Zar" panose="00000400000000000000" pitchFamily="2" charset="-78"/>
            </a:rPr>
            <a:t>احساس شایستگی</a:t>
          </a:r>
          <a:endParaRPr lang="en-US" sz="3200" b="1" dirty="0">
            <a:cs typeface="B Zar" panose="00000400000000000000" pitchFamily="2" charset="-78"/>
          </a:endParaRPr>
        </a:p>
      </dgm:t>
    </dgm:pt>
    <dgm:pt modelId="{D17B3869-5077-4343-A4A8-E968583AAA3C}" type="parTrans" cxnId="{F35FF637-3349-4A7D-B9C6-631F48374B8E}">
      <dgm:prSet/>
      <dgm:spPr/>
      <dgm:t>
        <a:bodyPr/>
        <a:lstStyle/>
        <a:p>
          <a:endParaRPr lang="en-US" sz="2400"/>
        </a:p>
      </dgm:t>
    </dgm:pt>
    <dgm:pt modelId="{D2C5DC72-0127-44B2-BD18-01FF7D9A3F89}" type="sibTrans" cxnId="{F35FF637-3349-4A7D-B9C6-631F48374B8E}">
      <dgm:prSet/>
      <dgm:spPr/>
      <dgm:t>
        <a:bodyPr/>
        <a:lstStyle/>
        <a:p>
          <a:endParaRPr lang="en-US" sz="2400"/>
        </a:p>
      </dgm:t>
    </dgm:pt>
    <dgm:pt modelId="{59AB8867-D407-4D1B-B742-C271DAEFC153}">
      <dgm:prSet phldrT="[Text]" custT="1"/>
      <dgm:spPr/>
      <dgm:t>
        <a:bodyPr/>
        <a:lstStyle/>
        <a:p>
          <a:r>
            <a:rPr lang="fa-IR" sz="3200" b="1" dirty="0" smtClean="0">
              <a:cs typeface="B Zar" panose="00000400000000000000" pitchFamily="2" charset="-78"/>
            </a:rPr>
            <a:t>تایید و تحسین تلاش ها</a:t>
          </a:r>
          <a:endParaRPr lang="en-US" sz="3200" b="1" dirty="0">
            <a:cs typeface="B Zar" panose="00000400000000000000" pitchFamily="2" charset="-78"/>
          </a:endParaRPr>
        </a:p>
      </dgm:t>
    </dgm:pt>
    <dgm:pt modelId="{650C4E73-EED5-4253-A2FF-744F218AE09C}" type="parTrans" cxnId="{F1CFA340-2AC9-47AD-8E6B-ED7C5E1A8EC7}">
      <dgm:prSet/>
      <dgm:spPr/>
      <dgm:t>
        <a:bodyPr/>
        <a:lstStyle/>
        <a:p>
          <a:endParaRPr lang="en-US" sz="2400"/>
        </a:p>
      </dgm:t>
    </dgm:pt>
    <dgm:pt modelId="{7F5F995B-E683-4317-98F3-4CF8824995E6}" type="sibTrans" cxnId="{F1CFA340-2AC9-47AD-8E6B-ED7C5E1A8EC7}">
      <dgm:prSet/>
      <dgm:spPr/>
      <dgm:t>
        <a:bodyPr/>
        <a:lstStyle/>
        <a:p>
          <a:endParaRPr lang="en-US" sz="2400"/>
        </a:p>
      </dgm:t>
    </dgm:pt>
    <dgm:pt modelId="{9CAF2811-706B-4303-93CB-1E35A93A78C3}">
      <dgm:prSet phldrT="[Text]" custT="1"/>
      <dgm:spPr/>
      <dgm:t>
        <a:bodyPr/>
        <a:lstStyle/>
        <a:p>
          <a:r>
            <a:rPr lang="fa-IR" sz="3600" b="1" dirty="0" smtClean="0">
              <a:cs typeface="B Zar" panose="00000400000000000000" pitchFamily="2" charset="-78"/>
            </a:rPr>
            <a:t>کوشا بودن</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400"/>
        </a:p>
      </dgm:t>
    </dgm:pt>
    <dgm:pt modelId="{E227B0A6-EC26-4D30-87EB-42CBA3B294B9}" type="sibTrans" cxnId="{1276D3D4-6F45-4A31-BBC2-FAE9000829E6}">
      <dgm:prSet/>
      <dgm:spPr/>
      <dgm:t>
        <a:bodyPr/>
        <a:lstStyle/>
        <a:p>
          <a:endParaRPr lang="en-US" sz="2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4400" b="1" dirty="0" smtClean="0">
              <a:cs typeface="B Zar" panose="00000400000000000000" pitchFamily="2" charset="-78"/>
            </a:rPr>
            <a:t>رکود</a:t>
          </a:r>
          <a:endParaRPr lang="en-US" sz="3600" b="1" dirty="0">
            <a:cs typeface="B Zar" panose="00000400000000000000" pitchFamily="2" charset="-78"/>
          </a:endParaRPr>
        </a:p>
      </dgm:t>
    </dgm:pt>
    <dgm:pt modelId="{D17B3869-5077-4343-A4A8-E968583AAA3C}" type="parTrans" cxnId="{F35FF637-3349-4A7D-B9C6-631F48374B8E}">
      <dgm:prSet/>
      <dgm:spPr/>
      <dgm:t>
        <a:bodyPr/>
        <a:lstStyle/>
        <a:p>
          <a:endParaRPr lang="en-US" sz="2800"/>
        </a:p>
      </dgm:t>
    </dgm:pt>
    <dgm:pt modelId="{D2C5DC72-0127-44B2-BD18-01FF7D9A3F89}" type="sibTrans" cxnId="{F35FF637-3349-4A7D-B9C6-631F48374B8E}">
      <dgm:prSet/>
      <dgm:spPr/>
      <dgm:t>
        <a:bodyPr/>
        <a:lstStyle/>
        <a:p>
          <a:endParaRPr lang="en-US" sz="2800"/>
        </a:p>
      </dgm:t>
    </dgm:pt>
    <dgm:pt modelId="{59AB8867-D407-4D1B-B742-C271DAEFC153}">
      <dgm:prSet phldrT="[Text]" custT="1"/>
      <dgm:spPr/>
      <dgm:t>
        <a:bodyPr/>
        <a:lstStyle/>
        <a:p>
          <a:r>
            <a:rPr lang="fa-IR" sz="3600" b="1" dirty="0" smtClean="0">
              <a:cs typeface="B Zar" panose="00000400000000000000" pitchFamily="2" charset="-78"/>
            </a:rPr>
            <a:t>عدم تایید و تشویق</a:t>
          </a:r>
          <a:endParaRPr lang="en-US" sz="3600" b="1" dirty="0">
            <a:cs typeface="B Zar" panose="00000400000000000000" pitchFamily="2" charset="-78"/>
          </a:endParaRPr>
        </a:p>
      </dgm:t>
    </dgm:pt>
    <dgm:pt modelId="{650C4E73-EED5-4253-A2FF-744F218AE09C}" type="parTrans" cxnId="{F1CFA340-2AC9-47AD-8E6B-ED7C5E1A8EC7}">
      <dgm:prSet/>
      <dgm:spPr/>
      <dgm:t>
        <a:bodyPr/>
        <a:lstStyle/>
        <a:p>
          <a:endParaRPr lang="en-US" sz="2800"/>
        </a:p>
      </dgm:t>
    </dgm:pt>
    <dgm:pt modelId="{7F5F995B-E683-4317-98F3-4CF8824995E6}" type="sibTrans" cxnId="{F1CFA340-2AC9-47AD-8E6B-ED7C5E1A8EC7}">
      <dgm:prSet/>
      <dgm:spPr/>
      <dgm:t>
        <a:bodyPr/>
        <a:lstStyle/>
        <a:p>
          <a:endParaRPr lang="en-US" sz="2800"/>
        </a:p>
      </dgm:t>
    </dgm:pt>
    <dgm:pt modelId="{9CAF2811-706B-4303-93CB-1E35A93A78C3}">
      <dgm:prSet phldrT="[Text]" custT="1"/>
      <dgm:spPr/>
      <dgm:t>
        <a:bodyPr/>
        <a:lstStyle/>
        <a:p>
          <a:r>
            <a:rPr lang="fa-IR" sz="3600" b="1" dirty="0" smtClean="0">
              <a:cs typeface="B Zar" panose="00000400000000000000" pitchFamily="2" charset="-78"/>
            </a:rPr>
            <a:t>احساس حقارت</a:t>
          </a:r>
          <a:endParaRPr lang="en-US" sz="3600" b="1" dirty="0">
            <a:cs typeface="B Zar" panose="00000400000000000000" pitchFamily="2" charset="-78"/>
          </a:endParaRPr>
        </a:p>
      </dgm:t>
    </dgm:pt>
    <dgm:pt modelId="{B5E6FF0E-2A1A-40DC-9A61-27A45AF276A5}" type="parTrans" cxnId="{1276D3D4-6F45-4A31-BBC2-FAE9000829E6}">
      <dgm:prSet/>
      <dgm:spPr/>
      <dgm:t>
        <a:bodyPr/>
        <a:lstStyle/>
        <a:p>
          <a:endParaRPr lang="en-US" sz="2800"/>
        </a:p>
      </dgm:t>
    </dgm:pt>
    <dgm:pt modelId="{E227B0A6-EC26-4D30-87EB-42CBA3B294B9}" type="sibTrans" cxnId="{1276D3D4-6F45-4A31-BBC2-FAE9000829E6}">
      <dgm:prSet/>
      <dgm:spPr/>
      <dgm:t>
        <a:bodyPr/>
        <a:lstStyle/>
        <a:p>
          <a:endParaRPr lang="en-US" sz="28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3"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3">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3"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3">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3"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3">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3"/>
      <dgm:spPr/>
    </dgm:pt>
    <dgm:pt modelId="{3046A4F4-0F8D-42E9-AD9F-BFD0FAE64F74}" type="pres">
      <dgm:prSet presAssocID="{7F5F995B-E683-4317-98F3-4CF8824995E6}" presName="arrowWedge2" presStyleLbl="fgSibTrans2D1" presStyleIdx="1" presStyleCnt="3"/>
      <dgm:spPr/>
    </dgm:pt>
    <dgm:pt modelId="{BB281656-AE8E-4CEB-9D1B-EC1FA74F9030}" type="pres">
      <dgm:prSet presAssocID="{E227B0A6-EC26-4D30-87EB-42CBA3B294B9}" presName="arrowWedge3" presStyleLbl="fgSibTrans2D1" presStyleIdx="2" presStyleCnt="3" custLinFactNeighborX="-703" custLinFactNeighborY="315"/>
      <dgm:spPr/>
    </dgm:pt>
  </dgm:ptLst>
  <dgm:cxnLst>
    <dgm:cxn modelId="{42DABD79-DE1F-496A-9CFE-E1AE5917AEF9}" type="presOf" srcId="{4E547980-0061-4FBB-A17C-9B44305D9201}" destId="{B7DFF607-3C36-4F1F-8CD1-2E43D99BEB8D}" srcOrd="0" destOrd="0" presId="urn:microsoft.com/office/officeart/2005/8/layout/cycle8"/>
    <dgm:cxn modelId="{1276D3D4-6F45-4A31-BBC2-FAE9000829E6}" srcId="{C3A0F82C-6ED8-4194-9010-247B8DEE567E}" destId="{9CAF2811-706B-4303-93CB-1E35A93A78C3}" srcOrd="2" destOrd="0" parTransId="{B5E6FF0E-2A1A-40DC-9A61-27A45AF276A5}" sibTransId="{E227B0A6-EC26-4D30-87EB-42CBA3B294B9}"/>
    <dgm:cxn modelId="{A43A616B-7D21-4E71-9355-0DBF6C5184AC}" type="presOf" srcId="{C3A0F82C-6ED8-4194-9010-247B8DEE567E}" destId="{CD01151E-6445-4433-AC37-25969D3D26AC}" srcOrd="0" destOrd="0" presId="urn:microsoft.com/office/officeart/2005/8/layout/cycle8"/>
    <dgm:cxn modelId="{1EEFD458-7C5E-4A70-90F2-F43FCAC7C171}" type="presOf" srcId="{9CAF2811-706B-4303-93CB-1E35A93A78C3}" destId="{A61DF9FF-DB75-4B06-A8BA-5844BE6CA17A}" srcOrd="1" destOrd="0" presId="urn:microsoft.com/office/officeart/2005/8/layout/cycle8"/>
    <dgm:cxn modelId="{009548A0-A21F-4483-ADB5-77C654895A6D}" type="presOf" srcId="{4E547980-0061-4FBB-A17C-9B44305D9201}" destId="{16095523-7539-4B4C-AE13-4F94742F3BE3}" srcOrd="1" destOrd="0" presId="urn:microsoft.com/office/officeart/2005/8/layout/cycle8"/>
    <dgm:cxn modelId="{A1BF3C60-BCA3-4A96-A5C5-97E5DCECDB6C}" type="presOf" srcId="{59AB8867-D407-4D1B-B742-C271DAEFC153}" destId="{8EB5F50B-E569-4B63-B430-039FC4B02EC7}" srcOrd="1" destOrd="0" presId="urn:microsoft.com/office/officeart/2005/8/layout/cycle8"/>
    <dgm:cxn modelId="{F1CFA340-2AC9-47AD-8E6B-ED7C5E1A8EC7}" srcId="{C3A0F82C-6ED8-4194-9010-247B8DEE567E}" destId="{59AB8867-D407-4D1B-B742-C271DAEFC153}" srcOrd="1" destOrd="0" parTransId="{650C4E73-EED5-4253-A2FF-744F218AE09C}" sibTransId="{7F5F995B-E683-4317-98F3-4CF8824995E6}"/>
    <dgm:cxn modelId="{F2C6D70A-50B4-42C1-9826-E812A71F3263}" type="presOf" srcId="{9CAF2811-706B-4303-93CB-1E35A93A78C3}" destId="{6200EE1E-5F7B-469A-B5EC-6189CC4C5A79}" srcOrd="0" destOrd="0" presId="urn:microsoft.com/office/officeart/2005/8/layout/cycle8"/>
    <dgm:cxn modelId="{4403B11B-9323-4539-AE38-74BF109A1206}" type="presOf" srcId="{59AB8867-D407-4D1B-B742-C271DAEFC153}" destId="{AE07E8ED-570D-42A7-B4A4-3DF035C366BB}"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1E6A23A7-C7FA-4C7D-8E43-4DBBE60FCCA3}" type="presParOf" srcId="{CD01151E-6445-4433-AC37-25969D3D26AC}" destId="{1A5B2DF3-D914-490D-9D1B-484C80E37991}" srcOrd="12" destOrd="0" presId="urn:microsoft.com/office/officeart/2005/8/layout/cycle8"/>
    <dgm:cxn modelId="{411FA9C8-DBA8-4025-AF32-F0403B5564BC}" type="presParOf" srcId="{CD01151E-6445-4433-AC37-25969D3D26AC}" destId="{3046A4F4-0F8D-42E9-AD9F-BFD0FAE64F74}" srcOrd="13" destOrd="0" presId="urn:microsoft.com/office/officeart/2005/8/layout/cycle8"/>
    <dgm:cxn modelId="{5B493A78-85CD-4F31-9EBD-75FB724829D6}" type="presParOf" srcId="{CD01151E-6445-4433-AC37-25969D3D26AC}" destId="{BB281656-AE8E-4CEB-9D1B-EC1FA74F9030}"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A0F82C-6ED8-4194-9010-247B8DEE567E}" type="doc">
      <dgm:prSet loTypeId="urn:microsoft.com/office/officeart/2005/8/layout/cycle8" loCatId="cycle" qsTypeId="urn:microsoft.com/office/officeart/2005/8/quickstyle/3d3" qsCatId="3D" csTypeId="urn:microsoft.com/office/officeart/2005/8/colors/colorful2" csCatId="colorful" phldr="1"/>
      <dgm:spPr/>
    </dgm:pt>
    <dgm:pt modelId="{4E547980-0061-4FBB-A17C-9B44305D9201}">
      <dgm:prSet phldrT="[Text]" custT="1"/>
      <dgm:spPr/>
      <dgm:t>
        <a:bodyPr/>
        <a:lstStyle/>
        <a:p>
          <a:r>
            <a:rPr lang="fa-IR" sz="4400" b="1" dirty="0" smtClean="0">
              <a:cs typeface="B Zar" panose="00000400000000000000" pitchFamily="2" charset="-78"/>
            </a:rPr>
            <a:t>امید</a:t>
          </a:r>
          <a:endParaRPr lang="en-US" sz="4400" b="1" dirty="0">
            <a:cs typeface="B Zar" panose="00000400000000000000" pitchFamily="2" charset="-78"/>
          </a:endParaRPr>
        </a:p>
      </dgm:t>
    </dgm:pt>
    <dgm:pt modelId="{D17B3869-5077-4343-A4A8-E968583AAA3C}" type="parTrans" cxnId="{F35FF637-3349-4A7D-B9C6-631F48374B8E}">
      <dgm:prSet/>
      <dgm:spPr/>
      <dgm:t>
        <a:bodyPr/>
        <a:lstStyle/>
        <a:p>
          <a:endParaRPr lang="en-US" sz="4400"/>
        </a:p>
      </dgm:t>
    </dgm:pt>
    <dgm:pt modelId="{D2C5DC72-0127-44B2-BD18-01FF7D9A3F89}" type="sibTrans" cxnId="{F35FF637-3349-4A7D-B9C6-631F48374B8E}">
      <dgm:prSet/>
      <dgm:spPr/>
      <dgm:t>
        <a:bodyPr/>
        <a:lstStyle/>
        <a:p>
          <a:endParaRPr lang="en-US" sz="4400"/>
        </a:p>
      </dgm:t>
    </dgm:pt>
    <dgm:pt modelId="{59AB8867-D407-4D1B-B742-C271DAEFC153}">
      <dgm:prSet phldrT="[Text]" custT="1"/>
      <dgm:spPr/>
      <dgm:t>
        <a:bodyPr/>
        <a:lstStyle/>
        <a:p>
          <a:r>
            <a:rPr lang="fa-IR" sz="4400" b="1" dirty="0" smtClean="0">
              <a:cs typeface="B Zar" panose="00000400000000000000" pitchFamily="2" charset="-78"/>
            </a:rPr>
            <a:t>هدف</a:t>
          </a:r>
          <a:endParaRPr lang="en-US" sz="4400" b="1" dirty="0">
            <a:cs typeface="B Zar" panose="00000400000000000000" pitchFamily="2" charset="-78"/>
          </a:endParaRPr>
        </a:p>
      </dgm:t>
    </dgm:pt>
    <dgm:pt modelId="{650C4E73-EED5-4253-A2FF-744F218AE09C}" type="parTrans" cxnId="{F1CFA340-2AC9-47AD-8E6B-ED7C5E1A8EC7}">
      <dgm:prSet/>
      <dgm:spPr/>
      <dgm:t>
        <a:bodyPr/>
        <a:lstStyle/>
        <a:p>
          <a:endParaRPr lang="en-US" sz="4400"/>
        </a:p>
      </dgm:t>
    </dgm:pt>
    <dgm:pt modelId="{7F5F995B-E683-4317-98F3-4CF8824995E6}" type="sibTrans" cxnId="{F1CFA340-2AC9-47AD-8E6B-ED7C5E1A8EC7}">
      <dgm:prSet/>
      <dgm:spPr/>
      <dgm:t>
        <a:bodyPr/>
        <a:lstStyle/>
        <a:p>
          <a:endParaRPr lang="en-US" sz="4400"/>
        </a:p>
      </dgm:t>
    </dgm:pt>
    <dgm:pt modelId="{9CAF2811-706B-4303-93CB-1E35A93A78C3}">
      <dgm:prSet phldrT="[Text]" custT="1"/>
      <dgm:spPr/>
      <dgm:t>
        <a:bodyPr/>
        <a:lstStyle/>
        <a:p>
          <a:r>
            <a:rPr lang="fa-IR" sz="4400" b="1" dirty="0" smtClean="0">
              <a:cs typeface="B Zar" panose="00000400000000000000" pitchFamily="2" charset="-78"/>
            </a:rPr>
            <a:t>شایستگی</a:t>
          </a:r>
          <a:endParaRPr lang="en-US" sz="4400" b="1" dirty="0">
            <a:cs typeface="B Zar" panose="00000400000000000000" pitchFamily="2" charset="-78"/>
          </a:endParaRPr>
        </a:p>
      </dgm:t>
    </dgm:pt>
    <dgm:pt modelId="{B5E6FF0E-2A1A-40DC-9A61-27A45AF276A5}" type="parTrans" cxnId="{1276D3D4-6F45-4A31-BBC2-FAE9000829E6}">
      <dgm:prSet/>
      <dgm:spPr/>
      <dgm:t>
        <a:bodyPr/>
        <a:lstStyle/>
        <a:p>
          <a:endParaRPr lang="en-US" sz="4400"/>
        </a:p>
      </dgm:t>
    </dgm:pt>
    <dgm:pt modelId="{E227B0A6-EC26-4D30-87EB-42CBA3B294B9}" type="sibTrans" cxnId="{1276D3D4-6F45-4A31-BBC2-FAE9000829E6}">
      <dgm:prSet/>
      <dgm:spPr/>
      <dgm:t>
        <a:bodyPr/>
        <a:lstStyle/>
        <a:p>
          <a:endParaRPr lang="en-US" sz="4400"/>
        </a:p>
      </dgm:t>
    </dgm:pt>
    <dgm:pt modelId="{F3AFB0A6-F2DC-43C7-BD77-354BE5B86A00}">
      <dgm:prSet phldrT="[Text]" custT="1"/>
      <dgm:spPr/>
      <dgm:t>
        <a:bodyPr/>
        <a:lstStyle/>
        <a:p>
          <a:r>
            <a:rPr lang="fa-IR" sz="4400" b="1" dirty="0" smtClean="0">
              <a:cs typeface="B Zar" panose="00000400000000000000" pitchFamily="2" charset="-78"/>
            </a:rPr>
            <a:t>اراده</a:t>
          </a:r>
          <a:endParaRPr lang="en-US" sz="4400" b="1" dirty="0">
            <a:cs typeface="B Zar" panose="00000400000000000000" pitchFamily="2" charset="-78"/>
          </a:endParaRPr>
        </a:p>
      </dgm:t>
    </dgm:pt>
    <dgm:pt modelId="{DB5B56FC-1505-4044-A81E-94F766694D14}" type="parTrans" cxnId="{06E1DA6D-8E80-4383-9C86-098B10BAFB1B}">
      <dgm:prSet/>
      <dgm:spPr/>
      <dgm:t>
        <a:bodyPr/>
        <a:lstStyle/>
        <a:p>
          <a:endParaRPr lang="en-US" sz="4400"/>
        </a:p>
      </dgm:t>
    </dgm:pt>
    <dgm:pt modelId="{A174331F-9630-40CC-95D6-7FD92DCA1682}" type="sibTrans" cxnId="{06E1DA6D-8E80-4383-9C86-098B10BAFB1B}">
      <dgm:prSet/>
      <dgm:spPr/>
      <dgm:t>
        <a:bodyPr/>
        <a:lstStyle/>
        <a:p>
          <a:endParaRPr lang="en-US" sz="4400"/>
        </a:p>
      </dgm:t>
    </dgm:pt>
    <dgm:pt modelId="{CD01151E-6445-4433-AC37-25969D3D26AC}" type="pres">
      <dgm:prSet presAssocID="{C3A0F82C-6ED8-4194-9010-247B8DEE567E}" presName="compositeShape" presStyleCnt="0">
        <dgm:presLayoutVars>
          <dgm:chMax val="7"/>
          <dgm:dir/>
          <dgm:resizeHandles val="exact"/>
        </dgm:presLayoutVars>
      </dgm:prSet>
      <dgm:spPr/>
    </dgm:pt>
    <dgm:pt modelId="{B7DFF607-3C36-4F1F-8CD1-2E43D99BEB8D}" type="pres">
      <dgm:prSet presAssocID="{C3A0F82C-6ED8-4194-9010-247B8DEE567E}" presName="wedge1" presStyleLbl="node1" presStyleIdx="0" presStyleCnt="4" custScaleX="109843" custScaleY="113227"/>
      <dgm:spPr/>
      <dgm:t>
        <a:bodyPr/>
        <a:lstStyle/>
        <a:p>
          <a:endParaRPr lang="en-US"/>
        </a:p>
      </dgm:t>
    </dgm:pt>
    <dgm:pt modelId="{FB9D88A0-5D8D-495E-BD0A-A911B8171A49}" type="pres">
      <dgm:prSet presAssocID="{C3A0F82C-6ED8-4194-9010-247B8DEE567E}" presName="dummy1a" presStyleCnt="0"/>
      <dgm:spPr/>
    </dgm:pt>
    <dgm:pt modelId="{6F9CBA71-E012-43A9-B502-877494B30709}" type="pres">
      <dgm:prSet presAssocID="{C3A0F82C-6ED8-4194-9010-247B8DEE567E}" presName="dummy1b" presStyleCnt="0"/>
      <dgm:spPr/>
    </dgm:pt>
    <dgm:pt modelId="{16095523-7539-4B4C-AE13-4F94742F3BE3}" type="pres">
      <dgm:prSet presAssocID="{C3A0F82C-6ED8-4194-9010-247B8DEE567E}" presName="wedge1Tx" presStyleLbl="node1" presStyleIdx="0" presStyleCnt="4">
        <dgm:presLayoutVars>
          <dgm:chMax val="0"/>
          <dgm:chPref val="0"/>
          <dgm:bulletEnabled val="1"/>
        </dgm:presLayoutVars>
      </dgm:prSet>
      <dgm:spPr/>
      <dgm:t>
        <a:bodyPr/>
        <a:lstStyle/>
        <a:p>
          <a:endParaRPr lang="en-US"/>
        </a:p>
      </dgm:t>
    </dgm:pt>
    <dgm:pt modelId="{AE07E8ED-570D-42A7-B4A4-3DF035C366BB}" type="pres">
      <dgm:prSet presAssocID="{C3A0F82C-6ED8-4194-9010-247B8DEE567E}" presName="wedge2" presStyleLbl="node1" presStyleIdx="1" presStyleCnt="4" custScaleX="112574" custScaleY="112472"/>
      <dgm:spPr/>
      <dgm:t>
        <a:bodyPr/>
        <a:lstStyle/>
        <a:p>
          <a:endParaRPr lang="en-US"/>
        </a:p>
      </dgm:t>
    </dgm:pt>
    <dgm:pt modelId="{6A05D5F5-A719-43B0-9A9D-D3B84514CE6B}" type="pres">
      <dgm:prSet presAssocID="{C3A0F82C-6ED8-4194-9010-247B8DEE567E}" presName="dummy2a" presStyleCnt="0"/>
      <dgm:spPr/>
    </dgm:pt>
    <dgm:pt modelId="{7B23A924-C1C1-44FC-BF83-038505EB4DE1}" type="pres">
      <dgm:prSet presAssocID="{C3A0F82C-6ED8-4194-9010-247B8DEE567E}" presName="dummy2b" presStyleCnt="0"/>
      <dgm:spPr/>
    </dgm:pt>
    <dgm:pt modelId="{8EB5F50B-E569-4B63-B430-039FC4B02EC7}" type="pres">
      <dgm:prSet presAssocID="{C3A0F82C-6ED8-4194-9010-247B8DEE567E}" presName="wedge2Tx" presStyleLbl="node1" presStyleIdx="1" presStyleCnt="4">
        <dgm:presLayoutVars>
          <dgm:chMax val="0"/>
          <dgm:chPref val="0"/>
          <dgm:bulletEnabled val="1"/>
        </dgm:presLayoutVars>
      </dgm:prSet>
      <dgm:spPr/>
      <dgm:t>
        <a:bodyPr/>
        <a:lstStyle/>
        <a:p>
          <a:endParaRPr lang="en-US"/>
        </a:p>
      </dgm:t>
    </dgm:pt>
    <dgm:pt modelId="{6200EE1E-5F7B-469A-B5EC-6189CC4C5A79}" type="pres">
      <dgm:prSet presAssocID="{C3A0F82C-6ED8-4194-9010-247B8DEE567E}" presName="wedge3" presStyleLbl="node1" presStyleIdx="2" presStyleCnt="4" custScaleX="114892" custScaleY="113535"/>
      <dgm:spPr/>
      <dgm:t>
        <a:bodyPr/>
        <a:lstStyle/>
        <a:p>
          <a:endParaRPr lang="en-US"/>
        </a:p>
      </dgm:t>
    </dgm:pt>
    <dgm:pt modelId="{84F00D79-556B-4783-8FD4-6361D7677637}" type="pres">
      <dgm:prSet presAssocID="{C3A0F82C-6ED8-4194-9010-247B8DEE567E}" presName="dummy3a" presStyleCnt="0"/>
      <dgm:spPr/>
    </dgm:pt>
    <dgm:pt modelId="{94560687-CD0A-4606-9AD5-6B876016BE7C}" type="pres">
      <dgm:prSet presAssocID="{C3A0F82C-6ED8-4194-9010-247B8DEE567E}" presName="dummy3b" presStyleCnt="0"/>
      <dgm:spPr/>
    </dgm:pt>
    <dgm:pt modelId="{A61DF9FF-DB75-4B06-A8BA-5844BE6CA17A}" type="pres">
      <dgm:prSet presAssocID="{C3A0F82C-6ED8-4194-9010-247B8DEE567E}" presName="wedge3Tx" presStyleLbl="node1" presStyleIdx="2" presStyleCnt="4">
        <dgm:presLayoutVars>
          <dgm:chMax val="0"/>
          <dgm:chPref val="0"/>
          <dgm:bulletEnabled val="1"/>
        </dgm:presLayoutVars>
      </dgm:prSet>
      <dgm:spPr/>
      <dgm:t>
        <a:bodyPr/>
        <a:lstStyle/>
        <a:p>
          <a:endParaRPr lang="en-US"/>
        </a:p>
      </dgm:t>
    </dgm:pt>
    <dgm:pt modelId="{94F552DF-D7B8-49F7-8FE4-91AE870344C0}" type="pres">
      <dgm:prSet presAssocID="{C3A0F82C-6ED8-4194-9010-247B8DEE567E}" presName="wedge4" presStyleLbl="node1" presStyleIdx="3" presStyleCnt="4" custScaleX="114600" custScaleY="115627"/>
      <dgm:spPr/>
      <dgm:t>
        <a:bodyPr/>
        <a:lstStyle/>
        <a:p>
          <a:endParaRPr lang="en-US"/>
        </a:p>
      </dgm:t>
    </dgm:pt>
    <dgm:pt modelId="{08430CB0-E57A-4537-8AA7-45CF753E3A5B}" type="pres">
      <dgm:prSet presAssocID="{C3A0F82C-6ED8-4194-9010-247B8DEE567E}" presName="dummy4a" presStyleCnt="0"/>
      <dgm:spPr/>
    </dgm:pt>
    <dgm:pt modelId="{2A45F87F-C97D-425A-B924-1879E428BC95}" type="pres">
      <dgm:prSet presAssocID="{C3A0F82C-6ED8-4194-9010-247B8DEE567E}" presName="dummy4b" presStyleCnt="0"/>
      <dgm:spPr/>
    </dgm:pt>
    <dgm:pt modelId="{833DBF5F-5263-4801-AF24-FAFEA1AC5BAF}" type="pres">
      <dgm:prSet presAssocID="{C3A0F82C-6ED8-4194-9010-247B8DEE567E}" presName="wedge4Tx" presStyleLbl="node1" presStyleIdx="3" presStyleCnt="4">
        <dgm:presLayoutVars>
          <dgm:chMax val="0"/>
          <dgm:chPref val="0"/>
          <dgm:bulletEnabled val="1"/>
        </dgm:presLayoutVars>
      </dgm:prSet>
      <dgm:spPr/>
      <dgm:t>
        <a:bodyPr/>
        <a:lstStyle/>
        <a:p>
          <a:endParaRPr lang="en-US"/>
        </a:p>
      </dgm:t>
    </dgm:pt>
    <dgm:pt modelId="{1A5B2DF3-D914-490D-9D1B-484C80E37991}" type="pres">
      <dgm:prSet presAssocID="{D2C5DC72-0127-44B2-BD18-01FF7D9A3F89}" presName="arrowWedge1" presStyleLbl="fgSibTrans2D1" presStyleIdx="0" presStyleCnt="4"/>
      <dgm:spPr/>
    </dgm:pt>
    <dgm:pt modelId="{A75826CF-62E7-4D3B-89CE-DF46E37E3A04}" type="pres">
      <dgm:prSet presAssocID="{A174331F-9630-40CC-95D6-7FD92DCA1682}" presName="arrowWedge2" presStyleLbl="fgSibTrans2D1" presStyleIdx="1" presStyleCnt="4"/>
      <dgm:spPr/>
    </dgm:pt>
    <dgm:pt modelId="{1D34670F-34C4-4788-B075-CDC0A124A2CB}" type="pres">
      <dgm:prSet presAssocID="{7F5F995B-E683-4317-98F3-4CF8824995E6}" presName="arrowWedge3" presStyleLbl="fgSibTrans2D1" presStyleIdx="2" presStyleCnt="4"/>
      <dgm:spPr/>
    </dgm:pt>
    <dgm:pt modelId="{724546A8-6E83-4E3B-B3EF-55DD738FA2F5}" type="pres">
      <dgm:prSet presAssocID="{E227B0A6-EC26-4D30-87EB-42CBA3B294B9}" presName="arrowWedge4" presStyleLbl="fgSibTrans2D1" presStyleIdx="3" presStyleCnt="4"/>
      <dgm:spPr/>
    </dgm:pt>
  </dgm:ptLst>
  <dgm:cxnLst>
    <dgm:cxn modelId="{42DABD79-DE1F-496A-9CFE-E1AE5917AEF9}" type="presOf" srcId="{4E547980-0061-4FBB-A17C-9B44305D9201}" destId="{B7DFF607-3C36-4F1F-8CD1-2E43D99BEB8D}" srcOrd="0" destOrd="0" presId="urn:microsoft.com/office/officeart/2005/8/layout/cycle8"/>
    <dgm:cxn modelId="{1FE5B732-1D5C-4467-913D-3250DCD71A48}" type="presOf" srcId="{59AB8867-D407-4D1B-B742-C271DAEFC153}" destId="{6200EE1E-5F7B-469A-B5EC-6189CC4C5A79}" srcOrd="0" destOrd="0" presId="urn:microsoft.com/office/officeart/2005/8/layout/cycle8"/>
    <dgm:cxn modelId="{06E1DA6D-8E80-4383-9C86-098B10BAFB1B}" srcId="{C3A0F82C-6ED8-4194-9010-247B8DEE567E}" destId="{F3AFB0A6-F2DC-43C7-BD77-354BE5B86A00}" srcOrd="1" destOrd="0" parTransId="{DB5B56FC-1505-4044-A81E-94F766694D14}" sibTransId="{A174331F-9630-40CC-95D6-7FD92DCA1682}"/>
    <dgm:cxn modelId="{009548A0-A21F-4483-ADB5-77C654895A6D}" type="presOf" srcId="{4E547980-0061-4FBB-A17C-9B44305D9201}" destId="{16095523-7539-4B4C-AE13-4F94742F3BE3}" srcOrd="1" destOrd="0" presId="urn:microsoft.com/office/officeart/2005/8/layout/cycle8"/>
    <dgm:cxn modelId="{F1CFA340-2AC9-47AD-8E6B-ED7C5E1A8EC7}" srcId="{C3A0F82C-6ED8-4194-9010-247B8DEE567E}" destId="{59AB8867-D407-4D1B-B742-C271DAEFC153}" srcOrd="2" destOrd="0" parTransId="{650C4E73-EED5-4253-A2FF-744F218AE09C}" sibTransId="{7F5F995B-E683-4317-98F3-4CF8824995E6}"/>
    <dgm:cxn modelId="{D756A152-F875-48F2-B5DB-04BEEE2CF7F5}" type="presOf" srcId="{59AB8867-D407-4D1B-B742-C271DAEFC153}" destId="{A61DF9FF-DB75-4B06-A8BA-5844BE6CA17A}" srcOrd="1" destOrd="0" presId="urn:microsoft.com/office/officeart/2005/8/layout/cycle8"/>
    <dgm:cxn modelId="{94CD41D5-7840-4879-978C-470C44C78662}" type="presOf" srcId="{9CAF2811-706B-4303-93CB-1E35A93A78C3}" destId="{94F552DF-D7B8-49F7-8FE4-91AE870344C0}" srcOrd="0" destOrd="0" presId="urn:microsoft.com/office/officeart/2005/8/layout/cycle8"/>
    <dgm:cxn modelId="{F35FF637-3349-4A7D-B9C6-631F48374B8E}" srcId="{C3A0F82C-6ED8-4194-9010-247B8DEE567E}" destId="{4E547980-0061-4FBB-A17C-9B44305D9201}" srcOrd="0" destOrd="0" parTransId="{D17B3869-5077-4343-A4A8-E968583AAA3C}" sibTransId="{D2C5DC72-0127-44B2-BD18-01FF7D9A3F89}"/>
    <dgm:cxn modelId="{1276D3D4-6F45-4A31-BBC2-FAE9000829E6}" srcId="{C3A0F82C-6ED8-4194-9010-247B8DEE567E}" destId="{9CAF2811-706B-4303-93CB-1E35A93A78C3}" srcOrd="3" destOrd="0" parTransId="{B5E6FF0E-2A1A-40DC-9A61-27A45AF276A5}" sibTransId="{E227B0A6-EC26-4D30-87EB-42CBA3B294B9}"/>
    <dgm:cxn modelId="{43727707-69BE-4E27-AA99-459667B93391}" type="presOf" srcId="{F3AFB0A6-F2DC-43C7-BD77-354BE5B86A00}" destId="{8EB5F50B-E569-4B63-B430-039FC4B02EC7}" srcOrd="1" destOrd="0" presId="urn:microsoft.com/office/officeart/2005/8/layout/cycle8"/>
    <dgm:cxn modelId="{A43A616B-7D21-4E71-9355-0DBF6C5184AC}" type="presOf" srcId="{C3A0F82C-6ED8-4194-9010-247B8DEE567E}" destId="{CD01151E-6445-4433-AC37-25969D3D26AC}" srcOrd="0" destOrd="0" presId="urn:microsoft.com/office/officeart/2005/8/layout/cycle8"/>
    <dgm:cxn modelId="{B24D52C7-D971-4E00-B600-FACE40AE3C91}" type="presOf" srcId="{9CAF2811-706B-4303-93CB-1E35A93A78C3}" destId="{833DBF5F-5263-4801-AF24-FAFEA1AC5BAF}" srcOrd="1" destOrd="0" presId="urn:microsoft.com/office/officeart/2005/8/layout/cycle8"/>
    <dgm:cxn modelId="{D4A44638-50CD-4037-A9B9-5297CB6DD8C0}" type="presOf" srcId="{F3AFB0A6-F2DC-43C7-BD77-354BE5B86A00}" destId="{AE07E8ED-570D-42A7-B4A4-3DF035C366BB}" srcOrd="0" destOrd="0" presId="urn:microsoft.com/office/officeart/2005/8/layout/cycle8"/>
    <dgm:cxn modelId="{2C1C1B3C-D79C-46CD-A7F5-2D1BD6CC690C}" type="presParOf" srcId="{CD01151E-6445-4433-AC37-25969D3D26AC}" destId="{B7DFF607-3C36-4F1F-8CD1-2E43D99BEB8D}" srcOrd="0" destOrd="0" presId="urn:microsoft.com/office/officeart/2005/8/layout/cycle8"/>
    <dgm:cxn modelId="{5FF331EB-A948-44E9-8803-CF08810B641E}" type="presParOf" srcId="{CD01151E-6445-4433-AC37-25969D3D26AC}" destId="{FB9D88A0-5D8D-495E-BD0A-A911B8171A49}" srcOrd="1" destOrd="0" presId="urn:microsoft.com/office/officeart/2005/8/layout/cycle8"/>
    <dgm:cxn modelId="{E66B264B-8321-4CA3-B077-EBC44D7A8F51}" type="presParOf" srcId="{CD01151E-6445-4433-AC37-25969D3D26AC}" destId="{6F9CBA71-E012-43A9-B502-877494B30709}" srcOrd="2" destOrd="0" presId="urn:microsoft.com/office/officeart/2005/8/layout/cycle8"/>
    <dgm:cxn modelId="{D76E3305-B114-43FC-8363-6DC77F12C9A1}" type="presParOf" srcId="{CD01151E-6445-4433-AC37-25969D3D26AC}" destId="{16095523-7539-4B4C-AE13-4F94742F3BE3}" srcOrd="3" destOrd="0" presId="urn:microsoft.com/office/officeart/2005/8/layout/cycle8"/>
    <dgm:cxn modelId="{5AF06F15-2876-48F8-A2CB-BC19334CCA8F}" type="presParOf" srcId="{CD01151E-6445-4433-AC37-25969D3D26AC}" destId="{AE07E8ED-570D-42A7-B4A4-3DF035C366BB}" srcOrd="4" destOrd="0" presId="urn:microsoft.com/office/officeart/2005/8/layout/cycle8"/>
    <dgm:cxn modelId="{2CF109B0-B0D4-4DEB-B6CA-C8E32BBB9D1E}" type="presParOf" srcId="{CD01151E-6445-4433-AC37-25969D3D26AC}" destId="{6A05D5F5-A719-43B0-9A9D-D3B84514CE6B}" srcOrd="5" destOrd="0" presId="urn:microsoft.com/office/officeart/2005/8/layout/cycle8"/>
    <dgm:cxn modelId="{4F009D5F-B5FF-4188-8A1D-45B862B7F740}" type="presParOf" srcId="{CD01151E-6445-4433-AC37-25969D3D26AC}" destId="{7B23A924-C1C1-44FC-BF83-038505EB4DE1}" srcOrd="6" destOrd="0" presId="urn:microsoft.com/office/officeart/2005/8/layout/cycle8"/>
    <dgm:cxn modelId="{30A0C8A7-7CA2-44AA-87AA-1D27C07E137A}" type="presParOf" srcId="{CD01151E-6445-4433-AC37-25969D3D26AC}" destId="{8EB5F50B-E569-4B63-B430-039FC4B02EC7}" srcOrd="7" destOrd="0" presId="urn:microsoft.com/office/officeart/2005/8/layout/cycle8"/>
    <dgm:cxn modelId="{15E41E97-78A8-4C6B-A9BC-18972C8F9528}" type="presParOf" srcId="{CD01151E-6445-4433-AC37-25969D3D26AC}" destId="{6200EE1E-5F7B-469A-B5EC-6189CC4C5A79}" srcOrd="8" destOrd="0" presId="urn:microsoft.com/office/officeart/2005/8/layout/cycle8"/>
    <dgm:cxn modelId="{D9751AD9-03B4-453B-99F8-D27C9D66E7DC}" type="presParOf" srcId="{CD01151E-6445-4433-AC37-25969D3D26AC}" destId="{84F00D79-556B-4783-8FD4-6361D7677637}" srcOrd="9" destOrd="0" presId="urn:microsoft.com/office/officeart/2005/8/layout/cycle8"/>
    <dgm:cxn modelId="{12E4FA10-C474-4184-8341-4B12B06FE9C2}" type="presParOf" srcId="{CD01151E-6445-4433-AC37-25969D3D26AC}" destId="{94560687-CD0A-4606-9AD5-6B876016BE7C}" srcOrd="10" destOrd="0" presId="urn:microsoft.com/office/officeart/2005/8/layout/cycle8"/>
    <dgm:cxn modelId="{83FD3006-57E2-41D6-BEF7-3C7981CD0CC7}" type="presParOf" srcId="{CD01151E-6445-4433-AC37-25969D3D26AC}" destId="{A61DF9FF-DB75-4B06-A8BA-5844BE6CA17A}" srcOrd="11" destOrd="0" presId="urn:microsoft.com/office/officeart/2005/8/layout/cycle8"/>
    <dgm:cxn modelId="{E82F5471-BFF9-497B-A9BF-7FDFDCBE3E4F}" type="presParOf" srcId="{CD01151E-6445-4433-AC37-25969D3D26AC}" destId="{94F552DF-D7B8-49F7-8FE4-91AE870344C0}" srcOrd="12" destOrd="0" presId="urn:microsoft.com/office/officeart/2005/8/layout/cycle8"/>
    <dgm:cxn modelId="{880A6F21-F45A-4A15-9A35-46FD536ABFF8}" type="presParOf" srcId="{CD01151E-6445-4433-AC37-25969D3D26AC}" destId="{08430CB0-E57A-4537-8AA7-45CF753E3A5B}" srcOrd="13" destOrd="0" presId="urn:microsoft.com/office/officeart/2005/8/layout/cycle8"/>
    <dgm:cxn modelId="{CC3104B9-2FF3-46C0-B2F5-5E397ECCAAC0}" type="presParOf" srcId="{CD01151E-6445-4433-AC37-25969D3D26AC}" destId="{2A45F87F-C97D-425A-B924-1879E428BC95}" srcOrd="14" destOrd="0" presId="urn:microsoft.com/office/officeart/2005/8/layout/cycle8"/>
    <dgm:cxn modelId="{A33C881C-953B-4BA7-8DC8-70C237FE1CA1}" type="presParOf" srcId="{CD01151E-6445-4433-AC37-25969D3D26AC}" destId="{833DBF5F-5263-4801-AF24-FAFEA1AC5BAF}" srcOrd="15" destOrd="0" presId="urn:microsoft.com/office/officeart/2005/8/layout/cycle8"/>
    <dgm:cxn modelId="{1E6A23A7-C7FA-4C7D-8E43-4DBBE60FCCA3}" type="presParOf" srcId="{CD01151E-6445-4433-AC37-25969D3D26AC}" destId="{1A5B2DF3-D914-490D-9D1B-484C80E37991}" srcOrd="16" destOrd="0" presId="urn:microsoft.com/office/officeart/2005/8/layout/cycle8"/>
    <dgm:cxn modelId="{06F14256-7140-4EA2-B110-8B2EA5F41F6E}" type="presParOf" srcId="{CD01151E-6445-4433-AC37-25969D3D26AC}" destId="{A75826CF-62E7-4D3B-89CE-DF46E37E3A04}" srcOrd="17" destOrd="0" presId="urn:microsoft.com/office/officeart/2005/8/layout/cycle8"/>
    <dgm:cxn modelId="{A4E2B547-DA87-43F6-86EA-9BDE87857278}" type="presParOf" srcId="{CD01151E-6445-4433-AC37-25969D3D26AC}" destId="{1D34670F-34C4-4788-B075-CDC0A124A2CB}" srcOrd="18" destOrd="0" presId="urn:microsoft.com/office/officeart/2005/8/layout/cycle8"/>
    <dgm:cxn modelId="{3D49C87E-AE53-4B80-912A-EE6DD76B6161}" type="presParOf" srcId="{CD01151E-6445-4433-AC37-25969D3D26AC}" destId="{724546A8-6E83-4E3B-B3EF-55DD738FA2F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408080" y="461589"/>
          <a:ext cx="3523000" cy="3523000"/>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a-IR" sz="4200" b="1" kern="1200" dirty="0" smtClean="0">
              <a:cs typeface="B Zar" panose="00000400000000000000" pitchFamily="2" charset="-78"/>
            </a:rPr>
            <a:t>امید</a:t>
          </a:r>
          <a:endParaRPr lang="en-US" sz="4200" b="1" kern="1200" dirty="0">
            <a:cs typeface="B Zar" panose="00000400000000000000" pitchFamily="2" charset="-78"/>
          </a:endParaRPr>
        </a:p>
      </dsp:txBody>
      <dsp:txXfrm>
        <a:off x="2264785" y="1208129"/>
        <a:ext cx="1258214" cy="1048512"/>
      </dsp:txXfrm>
    </dsp:sp>
    <dsp:sp modelId="{AE07E8ED-570D-42A7-B4A4-3DF035C366BB}">
      <dsp:nvSpPr>
        <dsp:cNvPr id="0" name=""/>
        <dsp:cNvSpPr/>
      </dsp:nvSpPr>
      <dsp:spPr>
        <a:xfrm>
          <a:off x="335523" y="587410"/>
          <a:ext cx="3523000" cy="3523000"/>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a-IR" sz="4200" b="1" kern="1200" dirty="0" smtClean="0">
              <a:cs typeface="B Zar" panose="00000400000000000000" pitchFamily="2" charset="-78"/>
            </a:rPr>
            <a:t>گرفتن</a:t>
          </a:r>
          <a:endParaRPr lang="en-US" sz="4200" b="1" kern="1200" dirty="0">
            <a:cs typeface="B Zar" panose="00000400000000000000" pitchFamily="2" charset="-78"/>
          </a:endParaRPr>
        </a:p>
      </dsp:txBody>
      <dsp:txXfrm>
        <a:off x="1174333" y="2873166"/>
        <a:ext cx="1887321" cy="922690"/>
      </dsp:txXfrm>
    </dsp:sp>
    <dsp:sp modelId="{6200EE1E-5F7B-469A-B5EC-6189CC4C5A79}">
      <dsp:nvSpPr>
        <dsp:cNvPr id="0" name=""/>
        <dsp:cNvSpPr/>
      </dsp:nvSpPr>
      <dsp:spPr>
        <a:xfrm>
          <a:off x="262966" y="461589"/>
          <a:ext cx="3523000" cy="3523000"/>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a-IR" sz="4200" b="1" kern="1200" dirty="0" smtClean="0">
              <a:cs typeface="B Zar" panose="00000400000000000000" pitchFamily="2" charset="-78"/>
            </a:rPr>
            <a:t>اعتماد</a:t>
          </a:r>
          <a:endParaRPr lang="en-US" sz="4200" b="1" kern="1200" dirty="0">
            <a:cs typeface="B Zar" panose="00000400000000000000" pitchFamily="2" charset="-78"/>
          </a:endParaRPr>
        </a:p>
      </dsp:txBody>
      <dsp:txXfrm>
        <a:off x="671047" y="1208129"/>
        <a:ext cx="1258214" cy="1048512"/>
      </dsp:txXfrm>
    </dsp:sp>
    <dsp:sp modelId="{1A5B2DF3-D914-490D-9D1B-484C80E37991}">
      <dsp:nvSpPr>
        <dsp:cNvPr id="0" name=""/>
        <dsp:cNvSpPr/>
      </dsp:nvSpPr>
      <dsp:spPr>
        <a:xfrm>
          <a:off x="190281" y="243498"/>
          <a:ext cx="3959181" cy="395918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17433" y="369097"/>
          <a:ext cx="3959181" cy="3959181"/>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16752" y="255970"/>
          <a:ext cx="3959181" cy="3959181"/>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78751" y="431496"/>
          <a:ext cx="3864028" cy="3983069"/>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وفاداری</a:t>
          </a:r>
          <a:endParaRPr lang="en-US" sz="3200" b="1" kern="1200" dirty="0">
            <a:cs typeface="B Zar" panose="00000400000000000000" pitchFamily="2" charset="-78"/>
          </a:endParaRPr>
        </a:p>
      </dsp:txBody>
      <dsp:txXfrm>
        <a:off x="2315186" y="1275527"/>
        <a:ext cx="1380010" cy="1185437"/>
      </dsp:txXfrm>
    </dsp:sp>
    <dsp:sp modelId="{AE07E8ED-570D-42A7-B4A4-3DF035C366BB}">
      <dsp:nvSpPr>
        <dsp:cNvPr id="0" name=""/>
        <dsp:cNvSpPr/>
      </dsp:nvSpPr>
      <dsp:spPr>
        <a:xfrm>
          <a:off x="158266" y="570410"/>
          <a:ext cx="3960098" cy="3956510"/>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بررسی</a:t>
          </a:r>
        </a:p>
        <a:p>
          <a:pPr lvl="0" algn="ctr" defTabSz="1422400">
            <a:lnSpc>
              <a:spcPct val="90000"/>
            </a:lnSpc>
            <a:spcBef>
              <a:spcPct val="0"/>
            </a:spcBef>
            <a:spcAft>
              <a:spcPct val="35000"/>
            </a:spcAft>
          </a:pPr>
          <a:r>
            <a:rPr lang="fa-IR" sz="3200" b="1" kern="1200" dirty="0" smtClean="0">
              <a:cs typeface="B Zar" panose="00000400000000000000" pitchFamily="2" charset="-78"/>
            </a:rPr>
            <a:t> نقش ها</a:t>
          </a:r>
          <a:endParaRPr lang="en-US" sz="3200" b="1" kern="1200" dirty="0">
            <a:cs typeface="B Zar" panose="00000400000000000000" pitchFamily="2" charset="-78"/>
          </a:endParaRPr>
        </a:p>
      </dsp:txBody>
      <dsp:txXfrm>
        <a:off x="1101147" y="3137432"/>
        <a:ext cx="2121481" cy="1036228"/>
      </dsp:txXfrm>
    </dsp:sp>
    <dsp:sp modelId="{6200EE1E-5F7B-469A-B5EC-6189CC4C5A79}">
      <dsp:nvSpPr>
        <dsp:cNvPr id="0" name=""/>
        <dsp:cNvSpPr/>
      </dsp:nvSpPr>
      <dsp:spPr>
        <a:xfrm>
          <a:off x="45046" y="426078"/>
          <a:ext cx="4041640" cy="3993904"/>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هویت یابی</a:t>
          </a:r>
          <a:endParaRPr lang="en-US" sz="3600" b="1" kern="1200" dirty="0">
            <a:cs typeface="B Zar" panose="00000400000000000000" pitchFamily="2" charset="-78"/>
          </a:endParaRPr>
        </a:p>
      </dsp:txBody>
      <dsp:txXfrm>
        <a:off x="513203" y="1272406"/>
        <a:ext cx="1443443" cy="1188662"/>
      </dsp:txXfrm>
    </dsp:sp>
    <dsp:sp modelId="{1A5B2DF3-D914-490D-9D1B-484C80E37991}">
      <dsp:nvSpPr>
        <dsp:cNvPr id="0" name=""/>
        <dsp:cNvSpPr/>
      </dsp:nvSpPr>
      <dsp:spPr>
        <a:xfrm>
          <a:off x="232455" y="443681"/>
          <a:ext cx="3953307" cy="395330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59114" y="569264"/>
          <a:ext cx="3953307" cy="3953307"/>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58050" y="456064"/>
          <a:ext cx="3953307" cy="3953307"/>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انکار نقش</a:t>
          </a:r>
          <a:endParaRPr lang="en-US" sz="28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تردید، تمرد</a:t>
          </a:r>
          <a:endParaRPr lang="en-US" sz="36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b="1" kern="1200" dirty="0" smtClean="0">
              <a:cs typeface="B Zar" panose="00000400000000000000" pitchFamily="2" charset="-78"/>
            </a:rPr>
            <a:t>سردرگمی</a:t>
          </a:r>
          <a:endParaRPr lang="en-US" sz="28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93967" y="434165"/>
          <a:ext cx="4074953" cy="4200492"/>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عشق</a:t>
          </a:r>
          <a:endParaRPr lang="en-US" sz="3200" b="1" kern="1200" dirty="0">
            <a:cs typeface="B Zar" panose="00000400000000000000" pitchFamily="2" charset="-78"/>
          </a:endParaRPr>
        </a:p>
      </dsp:txBody>
      <dsp:txXfrm>
        <a:off x="2441564" y="1324270"/>
        <a:ext cx="1455340" cy="1250146"/>
      </dsp:txXfrm>
    </dsp:sp>
    <dsp:sp modelId="{AE07E8ED-570D-42A7-B4A4-3DF035C366BB}">
      <dsp:nvSpPr>
        <dsp:cNvPr id="0" name=""/>
        <dsp:cNvSpPr/>
      </dsp:nvSpPr>
      <dsp:spPr>
        <a:xfrm>
          <a:off x="166906" y="580663"/>
          <a:ext cx="4176267" cy="4172483"/>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Zar" panose="00000400000000000000" pitchFamily="2" charset="-78"/>
            </a:rPr>
            <a:t>هویت مشخص، توسعه رابطه دونفره</a:t>
          </a:r>
          <a:endParaRPr lang="en-US" sz="2400" b="1" kern="1200" dirty="0">
            <a:cs typeface="B Zar" panose="00000400000000000000" pitchFamily="2" charset="-78"/>
          </a:endParaRPr>
        </a:p>
      </dsp:txBody>
      <dsp:txXfrm>
        <a:off x="1161255" y="3287810"/>
        <a:ext cx="2237286" cy="1092793"/>
      </dsp:txXfrm>
    </dsp:sp>
    <dsp:sp modelId="{6200EE1E-5F7B-469A-B5EC-6189CC4C5A79}">
      <dsp:nvSpPr>
        <dsp:cNvPr id="0" name=""/>
        <dsp:cNvSpPr/>
      </dsp:nvSpPr>
      <dsp:spPr>
        <a:xfrm>
          <a:off x="47505" y="428452"/>
          <a:ext cx="4262260" cy="4211918"/>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صمیمیت</a:t>
          </a:r>
          <a:endParaRPr lang="en-US" sz="3600" b="1" kern="1200" dirty="0">
            <a:cs typeface="B Zar" panose="00000400000000000000" pitchFamily="2" charset="-78"/>
          </a:endParaRPr>
        </a:p>
      </dsp:txBody>
      <dsp:txXfrm>
        <a:off x="541217" y="1320978"/>
        <a:ext cx="1522236" cy="1253547"/>
      </dsp:txXfrm>
    </dsp:sp>
    <dsp:sp modelId="{1A5B2DF3-D914-490D-9D1B-484C80E37991}">
      <dsp:nvSpPr>
        <dsp:cNvPr id="0" name=""/>
        <dsp:cNvSpPr/>
      </dsp:nvSpPr>
      <dsp:spPr>
        <a:xfrm>
          <a:off x="245251" y="447163"/>
          <a:ext cx="4169106" cy="416910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7938" y="579592"/>
          <a:ext cx="4169106" cy="416910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1387" y="460225"/>
          <a:ext cx="4169106" cy="416910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تک بودن</a:t>
          </a:r>
          <a:endParaRPr lang="en-US" sz="32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fa-IR" sz="2400" b="1" kern="1200" dirty="0" smtClean="0">
              <a:cs typeface="B Zar" panose="00000400000000000000" pitchFamily="2" charset="-78"/>
            </a:rPr>
            <a:t>هویت مبهم، عدم اعتماد، </a:t>
          </a:r>
          <a:r>
            <a:rPr lang="fa-IR" sz="2800" b="1" kern="1200" dirty="0" smtClean="0">
              <a:cs typeface="B Zar" panose="00000400000000000000" pitchFamily="2" charset="-78"/>
            </a:rPr>
            <a:t>عدم رابطه</a:t>
          </a:r>
          <a:endParaRPr lang="en-US" sz="28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انزوا</a:t>
          </a:r>
          <a:endParaRPr lang="en-US" sz="32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93967" y="434165"/>
          <a:ext cx="4074953" cy="4200492"/>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مراقبت</a:t>
          </a:r>
          <a:endParaRPr lang="en-US" sz="3200" b="1" kern="1200" dirty="0">
            <a:cs typeface="B Zar" panose="00000400000000000000" pitchFamily="2" charset="-78"/>
          </a:endParaRPr>
        </a:p>
      </dsp:txBody>
      <dsp:txXfrm>
        <a:off x="2441564" y="1324270"/>
        <a:ext cx="1455340" cy="1250146"/>
      </dsp:txXfrm>
    </dsp:sp>
    <dsp:sp modelId="{AE07E8ED-570D-42A7-B4A4-3DF035C366BB}">
      <dsp:nvSpPr>
        <dsp:cNvPr id="0" name=""/>
        <dsp:cNvSpPr/>
      </dsp:nvSpPr>
      <dsp:spPr>
        <a:xfrm>
          <a:off x="166906" y="580663"/>
          <a:ext cx="4176267" cy="4172483"/>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Zar" panose="00000400000000000000" pitchFamily="2" charset="-78"/>
            </a:rPr>
            <a:t>احساس مسئولیت و تلاش فردی و اجتماعی</a:t>
          </a:r>
          <a:endParaRPr lang="en-US" sz="2400" b="1" kern="1200" dirty="0">
            <a:cs typeface="B Zar" panose="00000400000000000000" pitchFamily="2" charset="-78"/>
          </a:endParaRPr>
        </a:p>
      </dsp:txBody>
      <dsp:txXfrm>
        <a:off x="1161255" y="3287810"/>
        <a:ext cx="2237286" cy="1092793"/>
      </dsp:txXfrm>
    </dsp:sp>
    <dsp:sp modelId="{6200EE1E-5F7B-469A-B5EC-6189CC4C5A79}">
      <dsp:nvSpPr>
        <dsp:cNvPr id="0" name=""/>
        <dsp:cNvSpPr/>
      </dsp:nvSpPr>
      <dsp:spPr>
        <a:xfrm>
          <a:off x="47505" y="428452"/>
          <a:ext cx="4262260" cy="4211918"/>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زایندگی</a:t>
          </a:r>
          <a:endParaRPr lang="en-US" sz="3600" b="1" kern="1200" dirty="0">
            <a:cs typeface="B Zar" panose="00000400000000000000" pitchFamily="2" charset="-78"/>
          </a:endParaRPr>
        </a:p>
      </dsp:txBody>
      <dsp:txXfrm>
        <a:off x="541217" y="1320978"/>
        <a:ext cx="1522236" cy="1253547"/>
      </dsp:txXfrm>
    </dsp:sp>
    <dsp:sp modelId="{1A5B2DF3-D914-490D-9D1B-484C80E37991}">
      <dsp:nvSpPr>
        <dsp:cNvPr id="0" name=""/>
        <dsp:cNvSpPr/>
      </dsp:nvSpPr>
      <dsp:spPr>
        <a:xfrm>
          <a:off x="245251" y="447163"/>
          <a:ext cx="4169106" cy="416910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7938" y="579592"/>
          <a:ext cx="4169106" cy="416910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1387" y="460225"/>
          <a:ext cx="4169106" cy="416910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طردگرا</a:t>
          </a:r>
          <a:endParaRPr lang="en-US" sz="32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ct val="35000"/>
            </a:spcAft>
          </a:pPr>
          <a:r>
            <a:rPr lang="fa-IR" sz="2800" b="1" kern="1200" dirty="0" smtClean="0">
              <a:cs typeface="B Zar" panose="00000400000000000000" pitchFamily="2" charset="-78"/>
            </a:rPr>
            <a:t>عدم مسئولیت </a:t>
          </a:r>
          <a:r>
            <a:rPr lang="fa-IR" sz="2400" b="1" kern="1200" dirty="0" smtClean="0">
              <a:cs typeface="B Zar" panose="00000400000000000000" pitchFamily="2" charset="-78"/>
            </a:rPr>
            <a:t>پذیری،کم</a:t>
          </a:r>
          <a:r>
            <a:rPr lang="fa-IR" sz="2800" b="1" kern="1200" dirty="0" smtClean="0">
              <a:cs typeface="B Zar" panose="00000400000000000000" pitchFamily="2" charset="-78"/>
            </a:rPr>
            <a:t> </a:t>
          </a:r>
          <a:r>
            <a:rPr lang="fa-IR" sz="2400" b="1" kern="1200" dirty="0" smtClean="0">
              <a:cs typeface="B Zar" panose="00000400000000000000" pitchFamily="2" charset="-78"/>
            </a:rPr>
            <a:t>کار</a:t>
          </a:r>
          <a:endParaRPr lang="en-US" sz="24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رکود</a:t>
          </a:r>
          <a:endParaRPr lang="en-US" sz="32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93967" y="434165"/>
          <a:ext cx="4074953" cy="4200492"/>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خرد</a:t>
          </a:r>
          <a:endParaRPr lang="en-US" sz="3200" b="1" kern="1200" dirty="0">
            <a:cs typeface="B Zar" panose="00000400000000000000" pitchFamily="2" charset="-78"/>
          </a:endParaRPr>
        </a:p>
      </dsp:txBody>
      <dsp:txXfrm>
        <a:off x="2441564" y="1324270"/>
        <a:ext cx="1455340" cy="1250146"/>
      </dsp:txXfrm>
    </dsp:sp>
    <dsp:sp modelId="{AE07E8ED-570D-42A7-B4A4-3DF035C366BB}">
      <dsp:nvSpPr>
        <dsp:cNvPr id="0" name=""/>
        <dsp:cNvSpPr/>
      </dsp:nvSpPr>
      <dsp:spPr>
        <a:xfrm>
          <a:off x="166906" y="580663"/>
          <a:ext cx="4176267" cy="4172483"/>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Zar" panose="00000400000000000000" pitchFamily="2" charset="-78"/>
            </a:rPr>
            <a:t>طی موفقیت آمیز مراحل قبلی</a:t>
          </a:r>
          <a:endParaRPr lang="en-US" sz="2400" b="1" kern="1200" dirty="0">
            <a:cs typeface="B Zar" panose="00000400000000000000" pitchFamily="2" charset="-78"/>
          </a:endParaRPr>
        </a:p>
      </dsp:txBody>
      <dsp:txXfrm>
        <a:off x="1161255" y="3287810"/>
        <a:ext cx="2237286" cy="1092793"/>
      </dsp:txXfrm>
    </dsp:sp>
    <dsp:sp modelId="{6200EE1E-5F7B-469A-B5EC-6189CC4C5A79}">
      <dsp:nvSpPr>
        <dsp:cNvPr id="0" name=""/>
        <dsp:cNvSpPr/>
      </dsp:nvSpPr>
      <dsp:spPr>
        <a:xfrm>
          <a:off x="47505" y="428452"/>
          <a:ext cx="4262260" cy="4211918"/>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انسجام</a:t>
          </a:r>
          <a:endParaRPr lang="en-US" sz="3600" b="1" kern="1200" dirty="0">
            <a:cs typeface="B Zar" panose="00000400000000000000" pitchFamily="2" charset="-78"/>
          </a:endParaRPr>
        </a:p>
      </dsp:txBody>
      <dsp:txXfrm>
        <a:off x="541217" y="1320978"/>
        <a:ext cx="1522236" cy="1253547"/>
      </dsp:txXfrm>
    </dsp:sp>
    <dsp:sp modelId="{1A5B2DF3-D914-490D-9D1B-484C80E37991}">
      <dsp:nvSpPr>
        <dsp:cNvPr id="0" name=""/>
        <dsp:cNvSpPr/>
      </dsp:nvSpPr>
      <dsp:spPr>
        <a:xfrm>
          <a:off x="245425" y="447478"/>
          <a:ext cx="4169106" cy="416910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8223" y="579872"/>
          <a:ext cx="4169106" cy="416910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1787" y="460555"/>
          <a:ext cx="4169106" cy="416910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خواری</a:t>
          </a:r>
          <a:endParaRPr lang="en-US" sz="32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ct val="35000"/>
            </a:spcAft>
          </a:pPr>
          <a:r>
            <a:rPr lang="fa-IR" sz="2800" b="1" kern="1200" dirty="0" smtClean="0">
              <a:cs typeface="B Zar" panose="00000400000000000000" pitchFamily="2" charset="-78"/>
            </a:rPr>
            <a:t>شکست مراحل قبلی</a:t>
          </a:r>
          <a:endParaRPr lang="en-US" sz="24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ناامیدی</a:t>
          </a:r>
          <a:endParaRPr lang="en-US" sz="32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0145-55A6-428C-A075-4417EB884790}">
      <dsp:nvSpPr>
        <dsp:cNvPr id="0" name=""/>
        <dsp:cNvSpPr/>
      </dsp:nvSpPr>
      <dsp:spPr>
        <a:xfrm>
          <a:off x="285529" y="401372"/>
          <a:ext cx="4489517" cy="4489517"/>
        </a:xfrm>
        <a:prstGeom prst="circularArrow">
          <a:avLst>
            <a:gd name="adj1" fmla="val 5544"/>
            <a:gd name="adj2" fmla="val 330680"/>
            <a:gd name="adj3" fmla="val 14683097"/>
            <a:gd name="adj4" fmla="val 16855066"/>
            <a:gd name="adj5" fmla="val 575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E2EF6DF4-9992-4467-A300-32577C3C7D8D}">
      <dsp:nvSpPr>
        <dsp:cNvPr id="0" name=""/>
        <dsp:cNvSpPr/>
      </dsp:nvSpPr>
      <dsp:spPr>
        <a:xfrm>
          <a:off x="1915012" y="444855"/>
          <a:ext cx="1230550" cy="615275"/>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امید</a:t>
          </a:r>
          <a:endParaRPr lang="en-US" sz="3600" b="1" kern="1200" dirty="0">
            <a:cs typeface="B Zar" panose="00000400000000000000" pitchFamily="2" charset="-78"/>
          </a:endParaRPr>
        </a:p>
      </dsp:txBody>
      <dsp:txXfrm>
        <a:off x="1945047" y="474890"/>
        <a:ext cx="1170480" cy="555205"/>
      </dsp:txXfrm>
    </dsp:sp>
    <dsp:sp modelId="{6FCE31D0-5502-4F25-8847-9048B863DEBA}">
      <dsp:nvSpPr>
        <dsp:cNvPr id="0" name=""/>
        <dsp:cNvSpPr/>
      </dsp:nvSpPr>
      <dsp:spPr>
        <a:xfrm>
          <a:off x="3268773" y="1005601"/>
          <a:ext cx="1230550" cy="615275"/>
        </a:xfrm>
        <a:prstGeom prst="roundRect">
          <a:avLst/>
        </a:prstGeom>
        <a:solidFill>
          <a:schemeClr val="accent2">
            <a:hueOff val="1104195"/>
            <a:satOff val="-11808"/>
            <a:lumOff val="3081"/>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اراده</a:t>
          </a:r>
          <a:endParaRPr lang="en-US" sz="3600" b="1" kern="1200" dirty="0">
            <a:cs typeface="B Zar" panose="00000400000000000000" pitchFamily="2" charset="-78"/>
          </a:endParaRPr>
        </a:p>
      </dsp:txBody>
      <dsp:txXfrm>
        <a:off x="3298808" y="1035636"/>
        <a:ext cx="1170480" cy="555205"/>
      </dsp:txXfrm>
    </dsp:sp>
    <dsp:sp modelId="{02CCBD55-5518-45B0-A74F-9E454E933363}">
      <dsp:nvSpPr>
        <dsp:cNvPr id="0" name=""/>
        <dsp:cNvSpPr/>
      </dsp:nvSpPr>
      <dsp:spPr>
        <a:xfrm>
          <a:off x="3829519" y="2359362"/>
          <a:ext cx="1230550" cy="615275"/>
        </a:xfrm>
        <a:prstGeom prst="roundRect">
          <a:avLst/>
        </a:prstGeom>
        <a:solidFill>
          <a:schemeClr val="accent2">
            <a:hueOff val="2208391"/>
            <a:satOff val="-23615"/>
            <a:lumOff val="6163"/>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هدف</a:t>
          </a:r>
          <a:endParaRPr lang="en-US" sz="3600" b="1" kern="1200" dirty="0">
            <a:cs typeface="B Zar" panose="00000400000000000000" pitchFamily="2" charset="-78"/>
          </a:endParaRPr>
        </a:p>
      </dsp:txBody>
      <dsp:txXfrm>
        <a:off x="3859554" y="2389397"/>
        <a:ext cx="1170480" cy="555205"/>
      </dsp:txXfrm>
    </dsp:sp>
    <dsp:sp modelId="{C92A9391-BE50-48D8-A3E6-ED04E777383C}">
      <dsp:nvSpPr>
        <dsp:cNvPr id="0" name=""/>
        <dsp:cNvSpPr/>
      </dsp:nvSpPr>
      <dsp:spPr>
        <a:xfrm>
          <a:off x="3268773" y="3713122"/>
          <a:ext cx="1230550" cy="615275"/>
        </a:xfrm>
        <a:prstGeom prst="roundRect">
          <a:avLst/>
        </a:prstGeom>
        <a:solidFill>
          <a:schemeClr val="accent2">
            <a:hueOff val="3312586"/>
            <a:satOff val="-35423"/>
            <a:lumOff val="9244"/>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Zar" panose="00000400000000000000" pitchFamily="2" charset="-78"/>
            </a:rPr>
            <a:t>شایستگی</a:t>
          </a:r>
          <a:endParaRPr lang="en-US" sz="1800" b="1" kern="1200" dirty="0">
            <a:cs typeface="B Zar" panose="00000400000000000000" pitchFamily="2" charset="-78"/>
          </a:endParaRPr>
        </a:p>
      </dsp:txBody>
      <dsp:txXfrm>
        <a:off x="3298808" y="3743157"/>
        <a:ext cx="1170480" cy="555205"/>
      </dsp:txXfrm>
    </dsp:sp>
    <dsp:sp modelId="{11D42EFA-2EB9-4E2A-AAB8-96BD9418785C}">
      <dsp:nvSpPr>
        <dsp:cNvPr id="0" name=""/>
        <dsp:cNvSpPr/>
      </dsp:nvSpPr>
      <dsp:spPr>
        <a:xfrm>
          <a:off x="1915012" y="4273868"/>
          <a:ext cx="1230550" cy="615275"/>
        </a:xfrm>
        <a:prstGeom prst="roundRect">
          <a:avLst/>
        </a:prstGeom>
        <a:solidFill>
          <a:schemeClr val="accent2">
            <a:hueOff val="4416781"/>
            <a:satOff val="-47230"/>
            <a:lumOff val="12325"/>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cs typeface="B Zar" panose="00000400000000000000" pitchFamily="2" charset="-78"/>
            </a:rPr>
            <a:t>وفاداری</a:t>
          </a:r>
          <a:endParaRPr lang="en-US" sz="2100" b="1" kern="1200" dirty="0">
            <a:cs typeface="B Zar" panose="00000400000000000000" pitchFamily="2" charset="-78"/>
          </a:endParaRPr>
        </a:p>
      </dsp:txBody>
      <dsp:txXfrm>
        <a:off x="1945047" y="4303903"/>
        <a:ext cx="1170480" cy="555205"/>
      </dsp:txXfrm>
    </dsp:sp>
    <dsp:sp modelId="{B237350D-C5A1-4180-AAF9-5E6C53CC028D}">
      <dsp:nvSpPr>
        <dsp:cNvPr id="0" name=""/>
        <dsp:cNvSpPr/>
      </dsp:nvSpPr>
      <dsp:spPr>
        <a:xfrm>
          <a:off x="561252" y="3713122"/>
          <a:ext cx="1230550" cy="615275"/>
        </a:xfrm>
        <a:prstGeom prst="roundRect">
          <a:avLst/>
        </a:prstGeom>
        <a:solidFill>
          <a:schemeClr val="accent2">
            <a:hueOff val="5520976"/>
            <a:satOff val="-59038"/>
            <a:lumOff val="15406"/>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b="1" kern="1200" dirty="0" smtClean="0">
              <a:cs typeface="B Zar" panose="00000400000000000000" pitchFamily="2" charset="-78"/>
            </a:rPr>
            <a:t>عشق</a:t>
          </a:r>
          <a:endParaRPr lang="en-US" sz="2100" b="1" kern="1200" dirty="0">
            <a:cs typeface="B Zar" panose="00000400000000000000" pitchFamily="2" charset="-78"/>
          </a:endParaRPr>
        </a:p>
      </dsp:txBody>
      <dsp:txXfrm>
        <a:off x="591287" y="3743157"/>
        <a:ext cx="1170480" cy="555205"/>
      </dsp:txXfrm>
    </dsp:sp>
    <dsp:sp modelId="{FCE55B74-BDDD-4801-ABB3-B58B2F38A3CA}">
      <dsp:nvSpPr>
        <dsp:cNvPr id="0" name=""/>
        <dsp:cNvSpPr/>
      </dsp:nvSpPr>
      <dsp:spPr>
        <a:xfrm>
          <a:off x="506" y="2359362"/>
          <a:ext cx="1230550" cy="615275"/>
        </a:xfrm>
        <a:prstGeom prst="roundRect">
          <a:avLst/>
        </a:prstGeom>
        <a:solidFill>
          <a:schemeClr val="accent2">
            <a:hueOff val="6625172"/>
            <a:satOff val="-70845"/>
            <a:lumOff val="18488"/>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cs typeface="B Zar" panose="00000400000000000000" pitchFamily="2" charset="-78"/>
            </a:rPr>
            <a:t>مراقبت</a:t>
          </a:r>
          <a:endParaRPr lang="en-US" sz="2100" b="1" kern="1200" dirty="0">
            <a:cs typeface="B Zar" panose="00000400000000000000" pitchFamily="2" charset="-78"/>
          </a:endParaRPr>
        </a:p>
      </dsp:txBody>
      <dsp:txXfrm>
        <a:off x="30541" y="2389397"/>
        <a:ext cx="1170480" cy="555205"/>
      </dsp:txXfrm>
    </dsp:sp>
    <dsp:sp modelId="{AD7513F7-39AF-4D8F-9619-B655EA6586B8}">
      <dsp:nvSpPr>
        <dsp:cNvPr id="0" name=""/>
        <dsp:cNvSpPr/>
      </dsp:nvSpPr>
      <dsp:spPr>
        <a:xfrm>
          <a:off x="561252" y="1005601"/>
          <a:ext cx="1230550" cy="615275"/>
        </a:xfrm>
        <a:prstGeom prst="roundRect">
          <a:avLst/>
        </a:prstGeom>
        <a:solidFill>
          <a:schemeClr val="accent2">
            <a:hueOff val="7729367"/>
            <a:satOff val="-82653"/>
            <a:lumOff val="21569"/>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b="1" kern="1200" dirty="0" smtClean="0">
              <a:cs typeface="B Zar" panose="00000400000000000000" pitchFamily="2" charset="-78"/>
            </a:rPr>
            <a:t>خرد</a:t>
          </a:r>
          <a:endParaRPr lang="en-US" sz="2000" b="1" kern="1200" dirty="0">
            <a:cs typeface="B Zar" panose="00000400000000000000" pitchFamily="2" charset="-78"/>
          </a:endParaRPr>
        </a:p>
      </dsp:txBody>
      <dsp:txXfrm>
        <a:off x="591287" y="1035636"/>
        <a:ext cx="1170480" cy="5552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0145-55A6-428C-A075-4417EB884790}">
      <dsp:nvSpPr>
        <dsp:cNvPr id="0" name=""/>
        <dsp:cNvSpPr/>
      </dsp:nvSpPr>
      <dsp:spPr>
        <a:xfrm>
          <a:off x="275160" y="712635"/>
          <a:ext cx="4326479" cy="4326479"/>
        </a:xfrm>
        <a:prstGeom prst="circularArrow">
          <a:avLst>
            <a:gd name="adj1" fmla="val 5544"/>
            <a:gd name="adj2" fmla="val 330680"/>
            <a:gd name="adj3" fmla="val 14685553"/>
            <a:gd name="adj4" fmla="val 16853677"/>
            <a:gd name="adj5" fmla="val 575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E2EF6DF4-9992-4467-A300-32577C3C7D8D}">
      <dsp:nvSpPr>
        <dsp:cNvPr id="0" name=""/>
        <dsp:cNvSpPr/>
      </dsp:nvSpPr>
      <dsp:spPr>
        <a:xfrm>
          <a:off x="1846659" y="754748"/>
          <a:ext cx="1183481" cy="591740"/>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اعتماد</a:t>
          </a:r>
          <a:endParaRPr lang="en-US" sz="3200" b="1" kern="1200" dirty="0">
            <a:cs typeface="B Zar" panose="00000400000000000000" pitchFamily="2" charset="-78"/>
          </a:endParaRPr>
        </a:p>
      </dsp:txBody>
      <dsp:txXfrm>
        <a:off x="1875545" y="783634"/>
        <a:ext cx="1125709" cy="533968"/>
      </dsp:txXfrm>
    </dsp:sp>
    <dsp:sp modelId="{6FCE31D0-5502-4F25-8847-9048B863DEBA}">
      <dsp:nvSpPr>
        <dsp:cNvPr id="0" name=""/>
        <dsp:cNvSpPr/>
      </dsp:nvSpPr>
      <dsp:spPr>
        <a:xfrm>
          <a:off x="3151257" y="1295131"/>
          <a:ext cx="1183481" cy="591740"/>
        </a:xfrm>
        <a:prstGeom prst="roundRect">
          <a:avLst/>
        </a:prstGeom>
        <a:solidFill>
          <a:schemeClr val="accent2">
            <a:hueOff val="1104195"/>
            <a:satOff val="-11808"/>
            <a:lumOff val="3081"/>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Zar" panose="00000400000000000000" pitchFamily="2" charset="-78"/>
            </a:rPr>
            <a:t>خود اتکاء</a:t>
          </a:r>
          <a:endParaRPr lang="en-US" sz="2000" b="1" kern="1200" dirty="0">
            <a:cs typeface="B Zar" panose="00000400000000000000" pitchFamily="2" charset="-78"/>
          </a:endParaRPr>
        </a:p>
      </dsp:txBody>
      <dsp:txXfrm>
        <a:off x="3180143" y="1324017"/>
        <a:ext cx="1125709" cy="533968"/>
      </dsp:txXfrm>
    </dsp:sp>
    <dsp:sp modelId="{02CCBD55-5518-45B0-A74F-9E454E933363}">
      <dsp:nvSpPr>
        <dsp:cNvPr id="0" name=""/>
        <dsp:cNvSpPr/>
      </dsp:nvSpPr>
      <dsp:spPr>
        <a:xfrm>
          <a:off x="3691640" y="2599729"/>
          <a:ext cx="1183481" cy="591740"/>
        </a:xfrm>
        <a:prstGeom prst="roundRect">
          <a:avLst/>
        </a:prstGeom>
        <a:solidFill>
          <a:schemeClr val="accent2">
            <a:hueOff val="2208391"/>
            <a:satOff val="-23615"/>
            <a:lumOff val="6163"/>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ابتکار</a:t>
          </a:r>
          <a:endParaRPr lang="en-US" sz="3200" b="1" kern="1200" dirty="0">
            <a:cs typeface="B Zar" panose="00000400000000000000" pitchFamily="2" charset="-78"/>
          </a:endParaRPr>
        </a:p>
      </dsp:txBody>
      <dsp:txXfrm>
        <a:off x="3720526" y="2628615"/>
        <a:ext cx="1125709" cy="533968"/>
      </dsp:txXfrm>
    </dsp:sp>
    <dsp:sp modelId="{C92A9391-BE50-48D8-A3E6-ED04E777383C}">
      <dsp:nvSpPr>
        <dsp:cNvPr id="0" name=""/>
        <dsp:cNvSpPr/>
      </dsp:nvSpPr>
      <dsp:spPr>
        <a:xfrm>
          <a:off x="3151257" y="3904328"/>
          <a:ext cx="1183481" cy="591740"/>
        </a:xfrm>
        <a:prstGeom prst="roundRect">
          <a:avLst/>
        </a:prstGeom>
        <a:solidFill>
          <a:schemeClr val="accent2">
            <a:hueOff val="3312586"/>
            <a:satOff val="-35423"/>
            <a:lumOff val="9244"/>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Zar" panose="00000400000000000000" pitchFamily="2" charset="-78"/>
            </a:rPr>
            <a:t>کوشایی</a:t>
          </a:r>
          <a:endParaRPr lang="en-US" sz="1800" b="1" kern="1200" dirty="0">
            <a:cs typeface="B Zar" panose="00000400000000000000" pitchFamily="2" charset="-78"/>
          </a:endParaRPr>
        </a:p>
      </dsp:txBody>
      <dsp:txXfrm>
        <a:off x="3180143" y="3933214"/>
        <a:ext cx="1125709" cy="533968"/>
      </dsp:txXfrm>
    </dsp:sp>
    <dsp:sp modelId="{11D42EFA-2EB9-4E2A-AAB8-96BD9418785C}">
      <dsp:nvSpPr>
        <dsp:cNvPr id="0" name=""/>
        <dsp:cNvSpPr/>
      </dsp:nvSpPr>
      <dsp:spPr>
        <a:xfrm>
          <a:off x="1846659" y="4444710"/>
          <a:ext cx="1183481" cy="591740"/>
        </a:xfrm>
        <a:prstGeom prst="roundRect">
          <a:avLst/>
        </a:prstGeom>
        <a:solidFill>
          <a:schemeClr val="accent2">
            <a:hueOff val="4416781"/>
            <a:satOff val="-47230"/>
            <a:lumOff val="12325"/>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Zar" panose="00000400000000000000" pitchFamily="2" charset="-78"/>
            </a:rPr>
            <a:t>هویت</a:t>
          </a:r>
          <a:endParaRPr lang="en-US" sz="2400" b="1" kern="1200" dirty="0">
            <a:cs typeface="B Zar" panose="00000400000000000000" pitchFamily="2" charset="-78"/>
          </a:endParaRPr>
        </a:p>
      </dsp:txBody>
      <dsp:txXfrm>
        <a:off x="1875545" y="4473596"/>
        <a:ext cx="1125709" cy="533968"/>
      </dsp:txXfrm>
    </dsp:sp>
    <dsp:sp modelId="{B237350D-C5A1-4180-AAF9-5E6C53CC028D}">
      <dsp:nvSpPr>
        <dsp:cNvPr id="0" name=""/>
        <dsp:cNvSpPr/>
      </dsp:nvSpPr>
      <dsp:spPr>
        <a:xfrm>
          <a:off x="542060" y="3904328"/>
          <a:ext cx="1183481" cy="591740"/>
        </a:xfrm>
        <a:prstGeom prst="roundRect">
          <a:avLst/>
        </a:prstGeom>
        <a:solidFill>
          <a:schemeClr val="accent2">
            <a:hueOff val="5520976"/>
            <a:satOff val="-59038"/>
            <a:lumOff val="15406"/>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Zar" panose="00000400000000000000" pitchFamily="2" charset="-78"/>
            </a:rPr>
            <a:t>صمیمیت</a:t>
          </a:r>
          <a:endParaRPr lang="en-US" sz="2000" b="1" kern="1200" dirty="0">
            <a:cs typeface="B Zar" panose="00000400000000000000" pitchFamily="2" charset="-78"/>
          </a:endParaRPr>
        </a:p>
      </dsp:txBody>
      <dsp:txXfrm>
        <a:off x="570946" y="3933214"/>
        <a:ext cx="1125709" cy="533968"/>
      </dsp:txXfrm>
    </dsp:sp>
    <dsp:sp modelId="{FCE55B74-BDDD-4801-ABB3-B58B2F38A3CA}">
      <dsp:nvSpPr>
        <dsp:cNvPr id="0" name=""/>
        <dsp:cNvSpPr/>
      </dsp:nvSpPr>
      <dsp:spPr>
        <a:xfrm>
          <a:off x="1678" y="2599729"/>
          <a:ext cx="1183481" cy="591740"/>
        </a:xfrm>
        <a:prstGeom prst="roundRect">
          <a:avLst/>
        </a:prstGeom>
        <a:solidFill>
          <a:schemeClr val="accent2">
            <a:hueOff val="6625172"/>
            <a:satOff val="-70845"/>
            <a:lumOff val="18488"/>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Zar" panose="00000400000000000000" pitchFamily="2" charset="-78"/>
            </a:rPr>
            <a:t>زایندگی</a:t>
          </a:r>
          <a:endParaRPr lang="en-US" sz="2000" b="1" kern="1200" dirty="0">
            <a:cs typeface="B Zar" panose="00000400000000000000" pitchFamily="2" charset="-78"/>
          </a:endParaRPr>
        </a:p>
      </dsp:txBody>
      <dsp:txXfrm>
        <a:off x="30564" y="2628615"/>
        <a:ext cx="1125709" cy="533968"/>
      </dsp:txXfrm>
    </dsp:sp>
    <dsp:sp modelId="{AD7513F7-39AF-4D8F-9619-B655EA6586B8}">
      <dsp:nvSpPr>
        <dsp:cNvPr id="0" name=""/>
        <dsp:cNvSpPr/>
      </dsp:nvSpPr>
      <dsp:spPr>
        <a:xfrm>
          <a:off x="542060" y="1295131"/>
          <a:ext cx="1183481" cy="591740"/>
        </a:xfrm>
        <a:prstGeom prst="roundRect">
          <a:avLst/>
        </a:prstGeom>
        <a:solidFill>
          <a:schemeClr val="accent2">
            <a:hueOff val="7729367"/>
            <a:satOff val="-82653"/>
            <a:lumOff val="21569"/>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b="1" kern="1200" dirty="0" smtClean="0">
              <a:cs typeface="B Zar" panose="00000400000000000000" pitchFamily="2" charset="-78"/>
            </a:rPr>
            <a:t>انسجام</a:t>
          </a:r>
          <a:endParaRPr lang="en-US" sz="2000" b="1" kern="1200" dirty="0">
            <a:cs typeface="B Zar" panose="00000400000000000000" pitchFamily="2" charset="-78"/>
          </a:endParaRPr>
        </a:p>
      </dsp:txBody>
      <dsp:txXfrm>
        <a:off x="570946" y="1324017"/>
        <a:ext cx="1125709" cy="533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374150" y="535473"/>
          <a:ext cx="3723552" cy="3522826"/>
        </a:xfrm>
        <a:prstGeom prst="pie">
          <a:avLst>
            <a:gd name="adj1" fmla="val 16200000"/>
            <a:gd name="adj2" fmla="val 1800000"/>
          </a:avLst>
        </a:prstGeom>
        <a:solidFill>
          <a:schemeClr val="accent1">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dirty="0" smtClean="0">
              <a:cs typeface="B Zar" panose="00000400000000000000" pitchFamily="2" charset="-78"/>
            </a:rPr>
            <a:t>کناره گیر، ناامید</a:t>
          </a:r>
          <a:endParaRPr lang="en-US" sz="2600" b="1" kern="1200" dirty="0">
            <a:cs typeface="B Zar" panose="00000400000000000000" pitchFamily="2" charset="-78"/>
          </a:endParaRPr>
        </a:p>
      </dsp:txBody>
      <dsp:txXfrm>
        <a:off x="2336551" y="1281977"/>
        <a:ext cx="1329840" cy="1048460"/>
      </dsp:txXfrm>
    </dsp:sp>
    <dsp:sp modelId="{AE07E8ED-570D-42A7-B4A4-3DF035C366BB}">
      <dsp:nvSpPr>
        <dsp:cNvPr id="0" name=""/>
        <dsp:cNvSpPr/>
      </dsp:nvSpPr>
      <dsp:spPr>
        <a:xfrm>
          <a:off x="331831" y="598746"/>
          <a:ext cx="3657533" cy="3657533"/>
        </a:xfrm>
        <a:prstGeom prst="pie">
          <a:avLst>
            <a:gd name="adj1" fmla="val 1800000"/>
            <a:gd name="adj2" fmla="val 9000000"/>
          </a:avLst>
        </a:prstGeom>
        <a:solidFill>
          <a:schemeClr val="accent1">
            <a:shade val="80000"/>
            <a:hueOff val="-117783"/>
            <a:satOff val="1316"/>
            <a:lumOff val="12612"/>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dirty="0" smtClean="0">
              <a:cs typeface="B Zar" panose="00000400000000000000" pitchFamily="2" charset="-78"/>
            </a:rPr>
            <a:t>عدم دریافت</a:t>
          </a:r>
          <a:endParaRPr lang="en-US" sz="2600" b="1" kern="1200" dirty="0">
            <a:cs typeface="B Zar" panose="00000400000000000000" pitchFamily="2" charset="-78"/>
          </a:endParaRPr>
        </a:p>
      </dsp:txBody>
      <dsp:txXfrm>
        <a:off x="1202673" y="2971788"/>
        <a:ext cx="1959393" cy="957925"/>
      </dsp:txXfrm>
    </dsp:sp>
    <dsp:sp modelId="{6200EE1E-5F7B-469A-B5EC-6189CC4C5A79}">
      <dsp:nvSpPr>
        <dsp:cNvPr id="0" name=""/>
        <dsp:cNvSpPr/>
      </dsp:nvSpPr>
      <dsp:spPr>
        <a:xfrm>
          <a:off x="256504" y="468119"/>
          <a:ext cx="3657533" cy="3657533"/>
        </a:xfrm>
        <a:prstGeom prst="pie">
          <a:avLst>
            <a:gd name="adj1" fmla="val 9000000"/>
            <a:gd name="adj2" fmla="val 16200000"/>
          </a:avLst>
        </a:prstGeom>
        <a:solidFill>
          <a:schemeClr val="accent1">
            <a:shade val="80000"/>
            <a:hueOff val="-235566"/>
            <a:satOff val="2632"/>
            <a:lumOff val="25223"/>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dirty="0" smtClean="0">
              <a:cs typeface="B Zar" panose="00000400000000000000" pitchFamily="2" charset="-78"/>
            </a:rPr>
            <a:t>بی اعتماد</a:t>
          </a:r>
          <a:endParaRPr lang="en-US" sz="2600" b="1" kern="1200" dirty="0">
            <a:cs typeface="B Zar" panose="00000400000000000000" pitchFamily="2" charset="-78"/>
          </a:endParaRPr>
        </a:p>
      </dsp:txBody>
      <dsp:txXfrm>
        <a:off x="680168" y="1243168"/>
        <a:ext cx="1306262" cy="1088551"/>
      </dsp:txXfrm>
    </dsp:sp>
    <dsp:sp modelId="{1A5B2DF3-D914-490D-9D1B-484C80E37991}">
      <dsp:nvSpPr>
        <dsp:cNvPr id="0" name=""/>
        <dsp:cNvSpPr/>
      </dsp:nvSpPr>
      <dsp:spPr>
        <a:xfrm>
          <a:off x="180717" y="242364"/>
          <a:ext cx="4110371" cy="4110371"/>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05413" y="372096"/>
          <a:ext cx="4110371" cy="4110371"/>
        </a:xfrm>
        <a:prstGeom prst="circularArrow">
          <a:avLst>
            <a:gd name="adj1" fmla="val 5085"/>
            <a:gd name="adj2" fmla="val 327528"/>
            <a:gd name="adj3" fmla="val 8671970"/>
            <a:gd name="adj4" fmla="val 1800502"/>
            <a:gd name="adj5" fmla="val 5932"/>
          </a:avLst>
        </a:prstGeom>
        <a:solidFill>
          <a:schemeClr val="accent1">
            <a:shade val="90000"/>
            <a:hueOff val="-117693"/>
            <a:satOff val="-1302"/>
            <a:lumOff val="112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887" y="254648"/>
          <a:ext cx="4110371" cy="4110371"/>
        </a:xfrm>
        <a:prstGeom prst="circularArrow">
          <a:avLst>
            <a:gd name="adj1" fmla="val 5085"/>
            <a:gd name="adj2" fmla="val 327528"/>
            <a:gd name="adj3" fmla="val 15873039"/>
            <a:gd name="adj4" fmla="val 9000000"/>
            <a:gd name="adj5" fmla="val 5932"/>
          </a:avLst>
        </a:prstGeom>
        <a:solidFill>
          <a:schemeClr val="accent1">
            <a:shade val="90000"/>
            <a:hueOff val="-235385"/>
            <a:satOff val="-2605"/>
            <a:lumOff val="2243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9A0EA-7D2B-4014-85E0-1A2B89EB8581}">
      <dsp:nvSpPr>
        <dsp:cNvPr id="0" name=""/>
        <dsp:cNvSpPr/>
      </dsp:nvSpPr>
      <dsp:spPr>
        <a:xfrm>
          <a:off x="1069856" y="228601"/>
          <a:ext cx="1379892" cy="689946"/>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b="1" kern="1200" dirty="0" smtClean="0">
              <a:solidFill>
                <a:srgbClr val="FF0000"/>
              </a:solidFill>
              <a:cs typeface="B Zar" panose="00000400000000000000" pitchFamily="2" charset="-78"/>
            </a:rPr>
            <a:t>رفتار</a:t>
          </a:r>
          <a:endParaRPr lang="en-US" sz="2400" b="1" kern="1200" dirty="0">
            <a:solidFill>
              <a:srgbClr val="FF0000"/>
            </a:solidFill>
            <a:cs typeface="B Zar" panose="00000400000000000000" pitchFamily="2" charset="-78"/>
          </a:endParaRPr>
        </a:p>
      </dsp:txBody>
      <dsp:txXfrm>
        <a:off x="1090064" y="248809"/>
        <a:ext cx="1339476" cy="649530"/>
      </dsp:txXfrm>
    </dsp:sp>
    <dsp:sp modelId="{EC3ED21C-089B-4708-B20D-0FD8CA2B199E}">
      <dsp:nvSpPr>
        <dsp:cNvPr id="0" name=""/>
        <dsp:cNvSpPr/>
      </dsp:nvSpPr>
      <dsp:spPr>
        <a:xfrm rot="3835331">
          <a:off x="1496788" y="1639944"/>
          <a:ext cx="1735881" cy="339300"/>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solidFill>
              <a:srgbClr val="FF0000"/>
            </a:solidFill>
            <a:cs typeface="B Zar" panose="00000400000000000000" pitchFamily="2" charset="-78"/>
          </a:endParaRPr>
        </a:p>
      </dsp:txBody>
      <dsp:txXfrm>
        <a:off x="1598578" y="1707804"/>
        <a:ext cx="1532301" cy="203580"/>
      </dsp:txXfrm>
    </dsp:sp>
    <dsp:sp modelId="{0283BBEC-B6AB-40E0-9D5B-615845215ED7}">
      <dsp:nvSpPr>
        <dsp:cNvPr id="0" name=""/>
        <dsp:cNvSpPr/>
      </dsp:nvSpPr>
      <dsp:spPr>
        <a:xfrm>
          <a:off x="2279710" y="2700641"/>
          <a:ext cx="1379892" cy="689946"/>
        </a:xfrm>
        <a:prstGeom prst="roundRect">
          <a:avLst>
            <a:gd name="adj" fmla="val 1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0000"/>
              </a:solidFill>
              <a:cs typeface="B Zar" panose="00000400000000000000" pitchFamily="2" charset="-78"/>
            </a:rPr>
            <a:t>محیط</a:t>
          </a:r>
          <a:endParaRPr lang="en-US" sz="3200" b="1" kern="1200" dirty="0">
            <a:solidFill>
              <a:srgbClr val="FF0000"/>
            </a:solidFill>
            <a:cs typeface="B Zar" panose="00000400000000000000" pitchFamily="2" charset="-78"/>
          </a:endParaRPr>
        </a:p>
      </dsp:txBody>
      <dsp:txXfrm>
        <a:off x="2299918" y="2720849"/>
        <a:ext cx="1339476" cy="649530"/>
      </dsp:txXfrm>
    </dsp:sp>
    <dsp:sp modelId="{3059F972-8E40-4DA8-9A3F-E370FA9DF2F1}">
      <dsp:nvSpPr>
        <dsp:cNvPr id="0" name=""/>
        <dsp:cNvSpPr/>
      </dsp:nvSpPr>
      <dsp:spPr>
        <a:xfrm rot="10800000">
          <a:off x="1470815" y="2924874"/>
          <a:ext cx="719017" cy="241481"/>
        </a:xfrm>
        <a:prstGeom prst="leftRightArrow">
          <a:avLst>
            <a:gd name="adj1" fmla="val 60000"/>
            <a:gd name="adj2" fmla="val 50000"/>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solidFill>
              <a:srgbClr val="FF0000"/>
            </a:solidFill>
            <a:cs typeface="B Zar" panose="00000400000000000000" pitchFamily="2" charset="-78"/>
          </a:endParaRPr>
        </a:p>
      </dsp:txBody>
      <dsp:txXfrm rot="10800000">
        <a:off x="1543259" y="2973170"/>
        <a:ext cx="574129" cy="144889"/>
      </dsp:txXfrm>
    </dsp:sp>
    <dsp:sp modelId="{54E20008-02FF-41DC-AA99-0EAF8868A82B}">
      <dsp:nvSpPr>
        <dsp:cNvPr id="0" name=""/>
        <dsp:cNvSpPr/>
      </dsp:nvSpPr>
      <dsp:spPr>
        <a:xfrm>
          <a:off x="1045" y="2700641"/>
          <a:ext cx="1379892" cy="689946"/>
        </a:xfrm>
        <a:prstGeom prst="roundRect">
          <a:avLst>
            <a:gd name="adj" fmla="val 1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rgbClr val="FF0000"/>
              </a:solidFill>
              <a:cs typeface="B Zar" panose="00000400000000000000" pitchFamily="2" charset="-78"/>
            </a:rPr>
            <a:t>شخص</a:t>
          </a:r>
          <a:endParaRPr lang="en-US" sz="3600" b="1" kern="1200" dirty="0">
            <a:solidFill>
              <a:srgbClr val="FF0000"/>
            </a:solidFill>
            <a:cs typeface="B Zar" panose="00000400000000000000" pitchFamily="2" charset="-78"/>
          </a:endParaRPr>
        </a:p>
      </dsp:txBody>
      <dsp:txXfrm>
        <a:off x="21253" y="2720849"/>
        <a:ext cx="1339476" cy="649530"/>
      </dsp:txXfrm>
    </dsp:sp>
    <dsp:sp modelId="{2D1C25C9-58E9-48B6-8C1A-018B92D7CBB1}">
      <dsp:nvSpPr>
        <dsp:cNvPr id="0" name=""/>
        <dsp:cNvSpPr/>
      </dsp:nvSpPr>
      <dsp:spPr>
        <a:xfrm rot="17602904">
          <a:off x="414424" y="1621567"/>
          <a:ext cx="1621946" cy="376053"/>
        </a:xfrm>
        <a:prstGeom prst="leftRightArrow">
          <a:avLst>
            <a:gd name="adj1" fmla="val 60000"/>
            <a:gd name="adj2" fmla="val 50000"/>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solidFill>
              <a:srgbClr val="FF0000"/>
            </a:solidFill>
            <a:cs typeface="B Zar" panose="00000400000000000000" pitchFamily="2" charset="-78"/>
          </a:endParaRPr>
        </a:p>
      </dsp:txBody>
      <dsp:txXfrm>
        <a:off x="527240" y="1696778"/>
        <a:ext cx="1396314" cy="225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79165" y="237957"/>
          <a:ext cx="3869769" cy="398898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اراده</a:t>
          </a:r>
          <a:endParaRPr lang="en-US" sz="3200" b="1" kern="1200" dirty="0">
            <a:cs typeface="B Zar" panose="00000400000000000000" pitchFamily="2" charset="-78"/>
          </a:endParaRPr>
        </a:p>
      </dsp:txBody>
      <dsp:txXfrm>
        <a:off x="2318626" y="1083243"/>
        <a:ext cx="1382060" cy="1187198"/>
      </dsp:txXfrm>
    </dsp:sp>
    <dsp:sp modelId="{AE07E8ED-570D-42A7-B4A4-3DF035C366BB}">
      <dsp:nvSpPr>
        <dsp:cNvPr id="0" name=""/>
        <dsp:cNvSpPr/>
      </dsp:nvSpPr>
      <dsp:spPr>
        <a:xfrm>
          <a:off x="158501" y="377078"/>
          <a:ext cx="3965982" cy="3962388"/>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کنترل</a:t>
          </a:r>
          <a:endParaRPr lang="en-US" sz="3200" b="1" kern="1200" dirty="0">
            <a:cs typeface="B Zar" panose="00000400000000000000" pitchFamily="2" charset="-78"/>
          </a:endParaRPr>
        </a:p>
      </dsp:txBody>
      <dsp:txXfrm>
        <a:off x="1102783" y="2947914"/>
        <a:ext cx="2124633" cy="1037768"/>
      </dsp:txXfrm>
    </dsp:sp>
    <dsp:sp modelId="{6200EE1E-5F7B-469A-B5EC-6189CC4C5A79}">
      <dsp:nvSpPr>
        <dsp:cNvPr id="0" name=""/>
        <dsp:cNvSpPr/>
      </dsp:nvSpPr>
      <dsp:spPr>
        <a:xfrm>
          <a:off x="45113" y="232532"/>
          <a:ext cx="4047645" cy="3999838"/>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خود</a:t>
          </a:r>
        </a:p>
        <a:p>
          <a:pPr lvl="0" algn="ctr" defTabSz="1422400">
            <a:lnSpc>
              <a:spcPct val="90000"/>
            </a:lnSpc>
            <a:spcBef>
              <a:spcPct val="0"/>
            </a:spcBef>
            <a:spcAft>
              <a:spcPct val="35000"/>
            </a:spcAft>
          </a:pPr>
          <a:r>
            <a:rPr lang="fa-IR" sz="3200" b="1" kern="1200" dirty="0" smtClean="0">
              <a:cs typeface="B Zar" panose="00000400000000000000" pitchFamily="2" charset="-78"/>
            </a:rPr>
            <a:t>گردانی</a:t>
          </a:r>
          <a:endParaRPr lang="en-US" sz="3200" b="1" kern="1200" dirty="0">
            <a:cs typeface="B Zar" panose="00000400000000000000" pitchFamily="2" charset="-78"/>
          </a:endParaRPr>
        </a:p>
      </dsp:txBody>
      <dsp:txXfrm>
        <a:off x="513965" y="1080117"/>
        <a:ext cx="1445587" cy="1190428"/>
      </dsp:txXfrm>
    </dsp:sp>
    <dsp:sp modelId="{1A5B2DF3-D914-490D-9D1B-484C80E37991}">
      <dsp:nvSpPr>
        <dsp:cNvPr id="0" name=""/>
        <dsp:cNvSpPr/>
      </dsp:nvSpPr>
      <dsp:spPr>
        <a:xfrm>
          <a:off x="232804" y="250165"/>
          <a:ext cx="3959181" cy="395918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59354" y="375934"/>
          <a:ext cx="3959181" cy="3959181"/>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58141" y="262566"/>
          <a:ext cx="3959181" cy="3959181"/>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79165" y="237957"/>
          <a:ext cx="3869769" cy="398898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کناره گیری</a:t>
          </a:r>
          <a:endParaRPr lang="en-US" sz="3200" b="1" kern="1200" dirty="0">
            <a:cs typeface="B Zar" panose="00000400000000000000" pitchFamily="2" charset="-78"/>
          </a:endParaRPr>
        </a:p>
      </dsp:txBody>
      <dsp:txXfrm>
        <a:off x="2318626" y="1083243"/>
        <a:ext cx="1382060" cy="1187198"/>
      </dsp:txXfrm>
    </dsp:sp>
    <dsp:sp modelId="{AE07E8ED-570D-42A7-B4A4-3DF035C366BB}">
      <dsp:nvSpPr>
        <dsp:cNvPr id="0" name=""/>
        <dsp:cNvSpPr/>
      </dsp:nvSpPr>
      <dsp:spPr>
        <a:xfrm>
          <a:off x="158501" y="377078"/>
          <a:ext cx="3965982" cy="3962388"/>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عدم کنترل</a:t>
          </a:r>
          <a:endParaRPr lang="en-US" sz="3200" b="1" kern="1200" dirty="0">
            <a:cs typeface="B Zar" panose="00000400000000000000" pitchFamily="2" charset="-78"/>
          </a:endParaRPr>
        </a:p>
      </dsp:txBody>
      <dsp:txXfrm>
        <a:off x="1102783" y="2947914"/>
        <a:ext cx="2124633" cy="1037768"/>
      </dsp:txXfrm>
    </dsp:sp>
    <dsp:sp modelId="{6200EE1E-5F7B-469A-B5EC-6189CC4C5A79}">
      <dsp:nvSpPr>
        <dsp:cNvPr id="0" name=""/>
        <dsp:cNvSpPr/>
      </dsp:nvSpPr>
      <dsp:spPr>
        <a:xfrm>
          <a:off x="45113" y="232532"/>
          <a:ext cx="4047645" cy="3999838"/>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عدم </a:t>
          </a:r>
          <a:r>
            <a:rPr lang="fa-IR" sz="2400" b="1" kern="1200" dirty="0" smtClean="0">
              <a:cs typeface="B Zar" panose="00000400000000000000" pitchFamily="2" charset="-78"/>
            </a:rPr>
            <a:t>خوداتکایی</a:t>
          </a:r>
          <a:endParaRPr lang="en-US" sz="2400" b="1" kern="1200" dirty="0">
            <a:cs typeface="B Zar" panose="00000400000000000000" pitchFamily="2" charset="-78"/>
          </a:endParaRPr>
        </a:p>
      </dsp:txBody>
      <dsp:txXfrm>
        <a:off x="513965" y="1080117"/>
        <a:ext cx="1445587" cy="1190428"/>
      </dsp:txXfrm>
    </dsp:sp>
    <dsp:sp modelId="{1A5B2DF3-D914-490D-9D1B-484C80E37991}">
      <dsp:nvSpPr>
        <dsp:cNvPr id="0" name=""/>
        <dsp:cNvSpPr/>
      </dsp:nvSpPr>
      <dsp:spPr>
        <a:xfrm>
          <a:off x="232804" y="250165"/>
          <a:ext cx="3959181" cy="395918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59354" y="375934"/>
          <a:ext cx="3959181" cy="3959181"/>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58141" y="262566"/>
          <a:ext cx="3959181" cy="3959181"/>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78751" y="317196"/>
          <a:ext cx="3864027" cy="3983068"/>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هدف</a:t>
          </a:r>
          <a:endParaRPr lang="en-US" sz="3200" b="1" kern="1200" dirty="0">
            <a:cs typeface="B Zar" panose="00000400000000000000" pitchFamily="2" charset="-78"/>
          </a:endParaRPr>
        </a:p>
      </dsp:txBody>
      <dsp:txXfrm>
        <a:off x="2315185" y="1161227"/>
        <a:ext cx="1380009" cy="1185437"/>
      </dsp:txXfrm>
    </dsp:sp>
    <dsp:sp modelId="{AE07E8ED-570D-42A7-B4A4-3DF035C366BB}">
      <dsp:nvSpPr>
        <dsp:cNvPr id="0" name=""/>
        <dsp:cNvSpPr/>
      </dsp:nvSpPr>
      <dsp:spPr>
        <a:xfrm>
          <a:off x="158266" y="456111"/>
          <a:ext cx="3960097" cy="3956509"/>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فرصت فعالیت </a:t>
          </a:r>
          <a:endParaRPr lang="en-US" sz="3200" b="1" kern="1200" dirty="0">
            <a:cs typeface="B Zar" panose="00000400000000000000" pitchFamily="2" charset="-78"/>
          </a:endParaRPr>
        </a:p>
      </dsp:txBody>
      <dsp:txXfrm>
        <a:off x="1101147" y="3023132"/>
        <a:ext cx="2121480" cy="1036228"/>
      </dsp:txXfrm>
    </dsp:sp>
    <dsp:sp modelId="{6200EE1E-5F7B-469A-B5EC-6189CC4C5A79}">
      <dsp:nvSpPr>
        <dsp:cNvPr id="0" name=""/>
        <dsp:cNvSpPr/>
      </dsp:nvSpPr>
      <dsp:spPr>
        <a:xfrm>
          <a:off x="45046" y="311779"/>
          <a:ext cx="4041639" cy="3993903"/>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ابتکار عمل</a:t>
          </a:r>
          <a:endParaRPr lang="en-US" sz="3200" b="1" kern="1200" dirty="0">
            <a:cs typeface="B Zar" panose="00000400000000000000" pitchFamily="2" charset="-78"/>
          </a:endParaRPr>
        </a:p>
      </dsp:txBody>
      <dsp:txXfrm>
        <a:off x="513202" y="1158106"/>
        <a:ext cx="1443442" cy="1188661"/>
      </dsp:txXfrm>
    </dsp:sp>
    <dsp:sp modelId="{1A5B2DF3-D914-490D-9D1B-484C80E37991}">
      <dsp:nvSpPr>
        <dsp:cNvPr id="0" name=""/>
        <dsp:cNvSpPr/>
      </dsp:nvSpPr>
      <dsp:spPr>
        <a:xfrm>
          <a:off x="232455" y="329381"/>
          <a:ext cx="3953306" cy="395330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59114" y="454965"/>
          <a:ext cx="3953306" cy="395330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58050" y="341764"/>
          <a:ext cx="3953306" cy="395330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بازداری</a:t>
          </a:r>
          <a:endParaRPr lang="en-US" sz="36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عدم فرصت </a:t>
          </a:r>
          <a:endParaRPr lang="en-US" sz="36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شرم و تردید</a:t>
          </a:r>
          <a:endParaRPr lang="en-US" sz="36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78751" y="431496"/>
          <a:ext cx="3864028" cy="3983069"/>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احساس شایستگی</a:t>
          </a:r>
          <a:endParaRPr lang="en-US" sz="3200" b="1" kern="1200" dirty="0">
            <a:cs typeface="B Zar" panose="00000400000000000000" pitchFamily="2" charset="-78"/>
          </a:endParaRPr>
        </a:p>
      </dsp:txBody>
      <dsp:txXfrm>
        <a:off x="2315186" y="1275527"/>
        <a:ext cx="1380010" cy="1185437"/>
      </dsp:txXfrm>
    </dsp:sp>
    <dsp:sp modelId="{AE07E8ED-570D-42A7-B4A4-3DF035C366BB}">
      <dsp:nvSpPr>
        <dsp:cNvPr id="0" name=""/>
        <dsp:cNvSpPr/>
      </dsp:nvSpPr>
      <dsp:spPr>
        <a:xfrm>
          <a:off x="158266" y="570410"/>
          <a:ext cx="3960098" cy="3956510"/>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cs typeface="B Zar" panose="00000400000000000000" pitchFamily="2" charset="-78"/>
            </a:rPr>
            <a:t>تایید و تحسین تلاش ها</a:t>
          </a:r>
          <a:endParaRPr lang="en-US" sz="3200" b="1" kern="1200" dirty="0">
            <a:cs typeface="B Zar" panose="00000400000000000000" pitchFamily="2" charset="-78"/>
          </a:endParaRPr>
        </a:p>
      </dsp:txBody>
      <dsp:txXfrm>
        <a:off x="1101147" y="3137432"/>
        <a:ext cx="2121481" cy="1036228"/>
      </dsp:txXfrm>
    </dsp:sp>
    <dsp:sp modelId="{6200EE1E-5F7B-469A-B5EC-6189CC4C5A79}">
      <dsp:nvSpPr>
        <dsp:cNvPr id="0" name=""/>
        <dsp:cNvSpPr/>
      </dsp:nvSpPr>
      <dsp:spPr>
        <a:xfrm>
          <a:off x="45046" y="426078"/>
          <a:ext cx="4041640" cy="3993904"/>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کوشا بودن</a:t>
          </a:r>
          <a:endParaRPr lang="en-US" sz="3600" b="1" kern="1200" dirty="0">
            <a:cs typeface="B Zar" panose="00000400000000000000" pitchFamily="2" charset="-78"/>
          </a:endParaRPr>
        </a:p>
      </dsp:txBody>
      <dsp:txXfrm>
        <a:off x="513203" y="1272406"/>
        <a:ext cx="1443443" cy="1188662"/>
      </dsp:txXfrm>
    </dsp:sp>
    <dsp:sp modelId="{1A5B2DF3-D914-490D-9D1B-484C80E37991}">
      <dsp:nvSpPr>
        <dsp:cNvPr id="0" name=""/>
        <dsp:cNvSpPr/>
      </dsp:nvSpPr>
      <dsp:spPr>
        <a:xfrm>
          <a:off x="232455" y="443681"/>
          <a:ext cx="3953307" cy="395330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59114" y="569264"/>
          <a:ext cx="3953307" cy="3953307"/>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58050" y="456064"/>
          <a:ext cx="3953307" cy="3953307"/>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289318" y="156548"/>
          <a:ext cx="4010503" cy="4134057"/>
        </a:xfrm>
        <a:prstGeom prst="pie">
          <a:avLst>
            <a:gd name="adj1" fmla="val 16200000"/>
            <a:gd name="adj2" fmla="val 18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b="1" kern="1200" dirty="0" smtClean="0">
              <a:cs typeface="B Zar" panose="00000400000000000000" pitchFamily="2" charset="-78"/>
            </a:rPr>
            <a:t>رکود</a:t>
          </a:r>
          <a:endParaRPr lang="en-US" sz="3600" b="1" kern="1200" dirty="0">
            <a:cs typeface="B Zar" panose="00000400000000000000" pitchFamily="2" charset="-78"/>
          </a:endParaRPr>
        </a:p>
      </dsp:txBody>
      <dsp:txXfrm>
        <a:off x="2402948" y="1032574"/>
        <a:ext cx="1432322" cy="1230374"/>
      </dsp:txXfrm>
    </dsp:sp>
    <dsp:sp modelId="{AE07E8ED-570D-42A7-B4A4-3DF035C366BB}">
      <dsp:nvSpPr>
        <dsp:cNvPr id="0" name=""/>
        <dsp:cNvSpPr/>
      </dsp:nvSpPr>
      <dsp:spPr>
        <a:xfrm>
          <a:off x="164266" y="300728"/>
          <a:ext cx="4110215" cy="4106491"/>
        </a:xfrm>
        <a:prstGeom prst="pie">
          <a:avLst>
            <a:gd name="adj1" fmla="val 1800000"/>
            <a:gd name="adj2" fmla="val 9000000"/>
          </a:avLst>
        </a:prstGeom>
        <a:solidFill>
          <a:schemeClr val="accent2">
            <a:hueOff val="3864684"/>
            <a:satOff val="-41326"/>
            <a:lumOff val="1078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عدم تایید و تشویق</a:t>
          </a:r>
          <a:endParaRPr lang="en-US" sz="3600" b="1" kern="1200" dirty="0">
            <a:cs typeface="B Zar" panose="00000400000000000000" pitchFamily="2" charset="-78"/>
          </a:endParaRPr>
        </a:p>
      </dsp:txBody>
      <dsp:txXfrm>
        <a:off x="1142888" y="2965058"/>
        <a:ext cx="2201901" cy="1075509"/>
      </dsp:txXfrm>
    </dsp:sp>
    <dsp:sp modelId="{6200EE1E-5F7B-469A-B5EC-6189CC4C5A79}">
      <dsp:nvSpPr>
        <dsp:cNvPr id="0" name=""/>
        <dsp:cNvSpPr/>
      </dsp:nvSpPr>
      <dsp:spPr>
        <a:xfrm>
          <a:off x="46753" y="150925"/>
          <a:ext cx="4194848" cy="4145302"/>
        </a:xfrm>
        <a:prstGeom prst="pie">
          <a:avLst>
            <a:gd name="adj1" fmla="val 90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cs typeface="B Zar" panose="00000400000000000000" pitchFamily="2" charset="-78"/>
            </a:rPr>
            <a:t>احساس حقارت</a:t>
          </a:r>
          <a:endParaRPr lang="en-US" sz="3600" b="1" kern="1200" dirty="0">
            <a:cs typeface="B Zar" panose="00000400000000000000" pitchFamily="2" charset="-78"/>
          </a:endParaRPr>
        </a:p>
      </dsp:txBody>
      <dsp:txXfrm>
        <a:off x="532657" y="1029334"/>
        <a:ext cx="1498160" cy="1233720"/>
      </dsp:txXfrm>
    </dsp:sp>
    <dsp:sp modelId="{1A5B2DF3-D914-490D-9D1B-484C80E37991}">
      <dsp:nvSpPr>
        <dsp:cNvPr id="0" name=""/>
        <dsp:cNvSpPr/>
      </dsp:nvSpPr>
      <dsp:spPr>
        <a:xfrm>
          <a:off x="241341" y="169297"/>
          <a:ext cx="4103166" cy="410316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46A4F4-0F8D-42E9-AD9F-BFD0FAE64F74}">
      <dsp:nvSpPr>
        <dsp:cNvPr id="0" name=""/>
        <dsp:cNvSpPr/>
      </dsp:nvSpPr>
      <dsp:spPr>
        <a:xfrm>
          <a:off x="165242" y="299634"/>
          <a:ext cx="4103166" cy="4103166"/>
        </a:xfrm>
        <a:prstGeom prst="circularArrow">
          <a:avLst>
            <a:gd name="adj1" fmla="val 5085"/>
            <a:gd name="adj2" fmla="val 327528"/>
            <a:gd name="adj3" fmla="val 8671970"/>
            <a:gd name="adj4" fmla="val 1800502"/>
            <a:gd name="adj5" fmla="val 5932"/>
          </a:avLst>
        </a:prstGeom>
        <a:solidFill>
          <a:schemeClr val="accent2">
            <a:hueOff val="3864684"/>
            <a:satOff val="-41326"/>
            <a:lumOff val="10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281656-AE8E-4CEB-9D1B-EC1FA74F9030}">
      <dsp:nvSpPr>
        <dsp:cNvPr id="0" name=""/>
        <dsp:cNvSpPr/>
      </dsp:nvSpPr>
      <dsp:spPr>
        <a:xfrm>
          <a:off x="60368" y="182152"/>
          <a:ext cx="4103166" cy="4103166"/>
        </a:xfrm>
        <a:prstGeom prst="circularArrow">
          <a:avLst>
            <a:gd name="adj1" fmla="val 5085"/>
            <a:gd name="adj2" fmla="val 327528"/>
            <a:gd name="adj3" fmla="val 15873039"/>
            <a:gd name="adj4" fmla="val 90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F607-3C36-4F1F-8CD1-2E43D99BEB8D}">
      <dsp:nvSpPr>
        <dsp:cNvPr id="0" name=""/>
        <dsp:cNvSpPr/>
      </dsp:nvSpPr>
      <dsp:spPr>
        <a:xfrm>
          <a:off x="1330343" y="77543"/>
          <a:ext cx="4854085" cy="5003628"/>
        </a:xfrm>
        <a:prstGeom prst="pie">
          <a:avLst>
            <a:gd name="adj1" fmla="val 16200000"/>
            <a:gd name="adj2" fmla="val 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b="1" kern="1200" dirty="0" smtClean="0">
              <a:cs typeface="B Zar" panose="00000400000000000000" pitchFamily="2" charset="-78"/>
            </a:rPr>
            <a:t>امید</a:t>
          </a:r>
          <a:endParaRPr lang="en-US" sz="4400" b="1" kern="1200" dirty="0">
            <a:cs typeface="B Zar" panose="00000400000000000000" pitchFamily="2" charset="-78"/>
          </a:endParaRPr>
        </a:p>
      </dsp:txBody>
      <dsp:txXfrm>
        <a:off x="3907054" y="1114605"/>
        <a:ext cx="1791388" cy="1370041"/>
      </dsp:txXfrm>
    </dsp:sp>
    <dsp:sp modelId="{AE07E8ED-570D-42A7-B4A4-3DF035C366BB}">
      <dsp:nvSpPr>
        <dsp:cNvPr id="0" name=""/>
        <dsp:cNvSpPr/>
      </dsp:nvSpPr>
      <dsp:spPr>
        <a:xfrm>
          <a:off x="1270000" y="242581"/>
          <a:ext cx="4974771" cy="4970264"/>
        </a:xfrm>
        <a:prstGeom prst="pie">
          <a:avLst>
            <a:gd name="adj1" fmla="val 0"/>
            <a:gd name="adj2" fmla="val 5400000"/>
          </a:avLst>
        </a:prstGeom>
        <a:solidFill>
          <a:schemeClr val="accent2">
            <a:hueOff val="2576456"/>
            <a:satOff val="-27551"/>
            <a:lumOff val="719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b="1" kern="1200" dirty="0" smtClean="0">
              <a:cs typeface="B Zar" panose="00000400000000000000" pitchFamily="2" charset="-78"/>
            </a:rPr>
            <a:t>اراده</a:t>
          </a:r>
          <a:endParaRPr lang="en-US" sz="4400" b="1" kern="1200" dirty="0">
            <a:cs typeface="B Zar" panose="00000400000000000000" pitchFamily="2" charset="-78"/>
          </a:endParaRPr>
        </a:p>
      </dsp:txBody>
      <dsp:txXfrm>
        <a:off x="3910775" y="2821793"/>
        <a:ext cx="1835927" cy="1360905"/>
      </dsp:txXfrm>
    </dsp:sp>
    <dsp:sp modelId="{6200EE1E-5F7B-469A-B5EC-6189CC4C5A79}">
      <dsp:nvSpPr>
        <dsp:cNvPr id="0" name=""/>
        <dsp:cNvSpPr/>
      </dsp:nvSpPr>
      <dsp:spPr>
        <a:xfrm>
          <a:off x="1070427" y="219094"/>
          <a:ext cx="5077206" cy="5017239"/>
        </a:xfrm>
        <a:prstGeom prst="pie">
          <a:avLst>
            <a:gd name="adj1" fmla="val 5400000"/>
            <a:gd name="adj2" fmla="val 10800000"/>
          </a:avLst>
        </a:prstGeom>
        <a:solidFill>
          <a:schemeClr val="accent2">
            <a:hueOff val="5152912"/>
            <a:satOff val="-55102"/>
            <a:lumOff val="1437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b="1" kern="1200" dirty="0" smtClean="0">
              <a:cs typeface="B Zar" panose="00000400000000000000" pitchFamily="2" charset="-78"/>
            </a:rPr>
            <a:t>هدف</a:t>
          </a:r>
          <a:endParaRPr lang="en-US" sz="4400" b="1" kern="1200" dirty="0">
            <a:cs typeface="B Zar" panose="00000400000000000000" pitchFamily="2" charset="-78"/>
          </a:endParaRPr>
        </a:p>
      </dsp:txBody>
      <dsp:txXfrm>
        <a:off x="1578752" y="2822683"/>
        <a:ext cx="1873730" cy="1373767"/>
      </dsp:txXfrm>
    </dsp:sp>
    <dsp:sp modelId="{94F552DF-D7B8-49F7-8FE4-91AE870344C0}">
      <dsp:nvSpPr>
        <dsp:cNvPr id="0" name=""/>
        <dsp:cNvSpPr/>
      </dsp:nvSpPr>
      <dsp:spPr>
        <a:xfrm>
          <a:off x="1076879" y="24514"/>
          <a:ext cx="5064302" cy="5109687"/>
        </a:xfrm>
        <a:prstGeom prst="pie">
          <a:avLst>
            <a:gd name="adj1" fmla="val 108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b="1" kern="1200" dirty="0" smtClean="0">
              <a:cs typeface="B Zar" panose="00000400000000000000" pitchFamily="2" charset="-78"/>
            </a:rPr>
            <a:t>شایستگی</a:t>
          </a:r>
          <a:endParaRPr lang="en-US" sz="4400" b="1" kern="1200" dirty="0">
            <a:cs typeface="B Zar" panose="00000400000000000000" pitchFamily="2" charset="-78"/>
          </a:endParaRPr>
        </a:p>
      </dsp:txBody>
      <dsp:txXfrm>
        <a:off x="1583912" y="1083557"/>
        <a:ext cx="1868968" cy="1399080"/>
      </dsp:txXfrm>
    </dsp:sp>
    <dsp:sp modelId="{1A5B2DF3-D914-490D-9D1B-484C80E37991}">
      <dsp:nvSpPr>
        <dsp:cNvPr id="0" name=""/>
        <dsp:cNvSpPr/>
      </dsp:nvSpPr>
      <dsp:spPr>
        <a:xfrm>
          <a:off x="1272320" y="93541"/>
          <a:ext cx="4966240" cy="496624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75826CF-62E7-4D3B-89CE-DF46E37E3A04}">
      <dsp:nvSpPr>
        <dsp:cNvPr id="0" name=""/>
        <dsp:cNvSpPr/>
      </dsp:nvSpPr>
      <dsp:spPr>
        <a:xfrm>
          <a:off x="1271718" y="242068"/>
          <a:ext cx="4966240" cy="4966240"/>
        </a:xfrm>
        <a:prstGeom prst="circularArrow">
          <a:avLst>
            <a:gd name="adj1" fmla="val 5085"/>
            <a:gd name="adj2" fmla="val 327528"/>
            <a:gd name="adj3" fmla="val 5072472"/>
            <a:gd name="adj4" fmla="val 0"/>
            <a:gd name="adj5" fmla="val 5932"/>
          </a:avLst>
        </a:prstGeom>
        <a:solidFill>
          <a:schemeClr val="accent2">
            <a:hueOff val="2576456"/>
            <a:satOff val="-27551"/>
            <a:lumOff val="71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34670F-34C4-4788-B075-CDC0A124A2CB}">
      <dsp:nvSpPr>
        <dsp:cNvPr id="0" name=""/>
        <dsp:cNvSpPr/>
      </dsp:nvSpPr>
      <dsp:spPr>
        <a:xfrm>
          <a:off x="1122830" y="241827"/>
          <a:ext cx="4966240" cy="4966240"/>
        </a:xfrm>
        <a:prstGeom prst="circularArrow">
          <a:avLst>
            <a:gd name="adj1" fmla="val 5085"/>
            <a:gd name="adj2" fmla="val 327528"/>
            <a:gd name="adj3" fmla="val 10472472"/>
            <a:gd name="adj4" fmla="val 5400000"/>
            <a:gd name="adj5" fmla="val 5932"/>
          </a:avLst>
        </a:prstGeom>
        <a:solidFill>
          <a:schemeClr val="accent2">
            <a:hueOff val="5152912"/>
            <a:satOff val="-55102"/>
            <a:lumOff val="143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24546A8-6E83-4E3B-B3EF-55DD738FA2F5}">
      <dsp:nvSpPr>
        <dsp:cNvPr id="0" name=""/>
        <dsp:cNvSpPr/>
      </dsp:nvSpPr>
      <dsp:spPr>
        <a:xfrm>
          <a:off x="1122898" y="92985"/>
          <a:ext cx="4966240" cy="4966240"/>
        </a:xfrm>
        <a:prstGeom prst="circularArrow">
          <a:avLst>
            <a:gd name="adj1" fmla="val 5085"/>
            <a:gd name="adj2" fmla="val 327528"/>
            <a:gd name="adj3" fmla="val 15872472"/>
            <a:gd name="adj4" fmla="val 10800000"/>
            <a:gd name="adj5" fmla="val 5932"/>
          </a:avLst>
        </a:prstGeom>
        <a:solidFill>
          <a:schemeClr val="accent2">
            <a:hueOff val="7729367"/>
            <a:satOff val="-82653"/>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94335-8F0D-410A-8361-002D1F252721}" type="datetimeFigureOut">
              <a:rPr lang="en-US" smtClean="0"/>
              <a:pPr/>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D5060-69B0-49F4-A540-47AAC56E0703}" type="slidenum">
              <a:rPr lang="en-US" smtClean="0"/>
              <a:pPr/>
              <a:t>‹#›</a:t>
            </a:fld>
            <a:endParaRPr lang="en-US"/>
          </a:p>
        </p:txBody>
      </p:sp>
    </p:spTree>
    <p:extLst>
      <p:ext uri="{BB962C8B-B14F-4D97-AF65-F5344CB8AC3E}">
        <p14:creationId xmlns:p14="http://schemas.microsoft.com/office/powerpoint/2010/main" val="246484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5060-69B0-49F4-A540-47AAC56E0703}" type="slidenum">
              <a:rPr lang="en-US" smtClean="0"/>
              <a:pPr/>
              <a:t>26</a:t>
            </a:fld>
            <a:endParaRPr lang="en-US"/>
          </a:p>
        </p:txBody>
      </p:sp>
    </p:spTree>
    <p:extLst>
      <p:ext uri="{BB962C8B-B14F-4D97-AF65-F5344CB8AC3E}">
        <p14:creationId xmlns:p14="http://schemas.microsoft.com/office/powerpoint/2010/main" val="35067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5060-69B0-49F4-A540-47AAC56E0703}" type="slidenum">
              <a:rPr lang="en-US" smtClean="0"/>
              <a:pPr/>
              <a:t>27</a:t>
            </a:fld>
            <a:endParaRPr lang="en-US"/>
          </a:p>
        </p:txBody>
      </p:sp>
    </p:spTree>
    <p:extLst>
      <p:ext uri="{BB962C8B-B14F-4D97-AF65-F5344CB8AC3E}">
        <p14:creationId xmlns:p14="http://schemas.microsoft.com/office/powerpoint/2010/main" val="50448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5060-69B0-49F4-A540-47AAC56E0703}" type="slidenum">
              <a:rPr lang="en-US" smtClean="0"/>
              <a:pPr/>
              <a:t>28</a:t>
            </a:fld>
            <a:endParaRPr lang="en-US"/>
          </a:p>
        </p:txBody>
      </p:sp>
    </p:spTree>
    <p:extLst>
      <p:ext uri="{BB962C8B-B14F-4D97-AF65-F5344CB8AC3E}">
        <p14:creationId xmlns:p14="http://schemas.microsoft.com/office/powerpoint/2010/main" val="261300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D5060-69B0-49F4-A540-47AAC56E0703}" type="slidenum">
              <a:rPr lang="en-US" smtClean="0"/>
              <a:pPr/>
              <a:t>50</a:t>
            </a:fld>
            <a:endParaRPr lang="en-US"/>
          </a:p>
        </p:txBody>
      </p:sp>
    </p:spTree>
    <p:extLst>
      <p:ext uri="{BB962C8B-B14F-4D97-AF65-F5344CB8AC3E}">
        <p14:creationId xmlns:p14="http://schemas.microsoft.com/office/powerpoint/2010/main" val="174178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4B3D59E-DE40-4AE2-BB43-13423B86FEB1}" type="datetimeFigureOut">
              <a:rPr lang="en-US" smtClean="0"/>
              <a:pPr/>
              <a:t>5/3/2020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746C3E-2384-4A5A-93DD-9BE4B3B74EB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3D59E-DE40-4AE2-BB43-13423B86FEB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46C3E-2384-4A5A-93DD-9BE4B3B74E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3746C3E-2384-4A5A-93DD-9BE4B3B74EB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3D59E-DE40-4AE2-BB43-13423B86FEB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B3D59E-DE40-4AE2-BB43-13423B86FEB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3746C3E-2384-4A5A-93DD-9BE4B3B74EB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4B3D59E-DE40-4AE2-BB43-13423B86FEB1}" type="datetimeFigureOut">
              <a:rPr lang="en-US" smtClean="0"/>
              <a:pPr/>
              <a:t>5/3/2020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746C3E-2384-4A5A-93DD-9BE4B3B74EB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4B3D59E-DE40-4AE2-BB43-13423B86FEB1}"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46C3E-2384-4A5A-93DD-9BE4B3B74EB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B3D59E-DE40-4AE2-BB43-13423B86FEB1}" type="datetimeFigureOut">
              <a:rPr lang="en-US" smtClean="0"/>
              <a:pPr/>
              <a:t>5/3/2020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3746C3E-2384-4A5A-93DD-9BE4B3B74EB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B3D59E-DE40-4AE2-BB43-13423B86FEB1}"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3746C3E-2384-4A5A-93DD-9BE4B3B74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4B3D59E-DE40-4AE2-BB43-13423B86FEB1}"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746C3E-2384-4A5A-93DD-9BE4B3B74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746C3E-2384-4A5A-93DD-9BE4B3B74EB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4B3D59E-DE40-4AE2-BB43-13423B86FEB1}" type="datetimeFigureOut">
              <a:rPr lang="en-US" smtClean="0"/>
              <a:pPr/>
              <a:t>5/3/2020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3746C3E-2384-4A5A-93DD-9BE4B3B74EB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4B3D59E-DE40-4AE2-BB43-13423B86FEB1}" type="datetimeFigureOut">
              <a:rPr lang="en-US" smtClean="0"/>
              <a:pPr/>
              <a:t>5/3/2020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B3D59E-DE40-4AE2-BB43-13423B86FEB1}" type="datetimeFigureOut">
              <a:rPr lang="en-US" smtClean="0"/>
              <a:pPr/>
              <a:t>5/3/2020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746C3E-2384-4A5A-93DD-9BE4B3B74EB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q=%D8%A8%D8%B3%D9%85+%D8%A7%D9%84%D9%84%D9%87+%D8%A7%D9%84%D8%B1%D8%AD%D9%85%D9%86+%D8%A7%D9%84%D8%B1%D8%AD%D9%8A%D9%85&amp;hl=en&amp;biw=1280&amp;bih=903&amp;tbm=isch&amp;tbnid=S9fPygU3gyEDCM:&amp;imgrefurl=http://vivat.ir/post/%D8%A8%D8%B3%D9%85-%D8%A7%D9%84%D9%84%D9%87-%D8%A7%D9%84%D8%B1%D8%AD%D9%85%D9%86-%D8%A7%D9%84%D8%B1%D8%AD%DB%8C%D9%85/&amp;docid=3khorpE_-g3c1M&amp;imgurl=http://upload.iranvij.ir/images_aban/11406528048723153706.jpg&amp;w=639&amp;h=479&amp;ei=OkX3UuGkCMbVswa-qoHYAQ&amp;zoom=1&amp;ved=0COUCEIQcMF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3.gstatic.com/images?q=tbn:ANd9GcRlhXr3kLgooXK-J8DHQpvddYLJhE--zIIClUnDJw3qIY_gIgqR">
            <a:hlinkClick r:id="rId2"/>
          </p:cNvPr>
          <p:cNvPicPr/>
          <p:nvPr/>
        </p:nvPicPr>
        <p:blipFill>
          <a:blip r:embed="rId3" cstate="print"/>
          <a:srcRect/>
          <a:stretch>
            <a:fillRect/>
          </a:stretch>
        </p:blipFill>
        <p:spPr bwMode="auto">
          <a:xfrm>
            <a:off x="0" y="0"/>
            <a:ext cx="9372600" cy="6858000"/>
          </a:xfrm>
          <a:prstGeom prst="rect">
            <a:avLst/>
          </a:prstGeom>
          <a:noFill/>
          <a:ln w="9525">
            <a:noFill/>
            <a:miter lim="800000"/>
            <a:headEnd/>
            <a:tailEnd/>
          </a:ln>
        </p:spPr>
      </p:pic>
      <p:sp>
        <p:nvSpPr>
          <p:cNvPr id="6" name="Rounded Rectangle 5"/>
          <p:cNvSpPr/>
          <p:nvPr/>
        </p:nvSpPr>
        <p:spPr>
          <a:xfrm>
            <a:off x="4457700" y="5450541"/>
            <a:ext cx="3962400"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2800" b="1" dirty="0" smtClean="0">
                <a:cs typeface="B Zar" panose="00000400000000000000" pitchFamily="2" charset="-78"/>
              </a:rPr>
              <a:t>طاهر اصلانی، روانشناسی رشد</a:t>
            </a:r>
          </a:p>
          <a:p>
            <a:pPr algn="ctr"/>
            <a:r>
              <a:rPr lang="en-US" sz="2800" b="1" dirty="0" smtClean="0">
                <a:cs typeface="B Zar" panose="00000400000000000000" pitchFamily="2" charset="-78"/>
              </a:rPr>
              <a:t>@</a:t>
            </a:r>
            <a:r>
              <a:rPr lang="en-US" sz="2800" b="1" dirty="0" err="1" smtClean="0">
                <a:cs typeface="B Zar" panose="00000400000000000000" pitchFamily="2" charset="-78"/>
              </a:rPr>
              <a:t>t_aslani</a:t>
            </a:r>
            <a:r>
              <a:rPr lang="en-US" sz="2800" b="1" dirty="0" smtClean="0">
                <a:cs typeface="B Zar" panose="00000400000000000000" pitchFamily="2" charset="-78"/>
              </a:rPr>
              <a:t>   </a:t>
            </a:r>
            <a:endParaRPr lang="en-US" sz="2800" b="1" dirty="0">
              <a:cs typeface="B Zar" panose="00000400000000000000" pitchFamily="2" charset="-78"/>
            </a:endParaRPr>
          </a:p>
        </p:txBody>
      </p:sp>
      <p:pic>
        <p:nvPicPr>
          <p:cNvPr id="7" name="Picture 6"/>
          <p:cNvPicPr>
            <a:picLocks noChangeAspect="1"/>
          </p:cNvPicPr>
          <p:nvPr/>
        </p:nvPicPr>
        <p:blipFill rotWithShape="1">
          <a:blip r:embed="rId4"/>
          <a:srcRect l="10221" t="9468" r="9302" b="10057"/>
          <a:stretch/>
        </p:blipFill>
        <p:spPr>
          <a:xfrm>
            <a:off x="5141259" y="5943599"/>
            <a:ext cx="345141" cy="345141"/>
          </a:xfrm>
          <a:prstGeom prst="rect">
            <a:avLst/>
          </a:prstGeom>
        </p:spPr>
      </p:pic>
    </p:spTree>
    <p:extLst>
      <p:ext uri="{BB962C8B-B14F-4D97-AF65-F5344CB8AC3E}">
        <p14:creationId xmlns:p14="http://schemas.microsoft.com/office/powerpoint/2010/main" val="35624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36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1691"/>
            <a:ext cx="8610600" cy="3970318"/>
          </a:xfrm>
          <a:prstGeom prst="rect">
            <a:avLst/>
          </a:prstGeom>
        </p:spPr>
        <p:txBody>
          <a:bodyPr wrap="square">
            <a:spAutoFit/>
          </a:bodyPr>
          <a:lstStyle/>
          <a:p>
            <a:pPr algn="just" rtl="1"/>
            <a:r>
              <a:rPr lang="fa-IR" sz="3600" dirty="0" smtClean="0">
                <a:solidFill>
                  <a:schemeClr val="bg2">
                    <a:lumMod val="50000"/>
                  </a:schemeClr>
                </a:solidFill>
                <a:cs typeface="B Nazanin" pitchFamily="2" charset="-78"/>
              </a:rPr>
              <a:t>در حوزه رشد انسان، نظریه های متعددی وجود دارند که دیدگاه های آنها در مورد افراد و نحوه ای که تغییر می کنند، بسیار متفاوت هستند. </a:t>
            </a:r>
          </a:p>
          <a:p>
            <a:pPr algn="just" rtl="1"/>
            <a:r>
              <a:rPr lang="fa-IR" sz="3600" dirty="0" smtClean="0">
                <a:solidFill>
                  <a:schemeClr val="bg2">
                    <a:lumMod val="50000"/>
                  </a:schemeClr>
                </a:solidFill>
                <a:cs typeface="B Nazanin" pitchFamily="2" charset="-78"/>
              </a:rPr>
              <a:t>به علاوه انسان ها موجودات پیچیده ای هستند؛ آنها از لحاظ بدنی، روانی، هیجانی، اخلاقی و اجتماعی تغییر می کنند و تاکنون هیچ نظریۀ واحدی نتوانسته است تمام جنبه های رشد انسان را توضیح دهد. </a:t>
            </a:r>
            <a:endParaRPr lang="en-US" sz="3600" dirty="0">
              <a:solidFill>
                <a:schemeClr val="bg2">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509200"/>
          </a:xfrm>
          <a:prstGeom prst="rect">
            <a:avLst/>
          </a:prstGeom>
          <a:noFill/>
        </p:spPr>
        <p:txBody>
          <a:bodyPr wrap="square" rtlCol="0">
            <a:spAutoFit/>
          </a:bodyPr>
          <a:lstStyle/>
          <a:p>
            <a:pPr algn="just" rtl="1"/>
            <a:r>
              <a:rPr lang="fa-IR" sz="3200" dirty="0" smtClean="0">
                <a:solidFill>
                  <a:srgbClr val="0070C0"/>
                </a:solidFill>
                <a:cs typeface="B Nazanin" pitchFamily="2" charset="-78"/>
              </a:rPr>
              <a:t>با این که نظریه های متعددی در زمینۀ رشد وجود دارند، ولی به راحتی می توانیم آنها را سازمان دهی کنیم، زیرا تقریباً همۀ آنها در رابطه با</a:t>
            </a:r>
            <a:r>
              <a:rPr lang="fa-IR" sz="3200" b="1" dirty="0" smtClean="0">
                <a:solidFill>
                  <a:srgbClr val="C00000"/>
                </a:solidFill>
                <a:cs typeface="B Nazanin" pitchFamily="2" charset="-78"/>
              </a:rPr>
              <a:t> 3 موضوع اساسی </a:t>
            </a:r>
            <a:r>
              <a:rPr lang="fa-IR" sz="3200" dirty="0" smtClean="0">
                <a:solidFill>
                  <a:srgbClr val="0070C0"/>
                </a:solidFill>
                <a:cs typeface="B Nazanin" pitchFamily="2" charset="-78"/>
              </a:rPr>
              <a:t>موضع می گیرند:</a:t>
            </a:r>
          </a:p>
          <a:p>
            <a:pPr algn="just" rtl="1"/>
            <a:endParaRPr lang="fa-IR" sz="3200" dirty="0" smtClean="0">
              <a:solidFill>
                <a:srgbClr val="0070C0"/>
              </a:solidFill>
              <a:cs typeface="B Nazanin" pitchFamily="2" charset="-78"/>
            </a:endParaRPr>
          </a:p>
          <a:p>
            <a:pPr algn="just" rtl="1">
              <a:buBlip>
                <a:blip r:embed="rId2"/>
              </a:buBlip>
            </a:pPr>
            <a:r>
              <a:rPr lang="fa-IR" sz="3200" dirty="0" smtClean="0">
                <a:solidFill>
                  <a:srgbClr val="0070C0"/>
                </a:solidFill>
                <a:cs typeface="B Nazanin" pitchFamily="2" charset="-78"/>
              </a:rPr>
              <a:t> </a:t>
            </a:r>
            <a:r>
              <a:rPr lang="fa-IR" sz="3200" b="1" dirty="0" smtClean="0">
                <a:solidFill>
                  <a:srgbClr val="C00000"/>
                </a:solidFill>
                <a:cs typeface="B Nazanin" pitchFamily="2" charset="-78"/>
              </a:rPr>
              <a:t>رشد پیوسته است یا ناپیوسته؟</a:t>
            </a:r>
          </a:p>
          <a:p>
            <a:pPr algn="just" rtl="1">
              <a:buBlip>
                <a:blip r:embed="rId2"/>
              </a:buBlip>
            </a:pPr>
            <a:endParaRPr lang="fa-IR" sz="3200" dirty="0" smtClean="0">
              <a:solidFill>
                <a:srgbClr val="0070C0"/>
              </a:solidFill>
              <a:cs typeface="B Nazanin" pitchFamily="2" charset="-78"/>
            </a:endParaRPr>
          </a:p>
          <a:p>
            <a:pPr algn="just" rtl="1">
              <a:buBlip>
                <a:blip r:embed="rId2"/>
              </a:buBlip>
            </a:pPr>
            <a:r>
              <a:rPr lang="fa-IR" sz="3200" dirty="0" smtClean="0">
                <a:solidFill>
                  <a:srgbClr val="0070C0"/>
                </a:solidFill>
                <a:cs typeface="B Nazanin" pitchFamily="2" charset="-78"/>
              </a:rPr>
              <a:t> </a:t>
            </a:r>
            <a:r>
              <a:rPr lang="fa-IR" sz="3200" b="1" dirty="0" smtClean="0">
                <a:solidFill>
                  <a:srgbClr val="C00000"/>
                </a:solidFill>
                <a:cs typeface="B Nazanin" pitchFamily="2" charset="-78"/>
              </a:rPr>
              <a:t>آیا یک دورۀ رشد تمام افراد را مشخص می کند یا چند دورۀ احتمالی وجود دارد؟</a:t>
            </a:r>
          </a:p>
          <a:p>
            <a:pPr algn="just" rtl="1">
              <a:buBlip>
                <a:blip r:embed="rId2"/>
              </a:buBlip>
            </a:pPr>
            <a:endParaRPr lang="fa-IR" sz="3200" dirty="0" smtClean="0">
              <a:solidFill>
                <a:srgbClr val="0070C0"/>
              </a:solidFill>
              <a:cs typeface="B Nazanin" pitchFamily="2" charset="-78"/>
            </a:endParaRPr>
          </a:p>
          <a:p>
            <a:pPr algn="just" rtl="1">
              <a:buBlip>
                <a:blip r:embed="rId2"/>
              </a:buBlip>
            </a:pPr>
            <a:r>
              <a:rPr lang="fa-IR" sz="3200" b="1" dirty="0" smtClean="0">
                <a:solidFill>
                  <a:srgbClr val="C00000"/>
                </a:solidFill>
                <a:cs typeface="B Nazanin" pitchFamily="2" charset="-78"/>
              </a:rPr>
              <a:t> وراثت یا محیط: </a:t>
            </a:r>
            <a:r>
              <a:rPr lang="fa-IR" sz="3200" b="1" dirty="0" smtClean="0">
                <a:solidFill>
                  <a:srgbClr val="002060"/>
                </a:solidFill>
                <a:cs typeface="B Nazanin" pitchFamily="2" charset="-78"/>
              </a:rPr>
              <a:t>آیا تأثیر عوامل ارثی بر رشد مهم تر است یا تأثیر عوامل محیطی؟ </a:t>
            </a:r>
            <a:endParaRPr lang="en-US" sz="3200" b="1" dirty="0">
              <a:solidFill>
                <a:srgbClr val="002060"/>
              </a:solidFill>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6186309"/>
          </a:xfrm>
          <a:prstGeom prst="rect">
            <a:avLst/>
          </a:prstGeom>
          <a:noFill/>
        </p:spPr>
        <p:txBody>
          <a:bodyPr wrap="square" rtlCol="0">
            <a:spAutoFit/>
          </a:bodyPr>
          <a:lstStyle/>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1- رشد پیوسته است یا ناپیوسته؟</a:t>
            </a:r>
          </a:p>
          <a:p>
            <a:pPr algn="just" rtl="1"/>
            <a:r>
              <a:rPr lang="fa-IR" sz="3600" dirty="0" smtClean="0">
                <a:solidFill>
                  <a:schemeClr val="accent3">
                    <a:lumMod val="50000"/>
                  </a:schemeClr>
                </a:solidFill>
                <a:cs typeface="B Nazanin" pitchFamily="2" charset="-78"/>
              </a:rPr>
              <a:t>برای این که بتوانیم تفاوت های موجود بین توانایی های انسان را در مراحل مختلف زندگی توصیف کنیم، نظریه های عمده 2 احتمال را در نظر می گیرند:</a:t>
            </a:r>
          </a:p>
          <a:p>
            <a:pPr algn="just" rtl="1">
              <a:buBlip>
                <a:blip r:embed="rId2"/>
              </a:buBlip>
            </a:pPr>
            <a:r>
              <a:rPr lang="fa-IR" sz="3600" b="1" dirty="0" smtClean="0">
                <a:solidFill>
                  <a:srgbClr val="C00000"/>
                </a:solidFill>
                <a:cs typeface="B Nazanin" pitchFamily="2" charset="-78"/>
              </a:rPr>
              <a:t> 1-1. پیوستگی رشد: </a:t>
            </a:r>
          </a:p>
          <a:p>
            <a:pPr algn="just" rtl="1"/>
            <a:r>
              <a:rPr lang="fa-IR" sz="3600" dirty="0" smtClean="0">
                <a:solidFill>
                  <a:schemeClr val="accent3">
                    <a:lumMod val="50000"/>
                  </a:schemeClr>
                </a:solidFill>
                <a:cs typeface="B Nazanin" pitchFamily="2" charset="-78"/>
              </a:rPr>
              <a:t>نوباوگان و کودکان پیش دبستانی خیلی شبیه بزرگسالان به دنیا پاسخ می دهند، تفاوت بین فرد بالغ و نابالغ صرفاً به </a:t>
            </a:r>
            <a:r>
              <a:rPr lang="fa-IR" sz="3600" b="1" i="1" dirty="0" smtClean="0">
                <a:solidFill>
                  <a:srgbClr val="C00000"/>
                </a:solidFill>
                <a:effectLst>
                  <a:outerShdw blurRad="38100" dist="38100" dir="2700000" algn="tl">
                    <a:srgbClr val="000000">
                      <a:alpha val="43137"/>
                    </a:srgbClr>
                  </a:outerShdw>
                </a:effectLst>
                <a:cs typeface="B Nazanin" pitchFamily="2" charset="-78"/>
              </a:rPr>
              <a:t>مقدار</a:t>
            </a:r>
            <a:r>
              <a:rPr lang="fa-IR" sz="3600" b="1" dirty="0" smtClean="0">
                <a:solidFill>
                  <a:srgbClr val="C00000"/>
                </a:solidFill>
                <a:cs typeface="B Nazanin" pitchFamily="2" charset="-78"/>
              </a:rPr>
              <a:t> یا </a:t>
            </a:r>
            <a:r>
              <a:rPr lang="fa-IR" sz="3600" b="1" i="1" dirty="0" smtClean="0">
                <a:solidFill>
                  <a:srgbClr val="C00000"/>
                </a:solidFill>
                <a:effectLst>
                  <a:outerShdw blurRad="38100" dist="38100" dir="2700000" algn="tl">
                    <a:srgbClr val="000000">
                      <a:alpha val="43137"/>
                    </a:srgbClr>
                  </a:outerShdw>
                </a:effectLst>
                <a:cs typeface="B Nazanin" pitchFamily="2" charset="-78"/>
              </a:rPr>
              <a:t>پیچیدگی</a:t>
            </a:r>
            <a:r>
              <a:rPr lang="fa-IR" sz="3600" b="1" dirty="0" smtClean="0">
                <a:solidFill>
                  <a:srgbClr val="C00000"/>
                </a:solidFill>
                <a:cs typeface="B Nazanin" pitchFamily="2" charset="-78"/>
              </a:rPr>
              <a:t> </a:t>
            </a:r>
            <a:r>
              <a:rPr lang="fa-IR" sz="3600" dirty="0" smtClean="0">
                <a:solidFill>
                  <a:schemeClr val="accent3">
                    <a:lumMod val="50000"/>
                  </a:schemeClr>
                </a:solidFill>
                <a:cs typeface="B Nazanin" pitchFamily="2" charset="-78"/>
              </a:rPr>
              <a:t>مربوط می شود.</a:t>
            </a:r>
          </a:p>
          <a:p>
            <a:pPr algn="just" rtl="1"/>
            <a:r>
              <a:rPr lang="fa-IR" sz="3600" dirty="0" smtClean="0">
                <a:solidFill>
                  <a:schemeClr val="accent3">
                    <a:lumMod val="50000"/>
                  </a:schemeClr>
                </a:solidFill>
                <a:cs typeface="B Nazanin" pitchFamily="2" charset="-78"/>
              </a:rPr>
              <a:t>اگر چنین باشد، تغییر در تفکر کودک باید</a:t>
            </a:r>
            <a:r>
              <a:rPr lang="fa-IR" sz="3600" b="1" dirty="0" smtClean="0">
                <a:solidFill>
                  <a:srgbClr val="C00000"/>
                </a:solidFill>
                <a:cs typeface="B Nazanin" pitchFamily="2" charset="-78"/>
              </a:rPr>
              <a:t> </a:t>
            </a:r>
            <a:r>
              <a:rPr lang="fa-IR" sz="3600" b="1" i="1" dirty="0" smtClean="0">
                <a:solidFill>
                  <a:srgbClr val="C00000"/>
                </a:solidFill>
                <a:effectLst>
                  <a:outerShdw blurRad="38100" dist="38100" dir="2700000" algn="tl">
                    <a:srgbClr val="000000">
                      <a:alpha val="43137"/>
                    </a:srgbClr>
                  </a:outerShdw>
                </a:effectLst>
                <a:cs typeface="B Nazanin" pitchFamily="2" charset="-78"/>
              </a:rPr>
              <a:t>پیوسته </a:t>
            </a:r>
            <a:r>
              <a:rPr lang="fa-IR" sz="3600" dirty="0" smtClean="0">
                <a:solidFill>
                  <a:schemeClr val="accent3">
                    <a:lumMod val="50000"/>
                  </a:schemeClr>
                </a:solidFill>
                <a:cs typeface="B Nazanin" pitchFamily="2" charset="-78"/>
              </a:rPr>
              <a:t>باشد.</a:t>
            </a:r>
          </a:p>
          <a:p>
            <a:pPr algn="just" rtl="1"/>
            <a:r>
              <a:rPr lang="fa-IR" sz="3600" dirty="0" smtClean="0">
                <a:solidFill>
                  <a:srgbClr val="002060"/>
                </a:solidFill>
                <a:cs typeface="B Nazanin" pitchFamily="2" charset="-78"/>
              </a:rPr>
              <a:t>(فرایند افزایش تدریجی مهارت های یکسانی که از همان آغاز وجود داشته اند).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763000" cy="4524315"/>
          </a:xfrm>
          <a:prstGeom prst="rect">
            <a:avLst/>
          </a:prstGeom>
          <a:noFill/>
        </p:spPr>
        <p:txBody>
          <a:bodyPr wrap="square" rtlCol="0">
            <a:spAutoFit/>
          </a:bodyPr>
          <a:lstStyle/>
          <a:p>
            <a:pPr algn="just" rtl="1">
              <a:buBlip>
                <a:blip r:embed="rId2"/>
              </a:buBlip>
            </a:pPr>
            <a:r>
              <a:rPr lang="fa-IR" sz="3600" b="1" dirty="0" smtClean="0">
                <a:solidFill>
                  <a:srgbClr val="C00000"/>
                </a:solidFill>
                <a:cs typeface="B Nazanin" pitchFamily="2" charset="-78"/>
              </a:rPr>
              <a:t>1- 2. طبق دیدگاه دوم:رشد ناپیوسته </a:t>
            </a:r>
          </a:p>
          <a:p>
            <a:pPr algn="just" rtl="1"/>
            <a:r>
              <a:rPr lang="fa-IR" sz="3600" dirty="0" smtClean="0">
                <a:solidFill>
                  <a:srgbClr val="002060"/>
                </a:solidFill>
                <a:cs typeface="B Nazanin" pitchFamily="2" charset="-78"/>
              </a:rPr>
              <a:t> نوباوگان و کودکان، روش های منحصر به فردِ فکر کردن، احساس کردن، و رفتار کردن دارند که کاملاً با روش های بزرگسالان تفاوت دارند. اگر چنین باشد، رشد </a:t>
            </a:r>
            <a:r>
              <a:rPr lang="fa-IR" sz="3600" b="1" i="1" dirty="0" smtClean="0">
                <a:solidFill>
                  <a:srgbClr val="C00000"/>
                </a:solidFill>
                <a:effectLst>
                  <a:outerShdw blurRad="38100" dist="38100" dir="2700000" algn="tl">
                    <a:srgbClr val="000000">
                      <a:alpha val="43137"/>
                    </a:srgbClr>
                  </a:outerShdw>
                </a:effectLst>
                <a:cs typeface="B Nazanin" pitchFamily="2" charset="-78"/>
              </a:rPr>
              <a:t>ناپیوسته</a:t>
            </a:r>
            <a:r>
              <a:rPr lang="fa-IR" sz="3600" dirty="0" smtClean="0">
                <a:solidFill>
                  <a:srgbClr val="002060"/>
                </a:solidFill>
                <a:cs typeface="B Nazanin" pitchFamily="2" charset="-78"/>
              </a:rPr>
              <a:t> است.</a:t>
            </a:r>
          </a:p>
          <a:p>
            <a:pPr algn="just" rtl="1"/>
            <a:endParaRPr lang="fa-IR" sz="3600" dirty="0" smtClean="0">
              <a:solidFill>
                <a:srgbClr val="002060"/>
              </a:solidFill>
              <a:cs typeface="B Nazanin" pitchFamily="2" charset="-78"/>
            </a:endParaRPr>
          </a:p>
          <a:p>
            <a:pPr algn="just" rtl="1"/>
            <a:r>
              <a:rPr lang="fa-IR" sz="3600" dirty="0" smtClean="0">
                <a:solidFill>
                  <a:srgbClr val="002060"/>
                </a:solidFill>
                <a:cs typeface="B Nazanin" pitchFamily="2" charset="-78"/>
              </a:rPr>
              <a:t>(فرایندی که به موجب آن روش های تازه و متفاوت درک کردنِ دنیا و پاسخ دادن به آن در زمان های خاصی ملاحظه می شود).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610600" cy="3600986"/>
          </a:xfrm>
          <a:prstGeom prst="rect">
            <a:avLst/>
          </a:prstGeom>
          <a:noFill/>
        </p:spPr>
        <p:txBody>
          <a:bodyPr wrap="square" rtlCol="0">
            <a:spAutoFit/>
          </a:bodyPr>
          <a:lstStyle/>
          <a:p>
            <a:pPr algn="just" rtl="1"/>
            <a:r>
              <a:rPr lang="fa-IR" sz="3200" b="1" dirty="0" smtClean="0">
                <a:solidFill>
                  <a:srgbClr val="FF0000"/>
                </a:solidFill>
                <a:cs typeface="B Nazanin" pitchFamily="2" charset="-78"/>
              </a:rPr>
              <a:t>2- یک دوره رشد یا چند دوره رشد وجود دارد!!!</a:t>
            </a:r>
          </a:p>
          <a:p>
            <a:pPr algn="just" rtl="1"/>
            <a:endParaRPr lang="fa-IR" sz="2800" dirty="0" smtClean="0">
              <a:cs typeface="B Nazanin" pitchFamily="2" charset="-78"/>
            </a:endParaRPr>
          </a:p>
          <a:p>
            <a:pPr algn="just" rtl="1"/>
            <a:r>
              <a:rPr lang="fa-IR" sz="2800" dirty="0" smtClean="0">
                <a:solidFill>
                  <a:srgbClr val="0070C0"/>
                </a:solidFill>
                <a:cs typeface="B Nazanin" pitchFamily="2" charset="-78"/>
              </a:rPr>
              <a:t>همیشه فرض شده است که مراحل رشد در افراد و فرهنگ ها همگانی هستند؛ یعنی نظریه پردازانِ مرحله ای فرض می کنند که افراد در همه جا، زنجیرۀ رشد یکسانی را طی می کنند. با این حال، </a:t>
            </a:r>
            <a:r>
              <a:rPr lang="fa-IR" sz="2800" i="1" dirty="0" smtClean="0">
                <a:solidFill>
                  <a:srgbClr val="0070C0"/>
                </a:solidFill>
                <a:effectLst>
                  <a:outerShdw blurRad="38100" dist="38100" dir="2700000" algn="tl">
                    <a:srgbClr val="000000">
                      <a:alpha val="43137"/>
                    </a:srgbClr>
                  </a:outerShdw>
                </a:effectLst>
                <a:cs typeface="B Nazanin" pitchFamily="2" charset="-78"/>
              </a:rPr>
              <a:t>حوزه رشد انسان </a:t>
            </a:r>
            <a:r>
              <a:rPr lang="fa-IR" sz="2800" dirty="0" smtClean="0">
                <a:solidFill>
                  <a:srgbClr val="0070C0"/>
                </a:solidFill>
                <a:cs typeface="B Nazanin" pitchFamily="2" charset="-78"/>
              </a:rPr>
              <a:t>به طور فزاینده ای به حدی رسیده است که؛ کودکان و نوجوانان در </a:t>
            </a:r>
            <a:r>
              <a:rPr lang="fa-IR" sz="2800" b="1" dirty="0" smtClean="0">
                <a:solidFill>
                  <a:srgbClr val="0070C0"/>
                </a:solidFill>
                <a:effectLst>
                  <a:outerShdw blurRad="38100" dist="38100" dir="2700000" algn="tl">
                    <a:srgbClr val="000000">
                      <a:alpha val="43137"/>
                    </a:srgbClr>
                  </a:outerShdw>
                </a:effectLst>
                <a:cs typeface="B Nazanin" pitchFamily="2" charset="-78"/>
              </a:rPr>
              <a:t>موقعیت های </a:t>
            </a:r>
            <a:r>
              <a:rPr lang="fa-IR" sz="2800" dirty="0" smtClean="0">
                <a:solidFill>
                  <a:srgbClr val="0070C0"/>
                </a:solidFill>
                <a:cs typeface="B Nazanin" pitchFamily="2" charset="-78"/>
              </a:rPr>
              <a:t>متفاوتی زندگی می کنند؛ یعنی آنها ترکیبی از موقعیت های شخصی و محیطیِ منحصر به فردی را تجربه می کنند.</a:t>
            </a:r>
            <a:endParaRPr lang="en-US" sz="2800" dirty="0">
              <a:solidFill>
                <a:srgbClr val="0070C0"/>
              </a:solidFill>
              <a:cs typeface="B Nazanin" pitchFamily="2" charset="-78"/>
            </a:endParaRPr>
          </a:p>
        </p:txBody>
      </p:sp>
      <p:pic>
        <p:nvPicPr>
          <p:cNvPr id="4" name="Picture 3" descr="رشد1.jpg"/>
          <p:cNvPicPr>
            <a:picLocks noChangeAspect="1"/>
          </p:cNvPicPr>
          <p:nvPr/>
        </p:nvPicPr>
        <p:blipFill>
          <a:blip r:embed="rId2" cstate="print"/>
          <a:stretch>
            <a:fillRect/>
          </a:stretch>
        </p:blipFill>
        <p:spPr>
          <a:xfrm>
            <a:off x="304800" y="3429000"/>
            <a:ext cx="5562600" cy="27527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186309"/>
          </a:xfrm>
          <a:prstGeom prst="rect">
            <a:avLst/>
          </a:prstGeom>
          <a:noFill/>
        </p:spPr>
        <p:txBody>
          <a:bodyPr wrap="square" rtlCol="0">
            <a:spAutoFit/>
          </a:bodyPr>
          <a:lstStyle/>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3- تأثیر نسبی «طبیعت» و «تربیت»</a:t>
            </a:r>
          </a:p>
          <a:p>
            <a:pPr algn="just" rtl="1"/>
            <a:endParaRPr lang="fa-IR" sz="3600" dirty="0" smtClean="0">
              <a:solidFill>
                <a:schemeClr val="accent1">
                  <a:lumMod val="75000"/>
                </a:schemeClr>
              </a:solidFill>
              <a:effectLst>
                <a:outerShdw blurRad="38100" dist="38100" dir="2700000" algn="tl">
                  <a:srgbClr val="000000">
                    <a:alpha val="43137"/>
                  </a:srgbClr>
                </a:outerShdw>
              </a:effectLst>
              <a:cs typeface="B Nazanin" pitchFamily="2" charset="-78"/>
            </a:endParaRPr>
          </a:p>
          <a:p>
            <a:pPr algn="just" rtl="1"/>
            <a:r>
              <a:rPr lang="fa-IR" sz="3600" b="1" dirty="0" smtClean="0">
                <a:solidFill>
                  <a:srgbClr val="C00000"/>
                </a:solidFill>
                <a:cs typeface="B Nazanin" pitchFamily="2" charset="-78"/>
              </a:rPr>
              <a:t>طبیعت/وراثت: </a:t>
            </a:r>
            <a:r>
              <a:rPr lang="fa-IR" sz="3600" dirty="0" smtClean="0">
                <a:solidFill>
                  <a:srgbClr val="0070C0"/>
                </a:solidFill>
                <a:cs typeface="B Nazanin" pitchFamily="2" charset="-78"/>
              </a:rPr>
              <a:t>استعدادهای فطری- زیستی است</a:t>
            </a:r>
          </a:p>
          <a:p>
            <a:pPr algn="just" rtl="1"/>
            <a:r>
              <a:rPr lang="fa-IR" sz="3600" dirty="0" smtClean="0">
                <a:solidFill>
                  <a:srgbClr val="0070C0"/>
                </a:solidFill>
                <a:cs typeface="B Nazanin" pitchFamily="2" charset="-78"/>
              </a:rPr>
              <a:t>(اطلاعات ارثی که در لحظۀ لقاح از والدین دریافت می کنیم).</a:t>
            </a:r>
          </a:p>
          <a:p>
            <a:pPr algn="just" rtl="1"/>
            <a:endParaRPr lang="fa-IR" sz="3600" dirty="0" smtClean="0">
              <a:solidFill>
                <a:srgbClr val="0070C0"/>
              </a:solidFill>
              <a:cs typeface="B Nazanin" pitchFamily="2" charset="-78"/>
            </a:endParaRPr>
          </a:p>
          <a:p>
            <a:pPr algn="just" rtl="1"/>
            <a:r>
              <a:rPr lang="fa-IR" sz="3600" b="1" dirty="0" smtClean="0">
                <a:solidFill>
                  <a:srgbClr val="C00000"/>
                </a:solidFill>
                <a:cs typeface="B Nazanin" pitchFamily="2" charset="-78"/>
              </a:rPr>
              <a:t>تربیت/محیط/یادگیری: </a:t>
            </a:r>
            <a:r>
              <a:rPr lang="fa-IR" sz="3600" dirty="0" smtClean="0">
                <a:solidFill>
                  <a:srgbClr val="0070C0"/>
                </a:solidFill>
                <a:cs typeface="B Nazanin" pitchFamily="2" charset="-78"/>
              </a:rPr>
              <a:t>نیروهای پیچیدۀ دنیای مادی و اجتماعی است که بر ساخت زیستی و تجربیات روان شناختی ما، قبل و بعد از تولد تأثیر می گذارند. </a:t>
            </a:r>
          </a:p>
          <a:p>
            <a:pPr algn="just" rtl="1"/>
            <a:endParaRPr lang="fa-IR" sz="3600" dirty="0" smtClean="0">
              <a:solidFill>
                <a:srgbClr val="0070C0"/>
              </a:solidFill>
              <a:cs typeface="B Nazanin" pitchFamily="2" charset="-78"/>
            </a:endParaRPr>
          </a:p>
          <a:p>
            <a:pPr algn="just" rtl="1"/>
            <a:r>
              <a:rPr lang="fa-IR" sz="3600" dirty="0" smtClean="0">
                <a:solidFill>
                  <a:srgbClr val="C00000"/>
                </a:solidFill>
                <a:cs typeface="B Nazanin" pitchFamily="2" charset="-78"/>
              </a:rPr>
              <a:t>* موضع نظریه دربارۀ نقش های طبیعت و تربیت بر نحوه ای که تفاوت های فردی را توجیه می کند، تأثیر می گذارد.</a:t>
            </a:r>
            <a:endParaRPr lang="en-US" sz="3600" dirty="0">
              <a:solidFill>
                <a:srgbClr val="C00000"/>
              </a:solidFill>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534400" cy="5632311"/>
          </a:xfrm>
          <a:prstGeom prst="rect">
            <a:avLst/>
          </a:prstGeom>
          <a:noFill/>
        </p:spPr>
        <p:txBody>
          <a:bodyPr wrap="square" rtlCol="0">
            <a:spAutoFit/>
          </a:bodyPr>
          <a:lstStyle/>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وراثت: </a:t>
            </a:r>
            <a:r>
              <a:rPr lang="fa-IR" sz="3600" dirty="0" smtClean="0">
                <a:solidFill>
                  <a:srgbClr val="002060"/>
                </a:solidFill>
                <a:effectLst>
                  <a:outerShdw blurRad="38100" dist="38100" dir="2700000" algn="tl">
                    <a:srgbClr val="000000">
                      <a:alpha val="43137"/>
                    </a:srgbClr>
                  </a:outerShdw>
                </a:effectLst>
                <a:cs typeface="B Nazanin" pitchFamily="2" charset="-78"/>
              </a:rPr>
              <a:t>نظریه پردازانی که بر</a:t>
            </a:r>
            <a:r>
              <a:rPr lang="fa-IR" sz="3600" b="1" dirty="0" smtClean="0">
                <a:solidFill>
                  <a:srgbClr val="FF0000"/>
                </a:solidFill>
                <a:effectLst>
                  <a:outerShdw blurRad="38100" dist="38100" dir="2700000" algn="tl">
                    <a:srgbClr val="000000">
                      <a:alpha val="43137"/>
                    </a:srgbClr>
                  </a:outerShdw>
                </a:effectLst>
                <a:cs typeface="B Nazanin" pitchFamily="2" charset="-78"/>
              </a:rPr>
              <a:t> </a:t>
            </a:r>
            <a:r>
              <a:rPr lang="fa-IR" sz="3600" b="1" i="1" dirty="0" smtClean="0">
                <a:solidFill>
                  <a:srgbClr val="FF0000"/>
                </a:solidFill>
                <a:effectLst>
                  <a:outerShdw blurRad="38100" dist="38100" dir="2700000" algn="tl">
                    <a:srgbClr val="000000">
                      <a:alpha val="43137"/>
                    </a:srgbClr>
                  </a:outerShdw>
                </a:effectLst>
                <a:cs typeface="B Nazanin" pitchFamily="2" charset="-78"/>
              </a:rPr>
              <a:t>ثبات</a:t>
            </a:r>
            <a:r>
              <a:rPr lang="fa-IR" sz="3600" b="1" dirty="0" smtClean="0">
                <a:solidFill>
                  <a:srgbClr val="FF0000"/>
                </a:solidFill>
                <a:effectLst>
                  <a:outerShdw blurRad="38100" dist="38100" dir="2700000" algn="tl">
                    <a:srgbClr val="000000">
                      <a:alpha val="43137"/>
                    </a:srgbClr>
                  </a:outerShdw>
                </a:effectLst>
                <a:cs typeface="B Nazanin" pitchFamily="2" charset="-78"/>
              </a:rPr>
              <a:t> </a:t>
            </a:r>
            <a:r>
              <a:rPr lang="fa-IR" sz="3600" dirty="0" smtClean="0">
                <a:solidFill>
                  <a:srgbClr val="002060"/>
                </a:solidFill>
                <a:effectLst>
                  <a:outerShdw blurRad="38100" dist="38100" dir="2700000" algn="tl">
                    <a:srgbClr val="000000">
                      <a:alpha val="43137"/>
                    </a:srgbClr>
                  </a:outerShdw>
                </a:effectLst>
                <a:cs typeface="B Nazanin" pitchFamily="2" charset="-78"/>
              </a:rPr>
              <a:t>تأکید می کنند(این که افرادی که در یک خصوصیت، بالا یا پایین هستند: توانایی کلامی، اضطراب، معاشرتی بودن، و...، در سال های بعدی هم به همین شکل خواهند ماند) معمولاً بر اهمیت </a:t>
            </a:r>
            <a:r>
              <a:rPr lang="fa-IR" sz="3600" b="1" i="1" dirty="0" smtClean="0">
                <a:solidFill>
                  <a:srgbClr val="FF0000"/>
                </a:solidFill>
                <a:effectLst>
                  <a:outerShdw blurRad="38100" dist="38100" dir="2700000" algn="tl">
                    <a:srgbClr val="000000">
                      <a:alpha val="43137"/>
                    </a:srgbClr>
                  </a:outerShdw>
                </a:effectLst>
                <a:cs typeface="B Nazanin" pitchFamily="2" charset="-78"/>
              </a:rPr>
              <a:t>وراثت</a:t>
            </a:r>
            <a:r>
              <a:rPr lang="fa-IR" sz="3600" b="1" i="1" dirty="0" smtClean="0">
                <a:solidFill>
                  <a:srgbClr val="002060"/>
                </a:solidFill>
                <a:effectLst>
                  <a:outerShdw blurRad="38100" dist="38100" dir="2700000" algn="tl">
                    <a:srgbClr val="000000">
                      <a:alpha val="43137"/>
                    </a:srgbClr>
                  </a:outerShdw>
                </a:effectLst>
                <a:cs typeface="B Nazanin" pitchFamily="2" charset="-78"/>
              </a:rPr>
              <a:t> </a:t>
            </a:r>
            <a:r>
              <a:rPr lang="fa-IR" sz="3600" dirty="0" smtClean="0">
                <a:solidFill>
                  <a:srgbClr val="002060"/>
                </a:solidFill>
                <a:effectLst>
                  <a:outerShdw blurRad="38100" dist="38100" dir="2700000" algn="tl">
                    <a:srgbClr val="000000">
                      <a:alpha val="43137"/>
                    </a:srgbClr>
                  </a:outerShdw>
                </a:effectLst>
                <a:cs typeface="B Nazanin" pitchFamily="2" charset="-78"/>
              </a:rPr>
              <a:t>تأکید می کنند. </a:t>
            </a:r>
          </a:p>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محیط: </a:t>
            </a:r>
            <a:r>
              <a:rPr lang="fa-IR" sz="3600" dirty="0" smtClean="0">
                <a:solidFill>
                  <a:srgbClr val="7030A0"/>
                </a:solidFill>
                <a:effectLst>
                  <a:outerShdw blurRad="38100" dist="38100" dir="2700000" algn="tl">
                    <a:srgbClr val="000000">
                      <a:alpha val="43137"/>
                    </a:srgbClr>
                  </a:outerShdw>
                </a:effectLst>
                <a:cs typeface="B Nazanin" pitchFamily="2" charset="-78"/>
              </a:rPr>
              <a:t>اگر آنها</a:t>
            </a:r>
            <a:r>
              <a:rPr lang="fa-IR" sz="3600" dirty="0" smtClean="0">
                <a:solidFill>
                  <a:srgbClr val="C00000"/>
                </a:solidFill>
                <a:effectLst>
                  <a:outerShdw blurRad="38100" dist="38100" dir="2700000" algn="tl">
                    <a:srgbClr val="000000">
                      <a:alpha val="43137"/>
                    </a:srgbClr>
                  </a:outerShdw>
                </a:effectLst>
                <a:cs typeface="B Nazanin" pitchFamily="2" charset="-78"/>
              </a:rPr>
              <a:t> </a:t>
            </a:r>
            <a:r>
              <a:rPr lang="fa-IR" sz="3600" b="1" i="1" dirty="0" smtClean="0">
                <a:solidFill>
                  <a:srgbClr val="C00000"/>
                </a:solidFill>
                <a:effectLst>
                  <a:outerShdw blurRad="38100" dist="38100" dir="2700000" algn="tl">
                    <a:srgbClr val="000000">
                      <a:alpha val="43137"/>
                    </a:srgbClr>
                  </a:outerShdw>
                </a:effectLst>
                <a:cs typeface="B Nazanin" pitchFamily="2" charset="-78"/>
              </a:rPr>
              <a:t>محیط </a:t>
            </a:r>
            <a:r>
              <a:rPr lang="fa-IR" sz="3600" i="1" dirty="0" smtClean="0">
                <a:solidFill>
                  <a:srgbClr val="7030A0"/>
                </a:solidFill>
                <a:effectLst>
                  <a:outerShdw blurRad="38100" dist="38100" dir="2700000" algn="tl">
                    <a:srgbClr val="000000">
                      <a:alpha val="43137"/>
                    </a:srgbClr>
                  </a:outerShdw>
                </a:effectLst>
                <a:cs typeface="B Nazanin" pitchFamily="2" charset="-78"/>
              </a:rPr>
              <a:t>را مهم بدانند</a:t>
            </a:r>
            <a:r>
              <a:rPr lang="fa-IR" sz="3600" dirty="0" smtClean="0">
                <a:solidFill>
                  <a:srgbClr val="7030A0"/>
                </a:solidFill>
                <a:effectLst>
                  <a:outerShdw blurRad="38100" dist="38100" dir="2700000" algn="tl">
                    <a:srgbClr val="000000">
                      <a:alpha val="43137"/>
                    </a:srgbClr>
                  </a:outerShdw>
                </a:effectLst>
                <a:cs typeface="B Nazanin" pitchFamily="2" charset="-78"/>
              </a:rPr>
              <a:t> معمولاً معتقدند که </a:t>
            </a:r>
            <a:r>
              <a:rPr lang="fa-IR" sz="3600" b="1" i="1" dirty="0" smtClean="0">
                <a:solidFill>
                  <a:srgbClr val="7030A0"/>
                </a:solidFill>
                <a:effectLst>
                  <a:outerShdw blurRad="38100" dist="38100" dir="2700000" algn="tl">
                    <a:srgbClr val="000000">
                      <a:alpha val="43137"/>
                    </a:srgbClr>
                  </a:outerShdw>
                </a:effectLst>
                <a:cs typeface="B Nazanin" pitchFamily="2" charset="-78"/>
              </a:rPr>
              <a:t>تجربیات اولیه </a:t>
            </a:r>
            <a:r>
              <a:rPr lang="fa-IR" sz="3600" dirty="0" smtClean="0">
                <a:solidFill>
                  <a:srgbClr val="7030A0"/>
                </a:solidFill>
                <a:effectLst>
                  <a:outerShdw blurRad="38100" dist="38100" dir="2700000" algn="tl">
                    <a:srgbClr val="000000">
                      <a:alpha val="43137"/>
                    </a:srgbClr>
                  </a:outerShdw>
                </a:effectLst>
                <a:cs typeface="B Nazanin" pitchFamily="2" charset="-78"/>
              </a:rPr>
              <a:t>الگوی دائمی رفتار را تعیین می کند.</a:t>
            </a:r>
          </a:p>
          <a:p>
            <a:pPr algn="just" rtl="1"/>
            <a:r>
              <a:rPr lang="fa-IR" sz="3600" dirty="0" smtClean="0">
                <a:solidFill>
                  <a:srgbClr val="7030A0"/>
                </a:solidFill>
                <a:effectLst>
                  <a:outerShdw blurRad="38100" dist="38100" dir="2700000" algn="tl">
                    <a:srgbClr val="000000">
                      <a:alpha val="43137"/>
                    </a:srgbClr>
                  </a:outerShdw>
                </a:effectLst>
                <a:cs typeface="B Nazanin" pitchFamily="2" charset="-78"/>
              </a:rPr>
              <a:t> آنها بر این باورند که؛ رویـدادهای مثبت بعـدی در زندگی می توانند تأثیر رویدادهای ناگوار چند سال اول زندگی را کاملاً از بین ببرند (بر </a:t>
            </a:r>
            <a:r>
              <a:rPr lang="fa-IR" sz="3600" b="1" i="1" dirty="0" smtClean="0">
                <a:solidFill>
                  <a:srgbClr val="C00000"/>
                </a:solidFill>
                <a:effectLst>
                  <a:outerShdw blurRad="38100" dist="38100" dir="2700000" algn="tl">
                    <a:srgbClr val="000000">
                      <a:alpha val="43137"/>
                    </a:srgbClr>
                  </a:outerShdw>
                </a:effectLst>
                <a:cs typeface="B Nazanin" pitchFamily="2" charset="-78"/>
              </a:rPr>
              <a:t>انعطاف پذیری </a:t>
            </a:r>
            <a:r>
              <a:rPr lang="fa-IR" sz="3600" dirty="0" smtClean="0">
                <a:solidFill>
                  <a:srgbClr val="7030A0"/>
                </a:solidFill>
                <a:effectLst>
                  <a:outerShdw blurRad="38100" dist="38100" dir="2700000" algn="tl">
                    <a:srgbClr val="000000">
                      <a:alpha val="43137"/>
                    </a:srgbClr>
                  </a:outerShdw>
                </a:effectLst>
                <a:cs typeface="B Nazanin" pitchFamily="2" charset="-78"/>
              </a:rPr>
              <a:t>تأکید دارند).</a:t>
            </a:r>
            <a:endParaRPr lang="en-US" sz="3600" dirty="0">
              <a:solidFill>
                <a:srgbClr val="7030A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86800" cy="5632311"/>
          </a:xfrm>
          <a:prstGeom prst="rect">
            <a:avLst/>
          </a:prstGeom>
          <a:noFill/>
        </p:spPr>
        <p:txBody>
          <a:bodyPr wrap="square" rtlCol="0">
            <a:spAutoFit/>
          </a:bodyPr>
          <a:lstStyle/>
          <a:p>
            <a:pPr algn="just" rtl="1"/>
            <a:r>
              <a:rPr lang="fa-IR" sz="4000" b="1" dirty="0" smtClean="0">
                <a:solidFill>
                  <a:schemeClr val="accent1">
                    <a:lumMod val="75000"/>
                  </a:schemeClr>
                </a:solidFill>
                <a:effectLst>
                  <a:outerShdw blurRad="38100" dist="38100" dir="2700000" algn="tl">
                    <a:srgbClr val="000000">
                      <a:alpha val="43137"/>
                    </a:srgbClr>
                  </a:outerShdw>
                </a:effectLst>
                <a:cs typeface="B Nazanin" pitchFamily="2" charset="-78"/>
              </a:rPr>
              <a:t> </a:t>
            </a:r>
            <a:r>
              <a:rPr lang="fa-IR" sz="4000" b="1" dirty="0" smtClean="0">
                <a:solidFill>
                  <a:srgbClr val="C00000"/>
                </a:solidFill>
                <a:effectLst>
                  <a:outerShdw blurRad="38100" dist="38100" dir="2700000" algn="tl">
                    <a:srgbClr val="000000">
                      <a:alpha val="43137"/>
                    </a:srgbClr>
                  </a:outerShdw>
                </a:effectLst>
                <a:cs typeface="B Nazanin" pitchFamily="2" charset="-78"/>
              </a:rPr>
              <a:t>پهنۀ عمر؛ دیدگاهی متعادل </a:t>
            </a:r>
            <a:r>
              <a:rPr lang="en-US" sz="3200" b="1" dirty="0" smtClean="0">
                <a:solidFill>
                  <a:srgbClr val="C00000"/>
                </a:solidFill>
                <a:effectLst>
                  <a:outerShdw blurRad="38100" dist="38100" dir="2700000" algn="tl">
                    <a:srgbClr val="000000">
                      <a:alpha val="43137"/>
                    </a:srgbClr>
                  </a:outerShdw>
                </a:effectLst>
              </a:rPr>
              <a:t>(Life Span)</a:t>
            </a:r>
            <a:endParaRPr lang="fa-IR" sz="4000" b="1" dirty="0" smtClean="0">
              <a:solidFill>
                <a:srgbClr val="C00000"/>
              </a:solidFill>
              <a:effectLst>
                <a:outerShdw blurRad="38100" dist="38100" dir="2700000" algn="tl">
                  <a:srgbClr val="000000">
                    <a:alpha val="43137"/>
                  </a:srgbClr>
                </a:outerShdw>
              </a:effectLst>
              <a:cs typeface="B Nazanin" pitchFamily="2" charset="-78"/>
            </a:endParaRPr>
          </a:p>
          <a:p>
            <a:pPr algn="just" rtl="1"/>
            <a:r>
              <a:rPr lang="fa-IR" sz="3200" b="1" dirty="0" smtClean="0">
                <a:solidFill>
                  <a:schemeClr val="accent5">
                    <a:lumMod val="50000"/>
                  </a:schemeClr>
                </a:solidFill>
                <a:cs typeface="B Nazanin" pitchFamily="2" charset="-78"/>
              </a:rPr>
              <a:t>در این دیدگاه، رشد به صورت «</a:t>
            </a:r>
            <a:r>
              <a:rPr lang="fa-IR" sz="3200" b="1" dirty="0" smtClean="0">
                <a:solidFill>
                  <a:srgbClr val="C00000"/>
                </a:solidFill>
                <a:cs typeface="B Nazanin" pitchFamily="2" charset="-78"/>
              </a:rPr>
              <a:t>سیستمی پویا</a:t>
            </a:r>
            <a:r>
              <a:rPr lang="fa-IR" sz="3200" b="1" dirty="0" smtClean="0">
                <a:solidFill>
                  <a:schemeClr val="accent5">
                    <a:lumMod val="50000"/>
                  </a:schemeClr>
                </a:solidFill>
                <a:cs typeface="B Nazanin" pitchFamily="2" charset="-78"/>
              </a:rPr>
              <a:t>» در نظر گرفته می شود؛ فرایندی که پیوسته جریان دارد و از لقاح تا مرگ گسترش می یابد و شبکۀ پیچیدۀ تأثیرات زیستی، روان شناختی، و اجتماعی آن را شکل می دهد.</a:t>
            </a:r>
          </a:p>
          <a:p>
            <a:pPr algn="just" rtl="1"/>
            <a:r>
              <a:rPr lang="fa-IR" sz="3200" b="1" dirty="0" smtClean="0">
                <a:solidFill>
                  <a:srgbClr val="002060"/>
                </a:solidFill>
                <a:cs typeface="B Nazanin" pitchFamily="2" charset="-78"/>
              </a:rPr>
              <a:t> رویکرد اصلی سیستم های پویا، دیدگاه «عمر» است که دارای </a:t>
            </a:r>
            <a:r>
              <a:rPr lang="fa-IR" sz="3200" b="1" dirty="0" smtClean="0">
                <a:solidFill>
                  <a:srgbClr val="C00000"/>
                </a:solidFill>
                <a:cs typeface="B Nazanin" pitchFamily="2" charset="-78"/>
              </a:rPr>
              <a:t>4 فرض </a:t>
            </a:r>
            <a:r>
              <a:rPr lang="fa-IR" sz="3200" b="1" dirty="0" smtClean="0">
                <a:solidFill>
                  <a:srgbClr val="002060"/>
                </a:solidFill>
                <a:cs typeface="B Nazanin" pitchFamily="2" charset="-78"/>
              </a:rPr>
              <a:t>است، رشد:</a:t>
            </a:r>
          </a:p>
          <a:p>
            <a:pPr algn="just" rtl="1">
              <a:buBlip>
                <a:blip r:embed="rId2"/>
              </a:buBlip>
            </a:pPr>
            <a:r>
              <a:rPr lang="fa-IR" sz="3200" b="1" dirty="0" smtClean="0">
                <a:solidFill>
                  <a:srgbClr val="002060"/>
                </a:solidFill>
                <a:cs typeface="B Nazanin" pitchFamily="2" charset="-78"/>
              </a:rPr>
              <a:t> </a:t>
            </a:r>
            <a:r>
              <a:rPr lang="fa-IR" sz="3200" b="1" dirty="0" smtClean="0">
                <a:solidFill>
                  <a:srgbClr val="C00000"/>
                </a:solidFill>
                <a:cs typeface="B Nazanin" pitchFamily="2" charset="-78"/>
              </a:rPr>
              <a:t>دائمی </a:t>
            </a:r>
          </a:p>
          <a:p>
            <a:pPr algn="just" rtl="1">
              <a:buBlip>
                <a:blip r:embed="rId2"/>
              </a:buBlip>
            </a:pPr>
            <a:r>
              <a:rPr lang="fa-IR" sz="3200" b="1" dirty="0" smtClean="0">
                <a:solidFill>
                  <a:srgbClr val="C00000"/>
                </a:solidFill>
                <a:cs typeface="B Nazanin" pitchFamily="2" charset="-78"/>
              </a:rPr>
              <a:t> چند بُعدی و چند جهتی </a:t>
            </a:r>
          </a:p>
          <a:p>
            <a:pPr algn="just" rtl="1">
              <a:buBlip>
                <a:blip r:embed="rId2"/>
              </a:buBlip>
            </a:pPr>
            <a:r>
              <a:rPr lang="fa-IR" sz="3200" b="1" dirty="0" smtClean="0">
                <a:solidFill>
                  <a:srgbClr val="C00000"/>
                </a:solidFill>
                <a:cs typeface="B Nazanin" pitchFamily="2" charset="-78"/>
              </a:rPr>
              <a:t> بسیار انعطاف پذیر</a:t>
            </a:r>
          </a:p>
          <a:p>
            <a:pPr algn="just" rtl="1">
              <a:buBlip>
                <a:blip r:embed="rId2"/>
              </a:buBlip>
            </a:pPr>
            <a:r>
              <a:rPr lang="fa-IR" sz="3200" b="1" dirty="0" smtClean="0">
                <a:solidFill>
                  <a:srgbClr val="C00000"/>
                </a:solidFill>
                <a:cs typeface="B Nazanin" pitchFamily="2" charset="-78"/>
              </a:rPr>
              <a:t> چندین نیروی مؤثر، با هم بر آن تأثیر دارند</a:t>
            </a:r>
            <a:r>
              <a:rPr lang="fa-IR" sz="3200" b="1" dirty="0" smtClean="0">
                <a:solidFill>
                  <a:srgbClr val="002060"/>
                </a:solidFill>
                <a:cs typeface="B Nazanin" pitchFamily="2" charset="-78"/>
              </a:rPr>
              <a:t>.(ص 13)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tab Roshd1.jpg"/>
          <p:cNvPicPr>
            <a:picLocks noChangeAspect="1"/>
          </p:cNvPicPr>
          <p:nvPr/>
        </p:nvPicPr>
        <p:blipFill>
          <a:blip r:embed="rId2" cstate="print">
            <a:duotone>
              <a:prstClr val="black"/>
              <a:schemeClr val="accent5">
                <a:lumMod val="40000"/>
                <a:lumOff val="60000"/>
                <a:tint val="45000"/>
                <a:satMod val="400000"/>
              </a:schemeClr>
            </a:duotone>
          </a:blip>
          <a:stretch>
            <a:fillRect/>
          </a:stretch>
        </p:blipFill>
        <p:spPr>
          <a:xfrm>
            <a:off x="457200" y="838200"/>
            <a:ext cx="8153400" cy="46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86800" cy="5016758"/>
          </a:xfrm>
          <a:prstGeom prst="rect">
            <a:avLst/>
          </a:prstGeom>
          <a:noFill/>
        </p:spPr>
        <p:txBody>
          <a:bodyPr wrap="square" rtlCol="0">
            <a:spAutoFit/>
          </a:bodyPr>
          <a:lstStyle/>
          <a:p>
            <a:pPr algn="just" rtl="1"/>
            <a:r>
              <a:rPr lang="fa-IR" sz="4000" dirty="0" smtClean="0">
                <a:solidFill>
                  <a:srgbClr val="FF0000"/>
                </a:solidFill>
                <a:cs typeface="B Nazanin" pitchFamily="2" charset="-78"/>
              </a:rPr>
              <a:t>روانکاوی: </a:t>
            </a:r>
          </a:p>
          <a:p>
            <a:pPr algn="just" rtl="1"/>
            <a:r>
              <a:rPr lang="fa-IR" sz="4000" dirty="0" smtClean="0">
                <a:solidFill>
                  <a:srgbClr val="FF0000"/>
                </a:solidFill>
                <a:cs typeface="B Nazanin" pitchFamily="2" charset="-78"/>
              </a:rPr>
              <a:t>«فروید» </a:t>
            </a:r>
            <a:r>
              <a:rPr lang="fa-IR" sz="4000" dirty="0" smtClean="0">
                <a:solidFill>
                  <a:schemeClr val="tx2">
                    <a:lumMod val="75000"/>
                  </a:schemeClr>
                </a:solidFill>
                <a:cs typeface="B Nazanin" pitchFamily="2" charset="-78"/>
              </a:rPr>
              <a:t>بنیان گذار دیدگاه «روان کاوی» معتقد است افراد، یک رشته مراحلی را می گذرانند که در آنها با </a:t>
            </a:r>
            <a:r>
              <a:rPr lang="fa-IR" sz="4000" i="1" u="sng" dirty="0" smtClean="0">
                <a:solidFill>
                  <a:srgbClr val="C00000"/>
                </a:solidFill>
                <a:effectLst>
                  <a:outerShdw blurRad="38100" dist="38100" dir="2700000" algn="tl">
                    <a:srgbClr val="000000">
                      <a:alpha val="43137"/>
                    </a:srgbClr>
                  </a:outerShdw>
                </a:effectLst>
                <a:cs typeface="B Nazanin" pitchFamily="2" charset="-78"/>
              </a:rPr>
              <a:t>تعارض هایی </a:t>
            </a:r>
            <a:r>
              <a:rPr lang="fa-IR" sz="4000" i="1" dirty="0" smtClean="0">
                <a:solidFill>
                  <a:schemeClr val="tx2">
                    <a:lumMod val="75000"/>
                  </a:schemeClr>
                </a:solidFill>
                <a:effectLst>
                  <a:outerShdw blurRad="38100" dist="38100" dir="2700000" algn="tl">
                    <a:srgbClr val="000000">
                      <a:alpha val="43137"/>
                    </a:srgbClr>
                  </a:outerShdw>
                </a:effectLst>
                <a:cs typeface="B Nazanin" pitchFamily="2" charset="-78"/>
              </a:rPr>
              <a:t>بین </a:t>
            </a:r>
            <a:r>
              <a:rPr lang="fa-IR" sz="4000" dirty="0" smtClean="0">
                <a:solidFill>
                  <a:srgbClr val="FF3300"/>
                </a:solidFill>
                <a:effectLst>
                  <a:outerShdw blurRad="38100" dist="38100" dir="2700000" algn="tl">
                    <a:srgbClr val="000000">
                      <a:alpha val="43137"/>
                    </a:srgbClr>
                  </a:outerShdw>
                </a:effectLst>
                <a:cs typeface="B Nazanin" pitchFamily="2" charset="-78"/>
              </a:rPr>
              <a:t>سایق های زیستی </a:t>
            </a:r>
            <a:r>
              <a:rPr lang="fa-IR" sz="4000" dirty="0" smtClean="0">
                <a:solidFill>
                  <a:schemeClr val="accent3">
                    <a:lumMod val="50000"/>
                  </a:schemeClr>
                </a:solidFill>
                <a:effectLst>
                  <a:outerShdw blurRad="38100" dist="38100" dir="2700000" algn="tl">
                    <a:srgbClr val="000000">
                      <a:alpha val="43137"/>
                    </a:srgbClr>
                  </a:outerShdw>
                </a:effectLst>
                <a:cs typeface="B Nazanin" pitchFamily="2" charset="-78"/>
              </a:rPr>
              <a:t>و</a:t>
            </a:r>
            <a:r>
              <a:rPr lang="fa-IR" sz="4000" dirty="0" smtClean="0">
                <a:solidFill>
                  <a:srgbClr val="FF3300"/>
                </a:solidFill>
                <a:effectLst>
                  <a:outerShdw blurRad="38100" dist="38100" dir="2700000" algn="tl">
                    <a:srgbClr val="000000">
                      <a:alpha val="43137"/>
                    </a:srgbClr>
                  </a:outerShdw>
                </a:effectLst>
                <a:cs typeface="B Nazanin" pitchFamily="2" charset="-78"/>
              </a:rPr>
              <a:t> انتظارات اجتماعی </a:t>
            </a:r>
            <a:r>
              <a:rPr lang="fa-IR" sz="4000" dirty="0" smtClean="0">
                <a:solidFill>
                  <a:schemeClr val="tx2">
                    <a:lumMod val="75000"/>
                  </a:schemeClr>
                </a:solidFill>
                <a:cs typeface="B Nazanin" pitchFamily="2" charset="-78"/>
              </a:rPr>
              <a:t>روبه رو می شوند.</a:t>
            </a:r>
          </a:p>
          <a:p>
            <a:pPr algn="just" rtl="1"/>
            <a:r>
              <a:rPr lang="fa-IR" sz="4000" dirty="0" smtClean="0">
                <a:solidFill>
                  <a:schemeClr val="tx2">
                    <a:lumMod val="75000"/>
                  </a:schemeClr>
                </a:solidFill>
                <a:cs typeface="B Nazanin" pitchFamily="2" charset="-78"/>
              </a:rPr>
              <a:t> نحوه ای که این تعارض ها حل می شود، توانایی افراد را در آموختن، کنار آمدنِ با دیگران، و مقابله کردن با اضطراب، تعیین می کند.</a:t>
            </a:r>
            <a:r>
              <a:rPr lang="fa-IR" sz="4000" i="1" dirty="0" smtClean="0">
                <a:solidFill>
                  <a:schemeClr val="tx2">
                    <a:lumMod val="75000"/>
                  </a:schemeClr>
                </a:solidFill>
                <a:effectLst>
                  <a:outerShdw blurRad="38100" dist="38100" dir="2700000" algn="tl">
                    <a:srgbClr val="000000">
                      <a:alpha val="43137"/>
                    </a:srgbClr>
                  </a:outerShdw>
                </a:effectLst>
                <a:cs typeface="B Nazanin" pitchFamily="2" charset="-78"/>
              </a:rPr>
              <a:t> </a:t>
            </a:r>
            <a:endParaRPr lang="en-US" sz="4000"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0"/>
            <a:ext cx="8153400" cy="1938992"/>
          </a:xfrm>
          <a:prstGeom prst="rect">
            <a:avLst/>
          </a:prstGeom>
          <a:noFill/>
        </p:spPr>
        <p:txBody>
          <a:bodyPr wrap="square" rtlCol="0">
            <a:spAutoFit/>
          </a:bodyPr>
          <a:lstStyle/>
          <a:p>
            <a:pPr algn="ctr" rtl="1"/>
            <a:r>
              <a:rPr lang="fa-IR" sz="6000" b="1" dirty="0" smtClean="0">
                <a:solidFill>
                  <a:srgbClr val="0070C0"/>
                </a:solidFill>
                <a:effectLst>
                  <a:outerShdw blurRad="38100" dist="38100" dir="2700000" algn="tl">
                    <a:srgbClr val="000000">
                      <a:alpha val="43137"/>
                    </a:srgbClr>
                  </a:outerShdw>
                </a:effectLst>
                <a:cs typeface="B Nazanin" pitchFamily="2" charset="-78"/>
              </a:rPr>
              <a:t>فصل اول :روان شناسی رشد کودک</a:t>
            </a:r>
            <a:endParaRPr lang="en-US" sz="6000" b="1" dirty="0">
              <a:solidFill>
                <a:srgbClr val="0070C0"/>
              </a:solidFill>
              <a:effectLst>
                <a:outerShdw blurRad="38100" dist="38100" dir="2700000" algn="tl">
                  <a:srgbClr val="000000">
                    <a:alpha val="43137"/>
                  </a:srgbClr>
                </a:outerShdw>
              </a:effectLst>
              <a:cs typeface="B Nazanin" pitchFamily="2" charset="-78"/>
            </a:endParaRPr>
          </a:p>
        </p:txBody>
      </p:sp>
      <p:pic>
        <p:nvPicPr>
          <p:cNvPr id="3" name="Picture 2" descr="رشد2.jpg"/>
          <p:cNvPicPr>
            <a:picLocks noChangeAspect="1"/>
          </p:cNvPicPr>
          <p:nvPr/>
        </p:nvPicPr>
        <p:blipFill>
          <a:blip r:embed="rId2" cstate="print"/>
          <a:stretch>
            <a:fillRect/>
          </a:stretch>
        </p:blipFill>
        <p:spPr>
          <a:xfrm>
            <a:off x="457200" y="2209800"/>
            <a:ext cx="8153400" cy="381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686800" cy="6186309"/>
          </a:xfrm>
          <a:prstGeom prst="rect">
            <a:avLst/>
          </a:prstGeom>
          <a:noFill/>
        </p:spPr>
        <p:txBody>
          <a:bodyPr wrap="square" rtlCol="0">
            <a:spAutoFit/>
          </a:bodyPr>
          <a:lstStyle/>
          <a:p>
            <a:pPr algn="just" rtl="1"/>
            <a:r>
              <a:rPr lang="fa-IR" sz="3600" dirty="0" smtClean="0">
                <a:solidFill>
                  <a:schemeClr val="bg2">
                    <a:lumMod val="50000"/>
                  </a:schemeClr>
                </a:solidFill>
                <a:cs typeface="B Nazanin" pitchFamily="2" charset="-78"/>
              </a:rPr>
              <a:t> نظریۀ </a:t>
            </a:r>
            <a:r>
              <a:rPr lang="fa-IR" sz="3600" b="1" i="1" dirty="0" smtClean="0">
                <a:solidFill>
                  <a:srgbClr val="FF0000"/>
                </a:solidFill>
                <a:effectLst>
                  <a:outerShdw blurRad="38100" dist="38100" dir="2700000" algn="tl">
                    <a:srgbClr val="000000">
                      <a:alpha val="43137"/>
                    </a:srgbClr>
                  </a:outerShdw>
                </a:effectLst>
                <a:cs typeface="B Nazanin" pitchFamily="2" charset="-78"/>
              </a:rPr>
              <a:t>«روانی جنسی»: </a:t>
            </a:r>
            <a:r>
              <a:rPr lang="fa-IR" sz="3600" dirty="0" smtClean="0">
                <a:solidFill>
                  <a:schemeClr val="bg2">
                    <a:lumMod val="50000"/>
                  </a:schemeClr>
                </a:solidFill>
                <a:cs typeface="B Nazanin" pitchFamily="2" charset="-78"/>
              </a:rPr>
              <a:t>معتقد است نحوه ای که والدین </a:t>
            </a:r>
            <a:r>
              <a:rPr lang="fa-IR" sz="3600" i="1" dirty="0" smtClean="0">
                <a:solidFill>
                  <a:srgbClr val="C00000"/>
                </a:solidFill>
                <a:effectLst>
                  <a:outerShdw blurRad="38100" dist="38100" dir="2700000" algn="tl">
                    <a:srgbClr val="000000">
                      <a:alpha val="43137"/>
                    </a:srgbClr>
                  </a:outerShdw>
                </a:effectLst>
                <a:cs typeface="B Nazanin" pitchFamily="2" charset="-78"/>
              </a:rPr>
              <a:t>سایق های جنسی و پرخاشگری</a:t>
            </a:r>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 فرزند خود </a:t>
            </a:r>
            <a:r>
              <a:rPr lang="fa-IR" sz="3600" dirty="0" smtClean="0">
                <a:solidFill>
                  <a:schemeClr val="bg2">
                    <a:lumMod val="50000"/>
                  </a:schemeClr>
                </a:solidFill>
                <a:cs typeface="B Nazanin" pitchFamily="2" charset="-78"/>
              </a:rPr>
              <a:t>را در چند سال اول زندگی اداره می کنند، برای رشد شخصیتِ سالم، حیاتی است(پس از بررسی انگیزه های ناهشیار بیماران با پریشانی های هیجانی).</a:t>
            </a:r>
          </a:p>
          <a:p>
            <a:pPr algn="just" rtl="1"/>
            <a:r>
              <a:rPr lang="fa-IR" sz="3600" dirty="0" smtClean="0">
                <a:solidFill>
                  <a:schemeClr val="bg2">
                    <a:lumMod val="50000"/>
                  </a:schemeClr>
                </a:solidFill>
                <a:cs typeface="B Nazanin" pitchFamily="2" charset="-78"/>
              </a:rPr>
              <a:t>سه بخش شخصیت؛</a:t>
            </a:r>
          </a:p>
          <a:p>
            <a:pPr algn="just" rtl="1"/>
            <a:r>
              <a:rPr lang="fa-IR" sz="3600" dirty="0" smtClean="0">
                <a:solidFill>
                  <a:schemeClr val="bg2">
                    <a:lumMod val="50000"/>
                  </a:schemeClr>
                </a:solidFill>
                <a:cs typeface="B Nazanin" pitchFamily="2" charset="-78"/>
              </a:rPr>
              <a:t>1-  </a:t>
            </a:r>
            <a:r>
              <a:rPr lang="fa-IR" sz="3600" i="1" dirty="0" smtClean="0">
                <a:solidFill>
                  <a:srgbClr val="FF0000"/>
                </a:solidFill>
                <a:effectLst>
                  <a:outerShdw blurRad="38100" dist="38100" dir="2700000" algn="tl">
                    <a:srgbClr val="000000">
                      <a:alpha val="43137"/>
                    </a:srgbClr>
                  </a:outerShdw>
                </a:effectLst>
                <a:cs typeface="B Nazanin" pitchFamily="2" charset="-78"/>
              </a:rPr>
              <a:t>نهاد</a:t>
            </a:r>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a:t>
            </a:r>
          </a:p>
          <a:p>
            <a:pPr algn="just" rtl="1"/>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 2- </a:t>
            </a:r>
            <a:r>
              <a:rPr lang="fa-IR" sz="3600" i="1" dirty="0" smtClean="0">
                <a:solidFill>
                  <a:srgbClr val="FF0000"/>
                </a:solidFill>
                <a:effectLst>
                  <a:outerShdw blurRad="38100" dist="38100" dir="2700000" algn="tl">
                    <a:srgbClr val="000000">
                      <a:alpha val="43137"/>
                    </a:srgbClr>
                  </a:outerShdw>
                </a:effectLst>
                <a:cs typeface="B Nazanin" pitchFamily="2" charset="-78"/>
              </a:rPr>
              <a:t>خود</a:t>
            </a:r>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 </a:t>
            </a:r>
          </a:p>
          <a:p>
            <a:pPr algn="just" rtl="1"/>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3-  </a:t>
            </a:r>
            <a:r>
              <a:rPr lang="fa-IR" sz="3600" i="1" dirty="0" smtClean="0">
                <a:solidFill>
                  <a:srgbClr val="FF0000"/>
                </a:solidFill>
                <a:effectLst>
                  <a:outerShdw blurRad="38100" dist="38100" dir="2700000" algn="tl">
                    <a:srgbClr val="000000">
                      <a:alpha val="43137"/>
                    </a:srgbClr>
                  </a:outerShdw>
                </a:effectLst>
                <a:cs typeface="B Nazanin" pitchFamily="2" charset="-78"/>
              </a:rPr>
              <a:t>فراخود</a:t>
            </a:r>
            <a:r>
              <a:rPr lang="fa-IR" sz="3600" i="1" dirty="0" smtClean="0">
                <a:solidFill>
                  <a:schemeClr val="bg2">
                    <a:lumMod val="50000"/>
                  </a:schemeClr>
                </a:solidFill>
                <a:effectLst>
                  <a:outerShdw blurRad="38100" dist="38100" dir="2700000" algn="tl">
                    <a:srgbClr val="000000">
                      <a:alpha val="43137"/>
                    </a:srgbClr>
                  </a:outerShdw>
                </a:effectLst>
                <a:cs typeface="B Nazanin" pitchFamily="2" charset="-78"/>
              </a:rPr>
              <a:t> </a:t>
            </a:r>
          </a:p>
          <a:p>
            <a:pPr algn="just" rtl="1"/>
            <a:r>
              <a:rPr lang="fa-IR" sz="3600" dirty="0" smtClean="0">
                <a:solidFill>
                  <a:schemeClr val="bg2">
                    <a:lumMod val="50000"/>
                  </a:schemeClr>
                </a:solidFill>
                <a:cs typeface="B Nazanin" pitchFamily="2" charset="-78"/>
              </a:rPr>
              <a:t>در پنج مرحله که در جدول بعدی خلاصه شده است، یک پارچه می شوند:</a:t>
            </a:r>
            <a:endParaRPr lang="en-US" sz="3600" dirty="0">
              <a:solidFill>
                <a:schemeClr val="bg2">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458200" cy="5755422"/>
          </a:xfrm>
          <a:prstGeom prst="rect">
            <a:avLst/>
          </a:prstGeom>
          <a:noFill/>
        </p:spPr>
        <p:txBody>
          <a:bodyPr wrap="square" rtlCol="0">
            <a:spAutoFit/>
          </a:bodyPr>
          <a:lstStyle/>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نهاد: </a:t>
            </a:r>
            <a:r>
              <a:rPr lang="fa-IR" sz="3600" b="1" dirty="0" smtClean="0">
                <a:solidFill>
                  <a:srgbClr val="0070C0"/>
                </a:solidFill>
                <a:cs typeface="B Nazanin" pitchFamily="2" charset="-78"/>
              </a:rPr>
              <a:t>بزرگ ترین قسمت ذهن/شخصیت، منبع نیازها، و امیال زیستی- اساسی است، تابع اصل لذت.</a:t>
            </a:r>
          </a:p>
          <a:p>
            <a:pPr algn="just" rtl="1"/>
            <a:endParaRPr lang="fa-IR" b="1" dirty="0" smtClean="0">
              <a:solidFill>
                <a:srgbClr val="0070C0"/>
              </a:solidFill>
              <a:cs typeface="B Nazanin" pitchFamily="2" charset="-78"/>
            </a:endParaRPr>
          </a:p>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خود: </a:t>
            </a:r>
            <a:r>
              <a:rPr lang="fa-IR" sz="3600" b="1" dirty="0" smtClean="0">
                <a:solidFill>
                  <a:srgbClr val="002060"/>
                </a:solidFill>
                <a:cs typeface="B Nazanin" pitchFamily="2" charset="-78"/>
              </a:rPr>
              <a:t>قسمت هشیار و منطقی شخصیت/ در اوائل نوباوگی پدیدار می شود تا تکانه های «نهاد» را طوری هدایت کند که روی چیزهای مناسب، در زمان و مکان قابل قبول تخلیه شوند.</a:t>
            </a:r>
          </a:p>
          <a:p>
            <a:pPr algn="just" rtl="1"/>
            <a:endParaRPr lang="fa-IR" sz="2400" b="1" dirty="0" smtClean="0">
              <a:solidFill>
                <a:srgbClr val="002060"/>
              </a:solidFill>
              <a:cs typeface="B Nazanin" pitchFamily="2" charset="-78"/>
            </a:endParaRPr>
          </a:p>
          <a:p>
            <a:pPr algn="just" rtl="1"/>
            <a:r>
              <a:rPr lang="fa-IR" sz="3600" b="1" dirty="0" smtClean="0">
                <a:solidFill>
                  <a:srgbClr val="C00000"/>
                </a:solidFill>
                <a:effectLst>
                  <a:outerShdw blurRad="38100" dist="38100" dir="2700000" algn="tl">
                    <a:srgbClr val="000000">
                      <a:alpha val="43137"/>
                    </a:srgbClr>
                  </a:outerShdw>
                </a:effectLst>
                <a:cs typeface="B Nazanin" pitchFamily="2" charset="-78"/>
              </a:rPr>
              <a:t>فراخود(وجدان): </a:t>
            </a:r>
            <a:r>
              <a:rPr lang="fa-IR" sz="3600" b="1" dirty="0" smtClean="0">
                <a:cs typeface="B Nazanin" pitchFamily="2" charset="-78"/>
              </a:rPr>
              <a:t>در سن 6-3 سالگی از طریق تعامل با  والدین که تأکید دارند باید از ارزش های جامعه پیروی کنند، شکل می گیرد.</a:t>
            </a:r>
            <a:endParaRPr lang="en-US" sz="3600" b="1" dirty="0">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3970318"/>
          </a:xfrm>
          <a:prstGeom prst="rect">
            <a:avLst/>
          </a:prstGeom>
          <a:noFill/>
        </p:spPr>
        <p:txBody>
          <a:bodyPr wrap="square" rtlCol="0">
            <a:spAutoFit/>
          </a:bodyPr>
          <a:lstStyle/>
          <a:p>
            <a:pPr algn="just" rtl="1"/>
            <a:r>
              <a:rPr lang="fa-IR" sz="3600" dirty="0" smtClean="0">
                <a:solidFill>
                  <a:srgbClr val="C00000"/>
                </a:solidFill>
                <a:cs typeface="B Nazanin" pitchFamily="2" charset="-78"/>
              </a:rPr>
              <a:t>به اعتقاد «فروید»؛ </a:t>
            </a:r>
            <a:r>
              <a:rPr lang="fa-IR" sz="3600" dirty="0" smtClean="0">
                <a:solidFill>
                  <a:srgbClr val="0070C0"/>
                </a:solidFill>
                <a:cs typeface="B Nazanin" pitchFamily="2" charset="-78"/>
              </a:rPr>
              <a:t>اکنون «</a:t>
            </a:r>
            <a:r>
              <a:rPr lang="fa-IR" sz="3600" dirty="0" smtClean="0">
                <a:solidFill>
                  <a:srgbClr val="FF0000"/>
                </a:solidFill>
                <a:cs typeface="B Nazanin" pitchFamily="2" charset="-78"/>
              </a:rPr>
              <a:t>خود(من)</a:t>
            </a:r>
            <a:r>
              <a:rPr lang="fa-IR" sz="3600" dirty="0" smtClean="0">
                <a:solidFill>
                  <a:srgbClr val="0070C0"/>
                </a:solidFill>
                <a:cs typeface="B Nazanin" pitchFamily="2" charset="-78"/>
              </a:rPr>
              <a:t>» با تکلیفِ به طور فزایندۀ دشوارِ رفع و رجوع کردنِ درخواست های </a:t>
            </a:r>
            <a:r>
              <a:rPr lang="fa-IR" sz="3600" dirty="0" smtClean="0">
                <a:solidFill>
                  <a:srgbClr val="FF0000"/>
                </a:solidFill>
                <a:cs typeface="B Nazanin" pitchFamily="2" charset="-78"/>
              </a:rPr>
              <a:t>«نهاد»</a:t>
            </a:r>
            <a:r>
              <a:rPr lang="fa-IR" sz="3600" dirty="0" smtClean="0">
                <a:solidFill>
                  <a:schemeClr val="accent3">
                    <a:lumMod val="75000"/>
                  </a:schemeClr>
                </a:solidFill>
                <a:cs typeface="B Nazanin" pitchFamily="2" charset="-78"/>
              </a:rPr>
              <a:t>،</a:t>
            </a:r>
            <a:r>
              <a:rPr lang="fa-IR" sz="3600" dirty="0" smtClean="0">
                <a:solidFill>
                  <a:srgbClr val="FF0000"/>
                </a:solidFill>
                <a:cs typeface="B Nazanin" pitchFamily="2" charset="-78"/>
              </a:rPr>
              <a:t> «دنیای/واقعیات بیرونی»</a:t>
            </a:r>
            <a:r>
              <a:rPr lang="fa-IR" sz="3600" dirty="0" smtClean="0">
                <a:solidFill>
                  <a:schemeClr val="accent3">
                    <a:lumMod val="75000"/>
                  </a:schemeClr>
                </a:solidFill>
                <a:cs typeface="B Nazanin" pitchFamily="2" charset="-78"/>
              </a:rPr>
              <a:t>،</a:t>
            </a:r>
            <a:r>
              <a:rPr lang="fa-IR" sz="3600" dirty="0" smtClean="0">
                <a:solidFill>
                  <a:srgbClr val="FF0000"/>
                </a:solidFill>
                <a:cs typeface="B Nazanin" pitchFamily="2" charset="-78"/>
              </a:rPr>
              <a:t> </a:t>
            </a:r>
            <a:r>
              <a:rPr lang="fa-IR" sz="3600" dirty="0" smtClean="0">
                <a:solidFill>
                  <a:srgbClr val="0070C0"/>
                </a:solidFill>
                <a:cs typeface="B Nazanin" pitchFamily="2" charset="-78"/>
              </a:rPr>
              <a:t>و </a:t>
            </a:r>
            <a:r>
              <a:rPr lang="fa-IR" sz="3600" dirty="0" smtClean="0">
                <a:solidFill>
                  <a:srgbClr val="FF0000"/>
                </a:solidFill>
                <a:cs typeface="B Nazanin" pitchFamily="2" charset="-78"/>
              </a:rPr>
              <a:t>«وجدان» </a:t>
            </a:r>
            <a:r>
              <a:rPr lang="fa-IR" sz="3600" dirty="0" smtClean="0">
                <a:solidFill>
                  <a:srgbClr val="0070C0"/>
                </a:solidFill>
                <a:cs typeface="B Nazanin" pitchFamily="2" charset="-78"/>
              </a:rPr>
              <a:t>روبه رو است.</a:t>
            </a:r>
          </a:p>
          <a:p>
            <a:pPr algn="just" rtl="1"/>
            <a:endParaRPr lang="fa-IR" sz="3600" b="1" dirty="0" smtClean="0">
              <a:solidFill>
                <a:srgbClr val="0070C0"/>
              </a:solidFill>
              <a:cs typeface="B Nazanin" pitchFamily="2" charset="-78"/>
            </a:endParaRPr>
          </a:p>
          <a:p>
            <a:pPr algn="just" rtl="1"/>
            <a:r>
              <a:rPr lang="fa-IR" sz="3600" b="1" dirty="0" smtClean="0">
                <a:solidFill>
                  <a:schemeClr val="accent1">
                    <a:lumMod val="75000"/>
                  </a:schemeClr>
                </a:solidFill>
                <a:cs typeface="B Nazanin" pitchFamily="2" charset="-78"/>
              </a:rPr>
              <a:t>*****</a:t>
            </a:r>
            <a:r>
              <a:rPr lang="fa-IR" sz="3600" b="1" dirty="0" smtClean="0">
                <a:solidFill>
                  <a:srgbClr val="0070C0"/>
                </a:solidFill>
                <a:cs typeface="B Nazanin" pitchFamily="2" charset="-78"/>
              </a:rPr>
              <a:t>در نتیجه؛ روابطی که بین نهاد، خود، و فراخود در سال های </a:t>
            </a:r>
            <a:r>
              <a:rPr lang="fa-IR" sz="3600" b="1" i="1" dirty="0" smtClean="0">
                <a:solidFill>
                  <a:schemeClr val="accent1">
                    <a:lumMod val="75000"/>
                  </a:schemeClr>
                </a:solidFill>
                <a:effectLst>
                  <a:outerShdw blurRad="38100" dist="38100" dir="2700000" algn="tl">
                    <a:srgbClr val="000000">
                      <a:alpha val="43137"/>
                    </a:srgbClr>
                  </a:outerShdw>
                </a:effectLst>
                <a:cs typeface="B Nazanin" pitchFamily="2" charset="-78"/>
              </a:rPr>
              <a:t>پیش دبستانی </a:t>
            </a:r>
            <a:r>
              <a:rPr lang="fa-IR" sz="3600" b="1" dirty="0" smtClean="0">
                <a:solidFill>
                  <a:srgbClr val="0070C0"/>
                </a:solidFill>
                <a:cs typeface="B Nazanin" pitchFamily="2" charset="-78"/>
              </a:rPr>
              <a:t>برقرار می شوند، شخصیت اساسی فرد را تعیین می کنند.</a:t>
            </a:r>
            <a:r>
              <a:rPr lang="fa-IR" sz="3600" b="1" dirty="0" smtClean="0">
                <a:solidFill>
                  <a:schemeClr val="accent1">
                    <a:lumMod val="75000"/>
                  </a:schemeClr>
                </a:solidFill>
                <a:cs typeface="B Nazanin" pitchFamily="2" charset="-78"/>
              </a:rPr>
              <a:t>****</a:t>
            </a:r>
            <a:endParaRPr lang="en-US" sz="3600" b="1" dirty="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0884227"/>
              </p:ext>
            </p:extLst>
          </p:nvPr>
        </p:nvGraphicFramePr>
        <p:xfrm>
          <a:off x="0" y="0"/>
          <a:ext cx="9144000" cy="6858000"/>
        </p:xfrm>
        <a:graphic>
          <a:graphicData uri="http://schemas.openxmlformats.org/drawingml/2006/table">
            <a:tbl>
              <a:tblPr firstRow="1" bandRow="1">
                <a:tableStyleId>{5C22544A-7EE6-4342-B048-85BDC9FD1C3A}</a:tableStyleId>
              </a:tblPr>
              <a:tblGrid>
                <a:gridCol w="6817895">
                  <a:extLst>
                    <a:ext uri="{9D8B030D-6E8A-4147-A177-3AD203B41FA5}">
                      <a16:colId xmlns:a16="http://schemas.microsoft.com/office/drawing/2014/main" val="20000"/>
                    </a:ext>
                  </a:extLst>
                </a:gridCol>
                <a:gridCol w="1042737">
                  <a:extLst>
                    <a:ext uri="{9D8B030D-6E8A-4147-A177-3AD203B41FA5}">
                      <a16:colId xmlns:a16="http://schemas.microsoft.com/office/drawing/2014/main" val="20001"/>
                    </a:ext>
                  </a:extLst>
                </a:gridCol>
                <a:gridCol w="1283368">
                  <a:extLst>
                    <a:ext uri="{9D8B030D-6E8A-4147-A177-3AD203B41FA5}">
                      <a16:colId xmlns:a16="http://schemas.microsoft.com/office/drawing/2014/main" val="20002"/>
                    </a:ext>
                  </a:extLst>
                </a:gridCol>
              </a:tblGrid>
              <a:tr h="643887">
                <a:tc>
                  <a:txBody>
                    <a:bodyPr/>
                    <a:lstStyle/>
                    <a:p>
                      <a:pPr algn="ctr"/>
                      <a:r>
                        <a:rPr lang="fa-IR" dirty="0" smtClean="0">
                          <a:cs typeface="B Nazanin" pitchFamily="2" charset="-78"/>
                        </a:rPr>
                        <a:t>شرح</a:t>
                      </a:r>
                      <a:endParaRPr lang="en-US" dirty="0">
                        <a:cs typeface="B Nazanin" pitchFamily="2" charset="-78"/>
                      </a:endParaRPr>
                    </a:p>
                  </a:txBody>
                  <a:tcPr/>
                </a:tc>
                <a:tc>
                  <a:txBody>
                    <a:bodyPr/>
                    <a:lstStyle/>
                    <a:p>
                      <a:pPr algn="ctr"/>
                      <a:r>
                        <a:rPr lang="fa-IR" dirty="0" smtClean="0">
                          <a:cs typeface="B Nazanin" pitchFamily="2" charset="-78"/>
                        </a:rPr>
                        <a:t>دوره رشد</a:t>
                      </a:r>
                      <a:endParaRPr lang="en-US" dirty="0">
                        <a:cs typeface="B Nazanin" pitchFamily="2" charset="-78"/>
                      </a:endParaRPr>
                    </a:p>
                  </a:txBody>
                  <a:tcPr/>
                </a:tc>
                <a:tc>
                  <a:txBody>
                    <a:bodyPr/>
                    <a:lstStyle/>
                    <a:p>
                      <a:pPr algn="ctr"/>
                      <a:r>
                        <a:rPr lang="fa-IR" sz="1600" dirty="0" smtClean="0">
                          <a:cs typeface="B Nazanin" pitchFamily="2" charset="-78"/>
                        </a:rPr>
                        <a:t>مرحله</a:t>
                      </a:r>
                    </a:p>
                    <a:p>
                      <a:pPr algn="ctr"/>
                      <a:r>
                        <a:rPr lang="fa-IR" sz="1600" dirty="0" smtClean="0">
                          <a:cs typeface="B Nazanin" pitchFamily="2" charset="-78"/>
                        </a:rPr>
                        <a:t> روانی-</a:t>
                      </a:r>
                      <a:r>
                        <a:rPr lang="fa-IR" sz="1600" baseline="0" dirty="0" smtClean="0">
                          <a:cs typeface="B Nazanin" pitchFamily="2" charset="-78"/>
                        </a:rPr>
                        <a:t> جنسی</a:t>
                      </a:r>
                      <a:endParaRPr lang="en-US" sz="1600" dirty="0">
                        <a:cs typeface="B Nazanin" pitchFamily="2" charset="-78"/>
                      </a:endParaRPr>
                    </a:p>
                  </a:txBody>
                  <a:tcPr/>
                </a:tc>
                <a:extLst>
                  <a:ext uri="{0D108BD9-81ED-4DB2-BD59-A6C34878D82A}">
                    <a16:rowId xmlns:a16="http://schemas.microsoft.com/office/drawing/2014/main" val="10000"/>
                  </a:ext>
                </a:extLst>
              </a:tr>
              <a:tr h="1351339">
                <a:tc>
                  <a:txBody>
                    <a:bodyPr/>
                    <a:lstStyle/>
                    <a:p>
                      <a:pPr algn="just" rtl="1"/>
                      <a:r>
                        <a:rPr lang="fa-IR" sz="1800" b="1" dirty="0" smtClean="0">
                          <a:cs typeface="B Nazanin" pitchFamily="2" charset="-78"/>
                        </a:rPr>
                        <a:t> خودِ تازه، فعالیت های مکیدن بچه را به سمت پستان یا شیشه شیر هدایت می کند. اگر</a:t>
                      </a:r>
                      <a:r>
                        <a:rPr lang="fa-IR" sz="1800" b="1" baseline="0" dirty="0" smtClean="0">
                          <a:cs typeface="B Nazanin" pitchFamily="2" charset="-78"/>
                        </a:rPr>
                        <a:t> نیازهای دهانی به طور مناسب ارضا نشوند امکان دارد که فرد عادت هایی مثل شست مکیدن، ناخن جویدن، و مداد جویدن را در کودکی، و پرخوری و سیگار کشیدن را در بزرگسالی پرورش دهد.</a:t>
                      </a:r>
                      <a:endParaRPr lang="en-US" sz="1800" b="1" dirty="0">
                        <a:cs typeface="B Nazanin" pitchFamily="2" charset="-78"/>
                      </a:endParaRPr>
                    </a:p>
                  </a:txBody>
                  <a:tcPr/>
                </a:tc>
                <a:tc>
                  <a:txBody>
                    <a:bodyPr/>
                    <a:lstStyle/>
                    <a:p>
                      <a:pPr algn="ctr" rtl="1"/>
                      <a:r>
                        <a:rPr lang="fa-IR" b="1" dirty="0" smtClean="0">
                          <a:effectLst>
                            <a:outerShdw blurRad="38100" dist="38100" dir="2700000" algn="tl">
                              <a:srgbClr val="000000">
                                <a:alpha val="43137"/>
                              </a:srgbClr>
                            </a:outerShdw>
                          </a:effectLst>
                          <a:cs typeface="B Nazanin" pitchFamily="2" charset="-78"/>
                        </a:rPr>
                        <a:t>تولد تا 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دهانی</a:t>
                      </a:r>
                    </a:p>
                    <a:p>
                      <a:pPr algn="ctr"/>
                      <a:endParaRPr lang="fa-IR" b="1" dirty="0" smtClean="0">
                        <a:effectLst>
                          <a:outerShdw blurRad="38100" dist="38100" dir="2700000" algn="tl">
                            <a:srgbClr val="000000">
                              <a:alpha val="43137"/>
                            </a:srgbClr>
                          </a:outerShdw>
                        </a:effectLst>
                        <a:cs typeface="B Nazanin" pitchFamily="2" charset="-78"/>
                      </a:endParaRPr>
                    </a:p>
                    <a:p>
                      <a:pPr algn="ct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1"/>
                  </a:ext>
                </a:extLst>
              </a:tr>
              <a:tr h="1621606">
                <a:tc>
                  <a:txBody>
                    <a:bodyPr/>
                    <a:lstStyle/>
                    <a:p>
                      <a:pPr algn="just" rtl="1"/>
                      <a:r>
                        <a:rPr lang="fa-IR" sz="1800" dirty="0" smtClean="0">
                          <a:cs typeface="B Nazanin" pitchFamily="2" charset="-78"/>
                        </a:rPr>
                        <a:t> </a:t>
                      </a:r>
                      <a:r>
                        <a:rPr lang="fa-IR" sz="1800" b="1" dirty="0" smtClean="0">
                          <a:cs typeface="B Nazanin" pitchFamily="2" charset="-78"/>
                        </a:rPr>
                        <a:t>کودکان نوپا و پیش دبستانی از نگهداشتن و رها کردن</a:t>
                      </a:r>
                      <a:r>
                        <a:rPr lang="fa-IR" sz="1800" b="1" baseline="0" dirty="0" smtClean="0">
                          <a:cs typeface="B Nazanin" pitchFamily="2" charset="-78"/>
                        </a:rPr>
                        <a:t> ادرار و مدفوع لذت می برند. آموزش استفاده از توالت، مسأله مهمی بین والد و فرزند می شود. اگر والدین اصرار داشته باشند که کودکان قبل از این که آمادگی داشته باشند، آموزش ببینند، یا چنان چه آنها توقع خیلی کم داشته باشند، تعارض های مریوط به کنترل مقعد ممکن است به شکل نظم و پاکیزگی بیش از حد یا شلختگی و بی نظمی آشکار شوند.</a:t>
                      </a:r>
                      <a:endParaRPr lang="en-US" sz="1800" b="1"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1</a:t>
                      </a:r>
                      <a:r>
                        <a:rPr lang="fa-IR" b="1" baseline="0"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تا 3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rPr>
                        <a:t>مقعدی</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r h="1545326">
                <a:tc>
                  <a:txBody>
                    <a:bodyPr/>
                    <a:lstStyle/>
                    <a:p>
                      <a:pPr algn="just" rtl="1"/>
                      <a:r>
                        <a:rPr lang="fa-IR" b="1" dirty="0" smtClean="0">
                          <a:cs typeface="B Nazanin" pitchFamily="2" charset="-78"/>
                        </a:rPr>
                        <a:t>هنگامی که کودکان پیش</a:t>
                      </a:r>
                      <a:r>
                        <a:rPr lang="fa-IR" b="1" baseline="0" dirty="0" smtClean="0">
                          <a:cs typeface="B Nazanin" pitchFamily="2" charset="-78"/>
                        </a:rPr>
                        <a:t> دبستانی از تحریک اندام تناسلی لذت می برند، تعارض ادیپ در مورد پسرها و تعارض الکترا در مورد دختران ایجاد می شود: کودکان نسبت به والدِ جنسِ مخالفِ خود احساس جنسی می کنند. آنها برای اجتناب از تنبیه، این میل را رها کرده و خصوصیات و ارزش های والدِ هم جنسِ خود را می پذیرند. در نتیجه، فراخود شکل می گیرد، و کودکان هر بار که از این معیارها تخلف کنند، احساس گناه می کنند. </a:t>
                      </a:r>
                      <a:endParaRPr lang="fa-IR" b="1" dirty="0" smtClean="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3 تا 6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آلتی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3"/>
                  </a:ext>
                </a:extLst>
              </a:tr>
              <a:tr h="730014">
                <a:tc>
                  <a:txBody>
                    <a:bodyPr/>
                    <a:lstStyle/>
                    <a:p>
                      <a:pPr algn="just" rtl="1"/>
                      <a:r>
                        <a:rPr lang="fa-IR" b="1" dirty="0" smtClean="0">
                          <a:cs typeface="B Nazanin" pitchFamily="2" charset="-78"/>
                        </a:rPr>
                        <a:t>غرایز جنسی خفته هستند و فراخود بیشتر رشد می کند.</a:t>
                      </a:r>
                      <a:r>
                        <a:rPr lang="fa-IR" b="1" baseline="0" dirty="0" smtClean="0">
                          <a:cs typeface="B Nazanin" pitchFamily="2" charset="-78"/>
                        </a:rPr>
                        <a:t> کودک از بزرگسالان و همسالانِ هم جنسِ خارج از خانواده، ارزش های اجتماعی تازه ای را کسب می کند.</a:t>
                      </a:r>
                      <a:endParaRPr lang="en-US" b="1"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6 تا 11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نهفتگی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4"/>
                  </a:ext>
                </a:extLst>
              </a:tr>
              <a:tr h="965828">
                <a:tc>
                  <a:txBody>
                    <a:bodyPr/>
                    <a:lstStyle/>
                    <a:p>
                      <a:pPr algn="just" rtl="1"/>
                      <a:r>
                        <a:rPr lang="fa-IR" b="1" dirty="0" smtClean="0">
                          <a:cs typeface="B Nazanin" pitchFamily="2" charset="-78"/>
                        </a:rPr>
                        <a:t>با</a:t>
                      </a:r>
                      <a:r>
                        <a:rPr lang="fa-IR" b="1" baseline="0" dirty="0" smtClean="0">
                          <a:cs typeface="B Nazanin" pitchFamily="2" charset="-78"/>
                        </a:rPr>
                        <a:t> فراسیدن بلوغ، تکانه های جنسیِ مرحله آلتی از نو ظاهر می شوند. اگر رشد در طول مراحل پیشین موفقیت آمیز بوده باشد، به ازدواج، رابطۀ جنسی پخته، و به دنیا آوردن فرزندان و بزرگ کردن آنها منجر می شود. این مرحله تا بزرگسالی ادامه می یابد.</a:t>
                      </a:r>
                      <a:endParaRPr lang="en-US" b="1"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نوجوانی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تناسلی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534400" cy="5016758"/>
          </a:xfrm>
          <a:prstGeom prst="rect">
            <a:avLst/>
          </a:prstGeom>
          <a:noFill/>
        </p:spPr>
        <p:txBody>
          <a:bodyPr wrap="square" rtlCol="0">
            <a:spAutoFit/>
          </a:bodyPr>
          <a:lstStyle/>
          <a:p>
            <a:pPr algn="just" rtl="1"/>
            <a:r>
              <a:rPr lang="fa-IR" sz="4000" dirty="0" smtClean="0">
                <a:solidFill>
                  <a:schemeClr val="accent1">
                    <a:lumMod val="75000"/>
                  </a:schemeClr>
                </a:solidFill>
                <a:effectLst>
                  <a:outerShdw blurRad="38100" dist="38100" dir="2700000" algn="tl">
                    <a:srgbClr val="000000">
                      <a:alpha val="43137"/>
                    </a:srgbClr>
                  </a:outerShdw>
                </a:effectLst>
                <a:cs typeface="B Nazanin" pitchFamily="2" charset="-78"/>
              </a:rPr>
              <a:t>ضعف نظریۀ فروید:</a:t>
            </a:r>
          </a:p>
          <a:p>
            <a:pPr algn="just" rtl="1"/>
            <a:endParaRPr lang="fa-IR" sz="4000" dirty="0" smtClean="0">
              <a:solidFill>
                <a:schemeClr val="accent1">
                  <a:lumMod val="75000"/>
                </a:schemeClr>
              </a:solidFill>
              <a:effectLst>
                <a:outerShdw blurRad="38100" dist="38100" dir="2700000" algn="tl">
                  <a:srgbClr val="000000">
                    <a:alpha val="43137"/>
                  </a:srgbClr>
                </a:outerShdw>
              </a:effectLst>
              <a:cs typeface="B Nazanin" pitchFamily="2" charset="-78"/>
            </a:endParaRPr>
          </a:p>
          <a:p>
            <a:pPr algn="just" rtl="1">
              <a:buBlip>
                <a:blip r:embed="rId2"/>
              </a:buBlip>
            </a:pPr>
            <a:r>
              <a:rPr lang="fa-IR" sz="4000" dirty="0" smtClean="0">
                <a:solidFill>
                  <a:srgbClr val="0070C0"/>
                </a:solidFill>
                <a:effectLst>
                  <a:outerShdw blurRad="38100" dist="38100" dir="2700000" algn="tl">
                    <a:srgbClr val="000000">
                      <a:alpha val="43137"/>
                    </a:srgbClr>
                  </a:outerShdw>
                </a:effectLst>
                <a:cs typeface="B Nazanin" pitchFamily="2" charset="-78"/>
              </a:rPr>
              <a:t> </a:t>
            </a:r>
            <a:r>
              <a:rPr lang="fa-IR" sz="4000" dirty="0" smtClean="0">
                <a:solidFill>
                  <a:srgbClr val="0070C0"/>
                </a:solidFill>
                <a:cs typeface="B Nazanin" pitchFamily="2" charset="-78"/>
              </a:rPr>
              <a:t>بر تأثیر نیازهای جنسی در رشد زیاد تأکید کرده است.</a:t>
            </a:r>
          </a:p>
          <a:p>
            <a:pPr algn="just" rtl="1">
              <a:buBlip>
                <a:blip r:embed="rId2"/>
              </a:buBlip>
            </a:pPr>
            <a:r>
              <a:rPr lang="fa-IR" sz="4000" dirty="0" smtClean="0">
                <a:solidFill>
                  <a:srgbClr val="0070C0"/>
                </a:solidFill>
                <a:cs typeface="B Nazanin" pitchFamily="2" charset="-78"/>
              </a:rPr>
              <a:t> بر مشکلات بزرگسالانِ ثروتمند که از لحاظ جنسی سرکوب شده بودند، استوار است نه جامعۀ ویکتوریایی قرن 19.</a:t>
            </a:r>
          </a:p>
          <a:p>
            <a:pPr algn="just" rtl="1">
              <a:buBlip>
                <a:blip r:embed="rId2"/>
              </a:buBlip>
            </a:pPr>
            <a:r>
              <a:rPr lang="fa-IR" sz="4000" dirty="0" smtClean="0">
                <a:solidFill>
                  <a:srgbClr val="0070C0"/>
                </a:solidFill>
                <a:cs typeface="B Nazanin" pitchFamily="2" charset="-78"/>
              </a:rPr>
              <a:t> فروید مستقیماً کودکان را بررسی نکرد.</a:t>
            </a:r>
            <a:endParaRPr lang="en-US" sz="4000" dirty="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686800" cy="3416320"/>
          </a:xfrm>
          <a:prstGeom prst="rect">
            <a:avLst/>
          </a:prstGeom>
          <a:noFill/>
        </p:spPr>
        <p:txBody>
          <a:bodyPr wrap="square" rtlCol="0">
            <a:spAutoFit/>
          </a:bodyPr>
          <a:lstStyle/>
          <a:p>
            <a:pPr algn="just" rtl="1"/>
            <a:r>
              <a:rPr lang="fa-IR" sz="3600" dirty="0" smtClean="0">
                <a:solidFill>
                  <a:srgbClr val="0070C0"/>
                </a:solidFill>
                <a:cs typeface="B Nazanin" pitchFamily="2" charset="-78"/>
              </a:rPr>
              <a:t>چند تن از طرفداران فروید آن چه را که از نظریه او مفید بود، گرفتند و دیدگاه وی را تعدیل کردند و به «</a:t>
            </a:r>
            <a:r>
              <a:rPr lang="fa-IR" sz="3600" dirty="0" smtClean="0">
                <a:solidFill>
                  <a:srgbClr val="C00000"/>
                </a:solidFill>
                <a:cs typeface="B Nazanin" pitchFamily="2" charset="-78"/>
              </a:rPr>
              <a:t>نئوفرویدی ها</a:t>
            </a:r>
            <a:r>
              <a:rPr lang="fa-IR" sz="3600" dirty="0" smtClean="0">
                <a:solidFill>
                  <a:srgbClr val="0070C0"/>
                </a:solidFill>
                <a:cs typeface="B Nazanin" pitchFamily="2" charset="-78"/>
              </a:rPr>
              <a:t>» موسومند.</a:t>
            </a:r>
          </a:p>
          <a:p>
            <a:pPr algn="just" rtl="1"/>
            <a:endParaRPr lang="fa-IR" sz="3600" dirty="0" smtClean="0">
              <a:solidFill>
                <a:srgbClr val="0070C0"/>
              </a:solidFill>
              <a:cs typeface="B Nazanin" pitchFamily="2" charset="-78"/>
            </a:endParaRPr>
          </a:p>
          <a:p>
            <a:pPr algn="just" rtl="1"/>
            <a:r>
              <a:rPr lang="fa-IR" sz="3600" dirty="0" smtClean="0">
                <a:solidFill>
                  <a:srgbClr val="C00000"/>
                </a:solidFill>
                <a:effectLst>
                  <a:outerShdw blurRad="38100" dist="38100" dir="2700000" algn="tl">
                    <a:srgbClr val="000000">
                      <a:alpha val="43137"/>
                    </a:srgbClr>
                  </a:outerShdw>
                </a:effectLst>
                <a:cs typeface="B Nazanin" pitchFamily="2" charset="-78"/>
              </a:rPr>
              <a:t>«اریکسون» </a:t>
            </a:r>
            <a:r>
              <a:rPr lang="fa-IR" sz="3600" dirty="0" smtClean="0">
                <a:solidFill>
                  <a:srgbClr val="0070C0"/>
                </a:solidFill>
                <a:cs typeface="B Nazanin" pitchFamily="2" charset="-78"/>
              </a:rPr>
              <a:t>چهارچوب روانی- جنسی فروید را پذیرفت اما وضعیت رشد را در هر مرحله گسترش داد.</a:t>
            </a:r>
            <a:endParaRPr lang="en-US" sz="3600"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pic>
        <p:nvPicPr>
          <p:cNvPr id="3" name="Picture 2" descr="رشد3.jpg"/>
          <p:cNvPicPr>
            <a:picLocks noChangeAspect="1"/>
          </p:cNvPicPr>
          <p:nvPr/>
        </p:nvPicPr>
        <p:blipFill>
          <a:blip r:embed="rId2" cstate="print"/>
          <a:stretch>
            <a:fillRect/>
          </a:stretch>
        </p:blipFill>
        <p:spPr>
          <a:xfrm>
            <a:off x="533400" y="4038600"/>
            <a:ext cx="8153400" cy="2133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5693866"/>
          </a:xfrm>
          <a:prstGeom prst="rect">
            <a:avLst/>
          </a:prstGeom>
          <a:noFill/>
        </p:spPr>
        <p:txBody>
          <a:bodyPr wrap="square" rtlCol="0">
            <a:spAutoFit/>
          </a:bodyPr>
          <a:lstStyle/>
          <a:p>
            <a:pPr algn="just" rtl="1"/>
            <a:r>
              <a:rPr lang="fa-IR" sz="2800" b="1" dirty="0" smtClean="0">
                <a:solidFill>
                  <a:srgbClr val="FF0000"/>
                </a:solidFill>
                <a:effectLst>
                  <a:outerShdw blurRad="38100" dist="38100" dir="2700000" algn="tl">
                    <a:srgbClr val="000000">
                      <a:alpha val="43137"/>
                    </a:srgbClr>
                  </a:outerShdw>
                </a:effectLst>
                <a:cs typeface="B Nazanin" pitchFamily="2" charset="-78"/>
              </a:rPr>
              <a:t>” اریکسون در نظریه روانی– اجتماعی“ </a:t>
            </a:r>
            <a:r>
              <a:rPr lang="fa-IR" sz="2800" dirty="0" smtClean="0">
                <a:cs typeface="B Nazanin" pitchFamily="2" charset="-78"/>
              </a:rPr>
              <a:t>خود بر این امر تأکید کرد که:</a:t>
            </a:r>
          </a:p>
          <a:p>
            <a:pPr algn="just" rtl="1"/>
            <a:r>
              <a:rPr lang="fa-IR" sz="2800" dirty="0" smtClean="0">
                <a:cs typeface="B Nazanin" pitchFamily="2" charset="-78"/>
              </a:rPr>
              <a:t>- «خود» صرفاً بین تکانه های نهاد و درخواست های «فراخود» میانجی گری نمی کند.</a:t>
            </a:r>
          </a:p>
          <a:p>
            <a:pPr marL="457200" indent="-457200" algn="just" rtl="1">
              <a:buFontTx/>
              <a:buChar char="-"/>
            </a:pPr>
            <a:r>
              <a:rPr lang="fa-IR" sz="2800" dirty="0" smtClean="0">
                <a:cs typeface="B Nazanin" pitchFamily="2" charset="-78"/>
              </a:rPr>
              <a:t>خود در اختیار تامین نیازهای نهاد نیست. </a:t>
            </a:r>
          </a:p>
          <a:p>
            <a:pPr marL="457200" indent="-457200" algn="just" rtl="1">
              <a:buFontTx/>
              <a:buChar char="-"/>
            </a:pPr>
            <a:r>
              <a:rPr lang="fa-IR" sz="2800" dirty="0" smtClean="0">
                <a:cs typeface="B Nazanin" pitchFamily="2" charset="-78"/>
              </a:rPr>
              <a:t>خود از نهاد ضعیف تر نیست.</a:t>
            </a:r>
          </a:p>
          <a:p>
            <a:pPr marL="457200" indent="-457200" algn="just" rtl="1">
              <a:buFontTx/>
              <a:buChar char="-"/>
            </a:pPr>
            <a:r>
              <a:rPr lang="fa-IR" sz="2800" dirty="0" smtClean="0">
                <a:cs typeface="B Nazanin" pitchFamily="2" charset="-78"/>
              </a:rPr>
              <a:t> </a:t>
            </a:r>
            <a:r>
              <a:rPr lang="fa-IR" sz="2800" b="1" dirty="0" smtClean="0">
                <a:solidFill>
                  <a:srgbClr val="FF0000"/>
                </a:solidFill>
                <a:cs typeface="B Nazanin" pitchFamily="2" charset="-78"/>
              </a:rPr>
              <a:t>بلکه «خودِ»: </a:t>
            </a:r>
            <a:r>
              <a:rPr lang="fa-IR" sz="2800" dirty="0" smtClean="0">
                <a:cs typeface="B Nazanin" pitchFamily="2" charset="-78"/>
              </a:rPr>
              <a:t>نیروی مثبتی است که هویت شخصی را شکل می دهد، </a:t>
            </a:r>
          </a:p>
          <a:p>
            <a:pPr marL="457200" indent="-457200" algn="just" rtl="1">
              <a:buFontTx/>
              <a:buChar char="-"/>
            </a:pPr>
            <a:r>
              <a:rPr lang="fa-IR" sz="2800" dirty="0" smtClean="0">
                <a:cs typeface="B Nazanin" pitchFamily="2" charset="-78"/>
              </a:rPr>
              <a:t>عامل سازگاری است: کودک در هر مرحلۀ رشد، نگرش ها و مهارت هایی کسب می کند که او را عضو فعال و مؤثر جامعه می سازد. </a:t>
            </a:r>
          </a:p>
          <a:p>
            <a:pPr marL="457200" indent="-457200" algn="just" rtl="1">
              <a:buFontTx/>
              <a:buChar char="-"/>
            </a:pPr>
            <a:r>
              <a:rPr lang="fa-IR" sz="2800" dirty="0" smtClean="0">
                <a:cs typeface="B Nazanin" pitchFamily="2" charset="-78"/>
              </a:rPr>
              <a:t>به عنوان محور شخصیت: سازگاری با تعارض ها و بحران های زندگی. </a:t>
            </a:r>
          </a:p>
          <a:p>
            <a:pPr marL="457200" indent="-457200" algn="just" rtl="1">
              <a:buFontTx/>
              <a:buChar char="-"/>
            </a:pPr>
            <a:r>
              <a:rPr lang="fa-IR" sz="2800" dirty="0" smtClean="0">
                <a:cs typeface="B Nazanin" pitchFamily="2" charset="-78"/>
              </a:rPr>
              <a:t>تاثیر جامعه برخود و رشد: انسان توانایی فطری رشد رادارد امار خود در جامعه صورت می گیرد.</a:t>
            </a:r>
          </a:p>
          <a:p>
            <a:pPr marL="457200" indent="-457200" algn="just" rtl="1">
              <a:buFontTx/>
              <a:buChar char="-"/>
            </a:pPr>
            <a:r>
              <a:rPr lang="fa-IR" sz="2800" dirty="0" smtClean="0">
                <a:cs typeface="B Nazanin" pitchFamily="2" charset="-78"/>
              </a:rPr>
              <a:t> او معتقد بود رشدِ بهنجار را باید در رابطه با شرایط زندگی در هر</a:t>
            </a:r>
            <a:r>
              <a:rPr lang="fa-IR" sz="2800" b="1" dirty="0" smtClean="0">
                <a:solidFill>
                  <a:srgbClr val="C00000"/>
                </a:solidFill>
                <a:effectLst>
                  <a:outerShdw blurRad="38100" dist="38100" dir="2700000" algn="tl">
                    <a:srgbClr val="000000">
                      <a:alpha val="43137"/>
                    </a:srgbClr>
                  </a:outerShdw>
                </a:effectLst>
                <a:cs typeface="B Nazanin" pitchFamily="2" charset="-78"/>
              </a:rPr>
              <a:t> فرهنگ و تاریخ</a:t>
            </a:r>
            <a:r>
              <a:rPr lang="fa-IR" sz="2800" dirty="0" smtClean="0">
                <a:solidFill>
                  <a:srgbClr val="C00000"/>
                </a:solidFill>
                <a:cs typeface="B Nazanin" pitchFamily="2" charset="-78"/>
              </a:rPr>
              <a:t> </a:t>
            </a:r>
            <a:r>
              <a:rPr lang="fa-IR" sz="2800" dirty="0" smtClean="0">
                <a:cs typeface="B Nazanin" pitchFamily="2" charset="-78"/>
              </a:rPr>
              <a:t>در نظر گرفت.</a:t>
            </a:r>
            <a:endParaRPr lang="en-US" sz="2800" dirty="0">
              <a:cs typeface="B Nazanin" pitchFamily="2" charset="-78"/>
            </a:endParaRPr>
          </a:p>
        </p:txBody>
      </p:sp>
    </p:spTree>
    <p:extLst>
      <p:ext uri="{BB962C8B-B14F-4D97-AF65-F5344CB8AC3E}">
        <p14:creationId xmlns:p14="http://schemas.microsoft.com/office/powerpoint/2010/main" val="64522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6916"/>
            <a:ext cx="8763000" cy="6771084"/>
          </a:xfrm>
          <a:prstGeom prst="rect">
            <a:avLst/>
          </a:prstGeom>
          <a:noFill/>
        </p:spPr>
        <p:txBody>
          <a:bodyPr wrap="square" rtlCol="0">
            <a:spAutoFit/>
          </a:bodyPr>
          <a:lstStyle/>
          <a:p>
            <a:pPr algn="just" rtl="1"/>
            <a:r>
              <a:rPr lang="fa-IR" sz="2800" b="1" dirty="0" smtClean="0">
                <a:solidFill>
                  <a:srgbClr val="FF0000"/>
                </a:solidFill>
                <a:effectLst>
                  <a:outerShdw blurRad="38100" dist="38100" dir="2700000" algn="tl">
                    <a:srgbClr val="000000">
                      <a:alpha val="43137"/>
                    </a:srgbClr>
                  </a:outerShdw>
                </a:effectLst>
                <a:cs typeface="B Nazanin" pitchFamily="2" charset="-78"/>
              </a:rPr>
              <a:t>”نظریه روانی– اجتماعی اریکسون“: قوانین رشد از نظر اریکسون</a:t>
            </a:r>
            <a:endParaRPr lang="fa-IR" sz="2800" dirty="0" smtClean="0">
              <a:cs typeface="B Nazanin" pitchFamily="2" charset="-78"/>
            </a:endParaRPr>
          </a:p>
          <a:p>
            <a:pPr algn="just" rtl="1">
              <a:lnSpc>
                <a:spcPct val="150000"/>
              </a:lnSpc>
            </a:pPr>
            <a:r>
              <a:rPr lang="fa-IR" sz="2800" b="1" dirty="0" smtClean="0">
                <a:solidFill>
                  <a:srgbClr val="FF0000"/>
                </a:solidFill>
                <a:cs typeface="B Nazanin" pitchFamily="2" charset="-78"/>
              </a:rPr>
              <a:t>1- اصل اپی ژنتیک</a:t>
            </a:r>
            <a:r>
              <a:rPr lang="en-US" sz="2400" b="1" dirty="0" err="1" smtClean="0">
                <a:solidFill>
                  <a:srgbClr val="FF0000"/>
                </a:solidFill>
                <a:cs typeface="B Nazanin" pitchFamily="2" charset="-78"/>
              </a:rPr>
              <a:t>Epigentic</a:t>
            </a:r>
            <a:r>
              <a:rPr lang="en-US" sz="2400" b="1" dirty="0" smtClean="0">
                <a:solidFill>
                  <a:srgbClr val="FF0000"/>
                </a:solidFill>
                <a:cs typeface="B Nazanin" pitchFamily="2" charset="-78"/>
              </a:rPr>
              <a:t> principle</a:t>
            </a:r>
            <a:r>
              <a:rPr lang="fa-IR" sz="2800" dirty="0" smtClean="0">
                <a:cs typeface="B Nazanin" pitchFamily="2" charset="-78"/>
              </a:rPr>
              <a:t>: </a:t>
            </a:r>
          </a:p>
          <a:p>
            <a:pPr algn="just" rtl="1"/>
            <a:r>
              <a:rPr lang="fa-IR" sz="2800" dirty="0" smtClean="0">
                <a:cs typeface="B Nazanin" pitchFamily="2" charset="-78"/>
              </a:rPr>
              <a:t> - رشد برنامه و نقشه اولیه فطری دارد و باید هر چیزی در زمان خود اتفاق بیفتد. هرچیزی باید در زمان خودش اتفاق بیفتد.</a:t>
            </a:r>
          </a:p>
          <a:p>
            <a:pPr algn="just" rtl="1"/>
            <a:r>
              <a:rPr lang="fa-IR" sz="2800" dirty="0" smtClean="0">
                <a:cs typeface="B Nazanin" pitchFamily="2" charset="-78"/>
              </a:rPr>
              <a:t>- هر مرحله مقدمه و زمینه مرحله بعدی است و آمادگی ورود به مرحله بعد را  ایجاد می کند. به عنوان مثال سینه خیز رفتن، مقدمه چهار دست و پا رفتن است؛ اعتماد مقدمه خود مختاری است. </a:t>
            </a:r>
          </a:p>
          <a:p>
            <a:pPr algn="just" rtl="1"/>
            <a:r>
              <a:rPr lang="fa-IR" sz="2800" b="1" dirty="0" smtClean="0">
                <a:solidFill>
                  <a:srgbClr val="FF0000"/>
                </a:solidFill>
                <a:cs typeface="B Nazanin" pitchFamily="2" charset="-78"/>
              </a:rPr>
              <a:t>2- تعامل اضداد (تعارضات زندگی)</a:t>
            </a:r>
            <a:r>
              <a:rPr lang="fa-IR" sz="2800" dirty="0" smtClean="0">
                <a:cs typeface="B Nazanin" pitchFamily="2" charset="-78"/>
              </a:rPr>
              <a:t>: زندگی بدون مشکل نیست.</a:t>
            </a:r>
          </a:p>
          <a:p>
            <a:pPr algn="just" rtl="1"/>
            <a:r>
              <a:rPr lang="fa-IR" sz="2800" dirty="0" smtClean="0">
                <a:cs typeface="B Nazanin" pitchFamily="2" charset="-78"/>
              </a:rPr>
              <a:t>در هر مرحله بین عناصر و عوامل سازگار (مثبت) و ناسازگار(اخلال گر) تعامل وجود دارد. در محیط سالم و رشد طبیعی، این تعامل به نفع نیروی مثبت گرایش پیدا می کند؛ البته به معنی حذف کامل نیروی اخلال گر نیست.</a:t>
            </a:r>
          </a:p>
          <a:p>
            <a:pPr algn="just" rtl="1"/>
            <a:r>
              <a:rPr lang="fa-IR" sz="2800" b="1" dirty="0" smtClean="0">
                <a:solidFill>
                  <a:srgbClr val="FF0000"/>
                </a:solidFill>
                <a:cs typeface="B Nazanin" pitchFamily="2" charset="-78"/>
              </a:rPr>
              <a:t>3- نیروی بنیادین</a:t>
            </a:r>
            <a:r>
              <a:rPr lang="en-US" sz="2400" b="1" dirty="0" smtClean="0">
                <a:solidFill>
                  <a:srgbClr val="FF0000"/>
                </a:solidFill>
                <a:cs typeface="B Nazanin" pitchFamily="2" charset="-78"/>
              </a:rPr>
              <a:t>basic strength</a:t>
            </a:r>
            <a:r>
              <a:rPr lang="fa-IR" sz="2800" dirty="0" smtClean="0">
                <a:cs typeface="B Nazanin" pitchFamily="2" charset="-78"/>
              </a:rPr>
              <a:t>: از تعامل نیروهای متضاد زندگی در هر مرحله نیرویی در خود ایجاد می شود که فرد راآماده ورود به مرحله بعدی می کند. اریکسون به این نیرو، نیروی بنیادین نام می گذارد.از تعامل اعتماد و بی اعتمادی</a:t>
            </a:r>
            <a:r>
              <a:rPr lang="fa-IR" sz="2800" b="1" dirty="0" smtClean="0">
                <a:solidFill>
                  <a:srgbClr val="FF0000"/>
                </a:solidFill>
                <a:cs typeface="B Nazanin" pitchFamily="2" charset="-78"/>
              </a:rPr>
              <a:t> نیروی بنیادی</a:t>
            </a:r>
            <a:r>
              <a:rPr lang="fa-IR" sz="2800" dirty="0" smtClean="0">
                <a:cs typeface="B Nazanin" pitchFamily="2" charset="-78"/>
              </a:rPr>
              <a:t>امید ایجاد می شود که فرد را وراد مرحله بعدمی کند.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6124754"/>
          </a:xfrm>
          <a:prstGeom prst="rect">
            <a:avLst/>
          </a:prstGeom>
          <a:noFill/>
        </p:spPr>
        <p:txBody>
          <a:bodyPr wrap="square" rtlCol="0">
            <a:spAutoFit/>
          </a:bodyPr>
          <a:lstStyle/>
          <a:p>
            <a:pPr algn="just" rtl="1"/>
            <a:r>
              <a:rPr lang="fa-IR" sz="2800" b="1" dirty="0" smtClean="0">
                <a:solidFill>
                  <a:srgbClr val="FF0000"/>
                </a:solidFill>
                <a:effectLst>
                  <a:outerShdw blurRad="38100" dist="38100" dir="2700000" algn="tl">
                    <a:srgbClr val="000000">
                      <a:alpha val="43137"/>
                    </a:srgbClr>
                  </a:outerShdw>
                </a:effectLst>
                <a:cs typeface="B Nazanin" pitchFamily="2" charset="-78"/>
              </a:rPr>
              <a:t>”نظریه روانی– اجتماعی اریکسون“: قوانین رشد از نظر اریکسون</a:t>
            </a:r>
          </a:p>
          <a:p>
            <a:pPr algn="just" rtl="1"/>
            <a:endParaRPr lang="fa-IR" sz="2800" dirty="0" smtClean="0">
              <a:cs typeface="B Nazanin" pitchFamily="2" charset="-78"/>
            </a:endParaRPr>
          </a:p>
          <a:p>
            <a:pPr algn="just" rtl="1"/>
            <a:r>
              <a:rPr lang="fa-IR" sz="2800" b="1" dirty="0" smtClean="0">
                <a:solidFill>
                  <a:srgbClr val="FF0000"/>
                </a:solidFill>
                <a:cs typeface="B Nazanin" pitchFamily="2" charset="-78"/>
              </a:rPr>
              <a:t>4- </a:t>
            </a:r>
            <a:r>
              <a:rPr lang="fa-IR" sz="3200" b="1" dirty="0">
                <a:solidFill>
                  <a:srgbClr val="FF0000"/>
                </a:solidFill>
                <a:cs typeface="B Nazanin" pitchFamily="2" charset="-78"/>
              </a:rPr>
              <a:t>آسیب </a:t>
            </a:r>
            <a:r>
              <a:rPr lang="fa-IR" sz="3200" b="1" dirty="0" smtClean="0">
                <a:solidFill>
                  <a:srgbClr val="FF0000"/>
                </a:solidFill>
                <a:cs typeface="B Nazanin" pitchFamily="2" charset="-78"/>
              </a:rPr>
              <a:t>اساسی</a:t>
            </a:r>
            <a:r>
              <a:rPr lang="en-US" sz="2800" b="1" dirty="0" smtClean="0">
                <a:solidFill>
                  <a:srgbClr val="FF0000"/>
                </a:solidFill>
                <a:cs typeface="B Nazanin" pitchFamily="2" charset="-78"/>
              </a:rPr>
              <a:t>Core </a:t>
            </a:r>
            <a:r>
              <a:rPr lang="en-US" sz="2800" b="1" dirty="0">
                <a:solidFill>
                  <a:srgbClr val="FF0000"/>
                </a:solidFill>
                <a:cs typeface="B Nazanin" pitchFamily="2" charset="-78"/>
              </a:rPr>
              <a:t>pathology</a:t>
            </a:r>
            <a:r>
              <a:rPr lang="fa-IR" sz="2800" b="1" dirty="0">
                <a:solidFill>
                  <a:srgbClr val="FF0000"/>
                </a:solidFill>
                <a:cs typeface="B Nazanin" pitchFamily="2" charset="-78"/>
              </a:rPr>
              <a:t> </a:t>
            </a:r>
            <a:r>
              <a:rPr lang="fa-IR" sz="2800" b="1" dirty="0" smtClean="0">
                <a:solidFill>
                  <a:srgbClr val="FF0000"/>
                </a:solidFill>
                <a:cs typeface="B Nazanin" pitchFamily="2" charset="-78"/>
              </a:rPr>
              <a:t>: </a:t>
            </a:r>
            <a:r>
              <a:rPr lang="fa-IR" sz="3200" dirty="0" smtClean="0">
                <a:cs typeface="B Nazanin" pitchFamily="2" charset="-78"/>
              </a:rPr>
              <a:t>نیروی بنیادی خیلی کم به آسیب بنیادی منجر می شود. مثلا اگر امید کافی در نوباوگی کسب نشود، ضد امید یعنی کناره گیری و ناامیدی ایجاد خواهد شد.</a:t>
            </a:r>
          </a:p>
          <a:p>
            <a:pPr algn="just" rtl="1"/>
            <a:r>
              <a:rPr lang="fa-IR" sz="3200" b="1" dirty="0" smtClean="0">
                <a:solidFill>
                  <a:srgbClr val="FF0000"/>
                </a:solidFill>
                <a:cs typeface="B Nazanin" pitchFamily="2" charset="-78"/>
              </a:rPr>
              <a:t> 5- بحران هویت:</a:t>
            </a:r>
            <a:r>
              <a:rPr lang="fa-IR" sz="2800" b="1" dirty="0" smtClean="0">
                <a:solidFill>
                  <a:srgbClr val="FF0000"/>
                </a:solidFill>
                <a:cs typeface="B Nazanin" pitchFamily="2" charset="-78"/>
              </a:rPr>
              <a:t> </a:t>
            </a:r>
            <a:r>
              <a:rPr lang="fa-IR" sz="3200" dirty="0" smtClean="0">
                <a:cs typeface="B Nazanin" pitchFamily="2" charset="-78"/>
              </a:rPr>
              <a:t>رشد شخصیت در هر مرحله، مخصوصا از نوجوانی به بعد، با بحران هویت مشخص می شود که از نظر اریکسون نقطه عطف و دوره حساس افزایش آسیب پذیری و افزایش استعداد است.</a:t>
            </a:r>
          </a:p>
          <a:p>
            <a:pPr algn="just" rtl="1"/>
            <a:r>
              <a:rPr lang="fa-IR" sz="2800" dirty="0" smtClean="0">
                <a:cs typeface="B Nazanin" pitchFamily="2" charset="-78"/>
              </a:rPr>
              <a:t> در هر بحران، شخص نسبت به تغییرات عمده در هویت(مثبت یا منفی) حساس است؛ به عبارتی فرد در هر مرحله با هر بحران و تعارضی که روبرو می شود، بسته به چگونگی حل تعارض یا بحران، هویت خود را تشکیل و تعریف می کند.</a:t>
            </a:r>
            <a:endParaRPr lang="en-US" sz="3200" dirty="0">
              <a:cs typeface="B Nazanin" pitchFamily="2" charset="-78"/>
            </a:endParaRPr>
          </a:p>
        </p:txBody>
      </p:sp>
    </p:spTree>
    <p:extLst>
      <p:ext uri="{BB962C8B-B14F-4D97-AF65-F5344CB8AC3E}">
        <p14:creationId xmlns:p14="http://schemas.microsoft.com/office/powerpoint/2010/main" val="2870038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8675" name="Content Placeholder 2"/>
          <p:cNvSpPr>
            <a:spLocks noGrp="1"/>
          </p:cNvSpPr>
          <p:nvPr>
            <p:ph idx="1"/>
          </p:nvPr>
        </p:nvSpPr>
        <p:spPr/>
        <p:txBody>
          <a:bodyPr/>
          <a:lstStyle/>
          <a:p>
            <a:endParaRPr lang="en-US" altLang="en-US" smtClean="0">
              <a:cs typeface="Arial" panose="020B0604020202020204" pitchFamily="34" charset="0"/>
            </a:endParaRP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l="30630" t="17516" r="30077" b="8656"/>
          <a:stretch>
            <a:fillRect/>
          </a:stretch>
        </p:blipFill>
        <p:spPr bwMode="auto">
          <a:xfrm>
            <a:off x="0" y="-269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12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229600" cy="3785652"/>
          </a:xfrm>
          <a:prstGeom prst="rect">
            <a:avLst/>
          </a:prstGeom>
          <a:noFill/>
        </p:spPr>
        <p:txBody>
          <a:bodyPr wrap="square" rtlCol="1">
            <a:spAutoFit/>
          </a:bodyPr>
          <a:lstStyle/>
          <a:p>
            <a:pPr algn="just" rtl="1">
              <a:buBlip>
                <a:blip r:embed="rId2"/>
              </a:buBlip>
            </a:pPr>
            <a:r>
              <a:rPr lang="fa-IR" sz="4000" dirty="0" smtClean="0">
                <a:solidFill>
                  <a:srgbClr val="002060"/>
                </a:solidFill>
                <a:cs typeface="B Nazanin" pitchFamily="2" charset="-78"/>
              </a:rPr>
              <a:t> منبع:</a:t>
            </a:r>
          </a:p>
          <a:p>
            <a:pPr algn="ctr" rtl="1"/>
            <a:r>
              <a:rPr lang="fa-IR" sz="4000" b="1" dirty="0" smtClean="0">
                <a:solidFill>
                  <a:srgbClr val="002060"/>
                </a:solidFill>
                <a:effectLst>
                  <a:outerShdw blurRad="38100" dist="38100" dir="2700000" algn="tl">
                    <a:srgbClr val="000000">
                      <a:alpha val="43137"/>
                    </a:srgbClr>
                  </a:outerShdw>
                </a:effectLst>
                <a:cs typeface="B Nazanin" pitchFamily="2" charset="-78"/>
              </a:rPr>
              <a:t>روان شناسی رشد</a:t>
            </a:r>
            <a:r>
              <a:rPr lang="fa-IR" sz="4000" dirty="0" smtClean="0">
                <a:solidFill>
                  <a:srgbClr val="002060"/>
                </a:solidFill>
                <a:effectLst>
                  <a:outerShdw blurRad="38100" dist="38100" dir="2700000" algn="tl">
                    <a:srgbClr val="000000">
                      <a:alpha val="43137"/>
                    </a:srgbClr>
                  </a:outerShdw>
                </a:effectLst>
                <a:cs typeface="B Nazanin" pitchFamily="2" charset="-78"/>
              </a:rPr>
              <a:t>(از لقاح تا کودکی)</a:t>
            </a:r>
          </a:p>
          <a:p>
            <a:pPr algn="just" rtl="1"/>
            <a:endParaRPr lang="fa-IR" sz="4000" dirty="0" smtClean="0">
              <a:solidFill>
                <a:srgbClr val="002060"/>
              </a:solidFill>
              <a:effectLst>
                <a:outerShdw blurRad="38100" dist="38100" dir="2700000" algn="tl">
                  <a:srgbClr val="000000">
                    <a:alpha val="43137"/>
                  </a:srgbClr>
                </a:outerShdw>
              </a:effectLst>
              <a:cs typeface="B Nazanin" pitchFamily="2" charset="-78"/>
            </a:endParaRPr>
          </a:p>
          <a:p>
            <a:pPr algn="just" rtl="1"/>
            <a:r>
              <a:rPr lang="fa-IR" sz="4000" dirty="0" smtClean="0">
                <a:solidFill>
                  <a:srgbClr val="002060"/>
                </a:solidFill>
                <a:effectLst>
                  <a:outerShdw blurRad="38100" dist="38100" dir="2700000" algn="tl">
                    <a:srgbClr val="000000">
                      <a:alpha val="43137"/>
                    </a:srgbClr>
                  </a:outerShdw>
                </a:effectLst>
                <a:cs typeface="B Nazanin" pitchFamily="2" charset="-78"/>
              </a:rPr>
              <a:t>مؤلف: لورا ای. بِرک</a:t>
            </a:r>
          </a:p>
          <a:p>
            <a:pPr algn="just" rtl="1"/>
            <a:r>
              <a:rPr lang="fa-IR" sz="4000" dirty="0" smtClean="0">
                <a:solidFill>
                  <a:srgbClr val="002060"/>
                </a:solidFill>
                <a:effectLst>
                  <a:outerShdw blurRad="38100" dist="38100" dir="2700000" algn="tl">
                    <a:srgbClr val="000000">
                      <a:alpha val="43137"/>
                    </a:srgbClr>
                  </a:outerShdw>
                </a:effectLst>
                <a:cs typeface="B Nazanin" pitchFamily="2" charset="-78"/>
              </a:rPr>
              <a:t>مترجم: یحیی سید محمدی</a:t>
            </a:r>
          </a:p>
          <a:p>
            <a:pPr algn="just" rtl="1"/>
            <a:r>
              <a:rPr lang="fa-IR" sz="4000" dirty="0" smtClean="0">
                <a:solidFill>
                  <a:srgbClr val="002060"/>
                </a:solidFill>
                <a:effectLst>
                  <a:outerShdw blurRad="38100" dist="38100" dir="2700000" algn="tl">
                    <a:srgbClr val="000000">
                      <a:alpha val="43137"/>
                    </a:srgbClr>
                  </a:outerShdw>
                </a:effectLst>
                <a:cs typeface="B Nazanin" pitchFamily="2" charset="-78"/>
              </a:rPr>
              <a:t>ا</a:t>
            </a:r>
            <a:endParaRPr lang="fa-IR" sz="4000" b="1" dirty="0">
              <a:solidFill>
                <a:srgbClr val="002060"/>
              </a:solidFill>
              <a:effectLst>
                <a:outerShdw blurRad="38100" dist="38100" dir="2700000" algn="tl">
                  <a:srgbClr val="000000">
                    <a:alpha val="43137"/>
                  </a:srgbClr>
                </a:outerShdw>
              </a:effectLst>
              <a:cs typeface="B Nazanin"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اول: نوباوگی</a:t>
            </a:r>
            <a:endParaRPr lang="en-US" dirty="0"/>
          </a:p>
        </p:txBody>
      </p:sp>
      <p:sp>
        <p:nvSpPr>
          <p:cNvPr id="29699" name="Content Placeholder 2"/>
          <p:cNvSpPr>
            <a:spLocks noGrp="1"/>
          </p:cNvSpPr>
          <p:nvPr>
            <p:ph idx="1"/>
          </p:nvPr>
        </p:nvSpPr>
        <p:spPr>
          <a:xfrm>
            <a:off x="301752" y="1527048"/>
            <a:ext cx="8503920" cy="5102352"/>
          </a:xfrm>
        </p:spPr>
        <p:txBody>
          <a:bodyPr>
            <a:normAutofit fontScale="62500" lnSpcReduction="20000"/>
          </a:bodyPr>
          <a:lstStyle/>
          <a:p>
            <a:pPr algn="r" rtl="1">
              <a:lnSpc>
                <a:spcPct val="150000"/>
              </a:lnSpc>
            </a:pPr>
            <a:r>
              <a:rPr lang="fa-IR" altLang="en-US" sz="3800" b="1" dirty="0" smtClean="0">
                <a:solidFill>
                  <a:srgbClr val="0000FF"/>
                </a:solidFill>
                <a:latin typeface="Tahoma" panose="020B0604030504040204" pitchFamily="34" charset="0"/>
                <a:cs typeface="B Zar" panose="00000400000000000000" pitchFamily="2" charset="-78"/>
              </a:rPr>
              <a:t>بحران روانی – اجتماعی: اعتماد در برابر بی‌اعتمادی</a:t>
            </a:r>
          </a:p>
          <a:p>
            <a:pPr algn="r" rtl="1">
              <a:lnSpc>
                <a:spcPct val="150000"/>
              </a:lnSpc>
            </a:pPr>
            <a:r>
              <a:rPr lang="fa-IR" altLang="en-US" sz="3800" b="1" dirty="0" smtClean="0">
                <a:solidFill>
                  <a:srgbClr val="FF0000"/>
                </a:solidFill>
                <a:cs typeface="B Zar" panose="00000400000000000000" pitchFamily="2" charset="-78"/>
              </a:rPr>
              <a:t>نیروی بنیادی: امید</a:t>
            </a:r>
          </a:p>
          <a:p>
            <a:pPr algn="r" rtl="1">
              <a:lnSpc>
                <a:spcPct val="150000"/>
              </a:lnSpc>
            </a:pPr>
            <a:r>
              <a:rPr lang="fa-IR" altLang="en-US" sz="3800" b="1" dirty="0" smtClean="0">
                <a:solidFill>
                  <a:srgbClr val="FF0000"/>
                </a:solidFill>
                <a:cs typeface="B Zar" panose="00000400000000000000" pitchFamily="2" charset="-78"/>
              </a:rPr>
              <a:t>آسیب اساسی: کناره گیری، ناامیدی</a:t>
            </a:r>
          </a:p>
          <a:p>
            <a:pPr algn="r" rtl="1">
              <a:lnSpc>
                <a:spcPct val="150000"/>
              </a:lnSpc>
            </a:pPr>
            <a:r>
              <a:rPr lang="fa-IR" altLang="en-US" sz="3800" b="1" dirty="0" smtClean="0">
                <a:solidFill>
                  <a:srgbClr val="FF0000"/>
                </a:solidFill>
                <a:cs typeface="B Zar" panose="00000400000000000000" pitchFamily="2" charset="-78"/>
              </a:rPr>
              <a:t>ویژگی عمده: جذب و دریافت، گرفتن(خواستن) </a:t>
            </a:r>
          </a:p>
          <a:p>
            <a:pPr algn="r" rtl="1">
              <a:lnSpc>
                <a:spcPct val="150000"/>
              </a:lnSpc>
            </a:pPr>
            <a:r>
              <a:rPr lang="fa-IR" altLang="en-US" sz="3400" b="1" dirty="0" smtClean="0">
                <a:cs typeface="B Zar" panose="00000400000000000000" pitchFamily="2" charset="-78"/>
              </a:rPr>
              <a:t>نظر به این که نوزاد به طور کامل وابسته است، رشد اعتماد در او به کیفیت و قابلیت اطمینان کسی که از او پرستاری می‌کند بستگی دارد</a:t>
            </a:r>
          </a:p>
          <a:p>
            <a:pPr algn="r" rtl="1">
              <a:lnSpc>
                <a:spcPct val="150000"/>
              </a:lnSpc>
            </a:pPr>
            <a:r>
              <a:rPr lang="fa-IR" altLang="en-US" sz="3400" b="1" dirty="0" smtClean="0">
                <a:cs typeface="B Zar" panose="00000400000000000000" pitchFamily="2" charset="-78"/>
              </a:rPr>
              <a:t>حضور والدین هنگام </a:t>
            </a:r>
            <a:r>
              <a:rPr lang="fa-IR" altLang="en-US" sz="3400" b="1" dirty="0" smtClean="0">
                <a:solidFill>
                  <a:srgbClr val="FF0000"/>
                </a:solidFill>
                <a:cs typeface="B Zar" panose="00000400000000000000" pitchFamily="2" charset="-78"/>
              </a:rPr>
              <a:t>نیاز و درخواست </a:t>
            </a:r>
            <a:r>
              <a:rPr lang="fa-IR" altLang="en-US" sz="3400" b="1" dirty="0" smtClean="0">
                <a:cs typeface="B Zar" panose="00000400000000000000" pitchFamily="2" charset="-78"/>
              </a:rPr>
              <a:t>کودک، زمینه ایجاد</a:t>
            </a:r>
            <a:r>
              <a:rPr lang="fa-IR" altLang="en-US" sz="3400" b="1" dirty="0" smtClean="0">
                <a:solidFill>
                  <a:srgbClr val="FF0000"/>
                </a:solidFill>
                <a:cs typeface="B Zar" panose="00000400000000000000" pitchFamily="2" charset="-78"/>
              </a:rPr>
              <a:t> اعتماد </a:t>
            </a:r>
            <a:r>
              <a:rPr lang="fa-IR" altLang="en-US" sz="3400" b="1" dirty="0" smtClean="0">
                <a:cs typeface="B Zar" panose="00000400000000000000" pitchFamily="2" charset="-78"/>
              </a:rPr>
              <a:t>خواهد بود، </a:t>
            </a:r>
          </a:p>
          <a:p>
            <a:pPr algn="r" rtl="1">
              <a:lnSpc>
                <a:spcPct val="150000"/>
              </a:lnSpc>
            </a:pPr>
            <a:r>
              <a:rPr lang="fa-IR" altLang="en-US" sz="3400" b="1" dirty="0" smtClean="0">
                <a:solidFill>
                  <a:srgbClr val="FF0000"/>
                </a:solidFill>
                <a:cs typeface="B Zar" panose="00000400000000000000" pitchFamily="2" charset="-78"/>
              </a:rPr>
              <a:t>اعتماد زیاد: ساده لوحی/ بی اعتمادی زیاد: بدبینی و افسردگی، آشفتگی روانی جدی</a:t>
            </a:r>
          </a:p>
          <a:p>
            <a:pPr algn="r" rtl="1">
              <a:lnSpc>
                <a:spcPct val="150000"/>
              </a:lnSpc>
            </a:pPr>
            <a:r>
              <a:rPr lang="fa-IR" altLang="en-US" sz="3400" b="1" dirty="0" smtClean="0">
                <a:solidFill>
                  <a:srgbClr val="0000FF"/>
                </a:solidFill>
                <a:latin typeface="Tahoma" panose="020B0604030504040204" pitchFamily="34" charset="0"/>
                <a:cs typeface="B Zar" panose="00000400000000000000" pitchFamily="2" charset="-78"/>
              </a:rPr>
              <a:t>حل موفقیت </a:t>
            </a:r>
            <a:r>
              <a:rPr lang="fa-IR" altLang="en-US" sz="3400" b="1" dirty="0">
                <a:solidFill>
                  <a:srgbClr val="0000FF"/>
                </a:solidFill>
                <a:latin typeface="Tahoma" panose="020B0604030504040204" pitchFamily="34" charset="0"/>
                <a:cs typeface="B Zar" panose="00000400000000000000" pitchFamily="2" charset="-78"/>
              </a:rPr>
              <a:t>آمیز بحران: نیروی </a:t>
            </a:r>
            <a:r>
              <a:rPr lang="fa-IR" altLang="en-US" sz="3400" b="1" dirty="0" smtClean="0">
                <a:solidFill>
                  <a:srgbClr val="0000FF"/>
                </a:solidFill>
                <a:latin typeface="Tahoma" panose="020B0604030504040204" pitchFamily="34" charset="0"/>
                <a:cs typeface="B Zar" panose="00000400000000000000" pitchFamily="2" charset="-78"/>
              </a:rPr>
              <a:t>امید</a:t>
            </a:r>
          </a:p>
        </p:txBody>
      </p:sp>
    </p:spTree>
    <p:extLst>
      <p:ext uri="{BB962C8B-B14F-4D97-AF65-F5344CB8AC3E}">
        <p14:creationId xmlns:p14="http://schemas.microsoft.com/office/powerpoint/2010/main" val="365928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Zar" panose="00000400000000000000" pitchFamily="2" charset="-78"/>
              </a:rPr>
              <a:t>مرحله اول: اعتماد در برابر بی اعتمادی</a:t>
            </a:r>
            <a:endParaRPr lang="en-US" b="1" dirty="0">
              <a:solidFill>
                <a:srgbClr val="002060"/>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67173820"/>
              </p:ext>
            </p:extLst>
          </p:nvPr>
        </p:nvGraphicFramePr>
        <p:xfrm>
          <a:off x="4642104" y="1676400"/>
          <a:ext cx="419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125221835"/>
              </p:ext>
            </p:extLst>
          </p:nvPr>
        </p:nvGraphicFramePr>
        <p:xfrm>
          <a:off x="301752" y="1447801"/>
          <a:ext cx="4354207"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814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defRPr/>
            </a:pPr>
            <a:r>
              <a:rPr lang="fa-IR" altLang="en-US" sz="2800" b="1" dirty="0">
                <a:solidFill>
                  <a:srgbClr val="0000FF"/>
                </a:solidFill>
                <a:latin typeface="Tahoma" panose="020B0604030504040204" pitchFamily="34" charset="0"/>
                <a:cs typeface="B Zar" panose="00000400000000000000" pitchFamily="2" charset="-78"/>
              </a:rPr>
              <a:t>مرحله‌ی </a:t>
            </a:r>
            <a:r>
              <a:rPr lang="fa-IR" altLang="en-US" sz="2800" b="1" dirty="0" smtClean="0">
                <a:solidFill>
                  <a:srgbClr val="0000FF"/>
                </a:solidFill>
                <a:latin typeface="Tahoma" panose="020B0604030504040204" pitchFamily="34" charset="0"/>
                <a:cs typeface="B Zar" panose="00000400000000000000" pitchFamily="2" charset="-78"/>
              </a:rPr>
              <a:t>دوم: اوایل کودکی (سال دوم و سوم)</a:t>
            </a:r>
            <a:endParaRPr lang="en-US" sz="2800" dirty="0"/>
          </a:p>
        </p:txBody>
      </p:sp>
      <p:sp>
        <p:nvSpPr>
          <p:cNvPr id="30723" name="Content Placeholder 2"/>
          <p:cNvSpPr>
            <a:spLocks noGrp="1"/>
          </p:cNvSpPr>
          <p:nvPr>
            <p:ph idx="1"/>
          </p:nvPr>
        </p:nvSpPr>
        <p:spPr>
          <a:xfrm>
            <a:off x="301752" y="1295400"/>
            <a:ext cx="8503920" cy="5562600"/>
          </a:xfrm>
        </p:spPr>
        <p:txBody>
          <a:bodyPr>
            <a:normAutofit fontScale="70000" lnSpcReduction="20000"/>
          </a:bodyPr>
          <a:lstStyle/>
          <a:p>
            <a:pPr algn="r" rtl="1">
              <a:lnSpc>
                <a:spcPct val="150000"/>
              </a:lnSpc>
            </a:pPr>
            <a:r>
              <a:rPr lang="fa-IR" altLang="en-US" sz="3200" b="1" dirty="0">
                <a:solidFill>
                  <a:srgbClr val="FF0000"/>
                </a:solidFill>
                <a:latin typeface="Tahoma" panose="020B0604030504040204" pitchFamily="34" charset="0"/>
                <a:cs typeface="B Zar" panose="00000400000000000000" pitchFamily="2" charset="-78"/>
              </a:rPr>
              <a:t>بحران روانی – </a:t>
            </a:r>
            <a:r>
              <a:rPr lang="fa-IR" altLang="en-US" sz="3200" b="1" dirty="0" smtClean="0">
                <a:solidFill>
                  <a:srgbClr val="FF0000"/>
                </a:solidFill>
                <a:latin typeface="Tahoma" panose="020B0604030504040204" pitchFamily="34" charset="0"/>
                <a:cs typeface="B Zar" panose="00000400000000000000" pitchFamily="2" charset="-78"/>
              </a:rPr>
              <a:t>اجتماعی: خودگردانی و اتکاء به نفس در برابر شرم و شک</a:t>
            </a:r>
          </a:p>
          <a:p>
            <a:pPr algn="r" rtl="1">
              <a:lnSpc>
                <a:spcPct val="150000"/>
              </a:lnSpc>
            </a:pPr>
            <a:r>
              <a:rPr lang="fa-IR" altLang="en-US" sz="3200" b="1" dirty="0" smtClean="0">
                <a:solidFill>
                  <a:srgbClr val="0000FF"/>
                </a:solidFill>
                <a:latin typeface="Tahoma" panose="020B0604030504040204" pitchFamily="34" charset="0"/>
                <a:cs typeface="B Zar" panose="00000400000000000000" pitchFamily="2" charset="-78"/>
              </a:rPr>
              <a:t>نیروی بنیادی: اراده</a:t>
            </a:r>
          </a:p>
          <a:p>
            <a:pPr algn="r" rtl="1">
              <a:lnSpc>
                <a:spcPct val="150000"/>
              </a:lnSpc>
            </a:pPr>
            <a:r>
              <a:rPr lang="fa-IR" altLang="en-US" sz="3200" b="1" dirty="0" smtClean="0">
                <a:solidFill>
                  <a:srgbClr val="0000FF"/>
                </a:solidFill>
                <a:latin typeface="Tahoma" panose="020B0604030504040204" pitchFamily="34" charset="0"/>
                <a:cs typeface="B Zar" panose="00000400000000000000" pitchFamily="2" charset="-78"/>
              </a:rPr>
              <a:t>اسیب اساسی: وسواس/ بی اراده</a:t>
            </a:r>
          </a:p>
          <a:p>
            <a:pPr algn="r" rtl="1">
              <a:lnSpc>
                <a:spcPct val="150000"/>
              </a:lnSpc>
            </a:pPr>
            <a:r>
              <a:rPr lang="fa-IR" altLang="en-US" sz="2800" b="1" dirty="0" smtClean="0">
                <a:cs typeface="B Zar" panose="00000400000000000000" pitchFamily="2" charset="-78"/>
              </a:rPr>
              <a:t> یادگیری کنترل کارکرد بدن، دست شویی رفتن، راه رفتن، گرفتن و نگهداری اشیاء، بغل کردن والدین، غذا خوردن، پرت کردن به پیدایش حس کنترل و استقلال می‌انجامد.</a:t>
            </a:r>
          </a:p>
          <a:p>
            <a:pPr algn="r" rtl="1">
              <a:lnSpc>
                <a:spcPct val="150000"/>
              </a:lnSpc>
            </a:pPr>
            <a:r>
              <a:rPr lang="fa-IR" altLang="en-US" sz="2800" b="1" dirty="0" smtClean="0">
                <a:cs typeface="B Zar" panose="00000400000000000000" pitchFamily="2" charset="-78"/>
              </a:rPr>
              <a:t>لجاجت، سرپیچی و مخالفت ها زمینه خودمختاری است.</a:t>
            </a:r>
          </a:p>
          <a:p>
            <a:pPr algn="r" rtl="1">
              <a:lnSpc>
                <a:spcPct val="150000"/>
              </a:lnSpc>
            </a:pPr>
            <a:r>
              <a:rPr lang="fa-IR" altLang="en-US" sz="2800" b="1" dirty="0" smtClean="0">
                <a:solidFill>
                  <a:srgbClr val="FF0000"/>
                </a:solidFill>
                <a:cs typeface="B Zar" panose="00000400000000000000" pitchFamily="2" charset="-78"/>
              </a:rPr>
              <a:t>عدم موفقیت در این کارها، سرزنش توسط والدین: احساس شرم و تردید</a:t>
            </a:r>
          </a:p>
          <a:p>
            <a:pPr algn="r" rtl="1">
              <a:lnSpc>
                <a:spcPct val="150000"/>
              </a:lnSpc>
            </a:pPr>
            <a:r>
              <a:rPr lang="fa-IR" altLang="en-US" sz="2800" b="1" dirty="0" smtClean="0">
                <a:cs typeface="B Zar" panose="00000400000000000000" pitchFamily="2" charset="-78"/>
              </a:rPr>
              <a:t>رویدادهای مهم دیگر در این مرحله شامل به دست آوردن کنترل بیشتر بر انتخاب غذا، اسباب‌بازی و لباس است.</a:t>
            </a:r>
          </a:p>
          <a:p>
            <a:pPr algn="r" rtl="1">
              <a:lnSpc>
                <a:spcPct val="150000"/>
              </a:lnSpc>
            </a:pPr>
            <a:r>
              <a:rPr lang="fa-IR" altLang="en-US" sz="2800" b="1" dirty="0" smtClean="0">
                <a:solidFill>
                  <a:srgbClr val="FF0000"/>
                </a:solidFill>
                <a:cs typeface="B Zar" panose="00000400000000000000" pitchFamily="2" charset="-78"/>
              </a:rPr>
              <a:t>شرم: احساس خودآگاه زیر نظر قرار داشتن و رسوا شدن است</a:t>
            </a:r>
          </a:p>
          <a:p>
            <a:pPr algn="r" rtl="1">
              <a:lnSpc>
                <a:spcPct val="150000"/>
              </a:lnSpc>
            </a:pPr>
            <a:r>
              <a:rPr lang="fa-IR" altLang="en-US" sz="2800" b="1" dirty="0" smtClean="0">
                <a:solidFill>
                  <a:srgbClr val="FF0000"/>
                </a:solidFill>
                <a:cs typeface="B Zar" panose="00000400000000000000" pitchFamily="2" charset="-78"/>
              </a:rPr>
              <a:t>تردید: احساس مطمئن نبودن است</a:t>
            </a:r>
          </a:p>
          <a:p>
            <a:pPr algn="r" rtl="1">
              <a:lnSpc>
                <a:spcPct val="150000"/>
              </a:lnSpc>
            </a:pPr>
            <a:endParaRPr lang="fa-IR" altLang="en-US" sz="2800" b="1" dirty="0" smtClean="0">
              <a:cs typeface="B Zar" panose="00000400000000000000" pitchFamily="2" charset="-78"/>
            </a:endParaRPr>
          </a:p>
        </p:txBody>
      </p:sp>
    </p:spTree>
    <p:extLst>
      <p:ext uri="{BB962C8B-B14F-4D97-AF65-F5344CB8AC3E}">
        <p14:creationId xmlns:p14="http://schemas.microsoft.com/office/powerpoint/2010/main" val="370922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52BCB"/>
                </a:solidFill>
                <a:cs typeface="B Zar" panose="00000400000000000000" pitchFamily="2" charset="-78"/>
              </a:rPr>
              <a:t>مرحله دوم: اوایل کودکی</a:t>
            </a:r>
            <a:endParaRPr lang="en-US" b="1" dirty="0">
              <a:solidFill>
                <a:srgbClr val="052BCB"/>
              </a:solidFill>
              <a:cs typeface="B Zar" panose="00000400000000000000" pitchFamily="2" charset="-78"/>
            </a:endParaRPr>
          </a:p>
        </p:txBody>
      </p:sp>
      <p:sp>
        <p:nvSpPr>
          <p:cNvPr id="3" name="Content Placeholder 2"/>
          <p:cNvSpPr>
            <a:spLocks noGrp="1"/>
          </p:cNvSpPr>
          <p:nvPr>
            <p:ph sz="quarter" idx="1"/>
          </p:nvPr>
        </p:nvSpPr>
        <p:spPr>
          <a:xfrm>
            <a:off x="301752" y="1527048"/>
            <a:ext cx="8534400" cy="4572000"/>
          </a:xfrm>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33786357"/>
              </p:ext>
            </p:extLst>
          </p:nvPr>
        </p:nvGraphicFramePr>
        <p:xfrm>
          <a:off x="4642104" y="1600200"/>
          <a:ext cx="419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61943200"/>
              </p:ext>
            </p:extLst>
          </p:nvPr>
        </p:nvGraphicFramePr>
        <p:xfrm>
          <a:off x="374904" y="1600200"/>
          <a:ext cx="419404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6050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altLang="en-US" sz="3200" b="1" dirty="0">
                <a:solidFill>
                  <a:srgbClr val="0000FF"/>
                </a:solidFill>
                <a:latin typeface="Tahoma" panose="020B0604030504040204" pitchFamily="34" charset="0"/>
                <a:cs typeface="B Zar" panose="00000400000000000000" pitchFamily="2" charset="-78"/>
              </a:rPr>
              <a:t>مرحله‌ی </a:t>
            </a:r>
            <a:r>
              <a:rPr lang="fa-IR" altLang="en-US" sz="3200" b="1" dirty="0" smtClean="0">
                <a:solidFill>
                  <a:srgbClr val="0000FF"/>
                </a:solidFill>
                <a:latin typeface="Tahoma" panose="020B0604030504040204" pitchFamily="34" charset="0"/>
                <a:cs typeface="B Zar" panose="00000400000000000000" pitchFamily="2" charset="-78"/>
              </a:rPr>
              <a:t>سوم: دوره بازی</a:t>
            </a:r>
            <a:endParaRPr lang="en-US" dirty="0"/>
          </a:p>
        </p:txBody>
      </p:sp>
      <p:sp>
        <p:nvSpPr>
          <p:cNvPr id="31747" name="Content Placeholder 2"/>
          <p:cNvSpPr>
            <a:spLocks noGrp="1"/>
          </p:cNvSpPr>
          <p:nvPr>
            <p:ph idx="1"/>
          </p:nvPr>
        </p:nvSpPr>
        <p:spPr>
          <a:xfrm>
            <a:off x="76200" y="1341438"/>
            <a:ext cx="8915400" cy="5516562"/>
          </a:xfrm>
        </p:spPr>
        <p:txBody>
          <a:bodyPr>
            <a:normAutofit fontScale="32500" lnSpcReduction="20000"/>
          </a:bodyPr>
          <a:lstStyle/>
          <a:p>
            <a:pPr algn="justLow" rtl="1">
              <a:lnSpc>
                <a:spcPct val="150000"/>
              </a:lnSpc>
            </a:pPr>
            <a:r>
              <a:rPr lang="fa-IR" altLang="en-US" sz="7400" b="1" dirty="0" smtClean="0">
                <a:solidFill>
                  <a:srgbClr val="0000FF"/>
                </a:solidFill>
                <a:latin typeface="Tahoma" panose="020B0604030504040204" pitchFamily="34" charset="0"/>
                <a:cs typeface="B Zar" panose="00000400000000000000" pitchFamily="2" charset="-78"/>
              </a:rPr>
              <a:t>بحران روانی - اجتماعی: ابتکار در برابر احساس گناه</a:t>
            </a:r>
          </a:p>
          <a:p>
            <a:pPr algn="justLow" rtl="1">
              <a:lnSpc>
                <a:spcPct val="150000"/>
              </a:lnSpc>
            </a:pPr>
            <a:r>
              <a:rPr lang="fa-IR" altLang="en-US" sz="7400" b="1" dirty="0" smtClean="0">
                <a:solidFill>
                  <a:srgbClr val="0000FF"/>
                </a:solidFill>
                <a:latin typeface="Tahoma" panose="020B0604030504040204" pitchFamily="34" charset="0"/>
                <a:cs typeface="B Zar" panose="00000400000000000000" pitchFamily="2" charset="-78"/>
              </a:rPr>
              <a:t>نیروی بنیادی: هدف</a:t>
            </a:r>
          </a:p>
          <a:p>
            <a:pPr algn="justLow" rtl="1">
              <a:lnSpc>
                <a:spcPct val="150000"/>
              </a:lnSpc>
            </a:pPr>
            <a:r>
              <a:rPr lang="fa-IR" altLang="en-US" sz="7400" b="1" dirty="0" smtClean="0">
                <a:solidFill>
                  <a:srgbClr val="0000FF"/>
                </a:solidFill>
                <a:latin typeface="Tahoma" panose="020B0604030504040204" pitchFamily="34" charset="0"/>
                <a:cs typeface="B Zar" panose="00000400000000000000" pitchFamily="2" charset="-78"/>
              </a:rPr>
              <a:t>آسیب اساسی:بازداری</a:t>
            </a:r>
            <a:r>
              <a:rPr lang="en-US" altLang="en-US" sz="7400" b="1" dirty="0" smtClean="0">
                <a:solidFill>
                  <a:srgbClr val="0000FF"/>
                </a:solidFill>
                <a:latin typeface="Tahoma" panose="020B0604030504040204" pitchFamily="34" charset="0"/>
                <a:cs typeface="B Zar" panose="00000400000000000000" pitchFamily="2" charset="-78"/>
              </a:rPr>
              <a:t>inhibition</a:t>
            </a:r>
            <a:endParaRPr lang="fa-IR" altLang="en-US" sz="7400" b="1" dirty="0" smtClean="0">
              <a:solidFill>
                <a:srgbClr val="0000FF"/>
              </a:solidFill>
              <a:latin typeface="Tahoma" panose="020B0604030504040204" pitchFamily="34" charset="0"/>
              <a:cs typeface="B Zar" panose="00000400000000000000" pitchFamily="2" charset="-78"/>
            </a:endParaRPr>
          </a:p>
          <a:p>
            <a:pPr algn="justLow" rtl="1">
              <a:lnSpc>
                <a:spcPct val="150000"/>
              </a:lnSpc>
            </a:pPr>
            <a:r>
              <a:rPr lang="fa-IR" altLang="en-US" sz="7400" b="1" dirty="0" smtClean="0">
                <a:solidFill>
                  <a:srgbClr val="0000FF"/>
                </a:solidFill>
                <a:latin typeface="Tahoma" panose="020B0604030504040204" pitchFamily="34" charset="0"/>
                <a:cs typeface="B Zar" panose="00000400000000000000" pitchFamily="2" charset="-78"/>
              </a:rPr>
              <a:t>ویژگی ها: </a:t>
            </a:r>
            <a:r>
              <a:rPr lang="fa-IR" altLang="en-US" sz="7400" b="1" dirty="0" smtClean="0">
                <a:latin typeface="Tahoma" panose="020B0604030504040204" pitchFamily="34" charset="0"/>
                <a:cs typeface="B Zar" panose="00000400000000000000" pitchFamily="2" charset="-78"/>
              </a:rPr>
              <a:t>رشد حرکتی(دویدن، پردیدن) و زبانی، شناختی (کنجکاوی و تخیل، بازی هدفمند و با ابتکار)، رشد اراده، رشد وجدان(اساس اخلاقیات است)</a:t>
            </a:r>
          </a:p>
          <a:p>
            <a:pPr algn="justLow" rtl="1">
              <a:lnSpc>
                <a:spcPct val="150000"/>
              </a:lnSpc>
            </a:pPr>
            <a:r>
              <a:rPr lang="fa-IR" altLang="en-US" sz="7400" b="1" dirty="0" smtClean="0">
                <a:latin typeface="Tahoma" panose="020B0604030504040204" pitchFamily="34" charset="0"/>
                <a:cs typeface="B Zar" panose="00000400000000000000" pitchFamily="2" charset="-78"/>
              </a:rPr>
              <a:t>بازی نقش های مختلف پدر و مادری، ازدواج و ... بیشتر جنبه بازی دارند تا عقده ادیپ.</a:t>
            </a:r>
          </a:p>
          <a:p>
            <a:pPr algn="justLow" rtl="1">
              <a:lnSpc>
                <a:spcPct val="150000"/>
              </a:lnSpc>
            </a:pPr>
            <a:r>
              <a:rPr lang="fa-IR" altLang="en-US" sz="5500" b="1" dirty="0" smtClean="0">
                <a:latin typeface="Tahoma" panose="020B0604030504040204" pitchFamily="34" charset="0"/>
                <a:cs typeface="B Zar" panose="00000400000000000000" pitchFamily="2" charset="-78"/>
              </a:rPr>
              <a:t>اطفال شروع به قدرت نمایی و اِعمال کنترل بر دنیای خود از طریق برخی بازی‌ها و سایر تعاملات اجتماعی می‌کنند. </a:t>
            </a:r>
          </a:p>
          <a:p>
            <a:pPr algn="justLow" rtl="1">
              <a:lnSpc>
                <a:spcPct val="150000"/>
              </a:lnSpc>
            </a:pPr>
            <a:r>
              <a:rPr lang="fa-IR" altLang="en-US" sz="6000" b="1" dirty="0" smtClean="0">
                <a:solidFill>
                  <a:srgbClr val="FF0000"/>
                </a:solidFill>
                <a:latin typeface="Tahoma" panose="020B0604030504040204" pitchFamily="34" charset="0"/>
                <a:cs typeface="B Zar" panose="00000400000000000000" pitchFamily="2" charset="-78"/>
              </a:rPr>
              <a:t>موفقیت: ابتکار و هدف مندی، </a:t>
            </a:r>
          </a:p>
          <a:p>
            <a:pPr algn="justLow" rtl="1">
              <a:lnSpc>
                <a:spcPct val="150000"/>
              </a:lnSpc>
            </a:pPr>
            <a:r>
              <a:rPr lang="fa-IR" altLang="en-US" sz="6000" b="1" dirty="0" smtClean="0">
                <a:solidFill>
                  <a:srgbClr val="FF0000"/>
                </a:solidFill>
                <a:latin typeface="Tahoma" panose="020B0604030504040204" pitchFamily="34" charset="0"/>
                <a:cs typeface="B Zar" panose="00000400000000000000" pitchFamily="2" charset="-78"/>
              </a:rPr>
              <a:t>ناکامی: </a:t>
            </a:r>
            <a:r>
              <a:rPr lang="fa-IR" altLang="en-US" sz="6000" b="1" dirty="0" smtClean="0">
                <a:solidFill>
                  <a:srgbClr val="FF0000"/>
                </a:solidFill>
                <a:cs typeface="B Zar" panose="00000400000000000000" pitchFamily="2" charset="-78"/>
              </a:rPr>
              <a:t>حس گناه، شک به خود، و بازداری </a:t>
            </a:r>
            <a:endParaRPr lang="en-US" altLang="en-US" sz="6000" b="1" dirty="0" smtClean="0">
              <a:solidFill>
                <a:srgbClr val="FF0000"/>
              </a:solidFill>
              <a:cs typeface="B Zar" panose="00000400000000000000" pitchFamily="2" charset="-78"/>
            </a:endParaRPr>
          </a:p>
        </p:txBody>
      </p:sp>
    </p:spTree>
    <p:extLst>
      <p:ext uri="{BB962C8B-B14F-4D97-AF65-F5344CB8AC3E}">
        <p14:creationId xmlns:p14="http://schemas.microsoft.com/office/powerpoint/2010/main" val="309646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052BCB"/>
                </a:solidFill>
                <a:cs typeface="B Zar" panose="00000400000000000000" pitchFamily="2" charset="-78"/>
              </a:rPr>
              <a:t>مرحله سوم: اوایل کودکی</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51846208"/>
              </p:ext>
            </p:extLst>
          </p:nvPr>
        </p:nvGraphicFramePr>
        <p:xfrm>
          <a:off x="4803775" y="1371600"/>
          <a:ext cx="41878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544724100"/>
              </p:ext>
            </p:extLst>
          </p:nvPr>
        </p:nvGraphicFramePr>
        <p:xfrm>
          <a:off x="457200" y="15378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76217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چهارم: دوره مدرسه</a:t>
            </a:r>
            <a:endParaRPr lang="en-US" dirty="0"/>
          </a:p>
        </p:txBody>
      </p:sp>
      <p:sp>
        <p:nvSpPr>
          <p:cNvPr id="32771" name="Content Placeholder 2"/>
          <p:cNvSpPr>
            <a:spLocks noGrp="1"/>
          </p:cNvSpPr>
          <p:nvPr>
            <p:ph idx="1"/>
          </p:nvPr>
        </p:nvSpPr>
        <p:spPr>
          <a:xfrm>
            <a:off x="152400" y="1295400"/>
            <a:ext cx="8839200" cy="5618162"/>
          </a:xfrm>
        </p:spPr>
        <p:txBody>
          <a:bodyPr>
            <a:normAutofit lnSpcReduction="10000"/>
          </a:bodyPr>
          <a:lstStyle/>
          <a:p>
            <a:pPr algn="r" rtl="1">
              <a:lnSpc>
                <a:spcPct val="150000"/>
              </a:lnSpc>
            </a:pPr>
            <a:r>
              <a:rPr lang="fa-IR" altLang="en-US" sz="2800" b="1" dirty="0" smtClean="0">
                <a:solidFill>
                  <a:srgbClr val="0000FF"/>
                </a:solidFill>
                <a:latin typeface="Tahoma" panose="020B0604030504040204" pitchFamily="34" charset="0"/>
                <a:cs typeface="B Zar" panose="00000400000000000000" pitchFamily="2" charset="-78"/>
              </a:rPr>
              <a:t>بحران روانی- اجتماعی: کوشایی در برابر حقارت</a:t>
            </a:r>
            <a:r>
              <a:rPr lang="fa-IR" altLang="en-US" sz="2400" b="1" dirty="0" smtClean="0">
                <a:solidFill>
                  <a:srgbClr val="0000FF"/>
                </a:solidFill>
                <a:latin typeface="Tahoma" panose="020B0604030504040204" pitchFamily="34" charset="0"/>
                <a:cs typeface="B Zar" panose="00000400000000000000" pitchFamily="2" charset="-78"/>
              </a:rPr>
              <a:t> </a:t>
            </a:r>
            <a:endParaRPr lang="fa-IR" altLang="en-US" sz="2400" b="1" dirty="0" smtClean="0">
              <a:solidFill>
                <a:srgbClr val="333333"/>
              </a:solidFill>
              <a:latin typeface="Tahoma" panose="020B0604030504040204" pitchFamily="34" charset="0"/>
              <a:cs typeface="B Zar" panose="00000400000000000000" pitchFamily="2" charset="-78"/>
            </a:endParaRPr>
          </a:p>
          <a:p>
            <a:pPr algn="r"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نیروی بنیادی: شایستگی</a:t>
            </a:r>
          </a:p>
          <a:p>
            <a:pPr algn="r"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آسیب اساسی:رکود (بازی بی هدف، واپس روی به تخیلات مرحله قبل)</a:t>
            </a:r>
          </a:p>
          <a:p>
            <a:pPr algn="justLow"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ویژگی ها</a:t>
            </a:r>
            <a:r>
              <a:rPr lang="fa-IR" altLang="en-US" sz="2400" b="1" dirty="0" smtClean="0">
                <a:solidFill>
                  <a:srgbClr val="333333"/>
                </a:solidFill>
                <a:latin typeface="Tahoma" panose="020B0604030504040204" pitchFamily="34" charset="0"/>
                <a:cs typeface="B Zar" panose="00000400000000000000" pitchFamily="2" charset="-78"/>
              </a:rPr>
              <a:t>: رشد اجتماعی عظیم/  رشد حس غرور نسبت به دستاوردها و توانایی‌های خود            احساس با کفایتی. </a:t>
            </a:r>
          </a:p>
          <a:p>
            <a:pPr algn="r" rtl="1">
              <a:lnSpc>
                <a:spcPct val="150000"/>
              </a:lnSpc>
            </a:pPr>
            <a:r>
              <a:rPr lang="fa-IR" altLang="en-US" sz="2400" b="1" dirty="0" smtClean="0">
                <a:solidFill>
                  <a:srgbClr val="333333"/>
                </a:solidFill>
                <a:latin typeface="Tahoma" panose="020B0604030504040204" pitchFamily="34" charset="0"/>
                <a:cs typeface="B Zar" panose="00000400000000000000" pitchFamily="2" charset="-78"/>
              </a:rPr>
              <a:t>تصورات فرد از خود، مقدمه هویت نوجوانی است. </a:t>
            </a:r>
          </a:p>
          <a:p>
            <a:pPr algn="r" rtl="1">
              <a:lnSpc>
                <a:spcPct val="150000"/>
              </a:lnSpc>
            </a:pPr>
            <a:r>
              <a:rPr lang="fa-IR" altLang="en-US" sz="2400" b="1" dirty="0" smtClean="0">
                <a:solidFill>
                  <a:srgbClr val="C00000"/>
                </a:solidFill>
                <a:latin typeface="Tahoma" panose="020B0604030504040204" pitchFamily="34" charset="0"/>
                <a:cs typeface="B Zar" panose="00000400000000000000" pitchFamily="2" charset="-78"/>
              </a:rPr>
              <a:t>موفقیت</a:t>
            </a:r>
            <a:r>
              <a:rPr lang="fa-IR" altLang="en-US" sz="2400" b="1" dirty="0" smtClean="0">
                <a:solidFill>
                  <a:srgbClr val="333333"/>
                </a:solidFill>
                <a:latin typeface="Tahoma" panose="020B0604030504040204" pitchFamily="34" charset="0"/>
                <a:cs typeface="B Zar" panose="00000400000000000000" pitchFamily="2" charset="-78"/>
              </a:rPr>
              <a:t>:تشویق توسط والدین یا معلمان و یا تایید خود    /     حس صلاحیت و کوشا بودن، ادامه و تمام کردن فعالیت. </a:t>
            </a:r>
          </a:p>
          <a:p>
            <a:pPr algn="r" rtl="1">
              <a:lnSpc>
                <a:spcPct val="150000"/>
              </a:lnSpc>
            </a:pPr>
            <a:r>
              <a:rPr lang="fa-IR" altLang="en-US" sz="2400" b="1" dirty="0" smtClean="0">
                <a:solidFill>
                  <a:srgbClr val="C00000"/>
                </a:solidFill>
                <a:latin typeface="Tahoma" panose="020B0604030504040204" pitchFamily="34" charset="0"/>
                <a:cs typeface="B Zar" panose="00000400000000000000" pitchFamily="2" charset="-78"/>
              </a:rPr>
              <a:t>ناکامی</a:t>
            </a:r>
            <a:r>
              <a:rPr lang="fa-IR" altLang="en-US" sz="2400" b="1" dirty="0" smtClean="0">
                <a:solidFill>
                  <a:srgbClr val="333333"/>
                </a:solidFill>
                <a:latin typeface="Tahoma" panose="020B0604030504040204" pitchFamily="34" charset="0"/>
                <a:cs typeface="B Zar" panose="00000400000000000000" pitchFamily="2" charset="-78"/>
              </a:rPr>
              <a:t>: عدم تایید فرد            عدم تلاش، ناتمام رها کردن کار و تکلیف</a:t>
            </a:r>
            <a:endParaRPr lang="en-US" altLang="en-US" sz="2400" b="1" dirty="0" smtClean="0">
              <a:cs typeface="B Zar" panose="00000400000000000000" pitchFamily="2" charset="-78"/>
            </a:endParaRPr>
          </a:p>
        </p:txBody>
      </p:sp>
      <p:sp>
        <p:nvSpPr>
          <p:cNvPr id="3" name="Left Arrow 2"/>
          <p:cNvSpPr/>
          <p:nvPr/>
        </p:nvSpPr>
        <p:spPr>
          <a:xfrm>
            <a:off x="6116781" y="4055990"/>
            <a:ext cx="533400" cy="2874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2362200" y="5181599"/>
            <a:ext cx="533400" cy="3810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635336" y="6341990"/>
            <a:ext cx="533400" cy="2874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74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مرحله چهارم: دوره مدرسه</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41742298"/>
              </p:ext>
            </p:extLst>
          </p:nvPr>
        </p:nvGraphicFramePr>
        <p:xfrm>
          <a:off x="4803775" y="1371600"/>
          <a:ext cx="4187826"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892363469"/>
              </p:ext>
            </p:extLst>
          </p:nvPr>
        </p:nvGraphicFramePr>
        <p:xfrm>
          <a:off x="228600" y="16902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02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ارتباط چهار مرحله اول</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69821829"/>
              </p:ext>
            </p:extLst>
          </p:nvPr>
        </p:nvGraphicFramePr>
        <p:xfrm>
          <a:off x="914400" y="1371600"/>
          <a:ext cx="7315200" cy="526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987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7902306"/>
              </p:ext>
            </p:extLst>
          </p:nvPr>
        </p:nvGraphicFramePr>
        <p:xfrm>
          <a:off x="8206" y="14068"/>
          <a:ext cx="9108831" cy="6789770"/>
        </p:xfrm>
        <a:graphic>
          <a:graphicData uri="http://schemas.openxmlformats.org/drawingml/2006/table">
            <a:tbl>
              <a:tblPr firstRow="1" bandRow="1">
                <a:tableStyleId>{3C2FFA5D-87B4-456A-9821-1D502468CF0F}</a:tableStyleId>
              </a:tblPr>
              <a:tblGrid>
                <a:gridCol w="6316394">
                  <a:extLst>
                    <a:ext uri="{9D8B030D-6E8A-4147-A177-3AD203B41FA5}">
                      <a16:colId xmlns:a16="http://schemas.microsoft.com/office/drawing/2014/main" val="20000"/>
                    </a:ext>
                  </a:extLst>
                </a:gridCol>
                <a:gridCol w="1034595">
                  <a:extLst>
                    <a:ext uri="{9D8B030D-6E8A-4147-A177-3AD203B41FA5}">
                      <a16:colId xmlns:a16="http://schemas.microsoft.com/office/drawing/2014/main" val="20001"/>
                    </a:ext>
                  </a:extLst>
                </a:gridCol>
                <a:gridCol w="1757842">
                  <a:extLst>
                    <a:ext uri="{9D8B030D-6E8A-4147-A177-3AD203B41FA5}">
                      <a16:colId xmlns:a16="http://schemas.microsoft.com/office/drawing/2014/main" val="20002"/>
                    </a:ext>
                  </a:extLst>
                </a:gridCol>
              </a:tblGrid>
              <a:tr h="900332">
                <a:tc>
                  <a:txBody>
                    <a:bodyPr/>
                    <a:lstStyle/>
                    <a:p>
                      <a:pPr algn="ctr" rtl="1"/>
                      <a:r>
                        <a:rPr lang="fa-IR" sz="2400" b="1" dirty="0" smtClean="0">
                          <a:solidFill>
                            <a:schemeClr val="bg1"/>
                          </a:solidFill>
                          <a:cs typeface="B Zar" panose="00000400000000000000" pitchFamily="2" charset="-78"/>
                        </a:rPr>
                        <a:t>شرح</a:t>
                      </a:r>
                      <a:endParaRPr lang="en-US" sz="2400" b="1" dirty="0">
                        <a:solidFill>
                          <a:schemeClr val="bg1"/>
                        </a:solidFill>
                        <a:cs typeface="B Zar" panose="00000400000000000000" pitchFamily="2" charset="-78"/>
                      </a:endParaRPr>
                    </a:p>
                  </a:txBody>
                  <a:tcPr/>
                </a:tc>
                <a:tc>
                  <a:txBody>
                    <a:bodyPr/>
                    <a:lstStyle/>
                    <a:p>
                      <a:pPr algn="ctr"/>
                      <a:r>
                        <a:rPr lang="fa-IR" sz="2400" b="1" dirty="0" smtClean="0">
                          <a:solidFill>
                            <a:schemeClr val="bg1"/>
                          </a:solidFill>
                          <a:cs typeface="B Zar" panose="00000400000000000000" pitchFamily="2" charset="-78"/>
                        </a:rPr>
                        <a:t>دوره رشد </a:t>
                      </a:r>
                      <a:endParaRPr lang="en-US" sz="2400" b="1" dirty="0">
                        <a:solidFill>
                          <a:schemeClr val="bg1"/>
                        </a:solidFill>
                        <a:cs typeface="B Zar" panose="00000400000000000000" pitchFamily="2" charset="-78"/>
                      </a:endParaRPr>
                    </a:p>
                  </a:txBody>
                  <a:tcPr/>
                </a:tc>
                <a:tc>
                  <a:txBody>
                    <a:bodyPr/>
                    <a:lstStyle/>
                    <a:p>
                      <a:pPr algn="ctr"/>
                      <a:r>
                        <a:rPr lang="fa-IR" sz="2000" b="1" dirty="0" smtClean="0">
                          <a:solidFill>
                            <a:schemeClr val="bg1"/>
                          </a:solidFill>
                          <a:cs typeface="B Zar" panose="00000400000000000000" pitchFamily="2" charset="-78"/>
                        </a:rPr>
                        <a:t>مرحله</a:t>
                      </a:r>
                      <a:r>
                        <a:rPr lang="fa-IR" sz="2000" b="1" baseline="0" dirty="0" smtClean="0">
                          <a:solidFill>
                            <a:schemeClr val="bg1"/>
                          </a:solidFill>
                          <a:cs typeface="B Zar" panose="00000400000000000000" pitchFamily="2" charset="-78"/>
                        </a:rPr>
                        <a:t> </a:t>
                      </a:r>
                      <a:endParaRPr lang="fa-IR" sz="2000" b="1" dirty="0" smtClean="0">
                        <a:solidFill>
                          <a:schemeClr val="bg1"/>
                        </a:solidFill>
                        <a:cs typeface="B Zar" panose="00000400000000000000" pitchFamily="2" charset="-78"/>
                      </a:endParaRPr>
                    </a:p>
                    <a:p>
                      <a:pPr algn="ctr" rtl="1"/>
                      <a:r>
                        <a:rPr lang="fa-IR" sz="2000" b="1" dirty="0" smtClean="0">
                          <a:solidFill>
                            <a:schemeClr val="bg1"/>
                          </a:solidFill>
                          <a:cs typeface="B Zar" panose="00000400000000000000" pitchFamily="2" charset="-78"/>
                        </a:rPr>
                        <a:t>روانی- اجتماعی</a:t>
                      </a:r>
                      <a:endParaRPr lang="en-US" sz="2000" b="1" dirty="0">
                        <a:solidFill>
                          <a:schemeClr val="bg1"/>
                        </a:solidFill>
                        <a:cs typeface="B Zar" panose="00000400000000000000" pitchFamily="2" charset="-78"/>
                      </a:endParaRPr>
                    </a:p>
                  </a:txBody>
                  <a:tcPr/>
                </a:tc>
                <a:extLst>
                  <a:ext uri="{0D108BD9-81ED-4DB2-BD59-A6C34878D82A}">
                    <a16:rowId xmlns:a16="http://schemas.microsoft.com/office/drawing/2014/main" val="10000"/>
                  </a:ext>
                </a:extLst>
              </a:tr>
              <a:tr h="1323066">
                <a:tc>
                  <a:txBody>
                    <a:bodyPr/>
                    <a:lstStyle/>
                    <a:p>
                      <a:pPr algn="just" rtl="1"/>
                      <a:r>
                        <a:rPr lang="fa-IR" sz="2000" b="1" dirty="0" smtClean="0">
                          <a:cs typeface="B Zar" panose="00000400000000000000" pitchFamily="2" charset="-78"/>
                        </a:rPr>
                        <a:t>نوزادان از مراقبت گرم و پذیرا احساس اعتماد و اطمینان می کنند که دنیا مکان خوبی است.</a:t>
                      </a:r>
                      <a:r>
                        <a:rPr lang="fa-IR" sz="2000" b="1" baseline="0" dirty="0" smtClean="0">
                          <a:cs typeface="B Zar" panose="00000400000000000000" pitchFamily="2" charset="-78"/>
                        </a:rPr>
                        <a:t> بی اعتمادی زمانی ایجاد می شود که آنها مجبور باشند برای آسایش، مدت زیادی صبر کنند یا با آنها با برخورد خشنی شود. </a:t>
                      </a:r>
                      <a:endParaRPr lang="en-US" sz="2000" b="1" dirty="0">
                        <a:cs typeface="B Zar" panose="00000400000000000000" pitchFamily="2" charset="-78"/>
                      </a:endParaRPr>
                    </a:p>
                  </a:txBody>
                  <a:tcPr/>
                </a:tc>
                <a:tc>
                  <a:txBody>
                    <a:bodyPr/>
                    <a:lstStyle/>
                    <a:p>
                      <a:pPr algn="ctr" rtl="1"/>
                      <a:r>
                        <a:rPr lang="fa-IR" sz="2000" b="1" dirty="0" smtClean="0">
                          <a:solidFill>
                            <a:srgbClr val="FF0000"/>
                          </a:solidFill>
                          <a:effectLst>
                            <a:outerShdw blurRad="38100" dist="38100" dir="2700000" algn="tl">
                              <a:srgbClr val="000000">
                                <a:alpha val="43137"/>
                              </a:srgbClr>
                            </a:outerShdw>
                          </a:effectLst>
                          <a:cs typeface="B Zar" panose="00000400000000000000" pitchFamily="2" charset="-78"/>
                        </a:rPr>
                        <a:t>تولد تا 1</a:t>
                      </a:r>
                      <a:r>
                        <a:rPr lang="fa-IR" sz="2000" b="1" baseline="0" dirty="0" smtClean="0">
                          <a:solidFill>
                            <a:srgbClr val="FF0000"/>
                          </a:solidFill>
                          <a:effectLst>
                            <a:outerShdw blurRad="38100" dist="38100" dir="2700000" algn="tl">
                              <a:srgbClr val="000000">
                                <a:alpha val="43137"/>
                              </a:srgbClr>
                            </a:outerShdw>
                          </a:effectLst>
                          <a:cs typeface="B Zar" panose="00000400000000000000" pitchFamily="2" charset="-78"/>
                        </a:rPr>
                        <a:t> سالگی</a:t>
                      </a:r>
                      <a:endParaRPr lang="en-US" sz="2000" b="1" dirty="0">
                        <a:solidFill>
                          <a:srgbClr val="FF0000"/>
                        </a:solidFill>
                        <a:effectLst>
                          <a:outerShdw blurRad="38100" dist="38100" dir="2700000" algn="tl">
                            <a:srgbClr val="000000">
                              <a:alpha val="43137"/>
                            </a:srgbClr>
                          </a:outerShdw>
                        </a:effectLst>
                        <a:cs typeface="B Zar" panose="00000400000000000000" pitchFamily="2" charset="-78"/>
                      </a:endParaRPr>
                    </a:p>
                  </a:txBody>
                  <a:tcPr/>
                </a:tc>
                <a:tc>
                  <a:txBody>
                    <a:bodyPr/>
                    <a:lstStyle/>
                    <a:p>
                      <a:pPr algn="ctr" rtl="1"/>
                      <a:r>
                        <a:rPr lang="fa-IR" sz="2000" b="1" dirty="0" smtClean="0">
                          <a:solidFill>
                            <a:srgbClr val="002060"/>
                          </a:solidFill>
                          <a:cs typeface="B Zar" panose="00000400000000000000" pitchFamily="2" charset="-78"/>
                        </a:rPr>
                        <a:t>اعتماد در برابر بی اعتمادی </a:t>
                      </a:r>
                      <a:r>
                        <a:rPr lang="fa-IR" sz="2000" b="1" dirty="0" smtClean="0">
                          <a:solidFill>
                            <a:srgbClr val="FF0000"/>
                          </a:solidFill>
                          <a:cs typeface="B Zar" panose="00000400000000000000" pitchFamily="2" charset="-78"/>
                        </a:rPr>
                        <a:t>(دهانی)</a:t>
                      </a:r>
                      <a:endParaRPr lang="en-US" sz="2000" b="1" dirty="0">
                        <a:solidFill>
                          <a:srgbClr val="FF0000"/>
                        </a:solidFill>
                        <a:cs typeface="B Zar" panose="00000400000000000000" pitchFamily="2" charset="-78"/>
                      </a:endParaRPr>
                    </a:p>
                  </a:txBody>
                  <a:tcPr/>
                </a:tc>
                <a:extLst>
                  <a:ext uri="{0D108BD9-81ED-4DB2-BD59-A6C34878D82A}">
                    <a16:rowId xmlns:a16="http://schemas.microsoft.com/office/drawing/2014/main" val="10001"/>
                  </a:ext>
                </a:extLst>
              </a:tr>
              <a:tr h="1323066">
                <a:tc>
                  <a:txBody>
                    <a:bodyPr/>
                    <a:lstStyle/>
                    <a:p>
                      <a:pPr algn="just" rtl="1"/>
                      <a:r>
                        <a:rPr lang="fa-IR" sz="2000" b="1" dirty="0" smtClean="0">
                          <a:cs typeface="B Zar" panose="00000400000000000000" pitchFamily="2" charset="-78"/>
                        </a:rPr>
                        <a:t>کودکان</a:t>
                      </a:r>
                      <a:r>
                        <a:rPr lang="fa-IR" sz="2000" b="1" baseline="0" dirty="0" smtClean="0">
                          <a:cs typeface="B Zar" panose="00000400000000000000" pitchFamily="2" charset="-78"/>
                        </a:rPr>
                        <a:t> با به کارگیری مهارت های ذهنی و حرکتی، می خواهند خودشان انتخاب کنند و تصمیم بگیرند. خودمختاری زمانی رشد می کند که والدین، امکان انتخابِ آزاد را فراهم کرده  و به کودک فشار نیاورند یا او را شرمنده نکنند.</a:t>
                      </a:r>
                      <a:endParaRPr lang="en-US" sz="2000" b="1" dirty="0">
                        <a:cs typeface="B Zar" panose="00000400000000000000" pitchFamily="2" charset="-78"/>
                      </a:endParaRPr>
                    </a:p>
                  </a:txBody>
                  <a:tcPr/>
                </a:tc>
                <a:tc>
                  <a:txBody>
                    <a:bodyPr/>
                    <a:lstStyle/>
                    <a:p>
                      <a:pPr algn="ctr" rtl="1"/>
                      <a:r>
                        <a:rPr lang="fa-IR" sz="2000" b="1" dirty="0" smtClean="0">
                          <a:solidFill>
                            <a:srgbClr val="FF0000"/>
                          </a:solidFill>
                          <a:effectLst>
                            <a:outerShdw blurRad="38100" dist="38100" dir="2700000" algn="tl">
                              <a:srgbClr val="000000">
                                <a:alpha val="43137"/>
                              </a:srgbClr>
                            </a:outerShdw>
                          </a:effectLst>
                          <a:cs typeface="B Zar" panose="00000400000000000000" pitchFamily="2" charset="-78"/>
                        </a:rPr>
                        <a:t>1 تا 3 سالگی</a:t>
                      </a:r>
                      <a:endParaRPr lang="en-US" sz="2000" b="1" dirty="0">
                        <a:solidFill>
                          <a:srgbClr val="FF0000"/>
                        </a:solidFill>
                        <a:effectLst>
                          <a:outerShdw blurRad="38100" dist="38100" dir="2700000" algn="tl">
                            <a:srgbClr val="000000">
                              <a:alpha val="43137"/>
                            </a:srgbClr>
                          </a:outerShdw>
                        </a:effectLst>
                        <a:cs typeface="B Zar" panose="00000400000000000000" pitchFamily="2" charset="-78"/>
                      </a:endParaRPr>
                    </a:p>
                  </a:txBody>
                  <a:tcPr/>
                </a:tc>
                <a:tc>
                  <a:txBody>
                    <a:bodyPr/>
                    <a:lstStyle/>
                    <a:p>
                      <a:pPr algn="ctr" rtl="1"/>
                      <a:r>
                        <a:rPr lang="fa-IR" sz="2000" b="1" dirty="0" smtClean="0">
                          <a:solidFill>
                            <a:srgbClr val="002060"/>
                          </a:solidFill>
                          <a:cs typeface="B Zar" panose="00000400000000000000" pitchFamily="2" charset="-78"/>
                        </a:rPr>
                        <a:t>خود مختاری در برابر شرم و تردید </a:t>
                      </a:r>
                      <a:r>
                        <a:rPr lang="fa-IR" sz="2000" b="1" dirty="0" smtClean="0">
                          <a:solidFill>
                            <a:srgbClr val="FF0000"/>
                          </a:solidFill>
                          <a:cs typeface="B Zar" panose="00000400000000000000" pitchFamily="2" charset="-78"/>
                        </a:rPr>
                        <a:t>(مقعدی)</a:t>
                      </a:r>
                      <a:endParaRPr lang="en-US" sz="2000" b="1" dirty="0">
                        <a:solidFill>
                          <a:srgbClr val="FF0000"/>
                        </a:solidFill>
                        <a:cs typeface="B Zar" panose="00000400000000000000" pitchFamily="2" charset="-78"/>
                      </a:endParaRPr>
                    </a:p>
                  </a:txBody>
                  <a:tcPr/>
                </a:tc>
                <a:extLst>
                  <a:ext uri="{0D108BD9-81ED-4DB2-BD59-A6C34878D82A}">
                    <a16:rowId xmlns:a16="http://schemas.microsoft.com/office/drawing/2014/main" val="10002"/>
                  </a:ext>
                </a:extLst>
              </a:tr>
              <a:tr h="1719986">
                <a:tc>
                  <a:txBody>
                    <a:bodyPr/>
                    <a:lstStyle/>
                    <a:p>
                      <a:pPr algn="just" rtl="1"/>
                      <a:r>
                        <a:rPr lang="fa-IR" sz="2000" b="1" dirty="0" smtClean="0">
                          <a:cs typeface="B Zar" panose="00000400000000000000" pitchFamily="2" charset="-78"/>
                        </a:rPr>
                        <a:t>کودکان از طریق بازی وانمود</a:t>
                      </a:r>
                      <a:r>
                        <a:rPr lang="fa-IR" sz="2000" b="1" baseline="0" dirty="0" smtClean="0">
                          <a:cs typeface="B Zar" panose="00000400000000000000" pitchFamily="2" charset="-78"/>
                        </a:rPr>
                        <a:t> </a:t>
                      </a:r>
                      <a:r>
                        <a:rPr lang="fa-IR" sz="2000" b="1" dirty="0" smtClean="0">
                          <a:cs typeface="B Zar" panose="00000400000000000000" pitchFamily="2" charset="-78"/>
                        </a:rPr>
                        <a:t>کردن، نوع آدمی</a:t>
                      </a:r>
                      <a:r>
                        <a:rPr lang="fa-IR" sz="2000" b="1" baseline="0" dirty="0" smtClean="0">
                          <a:cs typeface="B Zar" panose="00000400000000000000" pitchFamily="2" charset="-78"/>
                        </a:rPr>
                        <a:t> را که می توانند بشوند کاوش می کنند. ابتکار عمل(احساس بلند پروازی و مسئولیت) زمانی شکل می گیرد که والدین از درکِ جدیدِ هدف و مقصود در فرزند خود حمایت کنند. در صورتی که والدین زیاد توقع داشته باشند که فرزندشان، خود را کنترل کند موجب احساس گناه در او می شوند.</a:t>
                      </a:r>
                      <a:endParaRPr lang="en-US" sz="2000" b="1" dirty="0">
                        <a:cs typeface="B Zar" panose="00000400000000000000" pitchFamily="2" charset="-78"/>
                      </a:endParaRPr>
                    </a:p>
                  </a:txBody>
                  <a:tcPr/>
                </a:tc>
                <a:tc>
                  <a:txBody>
                    <a:bodyPr/>
                    <a:lstStyle/>
                    <a:p>
                      <a:pPr algn="ctr" rtl="1"/>
                      <a:r>
                        <a:rPr lang="fa-IR" sz="2000" b="1" dirty="0" smtClean="0">
                          <a:solidFill>
                            <a:srgbClr val="FF0000"/>
                          </a:solidFill>
                          <a:effectLst>
                            <a:outerShdw blurRad="38100" dist="38100" dir="2700000" algn="tl">
                              <a:srgbClr val="000000">
                                <a:alpha val="43137"/>
                              </a:srgbClr>
                            </a:outerShdw>
                          </a:effectLst>
                          <a:cs typeface="B Zar" panose="00000400000000000000" pitchFamily="2" charset="-78"/>
                        </a:rPr>
                        <a:t>3 تا 6 سالگی</a:t>
                      </a:r>
                      <a:endParaRPr lang="en-US" sz="2000" b="1" dirty="0">
                        <a:solidFill>
                          <a:srgbClr val="FF0000"/>
                        </a:solidFill>
                        <a:effectLst>
                          <a:outerShdw blurRad="38100" dist="38100" dir="2700000" algn="tl">
                            <a:srgbClr val="000000">
                              <a:alpha val="43137"/>
                            </a:srgbClr>
                          </a:outerShdw>
                        </a:effectLst>
                        <a:cs typeface="B Zar" panose="00000400000000000000" pitchFamily="2" charset="-78"/>
                      </a:endParaRPr>
                    </a:p>
                  </a:txBody>
                  <a:tcPr/>
                </a:tc>
                <a:tc>
                  <a:txBody>
                    <a:bodyPr/>
                    <a:lstStyle/>
                    <a:p>
                      <a:pPr algn="ctr" rtl="1"/>
                      <a:r>
                        <a:rPr lang="fa-IR" sz="2000" b="1" dirty="0" smtClean="0">
                          <a:solidFill>
                            <a:srgbClr val="002060"/>
                          </a:solidFill>
                          <a:cs typeface="B Zar" panose="00000400000000000000" pitchFamily="2" charset="-78"/>
                        </a:rPr>
                        <a:t>ابتکار عمل در برابر</a:t>
                      </a:r>
                      <a:r>
                        <a:rPr lang="fa-IR" sz="2000" b="1" baseline="0" dirty="0" smtClean="0">
                          <a:solidFill>
                            <a:srgbClr val="002060"/>
                          </a:solidFill>
                          <a:cs typeface="B Zar" panose="00000400000000000000" pitchFamily="2" charset="-78"/>
                        </a:rPr>
                        <a:t> احساس گناه </a:t>
                      </a:r>
                      <a:r>
                        <a:rPr lang="fa-IR" sz="2000" b="1" baseline="0" dirty="0" smtClean="0">
                          <a:solidFill>
                            <a:srgbClr val="FF0000"/>
                          </a:solidFill>
                          <a:cs typeface="B Zar" panose="00000400000000000000" pitchFamily="2" charset="-78"/>
                        </a:rPr>
                        <a:t>(آلتی)</a:t>
                      </a:r>
                      <a:endParaRPr lang="en-US" sz="2000" b="1" dirty="0">
                        <a:solidFill>
                          <a:srgbClr val="FF0000"/>
                        </a:solidFill>
                        <a:cs typeface="B Zar" panose="00000400000000000000" pitchFamily="2" charset="-78"/>
                      </a:endParaRPr>
                    </a:p>
                  </a:txBody>
                  <a:tcPr/>
                </a:tc>
                <a:extLst>
                  <a:ext uri="{0D108BD9-81ED-4DB2-BD59-A6C34878D82A}">
                    <a16:rowId xmlns:a16="http://schemas.microsoft.com/office/drawing/2014/main" val="10003"/>
                  </a:ext>
                </a:extLst>
              </a:tr>
              <a:tr h="1323066">
                <a:tc>
                  <a:txBody>
                    <a:bodyPr/>
                    <a:lstStyle/>
                    <a:p>
                      <a:pPr algn="just" rtl="1"/>
                      <a:r>
                        <a:rPr lang="fa-IR" b="1" dirty="0" smtClean="0">
                          <a:cs typeface="B Zar" panose="00000400000000000000" pitchFamily="2" charset="-78"/>
                        </a:rPr>
                        <a:t>کودکان در مدرسه توانایی کار کردن و همکاری کردن با دیگران را پرورش می دهند. احساس</a:t>
                      </a:r>
                      <a:r>
                        <a:rPr lang="fa-IR" b="1" baseline="0" dirty="0" smtClean="0">
                          <a:cs typeface="B Zar" panose="00000400000000000000" pitchFamily="2" charset="-78"/>
                        </a:rPr>
                        <a:t> حقارت در صورتی ایجاد می شود که تجربیات ناگوار در خانه، مدرسه یا با همسالان به احساس بی کفایتی منجر شوند.</a:t>
                      </a:r>
                      <a:endParaRPr lang="en-US" b="1" dirty="0">
                        <a:cs typeface="B Zar" panose="00000400000000000000" pitchFamily="2" charset="-78"/>
                      </a:endParaRPr>
                    </a:p>
                  </a:txBody>
                  <a:tcPr/>
                </a:tc>
                <a:tc>
                  <a:txBody>
                    <a:bodyPr/>
                    <a:lstStyle/>
                    <a:p>
                      <a:pPr algn="ctr" rtl="1"/>
                      <a:r>
                        <a:rPr lang="fa-IR" b="1" dirty="0" smtClean="0">
                          <a:solidFill>
                            <a:srgbClr val="FF0000"/>
                          </a:solidFill>
                          <a:effectLst>
                            <a:outerShdw blurRad="38100" dist="38100" dir="2700000" algn="tl">
                              <a:srgbClr val="000000">
                                <a:alpha val="43137"/>
                              </a:srgbClr>
                            </a:outerShdw>
                          </a:effectLst>
                          <a:cs typeface="B Zar" panose="00000400000000000000" pitchFamily="2" charset="-78"/>
                        </a:rPr>
                        <a:t>6 تا 11 سالگی</a:t>
                      </a:r>
                      <a:endParaRPr lang="en-US" b="1" dirty="0">
                        <a:solidFill>
                          <a:srgbClr val="FF0000"/>
                        </a:solidFill>
                        <a:effectLst>
                          <a:outerShdw blurRad="38100" dist="38100" dir="2700000" algn="tl">
                            <a:srgbClr val="000000">
                              <a:alpha val="43137"/>
                            </a:srgbClr>
                          </a:outerShdw>
                        </a:effectLst>
                        <a:cs typeface="B Zar" panose="00000400000000000000" pitchFamily="2" charset="-78"/>
                      </a:endParaRPr>
                    </a:p>
                  </a:txBody>
                  <a:tcPr/>
                </a:tc>
                <a:tc>
                  <a:txBody>
                    <a:bodyPr/>
                    <a:lstStyle/>
                    <a:p>
                      <a:pPr algn="ctr" rtl="1"/>
                      <a:r>
                        <a:rPr lang="fa-IR" b="1" dirty="0" smtClean="0">
                          <a:solidFill>
                            <a:srgbClr val="002060"/>
                          </a:solidFill>
                          <a:cs typeface="B Zar" panose="00000400000000000000" pitchFamily="2" charset="-78"/>
                        </a:rPr>
                        <a:t>سخت کوشی در برابر احساس حقارت </a:t>
                      </a:r>
                      <a:r>
                        <a:rPr lang="fa-IR" b="1" dirty="0" smtClean="0">
                          <a:solidFill>
                            <a:srgbClr val="FF0000"/>
                          </a:solidFill>
                          <a:cs typeface="B Zar" panose="00000400000000000000" pitchFamily="2" charset="-78"/>
                        </a:rPr>
                        <a:t>(نهفتگی)</a:t>
                      </a:r>
                      <a:endParaRPr lang="en-US" b="1" dirty="0">
                        <a:solidFill>
                          <a:srgbClr val="FF0000"/>
                        </a:solidFill>
                        <a:cs typeface="B Zar" panose="00000400000000000000" pitchFamily="2" charset="-78"/>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262499" flipV="1">
            <a:off x="-141085" y="2185936"/>
            <a:ext cx="5688675" cy="1569660"/>
          </a:xfrm>
          <a:prstGeom prst="rect">
            <a:avLst/>
          </a:prstGeom>
          <a:noFill/>
        </p:spPr>
        <p:txBody>
          <a:bodyPr wrap="square" rtlCol="0">
            <a:spAutoFit/>
          </a:bodyPr>
          <a:lstStyle/>
          <a:p>
            <a:pPr algn="ctr"/>
            <a:r>
              <a:rPr lang="fa-IR" sz="4800" b="1" i="1" dirty="0" smtClean="0">
                <a:solidFill>
                  <a:schemeClr val="accent1">
                    <a:lumMod val="75000"/>
                  </a:schemeClr>
                </a:solidFill>
                <a:effectLst>
                  <a:outerShdw blurRad="38100" dist="38100" dir="2700000" algn="tl">
                    <a:srgbClr val="000000">
                      <a:alpha val="43137"/>
                    </a:srgbClr>
                  </a:outerShdw>
                </a:effectLst>
                <a:cs typeface="B Nazanin" pitchFamily="2" charset="-78"/>
              </a:rPr>
              <a:t>منظور از رشد در دوره کودکی چیست؟</a:t>
            </a:r>
            <a:endParaRPr lang="en-US" sz="4800" b="1" i="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pic>
        <p:nvPicPr>
          <p:cNvPr id="4" name="Picture 3" descr="رشد8.jpg"/>
          <p:cNvPicPr>
            <a:picLocks noChangeAspect="1"/>
          </p:cNvPicPr>
          <p:nvPr/>
        </p:nvPicPr>
        <p:blipFill>
          <a:blip r:embed="rId2" cstate="print"/>
          <a:stretch>
            <a:fillRect/>
          </a:stretch>
        </p:blipFill>
        <p:spPr>
          <a:xfrm>
            <a:off x="5334000" y="304800"/>
            <a:ext cx="3276601" cy="5943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56580321"/>
              </p:ext>
            </p:extLst>
          </p:nvPr>
        </p:nvGraphicFramePr>
        <p:xfrm>
          <a:off x="1219200" y="62756"/>
          <a:ext cx="7842504" cy="6718348"/>
        </p:xfrm>
        <a:graphic>
          <a:graphicData uri="http://schemas.openxmlformats.org/drawingml/2006/table">
            <a:tbl>
              <a:tblPr firstRow="1" bandRow="1">
                <a:tableStyleId>{5C22544A-7EE6-4342-B048-85BDC9FD1C3A}</a:tableStyleId>
              </a:tblPr>
              <a:tblGrid>
                <a:gridCol w="822519">
                  <a:extLst>
                    <a:ext uri="{9D8B030D-6E8A-4147-A177-3AD203B41FA5}">
                      <a16:colId xmlns:a16="http://schemas.microsoft.com/office/drawing/2014/main" val="337669071"/>
                    </a:ext>
                  </a:extLst>
                </a:gridCol>
                <a:gridCol w="1235529">
                  <a:extLst>
                    <a:ext uri="{9D8B030D-6E8A-4147-A177-3AD203B41FA5}">
                      <a16:colId xmlns:a16="http://schemas.microsoft.com/office/drawing/2014/main" val="4000058571"/>
                    </a:ext>
                  </a:extLst>
                </a:gridCol>
                <a:gridCol w="882891">
                  <a:extLst>
                    <a:ext uri="{9D8B030D-6E8A-4147-A177-3AD203B41FA5}">
                      <a16:colId xmlns:a16="http://schemas.microsoft.com/office/drawing/2014/main" val="1495623678"/>
                    </a:ext>
                  </a:extLst>
                </a:gridCol>
                <a:gridCol w="980313">
                  <a:extLst>
                    <a:ext uri="{9D8B030D-6E8A-4147-A177-3AD203B41FA5}">
                      <a16:colId xmlns:a16="http://schemas.microsoft.com/office/drawing/2014/main" val="197617018"/>
                    </a:ext>
                  </a:extLst>
                </a:gridCol>
                <a:gridCol w="980313">
                  <a:extLst>
                    <a:ext uri="{9D8B030D-6E8A-4147-A177-3AD203B41FA5}">
                      <a16:colId xmlns:a16="http://schemas.microsoft.com/office/drawing/2014/main" val="3612463701"/>
                    </a:ext>
                  </a:extLst>
                </a:gridCol>
                <a:gridCol w="980313">
                  <a:extLst>
                    <a:ext uri="{9D8B030D-6E8A-4147-A177-3AD203B41FA5}">
                      <a16:colId xmlns:a16="http://schemas.microsoft.com/office/drawing/2014/main" val="2418287895"/>
                    </a:ext>
                  </a:extLst>
                </a:gridCol>
                <a:gridCol w="980313">
                  <a:extLst>
                    <a:ext uri="{9D8B030D-6E8A-4147-A177-3AD203B41FA5}">
                      <a16:colId xmlns:a16="http://schemas.microsoft.com/office/drawing/2014/main" val="3797520135"/>
                    </a:ext>
                  </a:extLst>
                </a:gridCol>
                <a:gridCol w="980313">
                  <a:extLst>
                    <a:ext uri="{9D8B030D-6E8A-4147-A177-3AD203B41FA5}">
                      <a16:colId xmlns:a16="http://schemas.microsoft.com/office/drawing/2014/main" val="3922231537"/>
                    </a:ext>
                  </a:extLst>
                </a:gridCol>
              </a:tblGrid>
              <a:tr h="989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هدف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ابتکار</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صلاحیت</a:t>
                      </a:r>
                      <a:endParaRPr kumimoji="0" lang="en-US"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کوشایی</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وفاداری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هویت</a:t>
                      </a:r>
                      <a:endParaRPr kumimoji="0" lang="en-US"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عشق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صمیمیت</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chemeClr val="tx1"/>
                          </a:solidFill>
                          <a:cs typeface="B Zar" panose="00000400000000000000" pitchFamily="2" charset="-78"/>
                        </a:rPr>
                        <a:t>مراقبت</a:t>
                      </a:r>
                    </a:p>
                    <a:p>
                      <a:pPr algn="ctr"/>
                      <a:r>
                        <a:rPr lang="fa-IR" sz="2000" b="1" dirty="0" smtClean="0">
                          <a:solidFill>
                            <a:schemeClr val="tx1"/>
                          </a:solidFill>
                          <a:cs typeface="B Zar" panose="00000400000000000000" pitchFamily="2" charset="-78"/>
                        </a:rPr>
                        <a:t>زایندگی</a:t>
                      </a:r>
                      <a:endParaRPr lang="en-US" sz="2000" b="1" dirty="0" smtClean="0">
                        <a:solidFill>
                          <a:schemeClr val="tx1"/>
                        </a:solidFill>
                        <a:cs typeface="B Zar" panose="00000400000000000000" pitchFamily="2" charset="-78"/>
                      </a:endParaRPr>
                    </a:p>
                    <a:p>
                      <a:pPr algn="ctr"/>
                      <a:endParaRPr lang="en-US" sz="2000" b="0" dirty="0">
                        <a:cs typeface="B Zar" panose="00000400000000000000" pitchFamily="2" charset="-78"/>
                      </a:endParaRPr>
                    </a:p>
                  </a:txBody>
                  <a:tcPr/>
                </a:tc>
                <a:tc>
                  <a:txBody>
                    <a:bodyPr/>
                    <a:lstStyle/>
                    <a:p>
                      <a:pPr algn="ctr"/>
                      <a:r>
                        <a:rPr lang="fa-IR" sz="2000" b="1" dirty="0" smtClean="0">
                          <a:solidFill>
                            <a:srgbClr val="FFFF00"/>
                          </a:solidFill>
                          <a:cs typeface="B Zar" panose="00000400000000000000" pitchFamily="2" charset="-78"/>
                        </a:rPr>
                        <a:t>خرد</a:t>
                      </a:r>
                      <a:r>
                        <a:rPr lang="fa-IR" sz="2000" b="1" baseline="0" dirty="0" smtClean="0">
                          <a:solidFill>
                            <a:srgbClr val="FFFF00"/>
                          </a:solidFill>
                          <a:cs typeface="B Zar" panose="00000400000000000000" pitchFamily="2" charset="-78"/>
                        </a:rPr>
                        <a:t> </a:t>
                      </a:r>
                    </a:p>
                    <a:p>
                      <a:pPr algn="ctr"/>
                      <a:r>
                        <a:rPr lang="fa-IR" sz="2000" b="1" baseline="0" dirty="0" smtClean="0">
                          <a:solidFill>
                            <a:srgbClr val="FFFF00"/>
                          </a:solidFill>
                          <a:cs typeface="B Zar" panose="00000400000000000000" pitchFamily="2" charset="-78"/>
                        </a:rPr>
                        <a:t>انسجام</a:t>
                      </a:r>
                      <a:endParaRPr lang="en-US" sz="2000" b="1" dirty="0">
                        <a:solidFill>
                          <a:srgbClr val="FFFF00"/>
                        </a:solidFill>
                        <a:cs typeface="B Zar" panose="00000400000000000000" pitchFamily="2" charset="-78"/>
                      </a:endParaRPr>
                    </a:p>
                  </a:txBody>
                  <a:tcPr/>
                </a:tc>
                <a:extLst>
                  <a:ext uri="{0D108BD9-81ED-4DB2-BD59-A6C34878D82A}">
                    <a16:rowId xmlns:a16="http://schemas.microsoft.com/office/drawing/2014/main" val="2177548010"/>
                  </a:ext>
                </a:extLst>
              </a:tr>
              <a:tr h="705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هدف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ابتکار</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صلاحیت</a:t>
                      </a:r>
                      <a:endParaRPr kumimoji="0" lang="en-US"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کوشایی</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وفاداری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هویت</a:t>
                      </a:r>
                      <a:endParaRPr kumimoji="0" lang="en-US"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عشق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صمیمیت</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rgbClr val="FF0000"/>
                          </a:solidFill>
                          <a:cs typeface="B Zar" panose="00000400000000000000" pitchFamily="2" charset="-78"/>
                        </a:rPr>
                        <a:t>مراقبت</a:t>
                      </a:r>
                    </a:p>
                    <a:p>
                      <a:pPr algn="ctr"/>
                      <a:r>
                        <a:rPr lang="fa-IR" sz="2000" b="1" dirty="0" smtClean="0">
                          <a:solidFill>
                            <a:srgbClr val="FF0000"/>
                          </a:solidFill>
                          <a:cs typeface="B Zar" panose="00000400000000000000" pitchFamily="2" charset="-78"/>
                        </a:rPr>
                        <a:t>زایندگی</a:t>
                      </a:r>
                      <a:endParaRPr lang="en-US" sz="2000" b="1" dirty="0">
                        <a:solidFill>
                          <a:srgbClr val="FF0000"/>
                        </a:solidFill>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extLst>
                  <a:ext uri="{0D108BD9-81ED-4DB2-BD59-A6C34878D82A}">
                    <a16:rowId xmlns:a16="http://schemas.microsoft.com/office/drawing/2014/main" val="2706848846"/>
                  </a:ext>
                </a:extLst>
              </a:tr>
              <a:tr h="791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هدف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ابتکار</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صلاحیت</a:t>
                      </a:r>
                      <a:endParaRPr kumimoji="0" lang="en-US"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کوشایی</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وفاداری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هویت</a:t>
                      </a:r>
                      <a:endParaRPr kumimoji="0" lang="en-US"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rgbClr val="FF0000"/>
                          </a:solidFill>
                          <a:cs typeface="B Zar" panose="00000400000000000000" pitchFamily="2" charset="-78"/>
                        </a:rPr>
                        <a:t>عشق</a:t>
                      </a:r>
                    </a:p>
                    <a:p>
                      <a:pPr algn="ctr"/>
                      <a:r>
                        <a:rPr lang="fa-IR" sz="2000" b="1" dirty="0" smtClean="0">
                          <a:solidFill>
                            <a:srgbClr val="FF0000"/>
                          </a:solidFill>
                          <a:cs typeface="B Zar" panose="00000400000000000000" pitchFamily="2" charset="-78"/>
                        </a:rPr>
                        <a:t>صمیمیت</a:t>
                      </a:r>
                      <a:endParaRPr lang="en-US" sz="2000" b="1" dirty="0">
                        <a:solidFill>
                          <a:srgbClr val="FF0000"/>
                        </a:solidFill>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extLst>
                  <a:ext uri="{0D108BD9-81ED-4DB2-BD59-A6C34878D82A}">
                    <a16:rowId xmlns:a16="http://schemas.microsoft.com/office/drawing/2014/main" val="1981646947"/>
                  </a:ext>
                </a:extLst>
              </a:tr>
              <a:tr h="989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هدف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smtClean="0">
                          <a:ln>
                            <a:noFill/>
                          </a:ln>
                          <a:solidFill>
                            <a:prstClr val="black"/>
                          </a:solidFill>
                          <a:effectLst/>
                          <a:uLnTx/>
                          <a:uFillTx/>
                          <a:latin typeface="Georgia"/>
                          <a:ea typeface="+mn-ea"/>
                          <a:cs typeface="B Zar" panose="00000400000000000000" pitchFamily="2" charset="-78"/>
                        </a:rPr>
                        <a:t>ابتکار</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صلاحیت</a:t>
                      </a:r>
                      <a:endParaRPr kumimoji="0" lang="en-US"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کوشایی</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rgbClr val="FF0000"/>
                          </a:solidFill>
                          <a:cs typeface="B Zar" panose="00000400000000000000" pitchFamily="2" charset="-78"/>
                        </a:rPr>
                        <a:t>وفاداری</a:t>
                      </a:r>
                    </a:p>
                    <a:p>
                      <a:pPr algn="ctr"/>
                      <a:r>
                        <a:rPr lang="fa-IR" sz="2000" b="1" dirty="0" smtClean="0">
                          <a:solidFill>
                            <a:srgbClr val="FF0000"/>
                          </a:solidFill>
                          <a:cs typeface="B Zar" panose="00000400000000000000" pitchFamily="2" charset="-78"/>
                        </a:rPr>
                        <a:t>هویت</a:t>
                      </a:r>
                      <a:endParaRPr lang="en-US" sz="2000" b="1" dirty="0" smtClean="0">
                        <a:solidFill>
                          <a:srgbClr val="FF0000"/>
                        </a:solidFill>
                        <a:cs typeface="B Zar" panose="00000400000000000000" pitchFamily="2" charset="-78"/>
                      </a:endParaRPr>
                    </a:p>
                    <a:p>
                      <a:pPr algn="ctr"/>
                      <a:endParaRPr lang="en-US" sz="2000" b="1" dirty="0">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extLst>
                  <a:ext uri="{0D108BD9-81ED-4DB2-BD59-A6C34878D82A}">
                    <a16:rowId xmlns:a16="http://schemas.microsoft.com/office/drawing/2014/main" val="839030392"/>
                  </a:ext>
                </a:extLst>
              </a:tr>
              <a:tr h="832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هدف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ابتکار</a:t>
                      </a:r>
                      <a:endParaRPr kumimoji="0" lang="en-US" sz="20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1" dirty="0" smtClean="0">
                          <a:solidFill>
                            <a:srgbClr val="FF0000"/>
                          </a:solidFill>
                          <a:cs typeface="B Zar" panose="00000400000000000000" pitchFamily="2" charset="-78"/>
                        </a:rPr>
                        <a:t>صلاحیت</a:t>
                      </a:r>
                      <a:endParaRPr lang="en-US" sz="2000" b="1" dirty="0" smtClean="0">
                        <a:solidFill>
                          <a:srgbClr val="FF0000"/>
                        </a:solidFill>
                        <a:cs typeface="B Zar" panose="00000400000000000000" pitchFamily="2" charset="-78"/>
                      </a:endParaRPr>
                    </a:p>
                    <a:p>
                      <a:pPr algn="ctr"/>
                      <a:r>
                        <a:rPr lang="fa-IR" sz="2000" b="1" dirty="0" smtClean="0">
                          <a:solidFill>
                            <a:srgbClr val="FF0000"/>
                          </a:solidFill>
                          <a:cs typeface="B Zar" panose="00000400000000000000" pitchFamily="2" charset="-78"/>
                        </a:rPr>
                        <a:t>کوشایی</a:t>
                      </a:r>
                      <a:endParaRPr lang="en-US" sz="2000" b="1" dirty="0">
                        <a:solidFill>
                          <a:srgbClr val="FF0000"/>
                        </a:solidFill>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extLst>
                  <a:ext uri="{0D108BD9-81ED-4DB2-BD59-A6C34878D82A}">
                    <a16:rowId xmlns:a16="http://schemas.microsoft.com/office/drawing/2014/main" val="1544658887"/>
                  </a:ext>
                </a:extLst>
              </a:tr>
              <a:tr h="832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اراده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Georgia"/>
                          <a:ea typeface="+mn-ea"/>
                          <a:cs typeface="B Zar" panose="00000400000000000000" pitchFamily="2" charset="-78"/>
                        </a:rPr>
                        <a:t>خودگردانی</a:t>
                      </a:r>
                      <a:endParaRPr kumimoji="0" lang="en-US" sz="1800" b="1" i="0" u="none" strike="noStrike" kern="1200" cap="none" spc="0" normalizeH="0" baseline="0" noProof="0" dirty="0">
                        <a:ln>
                          <a:noFill/>
                        </a:ln>
                        <a:solidFill>
                          <a:prstClr val="black"/>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rgbClr val="FF0000"/>
                          </a:solidFill>
                          <a:cs typeface="B Zar" panose="00000400000000000000" pitchFamily="2" charset="-78"/>
                        </a:rPr>
                        <a:t>هدف</a:t>
                      </a:r>
                    </a:p>
                    <a:p>
                      <a:pPr algn="ctr"/>
                      <a:r>
                        <a:rPr lang="fa-IR" sz="2000" b="1" dirty="0" smtClean="0">
                          <a:solidFill>
                            <a:srgbClr val="FF0000"/>
                          </a:solidFill>
                          <a:cs typeface="B Zar" panose="00000400000000000000" pitchFamily="2" charset="-78"/>
                        </a:rPr>
                        <a:t>ابتکار</a:t>
                      </a:r>
                      <a:endParaRPr lang="en-US" sz="2000" b="1" dirty="0">
                        <a:solidFill>
                          <a:srgbClr val="FF0000"/>
                        </a:solidFill>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extLst>
                  <a:ext uri="{0D108BD9-81ED-4DB2-BD59-A6C34878D82A}">
                    <a16:rowId xmlns:a16="http://schemas.microsoft.com/office/drawing/2014/main" val="3219959019"/>
                  </a:ext>
                </a:extLst>
              </a:tr>
              <a:tr h="713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schemeClr val="tx1"/>
                          </a:solidFill>
                          <a:effectLst/>
                          <a:uLnTx/>
                          <a:uFillTx/>
                          <a:latin typeface="Georgia"/>
                          <a:ea typeface="+mn-ea"/>
                          <a:cs typeface="B Zar" panose="00000400000000000000" pitchFamily="2" charset="-78"/>
                        </a:rPr>
                        <a:t>امید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schemeClr val="tx1"/>
                          </a:solidFill>
                          <a:effectLst/>
                          <a:uLnTx/>
                          <a:uFillTx/>
                          <a:latin typeface="Georgia"/>
                          <a:ea typeface="+mn-ea"/>
                          <a:cs typeface="B Zar" panose="00000400000000000000" pitchFamily="2" charset="-78"/>
                        </a:rPr>
                        <a:t>اعتماد</a:t>
                      </a:r>
                      <a:endParaRPr kumimoji="0" lang="en-US" sz="1800" b="1" i="0" u="none" strike="noStrike" kern="1200" cap="none" spc="0" normalizeH="0" baseline="0" noProof="0" dirty="0">
                        <a:ln>
                          <a:noFill/>
                        </a:ln>
                        <a:solidFill>
                          <a:schemeClr val="tx1"/>
                        </a:solidFill>
                        <a:effectLst/>
                        <a:uLnTx/>
                        <a:uFillTx/>
                        <a:latin typeface="Georgia"/>
                        <a:ea typeface="+mn-ea"/>
                        <a:cs typeface="B Zar" panose="00000400000000000000" pitchFamily="2" charset="-78"/>
                      </a:endParaRPr>
                    </a:p>
                  </a:txBody>
                  <a:tcPr/>
                </a:tc>
                <a:tc>
                  <a:txBody>
                    <a:bodyPr/>
                    <a:lstStyle/>
                    <a:p>
                      <a:pPr algn="ctr"/>
                      <a:r>
                        <a:rPr lang="fa-IR" sz="2000" b="1" dirty="0" smtClean="0">
                          <a:solidFill>
                            <a:srgbClr val="FF0000"/>
                          </a:solidFill>
                          <a:cs typeface="B Zar" panose="00000400000000000000" pitchFamily="2" charset="-78"/>
                        </a:rPr>
                        <a:t>اراده</a:t>
                      </a:r>
                    </a:p>
                    <a:p>
                      <a:pPr algn="ctr"/>
                      <a:r>
                        <a:rPr lang="fa-IR" sz="1800" b="1" dirty="0" smtClean="0">
                          <a:solidFill>
                            <a:srgbClr val="FF0000"/>
                          </a:solidFill>
                          <a:cs typeface="B Zar" panose="00000400000000000000" pitchFamily="2" charset="-78"/>
                        </a:rPr>
                        <a:t>خودگردانی</a:t>
                      </a:r>
                      <a:endParaRPr lang="en-US" sz="1800" b="1" dirty="0">
                        <a:solidFill>
                          <a:srgbClr val="FF0000"/>
                        </a:solidFill>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extLst>
                  <a:ext uri="{0D108BD9-81ED-4DB2-BD59-A6C34878D82A}">
                    <a16:rowId xmlns:a16="http://schemas.microsoft.com/office/drawing/2014/main" val="902063321"/>
                  </a:ext>
                </a:extLst>
              </a:tr>
              <a:tr h="832072">
                <a:tc>
                  <a:txBody>
                    <a:bodyPr/>
                    <a:lstStyle/>
                    <a:p>
                      <a:pPr algn="ctr"/>
                      <a:r>
                        <a:rPr lang="fa-IR" sz="1800" b="1" dirty="0" smtClean="0">
                          <a:solidFill>
                            <a:srgbClr val="FF0000"/>
                          </a:solidFill>
                          <a:cs typeface="B Zar" panose="00000400000000000000" pitchFamily="2" charset="-78"/>
                        </a:rPr>
                        <a:t>امید</a:t>
                      </a:r>
                    </a:p>
                    <a:p>
                      <a:pPr algn="ctr"/>
                      <a:r>
                        <a:rPr lang="fa-IR" sz="1800" b="1" dirty="0" smtClean="0">
                          <a:solidFill>
                            <a:srgbClr val="FF0000"/>
                          </a:solidFill>
                          <a:cs typeface="B Zar" panose="00000400000000000000" pitchFamily="2" charset="-78"/>
                        </a:rPr>
                        <a:t>اعتماد</a:t>
                      </a:r>
                      <a:endParaRPr lang="en-US" sz="1800" b="1" dirty="0">
                        <a:solidFill>
                          <a:srgbClr val="FF0000"/>
                        </a:solidFill>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a:cs typeface="B Zar" panose="00000400000000000000" pitchFamily="2" charset="-78"/>
                      </a:endParaRPr>
                    </a:p>
                  </a:txBody>
                  <a:tcPr/>
                </a:tc>
                <a:tc>
                  <a:txBody>
                    <a:bodyPr/>
                    <a:lstStyle/>
                    <a:p>
                      <a:pPr algn="ctr"/>
                      <a:endParaRPr lang="en-US" sz="2000" b="1" dirty="0">
                        <a:cs typeface="B Zar" panose="00000400000000000000" pitchFamily="2" charset="-78"/>
                      </a:endParaRPr>
                    </a:p>
                  </a:txBody>
                  <a:tcPr/>
                </a:tc>
                <a:extLst>
                  <a:ext uri="{0D108BD9-81ED-4DB2-BD59-A6C34878D82A}">
                    <a16:rowId xmlns:a16="http://schemas.microsoft.com/office/drawing/2014/main" val="32162231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63651200"/>
              </p:ext>
            </p:extLst>
          </p:nvPr>
        </p:nvGraphicFramePr>
        <p:xfrm>
          <a:off x="76200" y="76200"/>
          <a:ext cx="1066800" cy="670490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017401037"/>
                    </a:ext>
                  </a:extLst>
                </a:gridCol>
              </a:tblGrid>
              <a:tr h="968853">
                <a:tc>
                  <a:txBody>
                    <a:bodyPr/>
                    <a:lstStyle/>
                    <a:p>
                      <a:pPr algn="ctr"/>
                      <a:r>
                        <a:rPr lang="fa-IR" sz="2000" b="1" dirty="0" smtClean="0">
                          <a:solidFill>
                            <a:schemeClr val="tx1"/>
                          </a:solidFill>
                          <a:cs typeface="B Zar" panose="00000400000000000000" pitchFamily="2" charset="-78"/>
                        </a:rPr>
                        <a:t>دوره پیری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3922571330"/>
                  </a:ext>
                </a:extLst>
              </a:tr>
              <a:tr h="800680">
                <a:tc>
                  <a:txBody>
                    <a:bodyPr/>
                    <a:lstStyle/>
                    <a:p>
                      <a:pPr algn="ctr"/>
                      <a:r>
                        <a:rPr lang="fa-IR" sz="2000" b="1" dirty="0" smtClean="0">
                          <a:solidFill>
                            <a:schemeClr val="tx1"/>
                          </a:solidFill>
                          <a:cs typeface="B Zar" panose="00000400000000000000" pitchFamily="2" charset="-78"/>
                        </a:rPr>
                        <a:t>دوره بزرگسالی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1655334123"/>
                  </a:ext>
                </a:extLst>
              </a:tr>
              <a:tr h="704506">
                <a:tc>
                  <a:txBody>
                    <a:bodyPr/>
                    <a:lstStyle/>
                    <a:p>
                      <a:pPr algn="ctr"/>
                      <a:r>
                        <a:rPr lang="fa-IR" sz="2000" b="1" dirty="0" smtClean="0">
                          <a:solidFill>
                            <a:schemeClr val="tx1"/>
                          </a:solidFill>
                          <a:cs typeface="B Zar" panose="00000400000000000000" pitchFamily="2" charset="-78"/>
                        </a:rPr>
                        <a:t>دوره جوانی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2454287164"/>
                  </a:ext>
                </a:extLst>
              </a:tr>
              <a:tr h="1019048">
                <a:tc>
                  <a:txBody>
                    <a:bodyPr/>
                    <a:lstStyle/>
                    <a:p>
                      <a:pPr algn="ctr"/>
                      <a:r>
                        <a:rPr lang="fa-IR" sz="2000" b="1" dirty="0" smtClean="0">
                          <a:solidFill>
                            <a:schemeClr val="tx1"/>
                          </a:solidFill>
                          <a:cs typeface="B Zar" panose="00000400000000000000" pitchFamily="2" charset="-78"/>
                        </a:rPr>
                        <a:t>دوره نوجوانی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839184669"/>
                  </a:ext>
                </a:extLst>
              </a:tr>
              <a:tr h="873469">
                <a:tc>
                  <a:txBody>
                    <a:bodyPr/>
                    <a:lstStyle/>
                    <a:p>
                      <a:pPr algn="ctr"/>
                      <a:r>
                        <a:rPr lang="fa-IR" sz="2000" b="1" dirty="0" smtClean="0">
                          <a:solidFill>
                            <a:schemeClr val="tx1"/>
                          </a:solidFill>
                          <a:cs typeface="B Zar" panose="00000400000000000000" pitchFamily="2" charset="-78"/>
                        </a:rPr>
                        <a:t>دوره مدرسه</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3128829294"/>
                  </a:ext>
                </a:extLst>
              </a:tr>
              <a:tr h="809778">
                <a:tc>
                  <a:txBody>
                    <a:bodyPr/>
                    <a:lstStyle/>
                    <a:p>
                      <a:pPr algn="ctr"/>
                      <a:r>
                        <a:rPr lang="fa-IR" sz="2000" b="1" dirty="0" smtClean="0">
                          <a:solidFill>
                            <a:schemeClr val="tx1"/>
                          </a:solidFill>
                          <a:cs typeface="B Zar" panose="00000400000000000000" pitchFamily="2" charset="-78"/>
                        </a:rPr>
                        <a:t>دوره بازی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3021483973"/>
                  </a:ext>
                </a:extLst>
              </a:tr>
              <a:tr h="718792">
                <a:tc>
                  <a:txBody>
                    <a:bodyPr/>
                    <a:lstStyle/>
                    <a:p>
                      <a:pPr algn="ctr"/>
                      <a:r>
                        <a:rPr lang="fa-IR" sz="2000" b="1" dirty="0" smtClean="0">
                          <a:solidFill>
                            <a:schemeClr val="tx1"/>
                          </a:solidFill>
                          <a:cs typeface="B Zar" panose="00000400000000000000" pitchFamily="2" charset="-78"/>
                        </a:rPr>
                        <a:t>اوایل</a:t>
                      </a:r>
                      <a:r>
                        <a:rPr lang="fa-IR" sz="2000" b="1" baseline="0" dirty="0" smtClean="0">
                          <a:solidFill>
                            <a:schemeClr val="tx1"/>
                          </a:solidFill>
                          <a:cs typeface="B Zar" panose="00000400000000000000" pitchFamily="2" charset="-78"/>
                        </a:rPr>
                        <a:t> کودکی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4104896491"/>
                  </a:ext>
                </a:extLst>
              </a:tr>
              <a:tr h="809778">
                <a:tc>
                  <a:txBody>
                    <a:bodyPr/>
                    <a:lstStyle/>
                    <a:p>
                      <a:pPr algn="ctr"/>
                      <a:r>
                        <a:rPr lang="fa-IR" sz="2000" b="1" dirty="0" smtClean="0">
                          <a:solidFill>
                            <a:schemeClr val="tx1"/>
                          </a:solidFill>
                          <a:cs typeface="B Zar" panose="00000400000000000000" pitchFamily="2" charset="-78"/>
                        </a:rPr>
                        <a:t>نوباوگی</a:t>
                      </a:r>
                      <a:endParaRPr lang="en-US" sz="2000" b="1" dirty="0">
                        <a:solidFill>
                          <a:schemeClr val="tx1"/>
                        </a:solidFill>
                        <a:cs typeface="B Zar" panose="00000400000000000000" pitchFamily="2" charset="-78"/>
                      </a:endParaRPr>
                    </a:p>
                  </a:txBody>
                  <a:tcPr/>
                </a:tc>
                <a:extLst>
                  <a:ext uri="{0D108BD9-81ED-4DB2-BD59-A6C34878D82A}">
                    <a16:rowId xmlns:a16="http://schemas.microsoft.com/office/drawing/2014/main" val="1878099321"/>
                  </a:ext>
                </a:extLst>
              </a:tr>
            </a:tbl>
          </a:graphicData>
        </a:graphic>
      </p:graphicFrame>
    </p:spTree>
    <p:extLst>
      <p:ext uri="{BB962C8B-B14F-4D97-AF65-F5344CB8AC3E}">
        <p14:creationId xmlns:p14="http://schemas.microsoft.com/office/powerpoint/2010/main" val="1192985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پنجم: دوره نوجوانی</a:t>
            </a:r>
            <a:endParaRPr lang="en-US" dirty="0"/>
          </a:p>
        </p:txBody>
      </p:sp>
      <p:sp>
        <p:nvSpPr>
          <p:cNvPr id="32771" name="Content Placeholder 2"/>
          <p:cNvSpPr>
            <a:spLocks noGrp="1"/>
          </p:cNvSpPr>
          <p:nvPr>
            <p:ph idx="1"/>
          </p:nvPr>
        </p:nvSpPr>
        <p:spPr>
          <a:xfrm>
            <a:off x="76200" y="1295400"/>
            <a:ext cx="8991600" cy="5618162"/>
          </a:xfrm>
        </p:spPr>
        <p:txBody>
          <a:bodyPr>
            <a:normAutofit/>
          </a:bodyPr>
          <a:lstStyle/>
          <a:p>
            <a:pPr algn="r" rtl="1">
              <a:lnSpc>
                <a:spcPct val="150000"/>
              </a:lnSpc>
            </a:pPr>
            <a:r>
              <a:rPr lang="fa-IR" altLang="en-US" sz="2800" b="1" dirty="0" smtClean="0">
                <a:solidFill>
                  <a:srgbClr val="0000FF"/>
                </a:solidFill>
                <a:latin typeface="Tahoma" panose="020B0604030504040204" pitchFamily="34" charset="0"/>
                <a:cs typeface="B Zar" panose="00000400000000000000" pitchFamily="2" charset="-78"/>
              </a:rPr>
              <a:t>بحران روانی- اجتماعی: هویت در   برابر سردرگمی</a:t>
            </a:r>
            <a:r>
              <a:rPr lang="fa-IR" altLang="en-US" sz="2400" b="1" dirty="0" smtClean="0">
                <a:solidFill>
                  <a:srgbClr val="0000FF"/>
                </a:solidFill>
                <a:latin typeface="Tahoma" panose="020B0604030504040204" pitchFamily="34" charset="0"/>
                <a:cs typeface="B Zar" panose="00000400000000000000" pitchFamily="2" charset="-78"/>
              </a:rPr>
              <a:t> </a:t>
            </a:r>
            <a:endParaRPr lang="fa-IR" altLang="en-US" sz="2400" b="1" dirty="0" smtClean="0">
              <a:solidFill>
                <a:srgbClr val="333333"/>
              </a:solidFill>
              <a:latin typeface="Tahoma" panose="020B0604030504040204" pitchFamily="34" charset="0"/>
              <a:cs typeface="B Zar" panose="00000400000000000000" pitchFamily="2" charset="-78"/>
            </a:endParaRPr>
          </a:p>
          <a:p>
            <a:pPr algn="r"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نیروی بنیادی: وفاداری (اعتقاد به یک ایده یا بینش در باره آینده)</a:t>
            </a:r>
          </a:p>
          <a:p>
            <a:pPr algn="r"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آسیب اساسی: انکار نقش (تردید و تمرد)</a:t>
            </a:r>
          </a:p>
          <a:p>
            <a:pPr algn="justLow"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ویژگی ها</a:t>
            </a:r>
            <a:r>
              <a:rPr lang="fa-IR" altLang="en-US" sz="2400" b="1" dirty="0" smtClean="0">
                <a:solidFill>
                  <a:srgbClr val="333333"/>
                </a:solidFill>
                <a:latin typeface="Tahoma" panose="020B0604030504040204" pitchFamily="34" charset="0"/>
                <a:cs typeface="B Zar" panose="00000400000000000000" pitchFamily="2" charset="-78"/>
              </a:rPr>
              <a:t>: </a:t>
            </a:r>
            <a:r>
              <a:rPr lang="fa-IR" altLang="en-US" sz="2400" b="1" dirty="0" smtClean="0">
                <a:latin typeface="Tahoma" panose="020B0604030504040204" pitchFamily="34" charset="0"/>
                <a:cs typeface="B Zar" panose="00000400000000000000" pitchFamily="2" charset="-78"/>
              </a:rPr>
              <a:t>مهم ترین مرحله رشد:ضرورت درک، بازسازی و ایجاد هویت خود/ تمرین نقش ها و عقاید مختلف.</a:t>
            </a:r>
          </a:p>
          <a:p>
            <a:pPr algn="justLow" rtl="1">
              <a:lnSpc>
                <a:spcPct val="150000"/>
              </a:lnSpc>
            </a:pPr>
            <a:r>
              <a:rPr lang="fa-IR" altLang="en-US" sz="2400" b="1" dirty="0" smtClean="0">
                <a:latin typeface="Tahoma" panose="020B0604030504040204" pitchFamily="34" charset="0"/>
                <a:cs typeface="B Zar" panose="00000400000000000000" pitchFamily="2" charset="-78"/>
              </a:rPr>
              <a:t>بلوغ: از نظر روانشناختی مهم تر است: اوج گیری بحران (نقطه عطف) هویت </a:t>
            </a:r>
          </a:p>
          <a:p>
            <a:pPr algn="r" rtl="1">
              <a:lnSpc>
                <a:spcPct val="150000"/>
              </a:lnSpc>
            </a:pPr>
            <a:r>
              <a:rPr lang="fa-IR" altLang="en-US" sz="2400" b="1" dirty="0" smtClean="0">
                <a:solidFill>
                  <a:srgbClr val="C00000"/>
                </a:solidFill>
                <a:latin typeface="Tahoma" panose="020B0604030504040204" pitchFamily="34" charset="0"/>
                <a:cs typeface="B Zar" panose="00000400000000000000" pitchFamily="2" charset="-78"/>
              </a:rPr>
              <a:t>موفقیت</a:t>
            </a:r>
            <a:r>
              <a:rPr lang="fa-IR" altLang="en-US" sz="2400" b="1" dirty="0" smtClean="0">
                <a:solidFill>
                  <a:srgbClr val="333333"/>
                </a:solidFill>
                <a:latin typeface="Tahoma" panose="020B0604030504040204" pitchFamily="34" charset="0"/>
                <a:cs typeface="B Zar" panose="00000400000000000000" pitchFamily="2" charset="-78"/>
              </a:rPr>
              <a:t>:هویت مشخص، ارزش ها، علایق شغلی و تحصیلی، تصمیم گیری، اعتماد </a:t>
            </a:r>
            <a:r>
              <a:rPr lang="fa-IR" altLang="en-US" sz="2400" b="1" dirty="0" smtClean="0">
                <a:solidFill>
                  <a:srgbClr val="C00000"/>
                </a:solidFill>
                <a:latin typeface="Tahoma" panose="020B0604030504040204" pitchFamily="34" charset="0"/>
                <a:cs typeface="B Zar" panose="00000400000000000000" pitchFamily="2" charset="-78"/>
              </a:rPr>
              <a:t>ناکامی</a:t>
            </a:r>
            <a:r>
              <a:rPr lang="fa-IR" altLang="en-US" sz="2400" b="1" dirty="0" smtClean="0">
                <a:solidFill>
                  <a:srgbClr val="333333"/>
                </a:solidFill>
                <a:latin typeface="Tahoma" panose="020B0604030504040204" pitchFamily="34" charset="0"/>
                <a:cs typeface="B Zar" panose="00000400000000000000" pitchFamily="2" charset="-78"/>
              </a:rPr>
              <a:t>:</a:t>
            </a:r>
            <a:r>
              <a:rPr lang="fa-IR" altLang="en-US" sz="2400" b="1" dirty="0" smtClean="0">
                <a:solidFill>
                  <a:srgbClr val="052BCB"/>
                </a:solidFill>
                <a:latin typeface="Tahoma" panose="020B0604030504040204" pitchFamily="34" charset="0"/>
                <a:cs typeface="B Zar" panose="00000400000000000000" pitchFamily="2" charset="-78"/>
              </a:rPr>
              <a:t>تردید</a:t>
            </a:r>
            <a:r>
              <a:rPr lang="fa-IR" altLang="en-US" sz="2400" b="1" dirty="0" smtClean="0">
                <a:solidFill>
                  <a:srgbClr val="333333"/>
                </a:solidFill>
                <a:latin typeface="Tahoma" panose="020B0604030504040204" pitchFamily="34" charset="0"/>
                <a:cs typeface="B Zar" panose="00000400000000000000" pitchFamily="2" charset="-78"/>
              </a:rPr>
              <a:t> (فقدان اعتماد به نفس، کم رویی، دودلی)؛ </a:t>
            </a:r>
            <a:r>
              <a:rPr lang="fa-IR" altLang="en-US" sz="2400" b="1" dirty="0" smtClean="0">
                <a:solidFill>
                  <a:srgbClr val="052BCB"/>
                </a:solidFill>
                <a:latin typeface="Tahoma" panose="020B0604030504040204" pitchFamily="34" charset="0"/>
                <a:cs typeface="B Zar" panose="00000400000000000000" pitchFamily="2" charset="-78"/>
              </a:rPr>
              <a:t>تمرد </a:t>
            </a:r>
            <a:r>
              <a:rPr lang="fa-IR" altLang="en-US" sz="2400" b="1" dirty="0" smtClean="0">
                <a:solidFill>
                  <a:srgbClr val="333333"/>
                </a:solidFill>
                <a:latin typeface="Tahoma" panose="020B0604030504040204" pitchFamily="34" charset="0"/>
                <a:cs typeface="B Zar" panose="00000400000000000000" pitchFamily="2" charset="-78"/>
              </a:rPr>
              <a:t>(سرپیچی)</a:t>
            </a:r>
            <a:endParaRPr lang="en-US" altLang="en-US" sz="2400" b="1" dirty="0" smtClean="0">
              <a:cs typeface="B Zar" panose="00000400000000000000" pitchFamily="2" charset="-78"/>
            </a:endParaRPr>
          </a:p>
        </p:txBody>
      </p:sp>
    </p:spTree>
    <p:extLst>
      <p:ext uri="{BB962C8B-B14F-4D97-AF65-F5344CB8AC3E}">
        <p14:creationId xmlns:p14="http://schemas.microsoft.com/office/powerpoint/2010/main" val="182386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مرحله پنجم: دوره نوجوانی</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62232340"/>
              </p:ext>
            </p:extLst>
          </p:nvPr>
        </p:nvGraphicFramePr>
        <p:xfrm>
          <a:off x="4803775" y="1371600"/>
          <a:ext cx="4187826"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28656678"/>
              </p:ext>
            </p:extLst>
          </p:nvPr>
        </p:nvGraphicFramePr>
        <p:xfrm>
          <a:off x="228600" y="16902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642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ششم: دوره جوانی (اوایل بزرگسالی، 20تا30سال)</a:t>
            </a:r>
            <a:endParaRPr lang="en-US" dirty="0"/>
          </a:p>
        </p:txBody>
      </p:sp>
      <p:sp>
        <p:nvSpPr>
          <p:cNvPr id="32771" name="Content Placeholder 2"/>
          <p:cNvSpPr>
            <a:spLocks noGrp="1"/>
          </p:cNvSpPr>
          <p:nvPr>
            <p:ph idx="1"/>
          </p:nvPr>
        </p:nvSpPr>
        <p:spPr>
          <a:xfrm>
            <a:off x="76200" y="1295400"/>
            <a:ext cx="8991600" cy="5618162"/>
          </a:xfrm>
        </p:spPr>
        <p:txBody>
          <a:bodyPr>
            <a:normAutofit lnSpcReduction="10000"/>
          </a:bodyPr>
          <a:lstStyle/>
          <a:p>
            <a:pPr algn="r" rtl="1">
              <a:lnSpc>
                <a:spcPct val="150000"/>
              </a:lnSpc>
            </a:pPr>
            <a:r>
              <a:rPr lang="fa-IR" altLang="en-US" sz="2800" b="1" dirty="0" smtClean="0">
                <a:solidFill>
                  <a:srgbClr val="0000FF"/>
                </a:solidFill>
                <a:latin typeface="Tahoma" panose="020B0604030504040204" pitchFamily="34" charset="0"/>
                <a:cs typeface="B Zar" panose="00000400000000000000" pitchFamily="2" charset="-78"/>
              </a:rPr>
              <a:t>بحران روانی- اجتماعی: صمیمیت  در برابر انزوا</a:t>
            </a:r>
            <a:r>
              <a:rPr lang="fa-IR" altLang="en-US" sz="2400" b="1" dirty="0" smtClean="0">
                <a:solidFill>
                  <a:srgbClr val="0000FF"/>
                </a:solidFill>
                <a:latin typeface="Tahoma" panose="020B0604030504040204" pitchFamily="34" charset="0"/>
                <a:cs typeface="B Zar" panose="00000400000000000000" pitchFamily="2" charset="-78"/>
              </a:rPr>
              <a:t> </a:t>
            </a:r>
            <a:endParaRPr lang="fa-IR" altLang="en-US" sz="2400" b="1" dirty="0" smtClean="0">
              <a:solidFill>
                <a:srgbClr val="333333"/>
              </a:solidFill>
              <a:latin typeface="Tahoma" panose="020B0604030504040204" pitchFamily="34" charset="0"/>
              <a:cs typeface="B Zar" panose="00000400000000000000" pitchFamily="2" charset="-78"/>
            </a:endParaRPr>
          </a:p>
          <a:p>
            <a:pPr algn="r"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نیروی بنیادی: عشق (دلبستگی و ایثار پخته)</a:t>
            </a:r>
          </a:p>
          <a:p>
            <a:pPr algn="r"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آسیب اساسی: تک بودن/عدم توانایی همکاری، سازش وصمیمیت </a:t>
            </a:r>
          </a:p>
          <a:p>
            <a:pPr algn="justLow"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ویژگی ها</a:t>
            </a:r>
            <a:r>
              <a:rPr lang="fa-IR" altLang="en-US" sz="2400" b="1" dirty="0" smtClean="0">
                <a:solidFill>
                  <a:srgbClr val="333333"/>
                </a:solidFill>
                <a:latin typeface="Tahoma" panose="020B0604030504040204" pitchFamily="34" charset="0"/>
                <a:cs typeface="B Zar" panose="00000400000000000000" pitchFamily="2" charset="-78"/>
              </a:rPr>
              <a:t>: ترکیب هویت خود با دیگری با حفظ هویت خود (صمیمیت).</a:t>
            </a:r>
          </a:p>
          <a:p>
            <a:pPr algn="justLow" rtl="1">
              <a:lnSpc>
                <a:spcPct val="150000"/>
              </a:lnSpc>
            </a:pPr>
            <a:r>
              <a:rPr lang="fa-IR" altLang="en-US" sz="2400" b="1" dirty="0" smtClean="0">
                <a:solidFill>
                  <a:srgbClr val="333333"/>
                </a:solidFill>
                <a:latin typeface="Tahoma" panose="020B0604030504040204" pitchFamily="34" charset="0"/>
                <a:cs typeface="B Zar" panose="00000400000000000000" pitchFamily="2" charset="-78"/>
              </a:rPr>
              <a:t>دوره تناسلی است (ارتباط سالم جنسی و صمیمانه دو نفر)،</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صمیمیت </a:t>
            </a:r>
            <a:r>
              <a:rPr lang="fa-IR" altLang="en-US" sz="2400" b="1" dirty="0" smtClean="0">
                <a:solidFill>
                  <a:srgbClr val="333333"/>
                </a:solidFill>
                <a:latin typeface="Tahoma" panose="020B0604030504040204" pitchFamily="34" charset="0"/>
                <a:cs typeface="B Zar" panose="00000400000000000000" pitchFamily="2" charset="-78"/>
              </a:rPr>
              <a:t>نتیجه شکل گیری هویت و اعتماد متقابل به هم است . به معنی فداکاری، مصالحه و متعهد بودن در رابطه دو نفره است.</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انزوا: </a:t>
            </a:r>
            <a:r>
              <a:rPr lang="fa-IR" altLang="en-US" sz="2400" b="1" dirty="0" smtClean="0">
                <a:solidFill>
                  <a:srgbClr val="333333"/>
                </a:solidFill>
                <a:latin typeface="Tahoma" panose="020B0604030504040204" pitchFamily="34" charset="0"/>
                <a:cs typeface="B Zar" panose="00000400000000000000" pitchFamily="2" charset="-78"/>
              </a:rPr>
              <a:t>در عشق رشد یافته مقدرای انزوا لازم است و به معنی حفظ فاصله و فردیت افراد می باشد.</a:t>
            </a:r>
          </a:p>
        </p:txBody>
      </p:sp>
    </p:spTree>
    <p:extLst>
      <p:ext uri="{BB962C8B-B14F-4D97-AF65-F5344CB8AC3E}">
        <p14:creationId xmlns:p14="http://schemas.microsoft.com/office/powerpoint/2010/main" val="3860407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مرحله ششم: دوره جوانی</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54400493"/>
              </p:ext>
            </p:extLst>
          </p:nvPr>
        </p:nvGraphicFramePr>
        <p:xfrm>
          <a:off x="4575175" y="1371600"/>
          <a:ext cx="441642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192913735"/>
              </p:ext>
            </p:extLst>
          </p:nvPr>
        </p:nvGraphicFramePr>
        <p:xfrm>
          <a:off x="228600" y="16902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4705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هفتم: دوره بزرگسالی (31 تا60)</a:t>
            </a:r>
            <a:endParaRPr lang="en-US" dirty="0"/>
          </a:p>
        </p:txBody>
      </p:sp>
      <p:sp>
        <p:nvSpPr>
          <p:cNvPr id="32771" name="Content Placeholder 2"/>
          <p:cNvSpPr>
            <a:spLocks noGrp="1"/>
          </p:cNvSpPr>
          <p:nvPr>
            <p:ph idx="1"/>
          </p:nvPr>
        </p:nvSpPr>
        <p:spPr>
          <a:xfrm>
            <a:off x="76200" y="1295400"/>
            <a:ext cx="8991600" cy="5618162"/>
          </a:xfrm>
        </p:spPr>
        <p:txBody>
          <a:bodyPr>
            <a:normAutofit fontScale="92500"/>
          </a:bodyPr>
          <a:lstStyle/>
          <a:p>
            <a:pPr algn="r" rtl="1">
              <a:lnSpc>
                <a:spcPct val="150000"/>
              </a:lnSpc>
            </a:pPr>
            <a:r>
              <a:rPr lang="fa-IR" altLang="en-US" sz="2800" b="1" dirty="0" smtClean="0">
                <a:solidFill>
                  <a:srgbClr val="0000FF"/>
                </a:solidFill>
                <a:latin typeface="Tahoma" panose="020B0604030504040204" pitchFamily="34" charset="0"/>
                <a:cs typeface="B Zar" panose="00000400000000000000" pitchFamily="2" charset="-78"/>
              </a:rPr>
              <a:t>بحران روانی- اجتماعی: زایندگی  در برابر رکود</a:t>
            </a:r>
            <a:r>
              <a:rPr lang="fa-IR" altLang="en-US" sz="2400" b="1" dirty="0" smtClean="0">
                <a:solidFill>
                  <a:srgbClr val="0000FF"/>
                </a:solidFill>
                <a:latin typeface="Tahoma" panose="020B0604030504040204" pitchFamily="34" charset="0"/>
                <a:cs typeface="B Zar" panose="00000400000000000000" pitchFamily="2" charset="-78"/>
              </a:rPr>
              <a:t> </a:t>
            </a:r>
            <a:endParaRPr lang="fa-IR" altLang="en-US" sz="2400" b="1" dirty="0" smtClean="0">
              <a:solidFill>
                <a:srgbClr val="333333"/>
              </a:solidFill>
              <a:latin typeface="Tahoma" panose="020B0604030504040204" pitchFamily="34" charset="0"/>
              <a:cs typeface="B Zar" panose="00000400000000000000" pitchFamily="2" charset="-78"/>
            </a:endParaRPr>
          </a:p>
          <a:p>
            <a:pPr algn="r"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نیروی بنیادی: مراقبت (میل طبیعی)</a:t>
            </a:r>
          </a:p>
          <a:p>
            <a:pPr algn="r" rtl="1">
              <a:lnSpc>
                <a:spcPct val="150000"/>
              </a:lnSpc>
            </a:pPr>
            <a:r>
              <a:rPr lang="fa-IR" altLang="en-US" sz="2600" b="1" dirty="0" smtClean="0">
                <a:solidFill>
                  <a:srgbClr val="FF0000"/>
                </a:solidFill>
                <a:latin typeface="Tahoma" panose="020B0604030504040204" pitchFamily="34" charset="0"/>
                <a:cs typeface="B Zar" panose="00000400000000000000" pitchFamily="2" charset="-78"/>
              </a:rPr>
              <a:t>آسیب اساسی: طردگرایی (عدم تمایل به مراقبت از دیگران، نوع گرایی کاذب)</a:t>
            </a:r>
          </a:p>
          <a:p>
            <a:pPr algn="justLow"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ویژگی ها</a:t>
            </a:r>
            <a:r>
              <a:rPr lang="fa-IR" altLang="en-US" sz="2400" b="1" dirty="0" smtClean="0">
                <a:solidFill>
                  <a:srgbClr val="333333"/>
                </a:solidFill>
                <a:latin typeface="Tahoma" panose="020B0604030504040204" pitchFamily="34" charset="0"/>
                <a:cs typeface="B Zar" panose="00000400000000000000" pitchFamily="2" charset="-78"/>
              </a:rPr>
              <a:t>: </a:t>
            </a:r>
            <a:r>
              <a:rPr lang="fa-IR" altLang="en-US" sz="2400" b="1" dirty="0" smtClean="0">
                <a:latin typeface="Tahoma" panose="020B0604030504040204" pitchFamily="34" charset="0"/>
                <a:cs typeface="B Zar" panose="00000400000000000000" pitchFamily="2" charset="-78"/>
              </a:rPr>
              <a:t>تثبیت جایگاه د جامعه،مسئولیت، دوره تولید </a:t>
            </a:r>
            <a:r>
              <a:rPr lang="fa-IR" altLang="en-US" sz="2400" b="1" dirty="0">
                <a:latin typeface="Tahoma" panose="020B0604030504040204" pitchFamily="34" charset="0"/>
                <a:cs typeface="B Zar" panose="00000400000000000000" pitchFamily="2" charset="-78"/>
              </a:rPr>
              <a:t>مثل </a:t>
            </a:r>
            <a:r>
              <a:rPr lang="fa-IR" altLang="en-US" sz="2400" b="1" dirty="0" smtClean="0">
                <a:latin typeface="Tahoma" panose="020B0604030504040204" pitchFamily="34" charset="0"/>
                <a:cs typeface="B Zar" panose="00000400000000000000" pitchFamily="2" charset="-78"/>
              </a:rPr>
              <a:t>(</a:t>
            </a:r>
            <a:r>
              <a:rPr lang="fa-IR" altLang="en-US" sz="2400" b="1" dirty="0">
                <a:latin typeface="Tahoma" panose="020B0604030504040204" pitchFamily="34" charset="0"/>
                <a:cs typeface="B Zar" panose="00000400000000000000" pitchFamily="2" charset="-78"/>
              </a:rPr>
              <a:t>ارتباط سالم جنسی و صمیمانه دو نفر</a:t>
            </a:r>
            <a:r>
              <a:rPr lang="fa-IR" altLang="en-US" sz="2400" b="1" dirty="0" smtClean="0">
                <a:latin typeface="Tahoma" panose="020B0604030504040204" pitchFamily="34" charset="0"/>
                <a:cs typeface="B Zar" panose="00000400000000000000" pitchFamily="2" charset="-78"/>
              </a:rPr>
              <a:t>)، پرورش و مراقب</a:t>
            </a:r>
            <a:r>
              <a:rPr lang="fa-IR" altLang="en-US" sz="2400" b="1" dirty="0">
                <a:latin typeface="Tahoma" panose="020B0604030504040204" pitchFamily="34" charset="0"/>
                <a:cs typeface="B Zar" panose="00000400000000000000" pitchFamily="2" charset="-78"/>
              </a:rPr>
              <a:t>ت</a:t>
            </a:r>
            <a:r>
              <a:rPr lang="fa-IR" altLang="en-US" sz="2400" b="1" dirty="0" smtClean="0">
                <a:latin typeface="Tahoma" panose="020B0604030504040204" pitchFamily="34" charset="0"/>
                <a:cs typeface="B Zar" panose="00000400000000000000" pitchFamily="2" charset="-78"/>
              </a:rPr>
              <a:t> از فرزندان، انتقال فرهنگ </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زایندگی: </a:t>
            </a:r>
            <a:r>
              <a:rPr lang="fa-IR" altLang="en-US" sz="2400" b="1" dirty="0" smtClean="0">
                <a:latin typeface="Tahoma" panose="020B0604030504040204" pitchFamily="34" charset="0"/>
                <a:cs typeface="B Zar" panose="00000400000000000000" pitchFamily="2" charset="-78"/>
              </a:rPr>
              <a:t>باروری، تربیت نسل (خانوادگی و اجتماعی)، دستاوردهای جدید(تولید)، آموزش دادن به دیگران، </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زایندگی از هویت وصمیمیت پیشین متاثر است/البته دامنه صمیمیت توسعه می یابد، </a:t>
            </a:r>
            <a:endParaRPr lang="fa-IR" altLang="en-US" sz="2400" b="1" dirty="0" smtClean="0">
              <a:solidFill>
                <a:srgbClr val="333333"/>
              </a:solidFill>
              <a:latin typeface="Tahoma" panose="020B0604030504040204" pitchFamily="34" charset="0"/>
              <a:cs typeface="B Zar" panose="00000400000000000000" pitchFamily="2" charset="-78"/>
            </a:endParaRP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رکود، در خود ماندن:</a:t>
            </a:r>
            <a:r>
              <a:rPr lang="fa-IR" altLang="en-US" sz="2400" b="1" dirty="0" smtClean="0">
                <a:solidFill>
                  <a:srgbClr val="FF0000"/>
                </a:solidFill>
                <a:latin typeface="Tahoma" panose="020B0604030504040204" pitchFamily="34" charset="0"/>
                <a:cs typeface="B Zar" panose="00000400000000000000" pitchFamily="2" charset="-78"/>
              </a:rPr>
              <a:t>راحت طلبی، عدم احساس مسئولیت اجتماعی </a:t>
            </a:r>
          </a:p>
        </p:txBody>
      </p:sp>
    </p:spTree>
    <p:extLst>
      <p:ext uri="{BB962C8B-B14F-4D97-AF65-F5344CB8AC3E}">
        <p14:creationId xmlns:p14="http://schemas.microsoft.com/office/powerpoint/2010/main" val="3285117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مرحله هفتم: دوره  بزرگسالی</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85738430"/>
              </p:ext>
            </p:extLst>
          </p:nvPr>
        </p:nvGraphicFramePr>
        <p:xfrm>
          <a:off x="4575175" y="1371600"/>
          <a:ext cx="441642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83046087"/>
              </p:ext>
            </p:extLst>
          </p:nvPr>
        </p:nvGraphicFramePr>
        <p:xfrm>
          <a:off x="228600" y="16902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1812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altLang="en-US" sz="3600" b="1" dirty="0">
                <a:solidFill>
                  <a:srgbClr val="0000FF"/>
                </a:solidFill>
                <a:latin typeface="Tahoma" panose="020B0604030504040204" pitchFamily="34" charset="0"/>
                <a:cs typeface="B Zar" panose="00000400000000000000" pitchFamily="2" charset="-78"/>
              </a:rPr>
              <a:t>مرحله‌ی </a:t>
            </a:r>
            <a:r>
              <a:rPr lang="fa-IR" altLang="en-US" sz="3600" b="1" dirty="0" smtClean="0">
                <a:solidFill>
                  <a:srgbClr val="0000FF"/>
                </a:solidFill>
                <a:latin typeface="Tahoma" panose="020B0604030504040204" pitchFamily="34" charset="0"/>
                <a:cs typeface="B Zar" panose="00000400000000000000" pitchFamily="2" charset="-78"/>
              </a:rPr>
              <a:t>هشتم: دوره پیری</a:t>
            </a:r>
            <a:endParaRPr lang="en-US" dirty="0"/>
          </a:p>
        </p:txBody>
      </p:sp>
      <p:sp>
        <p:nvSpPr>
          <p:cNvPr id="32771" name="Content Placeholder 2"/>
          <p:cNvSpPr>
            <a:spLocks noGrp="1"/>
          </p:cNvSpPr>
          <p:nvPr>
            <p:ph idx="1"/>
          </p:nvPr>
        </p:nvSpPr>
        <p:spPr>
          <a:xfrm>
            <a:off x="76200" y="1295400"/>
            <a:ext cx="8991600" cy="5618162"/>
          </a:xfrm>
        </p:spPr>
        <p:txBody>
          <a:bodyPr>
            <a:normAutofit lnSpcReduction="10000"/>
          </a:bodyPr>
          <a:lstStyle/>
          <a:p>
            <a:pPr algn="r" rtl="1">
              <a:lnSpc>
                <a:spcPct val="150000"/>
              </a:lnSpc>
            </a:pPr>
            <a:r>
              <a:rPr lang="fa-IR" altLang="en-US" sz="2800" b="1" dirty="0" smtClean="0">
                <a:solidFill>
                  <a:srgbClr val="0000FF"/>
                </a:solidFill>
                <a:latin typeface="Tahoma" panose="020B0604030504040204" pitchFamily="34" charset="0"/>
                <a:cs typeface="B Zar" panose="00000400000000000000" pitchFamily="2" charset="-78"/>
              </a:rPr>
              <a:t>بحران روانی- اجتماعی: انسجام در برابر ناامیدی</a:t>
            </a:r>
            <a:r>
              <a:rPr lang="fa-IR" altLang="en-US" sz="2400" b="1" dirty="0" smtClean="0">
                <a:solidFill>
                  <a:srgbClr val="0000FF"/>
                </a:solidFill>
                <a:latin typeface="Tahoma" panose="020B0604030504040204" pitchFamily="34" charset="0"/>
                <a:cs typeface="B Zar" panose="00000400000000000000" pitchFamily="2" charset="-78"/>
              </a:rPr>
              <a:t> </a:t>
            </a:r>
            <a:endParaRPr lang="fa-IR" altLang="en-US" sz="2400" b="1" dirty="0" smtClean="0">
              <a:solidFill>
                <a:srgbClr val="333333"/>
              </a:solidFill>
              <a:latin typeface="Tahoma" panose="020B0604030504040204" pitchFamily="34" charset="0"/>
              <a:cs typeface="B Zar" panose="00000400000000000000" pitchFamily="2" charset="-78"/>
            </a:endParaRPr>
          </a:p>
          <a:p>
            <a:pPr algn="r" rtl="1">
              <a:lnSpc>
                <a:spcPct val="150000"/>
              </a:lnSpc>
            </a:pPr>
            <a:r>
              <a:rPr lang="fa-IR" altLang="en-US" sz="2600" b="1" dirty="0" smtClean="0">
                <a:solidFill>
                  <a:srgbClr val="052BCB"/>
                </a:solidFill>
                <a:latin typeface="Tahoma" panose="020B0604030504040204" pitchFamily="34" charset="0"/>
                <a:cs typeface="B Zar" panose="00000400000000000000" pitchFamily="2" charset="-78"/>
              </a:rPr>
              <a:t>نیروی بنیادی: خرد</a:t>
            </a:r>
          </a:p>
          <a:p>
            <a:pPr algn="r" rtl="1">
              <a:lnSpc>
                <a:spcPct val="150000"/>
              </a:lnSpc>
            </a:pPr>
            <a:r>
              <a:rPr lang="fa-IR" altLang="en-US" sz="2600" b="1" dirty="0" smtClean="0">
                <a:solidFill>
                  <a:srgbClr val="FF0000"/>
                </a:solidFill>
                <a:latin typeface="Tahoma" panose="020B0604030504040204" pitchFamily="34" charset="0"/>
                <a:cs typeface="B Zar" panose="00000400000000000000" pitchFamily="2" charset="-78"/>
              </a:rPr>
              <a:t>آسیب اساسی: خواری (نفرت، طرد)</a:t>
            </a:r>
          </a:p>
          <a:p>
            <a:pPr algn="r" rtl="1">
              <a:lnSpc>
                <a:spcPct val="150000"/>
              </a:lnSpc>
            </a:pPr>
            <a:r>
              <a:rPr lang="fa-IR" altLang="en-US" sz="2800" b="1" dirty="0" smtClean="0">
                <a:solidFill>
                  <a:srgbClr val="052BCB"/>
                </a:solidFill>
                <a:latin typeface="Tahoma" panose="020B0604030504040204" pitchFamily="34" charset="0"/>
                <a:cs typeface="B Zar" panose="00000400000000000000" pitchFamily="2" charset="-78"/>
              </a:rPr>
              <a:t>ویژگی ها</a:t>
            </a:r>
            <a:r>
              <a:rPr lang="fa-IR" altLang="en-US" sz="2400" b="1" dirty="0" smtClean="0">
                <a:solidFill>
                  <a:srgbClr val="333333"/>
                </a:solidFill>
                <a:latin typeface="Tahoma" panose="020B0604030504040204" pitchFamily="34" charset="0"/>
                <a:cs typeface="B Zar" panose="00000400000000000000" pitchFamily="2" charset="-78"/>
              </a:rPr>
              <a:t>: </a:t>
            </a:r>
            <a:r>
              <a:rPr lang="fa-IR" altLang="en-US" sz="2400" b="1" dirty="0" smtClean="0">
                <a:latin typeface="Tahoma" panose="020B0604030504040204" pitchFamily="34" charset="0"/>
                <a:cs typeface="B Zar" panose="00000400000000000000" pitchFamily="2" charset="-78"/>
              </a:rPr>
              <a:t>کاهش نیروی جسمی و ذهنی، اما حفظ نقش مراقبتی و خلاقیت، انتقال فرهنگ/ لذت جویی کلی </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انسجام: </a:t>
            </a:r>
            <a:r>
              <a:rPr lang="fa-IR" altLang="en-US" sz="2400" b="1" dirty="0" smtClean="0">
                <a:latin typeface="Tahoma" panose="020B0604030504040204" pitchFamily="34" charset="0"/>
                <a:cs typeface="B Zar" panose="00000400000000000000" pitchFamily="2" charset="-78"/>
              </a:rPr>
              <a:t>نتیجه هویت، صمیمیت، زایندگی است</a:t>
            </a:r>
          </a:p>
          <a:p>
            <a:pPr algn="justLow" rtl="1">
              <a:lnSpc>
                <a:spcPct val="150000"/>
              </a:lnSpc>
            </a:pPr>
            <a:r>
              <a:rPr lang="fa-IR" altLang="en-US" sz="2400" b="1" dirty="0" smtClean="0">
                <a:latin typeface="Tahoma" panose="020B0604030504040204" pitchFamily="34" charset="0"/>
                <a:cs typeface="B Zar" panose="00000400000000000000" pitchFamily="2" charset="-78"/>
              </a:rPr>
              <a:t>مشکلات: افسردگی، ناامیدی، تنهایی</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خرد: علاقه آگاهانه و مجزا به خود زندگی هنگام مواجهه با مرگ،  </a:t>
            </a:r>
          </a:p>
          <a:p>
            <a:pPr algn="justLow" rtl="1">
              <a:lnSpc>
                <a:spcPct val="150000"/>
              </a:lnSpc>
            </a:pPr>
            <a:r>
              <a:rPr lang="fa-IR" altLang="en-US" sz="2400" b="1" dirty="0" smtClean="0">
                <a:solidFill>
                  <a:srgbClr val="052BCB"/>
                </a:solidFill>
                <a:latin typeface="Tahoma" panose="020B0604030504040204" pitchFamily="34" charset="0"/>
                <a:cs typeface="B Zar" panose="00000400000000000000" pitchFamily="2" charset="-78"/>
              </a:rPr>
              <a:t>خواری: ادامه رکود و طردگرایی، احساس بیزای و حقارت </a:t>
            </a:r>
            <a:endParaRPr lang="fa-IR" altLang="en-US" sz="2400" b="1" dirty="0" smtClean="0">
              <a:solidFill>
                <a:srgbClr val="FF0000"/>
              </a:solidFill>
              <a:latin typeface="Tahoma" panose="020B0604030504040204" pitchFamily="34" charset="0"/>
              <a:cs typeface="B Zar" panose="00000400000000000000" pitchFamily="2" charset="-78"/>
            </a:endParaRPr>
          </a:p>
        </p:txBody>
      </p:sp>
    </p:spTree>
    <p:extLst>
      <p:ext uri="{BB962C8B-B14F-4D97-AF65-F5344CB8AC3E}">
        <p14:creationId xmlns:p14="http://schemas.microsoft.com/office/powerpoint/2010/main" val="3018848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Zar" panose="00000400000000000000" pitchFamily="2" charset="-78"/>
              </a:rPr>
              <a:t>مرحله هشتم: دوره پیری</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46736921"/>
              </p:ext>
            </p:extLst>
          </p:nvPr>
        </p:nvGraphicFramePr>
        <p:xfrm>
          <a:off x="4575175" y="1371600"/>
          <a:ext cx="441642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05298436"/>
              </p:ext>
            </p:extLst>
          </p:nvPr>
        </p:nvGraphicFramePr>
        <p:xfrm>
          <a:off x="228600" y="1690255"/>
          <a:ext cx="4346575" cy="455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2183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6192160"/>
              </p:ext>
            </p:extLst>
          </p:nvPr>
        </p:nvGraphicFramePr>
        <p:xfrm>
          <a:off x="0" y="0"/>
          <a:ext cx="9144000" cy="6858001"/>
        </p:xfrm>
        <a:graphic>
          <a:graphicData uri="http://schemas.openxmlformats.org/drawingml/2006/table">
            <a:tbl>
              <a:tblPr firstRow="1" bandRow="1">
                <a:tableStyleId>{F5AB1C69-6EDB-4FF4-983F-18BD219EF322}</a:tableStyleId>
              </a:tblPr>
              <a:tblGrid>
                <a:gridCol w="6276814">
                  <a:extLst>
                    <a:ext uri="{9D8B030D-6E8A-4147-A177-3AD203B41FA5}">
                      <a16:colId xmlns:a16="http://schemas.microsoft.com/office/drawing/2014/main" val="20000"/>
                    </a:ext>
                  </a:extLst>
                </a:gridCol>
                <a:gridCol w="1102557">
                  <a:extLst>
                    <a:ext uri="{9D8B030D-6E8A-4147-A177-3AD203B41FA5}">
                      <a16:colId xmlns:a16="http://schemas.microsoft.com/office/drawing/2014/main" val="20001"/>
                    </a:ext>
                  </a:extLst>
                </a:gridCol>
                <a:gridCol w="1764629">
                  <a:extLst>
                    <a:ext uri="{9D8B030D-6E8A-4147-A177-3AD203B41FA5}">
                      <a16:colId xmlns:a16="http://schemas.microsoft.com/office/drawing/2014/main" val="20002"/>
                    </a:ext>
                  </a:extLst>
                </a:gridCol>
              </a:tblGrid>
              <a:tr h="1256245">
                <a:tc>
                  <a:txBody>
                    <a:bodyPr/>
                    <a:lstStyle/>
                    <a:p>
                      <a:pPr algn="ctr" rtl="1"/>
                      <a:r>
                        <a:rPr lang="fa-IR" sz="2800" b="1" dirty="0" smtClean="0">
                          <a:solidFill>
                            <a:schemeClr val="tx1"/>
                          </a:solidFill>
                          <a:cs typeface="B Zar" panose="00000400000000000000" pitchFamily="2" charset="-78"/>
                        </a:rPr>
                        <a:t>شرح</a:t>
                      </a:r>
                      <a:endParaRPr lang="en-US" sz="2800" b="1" dirty="0">
                        <a:solidFill>
                          <a:schemeClr val="tx1"/>
                        </a:solidFill>
                        <a:cs typeface="B Zar" panose="00000400000000000000" pitchFamily="2" charset="-78"/>
                      </a:endParaRPr>
                    </a:p>
                  </a:txBody>
                  <a:tcPr>
                    <a:solidFill>
                      <a:srgbClr val="F77365"/>
                    </a:solidFill>
                  </a:tcPr>
                </a:tc>
                <a:tc>
                  <a:txBody>
                    <a:bodyPr/>
                    <a:lstStyle/>
                    <a:p>
                      <a:pPr algn="ctr"/>
                      <a:r>
                        <a:rPr lang="fa-IR" sz="2800" b="1" dirty="0" smtClean="0">
                          <a:solidFill>
                            <a:srgbClr val="C00000"/>
                          </a:solidFill>
                          <a:cs typeface="B Zar" panose="00000400000000000000" pitchFamily="2" charset="-78"/>
                        </a:rPr>
                        <a:t>دوره رشد </a:t>
                      </a:r>
                      <a:endParaRPr lang="en-US" sz="2800" b="1" dirty="0">
                        <a:solidFill>
                          <a:srgbClr val="C00000"/>
                        </a:solidFill>
                        <a:cs typeface="B Zar" panose="00000400000000000000" pitchFamily="2" charset="-78"/>
                      </a:endParaRPr>
                    </a:p>
                  </a:txBody>
                  <a:tcPr>
                    <a:solidFill>
                      <a:srgbClr val="F77365"/>
                    </a:solidFill>
                  </a:tcPr>
                </a:tc>
                <a:tc>
                  <a:txBody>
                    <a:bodyPr/>
                    <a:lstStyle/>
                    <a:p>
                      <a:pPr algn="ctr"/>
                      <a:r>
                        <a:rPr lang="fa-IR" sz="2000" b="1" dirty="0" smtClean="0">
                          <a:solidFill>
                            <a:schemeClr val="tx1"/>
                          </a:solidFill>
                          <a:cs typeface="B Zar" panose="00000400000000000000" pitchFamily="2" charset="-78"/>
                        </a:rPr>
                        <a:t>مرحله</a:t>
                      </a:r>
                      <a:r>
                        <a:rPr lang="fa-IR" sz="2000" b="1" baseline="0" dirty="0" smtClean="0">
                          <a:solidFill>
                            <a:schemeClr val="tx1"/>
                          </a:solidFill>
                          <a:cs typeface="B Zar" panose="00000400000000000000" pitchFamily="2" charset="-78"/>
                        </a:rPr>
                        <a:t> </a:t>
                      </a:r>
                      <a:endParaRPr lang="fa-IR" sz="2000" b="1" dirty="0" smtClean="0">
                        <a:solidFill>
                          <a:schemeClr val="tx1"/>
                        </a:solidFill>
                        <a:cs typeface="B Zar" panose="00000400000000000000" pitchFamily="2" charset="-78"/>
                      </a:endParaRPr>
                    </a:p>
                    <a:p>
                      <a:pPr algn="ctr" rtl="1"/>
                      <a:r>
                        <a:rPr lang="fa-IR" sz="2000" b="1" dirty="0" smtClean="0">
                          <a:solidFill>
                            <a:schemeClr val="tx1"/>
                          </a:solidFill>
                          <a:cs typeface="B Zar" panose="00000400000000000000" pitchFamily="2" charset="-78"/>
                        </a:rPr>
                        <a:t>روانی- اجتماعی</a:t>
                      </a:r>
                      <a:endParaRPr lang="en-US" sz="2000" b="1" dirty="0">
                        <a:solidFill>
                          <a:schemeClr val="tx1"/>
                        </a:solidFill>
                        <a:cs typeface="B Zar" panose="00000400000000000000" pitchFamily="2" charset="-78"/>
                      </a:endParaRPr>
                    </a:p>
                  </a:txBody>
                  <a:tcPr>
                    <a:solidFill>
                      <a:srgbClr val="F77365"/>
                    </a:solidFill>
                  </a:tcPr>
                </a:tc>
                <a:extLst>
                  <a:ext uri="{0D108BD9-81ED-4DB2-BD59-A6C34878D82A}">
                    <a16:rowId xmlns:a16="http://schemas.microsoft.com/office/drawing/2014/main" val="10000"/>
                  </a:ext>
                </a:extLst>
              </a:tr>
              <a:tr h="1409038">
                <a:tc>
                  <a:txBody>
                    <a:bodyPr/>
                    <a:lstStyle/>
                    <a:p>
                      <a:pPr algn="just" rtl="1"/>
                      <a:r>
                        <a:rPr lang="fa-IR" sz="2000" b="1" dirty="0" smtClean="0">
                          <a:solidFill>
                            <a:schemeClr val="tx1"/>
                          </a:solidFill>
                          <a:cs typeface="B Nazanin" pitchFamily="2" charset="-78"/>
                        </a:rPr>
                        <a:t>نوجوان سعی می کند به سؤال من کیستم و جایگاه من در جامعه چیست؟ پاسخ دهد. وی با بررسی کردن ارزش ها و هدف های شغلی، هویت شخصی را تشکیل می دهد. پیامدهای منفی، سردرگمی درباره نقش های بزرگسالی در آینده است.</a:t>
                      </a:r>
                    </a:p>
                  </a:txBody>
                  <a:tcPr/>
                </a:tc>
                <a:tc>
                  <a:txBody>
                    <a:bodyPr/>
                    <a:lstStyle/>
                    <a:p>
                      <a:pPr algn="ctr" rtl="1"/>
                      <a:r>
                        <a:rPr lang="fa-IR" sz="2000" b="1" dirty="0" smtClean="0">
                          <a:solidFill>
                            <a:srgbClr val="C00000"/>
                          </a:solidFill>
                          <a:effectLst>
                            <a:outerShdw blurRad="38100" dist="38100" dir="2700000" algn="tl">
                              <a:srgbClr val="000000">
                                <a:alpha val="43137"/>
                              </a:srgbClr>
                            </a:outerShdw>
                          </a:effectLst>
                          <a:cs typeface="B Nazanin" pitchFamily="2" charset="-78"/>
                        </a:rPr>
                        <a:t>نوجوانی</a:t>
                      </a:r>
                      <a:endParaRPr lang="en-US" sz="2000" b="1" dirty="0">
                        <a:solidFill>
                          <a:srgbClr val="C00000"/>
                        </a:solidFill>
                        <a:effectLst>
                          <a:outerShdw blurRad="38100" dist="38100" dir="2700000" algn="tl">
                            <a:srgbClr val="000000">
                              <a:alpha val="43137"/>
                            </a:srgbClr>
                          </a:outerShdw>
                        </a:effectLst>
                        <a:cs typeface="B Nazanin" pitchFamily="2" charset="-78"/>
                      </a:endParaRPr>
                    </a:p>
                  </a:txBody>
                  <a:tcPr/>
                </a:tc>
                <a:tc>
                  <a:txBody>
                    <a:bodyPr/>
                    <a:lstStyle/>
                    <a:p>
                      <a:pPr algn="ctr" rtl="1"/>
                      <a:r>
                        <a:rPr lang="fa-IR" sz="2000" b="1" dirty="0" smtClean="0">
                          <a:solidFill>
                            <a:srgbClr val="002060"/>
                          </a:solidFill>
                          <a:cs typeface="B Nazanin" pitchFamily="2" charset="-78"/>
                        </a:rPr>
                        <a:t>هویت در برابر سردرگمی هویت (تناسلی)</a:t>
                      </a:r>
                    </a:p>
                    <a:p>
                      <a:pPr algn="ctr" rtl="1"/>
                      <a:endParaRPr lang="en-US" sz="2000" b="1" dirty="0">
                        <a:solidFill>
                          <a:srgbClr val="002060"/>
                        </a:solidFill>
                        <a:cs typeface="B Nazanin" pitchFamily="2" charset="-78"/>
                      </a:endParaRPr>
                    </a:p>
                  </a:txBody>
                  <a:tcPr/>
                </a:tc>
                <a:extLst>
                  <a:ext uri="{0D108BD9-81ED-4DB2-BD59-A6C34878D82A}">
                    <a16:rowId xmlns:a16="http://schemas.microsoft.com/office/drawing/2014/main" val="10001"/>
                  </a:ext>
                </a:extLst>
              </a:tr>
              <a:tr h="1209136">
                <a:tc>
                  <a:txBody>
                    <a:bodyPr/>
                    <a:lstStyle/>
                    <a:p>
                      <a:pPr algn="just" rtl="1"/>
                      <a:r>
                        <a:rPr lang="fa-IR" sz="2000" b="1" dirty="0" smtClean="0">
                          <a:solidFill>
                            <a:schemeClr val="tx1"/>
                          </a:solidFill>
                          <a:cs typeface="B Nazanin" pitchFamily="2" charset="-78"/>
                        </a:rPr>
                        <a:t>جوانان سعی می کنند روابط</a:t>
                      </a:r>
                      <a:r>
                        <a:rPr lang="fa-IR" sz="2000" b="1" baseline="0" dirty="0" smtClean="0">
                          <a:solidFill>
                            <a:schemeClr val="tx1"/>
                          </a:solidFill>
                          <a:cs typeface="B Nazanin" pitchFamily="2" charset="-78"/>
                        </a:rPr>
                        <a:t> صمیمانه با دیگران برقرار کنند. برخی افراد به دلیل ناامیدی های قبلی نمی توانند روابط صمیمانه برقرار کنند و منزوی می مانند. </a:t>
                      </a:r>
                      <a:endParaRPr lang="en-US" sz="2000" b="1" dirty="0">
                        <a:solidFill>
                          <a:schemeClr val="tx1"/>
                        </a:solidFill>
                        <a:cs typeface="B Nazanin" pitchFamily="2" charset="-78"/>
                      </a:endParaRPr>
                    </a:p>
                  </a:txBody>
                  <a:tcPr/>
                </a:tc>
                <a:tc>
                  <a:txBody>
                    <a:bodyPr/>
                    <a:lstStyle/>
                    <a:p>
                      <a:pPr algn="ctr" rtl="1"/>
                      <a:r>
                        <a:rPr lang="fa-IR" sz="2000" b="1" dirty="0" smtClean="0">
                          <a:solidFill>
                            <a:srgbClr val="C00000"/>
                          </a:solidFill>
                          <a:effectLst>
                            <a:outerShdw blurRad="38100" dist="38100" dir="2700000" algn="tl">
                              <a:srgbClr val="000000">
                                <a:alpha val="43137"/>
                              </a:srgbClr>
                            </a:outerShdw>
                          </a:effectLst>
                          <a:cs typeface="B Nazanin" pitchFamily="2" charset="-78"/>
                        </a:rPr>
                        <a:t>اوایل  بزرگسالی  (جوانی)</a:t>
                      </a:r>
                      <a:endParaRPr lang="en-US" sz="2000" b="1" dirty="0">
                        <a:solidFill>
                          <a:srgbClr val="C00000"/>
                        </a:solidFill>
                        <a:effectLst>
                          <a:outerShdw blurRad="38100" dist="38100" dir="2700000" algn="tl">
                            <a:srgbClr val="000000">
                              <a:alpha val="43137"/>
                            </a:srgbClr>
                          </a:outerShdw>
                        </a:effectLst>
                        <a:cs typeface="B Nazanin" pitchFamily="2" charset="-78"/>
                      </a:endParaRPr>
                    </a:p>
                  </a:txBody>
                  <a:tcPr/>
                </a:tc>
                <a:tc>
                  <a:txBody>
                    <a:bodyPr/>
                    <a:lstStyle/>
                    <a:p>
                      <a:pPr algn="ctr" rtl="1"/>
                      <a:endParaRPr lang="fa-IR" sz="2000" b="1" dirty="0" smtClean="0">
                        <a:solidFill>
                          <a:srgbClr val="002060"/>
                        </a:solidFill>
                        <a:cs typeface="B Nazanin" pitchFamily="2" charset="-78"/>
                      </a:endParaRPr>
                    </a:p>
                    <a:p>
                      <a:pPr algn="ctr" rtl="1"/>
                      <a:r>
                        <a:rPr lang="fa-IR" sz="2000" b="1" dirty="0" smtClean="0">
                          <a:solidFill>
                            <a:srgbClr val="002060"/>
                          </a:solidFill>
                          <a:cs typeface="B Nazanin" pitchFamily="2" charset="-78"/>
                        </a:rPr>
                        <a:t>صمیمیت در برابر انزوا </a:t>
                      </a:r>
                      <a:endParaRPr lang="en-US" sz="2000" b="1" dirty="0">
                        <a:solidFill>
                          <a:srgbClr val="002060"/>
                        </a:solidFill>
                        <a:cs typeface="B Nazanin" pitchFamily="2" charset="-78"/>
                      </a:endParaRPr>
                    </a:p>
                  </a:txBody>
                  <a:tcPr/>
                </a:tc>
                <a:extLst>
                  <a:ext uri="{0D108BD9-81ED-4DB2-BD59-A6C34878D82A}">
                    <a16:rowId xmlns:a16="http://schemas.microsoft.com/office/drawing/2014/main" val="10002"/>
                  </a:ext>
                </a:extLst>
              </a:tr>
              <a:tr h="1256245">
                <a:tc>
                  <a:txBody>
                    <a:bodyPr/>
                    <a:lstStyle/>
                    <a:p>
                      <a:pPr algn="just" rtl="1"/>
                      <a:r>
                        <a:rPr lang="fa-IR" sz="2000" b="1" dirty="0" smtClean="0">
                          <a:solidFill>
                            <a:schemeClr val="tx1"/>
                          </a:solidFill>
                          <a:cs typeface="B Nazanin" pitchFamily="2" charset="-78"/>
                        </a:rPr>
                        <a:t>افراد میانسال</a:t>
                      </a:r>
                      <a:r>
                        <a:rPr lang="fa-IR" sz="2000" b="1" baseline="0" dirty="0" smtClean="0">
                          <a:solidFill>
                            <a:schemeClr val="tx1"/>
                          </a:solidFill>
                          <a:cs typeface="B Nazanin" pitchFamily="2" charset="-78"/>
                        </a:rPr>
                        <a:t> از طریق بزرگ کردن فرزندان، مراقبت کردن از دیگران، یا کار خلاق به نسل بعدی کمک می کنند.کسی که در زمینه شکست بخورد احساس می کند دستاورد بامعنایی  نداشته است.</a:t>
                      </a:r>
                      <a:endParaRPr lang="en-US" sz="2000" b="1" dirty="0">
                        <a:solidFill>
                          <a:schemeClr val="tx1"/>
                        </a:solidFill>
                        <a:cs typeface="B Nazanin" pitchFamily="2" charset="-78"/>
                      </a:endParaRPr>
                    </a:p>
                  </a:txBody>
                  <a:tcPr/>
                </a:tc>
                <a:tc>
                  <a:txBody>
                    <a:bodyPr/>
                    <a:lstStyle/>
                    <a:p>
                      <a:pPr algn="ctr" rtl="1"/>
                      <a:r>
                        <a:rPr lang="fa-IR" sz="2000" b="1" dirty="0" smtClean="0">
                          <a:solidFill>
                            <a:srgbClr val="C00000"/>
                          </a:solidFill>
                          <a:effectLst>
                            <a:outerShdw blurRad="38100" dist="38100" dir="2700000" algn="tl">
                              <a:srgbClr val="000000">
                                <a:alpha val="43137"/>
                              </a:srgbClr>
                            </a:outerShdw>
                          </a:effectLst>
                          <a:cs typeface="B Nazanin" pitchFamily="2" charset="-78"/>
                        </a:rPr>
                        <a:t>میانسالی</a:t>
                      </a:r>
                      <a:endParaRPr lang="en-US" sz="2000" b="1" dirty="0">
                        <a:solidFill>
                          <a:srgbClr val="C00000"/>
                        </a:solidFill>
                        <a:effectLst>
                          <a:outerShdw blurRad="38100" dist="38100" dir="2700000" algn="tl">
                            <a:srgbClr val="000000">
                              <a:alpha val="43137"/>
                            </a:srgbClr>
                          </a:outerShdw>
                        </a:effectLst>
                        <a:cs typeface="B Nazanin" pitchFamily="2" charset="-78"/>
                      </a:endParaRPr>
                    </a:p>
                  </a:txBody>
                  <a:tcPr/>
                </a:tc>
                <a:tc>
                  <a:txBody>
                    <a:bodyPr/>
                    <a:lstStyle/>
                    <a:p>
                      <a:pPr algn="ctr" rtl="1"/>
                      <a:r>
                        <a:rPr lang="fa-IR" sz="2000" b="1" dirty="0" smtClean="0">
                          <a:solidFill>
                            <a:srgbClr val="002060"/>
                          </a:solidFill>
                          <a:cs typeface="B Nazanin" pitchFamily="2" charset="-78"/>
                        </a:rPr>
                        <a:t>زایندگی در برابر رکود</a:t>
                      </a:r>
                      <a:endParaRPr lang="en-US" sz="2000" b="1" dirty="0">
                        <a:solidFill>
                          <a:srgbClr val="002060"/>
                        </a:solidFill>
                        <a:cs typeface="B Nazanin" pitchFamily="2" charset="-78"/>
                      </a:endParaRPr>
                    </a:p>
                  </a:txBody>
                  <a:tcPr/>
                </a:tc>
                <a:extLst>
                  <a:ext uri="{0D108BD9-81ED-4DB2-BD59-A6C34878D82A}">
                    <a16:rowId xmlns:a16="http://schemas.microsoft.com/office/drawing/2014/main" val="10003"/>
                  </a:ext>
                </a:extLst>
              </a:tr>
              <a:tr h="1727337">
                <a:tc>
                  <a:txBody>
                    <a:bodyPr/>
                    <a:lstStyle/>
                    <a:p>
                      <a:pPr algn="just" rtl="1"/>
                      <a:r>
                        <a:rPr lang="fa-IR" sz="2000" b="1" dirty="0" smtClean="0">
                          <a:solidFill>
                            <a:schemeClr val="tx1"/>
                          </a:solidFill>
                          <a:cs typeface="B Nazanin" pitchFamily="2" charset="-78"/>
                        </a:rPr>
                        <a:t>افراد پیر</a:t>
                      </a:r>
                      <a:r>
                        <a:rPr lang="fa-IR" sz="2000" b="1" baseline="0" dirty="0" smtClean="0">
                          <a:solidFill>
                            <a:schemeClr val="tx1"/>
                          </a:solidFill>
                          <a:cs typeface="B Nazanin" pitchFamily="2" charset="-78"/>
                        </a:rPr>
                        <a:t> به نوع آدمی که بودند می اندیشند. انسجام از این احساس ناشی می شود که زندگی همان گونه که اتفاق افتاده ارزش زیستن را داشته است. کسانی که از زندگی خود ناراضی هستند از مرگ می ترسند.</a:t>
                      </a:r>
                      <a:endParaRPr lang="en-US" sz="2000" b="1" dirty="0">
                        <a:solidFill>
                          <a:schemeClr val="tx1"/>
                        </a:solidFill>
                        <a:cs typeface="B Nazanin" pitchFamily="2" charset="-78"/>
                      </a:endParaRPr>
                    </a:p>
                  </a:txBody>
                  <a:tcPr/>
                </a:tc>
                <a:tc>
                  <a:txBody>
                    <a:bodyPr/>
                    <a:lstStyle/>
                    <a:p>
                      <a:pPr algn="ctr" rtl="1"/>
                      <a:r>
                        <a:rPr lang="fa-IR" sz="2000" b="1" dirty="0" smtClean="0">
                          <a:solidFill>
                            <a:srgbClr val="C00000"/>
                          </a:solidFill>
                          <a:effectLst>
                            <a:outerShdw blurRad="38100" dist="38100" dir="2700000" algn="tl">
                              <a:srgbClr val="000000">
                                <a:alpha val="43137"/>
                              </a:srgbClr>
                            </a:outerShdw>
                          </a:effectLst>
                          <a:cs typeface="B Nazanin" pitchFamily="2" charset="-78"/>
                        </a:rPr>
                        <a:t>اواخر بزرگسالی (پیری)</a:t>
                      </a:r>
                      <a:endParaRPr lang="en-US" sz="2000" b="1" dirty="0">
                        <a:solidFill>
                          <a:srgbClr val="C00000"/>
                        </a:solidFill>
                        <a:effectLst>
                          <a:outerShdw blurRad="38100" dist="38100" dir="2700000" algn="tl">
                            <a:srgbClr val="000000">
                              <a:alpha val="43137"/>
                            </a:srgbClr>
                          </a:outerShdw>
                        </a:effectLst>
                        <a:cs typeface="B Nazanin" pitchFamily="2" charset="-78"/>
                      </a:endParaRPr>
                    </a:p>
                  </a:txBody>
                  <a:tcPr/>
                </a:tc>
                <a:tc>
                  <a:txBody>
                    <a:bodyPr/>
                    <a:lstStyle/>
                    <a:p>
                      <a:pPr algn="ctr" rtl="1"/>
                      <a:r>
                        <a:rPr lang="fa-IR" sz="2000" b="1" dirty="0" smtClean="0">
                          <a:solidFill>
                            <a:srgbClr val="002060"/>
                          </a:solidFill>
                          <a:cs typeface="B Nazanin" pitchFamily="2" charset="-78"/>
                        </a:rPr>
                        <a:t> انسجام خود در</a:t>
                      </a:r>
                      <a:r>
                        <a:rPr lang="fa-IR" sz="2000" b="1" baseline="0" dirty="0" smtClean="0">
                          <a:solidFill>
                            <a:srgbClr val="002060"/>
                          </a:solidFill>
                          <a:cs typeface="B Nazanin" pitchFamily="2" charset="-78"/>
                        </a:rPr>
                        <a:t> برابر ناامیدی</a:t>
                      </a:r>
                      <a:endParaRPr lang="en-US" sz="2000" b="1" dirty="0">
                        <a:solidFill>
                          <a:srgbClr val="002060"/>
                        </a:solidFill>
                        <a:cs typeface="B Nazanin" pitchFamily="2" charset="-78"/>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372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610600" cy="4524315"/>
          </a:xfrm>
          <a:prstGeom prst="rect">
            <a:avLst/>
          </a:prstGeom>
          <a:noFill/>
        </p:spPr>
        <p:txBody>
          <a:bodyPr wrap="square" rtlCol="0">
            <a:spAutoFit/>
          </a:bodyPr>
          <a:lstStyle/>
          <a:p>
            <a:pPr algn="just" rtl="1"/>
            <a:r>
              <a:rPr lang="fa-IR" sz="3600" dirty="0" smtClean="0">
                <a:solidFill>
                  <a:schemeClr val="accent3">
                    <a:lumMod val="50000"/>
                  </a:schemeClr>
                </a:solidFill>
                <a:cs typeface="B Nazanin" pitchFamily="2" charset="-78"/>
              </a:rPr>
              <a:t> کنجکاوی علمی در مورد تغییراتی که از نوباوگی تا پیری صورت می گیرند فقط یکی از عواملی است که باعث شده رشد انسان امروزه حوزه مطالعاتی جالبی شود.</a:t>
            </a:r>
          </a:p>
          <a:p>
            <a:pPr algn="just" rtl="1"/>
            <a:endParaRPr lang="fa-IR" sz="3600" dirty="0" smtClean="0">
              <a:solidFill>
                <a:schemeClr val="accent3">
                  <a:lumMod val="50000"/>
                </a:schemeClr>
              </a:solidFill>
              <a:cs typeface="B Nazanin" pitchFamily="2" charset="-78"/>
            </a:endParaRPr>
          </a:p>
          <a:p>
            <a:pPr algn="just" rtl="1"/>
            <a:r>
              <a:rPr lang="fa-IR" sz="3600" dirty="0" smtClean="0">
                <a:solidFill>
                  <a:schemeClr val="accent3">
                    <a:lumMod val="50000"/>
                  </a:schemeClr>
                </a:solidFill>
                <a:cs typeface="B Nazanin" pitchFamily="2" charset="-78"/>
              </a:rPr>
              <a:t>فشارهای اجتماعی برای زندگی بهتر  افراد، نیز پژوهش در مورد رشد را برانگیخته است(برای مثال، شروع آموزش همگانی در اوایل این قرن باعث شد که بدانیم چه چیزی و چگونه باید به کودکان در سنین مختلف، </a:t>
            </a:r>
            <a:r>
              <a:rPr lang="fa-IR" sz="3600" smtClean="0">
                <a:solidFill>
                  <a:schemeClr val="accent3">
                    <a:lumMod val="50000"/>
                  </a:schemeClr>
                </a:solidFill>
                <a:cs typeface="B Nazanin" pitchFamily="2" charset="-78"/>
              </a:rPr>
              <a:t>تدریس کنیم).</a:t>
            </a:r>
            <a:endParaRPr lang="en-US" sz="3600" dirty="0">
              <a:solidFill>
                <a:schemeClr val="accent3">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fontScale="90000"/>
          </a:bodyPr>
          <a:lstStyle/>
          <a:p>
            <a:pPr rtl="1"/>
            <a:r>
              <a:rPr lang="fa-IR" sz="3600" b="1" dirty="0" smtClean="0">
                <a:solidFill>
                  <a:srgbClr val="052BCB"/>
                </a:solidFill>
                <a:cs typeface="B Zar" panose="00000400000000000000" pitchFamily="2" charset="-78"/>
              </a:rPr>
              <a:t>ارتباط هشت مرحله رشد</a:t>
            </a:r>
            <a:endParaRPr lang="en-US" sz="3600" b="1" dirty="0">
              <a:solidFill>
                <a:srgbClr val="052BCB"/>
              </a:solidFill>
              <a:cs typeface="B Zar"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48372523"/>
              </p:ext>
            </p:extLst>
          </p:nvPr>
        </p:nvGraphicFramePr>
        <p:xfrm>
          <a:off x="4047565" y="1371600"/>
          <a:ext cx="5060576"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11158664"/>
              </p:ext>
            </p:extLst>
          </p:nvPr>
        </p:nvGraphicFramePr>
        <p:xfrm>
          <a:off x="-307848" y="1066800"/>
          <a:ext cx="4876800" cy="579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5587253" y="1371600"/>
            <a:ext cx="227336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2400" b="1" dirty="0" smtClean="0">
                <a:cs typeface="B Zar" panose="00000400000000000000" pitchFamily="2" charset="-78"/>
              </a:rPr>
              <a:t>نیروهای بنیادی</a:t>
            </a:r>
            <a:endParaRPr lang="en-US" sz="2400" b="1" dirty="0">
              <a:cs typeface="B Zar" panose="00000400000000000000" pitchFamily="2" charset="-78"/>
            </a:endParaRPr>
          </a:p>
        </p:txBody>
      </p:sp>
      <p:sp>
        <p:nvSpPr>
          <p:cNvPr id="7" name="Rectangle 6"/>
          <p:cNvSpPr/>
          <p:nvPr/>
        </p:nvSpPr>
        <p:spPr>
          <a:xfrm>
            <a:off x="1066800" y="1452282"/>
            <a:ext cx="2438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2400" b="1" dirty="0" smtClean="0">
                <a:cs typeface="B Zar" panose="00000400000000000000" pitchFamily="2" charset="-78"/>
              </a:rPr>
              <a:t>رشد روانی-اجتماعی</a:t>
            </a:r>
            <a:endParaRPr lang="en-US" sz="2400" b="1" dirty="0">
              <a:cs typeface="B Zar" panose="00000400000000000000" pitchFamily="2" charset="-78"/>
            </a:endParaRPr>
          </a:p>
        </p:txBody>
      </p:sp>
    </p:spTree>
    <p:extLst>
      <p:ext uri="{BB962C8B-B14F-4D97-AF65-F5344CB8AC3E}">
        <p14:creationId xmlns:p14="http://schemas.microsoft.com/office/powerpoint/2010/main" val="1931163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rtl="1">
              <a:lnSpc>
                <a:spcPct val="150000"/>
              </a:lnSpc>
            </a:pPr>
            <a:r>
              <a:rPr lang="fa-IR" sz="4400" b="1" dirty="0" smtClean="0"/>
              <a:t>نظری های رشد:</a:t>
            </a:r>
            <a:r>
              <a:rPr lang="en-US" sz="3600" b="1" dirty="0" err="1" smtClean="0">
                <a:solidFill>
                  <a:srgbClr val="FF0000"/>
                </a:solidFill>
              </a:rPr>
              <a:t>Develomental</a:t>
            </a:r>
            <a:r>
              <a:rPr lang="en-US" sz="3600" b="1" dirty="0" smtClean="0">
                <a:solidFill>
                  <a:srgbClr val="FF0000"/>
                </a:solidFill>
              </a:rPr>
              <a:t> theory</a:t>
            </a:r>
            <a:endParaRPr lang="fa-IR" sz="3600" b="1" dirty="0" smtClean="0">
              <a:solidFill>
                <a:srgbClr val="FF0000"/>
              </a:solidFill>
            </a:endParaRPr>
          </a:p>
          <a:p>
            <a:pPr algn="ctr" rtl="1">
              <a:lnSpc>
                <a:spcPct val="150000"/>
              </a:lnSpc>
            </a:pPr>
            <a:r>
              <a:rPr lang="fa-IR" sz="4400" b="1" dirty="0" smtClean="0"/>
              <a:t>نظریه رفتارگرایی</a:t>
            </a:r>
            <a:r>
              <a:rPr lang="en-US" sz="4400" b="1" dirty="0">
                <a:solidFill>
                  <a:srgbClr val="C00000"/>
                </a:solidFill>
                <a:effectLst>
                  <a:outerShdw blurRad="38100" dist="38100" dir="2700000" algn="tl">
                    <a:srgbClr val="000000">
                      <a:alpha val="43137"/>
                    </a:srgbClr>
                  </a:outerShdw>
                </a:effectLst>
                <a:cs typeface="B Nazanin" pitchFamily="2" charset="-78"/>
              </a:rPr>
              <a:t> </a:t>
            </a:r>
            <a:r>
              <a:rPr lang="en-US" sz="3600" b="1" dirty="0">
                <a:solidFill>
                  <a:srgbClr val="C00000"/>
                </a:solidFill>
                <a:effectLst>
                  <a:outerShdw blurRad="38100" dist="38100" dir="2700000" algn="tl">
                    <a:srgbClr val="000000">
                      <a:alpha val="43137"/>
                    </a:srgbClr>
                  </a:outerShdw>
                </a:effectLst>
                <a:cs typeface="B Nazanin" pitchFamily="2" charset="-78"/>
              </a:rPr>
              <a:t>Behavioral theory</a:t>
            </a:r>
            <a:r>
              <a:rPr lang="en-US" sz="4400" b="1" dirty="0">
                <a:solidFill>
                  <a:srgbClr val="C00000"/>
                </a:solidFill>
                <a:effectLst>
                  <a:outerShdw blurRad="38100" dist="38100" dir="2700000" algn="tl">
                    <a:srgbClr val="000000">
                      <a:alpha val="43137"/>
                    </a:srgbClr>
                  </a:outerShdw>
                </a:effectLst>
                <a:cs typeface="B Nazanin" pitchFamily="2" charset="-78"/>
              </a:rPr>
              <a:t> </a:t>
            </a:r>
            <a:endParaRPr lang="fa-IR" sz="4400" b="1" dirty="0" smtClean="0"/>
          </a:p>
          <a:p>
            <a:pPr algn="ctr" rtl="1">
              <a:lnSpc>
                <a:spcPct val="150000"/>
              </a:lnSpc>
            </a:pPr>
            <a:r>
              <a:rPr lang="fa-IR" sz="4400" b="1" dirty="0" smtClean="0"/>
              <a:t>طاهر اصلانی</a:t>
            </a:r>
            <a:endParaRPr lang="en-US" sz="4400" b="1" dirty="0" smtClean="0"/>
          </a:p>
          <a:p>
            <a:pPr lvl="8" algn="ctr" rtl="1">
              <a:lnSpc>
                <a:spcPct val="150000"/>
              </a:lnSpc>
            </a:pPr>
            <a:endParaRPr lang="en-US" sz="900" b="1" dirty="0" smtClean="0"/>
          </a:p>
          <a:p>
            <a:pPr marL="0" indent="0" algn="ctr">
              <a:buNone/>
            </a:pPr>
            <a:r>
              <a:rPr lang="en-US" sz="3600" b="1" dirty="0">
                <a:cs typeface="B Zar" panose="00000400000000000000" pitchFamily="2" charset="-78"/>
              </a:rPr>
              <a:t>@</a:t>
            </a:r>
            <a:r>
              <a:rPr lang="en-US" sz="3600" b="1" dirty="0" err="1" smtClean="0">
                <a:cs typeface="B Zar" panose="00000400000000000000" pitchFamily="2" charset="-78"/>
              </a:rPr>
              <a:t>t_aslani</a:t>
            </a:r>
            <a:r>
              <a:rPr lang="en-US" sz="3600" b="1" dirty="0" smtClean="0">
                <a:cs typeface="B Zar" panose="00000400000000000000" pitchFamily="2" charset="-78"/>
              </a:rPr>
              <a:t>    </a:t>
            </a:r>
            <a:endParaRPr lang="en-US" sz="3600" b="1" dirty="0">
              <a:cs typeface="B Zar" panose="00000400000000000000" pitchFamily="2" charset="-78"/>
            </a:endParaRPr>
          </a:p>
          <a:p>
            <a:pPr algn="r" rtl="1"/>
            <a:endParaRPr lang="en-US" dirty="0"/>
          </a:p>
        </p:txBody>
      </p:sp>
      <p:pic>
        <p:nvPicPr>
          <p:cNvPr id="6" name="Picture 5"/>
          <p:cNvPicPr>
            <a:picLocks noChangeAspect="1"/>
          </p:cNvPicPr>
          <p:nvPr/>
        </p:nvPicPr>
        <p:blipFill rotWithShape="1">
          <a:blip r:embed="rId2"/>
          <a:srcRect l="10221" t="9468" r="9302" b="10057"/>
          <a:stretch/>
        </p:blipFill>
        <p:spPr>
          <a:xfrm>
            <a:off x="2819400" y="5334000"/>
            <a:ext cx="421341" cy="421341"/>
          </a:xfrm>
          <a:prstGeom prst="rect">
            <a:avLst/>
          </a:prstGeom>
        </p:spPr>
      </p:pic>
    </p:spTree>
    <p:extLst>
      <p:ext uri="{BB962C8B-B14F-4D97-AF65-F5344CB8AC3E}">
        <p14:creationId xmlns:p14="http://schemas.microsoft.com/office/powerpoint/2010/main" val="428084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4000" b="1" dirty="0" smtClean="0">
                <a:solidFill>
                  <a:srgbClr val="052BCB"/>
                </a:solidFill>
                <a:cs typeface="B Nazanin" pitchFamily="2" charset="-78"/>
              </a:rPr>
              <a:t>رفتارگرایی</a:t>
            </a:r>
            <a:r>
              <a:rPr lang="fa-IR" sz="3200" b="1" dirty="0" smtClean="0">
                <a:solidFill>
                  <a:srgbClr val="C00000"/>
                </a:solidFill>
                <a:cs typeface="B Nazanin" pitchFamily="2" charset="-78"/>
              </a:rPr>
              <a:t> </a:t>
            </a:r>
            <a:endParaRPr lang="fa-IR" sz="3200" b="1" dirty="0">
              <a:solidFill>
                <a:srgbClr val="C00000"/>
              </a:solidFill>
              <a:cs typeface="B Nazanin" pitchFamily="2" charset="-78"/>
            </a:endParaRPr>
          </a:p>
        </p:txBody>
      </p:sp>
      <p:sp>
        <p:nvSpPr>
          <p:cNvPr id="3" name="Content Placeholder 2"/>
          <p:cNvSpPr>
            <a:spLocks noGrp="1"/>
          </p:cNvSpPr>
          <p:nvPr>
            <p:ph sz="quarter" idx="1"/>
          </p:nvPr>
        </p:nvSpPr>
        <p:spPr/>
        <p:txBody>
          <a:bodyPr>
            <a:normAutofit lnSpcReduction="10000"/>
          </a:bodyPr>
          <a:lstStyle/>
          <a:p>
            <a:pPr algn="just" rtl="1">
              <a:lnSpc>
                <a:spcPct val="250000"/>
              </a:lnSpc>
            </a:pPr>
            <a:r>
              <a:rPr lang="fa-IR" sz="2800" b="1" dirty="0">
                <a:solidFill>
                  <a:srgbClr val="C00000"/>
                </a:solidFill>
                <a:cs typeface="B Nazanin" pitchFamily="2" charset="-78"/>
              </a:rPr>
              <a:t>شرطی سازی کلاسیک (تداعی</a:t>
            </a:r>
            <a:r>
              <a:rPr lang="fa-IR" sz="2800" b="1" dirty="0" smtClean="0">
                <a:solidFill>
                  <a:srgbClr val="C00000"/>
                </a:solidFill>
                <a:cs typeface="B Nazanin" pitchFamily="2" charset="-78"/>
              </a:rPr>
              <a:t>)</a:t>
            </a:r>
            <a:r>
              <a:rPr lang="en-US" sz="2800" b="1" dirty="0" smtClean="0">
                <a:solidFill>
                  <a:srgbClr val="C00000"/>
                </a:solidFill>
                <a:cs typeface="B Nazanin" pitchFamily="2" charset="-78"/>
              </a:rPr>
              <a:t> </a:t>
            </a:r>
            <a:r>
              <a:rPr lang="fa-IR" sz="2800" b="1" dirty="0" smtClean="0">
                <a:solidFill>
                  <a:srgbClr val="C00000"/>
                </a:solidFill>
                <a:cs typeface="B Nazanin" pitchFamily="2" charset="-78"/>
              </a:rPr>
              <a:t>: پاولف- واتسون</a:t>
            </a:r>
          </a:p>
          <a:p>
            <a:pPr marL="0" indent="0" algn="just" rtl="1">
              <a:lnSpc>
                <a:spcPct val="250000"/>
              </a:lnSpc>
              <a:buNone/>
            </a:pPr>
            <a:r>
              <a:rPr lang="fa-IR" sz="2800" b="1" dirty="0">
                <a:solidFill>
                  <a:srgbClr val="C00000"/>
                </a:solidFill>
                <a:cs typeface="B Nazanin" pitchFamily="2" charset="-78"/>
              </a:rPr>
              <a:t> </a:t>
            </a:r>
            <a:r>
              <a:rPr lang="fa-IR" sz="2800" b="1" dirty="0" smtClean="0">
                <a:solidFill>
                  <a:srgbClr val="C00000"/>
                </a:solidFill>
                <a:cs typeface="B Nazanin" pitchFamily="2" charset="-78"/>
              </a:rPr>
              <a:t>      </a:t>
            </a:r>
            <a:r>
              <a:rPr lang="fa-IR" sz="2800" b="1" dirty="0" smtClean="0">
                <a:solidFill>
                  <a:srgbClr val="052BCB"/>
                </a:solidFill>
                <a:cs typeface="B Nazanin" pitchFamily="2" charset="-78"/>
              </a:rPr>
              <a:t>-</a:t>
            </a:r>
            <a:r>
              <a:rPr lang="fa-IR" sz="2800" b="1" dirty="0" smtClean="0">
                <a:solidFill>
                  <a:srgbClr val="C00000"/>
                </a:solidFill>
                <a:cs typeface="B Nazanin" pitchFamily="2" charset="-78"/>
              </a:rPr>
              <a:t> </a:t>
            </a:r>
            <a:r>
              <a:rPr lang="fa-IR" sz="2800" b="1" dirty="0" smtClean="0">
                <a:solidFill>
                  <a:srgbClr val="052BCB"/>
                </a:solidFill>
                <a:cs typeface="B Nazanin" pitchFamily="2" charset="-78"/>
              </a:rPr>
              <a:t>شرطی سازی از راه همزمانی و مجاورت</a:t>
            </a:r>
          </a:p>
          <a:p>
            <a:pPr algn="just" rtl="1">
              <a:lnSpc>
                <a:spcPct val="250000"/>
              </a:lnSpc>
            </a:pPr>
            <a:r>
              <a:rPr lang="fa-IR" sz="2800" b="1" dirty="0" smtClean="0">
                <a:solidFill>
                  <a:srgbClr val="C00000"/>
                </a:solidFill>
                <a:cs typeface="B Nazanin" pitchFamily="2" charset="-78"/>
              </a:rPr>
              <a:t>شرطی سازی کنشگر (فعال): اسکینر</a:t>
            </a:r>
          </a:p>
          <a:p>
            <a:pPr marL="0" indent="0" algn="just" rtl="1">
              <a:lnSpc>
                <a:spcPct val="250000"/>
              </a:lnSpc>
              <a:buNone/>
            </a:pPr>
            <a:r>
              <a:rPr lang="fa-IR" sz="2800" b="1" dirty="0">
                <a:solidFill>
                  <a:srgbClr val="052BCB"/>
                </a:solidFill>
                <a:cs typeface="B Nazanin" pitchFamily="2" charset="-78"/>
              </a:rPr>
              <a:t> </a:t>
            </a:r>
            <a:r>
              <a:rPr lang="fa-IR" sz="2800" b="1" dirty="0" smtClean="0">
                <a:solidFill>
                  <a:srgbClr val="052BCB"/>
                </a:solidFill>
                <a:cs typeface="B Nazanin" pitchFamily="2" charset="-78"/>
              </a:rPr>
              <a:t>     - شرطی سازی از طریق پیامد رفتار (تقویت)</a:t>
            </a:r>
            <a:endParaRPr lang="fa-IR" sz="2800" b="1" dirty="0">
              <a:solidFill>
                <a:srgbClr val="052BCB"/>
              </a:solidFill>
              <a:cs typeface="B Nazanin" pitchFamily="2" charset="-78"/>
            </a:endParaRPr>
          </a:p>
        </p:txBody>
      </p:sp>
    </p:spTree>
    <p:extLst>
      <p:ext uri="{BB962C8B-B14F-4D97-AF65-F5344CB8AC3E}">
        <p14:creationId xmlns:p14="http://schemas.microsoft.com/office/powerpoint/2010/main" val="873159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48800"/>
            <a:ext cx="8686800" cy="4832092"/>
          </a:xfrm>
          <a:prstGeom prst="rect">
            <a:avLst/>
          </a:prstGeom>
          <a:noFill/>
        </p:spPr>
        <p:txBody>
          <a:bodyPr wrap="square" rtlCol="0">
            <a:spAutoFit/>
          </a:bodyPr>
          <a:lstStyle/>
          <a:p>
            <a:pPr algn="just" rtl="1"/>
            <a:endParaRPr lang="fa-IR" sz="2800" dirty="0" smtClean="0">
              <a:solidFill>
                <a:srgbClr val="0070C0"/>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rgbClr val="0070C0"/>
                </a:solidFill>
                <a:effectLst>
                  <a:outerShdw blurRad="38100" dist="38100" dir="2700000" algn="tl">
                    <a:srgbClr val="000000">
                      <a:alpha val="43137"/>
                    </a:srgbClr>
                  </a:outerShdw>
                </a:effectLst>
                <a:cs typeface="B Nazanin" pitchFamily="2" charset="-78"/>
              </a:rPr>
              <a:t>رفتارگرایی آمریکای شمالی در اوایل قرن 20 با تلاش های </a:t>
            </a:r>
            <a:r>
              <a:rPr lang="fa-IR" sz="2800" b="1" dirty="0" smtClean="0">
                <a:solidFill>
                  <a:srgbClr val="FF0000"/>
                </a:solidFill>
                <a:effectLst>
                  <a:outerShdw blurRad="38100" dist="38100" dir="2700000" algn="tl">
                    <a:srgbClr val="000000">
                      <a:alpha val="43137"/>
                    </a:srgbClr>
                  </a:outerShdw>
                </a:effectLst>
                <a:cs typeface="B Nazanin" pitchFamily="2" charset="-78"/>
              </a:rPr>
              <a:t>«جان واتسون» </a:t>
            </a:r>
            <a:r>
              <a:rPr lang="fa-IR" sz="2800" b="1" dirty="0" smtClean="0">
                <a:solidFill>
                  <a:srgbClr val="0070C0"/>
                </a:solidFill>
                <a:effectLst>
                  <a:outerShdw blurRad="38100" dist="38100" dir="2700000" algn="tl">
                    <a:srgbClr val="000000">
                      <a:alpha val="43137"/>
                    </a:srgbClr>
                  </a:outerShdw>
                </a:effectLst>
                <a:cs typeface="B Nazanin" pitchFamily="2" charset="-78"/>
              </a:rPr>
              <a:t>آغاز شد.</a:t>
            </a:r>
          </a:p>
          <a:p>
            <a:pPr algn="just" rtl="1"/>
            <a:r>
              <a:rPr lang="fa-IR" sz="2800" b="1" dirty="0" smtClean="0">
                <a:solidFill>
                  <a:srgbClr val="002060"/>
                </a:solidFill>
                <a:effectLst>
                  <a:outerShdw blurRad="38100" dist="38100" dir="2700000" algn="tl">
                    <a:srgbClr val="000000">
                      <a:alpha val="43137"/>
                    </a:srgbClr>
                  </a:outerShdw>
                </a:effectLst>
                <a:cs typeface="B Nazanin" pitchFamily="2" charset="-78"/>
              </a:rPr>
              <a:t>او تمرکزِ روانکاوی را بر فعالیت های نادیدنی ذهن، قبول نداشت. در عوض، او می خواست نوعی روان شناسی عینی را به وجود آورد.</a:t>
            </a:r>
          </a:p>
          <a:p>
            <a:pPr algn="just" rtl="1"/>
            <a:endParaRPr lang="fa-IR" sz="2800" b="1" dirty="0" smtClean="0">
              <a:solidFill>
                <a:srgbClr val="0070C0"/>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rgbClr val="FF0000"/>
                </a:solidFill>
                <a:cs typeface="B Nazanin" pitchFamily="2" charset="-78"/>
              </a:rPr>
              <a:t>طبق نظر این دیدگاه، رویدادهایی که مستقیماً قابل مشاهده هستند       ( محرک ها و پاسخ ها) ارزش توجه و بررسی کردن، دارند</a:t>
            </a:r>
          </a:p>
          <a:p>
            <a:pPr algn="just" rtl="1"/>
            <a:r>
              <a:rPr lang="fa-IR" sz="2800" b="1" dirty="0" smtClean="0">
                <a:solidFill>
                  <a:srgbClr val="0070C0"/>
                </a:solidFill>
                <a:cs typeface="B Nazanin" pitchFamily="2" charset="-78"/>
              </a:rPr>
              <a:t>(بر خلاف نظریه پردازان روانکاوی که به فعالیت های غیر ملموس و نادیدنی ذهن می پردازند).</a:t>
            </a:r>
          </a:p>
          <a:p>
            <a:pPr algn="just" rtl="1"/>
            <a:endParaRPr lang="en-US" sz="2800" dirty="0">
              <a:solidFill>
                <a:srgbClr val="0070C0"/>
              </a:solidFill>
              <a:cs typeface="B Nazanin" pitchFamily="2" charset="-78"/>
            </a:endParaRPr>
          </a:p>
        </p:txBody>
      </p:sp>
      <p:sp>
        <p:nvSpPr>
          <p:cNvPr id="5" name="Title 1"/>
          <p:cNvSpPr txBox="1">
            <a:spLocks/>
          </p:cNvSpPr>
          <p:nvPr/>
        </p:nvSpPr>
        <p:spPr>
          <a:xfrm>
            <a:off x="301752" y="228600"/>
            <a:ext cx="8534400" cy="990600"/>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just" rtl="1"/>
            <a:r>
              <a:rPr lang="fa-IR" sz="4000" b="1" dirty="0">
                <a:solidFill>
                  <a:srgbClr val="C00000"/>
                </a:solidFill>
                <a:effectLst>
                  <a:outerShdw blurRad="38100" dist="38100" dir="2700000" algn="tl">
                    <a:srgbClr val="000000">
                      <a:alpha val="43137"/>
                    </a:srgbClr>
                  </a:outerShdw>
                </a:effectLst>
                <a:cs typeface="B Nazanin" pitchFamily="2" charset="-78"/>
              </a:rPr>
              <a:t>نظریۀ رفتارگرایی     </a:t>
            </a:r>
            <a:r>
              <a:rPr lang="en-US" sz="3200" b="1" dirty="0">
                <a:solidFill>
                  <a:srgbClr val="C00000"/>
                </a:solidFill>
                <a:effectLst>
                  <a:outerShdw blurRad="38100" dist="38100" dir="2700000" algn="tl">
                    <a:srgbClr val="000000">
                      <a:alpha val="43137"/>
                    </a:srgbClr>
                  </a:outerShdw>
                </a:effectLst>
                <a:cs typeface="B Nazanin" pitchFamily="2" charset="-78"/>
              </a:rPr>
              <a:t>Behavioral theory </a:t>
            </a:r>
            <a:r>
              <a:rPr lang="fa-IR" sz="3200" b="1" dirty="0" smtClean="0">
                <a:solidFill>
                  <a:srgbClr val="C00000"/>
                </a:solidFill>
                <a:effectLst>
                  <a:outerShdw blurRad="38100" dist="38100" dir="2700000" algn="tl">
                    <a:srgbClr val="000000">
                      <a:alpha val="43137"/>
                    </a:srgbClr>
                  </a:outerShdw>
                </a:effectLst>
                <a:cs typeface="B Nazanin" pitchFamily="2" charset="-78"/>
              </a:rPr>
              <a:t> </a:t>
            </a:r>
            <a:endParaRPr lang="fa-IR" sz="3200" b="1" dirty="0">
              <a:solidFill>
                <a:srgbClr val="C0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36680"/>
            <a:ext cx="8534400" cy="3416320"/>
          </a:xfrm>
          <a:prstGeom prst="rect">
            <a:avLst/>
          </a:prstGeom>
          <a:noFill/>
        </p:spPr>
        <p:txBody>
          <a:bodyPr wrap="square" rtlCol="0">
            <a:spAutoFit/>
          </a:bodyPr>
          <a:lstStyle/>
          <a:p>
            <a:pPr marL="571500" indent="-571500" algn="just" rtl="1">
              <a:buFont typeface="Arial" panose="020B0604020202020204" pitchFamily="34" charset="0"/>
              <a:buChar char="•"/>
            </a:pPr>
            <a:r>
              <a:rPr lang="fa-IR" sz="3600" b="1" dirty="0" smtClean="0">
                <a:solidFill>
                  <a:srgbClr val="052BCB"/>
                </a:solidFill>
                <a:cs typeface="B Nazanin" pitchFamily="2" charset="-78"/>
              </a:rPr>
              <a:t>ایوان پاولف: </a:t>
            </a:r>
            <a:r>
              <a:rPr lang="fa-IR" sz="3600" dirty="0" smtClean="0">
                <a:solidFill>
                  <a:srgbClr val="0070C0"/>
                </a:solidFill>
                <a:cs typeface="B Nazanin" pitchFamily="2" charset="-78"/>
              </a:rPr>
              <a:t>تحقیقات «</a:t>
            </a:r>
            <a:r>
              <a:rPr lang="fa-IR" sz="3600" dirty="0" smtClean="0">
                <a:solidFill>
                  <a:srgbClr val="C00000"/>
                </a:solidFill>
                <a:cs typeface="B Nazanin" pitchFamily="2" charset="-78"/>
              </a:rPr>
              <a:t>ایوان پاولف</a:t>
            </a:r>
            <a:r>
              <a:rPr lang="fa-IR" sz="3600" dirty="0" smtClean="0">
                <a:solidFill>
                  <a:srgbClr val="0070C0"/>
                </a:solidFill>
                <a:cs typeface="B Nazanin" pitchFamily="2" charset="-78"/>
              </a:rPr>
              <a:t>» فیزیولوژیست روسی در مورد یادگیری حیوان الهام بخش «واتسون» بودند(</a:t>
            </a:r>
            <a:r>
              <a:rPr lang="fa-IR" sz="3600" dirty="0" smtClean="0">
                <a:solidFill>
                  <a:srgbClr val="C00000"/>
                </a:solidFill>
                <a:cs typeface="B Nazanin" pitchFamily="2" charset="-78"/>
              </a:rPr>
              <a:t>آزمایش سگ</a:t>
            </a:r>
            <a:r>
              <a:rPr lang="fa-IR" sz="3600" dirty="0" smtClean="0">
                <a:solidFill>
                  <a:srgbClr val="0070C0"/>
                </a:solidFill>
                <a:cs typeface="B Nazanin" pitchFamily="2" charset="-78"/>
              </a:rPr>
              <a:t>).</a:t>
            </a:r>
          </a:p>
          <a:p>
            <a:pPr algn="just" rtl="1"/>
            <a:r>
              <a:rPr lang="fa-IR" sz="3600" dirty="0" smtClean="0">
                <a:solidFill>
                  <a:srgbClr val="0070C0"/>
                </a:solidFill>
                <a:cs typeface="B Nazanin" pitchFamily="2" charset="-78"/>
              </a:rPr>
              <a:t>    - مشاهده رفتار (ترشح بزاق)سگ ها با مربی،</a:t>
            </a:r>
          </a:p>
          <a:p>
            <a:pPr algn="just" rtl="1"/>
            <a:r>
              <a:rPr lang="fa-IR" sz="3600" dirty="0" smtClean="0">
                <a:solidFill>
                  <a:srgbClr val="0070C0"/>
                </a:solidFill>
                <a:cs typeface="B Nazanin" pitchFamily="2" charset="-78"/>
              </a:rPr>
              <a:t>    - رفتارگرایی کلاسیک(پاسخگر) بیشتردر مورد رفتارهای   </a:t>
            </a:r>
          </a:p>
          <a:p>
            <a:pPr algn="just" rtl="1"/>
            <a:r>
              <a:rPr lang="fa-IR" sz="3600" dirty="0">
                <a:solidFill>
                  <a:srgbClr val="0070C0"/>
                </a:solidFill>
                <a:cs typeface="B Nazanin" pitchFamily="2" charset="-78"/>
              </a:rPr>
              <a:t> </a:t>
            </a:r>
            <a:r>
              <a:rPr lang="fa-IR" sz="3600" dirty="0" smtClean="0">
                <a:solidFill>
                  <a:srgbClr val="0070C0"/>
                </a:solidFill>
                <a:cs typeface="B Nazanin" pitchFamily="2" charset="-78"/>
              </a:rPr>
              <a:t>      بازتابی و هیجانی کاربرد دارد.</a:t>
            </a:r>
          </a:p>
        </p:txBody>
      </p:sp>
      <p:sp>
        <p:nvSpPr>
          <p:cNvPr id="3" name="Rectangle 2"/>
          <p:cNvSpPr/>
          <p:nvPr/>
        </p:nvSpPr>
        <p:spPr>
          <a:xfrm>
            <a:off x="819150" y="457200"/>
            <a:ext cx="7658100" cy="707886"/>
          </a:xfrm>
          <a:prstGeom prst="rect">
            <a:avLst/>
          </a:prstGeom>
        </p:spPr>
        <p:txBody>
          <a:bodyPr wrap="square">
            <a:spAutoFit/>
          </a:bodyPr>
          <a:lstStyle/>
          <a:p>
            <a:pPr algn="just" rtl="1"/>
            <a:r>
              <a:rPr lang="fa-IR" sz="4000" b="1" dirty="0">
                <a:solidFill>
                  <a:srgbClr val="C00000"/>
                </a:solidFill>
                <a:effectLst>
                  <a:outerShdw blurRad="38100" dist="38100" dir="2700000" algn="tl">
                    <a:srgbClr val="000000">
                      <a:alpha val="43137"/>
                    </a:srgbClr>
                  </a:outerShdw>
                </a:effectLst>
                <a:cs typeface="B Nazanin" pitchFamily="2" charset="-78"/>
              </a:rPr>
              <a:t>نظریۀ </a:t>
            </a:r>
            <a:r>
              <a:rPr lang="fa-IR" sz="4000" b="1" dirty="0" smtClean="0">
                <a:solidFill>
                  <a:srgbClr val="C00000"/>
                </a:solidFill>
                <a:effectLst>
                  <a:outerShdw blurRad="38100" dist="38100" dir="2700000" algn="tl">
                    <a:srgbClr val="000000">
                      <a:alpha val="43137"/>
                    </a:srgbClr>
                  </a:outerShdw>
                </a:effectLst>
                <a:cs typeface="B Nazanin" pitchFamily="2" charset="-78"/>
              </a:rPr>
              <a:t>رفتارگرایی      </a:t>
            </a:r>
            <a:r>
              <a:rPr lang="en-US" sz="3200" b="1" dirty="0" smtClean="0">
                <a:solidFill>
                  <a:srgbClr val="C00000"/>
                </a:solidFill>
                <a:effectLst>
                  <a:outerShdw blurRad="38100" dist="38100" dir="2700000" algn="tl">
                    <a:srgbClr val="000000">
                      <a:alpha val="43137"/>
                    </a:srgbClr>
                  </a:outerShdw>
                </a:effectLst>
                <a:cs typeface="B Nazanin" pitchFamily="2" charset="-78"/>
              </a:rPr>
              <a:t>Behavioral </a:t>
            </a:r>
            <a:r>
              <a:rPr lang="en-US" sz="3200" b="1" dirty="0">
                <a:solidFill>
                  <a:srgbClr val="C00000"/>
                </a:solidFill>
                <a:effectLst>
                  <a:outerShdw blurRad="38100" dist="38100" dir="2700000" algn="tl">
                    <a:srgbClr val="000000">
                      <a:alpha val="43137"/>
                    </a:srgbClr>
                  </a:outerShdw>
                </a:effectLst>
                <a:cs typeface="B Nazanin" pitchFamily="2" charset="-78"/>
              </a:rPr>
              <a:t>theory </a:t>
            </a:r>
            <a:endParaRPr lang="fa-IR" sz="3200" b="1" dirty="0">
              <a:solidFill>
                <a:srgbClr val="C0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solidFill>
                  <a:srgbClr val="052BCB"/>
                </a:solidFill>
                <a:cs typeface="B Zar" panose="00000400000000000000" pitchFamily="2" charset="-78"/>
              </a:rPr>
              <a:t>شرطی سازی کلاسیک</a:t>
            </a:r>
            <a:endParaRPr lang="en-US" b="1" dirty="0">
              <a:solidFill>
                <a:srgbClr val="052BCB"/>
              </a:solidFill>
              <a:cs typeface="B Zar" panose="00000400000000000000" pitchFamily="2" charset="-78"/>
            </a:endParaRPr>
          </a:p>
        </p:txBody>
      </p:sp>
      <p:sp>
        <p:nvSpPr>
          <p:cNvPr id="3" name="Content Placeholder 2"/>
          <p:cNvSpPr>
            <a:spLocks noGrp="1"/>
          </p:cNvSpPr>
          <p:nvPr>
            <p:ph sz="quarter" idx="1"/>
          </p:nvPr>
        </p:nvSpPr>
        <p:spPr/>
        <p:txBody>
          <a:bodyPr/>
          <a:lstStyle/>
          <a:p>
            <a:endParaRPr lang="en-US"/>
          </a:p>
        </p:txBody>
      </p:sp>
      <p:pic>
        <p:nvPicPr>
          <p:cNvPr id="1026" name="Picture 2" descr="shart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77" y="1055709"/>
            <a:ext cx="8896350" cy="582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06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534400" cy="1754326"/>
          </a:xfrm>
          <a:prstGeom prst="rect">
            <a:avLst/>
          </a:prstGeom>
          <a:noFill/>
        </p:spPr>
        <p:txBody>
          <a:bodyPr wrap="square" rtlCol="0">
            <a:spAutoFit/>
          </a:bodyPr>
          <a:lstStyle/>
          <a:p>
            <a:pPr marL="571500" indent="-571500" algn="just" rtl="1">
              <a:buFont typeface="Arial" panose="020B0604020202020204" pitchFamily="34" charset="0"/>
              <a:buChar char="•"/>
            </a:pPr>
            <a:r>
              <a:rPr lang="fa-IR" sz="3600" b="1" dirty="0" smtClean="0">
                <a:solidFill>
                  <a:srgbClr val="002060"/>
                </a:solidFill>
                <a:cs typeface="B Nazanin" pitchFamily="2" charset="-78"/>
              </a:rPr>
              <a:t>واتسون: می خواست بداند که آیا می توان «شرطی سازی کلاسیک» را در مورد کودکان هم پیاده کرد  </a:t>
            </a:r>
          </a:p>
          <a:p>
            <a:pPr algn="just" rtl="1"/>
            <a:r>
              <a:rPr lang="fa-IR" sz="3600" b="1" dirty="0">
                <a:solidFill>
                  <a:srgbClr val="002060"/>
                </a:solidFill>
                <a:cs typeface="B Nazanin" pitchFamily="2" charset="-78"/>
              </a:rPr>
              <a:t> </a:t>
            </a:r>
            <a:r>
              <a:rPr lang="fa-IR" sz="3600" b="1" dirty="0" smtClean="0">
                <a:solidFill>
                  <a:srgbClr val="002060"/>
                </a:solidFill>
                <a:cs typeface="B Nazanin" pitchFamily="2" charset="-78"/>
              </a:rPr>
              <a:t>    ( آزمایش تاریخی آلبرت کوچولو 11 ماهه).</a:t>
            </a:r>
          </a:p>
        </p:txBody>
      </p:sp>
      <p:sp>
        <p:nvSpPr>
          <p:cNvPr id="3" name="Rectangle 2"/>
          <p:cNvSpPr/>
          <p:nvPr/>
        </p:nvSpPr>
        <p:spPr>
          <a:xfrm>
            <a:off x="298823" y="381000"/>
            <a:ext cx="8464177" cy="769441"/>
          </a:xfrm>
          <a:prstGeom prst="rect">
            <a:avLst/>
          </a:prstGeom>
        </p:spPr>
        <p:txBody>
          <a:bodyPr wrap="none">
            <a:spAutoFit/>
          </a:bodyPr>
          <a:lstStyle/>
          <a:p>
            <a:pPr algn="just" rtl="1"/>
            <a:r>
              <a:rPr lang="fa-IR" sz="4400" b="1" dirty="0">
                <a:solidFill>
                  <a:srgbClr val="C00000"/>
                </a:solidFill>
                <a:effectLst>
                  <a:outerShdw blurRad="38100" dist="38100" dir="2700000" algn="tl">
                    <a:srgbClr val="000000">
                      <a:alpha val="43137"/>
                    </a:srgbClr>
                  </a:outerShdw>
                </a:effectLst>
                <a:cs typeface="B Nazanin" pitchFamily="2" charset="-78"/>
              </a:rPr>
              <a:t>نظریۀ رفتارگرایی     </a:t>
            </a:r>
            <a:r>
              <a:rPr lang="en-US" sz="3600" b="1" dirty="0">
                <a:solidFill>
                  <a:srgbClr val="C00000"/>
                </a:solidFill>
                <a:effectLst>
                  <a:outerShdw blurRad="38100" dist="38100" dir="2700000" algn="tl">
                    <a:srgbClr val="000000">
                      <a:alpha val="43137"/>
                    </a:srgbClr>
                  </a:outerShdw>
                </a:effectLst>
                <a:cs typeface="B Nazanin" pitchFamily="2" charset="-78"/>
              </a:rPr>
              <a:t>Behavioral theory </a:t>
            </a:r>
            <a:endParaRPr lang="fa-IR" sz="3600" b="1" dirty="0">
              <a:solidFill>
                <a:srgbClr val="C0000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020760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0682"/>
            <a:ext cx="8610600" cy="3539430"/>
          </a:xfrm>
          <a:prstGeom prst="rect">
            <a:avLst/>
          </a:prstGeom>
          <a:noFill/>
        </p:spPr>
        <p:txBody>
          <a:bodyPr wrap="square" rtlCol="0">
            <a:spAutoFit/>
          </a:bodyPr>
          <a:lstStyle/>
          <a:p>
            <a:pPr algn="justLow" rtl="1"/>
            <a:r>
              <a:rPr lang="fa-IR" sz="3200" dirty="0" smtClean="0">
                <a:solidFill>
                  <a:srgbClr val="7030A0"/>
                </a:solidFill>
                <a:cs typeface="B Nazanin" pitchFamily="2" charset="-78"/>
              </a:rPr>
              <a:t>«واتسون» بر اساس یافته های خود نتیجه گرفت که؛</a:t>
            </a:r>
          </a:p>
          <a:p>
            <a:pPr algn="justLow" rtl="1"/>
            <a:r>
              <a:rPr lang="fa-IR" sz="3200" dirty="0" smtClean="0">
                <a:solidFill>
                  <a:srgbClr val="C00000"/>
                </a:solidFill>
                <a:cs typeface="B Nazanin" pitchFamily="2" charset="-78"/>
              </a:rPr>
              <a:t>1- </a:t>
            </a:r>
            <a:r>
              <a:rPr lang="fa-IR" sz="3200" b="1" dirty="0" smtClean="0">
                <a:solidFill>
                  <a:srgbClr val="C00000"/>
                </a:solidFill>
                <a:cs typeface="B Nazanin" pitchFamily="2" charset="-78"/>
              </a:rPr>
              <a:t>«محیط» نیروی برتر در رشد کودک است؛ </a:t>
            </a:r>
            <a:r>
              <a:rPr lang="fa-IR" sz="3200" b="1" dirty="0" smtClean="0">
                <a:solidFill>
                  <a:srgbClr val="052BCB"/>
                </a:solidFill>
                <a:cs typeface="B Nazanin" pitchFamily="2" charset="-78"/>
              </a:rPr>
              <a:t>لوح سفید </a:t>
            </a:r>
            <a:r>
              <a:rPr lang="fa-IR" sz="3200" b="1" dirty="0">
                <a:solidFill>
                  <a:srgbClr val="052BCB"/>
                </a:solidFill>
                <a:cs typeface="B Nazanin" pitchFamily="2" charset="-78"/>
              </a:rPr>
              <a:t>جان </a:t>
            </a:r>
            <a:r>
              <a:rPr lang="fa-IR" sz="3200" b="1" dirty="0" smtClean="0">
                <a:solidFill>
                  <a:srgbClr val="052BCB"/>
                </a:solidFill>
                <a:cs typeface="B Nazanin" pitchFamily="2" charset="-78"/>
              </a:rPr>
              <a:t>لاک</a:t>
            </a:r>
          </a:p>
          <a:p>
            <a:pPr algn="justLow" rtl="1"/>
            <a:r>
              <a:rPr lang="fa-IR" sz="3200" b="1" dirty="0" smtClean="0">
                <a:solidFill>
                  <a:srgbClr val="C00000"/>
                </a:solidFill>
                <a:cs typeface="B Nazanin" pitchFamily="2" charset="-78"/>
              </a:rPr>
              <a:t> </a:t>
            </a:r>
            <a:r>
              <a:rPr lang="fa-IR" sz="3200" dirty="0" smtClean="0">
                <a:solidFill>
                  <a:srgbClr val="C00000"/>
                </a:solidFill>
                <a:cs typeface="B Nazanin" pitchFamily="2" charset="-78"/>
              </a:rPr>
              <a:t>2-</a:t>
            </a:r>
            <a:r>
              <a:rPr lang="fa-IR" sz="3200" dirty="0" smtClean="0">
                <a:solidFill>
                  <a:srgbClr val="7030A0"/>
                </a:solidFill>
                <a:cs typeface="B Nazanin" pitchFamily="2" charset="-78"/>
              </a:rPr>
              <a:t> بزرگسالان با کنترل کردنِ دقیقِ </a:t>
            </a:r>
            <a:r>
              <a:rPr lang="fa-IR" sz="3200" dirty="0" smtClean="0">
                <a:solidFill>
                  <a:srgbClr val="C00000"/>
                </a:solidFill>
                <a:cs typeface="B Nazanin" pitchFamily="2" charset="-78"/>
              </a:rPr>
              <a:t>پیوندهای «محرک-پاسخ» </a:t>
            </a:r>
            <a:r>
              <a:rPr lang="fa-IR" sz="3200" dirty="0" smtClean="0">
                <a:solidFill>
                  <a:srgbClr val="7030A0"/>
                </a:solidFill>
                <a:cs typeface="B Nazanin" pitchFamily="2" charset="-78"/>
              </a:rPr>
              <a:t>می توانند رفتار کودکان را به هر صورتی که بخواهند، شکل دهند</a:t>
            </a:r>
            <a:r>
              <a:rPr lang="fa-IR" sz="3200" dirty="0">
                <a:solidFill>
                  <a:srgbClr val="7030A0"/>
                </a:solidFill>
                <a:cs typeface="B Nazanin" pitchFamily="2" charset="-78"/>
              </a:rPr>
              <a:t>.</a:t>
            </a:r>
            <a:endParaRPr lang="fa-IR" sz="3200" dirty="0" smtClean="0">
              <a:solidFill>
                <a:srgbClr val="7030A0"/>
              </a:solidFill>
              <a:cs typeface="B Nazanin" pitchFamily="2" charset="-78"/>
            </a:endParaRPr>
          </a:p>
          <a:p>
            <a:pPr algn="justLow" rtl="1"/>
            <a:r>
              <a:rPr lang="fa-IR" sz="3200" dirty="0" smtClean="0">
                <a:solidFill>
                  <a:srgbClr val="C00000"/>
                </a:solidFill>
                <a:cs typeface="B Nazanin" pitchFamily="2" charset="-78"/>
              </a:rPr>
              <a:t>3-</a:t>
            </a:r>
            <a:r>
              <a:rPr lang="fa-IR" sz="3200" dirty="0" smtClean="0">
                <a:solidFill>
                  <a:srgbClr val="7030A0"/>
                </a:solidFill>
                <a:cs typeface="B Nazanin" pitchFamily="2" charset="-78"/>
              </a:rPr>
              <a:t> </a:t>
            </a:r>
            <a:r>
              <a:rPr lang="fa-IR" sz="3200" dirty="0" smtClean="0">
                <a:solidFill>
                  <a:srgbClr val="C00000"/>
                </a:solidFill>
                <a:cs typeface="B Nazanin" pitchFamily="2" charset="-78"/>
              </a:rPr>
              <a:t>«</a:t>
            </a:r>
            <a:r>
              <a:rPr lang="fa-IR" sz="3200" dirty="0" smtClean="0">
                <a:solidFill>
                  <a:srgbClr val="C00000"/>
                </a:solidFill>
                <a:effectLst>
                  <a:outerShdw blurRad="38100" dist="38100" dir="2700000" algn="tl">
                    <a:srgbClr val="000000">
                      <a:alpha val="43137"/>
                    </a:srgbClr>
                  </a:outerShdw>
                </a:effectLst>
                <a:cs typeface="B Nazanin" pitchFamily="2" charset="-78"/>
              </a:rPr>
              <a:t>رشد </a:t>
            </a:r>
            <a:r>
              <a:rPr lang="fa-IR" sz="3200" i="1" u="sng" dirty="0" smtClean="0">
                <a:solidFill>
                  <a:srgbClr val="C00000"/>
                </a:solidFill>
                <a:effectLst>
                  <a:outerShdw blurRad="38100" dist="38100" dir="2700000" algn="tl">
                    <a:srgbClr val="000000">
                      <a:alpha val="43137"/>
                    </a:srgbClr>
                  </a:outerShdw>
                </a:effectLst>
                <a:cs typeface="B Nazanin" pitchFamily="2" charset="-78"/>
              </a:rPr>
              <a:t>فرایندی پیوسته» </a:t>
            </a:r>
            <a:r>
              <a:rPr lang="fa-IR" sz="3200" dirty="0" smtClean="0">
                <a:solidFill>
                  <a:srgbClr val="7030A0"/>
                </a:solidFill>
                <a:cs typeface="B Nazanin" pitchFamily="2" charset="-78"/>
              </a:rPr>
              <a:t>است که از افزایش تدریجیِ تعداد و نیرومندی این پیوندها </a:t>
            </a:r>
            <a:r>
              <a:rPr lang="fa-IR" sz="3200" dirty="0" smtClean="0">
                <a:solidFill>
                  <a:srgbClr val="FF0000"/>
                </a:solidFill>
                <a:cs typeface="B Nazanin" pitchFamily="2" charset="-78"/>
              </a:rPr>
              <a:t>(محرک - پاسخ) </a:t>
            </a:r>
            <a:r>
              <a:rPr lang="fa-IR" sz="3200" dirty="0" smtClean="0">
                <a:solidFill>
                  <a:srgbClr val="7030A0"/>
                </a:solidFill>
                <a:cs typeface="B Nazanin" pitchFamily="2" charset="-78"/>
              </a:rPr>
              <a:t>تشکیل می شوند. </a:t>
            </a:r>
            <a:endParaRPr lang="en-US" sz="3200" dirty="0">
              <a:solidFill>
                <a:srgbClr val="7030A0"/>
              </a:solidFill>
              <a:cs typeface="B Nazanin" pitchFamily="2" charset="-78"/>
            </a:endParaRPr>
          </a:p>
        </p:txBody>
      </p:sp>
      <p:pic>
        <p:nvPicPr>
          <p:cNvPr id="3" name="Picture 2" descr="رشد9.jpg"/>
          <p:cNvPicPr>
            <a:picLocks noChangeAspect="1"/>
          </p:cNvPicPr>
          <p:nvPr/>
        </p:nvPicPr>
        <p:blipFill>
          <a:blip r:embed="rId2" cstate="print"/>
          <a:stretch>
            <a:fillRect/>
          </a:stretch>
        </p:blipFill>
        <p:spPr>
          <a:xfrm>
            <a:off x="152400" y="3962400"/>
            <a:ext cx="1752601" cy="2289175"/>
          </a:xfrm>
          <a:prstGeom prst="rect">
            <a:avLst/>
          </a:prstGeom>
        </p:spPr>
      </p:pic>
      <p:pic>
        <p:nvPicPr>
          <p:cNvPr id="4" name="Picture 3" descr="رشد16.jpg"/>
          <p:cNvPicPr>
            <a:picLocks noChangeAspect="1"/>
          </p:cNvPicPr>
          <p:nvPr/>
        </p:nvPicPr>
        <p:blipFill>
          <a:blip r:embed="rId3" cstate="print"/>
          <a:stretch>
            <a:fillRect/>
          </a:stretch>
        </p:blipFill>
        <p:spPr>
          <a:xfrm>
            <a:off x="5638800" y="3962400"/>
            <a:ext cx="1600200" cy="2232025"/>
          </a:xfrm>
          <a:prstGeom prst="rect">
            <a:avLst/>
          </a:prstGeom>
        </p:spPr>
      </p:pic>
      <p:pic>
        <p:nvPicPr>
          <p:cNvPr id="5" name="Picture 4" descr="رشد15.jpg"/>
          <p:cNvPicPr>
            <a:picLocks noChangeAspect="1"/>
          </p:cNvPicPr>
          <p:nvPr/>
        </p:nvPicPr>
        <p:blipFill>
          <a:blip r:embed="rId4" cstate="print"/>
          <a:stretch>
            <a:fillRect/>
          </a:stretch>
        </p:blipFill>
        <p:spPr>
          <a:xfrm>
            <a:off x="3886200" y="3962400"/>
            <a:ext cx="1676400" cy="2281237"/>
          </a:xfrm>
          <a:prstGeom prst="rect">
            <a:avLst/>
          </a:prstGeom>
        </p:spPr>
      </p:pic>
      <p:pic>
        <p:nvPicPr>
          <p:cNvPr id="6" name="Picture 5" descr="رشد6.jpg"/>
          <p:cNvPicPr>
            <a:picLocks noChangeAspect="1"/>
          </p:cNvPicPr>
          <p:nvPr/>
        </p:nvPicPr>
        <p:blipFill>
          <a:blip r:embed="rId5" cstate="print"/>
          <a:stretch>
            <a:fillRect/>
          </a:stretch>
        </p:blipFill>
        <p:spPr>
          <a:xfrm>
            <a:off x="7315200" y="3962400"/>
            <a:ext cx="1676400" cy="2286000"/>
          </a:xfrm>
          <a:prstGeom prst="rect">
            <a:avLst/>
          </a:prstGeom>
        </p:spPr>
      </p:pic>
      <p:pic>
        <p:nvPicPr>
          <p:cNvPr id="7" name="Picture 6" descr="رشد4.jpg"/>
          <p:cNvPicPr>
            <a:picLocks noChangeAspect="1"/>
          </p:cNvPicPr>
          <p:nvPr/>
        </p:nvPicPr>
        <p:blipFill>
          <a:blip r:embed="rId6" cstate="print"/>
          <a:stretch>
            <a:fillRect/>
          </a:stretch>
        </p:blipFill>
        <p:spPr>
          <a:xfrm>
            <a:off x="2032000" y="3962400"/>
            <a:ext cx="1777999" cy="229552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2825"/>
            <a:ext cx="8686800" cy="5201424"/>
          </a:xfrm>
          <a:prstGeom prst="rect">
            <a:avLst/>
          </a:prstGeom>
          <a:noFill/>
        </p:spPr>
        <p:txBody>
          <a:bodyPr wrap="square" rtlCol="0">
            <a:spAutoFit/>
          </a:bodyPr>
          <a:lstStyle/>
          <a:p>
            <a:pPr algn="just" rtl="1"/>
            <a:r>
              <a:rPr lang="fa-IR" sz="3600" b="1" dirty="0" smtClean="0">
                <a:solidFill>
                  <a:srgbClr val="FF0000"/>
                </a:solidFill>
                <a:cs typeface="B Nazanin" pitchFamily="2" charset="-78"/>
              </a:rPr>
              <a:t>بی. اف. اسکینر</a:t>
            </a:r>
            <a:r>
              <a:rPr lang="fa-IR" sz="3600" dirty="0" smtClean="0">
                <a:solidFill>
                  <a:srgbClr val="7030A0"/>
                </a:solidFill>
                <a:cs typeface="B Nazanin" pitchFamily="2" charset="-78"/>
              </a:rPr>
              <a:t>: وی معتقد است؛ فراوانی رفتار را می توان با ارائه دادن انواع </a:t>
            </a:r>
            <a:r>
              <a:rPr lang="fa-IR" sz="3600" dirty="0" smtClean="0">
                <a:solidFill>
                  <a:srgbClr val="FF0000"/>
                </a:solidFill>
                <a:cs typeface="B Nazanin" pitchFamily="2" charset="-78"/>
              </a:rPr>
              <a:t>تقویت کننده ها </a:t>
            </a:r>
            <a:r>
              <a:rPr lang="fa-IR" sz="3600" dirty="0" smtClean="0">
                <a:solidFill>
                  <a:srgbClr val="7030A0"/>
                </a:solidFill>
                <a:cs typeface="B Nazanin" pitchFamily="2" charset="-78"/>
              </a:rPr>
              <a:t>(غذا، لبخند، تحسین کردن، پاداش، فعالیت و ...) افزایش داد و از طریق </a:t>
            </a:r>
            <a:r>
              <a:rPr lang="fa-IR" sz="3600" dirty="0" smtClean="0">
                <a:solidFill>
                  <a:srgbClr val="FF0000"/>
                </a:solidFill>
                <a:cs typeface="B Nazanin" pitchFamily="2" charset="-78"/>
              </a:rPr>
              <a:t>تنبیه </a:t>
            </a:r>
            <a:r>
              <a:rPr lang="fa-IR" sz="3600" dirty="0" smtClean="0">
                <a:solidFill>
                  <a:srgbClr val="7030A0"/>
                </a:solidFill>
                <a:cs typeface="B Nazanin" pitchFamily="2" charset="-78"/>
              </a:rPr>
              <a:t>(عدم تأیید یا حذف امتیازها، و ...) فراوانی رفتار نامطلوب را کاهش داد.</a:t>
            </a:r>
          </a:p>
          <a:p>
            <a:pPr algn="just" rtl="1"/>
            <a:r>
              <a:rPr lang="fa-IR" sz="3600" dirty="0" smtClean="0">
                <a:solidFill>
                  <a:srgbClr val="7030A0"/>
                </a:solidFill>
                <a:cs typeface="B Nazanin" pitchFamily="2" charset="-78"/>
              </a:rPr>
              <a:t>-اسکینر منشا رفتار را در بیرون از فرد یعنی محیط میدانست.</a:t>
            </a:r>
          </a:p>
          <a:p>
            <a:pPr algn="just" rtl="1"/>
            <a:r>
              <a:rPr lang="fa-IR" sz="3600" dirty="0" smtClean="0">
                <a:solidFill>
                  <a:srgbClr val="7030A0"/>
                </a:solidFill>
                <a:cs typeface="B Nazanin" pitchFamily="2" charset="-78"/>
              </a:rPr>
              <a:t>- محیط رفتار را ایجاد وکنترل می کند.</a:t>
            </a:r>
          </a:p>
          <a:p>
            <a:pPr algn="just" rtl="1"/>
            <a:r>
              <a:rPr lang="fa-IR" sz="3600" b="1" dirty="0" smtClean="0">
                <a:solidFill>
                  <a:srgbClr val="7030A0"/>
                </a:solidFill>
                <a:effectLst>
                  <a:outerShdw blurRad="38100" dist="38100" dir="2700000" algn="tl">
                    <a:srgbClr val="000000">
                      <a:alpha val="43137"/>
                    </a:srgbClr>
                  </a:outerShdw>
                </a:effectLst>
                <a:cs typeface="B Nazanin" pitchFamily="2" charset="-78"/>
              </a:rPr>
              <a:t>در نتیجۀ تحقیقات «اسکینر»؛ </a:t>
            </a:r>
          </a:p>
          <a:p>
            <a:pPr algn="just" rtl="1"/>
            <a:r>
              <a:rPr lang="fa-IR" sz="4000" b="1" dirty="0" smtClean="0">
                <a:solidFill>
                  <a:srgbClr val="FF0000"/>
                </a:solidFill>
                <a:effectLst>
                  <a:outerShdw blurRad="38100" dist="38100" dir="2700000" algn="tl">
                    <a:srgbClr val="000000">
                      <a:alpha val="43137"/>
                    </a:srgbClr>
                  </a:outerShdw>
                </a:effectLst>
                <a:cs typeface="B Nazanin" pitchFamily="2" charset="-78"/>
              </a:rPr>
              <a:t>شرطی سازی کُنشگر تبدیل به اصل یادگیری شد</a:t>
            </a:r>
            <a:r>
              <a:rPr lang="fa-IR" sz="4000" b="1" dirty="0" smtClean="0">
                <a:solidFill>
                  <a:srgbClr val="7030A0"/>
                </a:solidFill>
                <a:effectLst>
                  <a:outerShdw blurRad="38100" dist="38100" dir="2700000" algn="tl">
                    <a:srgbClr val="000000">
                      <a:alpha val="43137"/>
                    </a:srgbClr>
                  </a:outerShdw>
                </a:effectLst>
                <a:cs typeface="B Nazanin" pitchFamily="2" charset="-78"/>
              </a:rPr>
              <a:t> که به طور گسترده ای آن را به کار می برند. </a:t>
            </a:r>
            <a:endParaRPr lang="en-US" sz="4000" b="1" dirty="0">
              <a:solidFill>
                <a:srgbClr val="7030A0"/>
              </a:solidFill>
              <a:effectLst>
                <a:outerShdw blurRad="38100" dist="38100" dir="2700000" algn="tl">
                  <a:srgbClr val="000000">
                    <a:alpha val="43137"/>
                  </a:srgbClr>
                </a:outerShdw>
              </a:effectLst>
              <a:cs typeface="B Nazanin" pitchFamily="2" charset="-78"/>
            </a:endParaRPr>
          </a:p>
        </p:txBody>
      </p:sp>
      <p:sp>
        <p:nvSpPr>
          <p:cNvPr id="4" name="Rectangle 3"/>
          <p:cNvSpPr/>
          <p:nvPr/>
        </p:nvSpPr>
        <p:spPr>
          <a:xfrm>
            <a:off x="-136" y="381000"/>
            <a:ext cx="9062097" cy="707886"/>
          </a:xfrm>
          <a:prstGeom prst="rect">
            <a:avLst/>
          </a:prstGeom>
        </p:spPr>
        <p:txBody>
          <a:bodyPr wrap="none">
            <a:spAutoFit/>
          </a:bodyPr>
          <a:lstStyle/>
          <a:p>
            <a:pPr algn="just" rtl="1"/>
            <a:r>
              <a:rPr lang="fa-IR" sz="4000" b="1" dirty="0" smtClean="0">
                <a:solidFill>
                  <a:srgbClr val="C00000"/>
                </a:solidFill>
                <a:effectLst>
                  <a:outerShdw blurRad="38100" dist="38100" dir="2700000" algn="tl">
                    <a:srgbClr val="000000">
                      <a:alpha val="43137"/>
                    </a:srgbClr>
                  </a:outerShdw>
                </a:effectLst>
                <a:cs typeface="B Nazanin" pitchFamily="2" charset="-78"/>
              </a:rPr>
              <a:t>2- شرطی سازی کنشگر     </a:t>
            </a:r>
            <a:r>
              <a:rPr lang="en-US" sz="3200" b="1" dirty="0">
                <a:solidFill>
                  <a:srgbClr val="C00000"/>
                </a:solidFill>
                <a:effectLst>
                  <a:outerShdw blurRad="38100" dist="38100" dir="2700000" algn="tl">
                    <a:srgbClr val="000000">
                      <a:alpha val="43137"/>
                    </a:srgbClr>
                  </a:outerShdw>
                </a:effectLst>
                <a:cs typeface="B Nazanin" pitchFamily="2" charset="-78"/>
              </a:rPr>
              <a:t>Active </a:t>
            </a:r>
            <a:r>
              <a:rPr lang="en-US" sz="3200" b="1" dirty="0" smtClean="0">
                <a:solidFill>
                  <a:srgbClr val="C00000"/>
                </a:solidFill>
                <a:effectLst>
                  <a:outerShdw blurRad="38100" dist="38100" dir="2700000" algn="tl">
                    <a:srgbClr val="000000">
                      <a:alpha val="43137"/>
                    </a:srgbClr>
                  </a:outerShdw>
                </a:effectLst>
                <a:cs typeface="B Nazanin" pitchFamily="2" charset="-78"/>
              </a:rPr>
              <a:t>conditioning</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41249"/>
            <a:ext cx="8610600" cy="5847755"/>
          </a:xfrm>
          <a:prstGeom prst="rect">
            <a:avLst/>
          </a:prstGeom>
          <a:noFill/>
        </p:spPr>
        <p:txBody>
          <a:bodyPr wrap="square" rtlCol="0">
            <a:spAutoFit/>
          </a:bodyPr>
          <a:lstStyle/>
          <a:p>
            <a:pPr algn="just" rtl="1"/>
            <a:r>
              <a:rPr lang="fa-IR" sz="2800" dirty="0" smtClean="0">
                <a:cs typeface="B Nazanin" pitchFamily="2" charset="-78"/>
              </a:rPr>
              <a:t>نظریه پردازان یادگیری اجتماعی بر اساس اصول «شرطی سازی» که قبل از آنها به وجود آمده بودند، دیدگاه گسـترده ای را در مـورد نحـوه فراگـیری پاسخ های جدید توسط کودکان و بزرگسالان، پیشنهاد کردند (آیا ممکن است رفتارگرایی، رشدِ رفتار اجتماعی را دقیق تر و مؤثرتر از مفاهیمِ نه چندان دقیقِ نظریۀ روانکاوی توضیح دهد؟).</a:t>
            </a:r>
          </a:p>
          <a:p>
            <a:pPr algn="just" rtl="1"/>
            <a:endParaRPr lang="fa-IR" sz="1400" dirty="0" smtClean="0">
              <a:cs typeface="B Nazanin" pitchFamily="2" charset="-78"/>
            </a:endParaRPr>
          </a:p>
          <a:p>
            <a:pPr algn="just" rtl="1"/>
            <a:r>
              <a:rPr lang="fa-IR" sz="3200" dirty="0" smtClean="0">
                <a:solidFill>
                  <a:srgbClr val="FF0000"/>
                </a:solidFill>
                <a:effectLst>
                  <a:outerShdw blurRad="38100" dist="38100" dir="2700000" algn="tl">
                    <a:srgbClr val="000000">
                      <a:alpha val="43137"/>
                    </a:srgbClr>
                  </a:outerShdw>
                </a:effectLst>
                <a:cs typeface="B Nazanin" pitchFamily="2" charset="-78"/>
              </a:rPr>
              <a:t>”آلبرت بندورا“ </a:t>
            </a:r>
            <a:r>
              <a:rPr lang="fa-IR" sz="3200" dirty="0" smtClean="0">
                <a:effectLst>
                  <a:outerShdw blurRad="38100" dist="38100" dir="2700000" algn="tl">
                    <a:srgbClr val="000000">
                      <a:alpha val="43137"/>
                    </a:srgbClr>
                  </a:outerShdw>
                </a:effectLst>
                <a:cs typeface="B Nazanin" pitchFamily="2" charset="-78"/>
              </a:rPr>
              <a:t>طّراح نظریه </a:t>
            </a:r>
            <a:r>
              <a:rPr lang="fa-IR" sz="3200" dirty="0" smtClean="0">
                <a:solidFill>
                  <a:srgbClr val="FF0000"/>
                </a:solidFill>
                <a:effectLst>
                  <a:outerShdw blurRad="38100" dist="38100" dir="2700000" algn="tl">
                    <a:srgbClr val="000000">
                      <a:alpha val="43137"/>
                    </a:srgbClr>
                  </a:outerShdw>
                </a:effectLst>
                <a:cs typeface="B Nazanin" pitchFamily="2" charset="-78"/>
              </a:rPr>
              <a:t>یادگیری اجتماعی(سرمشق گیری یا یادگیری مشاهده ای، یادگیری جانشینی)</a:t>
            </a:r>
            <a:r>
              <a:rPr lang="fa-IR" sz="3200" dirty="0" smtClean="0">
                <a:effectLst>
                  <a:outerShdw blurRad="38100" dist="38100" dir="2700000" algn="tl">
                    <a:srgbClr val="000000">
                      <a:alpha val="43137"/>
                    </a:srgbClr>
                  </a:outerShdw>
                </a:effectLst>
                <a:cs typeface="B Nazanin" pitchFamily="2" charset="-78"/>
              </a:rPr>
              <a:t>، اعلام نمود که؛ کودکان صرفاً با دیدن افرادی که دور و بر آنها هستند و با گوش کردن به آنها، پاسخ های خوشایند و ناخوشایند را فرا می گیرند.</a:t>
            </a:r>
          </a:p>
          <a:p>
            <a:pPr algn="just" rtl="1"/>
            <a:r>
              <a:rPr lang="fa-IR" sz="3200" dirty="0" smtClean="0">
                <a:effectLst>
                  <a:outerShdw blurRad="38100" dist="38100" dir="2700000" algn="tl">
                    <a:srgbClr val="000000">
                      <a:alpha val="43137"/>
                    </a:srgbClr>
                  </a:outerShdw>
                </a:effectLst>
                <a:cs typeface="B Nazanin" pitchFamily="2" charset="-78"/>
              </a:rPr>
              <a:t>- کودکان همان طور رفتار می کنند که در محیط (خانواده، مدرسه و ...) مشاهده می کنند. </a:t>
            </a:r>
          </a:p>
          <a:p>
            <a:pPr algn="just" rtl="1"/>
            <a:endParaRPr lang="fa-IR" sz="2800" dirty="0">
              <a:cs typeface="B Nazanin" pitchFamily="2" charset="-78"/>
            </a:endParaRPr>
          </a:p>
        </p:txBody>
      </p:sp>
      <p:sp>
        <p:nvSpPr>
          <p:cNvPr id="4" name="Rectangle 3"/>
          <p:cNvSpPr/>
          <p:nvPr/>
        </p:nvSpPr>
        <p:spPr>
          <a:xfrm>
            <a:off x="152400" y="239609"/>
            <a:ext cx="8763000" cy="646331"/>
          </a:xfrm>
          <a:prstGeom prst="rect">
            <a:avLst/>
          </a:prstGeom>
        </p:spPr>
        <p:txBody>
          <a:bodyPr wrap="square">
            <a:spAutoFit/>
          </a:bodyPr>
          <a:lstStyle/>
          <a:p>
            <a:pPr algn="just" rtl="1"/>
            <a:r>
              <a:rPr lang="fa-IR" sz="3600" b="1" dirty="0">
                <a:solidFill>
                  <a:srgbClr val="C00000"/>
                </a:solidFill>
                <a:effectLst>
                  <a:outerShdw blurRad="38100" dist="38100" dir="2700000" algn="tl">
                    <a:srgbClr val="000000">
                      <a:alpha val="43137"/>
                    </a:srgbClr>
                  </a:outerShdw>
                </a:effectLst>
                <a:cs typeface="B Nazanin" pitchFamily="2" charset="-78"/>
              </a:rPr>
              <a:t>نظریۀ </a:t>
            </a:r>
            <a:r>
              <a:rPr lang="fa-IR" sz="3600" b="1" dirty="0" smtClean="0">
                <a:solidFill>
                  <a:srgbClr val="C00000"/>
                </a:solidFill>
                <a:effectLst>
                  <a:outerShdw blurRad="38100" dist="38100" dir="2700000" algn="tl">
                    <a:srgbClr val="000000">
                      <a:alpha val="43137"/>
                    </a:srgbClr>
                  </a:outerShdw>
                </a:effectLst>
                <a:cs typeface="B Nazanin" pitchFamily="2" charset="-78"/>
              </a:rPr>
              <a:t>یادگیری اجتماعی        </a:t>
            </a:r>
            <a:r>
              <a:rPr lang="en-US" sz="2800" b="1" dirty="0" smtClean="0">
                <a:solidFill>
                  <a:srgbClr val="C00000"/>
                </a:solidFill>
                <a:effectLst>
                  <a:outerShdw blurRad="38100" dist="38100" dir="2700000" algn="tl">
                    <a:srgbClr val="000000">
                      <a:alpha val="43137"/>
                    </a:srgbClr>
                  </a:outerShdw>
                </a:effectLst>
                <a:cs typeface="B Nazanin" pitchFamily="2" charset="-78"/>
              </a:rPr>
              <a:t>Social </a:t>
            </a:r>
            <a:r>
              <a:rPr lang="en-US" sz="2800" b="1" dirty="0">
                <a:solidFill>
                  <a:srgbClr val="C00000"/>
                </a:solidFill>
                <a:effectLst>
                  <a:outerShdw blurRad="38100" dist="38100" dir="2700000" algn="tl">
                    <a:srgbClr val="000000">
                      <a:alpha val="43137"/>
                    </a:srgbClr>
                  </a:outerShdw>
                </a:effectLst>
                <a:cs typeface="B Nazanin" pitchFamily="2" charset="-78"/>
              </a:rPr>
              <a:t>learning </a:t>
            </a:r>
            <a:r>
              <a:rPr lang="en-US" sz="2800" b="1" dirty="0" smtClean="0">
                <a:solidFill>
                  <a:srgbClr val="C00000"/>
                </a:solidFill>
                <a:effectLst>
                  <a:outerShdw blurRad="38100" dist="38100" dir="2700000" algn="tl">
                    <a:srgbClr val="000000">
                      <a:alpha val="43137"/>
                    </a:srgbClr>
                  </a:outerShdw>
                </a:effectLst>
                <a:cs typeface="B Nazanin" pitchFamily="2" charset="-78"/>
              </a:rPr>
              <a:t>theory</a:t>
            </a:r>
            <a:r>
              <a:rPr lang="fa-IR" sz="2800" b="1" dirty="0" smtClean="0">
                <a:solidFill>
                  <a:srgbClr val="C00000"/>
                </a:solidFill>
                <a:effectLst>
                  <a:outerShdw blurRad="38100" dist="38100" dir="2700000" algn="tl">
                    <a:srgbClr val="000000">
                      <a:alpha val="43137"/>
                    </a:srgbClr>
                  </a:outerShdw>
                </a:effectLst>
                <a:cs typeface="B Nazanin" pitchFamily="2" charset="-78"/>
              </a:rPr>
              <a:t> </a:t>
            </a:r>
            <a:endParaRPr lang="fa-IR" sz="2800" b="1" dirty="0">
              <a:solidFill>
                <a:srgbClr val="C00000"/>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534400" cy="4031873"/>
          </a:xfrm>
          <a:prstGeom prst="rect">
            <a:avLst/>
          </a:prstGeom>
          <a:noFill/>
        </p:spPr>
        <p:txBody>
          <a:bodyPr wrap="square" rtlCol="0">
            <a:spAutoFit/>
          </a:bodyPr>
          <a:lstStyle/>
          <a:p>
            <a:pPr algn="just" rtl="1"/>
            <a:r>
              <a:rPr lang="fa-IR" sz="3200" b="1" dirty="0" smtClean="0">
                <a:solidFill>
                  <a:schemeClr val="bg2">
                    <a:lumMod val="50000"/>
                  </a:schemeClr>
                </a:solidFill>
                <a:cs typeface="B Nazanin" pitchFamily="2" charset="-78"/>
              </a:rPr>
              <a:t>پژوهش در مورد انسان نسبتاً جدید است. بررسی کودکان تا اوایل قرن بیستم شروع نشده بود. تحقیق در مورد رشد بزرگسالی، پیری، و تغییر در دوره زندگی فقط در دهه 1960 و 1970 آغاز شد با این حال، دیدگاه های مربوط به این که چگونه افراد رشد و تغییر می کنند، قرن ها وجود داشته اند و هنگامی که این دیدگاه ها با پژوهش ترکیب شدند، به ساختن «نظریه های رشد» الهام بخشیدند.</a:t>
            </a:r>
          </a:p>
          <a:p>
            <a:pPr algn="just" rtl="1"/>
            <a:endParaRPr lang="fa-IR" sz="3200" b="1" dirty="0" smtClean="0">
              <a:solidFill>
                <a:schemeClr val="bg2">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6001643"/>
          </a:xfrm>
          <a:prstGeom prst="rect">
            <a:avLst/>
          </a:prstGeom>
          <a:noFill/>
        </p:spPr>
        <p:txBody>
          <a:bodyPr wrap="square" rtlCol="0">
            <a:spAutoFit/>
          </a:bodyPr>
          <a:lstStyle/>
          <a:p>
            <a:pPr algn="just" rtl="1"/>
            <a:r>
              <a:rPr lang="fa-IR" sz="2800" b="1" dirty="0" smtClean="0">
                <a:effectLst>
                  <a:outerShdw blurRad="38100" dist="38100" dir="2700000" algn="tl">
                    <a:srgbClr val="000000">
                      <a:alpha val="43137"/>
                    </a:srgbClr>
                  </a:outerShdw>
                </a:effectLst>
                <a:cs typeface="B Zar" panose="00000400000000000000" pitchFamily="2" charset="-78"/>
              </a:rPr>
              <a:t>امروزه نظریۀ «بندورا» بر اهمّیت </a:t>
            </a:r>
            <a:r>
              <a:rPr lang="fa-IR" sz="2800" b="1" dirty="0" smtClean="0">
                <a:solidFill>
                  <a:srgbClr val="C00000"/>
                </a:solidFill>
                <a:effectLst>
                  <a:outerShdw blurRad="38100" dist="38100" dir="2700000" algn="tl">
                    <a:srgbClr val="000000">
                      <a:alpha val="43137"/>
                    </a:srgbClr>
                  </a:outerShdw>
                </a:effectLst>
                <a:cs typeface="B Zar" panose="00000400000000000000" pitchFamily="2" charset="-78"/>
              </a:rPr>
              <a:t>«شناخت» </a:t>
            </a:r>
            <a:r>
              <a:rPr lang="fa-IR" sz="2800" b="1" dirty="0" smtClean="0">
                <a:effectLst>
                  <a:outerShdw blurRad="38100" dist="38100" dir="2700000" algn="tl">
                    <a:srgbClr val="000000">
                      <a:alpha val="43137"/>
                    </a:srgbClr>
                  </a:outerShdw>
                </a:effectLst>
                <a:cs typeface="B Zar" panose="00000400000000000000" pitchFamily="2" charset="-78"/>
              </a:rPr>
              <a:t>یا </a:t>
            </a:r>
            <a:r>
              <a:rPr lang="fa-IR" sz="2800" b="1" dirty="0" smtClean="0">
                <a:solidFill>
                  <a:srgbClr val="C00000"/>
                </a:solidFill>
                <a:effectLst>
                  <a:outerShdw blurRad="38100" dist="38100" dir="2700000" algn="tl">
                    <a:srgbClr val="000000">
                      <a:alpha val="43137"/>
                    </a:srgbClr>
                  </a:outerShdw>
                </a:effectLst>
                <a:cs typeface="B Zar" panose="00000400000000000000" pitchFamily="2" charset="-78"/>
              </a:rPr>
              <a:t>«تفکر» </a:t>
            </a:r>
            <a:r>
              <a:rPr lang="fa-IR" sz="2800" b="1" dirty="0" smtClean="0">
                <a:effectLst>
                  <a:outerShdw blurRad="38100" dist="38100" dir="2700000" algn="tl">
                    <a:srgbClr val="000000">
                      <a:alpha val="43137"/>
                    </a:srgbClr>
                  </a:outerShdw>
                </a:effectLst>
                <a:cs typeface="B Zar" panose="00000400000000000000" pitchFamily="2" charset="-78"/>
              </a:rPr>
              <a:t>تأکید دارد.</a:t>
            </a:r>
            <a:endParaRPr lang="fa-IR" sz="2800" dirty="0" smtClean="0">
              <a:cs typeface="B Zar" panose="00000400000000000000" pitchFamily="2" charset="-78"/>
            </a:endParaRPr>
          </a:p>
          <a:p>
            <a:pPr algn="just" rtl="1">
              <a:buBlip>
                <a:blip r:embed="rId2"/>
              </a:buBlip>
            </a:pPr>
            <a:r>
              <a:rPr lang="fa-IR" sz="3200" dirty="0" smtClean="0">
                <a:cs typeface="B Zar" panose="00000400000000000000" pitchFamily="2" charset="-78"/>
              </a:rPr>
              <a:t>  جدیدترین مدل این نظریه(2001- 1992) به قدری بر نحوه ای که دربارۀ خود و دیگران فکر می کنیم تأکید می کند که او رویکرد خود را به جای </a:t>
            </a:r>
            <a:r>
              <a:rPr lang="fa-IR" sz="3200" dirty="0" smtClean="0">
                <a:solidFill>
                  <a:srgbClr val="FF0000"/>
                </a:solidFill>
                <a:cs typeface="B Zar" panose="00000400000000000000" pitchFamily="2" charset="-78"/>
              </a:rPr>
              <a:t>«یادگیری اجتماعی»</a:t>
            </a:r>
            <a:r>
              <a:rPr lang="fa-IR" sz="3200" dirty="0" smtClean="0">
                <a:cs typeface="B Zar" panose="00000400000000000000" pitchFamily="2" charset="-78"/>
              </a:rPr>
              <a:t>، رویکرد </a:t>
            </a:r>
            <a:r>
              <a:rPr lang="fa-IR" sz="3200" dirty="0" smtClean="0">
                <a:solidFill>
                  <a:srgbClr val="FF0000"/>
                </a:solidFill>
                <a:cs typeface="B Zar" panose="00000400000000000000" pitchFamily="2" charset="-78"/>
              </a:rPr>
              <a:t>«اجتماعی- شناختی» </a:t>
            </a:r>
            <a:r>
              <a:rPr lang="fa-IR" sz="3200" dirty="0" smtClean="0">
                <a:cs typeface="B Zar" panose="00000400000000000000" pitchFamily="2" charset="-78"/>
              </a:rPr>
              <a:t>می نامد.</a:t>
            </a:r>
          </a:p>
          <a:p>
            <a:pPr algn="just" rtl="1"/>
            <a:endParaRPr lang="fa-IR" sz="3200" dirty="0" smtClean="0">
              <a:cs typeface="B Zar" panose="00000400000000000000" pitchFamily="2" charset="-78"/>
            </a:endParaRPr>
          </a:p>
          <a:p>
            <a:pPr algn="just" rtl="1">
              <a:buBlip>
                <a:blip r:embed="rId2"/>
              </a:buBlip>
            </a:pPr>
            <a:r>
              <a:rPr lang="fa-IR" sz="3200" dirty="0" smtClean="0">
                <a:cs typeface="B Zar" panose="00000400000000000000" pitchFamily="2" charset="-78"/>
              </a:rPr>
              <a:t> </a:t>
            </a:r>
            <a:r>
              <a:rPr lang="fa-IR" sz="2800" dirty="0" smtClean="0">
                <a:cs typeface="B Zar" panose="00000400000000000000" pitchFamily="2" charset="-78"/>
              </a:rPr>
              <a:t>طبق دیدگاه تجدید نظر شدۀ وی؛ کودکان به تدریج در آن چه که تقلید می کنند، گزینشی تر می شوند. از طریق مشاهدۀ دیگران که </a:t>
            </a:r>
            <a:r>
              <a:rPr lang="fa-IR" sz="2800" dirty="0" smtClean="0">
                <a:solidFill>
                  <a:srgbClr val="00B050"/>
                </a:solidFill>
                <a:cs typeface="B Zar" panose="00000400000000000000" pitchFamily="2" charset="-78"/>
              </a:rPr>
              <a:t>خود را تحسین </a:t>
            </a:r>
            <a:r>
              <a:rPr lang="fa-IR" sz="2800" dirty="0" smtClean="0">
                <a:cs typeface="B Zar" panose="00000400000000000000" pitchFamily="2" charset="-78"/>
              </a:rPr>
              <a:t>و یا </a:t>
            </a:r>
            <a:r>
              <a:rPr lang="fa-IR" sz="2800" dirty="0" smtClean="0">
                <a:solidFill>
                  <a:srgbClr val="C00000"/>
                </a:solidFill>
                <a:cs typeface="B Zar" panose="00000400000000000000" pitchFamily="2" charset="-78"/>
              </a:rPr>
              <a:t>سرزنش می کنند </a:t>
            </a:r>
            <a:r>
              <a:rPr lang="fa-IR" sz="2800" dirty="0" smtClean="0">
                <a:cs typeface="B Zar" panose="00000400000000000000" pitchFamily="2" charset="-78"/>
              </a:rPr>
              <a:t>و از طریق </a:t>
            </a:r>
            <a:r>
              <a:rPr lang="fa-IR" sz="2800" u="sng" dirty="0" smtClean="0">
                <a:cs typeface="B Zar" panose="00000400000000000000" pitchFamily="2" charset="-78"/>
              </a:rPr>
              <a:t>بازخوردی </a:t>
            </a:r>
            <a:r>
              <a:rPr lang="fa-IR" sz="2800" dirty="0" smtClean="0">
                <a:cs typeface="B Zar" panose="00000400000000000000" pitchFamily="2" charset="-78"/>
              </a:rPr>
              <a:t>که دربارۀ ارزش اعمال خودشان دریافت می کنند، </a:t>
            </a:r>
            <a:r>
              <a:rPr lang="fa-IR" sz="2800" u="sng" dirty="0" smtClean="0">
                <a:effectLst>
                  <a:outerShdw blurRad="38100" dist="38100" dir="2700000" algn="tl">
                    <a:srgbClr val="000000">
                      <a:alpha val="43137"/>
                    </a:srgbClr>
                  </a:outerShdw>
                </a:effectLst>
                <a:cs typeface="B Zar" panose="00000400000000000000" pitchFamily="2" charset="-78"/>
              </a:rPr>
              <a:t>معیارهای شخصی </a:t>
            </a:r>
            <a:r>
              <a:rPr lang="fa-IR" sz="2800" dirty="0" smtClean="0">
                <a:effectLst>
                  <a:outerShdw blurRad="38100" dist="38100" dir="2700000" algn="tl">
                    <a:srgbClr val="000000">
                      <a:alpha val="43137"/>
                    </a:srgbClr>
                  </a:outerShdw>
                </a:effectLst>
                <a:cs typeface="B Zar" panose="00000400000000000000" pitchFamily="2" charset="-78"/>
              </a:rPr>
              <a:t>برای رفتار و </a:t>
            </a:r>
            <a:r>
              <a:rPr lang="fa-IR" sz="2800" u="sng" dirty="0" smtClean="0">
                <a:effectLst>
                  <a:outerShdw blurRad="38100" dist="38100" dir="2700000" algn="tl">
                    <a:srgbClr val="000000">
                      <a:alpha val="43137"/>
                    </a:srgbClr>
                  </a:outerShdw>
                </a:effectLst>
                <a:cs typeface="B Zar" panose="00000400000000000000" pitchFamily="2" charset="-78"/>
              </a:rPr>
              <a:t>احساس کارآیی شخصی </a:t>
            </a:r>
            <a:r>
              <a:rPr lang="fa-IR" sz="2800" dirty="0" smtClean="0">
                <a:effectLst>
                  <a:outerShdw blurRad="38100" dist="38100" dir="2700000" algn="tl">
                    <a:srgbClr val="000000">
                      <a:alpha val="43137"/>
                    </a:srgbClr>
                  </a:outerShdw>
                </a:effectLst>
                <a:cs typeface="B Zar" panose="00000400000000000000" pitchFamily="2" charset="-78"/>
              </a:rPr>
              <a:t>را به دست می آوردند.</a:t>
            </a:r>
          </a:p>
          <a:p>
            <a:pPr algn="just" rtl="1"/>
            <a:r>
              <a:rPr lang="fa-IR" sz="2800" b="1" dirty="0" smtClean="0">
                <a:solidFill>
                  <a:srgbClr val="0070C0"/>
                </a:solidFill>
                <a:effectLst>
                  <a:outerShdw blurRad="38100" dist="38100" dir="2700000" algn="tl">
                    <a:srgbClr val="000000">
                      <a:alpha val="43137"/>
                    </a:srgbClr>
                  </a:outerShdw>
                </a:effectLst>
                <a:cs typeface="B Zar" panose="00000400000000000000" pitchFamily="2" charset="-78"/>
              </a:rPr>
              <a:t>احساس کارآیی شخصی: </a:t>
            </a:r>
            <a:r>
              <a:rPr lang="fa-IR" sz="2800" dirty="0" smtClean="0">
                <a:effectLst>
                  <a:outerShdw blurRad="38100" dist="38100" dir="2700000" algn="tl">
                    <a:srgbClr val="000000">
                      <a:alpha val="43137"/>
                    </a:srgbClr>
                  </a:outerShdw>
                </a:effectLst>
                <a:cs typeface="B Zar" panose="00000400000000000000" pitchFamily="2" charset="-78"/>
              </a:rPr>
              <a:t>یعنی اعتقاد به این که قابلیت ها و ویژگی های خودِ آنها به آنها کمک می کند تا موفق شوند (</a:t>
            </a:r>
            <a:r>
              <a:rPr lang="en-US" sz="2800" dirty="0" smtClean="0">
                <a:effectLst>
                  <a:outerShdw blurRad="38100" dist="38100" dir="2700000" algn="tl">
                    <a:srgbClr val="000000">
                      <a:alpha val="43137"/>
                    </a:srgbClr>
                  </a:outerShdw>
                </a:effectLst>
                <a:cs typeface="B Zar" panose="00000400000000000000" pitchFamily="2" charset="-78"/>
              </a:rPr>
              <a:t>self efficacy</a:t>
            </a:r>
            <a:r>
              <a:rPr lang="fa-IR" sz="2800" dirty="0" smtClean="0">
                <a:effectLst>
                  <a:outerShdw blurRad="38100" dist="38100" dir="2700000" algn="tl">
                    <a:srgbClr val="000000">
                      <a:alpha val="43137"/>
                    </a:srgbClr>
                  </a:outerShdw>
                </a:effectLst>
                <a:cs typeface="B Zar" panose="00000400000000000000" pitchFamily="2" charset="-78"/>
              </a:rPr>
              <a:t>).</a:t>
            </a:r>
          </a:p>
          <a:p>
            <a:pPr algn="just" rtl="1"/>
            <a:r>
              <a:rPr lang="fa-IR" sz="2800" dirty="0" smtClean="0">
                <a:effectLst>
                  <a:outerShdw blurRad="38100" dist="38100" dir="2700000" algn="tl">
                    <a:srgbClr val="000000">
                      <a:alpha val="43137"/>
                    </a:srgbClr>
                  </a:outerShdw>
                </a:effectLst>
                <a:cs typeface="B Zar" panose="00000400000000000000" pitchFamily="2" charset="-78"/>
              </a:rPr>
              <a:t>فرد با این شناخت ها، پاسـخ های را در موقعـیت های خاص هدایت می کند.</a:t>
            </a:r>
            <a:endParaRPr lang="en-US" sz="36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52BCB"/>
                </a:solidFill>
                <a:cs typeface="B Zar" panose="00000400000000000000" pitchFamily="2" charset="-78"/>
              </a:rPr>
              <a:t>نظریه یادگیری اجتماعی</a:t>
            </a:r>
            <a:endParaRPr lang="en-US" b="1" dirty="0">
              <a:solidFill>
                <a:srgbClr val="052BCB"/>
              </a:solidFill>
              <a:cs typeface="B Zar" panose="00000400000000000000" pitchFamily="2" charset="-78"/>
            </a:endParaRPr>
          </a:p>
        </p:txBody>
      </p:sp>
      <p:sp>
        <p:nvSpPr>
          <p:cNvPr id="3" name="Content Placeholder 2"/>
          <p:cNvSpPr>
            <a:spLocks noGrp="1"/>
          </p:cNvSpPr>
          <p:nvPr>
            <p:ph sz="quarter" idx="1"/>
          </p:nvPr>
        </p:nvSpPr>
        <p:spPr/>
        <p:txBody>
          <a:bodyPr/>
          <a:lstStyle/>
          <a:p>
            <a:pPr algn="r" rtl="1"/>
            <a:r>
              <a:rPr lang="fa-IR" b="1" dirty="0" smtClean="0">
                <a:solidFill>
                  <a:srgbClr val="052BCB"/>
                </a:solidFill>
                <a:cs typeface="B Zar" panose="00000400000000000000" pitchFamily="2" charset="-78"/>
              </a:rPr>
              <a:t>جبرگرایی متقابل:</a:t>
            </a:r>
          </a:p>
          <a:p>
            <a:pPr marL="0" indent="0" algn="r" rtl="1">
              <a:buNone/>
            </a:pPr>
            <a:r>
              <a:rPr lang="fa-IR" dirty="0">
                <a:cs typeface="B Zar" panose="00000400000000000000" pitchFamily="2" charset="-78"/>
              </a:rPr>
              <a:t> </a:t>
            </a:r>
            <a:r>
              <a:rPr lang="fa-IR" dirty="0" smtClean="0">
                <a:cs typeface="B Zar" panose="00000400000000000000" pitchFamily="2" charset="-78"/>
              </a:rPr>
              <a:t> - رفتار و محیط تاثیر متقابل بر هم دارند.</a:t>
            </a:r>
          </a:p>
          <a:p>
            <a:pPr marL="0" indent="0" algn="r" rtl="1">
              <a:buNone/>
            </a:pPr>
            <a:r>
              <a:rPr lang="fa-IR" dirty="0">
                <a:cs typeface="B Zar" panose="00000400000000000000" pitchFamily="2" charset="-78"/>
              </a:rPr>
              <a:t> </a:t>
            </a:r>
            <a:r>
              <a:rPr lang="fa-IR" dirty="0" smtClean="0">
                <a:cs typeface="B Zar" panose="00000400000000000000" pitchFamily="2" charset="-78"/>
              </a:rPr>
              <a:t>- رفتار محصول تعامل محیط، رفتار و شخص است.</a:t>
            </a:r>
          </a:p>
          <a:p>
            <a:pPr marL="0" indent="0" algn="r" rtl="1">
              <a:buNone/>
            </a:pPr>
            <a:r>
              <a:rPr lang="fa-IR" dirty="0">
                <a:cs typeface="B Zar" panose="00000400000000000000" pitchFamily="2" charset="-78"/>
              </a:rPr>
              <a:t> </a:t>
            </a:r>
            <a:r>
              <a:rPr lang="fa-IR" dirty="0" smtClean="0">
                <a:cs typeface="B Zar" panose="00000400000000000000" pitchFamily="2" charset="-78"/>
              </a:rPr>
              <a:t> - منظور از شخص عومل روانشناختی نظیر حافظه،</a:t>
            </a:r>
          </a:p>
          <a:p>
            <a:pPr marL="0" indent="0" algn="r" rtl="1">
              <a:buNone/>
            </a:pPr>
            <a:r>
              <a:rPr lang="fa-IR" dirty="0">
                <a:cs typeface="B Zar" panose="00000400000000000000" pitchFamily="2" charset="-78"/>
              </a:rPr>
              <a:t> </a:t>
            </a:r>
            <a:r>
              <a:rPr lang="fa-IR" dirty="0" smtClean="0">
                <a:cs typeface="B Zar" panose="00000400000000000000" pitchFamily="2" charset="-78"/>
              </a:rPr>
              <a:t>  پیش بینی ، برنامه ریزی، قضاوت و... است.</a:t>
            </a:r>
          </a:p>
          <a:p>
            <a:pPr marL="0" indent="0" algn="r" rtl="1">
              <a:buNone/>
            </a:pPr>
            <a:r>
              <a:rPr lang="fa-IR" dirty="0">
                <a:cs typeface="B Zar" panose="00000400000000000000" pitchFamily="2" charset="-78"/>
              </a:rPr>
              <a:t> </a:t>
            </a:r>
            <a:r>
              <a:rPr lang="fa-IR" dirty="0" smtClean="0">
                <a:cs typeface="B Zar" panose="00000400000000000000" pitchFamily="2" charset="-78"/>
              </a:rPr>
              <a:t>- انسان با عوامل شناختی اش بر محیط و رفتارش</a:t>
            </a:r>
          </a:p>
          <a:p>
            <a:pPr marL="0" indent="0" algn="r" rtl="1">
              <a:buNone/>
            </a:pPr>
            <a:r>
              <a:rPr lang="fa-IR" dirty="0">
                <a:cs typeface="B Zar" panose="00000400000000000000" pitchFamily="2" charset="-78"/>
              </a:rPr>
              <a:t> </a:t>
            </a:r>
            <a:r>
              <a:rPr lang="fa-IR" dirty="0" smtClean="0">
                <a:cs typeface="B Zar" panose="00000400000000000000" pitchFamily="2" charset="-78"/>
              </a:rPr>
              <a:t>   تاثیر می گذارد.</a:t>
            </a:r>
          </a:p>
          <a:p>
            <a:pPr marL="0" indent="0" algn="r" rtl="1">
              <a:buNone/>
            </a:pPr>
            <a:r>
              <a:rPr lang="fa-IR" dirty="0">
                <a:cs typeface="B Zar" panose="00000400000000000000" pitchFamily="2" charset="-78"/>
              </a:rPr>
              <a:t> </a:t>
            </a:r>
            <a:r>
              <a:rPr lang="fa-IR" dirty="0" smtClean="0">
                <a:cs typeface="B Zar" panose="00000400000000000000" pitchFamily="2" charset="-78"/>
              </a:rPr>
              <a:t>- شناخت نیز متاثر از محیط و رفتار می باشد.</a:t>
            </a:r>
            <a:endParaRPr lang="en-US" dirty="0">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4155873716"/>
              </p:ext>
            </p:extLst>
          </p:nvPr>
        </p:nvGraphicFramePr>
        <p:xfrm>
          <a:off x="301752" y="1981200"/>
          <a:ext cx="3660648" cy="411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787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52BCB"/>
                </a:solidFill>
                <a:cs typeface="B Zar" panose="00000400000000000000" pitchFamily="2" charset="-78"/>
              </a:rPr>
              <a:t>نقد رفتارگرایی و نظریه یادگیری اجتماعی</a:t>
            </a:r>
            <a:endParaRPr lang="en-US" b="1" dirty="0">
              <a:solidFill>
                <a:srgbClr val="052BCB"/>
              </a:solidFill>
              <a:cs typeface="B Zar" panose="00000400000000000000" pitchFamily="2" charset="-78"/>
            </a:endParaRPr>
          </a:p>
        </p:txBody>
      </p:sp>
      <p:sp>
        <p:nvSpPr>
          <p:cNvPr id="3" name="Content Placeholder 2"/>
          <p:cNvSpPr>
            <a:spLocks noGrp="1"/>
          </p:cNvSpPr>
          <p:nvPr>
            <p:ph sz="quarter" idx="1"/>
          </p:nvPr>
        </p:nvSpPr>
        <p:spPr/>
        <p:txBody>
          <a:bodyPr>
            <a:normAutofit/>
          </a:bodyPr>
          <a:lstStyle/>
          <a:p>
            <a:pPr algn="r" rtl="1">
              <a:lnSpc>
                <a:spcPct val="200000"/>
              </a:lnSpc>
            </a:pPr>
            <a:r>
              <a:rPr lang="fa-IR" sz="2400" b="1" dirty="0" smtClean="0">
                <a:solidFill>
                  <a:srgbClr val="052BCB"/>
                </a:solidFill>
                <a:cs typeface="B Zar" panose="00000400000000000000" pitchFamily="2" charset="-78"/>
              </a:rPr>
              <a:t>این دو روش در درمان بسیاری از مشکلات رفتاری موثر بوده اند.</a:t>
            </a:r>
          </a:p>
          <a:p>
            <a:pPr algn="r" rtl="1">
              <a:lnSpc>
                <a:spcPct val="200000"/>
              </a:lnSpc>
            </a:pPr>
            <a:r>
              <a:rPr lang="fa-IR" sz="2400" b="1" dirty="0" smtClean="0">
                <a:solidFill>
                  <a:srgbClr val="052BCB"/>
                </a:solidFill>
                <a:cs typeface="B Zar" panose="00000400000000000000" pitchFamily="2" charset="-78"/>
              </a:rPr>
              <a:t>برای تغییر و ایجاد رفتارهای جدید روش های منظم و قابل اجرایی دارند.</a:t>
            </a:r>
          </a:p>
          <a:p>
            <a:pPr algn="r" rtl="1">
              <a:lnSpc>
                <a:spcPct val="200000"/>
              </a:lnSpc>
            </a:pPr>
            <a:r>
              <a:rPr lang="fa-IR" sz="2400" b="1" dirty="0" smtClean="0">
                <a:solidFill>
                  <a:srgbClr val="052BCB"/>
                </a:solidFill>
                <a:cs typeface="B Zar" panose="00000400000000000000" pitchFamily="2" charset="-78"/>
              </a:rPr>
              <a:t>رفتارهای انسان را محدود به رفتار قابل مشاهده می کنند.</a:t>
            </a:r>
          </a:p>
          <a:p>
            <a:pPr algn="r" rtl="1">
              <a:lnSpc>
                <a:spcPct val="200000"/>
              </a:lnSpc>
            </a:pPr>
            <a:r>
              <a:rPr lang="fa-IR" sz="2400" b="1" dirty="0" smtClean="0">
                <a:solidFill>
                  <a:srgbClr val="052BCB"/>
                </a:solidFill>
                <a:cs typeface="B Zar" panose="00000400000000000000" pitchFamily="2" charset="-78"/>
              </a:rPr>
              <a:t>بر محیط بیش از خود در رشد اهمیت می دهند.</a:t>
            </a:r>
            <a:endParaRPr lang="en-US" sz="2400" b="1" dirty="0">
              <a:solidFill>
                <a:srgbClr val="052BCB"/>
              </a:solidFill>
              <a:cs typeface="B Zar" panose="00000400000000000000" pitchFamily="2" charset="-78"/>
            </a:endParaRPr>
          </a:p>
        </p:txBody>
      </p:sp>
    </p:spTree>
    <p:extLst>
      <p:ext uri="{BB962C8B-B14F-4D97-AF65-F5344CB8AC3E}">
        <p14:creationId xmlns:p14="http://schemas.microsoft.com/office/powerpoint/2010/main" val="1565224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رشد13.jpg"/>
          <p:cNvPicPr>
            <a:picLocks noChangeAspect="1"/>
          </p:cNvPicPr>
          <p:nvPr/>
        </p:nvPicPr>
        <p:blipFill>
          <a:blip r:embed="rId2" cstate="print"/>
          <a:stretch>
            <a:fillRect/>
          </a:stretch>
        </p:blipFill>
        <p:spPr>
          <a:xfrm>
            <a:off x="6324600" y="990600"/>
            <a:ext cx="24384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رشد14.jpg"/>
          <p:cNvPicPr>
            <a:picLocks noChangeAspect="1"/>
          </p:cNvPicPr>
          <p:nvPr/>
        </p:nvPicPr>
        <p:blipFill>
          <a:blip r:embed="rId3" cstate="print"/>
          <a:stretch>
            <a:fillRect/>
          </a:stretch>
        </p:blipFill>
        <p:spPr>
          <a:xfrm>
            <a:off x="3124200" y="381000"/>
            <a:ext cx="27432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رشد11.jpg"/>
          <p:cNvPicPr>
            <a:picLocks noChangeAspect="1"/>
          </p:cNvPicPr>
          <p:nvPr/>
        </p:nvPicPr>
        <p:blipFill>
          <a:blip r:embed="rId4" cstate="print"/>
          <a:stretch>
            <a:fillRect/>
          </a:stretch>
        </p:blipFill>
        <p:spPr>
          <a:xfrm>
            <a:off x="457200" y="1905000"/>
            <a:ext cx="2286000" cy="4029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b="1" dirty="0" smtClean="0">
                <a:solidFill>
                  <a:srgbClr val="052BCB"/>
                </a:solidFill>
                <a:cs typeface="2  Bardiya" panose="00000400000000000000" pitchFamily="2" charset="-78"/>
              </a:rPr>
              <a:t>روانشناسی رشد کودک</a:t>
            </a:r>
            <a:endParaRPr lang="en-US" sz="4400" b="1" dirty="0">
              <a:solidFill>
                <a:srgbClr val="052BCB"/>
              </a:solidFill>
              <a:cs typeface="2  Bardiya" panose="00000400000000000000" pitchFamily="2" charset="-78"/>
            </a:endParaRPr>
          </a:p>
        </p:txBody>
      </p:sp>
      <p:sp>
        <p:nvSpPr>
          <p:cNvPr id="3" name="Content Placeholder 2"/>
          <p:cNvSpPr>
            <a:spLocks noGrp="1"/>
          </p:cNvSpPr>
          <p:nvPr>
            <p:ph sz="quarter" idx="1"/>
          </p:nvPr>
        </p:nvSpPr>
        <p:spPr>
          <a:xfrm>
            <a:off x="301752" y="1600200"/>
            <a:ext cx="8503920" cy="4572000"/>
          </a:xfrm>
        </p:spPr>
        <p:txBody>
          <a:bodyPr>
            <a:normAutofit fontScale="92500"/>
          </a:bodyPr>
          <a:lstStyle/>
          <a:p>
            <a:pPr algn="ctr" rtl="1">
              <a:lnSpc>
                <a:spcPct val="150000"/>
              </a:lnSpc>
            </a:pPr>
            <a:r>
              <a:rPr lang="fa-IR" sz="4400" b="1" dirty="0" smtClean="0"/>
              <a:t>نظری های رشد:</a:t>
            </a:r>
            <a:r>
              <a:rPr lang="en-US" sz="3600" b="1" dirty="0" err="1" smtClean="0">
                <a:solidFill>
                  <a:srgbClr val="FF0000"/>
                </a:solidFill>
              </a:rPr>
              <a:t>Develomental</a:t>
            </a:r>
            <a:r>
              <a:rPr lang="en-US" sz="3600" b="1" dirty="0" smtClean="0">
                <a:solidFill>
                  <a:srgbClr val="FF0000"/>
                </a:solidFill>
              </a:rPr>
              <a:t> theory</a:t>
            </a:r>
            <a:endParaRPr lang="fa-IR" sz="3600" b="1" dirty="0" smtClean="0">
              <a:solidFill>
                <a:srgbClr val="FF0000"/>
              </a:solidFill>
            </a:endParaRPr>
          </a:p>
          <a:p>
            <a:pPr algn="ctr" rtl="1">
              <a:lnSpc>
                <a:spcPct val="150000"/>
              </a:lnSpc>
            </a:pPr>
            <a:r>
              <a:rPr lang="fa-IR" sz="4400" b="1" dirty="0" smtClean="0"/>
              <a:t>نظریه رشد شناختی پیاژه</a:t>
            </a:r>
            <a:r>
              <a:rPr lang="en-US" sz="3600" b="1" dirty="0" err="1" smtClean="0">
                <a:solidFill>
                  <a:srgbClr val="C00000"/>
                </a:solidFill>
                <a:effectLst>
                  <a:outerShdw blurRad="38100" dist="38100" dir="2700000" algn="tl">
                    <a:srgbClr val="000000">
                      <a:alpha val="43137"/>
                    </a:srgbClr>
                  </a:outerShdw>
                </a:effectLst>
                <a:cs typeface="B Nazanin" pitchFamily="2" charset="-78"/>
              </a:rPr>
              <a:t>Cognative</a:t>
            </a:r>
            <a:r>
              <a:rPr lang="en-US" sz="3600" b="1" dirty="0" smtClean="0">
                <a:solidFill>
                  <a:srgbClr val="C00000"/>
                </a:solidFill>
                <a:effectLst>
                  <a:outerShdw blurRad="38100" dist="38100" dir="2700000" algn="tl">
                    <a:srgbClr val="000000">
                      <a:alpha val="43137"/>
                    </a:srgbClr>
                  </a:outerShdw>
                </a:effectLst>
                <a:cs typeface="B Nazanin" pitchFamily="2" charset="-78"/>
              </a:rPr>
              <a:t> </a:t>
            </a:r>
            <a:r>
              <a:rPr lang="en-US" sz="3600" b="1" dirty="0">
                <a:solidFill>
                  <a:srgbClr val="C00000"/>
                </a:solidFill>
                <a:effectLst>
                  <a:outerShdw blurRad="38100" dist="38100" dir="2700000" algn="tl">
                    <a:srgbClr val="000000">
                      <a:alpha val="43137"/>
                    </a:srgbClr>
                  </a:outerShdw>
                </a:effectLst>
                <a:cs typeface="B Nazanin" pitchFamily="2" charset="-78"/>
              </a:rPr>
              <a:t>theory</a:t>
            </a:r>
            <a:r>
              <a:rPr lang="en-US" sz="4400" b="1" dirty="0">
                <a:solidFill>
                  <a:srgbClr val="C00000"/>
                </a:solidFill>
                <a:effectLst>
                  <a:outerShdw blurRad="38100" dist="38100" dir="2700000" algn="tl">
                    <a:srgbClr val="000000">
                      <a:alpha val="43137"/>
                    </a:srgbClr>
                  </a:outerShdw>
                </a:effectLst>
                <a:cs typeface="B Nazanin" pitchFamily="2" charset="-78"/>
              </a:rPr>
              <a:t> </a:t>
            </a:r>
            <a:endParaRPr lang="fa-IR" sz="4400" b="1" dirty="0" smtClean="0"/>
          </a:p>
          <a:p>
            <a:pPr algn="ctr" rtl="1">
              <a:lnSpc>
                <a:spcPct val="150000"/>
              </a:lnSpc>
            </a:pPr>
            <a:r>
              <a:rPr lang="fa-IR" sz="4400" b="1" dirty="0" smtClean="0"/>
              <a:t>طاهر اصلانی</a:t>
            </a:r>
            <a:endParaRPr lang="en-US" sz="4400" b="1" dirty="0" smtClean="0"/>
          </a:p>
          <a:p>
            <a:pPr lvl="8" algn="ctr" rtl="1">
              <a:lnSpc>
                <a:spcPct val="150000"/>
              </a:lnSpc>
            </a:pPr>
            <a:endParaRPr lang="en-US" sz="900" b="1" dirty="0" smtClean="0"/>
          </a:p>
          <a:p>
            <a:pPr marL="0" indent="0" algn="ctr">
              <a:buNone/>
            </a:pPr>
            <a:r>
              <a:rPr lang="en-US" sz="3600" b="1" dirty="0">
                <a:cs typeface="B Zar" panose="00000400000000000000" pitchFamily="2" charset="-78"/>
              </a:rPr>
              <a:t>@</a:t>
            </a:r>
            <a:r>
              <a:rPr lang="en-US" sz="3600" b="1" dirty="0" err="1" smtClean="0">
                <a:cs typeface="B Zar" panose="00000400000000000000" pitchFamily="2" charset="-78"/>
              </a:rPr>
              <a:t>t_aslani</a:t>
            </a:r>
            <a:r>
              <a:rPr lang="en-US" sz="3600" b="1" dirty="0" smtClean="0">
                <a:cs typeface="B Zar" panose="00000400000000000000" pitchFamily="2" charset="-78"/>
              </a:rPr>
              <a:t>    </a:t>
            </a:r>
            <a:endParaRPr lang="en-US" sz="3600" b="1" dirty="0">
              <a:cs typeface="B Zar" panose="00000400000000000000" pitchFamily="2" charset="-78"/>
            </a:endParaRPr>
          </a:p>
          <a:p>
            <a:pPr algn="r" rtl="1"/>
            <a:endParaRPr lang="en-US" dirty="0"/>
          </a:p>
        </p:txBody>
      </p:sp>
      <p:pic>
        <p:nvPicPr>
          <p:cNvPr id="6" name="Picture 5"/>
          <p:cNvPicPr>
            <a:picLocks noChangeAspect="1"/>
          </p:cNvPicPr>
          <p:nvPr/>
        </p:nvPicPr>
        <p:blipFill rotWithShape="1">
          <a:blip r:embed="rId2"/>
          <a:srcRect l="10221" t="9468" r="9302" b="10057"/>
          <a:stretch/>
        </p:blipFill>
        <p:spPr>
          <a:xfrm>
            <a:off x="3048000" y="5029200"/>
            <a:ext cx="421341" cy="421341"/>
          </a:xfrm>
          <a:prstGeom prst="rect">
            <a:avLst/>
          </a:prstGeom>
        </p:spPr>
      </p:pic>
    </p:spTree>
    <p:extLst>
      <p:ext uri="{BB962C8B-B14F-4D97-AF65-F5344CB8AC3E}">
        <p14:creationId xmlns:p14="http://schemas.microsoft.com/office/powerpoint/2010/main" val="1364333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371600"/>
            <a:ext cx="5378970" cy="5486400"/>
          </a:xfrm>
        </p:spPr>
        <p:txBody>
          <a:bodyPr>
            <a:normAutofit fontScale="90000"/>
          </a:bodyPr>
          <a:lstStyle/>
          <a:p>
            <a:pPr algn="r" rtl="1"/>
            <a:r>
              <a:rPr lang="fa-IR" sz="4800" b="1" dirty="0" smtClean="0">
                <a:solidFill>
                  <a:srgbClr val="052BCB"/>
                </a:solidFill>
                <a:cs typeface="B Zar" panose="00000400000000000000" pitchFamily="2" charset="-78"/>
              </a:rPr>
              <a:t>ژان پیاژه </a:t>
            </a:r>
            <a:r>
              <a:rPr lang="fa-IR" sz="3600" b="1" dirty="0" smtClean="0">
                <a:solidFill>
                  <a:schemeClr val="tx1">
                    <a:lumMod val="85000"/>
                    <a:lumOff val="15000"/>
                  </a:schemeClr>
                </a:solidFill>
                <a:cs typeface="B Zar" panose="00000400000000000000" pitchFamily="2" charset="-78"/>
              </a:rPr>
              <a:t/>
            </a:r>
            <a:br>
              <a:rPr lang="fa-IR" sz="3600" b="1" dirty="0" smtClean="0">
                <a:solidFill>
                  <a:schemeClr val="tx1">
                    <a:lumMod val="85000"/>
                    <a:lumOff val="15000"/>
                  </a:schemeClr>
                </a:solidFill>
                <a:cs typeface="B Zar" panose="00000400000000000000" pitchFamily="2" charset="-78"/>
              </a:rPr>
            </a:br>
            <a:r>
              <a:rPr lang="fa-IR" sz="3600" b="1" dirty="0" smtClean="0">
                <a:solidFill>
                  <a:srgbClr val="FF0000"/>
                </a:solidFill>
                <a:cs typeface="B Zar" panose="00000400000000000000" pitchFamily="2" charset="-78"/>
              </a:rPr>
              <a:t>دانشمند سوئیسی</a:t>
            </a:r>
            <a:br>
              <a:rPr lang="fa-IR" sz="3600" b="1" dirty="0" smtClean="0">
                <a:solidFill>
                  <a:srgbClr val="FF0000"/>
                </a:solidFill>
                <a:cs typeface="B Zar" panose="00000400000000000000" pitchFamily="2" charset="-78"/>
              </a:rPr>
            </a:br>
            <a:r>
              <a:rPr lang="fa-IR" sz="3600" b="1" dirty="0" smtClean="0">
                <a:solidFill>
                  <a:srgbClr val="FF0000"/>
                </a:solidFill>
                <a:cs typeface="B Zar" panose="00000400000000000000" pitchFamily="2" charset="-78"/>
              </a:rPr>
              <a:t>نظریه پرداز رشد شناختی انسان</a:t>
            </a:r>
            <a:r>
              <a:rPr lang="fa-IR" sz="3600" b="1" dirty="0" smtClean="0">
                <a:solidFill>
                  <a:schemeClr val="tx1">
                    <a:lumMod val="85000"/>
                    <a:lumOff val="15000"/>
                  </a:schemeClr>
                </a:solidFill>
                <a:cs typeface="B Zar" panose="00000400000000000000" pitchFamily="2" charset="-78"/>
              </a:rPr>
              <a:t/>
            </a:r>
            <a:br>
              <a:rPr lang="fa-IR" sz="3600" b="1" dirty="0" smtClean="0">
                <a:solidFill>
                  <a:schemeClr val="tx1">
                    <a:lumMod val="85000"/>
                    <a:lumOff val="15000"/>
                  </a:schemeClr>
                </a:solidFill>
                <a:cs typeface="B Zar" panose="00000400000000000000" pitchFamily="2" charset="-78"/>
              </a:rPr>
            </a:br>
            <a:r>
              <a:rPr lang="fa-IR" sz="3600" b="1" dirty="0" smtClean="0">
                <a:solidFill>
                  <a:srgbClr val="052BCB"/>
                </a:solidFill>
                <a:cs typeface="B Zar" panose="00000400000000000000" pitchFamily="2" charset="-78"/>
              </a:rPr>
              <a:t>مفاهیم اساسی:</a:t>
            </a:r>
            <a:br>
              <a:rPr lang="fa-IR" sz="3600" b="1" dirty="0" smtClean="0">
                <a:solidFill>
                  <a:srgbClr val="052BCB"/>
                </a:solidFill>
                <a:cs typeface="B Zar" panose="00000400000000000000" pitchFamily="2" charset="-78"/>
              </a:rPr>
            </a:br>
            <a:r>
              <a:rPr lang="fa-IR" sz="3600" b="1" dirty="0" smtClean="0">
                <a:solidFill>
                  <a:schemeClr val="tx1"/>
                </a:solidFill>
                <a:cs typeface="B Zar" panose="00000400000000000000" pitchFamily="2" charset="-78"/>
              </a:rPr>
              <a:t>1</a:t>
            </a:r>
            <a:r>
              <a:rPr lang="fa-IR" sz="3600" b="1" dirty="0" smtClean="0">
                <a:solidFill>
                  <a:schemeClr val="tx1">
                    <a:lumMod val="85000"/>
                    <a:lumOff val="15000"/>
                  </a:schemeClr>
                </a:solidFill>
                <a:cs typeface="B Zar" panose="00000400000000000000" pitchFamily="2" charset="-78"/>
              </a:rPr>
              <a:t>-  طرحواره</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2-   انطباق</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   - درونسازی (در ارتباط با محیط)</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   - برون سازی(در ارتباط با محیط)</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3- سازماندهی (درونی)</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4- مصاحبه بالینی با سوالات باز</a:t>
            </a:r>
            <a:br>
              <a:rPr lang="fa-IR" sz="3600" b="1" dirty="0" smtClean="0">
                <a:solidFill>
                  <a:schemeClr val="tx1">
                    <a:lumMod val="85000"/>
                    <a:lumOff val="15000"/>
                  </a:schemeClr>
                </a:solidFill>
                <a:cs typeface="B Zar" panose="00000400000000000000" pitchFamily="2" charset="-78"/>
              </a:rPr>
            </a:br>
            <a:r>
              <a:rPr lang="fa-IR" sz="3600" b="1" dirty="0" smtClean="0">
                <a:solidFill>
                  <a:schemeClr val="tx1">
                    <a:lumMod val="85000"/>
                    <a:lumOff val="15000"/>
                  </a:schemeClr>
                </a:solidFill>
                <a:cs typeface="B Zar" panose="00000400000000000000" pitchFamily="2" charset="-78"/>
              </a:rPr>
              <a:t>5- مراحل چهارگانه رشد</a:t>
            </a:r>
            <a:br>
              <a:rPr lang="fa-IR" sz="3600" b="1" dirty="0" smtClean="0">
                <a:solidFill>
                  <a:schemeClr val="tx1">
                    <a:lumMod val="85000"/>
                    <a:lumOff val="15000"/>
                  </a:schemeClr>
                </a:solidFill>
                <a:cs typeface="B Zar" panose="00000400000000000000" pitchFamily="2" charset="-78"/>
              </a:rPr>
            </a:br>
            <a:endParaRPr lang="en-US" sz="3600" b="1" dirty="0">
              <a:solidFill>
                <a:schemeClr val="tx1">
                  <a:lumMod val="85000"/>
                  <a:lumOff val="15000"/>
                </a:schemeClr>
              </a:solidFill>
              <a:cs typeface="B Zar" panose="00000400000000000000" pitchFamily="2" charset="-78"/>
            </a:endParaRPr>
          </a:p>
        </p:txBody>
      </p:sp>
      <p:pic>
        <p:nvPicPr>
          <p:cNvPr id="5" name="Content Placeholder 4"/>
          <p:cNvPicPr>
            <a:picLocks noGrp="1" noChangeAspect="1"/>
          </p:cNvPicPr>
          <p:nvPr>
            <p:ph sz="quarter" idx="1"/>
          </p:nvPr>
        </p:nvPicPr>
        <p:blipFill>
          <a:blip r:embed="rId2"/>
          <a:stretch>
            <a:fillRect/>
          </a:stretch>
        </p:blipFill>
        <p:spPr>
          <a:xfrm>
            <a:off x="304800" y="1752600"/>
            <a:ext cx="3429000" cy="4486110"/>
          </a:xfrm>
          <a:prstGeom prst="rect">
            <a:avLst/>
          </a:prstGeom>
        </p:spPr>
      </p:pic>
    </p:spTree>
    <p:extLst>
      <p:ext uri="{BB962C8B-B14F-4D97-AF65-F5344CB8AC3E}">
        <p14:creationId xmlns:p14="http://schemas.microsoft.com/office/powerpoint/2010/main" val="698042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76200" y="685800"/>
            <a:ext cx="8915400" cy="7017306"/>
          </a:xfrm>
          <a:prstGeom prst="rect">
            <a:avLst/>
          </a:prstGeom>
          <a:noFill/>
        </p:spPr>
        <p:txBody>
          <a:bodyPr wrap="square" rtlCol="0">
            <a:spAutoFit/>
          </a:bodyPr>
          <a:lstStyle/>
          <a:p>
            <a:pPr algn="just" rtl="1"/>
            <a:r>
              <a:rPr lang="fa-IR" sz="2800" dirty="0" smtClean="0">
                <a:cs typeface="B Nazanin" pitchFamily="2" charset="-78"/>
              </a:rPr>
              <a:t>در </a:t>
            </a:r>
            <a:r>
              <a:rPr lang="fa-IR" sz="2400" b="1" dirty="0" smtClean="0">
                <a:solidFill>
                  <a:schemeClr val="tx1">
                    <a:lumMod val="85000"/>
                    <a:lumOff val="15000"/>
                  </a:schemeClr>
                </a:solidFill>
                <a:effectLst>
                  <a:outerShdw blurRad="38100" dist="38100" dir="2700000" algn="tl">
                    <a:srgbClr val="000000">
                      <a:alpha val="43137"/>
                    </a:srgbClr>
                  </a:outerShdw>
                </a:effectLst>
                <a:cs typeface="B Nazanin" pitchFamily="2" charset="-78"/>
              </a:rPr>
              <a:t>نظریه شناختی– رشدی پیاژه</a:t>
            </a:r>
            <a:r>
              <a:rPr lang="fa-IR" sz="2400" dirty="0" smtClean="0">
                <a:solidFill>
                  <a:schemeClr val="tx1">
                    <a:lumMod val="85000"/>
                    <a:lumOff val="15000"/>
                  </a:schemeClr>
                </a:solidFill>
                <a:cs typeface="B Nazanin" pitchFamily="2" charset="-78"/>
              </a:rPr>
              <a:t> </a:t>
            </a:r>
            <a:r>
              <a:rPr lang="fa-IR" sz="2800" dirty="0" smtClean="0">
                <a:cs typeface="B Nazanin" pitchFamily="2" charset="-78"/>
              </a:rPr>
              <a:t>اعتقاد بر این است که؛</a:t>
            </a:r>
          </a:p>
          <a:p>
            <a:pPr marL="457200" indent="-457200" algn="just" rtl="1">
              <a:buFont typeface="Wingdings" panose="05000000000000000000" pitchFamily="2" charset="2"/>
              <a:buChar char="v"/>
            </a:pPr>
            <a:r>
              <a:rPr lang="fa-IR" sz="2800" dirty="0" smtClean="0">
                <a:cs typeface="B Nazanin" pitchFamily="2" charset="-78"/>
              </a:rPr>
              <a:t>کودکان با دستکاری و کاویدن محیط شان، </a:t>
            </a:r>
            <a:r>
              <a:rPr lang="fa-IR" sz="2800" u="sng" dirty="0" smtClean="0">
                <a:solidFill>
                  <a:srgbClr val="052BCB"/>
                </a:solidFill>
                <a:cs typeface="B Nazanin" pitchFamily="2" charset="-78"/>
              </a:rPr>
              <a:t>فعالانه دانش </a:t>
            </a:r>
            <a:r>
              <a:rPr lang="fa-IR" sz="2800" dirty="0" smtClean="0">
                <a:cs typeface="B Nazanin" pitchFamily="2" charset="-78"/>
              </a:rPr>
              <a:t>را می سازند </a:t>
            </a:r>
          </a:p>
          <a:p>
            <a:pPr marL="457200" indent="-457200" algn="just" rtl="1">
              <a:buFont typeface="Wingdings" panose="05000000000000000000" pitchFamily="2" charset="2"/>
              <a:buChar char="v"/>
            </a:pPr>
            <a:r>
              <a:rPr lang="fa-IR" sz="2800" dirty="0">
                <a:solidFill>
                  <a:srgbClr val="052BCB"/>
                </a:solidFill>
                <a:cs typeface="B Nazanin" pitchFamily="2" charset="-78"/>
              </a:rPr>
              <a:t>د</a:t>
            </a:r>
            <a:r>
              <a:rPr lang="fa-IR" sz="2800" dirty="0" smtClean="0">
                <a:solidFill>
                  <a:srgbClr val="052BCB"/>
                </a:solidFill>
                <a:cs typeface="B Nazanin" pitchFamily="2" charset="-78"/>
              </a:rPr>
              <a:t>انش </a:t>
            </a:r>
            <a:r>
              <a:rPr lang="fa-IR" sz="2800" dirty="0">
                <a:solidFill>
                  <a:srgbClr val="052BCB"/>
                </a:solidFill>
                <a:cs typeface="B Nazanin" pitchFamily="2" charset="-78"/>
              </a:rPr>
              <a:t>و شناخت محصول فعالیت فرد </a:t>
            </a:r>
            <a:r>
              <a:rPr lang="fa-IR" sz="2800" dirty="0" smtClean="0">
                <a:solidFill>
                  <a:srgbClr val="052BCB"/>
                </a:solidFill>
                <a:cs typeface="B Nazanin" pitchFamily="2" charset="-78"/>
              </a:rPr>
              <a:t>است (کودک کاوشگر فعال).</a:t>
            </a:r>
            <a:endParaRPr lang="fa-IR" sz="2800" dirty="0" smtClean="0">
              <a:cs typeface="B Nazanin" pitchFamily="2" charset="-78"/>
            </a:endParaRPr>
          </a:p>
          <a:p>
            <a:pPr marL="457200" indent="-457200" algn="just" rtl="1">
              <a:buFont typeface="Wingdings" panose="05000000000000000000" pitchFamily="2" charset="2"/>
              <a:buChar char="v"/>
            </a:pPr>
            <a:r>
              <a:rPr lang="fa-IR" sz="2800" dirty="0" smtClean="0">
                <a:cs typeface="B Nazanin" pitchFamily="2" charset="-78"/>
              </a:rPr>
              <a:t>رشد شناختی آنها به صورت مرحله ای واقع می شود.</a:t>
            </a:r>
            <a:endParaRPr lang="en-US" sz="2800" dirty="0" smtClean="0">
              <a:cs typeface="B Nazanin" pitchFamily="2" charset="-78"/>
            </a:endParaRPr>
          </a:p>
          <a:p>
            <a:pPr marL="457200" indent="-457200" algn="just" rtl="1">
              <a:buFont typeface="Wingdings" panose="05000000000000000000" pitchFamily="2" charset="2"/>
              <a:buChar char="v"/>
            </a:pPr>
            <a:r>
              <a:rPr lang="fa-IR" sz="2800" dirty="0" smtClean="0">
                <a:cs typeface="B Nazanin" pitchFamily="2" charset="-78"/>
              </a:rPr>
              <a:t>او </a:t>
            </a:r>
            <a:r>
              <a:rPr lang="fa-IR" sz="2800" u="sng" dirty="0" smtClean="0">
                <a:cs typeface="B Nazanin" pitchFamily="2" charset="-78"/>
              </a:rPr>
              <a:t>مخالف نظر رفتارگرایی </a:t>
            </a:r>
            <a:r>
              <a:rPr lang="fa-IR" sz="2800" dirty="0" smtClean="0">
                <a:cs typeface="B Nazanin" pitchFamily="2" charset="-78"/>
              </a:rPr>
              <a:t>در مورد تقویت رفتار برای یادگیری بود.</a:t>
            </a:r>
          </a:p>
          <a:p>
            <a:pPr algn="just" rtl="1"/>
            <a:endParaRPr lang="fa-IR" sz="3200" dirty="0" smtClean="0">
              <a:cs typeface="B Nazanin" pitchFamily="2" charset="-78"/>
            </a:endParaRPr>
          </a:p>
          <a:p>
            <a:pPr algn="just" rtl="1">
              <a:lnSpc>
                <a:spcPct val="150000"/>
              </a:lnSpc>
            </a:pPr>
            <a:r>
              <a:rPr lang="fa-IR" sz="3600" b="1" dirty="0" smtClean="0">
                <a:solidFill>
                  <a:srgbClr val="052BCB"/>
                </a:solidFill>
                <a:cs typeface="B Nazanin" pitchFamily="2" charset="-78"/>
              </a:rPr>
              <a:t>انطباق </a:t>
            </a:r>
            <a:r>
              <a:rPr lang="en-US" sz="2800" b="1" dirty="0" smtClean="0">
                <a:solidFill>
                  <a:srgbClr val="052BCB"/>
                </a:solidFill>
                <a:cs typeface="B Nazanin" pitchFamily="2" charset="-78"/>
              </a:rPr>
              <a:t>adaptation</a:t>
            </a:r>
            <a:r>
              <a:rPr lang="fa-IR" sz="3600" b="1" dirty="0" smtClean="0">
                <a:solidFill>
                  <a:srgbClr val="052BCB"/>
                </a:solidFill>
                <a:cs typeface="B Nazanin" pitchFamily="2" charset="-78"/>
              </a:rPr>
              <a:t>: </a:t>
            </a:r>
            <a:r>
              <a:rPr lang="fa-IR" sz="2800" dirty="0" smtClean="0">
                <a:cs typeface="B Nazanin" pitchFamily="2" charset="-78"/>
              </a:rPr>
              <a:t>مفهوم </a:t>
            </a:r>
            <a:r>
              <a:rPr lang="fa-IR" sz="2800" u="sng" dirty="0" smtClean="0">
                <a:cs typeface="B Nazanin" pitchFamily="2" charset="-78"/>
              </a:rPr>
              <a:t>زیستی </a:t>
            </a:r>
            <a:r>
              <a:rPr lang="fa-IR" sz="2800" u="sng" dirty="0" smtClean="0">
                <a:solidFill>
                  <a:schemeClr val="tx1">
                    <a:lumMod val="95000"/>
                    <a:lumOff val="5000"/>
                  </a:schemeClr>
                </a:solidFill>
                <a:cs typeface="B Nazanin" pitchFamily="2" charset="-78"/>
              </a:rPr>
              <a:t>«انطباق</a:t>
            </a:r>
            <a:r>
              <a:rPr lang="fa-IR" sz="2800" dirty="0" smtClean="0">
                <a:solidFill>
                  <a:schemeClr val="tx1">
                    <a:lumMod val="95000"/>
                    <a:lumOff val="5000"/>
                  </a:schemeClr>
                </a:solidFill>
                <a:cs typeface="B Nazanin" pitchFamily="2" charset="-78"/>
              </a:rPr>
              <a:t>» </a:t>
            </a:r>
            <a:r>
              <a:rPr lang="fa-IR" sz="2800" dirty="0" smtClean="0">
                <a:cs typeface="B Nazanin" pitchFamily="2" charset="-78"/>
              </a:rPr>
              <a:t>در نظریۀ او اهمیت بسیاری دارد: درست همان گونه که ساختارهای بدن طوری رشد می کنند تا برای مطابقت یافتن با محیط سازگار شوند، </a:t>
            </a:r>
            <a:r>
              <a:rPr lang="fa-IR" sz="2800" dirty="0">
                <a:cs typeface="B Nazanin" pitchFamily="2" charset="-78"/>
              </a:rPr>
              <a:t>ذهن طوری ساختارهای روانشناختی (طرحواره) را تشکیل و تغییر می دهد تا با دنیای بیرونی بهتر تطابق یابند یا سازگار شوند. </a:t>
            </a:r>
            <a:endParaRPr lang="fa-IR" sz="2800" dirty="0" smtClean="0">
              <a:cs typeface="B Nazanin" pitchFamily="2" charset="-78"/>
            </a:endParaRPr>
          </a:p>
          <a:p>
            <a:pPr algn="just" rtl="1"/>
            <a:endParaRPr lang="fa-IR" sz="2800" dirty="0" smtClean="0">
              <a:cs typeface="B Nazanin" pitchFamily="2" charset="-78"/>
            </a:endParaRPr>
          </a:p>
          <a:p>
            <a:pPr algn="just" rtl="1"/>
            <a:r>
              <a:rPr lang="fa-IR" sz="2800" dirty="0" smtClean="0">
                <a:solidFill>
                  <a:srgbClr val="052BCB"/>
                </a:solidFill>
                <a:cs typeface="B Nazanin" pitchFamily="2" charset="-78"/>
              </a:rPr>
              <a:t> </a:t>
            </a:r>
            <a:endParaRPr lang="fa-IR" sz="2800" dirty="0" smtClean="0">
              <a:cs typeface="B Nazanin" pitchFamily="2" charset="-78"/>
            </a:endParaRPr>
          </a:p>
        </p:txBody>
      </p:sp>
      <p:sp>
        <p:nvSpPr>
          <p:cNvPr id="3" name="Title 1"/>
          <p:cNvSpPr txBox="1">
            <a:spLocks/>
          </p:cNvSpPr>
          <p:nvPr/>
        </p:nvSpPr>
        <p:spPr>
          <a:xfrm>
            <a:off x="228600" y="1524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4000" b="1" dirty="0">
                <a:solidFill>
                  <a:srgbClr val="FF0000"/>
                </a:solidFill>
                <a:effectLst>
                  <a:outerShdw blurRad="38100" dist="38100" dir="2700000" algn="tl">
                    <a:srgbClr val="000000">
                      <a:alpha val="43137"/>
                    </a:srgbClr>
                  </a:outerShdw>
                </a:effectLst>
                <a:cs typeface="B Nazanin" pitchFamily="2" charset="-78"/>
              </a:rPr>
              <a:t>نظریه شناختی– رشدی پیاژه</a:t>
            </a:r>
            <a:endParaRPr lang="en-US" sz="3600" dirty="0">
              <a:solidFill>
                <a:srgbClr val="FF0000"/>
              </a:solidFill>
            </a:endParaRPr>
          </a:p>
        </p:txBody>
      </p:sp>
    </p:spTree>
    <p:extLst>
      <p:ext uri="{BB962C8B-B14F-4D97-AF65-F5344CB8AC3E}">
        <p14:creationId xmlns:p14="http://schemas.microsoft.com/office/powerpoint/2010/main" val="3802128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طرحواره‬(scheme)&#10;‫رفتارها‬ ‫از‬ ‫ای‬ ‫طبقه‬ ‫انجام‬ ‫کلی‬ ‫توانایی‬&#10;‫ارگانیسم‬ ‫شناختی‬ ‫ساخت‬ ‫عنصر‬ ‫یک‬&#10;‫تفکر‬ ‫ب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440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76200" y="1097101"/>
            <a:ext cx="8915400" cy="5755422"/>
          </a:xfrm>
          <a:prstGeom prst="rect">
            <a:avLst/>
          </a:prstGeom>
          <a:noFill/>
        </p:spPr>
        <p:txBody>
          <a:bodyPr wrap="square" rtlCol="0">
            <a:spAutoFit/>
          </a:bodyPr>
          <a:lstStyle/>
          <a:p>
            <a:pPr algn="just" rtl="1"/>
            <a:r>
              <a:rPr lang="fa-IR" sz="3200" b="1" dirty="0" smtClean="0">
                <a:solidFill>
                  <a:srgbClr val="052BCB"/>
                </a:solidFill>
                <a:cs typeface="B Nazanin" pitchFamily="2" charset="-78"/>
              </a:rPr>
              <a:t>طرحواره</a:t>
            </a:r>
            <a:r>
              <a:rPr lang="fa-IR" sz="2800" dirty="0" smtClean="0">
                <a:solidFill>
                  <a:srgbClr val="052BCB"/>
                </a:solidFill>
                <a:cs typeface="B Nazanin" pitchFamily="2" charset="-78"/>
              </a:rPr>
              <a:t>: </a:t>
            </a:r>
            <a:r>
              <a:rPr lang="fa-IR" sz="2800" b="1" dirty="0" smtClean="0">
                <a:solidFill>
                  <a:srgbClr val="052BCB"/>
                </a:solidFill>
                <a:cs typeface="B Nazanin" pitchFamily="2" charset="-78"/>
              </a:rPr>
              <a:t>ساختارهای روانشناختی خاص(شیوه های سازمان یافته معنی دادن به تجربه)  است.</a:t>
            </a:r>
          </a:p>
          <a:p>
            <a:pPr algn="just" rtl="1"/>
            <a:r>
              <a:rPr lang="fa-IR" sz="2800" dirty="0" smtClean="0">
                <a:cs typeface="B Nazanin" pitchFamily="2" charset="-78"/>
              </a:rPr>
              <a:t> ذهن طوری ساختارهای روانشناختی (طرحواره) را تشکیل و تغییر می دهد تا با دنیای بیرونی بهتر تطابق یابند یا سازگار شوند. </a:t>
            </a:r>
          </a:p>
          <a:p>
            <a:pPr algn="just" rtl="1">
              <a:lnSpc>
                <a:spcPct val="150000"/>
              </a:lnSpc>
            </a:pPr>
            <a:r>
              <a:rPr lang="fa-IR" sz="2800" b="1" dirty="0" smtClean="0">
                <a:solidFill>
                  <a:srgbClr val="052BCB"/>
                </a:solidFill>
                <a:cs typeface="B Nazanin" pitchFamily="2" charset="-78"/>
              </a:rPr>
              <a:t>عوامل تغییر طرحواره ها: </a:t>
            </a:r>
          </a:p>
          <a:p>
            <a:pPr algn="just" rtl="1">
              <a:lnSpc>
                <a:spcPct val="150000"/>
              </a:lnSpc>
            </a:pPr>
            <a:r>
              <a:rPr lang="fa-IR" sz="2800" b="1" dirty="0" smtClean="0">
                <a:solidFill>
                  <a:srgbClr val="FF0000"/>
                </a:solidFill>
                <a:cs typeface="B Nazanin" pitchFamily="2" charset="-78"/>
              </a:rPr>
              <a:t>1- انطباق یا سازگاری: در اثر ارتباط مستمر با محیط</a:t>
            </a:r>
            <a:endParaRPr lang="fa-IR" b="1" dirty="0" smtClean="0">
              <a:cs typeface="B Nazanin" pitchFamily="2" charset="-78"/>
            </a:endParaRPr>
          </a:p>
          <a:p>
            <a:pPr algn="just" rtl="1"/>
            <a:r>
              <a:rPr lang="fa-IR" sz="2800" b="1" dirty="0" smtClean="0">
                <a:solidFill>
                  <a:srgbClr val="052BCB"/>
                </a:solidFill>
                <a:cs typeface="B Nazanin" pitchFamily="2" charset="-78"/>
              </a:rPr>
              <a:t>- درون سازی: </a:t>
            </a:r>
            <a:r>
              <a:rPr lang="fa-IR" sz="2800" dirty="0" smtClean="0">
                <a:cs typeface="B Nazanin" pitchFamily="2" charset="-78"/>
              </a:rPr>
              <a:t>نگاه به واقعیات و پاسخ به آنها،با شناخت فعلی خود(طرحواره)</a:t>
            </a:r>
          </a:p>
          <a:p>
            <a:pPr marL="457200" indent="-457200" algn="just" rtl="1">
              <a:buFontTx/>
              <a:buChar char="-"/>
            </a:pPr>
            <a:r>
              <a:rPr lang="fa-IR" sz="2800" b="1" dirty="0" smtClean="0">
                <a:solidFill>
                  <a:srgbClr val="052BCB"/>
                </a:solidFill>
                <a:cs typeface="B Nazanin" pitchFamily="2" charset="-78"/>
              </a:rPr>
              <a:t>برون سازی: </a:t>
            </a:r>
            <a:r>
              <a:rPr lang="fa-IR" sz="2800" dirty="0" smtClean="0">
                <a:cs typeface="B Nazanin" pitchFamily="2" charset="-78"/>
              </a:rPr>
              <a:t>تغییر شناخت خود (طرحواره ها) با توجه به واقعیت بیرون و تشکیل و یا تغییر طرحواره ها</a:t>
            </a:r>
          </a:p>
          <a:p>
            <a:pPr algn="just" rtl="1"/>
            <a:r>
              <a:rPr lang="fa-IR" sz="2800" b="1" dirty="0" smtClean="0">
                <a:solidFill>
                  <a:srgbClr val="FF0000"/>
                </a:solidFill>
                <a:cs typeface="B Nazanin" pitchFamily="2" charset="-78"/>
              </a:rPr>
              <a:t>2- سازماندهی</a:t>
            </a:r>
            <a:r>
              <a:rPr lang="fa-IR" sz="2800" dirty="0" smtClean="0">
                <a:cs typeface="B Nazanin" pitchFamily="2" charset="-78"/>
              </a:rPr>
              <a:t>: به صورت درونی و بدون ارتباط مستقیم با محیط، از طریق تجدید نظر، ارتباط دادن با طرحواره های دیگر، </a:t>
            </a:r>
          </a:p>
          <a:p>
            <a:pPr algn="just" rtl="1"/>
            <a:endParaRPr lang="fa-IR" sz="2800" dirty="0" smtClean="0">
              <a:cs typeface="B Nazanin" pitchFamily="2" charset="-78"/>
            </a:endParaRPr>
          </a:p>
        </p:txBody>
      </p:sp>
      <p:sp>
        <p:nvSpPr>
          <p:cNvPr id="3" name="Title 1"/>
          <p:cNvSpPr txBox="1">
            <a:spLocks/>
          </p:cNvSpPr>
          <p:nvPr/>
        </p:nvSpPr>
        <p:spPr>
          <a:xfrm>
            <a:off x="228600" y="1524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4000" b="1" dirty="0">
                <a:solidFill>
                  <a:srgbClr val="FF0000"/>
                </a:solidFill>
                <a:effectLst>
                  <a:outerShdw blurRad="38100" dist="38100" dir="2700000" algn="tl">
                    <a:srgbClr val="000000">
                      <a:alpha val="43137"/>
                    </a:srgbClr>
                  </a:outerShdw>
                </a:effectLst>
                <a:cs typeface="B Nazanin" pitchFamily="2" charset="-78"/>
              </a:rPr>
              <a:t>نظریه شناختی– رشدی پیاژه</a:t>
            </a:r>
            <a:endParaRPr lang="en-US" sz="3600" dirty="0">
              <a:solidFill>
                <a:srgbClr val="FF0000"/>
              </a:solidFill>
            </a:endParaRPr>
          </a:p>
        </p:txBody>
      </p:sp>
    </p:spTree>
    <p:extLst>
      <p:ext uri="{BB962C8B-B14F-4D97-AF65-F5344CB8AC3E}">
        <p14:creationId xmlns:p14="http://schemas.microsoft.com/office/powerpoint/2010/main" val="19975034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سازگاری‬: (Adaptation)‫انطباق‬ ‫و‬ ‫جذب‬&#10;‫سازگاری‬:‫جدید‬ ‫تجربیات‬ ‫و‬ ‫طرحواره‬ ‫بین‬ ‫تعادل‬ ‫ایجاد‬&#10;1-‫جذب‬(Assimi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3"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79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10600" cy="4585871"/>
          </a:xfrm>
          <a:prstGeom prst="rect">
            <a:avLst/>
          </a:prstGeom>
          <a:noFill/>
        </p:spPr>
        <p:txBody>
          <a:bodyPr wrap="square" rtlCol="0">
            <a:spAutoFit/>
          </a:bodyPr>
          <a:lstStyle/>
          <a:p>
            <a:pPr algn="just" rtl="1"/>
            <a:r>
              <a:rPr lang="fa-IR" sz="4000" dirty="0" smtClean="0">
                <a:solidFill>
                  <a:srgbClr val="C00000"/>
                </a:solidFill>
                <a:effectLst>
                  <a:outerShdw blurRad="38100" dist="38100" dir="2700000" algn="tl">
                    <a:srgbClr val="000000">
                      <a:alpha val="43137"/>
                    </a:srgbClr>
                  </a:outerShdw>
                </a:effectLst>
                <a:cs typeface="B Nazanin" pitchFamily="2" charset="-78"/>
              </a:rPr>
              <a:t>شالودۀ تاریخی فلسفۀ کودکی:</a:t>
            </a:r>
          </a:p>
          <a:p>
            <a:pPr algn="just" rtl="1"/>
            <a:endParaRPr lang="fa-IR" sz="3600" dirty="0" smtClean="0">
              <a:solidFill>
                <a:srgbClr val="0070C0"/>
              </a:solidFill>
              <a:cs typeface="B Nazanin" pitchFamily="2" charset="-78"/>
            </a:endParaRPr>
          </a:p>
          <a:p>
            <a:pPr algn="just" rtl="1"/>
            <a:r>
              <a:rPr lang="fa-IR" sz="3600" dirty="0" smtClean="0">
                <a:solidFill>
                  <a:srgbClr val="0070C0"/>
                </a:solidFill>
                <a:cs typeface="B Nazanin" pitchFamily="2" charset="-78"/>
              </a:rPr>
              <a:t>در قرون وسطی به کودکی به عنوان مرحله ای جداگانه در روند زندگی، اهمیت کمی می دادند. در عوض، بعد از این که کودکان از نوباوگی سر بر می آورند، آنها را به صورت </a:t>
            </a:r>
            <a:r>
              <a:rPr lang="fa-IR" sz="3600" i="1" dirty="0" smtClean="0">
                <a:solidFill>
                  <a:schemeClr val="accent1">
                    <a:lumMod val="75000"/>
                  </a:schemeClr>
                </a:solidFill>
                <a:effectLst>
                  <a:outerShdw blurRad="38100" dist="38100" dir="2700000" algn="tl">
                    <a:srgbClr val="000000">
                      <a:alpha val="43137"/>
                    </a:srgbClr>
                  </a:outerShdw>
                </a:effectLst>
                <a:cs typeface="B Nazanin" pitchFamily="2" charset="-78"/>
              </a:rPr>
              <a:t>بزرگسالانِ مینیاتوری </a:t>
            </a:r>
            <a:r>
              <a:rPr lang="fa-IR" sz="3600" dirty="0" smtClean="0">
                <a:solidFill>
                  <a:srgbClr val="0070C0"/>
                </a:solidFill>
                <a:cs typeface="B Nazanin" pitchFamily="2" charset="-78"/>
              </a:rPr>
              <a:t>که از پیش فرم گرفته اند می انگاشتند، دیدگاهی که به نظریۀ؛ </a:t>
            </a:r>
            <a:r>
              <a:rPr lang="fa-IR" sz="3600" i="1" dirty="0" smtClean="0">
                <a:solidFill>
                  <a:schemeClr val="accent1">
                    <a:lumMod val="75000"/>
                  </a:schemeClr>
                </a:solidFill>
                <a:effectLst>
                  <a:outerShdw blurRad="38100" dist="38100" dir="2700000" algn="tl">
                    <a:srgbClr val="000000">
                      <a:alpha val="43137"/>
                    </a:srgbClr>
                  </a:outerShdw>
                </a:effectLst>
                <a:cs typeface="B Nazanin" pitchFamily="2" charset="-78"/>
              </a:rPr>
              <a:t>«فرم یافتگی پیشین» </a:t>
            </a:r>
            <a:r>
              <a:rPr lang="fa-IR" sz="3600" dirty="0" smtClean="0">
                <a:solidFill>
                  <a:srgbClr val="0070C0"/>
                </a:solidFill>
                <a:cs typeface="B Nazanin" pitchFamily="2" charset="-78"/>
              </a:rPr>
              <a:t>معروف است.</a:t>
            </a:r>
          </a:p>
          <a:p>
            <a:pPr algn="just" rtl="1"/>
            <a:endParaRPr lang="fa-IR" sz="3600" dirty="0" smtClean="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a:solidFill>
                  <a:srgbClr val="052BCB"/>
                </a:solidFill>
                <a:effectLst>
                  <a:outerShdw blurRad="38100" dist="38100" dir="2700000" algn="tl">
                    <a:srgbClr val="000000">
                      <a:alpha val="43137"/>
                    </a:srgbClr>
                  </a:outerShdw>
                </a:effectLst>
                <a:cs typeface="B Nazanin" pitchFamily="2" charset="-78"/>
              </a:rPr>
              <a:t>نظریه شناختی– رشدی پیاژه</a:t>
            </a:r>
            <a:endParaRPr lang="en-US" sz="3200" dirty="0">
              <a:solidFill>
                <a:srgbClr val="052BCB"/>
              </a:solidFill>
            </a:endParaRPr>
          </a:p>
        </p:txBody>
      </p:sp>
      <p:sp>
        <p:nvSpPr>
          <p:cNvPr id="3" name="Content Placeholder 2"/>
          <p:cNvSpPr>
            <a:spLocks noGrp="1"/>
          </p:cNvSpPr>
          <p:nvPr>
            <p:ph sz="quarter" idx="1"/>
          </p:nvPr>
        </p:nvSpPr>
        <p:spPr>
          <a:xfrm>
            <a:off x="152400" y="1527048"/>
            <a:ext cx="8653272" cy="4572000"/>
          </a:xfrm>
        </p:spPr>
        <p:txBody>
          <a:bodyPr>
            <a:normAutofit/>
          </a:bodyPr>
          <a:lstStyle/>
          <a:p>
            <a:pPr algn="r" rtl="1">
              <a:lnSpc>
                <a:spcPct val="150000"/>
              </a:lnSpc>
            </a:pPr>
            <a:r>
              <a:rPr lang="fa-IR" sz="3200" b="1" dirty="0" smtClean="0">
                <a:solidFill>
                  <a:srgbClr val="052BCB"/>
                </a:solidFill>
              </a:rPr>
              <a:t>تعادل: </a:t>
            </a:r>
            <a:r>
              <a:rPr lang="fa-IR" sz="3200" b="1" dirty="0" smtClean="0"/>
              <a:t>واکنش بر اساس طرحواره های موجود، تغییر کم طرحوارها</a:t>
            </a:r>
          </a:p>
          <a:p>
            <a:pPr algn="r" rtl="1">
              <a:lnSpc>
                <a:spcPct val="150000"/>
              </a:lnSpc>
            </a:pPr>
            <a:r>
              <a:rPr lang="fa-IR" sz="3200" b="1" dirty="0" smtClean="0">
                <a:solidFill>
                  <a:srgbClr val="052BCB"/>
                </a:solidFill>
              </a:rPr>
              <a:t>عدم تعادل</a:t>
            </a:r>
            <a:r>
              <a:rPr lang="fa-IR" sz="3200" b="1" dirty="0" smtClean="0"/>
              <a:t>: احساس ناکارآمدی طرحواره های موجود و احساس ضرورت تغییر آن ها</a:t>
            </a:r>
          </a:p>
          <a:p>
            <a:pPr algn="r" rtl="1">
              <a:lnSpc>
                <a:spcPct val="150000"/>
              </a:lnSpc>
            </a:pPr>
            <a:r>
              <a:rPr lang="fa-IR" sz="3200" b="1" dirty="0" smtClean="0">
                <a:solidFill>
                  <a:srgbClr val="052BCB"/>
                </a:solidFill>
              </a:rPr>
              <a:t>حرکت بین تعادل و عدم تعادل</a:t>
            </a:r>
            <a:r>
              <a:rPr lang="fa-IR" sz="3200" b="1" dirty="0" smtClean="0"/>
              <a:t>: شکل گیری طرحوارهای موثر</a:t>
            </a:r>
            <a:endParaRPr lang="en-US" sz="3200" b="1" dirty="0"/>
          </a:p>
        </p:txBody>
      </p:sp>
    </p:spTree>
    <p:extLst>
      <p:ext uri="{BB962C8B-B14F-4D97-AF65-F5344CB8AC3E}">
        <p14:creationId xmlns:p14="http://schemas.microsoft.com/office/powerpoint/2010/main" val="1338192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تعادل‬&#10;‫سازگاری‬&#10;‫انطباق‬ ‫جذب‬&#10;‫گربه‬ ‫ی‬ ‫طرحواره‬ ‫در‬ ‫جدید‬ ‫های‬ ‫گربه‬ ‫قراردادن‬‫جدید‬ ‫ی‬ ‫طرحواره‬ ‫تشکیل‬«‫سگ‬»&#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12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76200" y="838200"/>
            <a:ext cx="8915400" cy="5947782"/>
          </a:xfrm>
          <a:prstGeom prst="rect">
            <a:avLst/>
          </a:prstGeom>
          <a:noFill/>
        </p:spPr>
        <p:txBody>
          <a:bodyPr wrap="square" rtlCol="0">
            <a:spAutoFit/>
          </a:bodyPr>
          <a:lstStyle/>
          <a:p>
            <a:pPr algn="just" rtl="1">
              <a:lnSpc>
                <a:spcPct val="150000"/>
              </a:lnSpc>
            </a:pPr>
            <a:r>
              <a:rPr lang="fa-IR" sz="3200" b="1" dirty="0" smtClean="0">
                <a:solidFill>
                  <a:srgbClr val="052BCB"/>
                </a:solidFill>
                <a:cs typeface="B Nazanin" pitchFamily="2" charset="-78"/>
              </a:rPr>
              <a:t>منطق غلط: </a:t>
            </a:r>
            <a:r>
              <a:rPr lang="fa-IR" sz="2800" dirty="0" smtClean="0">
                <a:cs typeface="B Nazanin" pitchFamily="2" charset="-78"/>
              </a:rPr>
              <a:t>پیاژه معتقد بود که آگاهی کودکان در نوباوگی و اوایل کودکی با آگاهی بزرگسال تفاوت دارد.</a:t>
            </a:r>
          </a:p>
          <a:p>
            <a:pPr algn="just" rtl="1">
              <a:lnSpc>
                <a:spcPct val="150000"/>
              </a:lnSpc>
            </a:pPr>
            <a:r>
              <a:rPr lang="fa-IR" sz="2800" dirty="0" smtClean="0">
                <a:cs typeface="B Nazanin" pitchFamily="2" charset="-78"/>
              </a:rPr>
              <a:t> او معتقد است؛ و کودکان دچار منطق غلط هستند؛ مثال وقتی شکل ظرف عوض میشود کودک پیش از مدرسه می گوید مقدار آن تغییر یافت. </a:t>
            </a:r>
          </a:p>
          <a:p>
            <a:pPr algn="just" rtl="1">
              <a:lnSpc>
                <a:spcPct val="150000"/>
              </a:lnSpc>
            </a:pPr>
            <a:r>
              <a:rPr lang="fa-IR" sz="2800" dirty="0" smtClean="0">
                <a:cs typeface="B Nazanin" pitchFamily="2" charset="-78"/>
              </a:rPr>
              <a:t>البته این نوع برداشت و شناخت به خاطر نوع پردازش ذهنی و رشد ذهنی اوست که در </a:t>
            </a:r>
            <a:r>
              <a:rPr lang="fa-IR" sz="2800" u="sng" dirty="0" smtClean="0">
                <a:solidFill>
                  <a:srgbClr val="052BCB"/>
                </a:solidFill>
                <a:cs typeface="B Nazanin" pitchFamily="2" charset="-78"/>
              </a:rPr>
              <a:t>مرحله پردازش حسی و ظاهری و نگاه تک بعدی  </a:t>
            </a:r>
            <a:r>
              <a:rPr lang="fa-IR" sz="2800" dirty="0" smtClean="0">
                <a:cs typeface="B Nazanin" pitchFamily="2" charset="-78"/>
              </a:rPr>
              <a:t>است. </a:t>
            </a:r>
          </a:p>
          <a:p>
            <a:pPr algn="just" rtl="1">
              <a:lnSpc>
                <a:spcPct val="150000"/>
              </a:lnSpc>
            </a:pPr>
            <a:r>
              <a:rPr lang="fa-IR" sz="2800" dirty="0" smtClean="0">
                <a:solidFill>
                  <a:srgbClr val="C00000"/>
                </a:solidFill>
                <a:cs typeface="B Nazanin" pitchFamily="2" charset="-78"/>
              </a:rPr>
              <a:t>هنگامی که مغز رشد می کند و تجربیات کودکان بیشتر می شوند، آنها 4 مرحله را پشت سر می گذارند. که هریک با شیوه تفکری که از لحاظ کیفی متفاوت است مشخص می شود.</a:t>
            </a:r>
          </a:p>
        </p:txBody>
      </p:sp>
      <p:sp>
        <p:nvSpPr>
          <p:cNvPr id="3" name="Title 1"/>
          <p:cNvSpPr txBox="1">
            <a:spLocks/>
          </p:cNvSpPr>
          <p:nvPr/>
        </p:nvSpPr>
        <p:spPr>
          <a:xfrm>
            <a:off x="301752" y="228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4000" b="1" dirty="0">
                <a:solidFill>
                  <a:srgbClr val="052BCB"/>
                </a:solidFill>
                <a:effectLst>
                  <a:outerShdw blurRad="38100" dist="38100" dir="2700000" algn="tl">
                    <a:srgbClr val="000000">
                      <a:alpha val="43137"/>
                    </a:srgbClr>
                  </a:outerShdw>
                </a:effectLst>
                <a:cs typeface="B Nazanin" pitchFamily="2" charset="-78"/>
              </a:rPr>
              <a:t>نظریه شناختی– رشدی پیاژه</a:t>
            </a:r>
            <a:endParaRPr lang="en-US" sz="3600" dirty="0">
              <a:solidFill>
                <a:srgbClr val="052BCB"/>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پیاژه‬ ‫شناختی‬ ‫رشد‬ ‫مراحل‬:&#10;‫حسی‬ ‫ی‬ ‫مرحله‬–‫حرکتی‬(‫تا‬ ‫تولد‬ ‫حدودا‬2‫سالگی‬)&#10;‫عملیاتی‬ ‫پیش‬ ‫تفکر‬ ‫ی‬ ‫مرحل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88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Nazanin" pitchFamily="2" charset="-78"/>
              </a:rPr>
              <a:t>1. </a:t>
            </a:r>
            <a:r>
              <a:rPr lang="fa-IR" sz="3600" b="1" dirty="0">
                <a:solidFill>
                  <a:srgbClr val="052BCB"/>
                </a:solidFill>
                <a:cs typeface="B Nazanin" pitchFamily="2" charset="-78"/>
              </a:rPr>
              <a:t>مرحله حسی-</a:t>
            </a:r>
            <a:r>
              <a:rPr lang="en-US" sz="3600" b="1" dirty="0">
                <a:solidFill>
                  <a:srgbClr val="052BCB"/>
                </a:solidFill>
                <a:cs typeface="B Nazanin" pitchFamily="2" charset="-78"/>
              </a:rPr>
              <a:t> </a:t>
            </a:r>
            <a:r>
              <a:rPr lang="fa-IR" sz="3600" b="1" dirty="0">
                <a:solidFill>
                  <a:srgbClr val="052BCB"/>
                </a:solidFill>
                <a:cs typeface="B Nazanin" pitchFamily="2" charset="-78"/>
              </a:rPr>
              <a:t>حرکتی: </a:t>
            </a:r>
            <a:r>
              <a:rPr lang="fa-IR" sz="3200" b="1" dirty="0">
                <a:solidFill>
                  <a:srgbClr val="FF0000"/>
                </a:solidFill>
                <a:cs typeface="B Nazanin" pitchFamily="2" charset="-78"/>
              </a:rPr>
              <a:t>تولد تا 2 </a:t>
            </a:r>
            <a:r>
              <a:rPr lang="fa-IR" sz="3200" b="1" dirty="0" smtClean="0">
                <a:solidFill>
                  <a:srgbClr val="FF0000"/>
                </a:solidFill>
                <a:cs typeface="B Nazanin" pitchFamily="2" charset="-78"/>
              </a:rPr>
              <a:t>سالگی</a:t>
            </a:r>
            <a:endParaRPr lang="en-US" sz="3200" dirty="0"/>
          </a:p>
        </p:txBody>
      </p:sp>
      <p:sp>
        <p:nvSpPr>
          <p:cNvPr id="3" name="Content Placeholder 2"/>
          <p:cNvSpPr>
            <a:spLocks noGrp="1"/>
          </p:cNvSpPr>
          <p:nvPr>
            <p:ph sz="quarter" idx="1"/>
          </p:nvPr>
        </p:nvSpPr>
        <p:spPr>
          <a:xfrm>
            <a:off x="76200" y="1371600"/>
            <a:ext cx="8915400" cy="5486400"/>
          </a:xfrm>
        </p:spPr>
        <p:txBody>
          <a:bodyPr>
            <a:normAutofit/>
          </a:bodyPr>
          <a:lstStyle/>
          <a:p>
            <a:pPr marL="0" indent="0" algn="just" rtl="1">
              <a:buNone/>
            </a:pPr>
            <a:r>
              <a:rPr lang="fa-IR" sz="2400" b="1" dirty="0" smtClean="0">
                <a:solidFill>
                  <a:srgbClr val="FF0000"/>
                </a:solidFill>
                <a:cs typeface="B Nazanin" pitchFamily="2" charset="-78"/>
              </a:rPr>
              <a:t>روش ارتباط با محیط (ساختن اولین طرح واره ها):</a:t>
            </a:r>
          </a:p>
          <a:p>
            <a:pPr algn="just" rtl="1">
              <a:buFontTx/>
              <a:buChar char="-"/>
            </a:pPr>
            <a:r>
              <a:rPr lang="fa-IR" sz="3000" b="1" dirty="0" smtClean="0">
                <a:solidFill>
                  <a:srgbClr val="052BCB"/>
                </a:solidFill>
                <a:cs typeface="B Nazanin" pitchFamily="2" charset="-78"/>
              </a:rPr>
              <a:t>حواس، کانال ارتباط: </a:t>
            </a:r>
            <a:r>
              <a:rPr lang="fa-IR" sz="3000" dirty="0" smtClean="0">
                <a:solidFill>
                  <a:srgbClr val="052BCB"/>
                </a:solidFill>
                <a:cs typeface="B Nazanin" pitchFamily="2" charset="-78"/>
              </a:rPr>
              <a:t>نوباوگان </a:t>
            </a:r>
            <a:r>
              <a:rPr lang="fa-IR" sz="3000" dirty="0">
                <a:solidFill>
                  <a:srgbClr val="052BCB"/>
                </a:solidFill>
                <a:cs typeface="B Nazanin" pitchFamily="2" charset="-78"/>
              </a:rPr>
              <a:t>با تأثیر گذاشتن (دستکاری) بر محیط به وسیله حواس یعنی چشم ها، گوش ها، دست ها، و دهانشان «فکر می کنند</a:t>
            </a:r>
            <a:r>
              <a:rPr lang="fa-IR" sz="3000" dirty="0" smtClean="0">
                <a:solidFill>
                  <a:srgbClr val="052BCB"/>
                </a:solidFill>
                <a:cs typeface="B Nazanin" pitchFamily="2" charset="-78"/>
              </a:rPr>
              <a:t>».</a:t>
            </a:r>
          </a:p>
          <a:p>
            <a:pPr marL="0" indent="0" algn="just" rtl="1">
              <a:buNone/>
            </a:pPr>
            <a:r>
              <a:rPr lang="fa-IR" sz="2800" b="1" dirty="0">
                <a:solidFill>
                  <a:srgbClr val="052BCB"/>
                </a:solidFill>
                <a:cs typeface="B Nazanin" pitchFamily="2" charset="-78"/>
              </a:rPr>
              <a:t>1</a:t>
            </a:r>
            <a:r>
              <a:rPr lang="fa-IR" sz="2800" b="1" dirty="0" smtClean="0">
                <a:solidFill>
                  <a:srgbClr val="052BCB"/>
                </a:solidFill>
                <a:cs typeface="B Nazanin" pitchFamily="2" charset="-78"/>
              </a:rPr>
              <a:t>- طرحواره های بازتابی (تولد تا یک ماهگی)</a:t>
            </a:r>
          </a:p>
          <a:p>
            <a:pPr marL="0" indent="0" algn="just" rtl="1">
              <a:buNone/>
            </a:pPr>
            <a:r>
              <a:rPr lang="fa-IR" sz="2800" b="1" dirty="0" smtClean="0">
                <a:solidFill>
                  <a:srgbClr val="052BCB"/>
                </a:solidFill>
                <a:cs typeface="B Nazanin" pitchFamily="2" charset="-78"/>
              </a:rPr>
              <a:t>2- واکنش چرخشی یا دورانی اولیه(1 تا 4 ماهگی):</a:t>
            </a:r>
          </a:p>
          <a:p>
            <a:pPr marL="0" indent="0" algn="just" rtl="1">
              <a:buNone/>
            </a:pPr>
            <a:r>
              <a:rPr lang="fa-IR" sz="2800" b="1" dirty="0">
                <a:solidFill>
                  <a:srgbClr val="052BCB"/>
                </a:solidFill>
                <a:cs typeface="B Nazanin" pitchFamily="2" charset="-78"/>
              </a:rPr>
              <a:t> </a:t>
            </a:r>
            <a:r>
              <a:rPr lang="fa-IR" sz="2800" b="1" dirty="0" smtClean="0">
                <a:solidFill>
                  <a:srgbClr val="052BCB"/>
                </a:solidFill>
                <a:cs typeface="B Nazanin" pitchFamily="2" charset="-78"/>
              </a:rPr>
              <a:t>    </a:t>
            </a:r>
            <a:r>
              <a:rPr lang="fa-IR" sz="2800" b="1" dirty="0" smtClean="0">
                <a:solidFill>
                  <a:srgbClr val="FF0000"/>
                </a:solidFill>
                <a:cs typeface="B Nazanin" pitchFamily="2" charset="-78"/>
              </a:rPr>
              <a:t>حرکت های تصادفی </a:t>
            </a:r>
            <a:r>
              <a:rPr lang="fa-IR" sz="2800" b="1" dirty="0" smtClean="0">
                <a:solidFill>
                  <a:srgbClr val="052BCB"/>
                </a:solidFill>
                <a:cs typeface="B Nazanin" pitchFamily="2" charset="-78"/>
              </a:rPr>
              <a:t>در مورد خود، </a:t>
            </a:r>
            <a:r>
              <a:rPr lang="fa-IR" sz="2800" b="1" dirty="0">
                <a:solidFill>
                  <a:srgbClr val="052BCB"/>
                </a:solidFill>
                <a:cs typeface="B Nazanin" pitchFamily="2" charset="-78"/>
              </a:rPr>
              <a:t>اشیاء و محیط</a:t>
            </a:r>
          </a:p>
          <a:p>
            <a:pPr marL="0" indent="0" algn="just" rtl="1">
              <a:buNone/>
            </a:pPr>
            <a:r>
              <a:rPr lang="fa-IR" sz="2800" b="1" dirty="0" smtClean="0">
                <a:solidFill>
                  <a:srgbClr val="052BCB"/>
                </a:solidFill>
                <a:cs typeface="B Nazanin" pitchFamily="2" charset="-78"/>
              </a:rPr>
              <a:t>3- واکنش های چرخشی ثانوی(4 تا 8 ماهگی): </a:t>
            </a:r>
          </a:p>
          <a:p>
            <a:pPr marL="0" indent="0" algn="just" rtl="1">
              <a:buNone/>
            </a:pPr>
            <a:r>
              <a:rPr lang="fa-IR" sz="2800" b="1" dirty="0">
                <a:solidFill>
                  <a:srgbClr val="052BCB"/>
                </a:solidFill>
                <a:cs typeface="B Nazanin" pitchFamily="2" charset="-78"/>
              </a:rPr>
              <a:t> </a:t>
            </a:r>
            <a:r>
              <a:rPr lang="fa-IR" sz="2800" b="1" dirty="0" smtClean="0">
                <a:solidFill>
                  <a:srgbClr val="052BCB"/>
                </a:solidFill>
                <a:cs typeface="B Nazanin" pitchFamily="2" charset="-78"/>
              </a:rPr>
              <a:t>   نشستن، رساندن خود و دستکاری اشیاء، توجه به بیرون ومحیط، تکرار اعمال به قصد</a:t>
            </a:r>
            <a:r>
              <a:rPr lang="en-US" sz="2800" b="1" dirty="0" smtClean="0">
                <a:solidFill>
                  <a:srgbClr val="052BCB"/>
                </a:solidFill>
                <a:cs typeface="B Nazanin" pitchFamily="2" charset="-78"/>
              </a:rPr>
              <a:t> </a:t>
            </a:r>
            <a:r>
              <a:rPr lang="fa-IR" sz="2800" b="1" dirty="0" smtClean="0">
                <a:solidFill>
                  <a:srgbClr val="052BCB"/>
                </a:solidFill>
                <a:cs typeface="B Nazanin" pitchFamily="2" charset="-78"/>
              </a:rPr>
              <a:t>نتایج جالب، توانایی اندک در تقلید رفتارهای آشنا   </a:t>
            </a:r>
            <a:endParaRPr lang="en-US" sz="2800" b="1" dirty="0">
              <a:solidFill>
                <a:srgbClr val="FF0000"/>
              </a:solidFill>
              <a:cs typeface="B Nazanin" pitchFamily="2" charset="-78"/>
            </a:endParaRPr>
          </a:p>
        </p:txBody>
      </p:sp>
    </p:spTree>
    <p:extLst>
      <p:ext uri="{BB962C8B-B14F-4D97-AF65-F5344CB8AC3E}">
        <p14:creationId xmlns:p14="http://schemas.microsoft.com/office/powerpoint/2010/main" val="7409874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052BCB"/>
                </a:solidFill>
                <a:cs typeface="B Nazanin" pitchFamily="2" charset="-78"/>
              </a:rPr>
              <a:t>1. </a:t>
            </a:r>
            <a:r>
              <a:rPr lang="fa-IR" sz="3600" b="1" dirty="0">
                <a:solidFill>
                  <a:srgbClr val="052BCB"/>
                </a:solidFill>
                <a:cs typeface="B Nazanin" pitchFamily="2" charset="-78"/>
              </a:rPr>
              <a:t>مرحله حسی-</a:t>
            </a:r>
            <a:r>
              <a:rPr lang="en-US" sz="3600" b="1" dirty="0">
                <a:solidFill>
                  <a:srgbClr val="052BCB"/>
                </a:solidFill>
                <a:cs typeface="B Nazanin" pitchFamily="2" charset="-78"/>
              </a:rPr>
              <a:t> </a:t>
            </a:r>
            <a:r>
              <a:rPr lang="fa-IR" sz="3600" b="1" dirty="0">
                <a:solidFill>
                  <a:srgbClr val="052BCB"/>
                </a:solidFill>
                <a:cs typeface="B Nazanin" pitchFamily="2" charset="-78"/>
              </a:rPr>
              <a:t>حرکتی: </a:t>
            </a:r>
            <a:r>
              <a:rPr lang="fa-IR" sz="3200" b="1" dirty="0">
                <a:solidFill>
                  <a:srgbClr val="FF0000"/>
                </a:solidFill>
                <a:cs typeface="B Nazanin" pitchFamily="2" charset="-78"/>
              </a:rPr>
              <a:t>تولد تا 2 </a:t>
            </a:r>
            <a:r>
              <a:rPr lang="fa-IR" sz="3200" b="1" dirty="0" smtClean="0">
                <a:solidFill>
                  <a:srgbClr val="FF0000"/>
                </a:solidFill>
                <a:cs typeface="B Nazanin" pitchFamily="2" charset="-78"/>
              </a:rPr>
              <a:t>سالگی</a:t>
            </a:r>
            <a:endParaRPr lang="en-US" sz="3200" dirty="0"/>
          </a:p>
        </p:txBody>
      </p:sp>
      <p:sp>
        <p:nvSpPr>
          <p:cNvPr id="3" name="Content Placeholder 2"/>
          <p:cNvSpPr>
            <a:spLocks noGrp="1"/>
          </p:cNvSpPr>
          <p:nvPr>
            <p:ph sz="quarter" idx="1"/>
          </p:nvPr>
        </p:nvSpPr>
        <p:spPr>
          <a:xfrm>
            <a:off x="76200" y="1371600"/>
            <a:ext cx="8915400" cy="5486400"/>
          </a:xfrm>
        </p:spPr>
        <p:txBody>
          <a:bodyPr>
            <a:normAutofit lnSpcReduction="10000"/>
          </a:bodyPr>
          <a:lstStyle/>
          <a:p>
            <a:pPr marL="0" indent="0" algn="just" rtl="1">
              <a:buNone/>
            </a:pPr>
            <a:r>
              <a:rPr lang="fa-IR" sz="3000" b="1" dirty="0" smtClean="0">
                <a:solidFill>
                  <a:srgbClr val="052BCB"/>
                </a:solidFill>
                <a:cs typeface="B Nazanin" pitchFamily="2" charset="-78"/>
              </a:rPr>
              <a:t>4- هماهنگی حرکت های چرخشی (8 تا 12 ماهگی): </a:t>
            </a:r>
          </a:p>
          <a:p>
            <a:pPr marL="0" indent="0" algn="just" rtl="1">
              <a:buNone/>
            </a:pPr>
            <a:r>
              <a:rPr lang="fa-IR" sz="2400" b="1" dirty="0">
                <a:solidFill>
                  <a:srgbClr val="052BCB"/>
                </a:solidFill>
                <a:cs typeface="B Nazanin" pitchFamily="2" charset="-78"/>
              </a:rPr>
              <a:t> </a:t>
            </a:r>
            <a:r>
              <a:rPr lang="fa-IR" sz="2400" b="1" dirty="0" smtClean="0">
                <a:solidFill>
                  <a:srgbClr val="052BCB"/>
                </a:solidFill>
                <a:cs typeface="B Nazanin" pitchFamily="2" charset="-78"/>
              </a:rPr>
              <a:t>  </a:t>
            </a:r>
            <a:r>
              <a:rPr lang="fa-IR" sz="2400" b="1" dirty="0" smtClean="0">
                <a:solidFill>
                  <a:srgbClr val="FF0000"/>
                </a:solidFill>
                <a:cs typeface="B Nazanin" pitchFamily="2" charset="-78"/>
              </a:rPr>
              <a:t>رفتارهای عمدی و هدف مند(پرتاب کردن)</a:t>
            </a:r>
            <a:r>
              <a:rPr lang="fa-IR" sz="2400" b="1" dirty="0" smtClean="0">
                <a:solidFill>
                  <a:srgbClr val="052BCB"/>
                </a:solidFill>
                <a:cs typeface="B Nazanin" pitchFamily="2" charset="-78"/>
              </a:rPr>
              <a:t>، استفاده از طرحواره هابرای حل مسائل ساده (پیدا کردن اشیاء پنهان شده)، یعنی ایجاد پایداری شیء، رفتار ناشی از پیش بینی، تقلید از دیگران در کارها (ضربه زدن به شیء).</a:t>
            </a:r>
          </a:p>
          <a:p>
            <a:pPr marL="0" indent="0" algn="just" rtl="1">
              <a:buNone/>
            </a:pPr>
            <a:r>
              <a:rPr lang="fa-IR" sz="3000" b="1" dirty="0" smtClean="0">
                <a:solidFill>
                  <a:srgbClr val="052BCB"/>
                </a:solidFill>
                <a:cs typeface="B Nazanin" pitchFamily="2" charset="-78"/>
              </a:rPr>
              <a:t>5-  واکنش های چرخشی سوم(12 تا 18 ماهگی): </a:t>
            </a:r>
          </a:p>
          <a:p>
            <a:pPr marL="0" indent="0" algn="just" rtl="1">
              <a:buNone/>
            </a:pPr>
            <a:r>
              <a:rPr lang="fa-IR" sz="2400" b="1" dirty="0">
                <a:solidFill>
                  <a:srgbClr val="052BCB"/>
                </a:solidFill>
                <a:cs typeface="B Nazanin" pitchFamily="2" charset="-78"/>
              </a:rPr>
              <a:t> </a:t>
            </a:r>
            <a:r>
              <a:rPr lang="fa-IR" sz="2400" b="1" dirty="0" smtClean="0">
                <a:solidFill>
                  <a:srgbClr val="052BCB"/>
                </a:solidFill>
                <a:cs typeface="B Nazanin" pitchFamily="2" charset="-78"/>
              </a:rPr>
              <a:t>  رفتار هدفمند، استفاده از ابزارها برای حل مساله(ترکیب طرحواره ها)، پایداری شیء (پیشرفته تر،جست وجو درچند محل)</a:t>
            </a:r>
          </a:p>
          <a:p>
            <a:pPr marL="0" indent="0" algn="just" rtl="1">
              <a:buNone/>
            </a:pPr>
            <a:r>
              <a:rPr lang="fa-IR" sz="3000" b="1" dirty="0" smtClean="0">
                <a:solidFill>
                  <a:srgbClr val="052BCB"/>
                </a:solidFill>
                <a:cs typeface="B Nazanin" pitchFamily="2" charset="-78"/>
              </a:rPr>
              <a:t>6- بازنمایی ذهنی (18 تا 24ماهگی):</a:t>
            </a:r>
          </a:p>
          <a:p>
            <a:pPr marL="0" indent="0" algn="just" rtl="1">
              <a:buNone/>
            </a:pPr>
            <a:r>
              <a:rPr lang="fa-IR" sz="2400" b="1" dirty="0" smtClean="0">
                <a:solidFill>
                  <a:srgbClr val="052BCB"/>
                </a:solidFill>
                <a:cs typeface="B Nazanin" pitchFamily="2" charset="-78"/>
              </a:rPr>
              <a:t>    بازنمایی ذهنی (تجسم درونی اطلاعات که ذهن می تواند دستکاری کند)، </a:t>
            </a:r>
          </a:p>
          <a:p>
            <a:pPr marL="0" indent="0" algn="just" rtl="1">
              <a:buNone/>
            </a:pPr>
            <a:r>
              <a:rPr lang="fa-IR" sz="2400" b="1" dirty="0" smtClean="0">
                <a:solidFill>
                  <a:srgbClr val="052BCB"/>
                </a:solidFill>
                <a:cs typeface="B Nazanin" pitchFamily="2" charset="-78"/>
              </a:rPr>
              <a:t>    شامل: </a:t>
            </a:r>
            <a:r>
              <a:rPr lang="fa-IR" sz="2400" b="1" dirty="0" smtClean="0">
                <a:solidFill>
                  <a:srgbClr val="FF3300"/>
                </a:solidFill>
                <a:cs typeface="B Nazanin" pitchFamily="2" charset="-78"/>
              </a:rPr>
              <a:t>الف) </a:t>
            </a:r>
            <a:r>
              <a:rPr lang="fa-IR" sz="2400" b="1" dirty="0" smtClean="0">
                <a:solidFill>
                  <a:srgbClr val="052BCB"/>
                </a:solidFill>
                <a:cs typeface="B Nazanin" pitchFamily="2" charset="-78"/>
              </a:rPr>
              <a:t>تصاویر ذهنی اشیا و... </a:t>
            </a:r>
            <a:r>
              <a:rPr lang="fa-IR" sz="2400" b="1" dirty="0" smtClean="0">
                <a:solidFill>
                  <a:srgbClr val="FF3300"/>
                </a:solidFill>
                <a:cs typeface="B Nazanin" pitchFamily="2" charset="-78"/>
              </a:rPr>
              <a:t>ب) </a:t>
            </a:r>
            <a:r>
              <a:rPr lang="fa-IR" sz="2400" b="1" dirty="0" smtClean="0">
                <a:solidFill>
                  <a:srgbClr val="052BCB"/>
                </a:solidFill>
                <a:cs typeface="B Nazanin" pitchFamily="2" charset="-78"/>
              </a:rPr>
              <a:t>مفاهیم و طبقات</a:t>
            </a:r>
          </a:p>
          <a:p>
            <a:pPr marL="0" indent="0" algn="just" rtl="1">
              <a:buNone/>
            </a:pPr>
            <a:r>
              <a:rPr lang="fa-IR" sz="2400" b="1" dirty="0" smtClean="0">
                <a:solidFill>
                  <a:srgbClr val="052BCB"/>
                </a:solidFill>
                <a:cs typeface="B Nazanin" pitchFamily="2" charset="-78"/>
              </a:rPr>
              <a:t>     تصویر ذهنی، ردیابی و  تقلید معوق (کپی کردن) و فکر کردن (بازی وانمود کردن: فعالیت های روزمره و تخیلی مشابه بزرگسلان)را کارآمدتر می کند.</a:t>
            </a:r>
          </a:p>
          <a:p>
            <a:pPr algn="just" rtl="1">
              <a:buFont typeface="Arial" panose="020B0604020202020204" pitchFamily="34" charset="0"/>
              <a:buChar char="•"/>
            </a:pPr>
            <a:r>
              <a:rPr lang="fa-IR" sz="2400" b="1" dirty="0" smtClean="0">
                <a:solidFill>
                  <a:srgbClr val="052BCB"/>
                </a:solidFill>
                <a:cs typeface="B Nazanin" pitchFamily="2" charset="-78"/>
              </a:rPr>
              <a:t>نمادهای ذهنی ابزار مهم تفکر هستند.</a:t>
            </a:r>
          </a:p>
        </p:txBody>
      </p:sp>
    </p:spTree>
    <p:extLst>
      <p:ext uri="{BB962C8B-B14F-4D97-AF65-F5344CB8AC3E}">
        <p14:creationId xmlns:p14="http://schemas.microsoft.com/office/powerpoint/2010/main" val="31813879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b="1" dirty="0">
                <a:solidFill>
                  <a:srgbClr val="052BCB"/>
                </a:solidFill>
                <a:cs typeface="B Nazanin" pitchFamily="2" charset="-78"/>
              </a:rPr>
              <a:t>1. مرحله حسی-</a:t>
            </a:r>
            <a:r>
              <a:rPr lang="en-US" sz="3200" b="1" dirty="0">
                <a:solidFill>
                  <a:srgbClr val="052BCB"/>
                </a:solidFill>
                <a:cs typeface="B Nazanin" pitchFamily="2" charset="-78"/>
              </a:rPr>
              <a:t> </a:t>
            </a:r>
            <a:r>
              <a:rPr lang="fa-IR" sz="3200" b="1" dirty="0">
                <a:solidFill>
                  <a:srgbClr val="052BCB"/>
                </a:solidFill>
                <a:cs typeface="B Nazanin" pitchFamily="2" charset="-78"/>
              </a:rPr>
              <a:t>حرکتی: </a:t>
            </a:r>
            <a:r>
              <a:rPr lang="fa-IR" sz="2800" b="1" dirty="0">
                <a:solidFill>
                  <a:srgbClr val="FF0000"/>
                </a:solidFill>
                <a:cs typeface="B Nazanin" pitchFamily="2" charset="-78"/>
              </a:rPr>
              <a:t>تولد تا 2 سالگی</a:t>
            </a:r>
            <a:endParaRPr lang="en-US" dirty="0"/>
          </a:p>
        </p:txBody>
      </p:sp>
      <p:sp>
        <p:nvSpPr>
          <p:cNvPr id="3" name="Content Placeholder 2"/>
          <p:cNvSpPr>
            <a:spLocks noGrp="1"/>
          </p:cNvSpPr>
          <p:nvPr>
            <p:ph sz="quarter" idx="1"/>
          </p:nvPr>
        </p:nvSpPr>
        <p:spPr/>
        <p:txBody>
          <a:bodyPr>
            <a:normAutofit/>
          </a:bodyPr>
          <a:lstStyle/>
          <a:p>
            <a:pPr marL="0" indent="0" algn="just" rtl="1">
              <a:buNone/>
            </a:pPr>
            <a:r>
              <a:rPr lang="fa-IR" sz="3200" b="1" dirty="0" smtClean="0">
                <a:solidFill>
                  <a:srgbClr val="052BCB"/>
                </a:solidFill>
                <a:cs typeface="B Nazanin" pitchFamily="2" charset="-78"/>
              </a:rPr>
              <a:t>سال </a:t>
            </a:r>
            <a:r>
              <a:rPr lang="fa-IR" sz="3200" b="1" dirty="0">
                <a:solidFill>
                  <a:srgbClr val="052BCB"/>
                </a:solidFill>
                <a:cs typeface="B Nazanin" pitchFamily="2" charset="-78"/>
              </a:rPr>
              <a:t>دوم: </a:t>
            </a:r>
            <a:r>
              <a:rPr lang="fa-IR" sz="3200" b="1" dirty="0" smtClean="0">
                <a:solidFill>
                  <a:srgbClr val="052BCB"/>
                </a:solidFill>
                <a:cs typeface="B Nazanin" pitchFamily="2" charset="-78"/>
              </a:rPr>
              <a:t>واکنش </a:t>
            </a:r>
            <a:r>
              <a:rPr lang="fa-IR" sz="3200" b="1" dirty="0">
                <a:solidFill>
                  <a:srgbClr val="052BCB"/>
                </a:solidFill>
                <a:cs typeface="B Nazanin" pitchFamily="2" charset="-78"/>
              </a:rPr>
              <a:t>چرخشی هدفمند با قصد تولید</a:t>
            </a:r>
            <a:r>
              <a:rPr lang="fa-IR" sz="3200" b="1" dirty="0" smtClean="0">
                <a:solidFill>
                  <a:srgbClr val="052BCB"/>
                </a:solidFill>
                <a:cs typeface="B Nazanin" pitchFamily="2" charset="-78"/>
              </a:rPr>
              <a:t>.</a:t>
            </a:r>
          </a:p>
          <a:p>
            <a:pPr algn="just" rtl="1">
              <a:buFontTx/>
              <a:buChar char="-"/>
            </a:pPr>
            <a:r>
              <a:rPr lang="fa-IR" sz="3200" b="1" dirty="0" smtClean="0">
                <a:solidFill>
                  <a:srgbClr val="052BCB"/>
                </a:solidFill>
                <a:cs typeface="B Nazanin" pitchFamily="2" charset="-78"/>
              </a:rPr>
              <a:t>بازنمایی ذهنی: </a:t>
            </a:r>
          </a:p>
          <a:p>
            <a:pPr algn="just" rtl="1">
              <a:buFontTx/>
              <a:buChar char="-"/>
            </a:pPr>
            <a:r>
              <a:rPr lang="fa-IR" sz="3200" b="1" dirty="0" smtClean="0">
                <a:solidFill>
                  <a:srgbClr val="052BCB"/>
                </a:solidFill>
                <a:cs typeface="B Nazanin" pitchFamily="2" charset="-78"/>
              </a:rPr>
              <a:t>تجسم اشیا.</a:t>
            </a:r>
            <a:r>
              <a:rPr lang="fa-IR" sz="3200" dirty="0" smtClean="0">
                <a:solidFill>
                  <a:srgbClr val="052BCB"/>
                </a:solidFill>
                <a:cs typeface="B Nazanin" pitchFamily="2" charset="-78"/>
              </a:rPr>
              <a:t>افزایش تسلط برخود.در </a:t>
            </a:r>
            <a:r>
              <a:rPr lang="fa-IR" sz="3200" dirty="0">
                <a:solidFill>
                  <a:srgbClr val="052BCB"/>
                </a:solidFill>
                <a:cs typeface="B Nazanin" pitchFamily="2" charset="-78"/>
              </a:rPr>
              <a:t>نتـیجه آنها برای حل کردن مسـائل ساده، روش هایـی را ابداع می کنند( نظیر کشیدن اهرمی برای شنیدن موسیقی از ضبط صوت، یافتن اسباب بازی پنهان شده، و گذاشتن اشیاء در یک ظرف و بیرون آوردن آنها، و ...).</a:t>
            </a:r>
          </a:p>
          <a:p>
            <a:pPr algn="just" rtl="1"/>
            <a:r>
              <a:rPr lang="fa-IR" sz="3200" dirty="0">
                <a:solidFill>
                  <a:srgbClr val="052BCB"/>
                </a:solidFill>
                <a:cs typeface="B Nazanin" pitchFamily="2" charset="-78"/>
              </a:rPr>
              <a:t>حرکت و حس منبع اولیه شناخت کودک است</a:t>
            </a:r>
          </a:p>
          <a:p>
            <a:pPr algn="just" rtl="1"/>
            <a:r>
              <a:rPr lang="fa-IR" sz="3200" dirty="0">
                <a:solidFill>
                  <a:srgbClr val="052BCB"/>
                </a:solidFill>
                <a:cs typeface="B Nazanin" pitchFamily="2" charset="-78"/>
              </a:rPr>
              <a:t>خودپیروی/ خودمیان بینی</a:t>
            </a:r>
            <a:endParaRPr lang="en-US" sz="3200" dirty="0">
              <a:solidFill>
                <a:srgbClr val="052BCB"/>
              </a:solidFill>
              <a:cs typeface="B Nazanin" pitchFamily="2" charset="-78"/>
            </a:endParaRPr>
          </a:p>
          <a:p>
            <a:pPr marL="0" indent="0" algn="just" rtl="1">
              <a:buNone/>
            </a:pPr>
            <a:endParaRPr lang="en-US" sz="2400" b="1" dirty="0">
              <a:solidFill>
                <a:srgbClr val="FF0000"/>
              </a:solidFill>
              <a:cs typeface="B Nazanin" pitchFamily="2" charset="-78"/>
            </a:endParaRPr>
          </a:p>
        </p:txBody>
      </p:sp>
    </p:spTree>
    <p:extLst>
      <p:ext uri="{BB962C8B-B14F-4D97-AF65-F5344CB8AC3E}">
        <p14:creationId xmlns:p14="http://schemas.microsoft.com/office/powerpoint/2010/main" val="3633644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ی‬ ‫مرحله‬‫عملیاتی‬ ‫پیش‬(Preoprational):(2-7‫سالگی‬)&#10;‫قالب‬ ‫در‬ ‫اندیشیدن‬ ‫آغاز‬‫نمادها‬&#10;‫نیافته‬ ‫تسلط‬ ‫ذهنی‬ ‫عم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8448"/>
            <a:ext cx="9118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08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6199581"/>
              </p:ext>
            </p:extLst>
          </p:nvPr>
        </p:nvGraphicFramePr>
        <p:xfrm>
          <a:off x="0" y="914400"/>
          <a:ext cx="9144000" cy="5974080"/>
        </p:xfrm>
        <a:graphic>
          <a:graphicData uri="http://schemas.openxmlformats.org/drawingml/2006/table">
            <a:tbl>
              <a:tblPr firstRow="1" bandRow="1">
                <a:tableStyleId>{21E4AEA4-8DFA-4A89-87EB-49C32662AFE0}</a:tableStyleId>
              </a:tblPr>
              <a:tblGrid>
                <a:gridCol w="7010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609600">
                <a:tc>
                  <a:txBody>
                    <a:bodyPr/>
                    <a:lstStyle/>
                    <a:p>
                      <a:pPr algn="ctr"/>
                      <a:r>
                        <a:rPr lang="fa-IR" sz="3200" dirty="0" smtClean="0">
                          <a:cs typeface="B Nazanin" pitchFamily="2" charset="-78"/>
                        </a:rPr>
                        <a:t>شرح</a:t>
                      </a:r>
                      <a:endParaRPr lang="en-US" sz="3200" dirty="0">
                        <a:cs typeface="B Nazanin" pitchFamily="2" charset="-78"/>
                      </a:endParaRPr>
                    </a:p>
                  </a:txBody>
                  <a:tcPr/>
                </a:tc>
                <a:tc>
                  <a:txBody>
                    <a:bodyPr/>
                    <a:lstStyle/>
                    <a:p>
                      <a:pPr algn="ctr"/>
                      <a:r>
                        <a:rPr lang="fa-IR" sz="3200" dirty="0" smtClean="0">
                          <a:cs typeface="B Nazanin" pitchFamily="2" charset="-78"/>
                        </a:rPr>
                        <a:t>سن</a:t>
                      </a:r>
                      <a:endParaRPr lang="en-US" sz="3200" dirty="0">
                        <a:cs typeface="B Nazanin" pitchFamily="2" charset="-78"/>
                      </a:endParaRPr>
                    </a:p>
                  </a:txBody>
                  <a:tcPr/>
                </a:tc>
                <a:tc>
                  <a:txBody>
                    <a:bodyPr/>
                    <a:lstStyle/>
                    <a:p>
                      <a:pPr algn="ctr"/>
                      <a:r>
                        <a:rPr lang="fa-IR" sz="3200" dirty="0" smtClean="0">
                          <a:cs typeface="B Nazanin" pitchFamily="2" charset="-78"/>
                        </a:rPr>
                        <a:t>مرحله</a:t>
                      </a:r>
                      <a:endParaRPr lang="en-US" sz="3200" dirty="0">
                        <a:cs typeface="B Nazanin" pitchFamily="2" charset="-78"/>
                      </a:endParaRPr>
                    </a:p>
                  </a:txBody>
                  <a:tcPr/>
                </a:tc>
                <a:extLst>
                  <a:ext uri="{0D108BD9-81ED-4DB2-BD59-A6C34878D82A}">
                    <a16:rowId xmlns:a16="http://schemas.microsoft.com/office/drawing/2014/main" val="10000"/>
                  </a:ext>
                </a:extLst>
              </a:tr>
              <a:tr h="1359055">
                <a:tc>
                  <a:txBody>
                    <a:bodyPr/>
                    <a:lstStyle/>
                    <a:p>
                      <a:pPr algn="just" rtl="1"/>
                      <a:r>
                        <a:rPr lang="fa-IR" sz="2800" dirty="0" smtClean="0">
                          <a:cs typeface="B Nazanin" pitchFamily="2" charset="-78"/>
                        </a:rPr>
                        <a:t>استدلال کودکان منطقی می شود.</a:t>
                      </a:r>
                    </a:p>
                    <a:p>
                      <a:pPr algn="just" rtl="1"/>
                      <a:r>
                        <a:rPr lang="fa-IR" sz="3200" u="sng" baseline="0" dirty="0" smtClean="0">
                          <a:solidFill>
                            <a:srgbClr val="FF0000"/>
                          </a:solidFill>
                          <a:cs typeface="B Nazanin" pitchFamily="2" charset="-78"/>
                        </a:rPr>
                        <a:t>نگهداری ذهنی: </a:t>
                      </a:r>
                      <a:r>
                        <a:rPr lang="fa-IR" sz="2800" baseline="0" dirty="0" smtClean="0">
                          <a:cs typeface="B Nazanin" pitchFamily="2" charset="-78"/>
                        </a:rPr>
                        <a:t>کودکان دبستانی می فهمند که مقدار شربت یا خمیر بازی حتی بعد از این که شکل آنها تغییر یافته است، ثابت می ماند. آنها همچنین اشیاء را در </a:t>
                      </a:r>
                      <a:r>
                        <a:rPr lang="fa-IR" sz="2800" u="sng" baseline="0" dirty="0" smtClean="0">
                          <a:solidFill>
                            <a:srgbClr val="FF0000"/>
                          </a:solidFill>
                          <a:cs typeface="B Nazanin" pitchFamily="2" charset="-78"/>
                        </a:rPr>
                        <a:t>طبقات و زیر طبقات</a:t>
                      </a:r>
                      <a:r>
                        <a:rPr lang="fa-IR" sz="2800" baseline="0" dirty="0" smtClean="0">
                          <a:cs typeface="B Nazanin" pitchFamily="2" charset="-78"/>
                        </a:rPr>
                        <a:t>، سازمان می دهند. با این حال، تفکر آنها هنوز انتزاعی نیست.</a:t>
                      </a:r>
                      <a:endParaRPr lang="en-US" sz="2800" dirty="0">
                        <a:cs typeface="B Nazanin" pitchFamily="2" charset="-78"/>
                      </a:endParaRPr>
                    </a:p>
                  </a:txBody>
                  <a:tcPr/>
                </a:tc>
                <a:tc>
                  <a:txBody>
                    <a:bodyPr/>
                    <a:lstStyle/>
                    <a:p>
                      <a:pPr algn="ctr" rtl="1"/>
                      <a:r>
                        <a:rPr lang="fa-IR" sz="2800" b="1" dirty="0" smtClean="0">
                          <a:solidFill>
                            <a:srgbClr val="FF0000"/>
                          </a:solidFill>
                          <a:cs typeface="B Nazanin" pitchFamily="2" charset="-78"/>
                        </a:rPr>
                        <a:t>7 تا  </a:t>
                      </a:r>
                    </a:p>
                    <a:p>
                      <a:pPr algn="ctr" rtl="1"/>
                      <a:r>
                        <a:rPr lang="fa-IR" sz="2800" b="1" dirty="0" smtClean="0">
                          <a:solidFill>
                            <a:srgbClr val="FF0000"/>
                          </a:solidFill>
                          <a:cs typeface="B Nazanin" pitchFamily="2" charset="-78"/>
                        </a:rPr>
                        <a:t>11</a:t>
                      </a:r>
                    </a:p>
                    <a:p>
                      <a:pPr algn="ctr" rtl="1"/>
                      <a:r>
                        <a:rPr lang="fa-IR" sz="2800" b="1" dirty="0" smtClean="0">
                          <a:solidFill>
                            <a:srgbClr val="FF0000"/>
                          </a:solidFill>
                          <a:cs typeface="B Nazanin" pitchFamily="2" charset="-78"/>
                        </a:rPr>
                        <a:t>سالگی </a:t>
                      </a:r>
                      <a:endParaRPr lang="en-US" sz="2800" b="1" dirty="0">
                        <a:solidFill>
                          <a:srgbClr val="FF0000"/>
                        </a:solidFill>
                        <a:cs typeface="B Nazanin" pitchFamily="2" charset="-78"/>
                      </a:endParaRPr>
                    </a:p>
                  </a:txBody>
                  <a:tcPr/>
                </a:tc>
                <a:tc>
                  <a:txBody>
                    <a:bodyPr/>
                    <a:lstStyle/>
                    <a:p>
                      <a:pPr algn="just" rtl="1"/>
                      <a:r>
                        <a:rPr lang="fa-IR" sz="2400" b="1" dirty="0" smtClean="0">
                          <a:solidFill>
                            <a:srgbClr val="052BCB"/>
                          </a:solidFill>
                          <a:cs typeface="B Nazanin" pitchFamily="2" charset="-78"/>
                        </a:rPr>
                        <a:t>عملیات </a:t>
                      </a:r>
                      <a:r>
                        <a:rPr lang="fa-IR" sz="3200" b="1" dirty="0" smtClean="0">
                          <a:solidFill>
                            <a:srgbClr val="052BCB"/>
                          </a:solidFill>
                          <a:cs typeface="B Nazanin" pitchFamily="2" charset="-78"/>
                        </a:rPr>
                        <a:t>عینی</a:t>
                      </a:r>
                      <a:r>
                        <a:rPr lang="fa-IR" sz="2400" b="1" dirty="0" smtClean="0">
                          <a:solidFill>
                            <a:srgbClr val="052BCB"/>
                          </a:solidFill>
                          <a:cs typeface="B Nazanin" pitchFamily="2" charset="-78"/>
                        </a:rPr>
                        <a:t> </a:t>
                      </a:r>
                      <a:endParaRPr lang="en-US" sz="2400" b="1" dirty="0">
                        <a:solidFill>
                          <a:srgbClr val="052BCB"/>
                        </a:solidFill>
                        <a:cs typeface="B Nazanin" pitchFamily="2" charset="-78"/>
                      </a:endParaRPr>
                    </a:p>
                  </a:txBody>
                  <a:tcPr/>
                </a:tc>
                <a:extLst>
                  <a:ext uri="{0D108BD9-81ED-4DB2-BD59-A6C34878D82A}">
                    <a16:rowId xmlns:a16="http://schemas.microsoft.com/office/drawing/2014/main" val="10003"/>
                  </a:ext>
                </a:extLst>
              </a:tr>
              <a:tr h="1675115">
                <a:tc>
                  <a:txBody>
                    <a:bodyPr/>
                    <a:lstStyle/>
                    <a:p>
                      <a:pPr algn="just" rtl="1"/>
                      <a:r>
                        <a:rPr lang="fa-IR" sz="2800" dirty="0" smtClean="0">
                          <a:cs typeface="B Nazanin" pitchFamily="2" charset="-78"/>
                        </a:rPr>
                        <a:t>توانایی </a:t>
                      </a:r>
                      <a:r>
                        <a:rPr lang="fa-IR" sz="2800" dirty="0" smtClean="0">
                          <a:solidFill>
                            <a:srgbClr val="FF0000"/>
                          </a:solidFill>
                          <a:cs typeface="B Nazanin" pitchFamily="2" charset="-78"/>
                        </a:rPr>
                        <a:t>تفکر انتزاعی و منظم</a:t>
                      </a:r>
                      <a:r>
                        <a:rPr lang="fa-IR" sz="2800" dirty="0" smtClean="0">
                          <a:cs typeface="B Nazanin" pitchFamily="2" charset="-78"/>
                        </a:rPr>
                        <a:t>،</a:t>
                      </a:r>
                      <a:r>
                        <a:rPr lang="fa-IR" sz="2800" baseline="0" dirty="0" smtClean="0">
                          <a:cs typeface="B Nazanin" pitchFamily="2" charset="-78"/>
                        </a:rPr>
                        <a:t> نوجوانان را قادر می سازد تا وقتی با مسأله ای رو به رو می شوند، با </a:t>
                      </a:r>
                      <a:r>
                        <a:rPr lang="fa-IR" sz="2800" baseline="0" dirty="0" smtClean="0">
                          <a:solidFill>
                            <a:srgbClr val="FF0000"/>
                          </a:solidFill>
                          <a:cs typeface="B Nazanin" pitchFamily="2" charset="-78"/>
                        </a:rPr>
                        <a:t>فرضیه ها </a:t>
                      </a:r>
                      <a:r>
                        <a:rPr lang="fa-IR" sz="2800" baseline="0" dirty="0" smtClean="0">
                          <a:cs typeface="B Nazanin" pitchFamily="2" charset="-78"/>
                        </a:rPr>
                        <a:t>شروع کنند، از </a:t>
                      </a:r>
                      <a:r>
                        <a:rPr lang="fa-IR" sz="2800" baseline="0" dirty="0" smtClean="0">
                          <a:solidFill>
                            <a:srgbClr val="FF0000"/>
                          </a:solidFill>
                          <a:cs typeface="B Nazanin" pitchFamily="2" charset="-78"/>
                        </a:rPr>
                        <a:t>استنباط هایِ </a:t>
                      </a:r>
                      <a:r>
                        <a:rPr lang="fa-IR" sz="2800" baseline="0" dirty="0" smtClean="0">
                          <a:cs typeface="B Nazanin" pitchFamily="2" charset="-78"/>
                        </a:rPr>
                        <a:t>آزمون پذیر نتیجه گیری کنند، و متغیرها را </a:t>
                      </a:r>
                      <a:r>
                        <a:rPr lang="fa-IR" sz="2800" baseline="0" dirty="0" smtClean="0">
                          <a:solidFill>
                            <a:srgbClr val="FF0000"/>
                          </a:solidFill>
                          <a:cs typeface="B Nazanin" pitchFamily="2" charset="-78"/>
                        </a:rPr>
                        <a:t>جدا</a:t>
                      </a:r>
                      <a:r>
                        <a:rPr lang="fa-IR" sz="2800" baseline="0" dirty="0" smtClean="0">
                          <a:cs typeface="B Nazanin" pitchFamily="2" charset="-78"/>
                        </a:rPr>
                        <a:t> و </a:t>
                      </a:r>
                      <a:r>
                        <a:rPr lang="fa-IR" sz="2800" baseline="0" dirty="0" smtClean="0">
                          <a:solidFill>
                            <a:srgbClr val="FF0000"/>
                          </a:solidFill>
                          <a:cs typeface="B Nazanin" pitchFamily="2" charset="-78"/>
                        </a:rPr>
                        <a:t>ترکیب</a:t>
                      </a:r>
                      <a:r>
                        <a:rPr lang="fa-IR" sz="2800" baseline="0" dirty="0" smtClean="0">
                          <a:cs typeface="B Nazanin" pitchFamily="2" charset="-78"/>
                        </a:rPr>
                        <a:t> کنند تا ببینند کدام استنباط ها تأیید می شوند.</a:t>
                      </a:r>
                    </a:p>
                    <a:p>
                      <a:pPr algn="just" rtl="1"/>
                      <a:r>
                        <a:rPr lang="fa-IR" sz="2800" baseline="0" dirty="0" smtClean="0">
                          <a:cs typeface="B Nazanin" pitchFamily="2" charset="-78"/>
                        </a:rPr>
                        <a:t>نوجوانان همچنین می توانند منطقِ اظهارات کلامی را ارزیابی کنند بدون این که به شرایط عادی دنیای عملی، اشاره ای داشته باشند. </a:t>
                      </a:r>
                      <a:endParaRPr lang="en-US" sz="2800" dirty="0">
                        <a:cs typeface="B Nazanin" pitchFamily="2" charset="-78"/>
                      </a:endParaRPr>
                    </a:p>
                  </a:txBody>
                  <a:tcPr/>
                </a:tc>
                <a:tc>
                  <a:txBody>
                    <a:bodyPr/>
                    <a:lstStyle/>
                    <a:p>
                      <a:pPr algn="ctr" rtl="1"/>
                      <a:r>
                        <a:rPr lang="fa-IR" sz="2800" b="1" dirty="0" smtClean="0">
                          <a:solidFill>
                            <a:srgbClr val="FF0000"/>
                          </a:solidFill>
                          <a:cs typeface="B Nazanin" pitchFamily="2" charset="-78"/>
                        </a:rPr>
                        <a:t>11 سالگی به بعد</a:t>
                      </a:r>
                      <a:endParaRPr lang="en-US" sz="2800" b="1" dirty="0">
                        <a:solidFill>
                          <a:srgbClr val="FF0000"/>
                        </a:solidFill>
                        <a:cs typeface="B Nazanin" pitchFamily="2" charset="-78"/>
                      </a:endParaRPr>
                    </a:p>
                  </a:txBody>
                  <a:tcPr/>
                </a:tc>
                <a:tc>
                  <a:txBody>
                    <a:bodyPr/>
                    <a:lstStyle/>
                    <a:p>
                      <a:pPr algn="just" rtl="1"/>
                      <a:r>
                        <a:rPr lang="fa-IR" sz="2400" b="1" dirty="0" smtClean="0">
                          <a:solidFill>
                            <a:srgbClr val="052BCB"/>
                          </a:solidFill>
                          <a:cs typeface="B Nazanin" pitchFamily="2" charset="-78"/>
                        </a:rPr>
                        <a:t>عملیات</a:t>
                      </a:r>
                      <a:r>
                        <a:rPr lang="fa-IR" sz="2400" b="1" baseline="0" dirty="0" smtClean="0">
                          <a:solidFill>
                            <a:srgbClr val="052BCB"/>
                          </a:solidFill>
                          <a:cs typeface="B Nazanin" pitchFamily="2" charset="-78"/>
                        </a:rPr>
                        <a:t> </a:t>
                      </a:r>
                      <a:r>
                        <a:rPr lang="fa-IR" sz="3200" b="1" dirty="0" smtClean="0">
                          <a:solidFill>
                            <a:srgbClr val="052BCB"/>
                          </a:solidFill>
                          <a:cs typeface="B Nazanin" pitchFamily="2" charset="-78"/>
                        </a:rPr>
                        <a:t>صوری</a:t>
                      </a:r>
                      <a:endParaRPr lang="en-US" sz="3200" b="1" dirty="0">
                        <a:solidFill>
                          <a:srgbClr val="052BCB"/>
                        </a:solidFill>
                        <a:cs typeface="B Nazanin" pitchFamily="2" charset="-78"/>
                      </a:endParaRPr>
                    </a:p>
                  </a:txBody>
                  <a:tcPr/>
                </a:tc>
                <a:extLst>
                  <a:ext uri="{0D108BD9-81ED-4DB2-BD59-A6C34878D82A}">
                    <a16:rowId xmlns:a16="http://schemas.microsoft.com/office/drawing/2014/main" val="10004"/>
                  </a:ext>
                </a:extLst>
              </a:tr>
            </a:tbl>
          </a:graphicData>
        </a:graphic>
      </p:graphicFrame>
      <p:sp>
        <p:nvSpPr>
          <p:cNvPr id="3" name="Title 1"/>
          <p:cNvSpPr txBox="1">
            <a:spLocks/>
          </p:cNvSpPr>
          <p:nvPr/>
        </p:nvSpPr>
        <p:spPr>
          <a:xfrm>
            <a:off x="301752" y="228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rtl="1"/>
            <a:r>
              <a:rPr lang="fa-IR" sz="4000" b="1" dirty="0" smtClean="0">
                <a:solidFill>
                  <a:srgbClr val="052BCB"/>
                </a:solidFill>
                <a:effectLst>
                  <a:outerShdw blurRad="38100" dist="38100" dir="2700000" algn="tl">
                    <a:srgbClr val="000000">
                      <a:alpha val="43137"/>
                    </a:srgbClr>
                  </a:outerShdw>
                </a:effectLst>
                <a:cs typeface="B Nazanin" pitchFamily="2" charset="-78"/>
              </a:rPr>
              <a:t>مراحل رشد شناختی </a:t>
            </a:r>
            <a:r>
              <a:rPr lang="fa-IR" sz="4000" b="1" dirty="0">
                <a:solidFill>
                  <a:srgbClr val="052BCB"/>
                </a:solidFill>
                <a:effectLst>
                  <a:outerShdw blurRad="38100" dist="38100" dir="2700000" algn="tl">
                    <a:srgbClr val="000000">
                      <a:alpha val="43137"/>
                    </a:srgbClr>
                  </a:outerShdw>
                </a:effectLst>
                <a:cs typeface="B Nazanin" pitchFamily="2" charset="-78"/>
              </a:rPr>
              <a:t>پیاژه</a:t>
            </a:r>
            <a:endParaRPr lang="en-US" sz="3600" dirty="0">
              <a:solidFill>
                <a:srgbClr val="052BCB"/>
              </a:solidFill>
            </a:endParaRPr>
          </a:p>
        </p:txBody>
      </p:sp>
    </p:spTree>
    <p:extLst>
      <p:ext uri="{BB962C8B-B14F-4D97-AF65-F5344CB8AC3E}">
        <p14:creationId xmlns:p14="http://schemas.microsoft.com/office/powerpoint/2010/main" val="15522413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solidFill>
                  <a:srgbClr val="052BCB"/>
                </a:solidFill>
                <a:effectLst>
                  <a:outerShdw blurRad="38100" dist="38100" dir="2700000" algn="tl">
                    <a:srgbClr val="000000">
                      <a:alpha val="43137"/>
                    </a:srgbClr>
                  </a:outerShdw>
                </a:effectLst>
                <a:cs typeface="B Nazanin" pitchFamily="2" charset="-78"/>
              </a:rPr>
              <a:t>نقد نظریه </a:t>
            </a:r>
            <a:r>
              <a:rPr lang="fa-IR" sz="4000" b="1" dirty="0">
                <a:solidFill>
                  <a:srgbClr val="052BCB"/>
                </a:solidFill>
                <a:effectLst>
                  <a:outerShdw blurRad="38100" dist="38100" dir="2700000" algn="tl">
                    <a:srgbClr val="000000">
                      <a:alpha val="43137"/>
                    </a:srgbClr>
                  </a:outerShdw>
                </a:effectLst>
                <a:cs typeface="B Nazanin" pitchFamily="2" charset="-78"/>
              </a:rPr>
              <a:t>رشد شناختی </a:t>
            </a:r>
            <a:r>
              <a:rPr lang="fa-IR" sz="4000" b="1" dirty="0" smtClean="0">
                <a:solidFill>
                  <a:srgbClr val="052BCB"/>
                </a:solidFill>
                <a:effectLst>
                  <a:outerShdw blurRad="38100" dist="38100" dir="2700000" algn="tl">
                    <a:srgbClr val="000000">
                      <a:alpha val="43137"/>
                    </a:srgbClr>
                  </a:outerShdw>
                </a:effectLst>
                <a:cs typeface="B Nazanin" pitchFamily="2" charset="-78"/>
              </a:rPr>
              <a:t>پیاژه</a:t>
            </a:r>
            <a:endParaRPr lang="en-US" sz="3600" dirty="0"/>
          </a:p>
        </p:txBody>
      </p:sp>
      <p:sp>
        <p:nvSpPr>
          <p:cNvPr id="3" name="Content Placeholder 2"/>
          <p:cNvSpPr>
            <a:spLocks noGrp="1"/>
          </p:cNvSpPr>
          <p:nvPr>
            <p:ph sz="quarter" idx="1"/>
          </p:nvPr>
        </p:nvSpPr>
        <p:spPr/>
        <p:txBody>
          <a:bodyPr>
            <a:noAutofit/>
          </a:bodyPr>
          <a:lstStyle/>
          <a:p>
            <a:pPr algn="r" rtl="1"/>
            <a:r>
              <a:rPr lang="fa-IR" sz="2800" b="1" dirty="0" smtClean="0">
                <a:solidFill>
                  <a:srgbClr val="FF0000"/>
                </a:solidFill>
                <a:cs typeface="B Zar" panose="00000400000000000000" pitchFamily="2" charset="-78"/>
              </a:rPr>
              <a:t>روش کار پیاژه</a:t>
            </a:r>
            <a:r>
              <a:rPr lang="fa-IR" sz="2800" dirty="0" smtClean="0">
                <a:solidFill>
                  <a:srgbClr val="FF0000"/>
                </a:solidFill>
                <a:cs typeface="B Zar" panose="00000400000000000000" pitchFamily="2" charset="-78"/>
              </a:rPr>
              <a:t>:</a:t>
            </a:r>
          </a:p>
          <a:p>
            <a:pPr marL="0" indent="0" algn="r" rtl="1">
              <a:buNone/>
            </a:pPr>
            <a:r>
              <a:rPr lang="fa-IR" sz="2800" dirty="0" smtClean="0">
                <a:cs typeface="B Zar" panose="00000400000000000000" pitchFamily="2" charset="-78"/>
              </a:rPr>
              <a:t>  - مصاحبه بالینی باز پاسخ:طرح سوالات زنجیره ای بری شناخت تفکر فرد</a:t>
            </a:r>
            <a:endParaRPr lang="fa-IR" sz="2800" dirty="0">
              <a:cs typeface="B Zar" panose="00000400000000000000" pitchFamily="2" charset="-78"/>
            </a:endParaRPr>
          </a:p>
          <a:p>
            <a:pPr algn="r" rtl="1"/>
            <a:r>
              <a:rPr lang="fa-IR" sz="2800" b="1" dirty="0" smtClean="0">
                <a:solidFill>
                  <a:srgbClr val="FF0000"/>
                </a:solidFill>
                <a:cs typeface="B Zar" panose="00000400000000000000" pitchFamily="2" charset="-78"/>
              </a:rPr>
              <a:t>خدمات پیاژه:</a:t>
            </a:r>
          </a:p>
          <a:p>
            <a:pPr marL="0" indent="0" algn="r" rtl="1">
              <a:buNone/>
            </a:pPr>
            <a:r>
              <a:rPr lang="fa-IR" sz="2800" dirty="0">
                <a:cs typeface="B Zar" panose="00000400000000000000" pitchFamily="2" charset="-78"/>
              </a:rPr>
              <a:t> </a:t>
            </a:r>
            <a:r>
              <a:rPr lang="fa-IR" sz="2800" dirty="0" smtClean="0">
                <a:cs typeface="B Zar" panose="00000400000000000000" pitchFamily="2" charset="-78"/>
              </a:rPr>
              <a:t>- در نظر گرفتن کودک به عنوان یادگیرنده فعال</a:t>
            </a:r>
          </a:p>
          <a:p>
            <a:pPr marL="0" indent="0" algn="r" rtl="1">
              <a:buNone/>
            </a:pPr>
            <a:r>
              <a:rPr lang="fa-IR" sz="2800" dirty="0">
                <a:cs typeface="B Zar" panose="00000400000000000000" pitchFamily="2" charset="-78"/>
              </a:rPr>
              <a:t> </a:t>
            </a:r>
            <a:r>
              <a:rPr lang="fa-IR" sz="2800" dirty="0" smtClean="0">
                <a:cs typeface="B Zar" panose="00000400000000000000" pitchFamily="2" charset="-78"/>
              </a:rPr>
              <a:t>- مطالعه درک کودک از دنیا</a:t>
            </a:r>
          </a:p>
          <a:p>
            <a:pPr marL="0" indent="0" algn="r" rtl="1">
              <a:buNone/>
            </a:pPr>
            <a:r>
              <a:rPr lang="fa-IR" sz="2800" dirty="0">
                <a:cs typeface="B Zar" panose="00000400000000000000" pitchFamily="2" charset="-78"/>
              </a:rPr>
              <a:t> </a:t>
            </a:r>
            <a:r>
              <a:rPr lang="fa-IR" sz="2800" dirty="0" smtClean="0">
                <a:cs typeface="B Zar" panose="00000400000000000000" pitchFamily="2" charset="-78"/>
              </a:rPr>
              <a:t>- بررسی استدلال کودک در باره دنیای اجتماعی و ... </a:t>
            </a:r>
          </a:p>
          <a:p>
            <a:pPr marL="0" indent="0" algn="r" rtl="1">
              <a:buNone/>
            </a:pPr>
            <a:r>
              <a:rPr lang="fa-IR" sz="2800" dirty="0">
                <a:cs typeface="B Zar" panose="00000400000000000000" pitchFamily="2" charset="-78"/>
              </a:rPr>
              <a:t> </a:t>
            </a:r>
            <a:r>
              <a:rPr lang="fa-IR" sz="2800" dirty="0" smtClean="0">
                <a:cs typeface="B Zar" panose="00000400000000000000" pitchFamily="2" charset="-78"/>
              </a:rPr>
              <a:t>- شکل گیری روش های آموزشی اکتشافی</a:t>
            </a:r>
          </a:p>
          <a:p>
            <a:pPr algn="r" rtl="1"/>
            <a:r>
              <a:rPr lang="fa-IR" sz="2800" b="1" dirty="0" smtClean="0">
                <a:solidFill>
                  <a:srgbClr val="FF0000"/>
                </a:solidFill>
                <a:cs typeface="B Zar" panose="00000400000000000000" pitchFamily="2" charset="-78"/>
              </a:rPr>
              <a:t>نقاط ضعف نظریه پیاژه:</a:t>
            </a:r>
          </a:p>
          <a:p>
            <a:pPr marL="0" indent="0" algn="r" rtl="1">
              <a:buNone/>
            </a:pPr>
            <a:r>
              <a:rPr lang="fa-IR" sz="2800" dirty="0" smtClean="0">
                <a:cs typeface="B Zar" panose="00000400000000000000" pitchFamily="2" charset="-78"/>
              </a:rPr>
              <a:t> - دست کم گرفتن نوباوگان وکودکان</a:t>
            </a:r>
          </a:p>
          <a:p>
            <a:pPr marL="0" indent="0" algn="r" rtl="1">
              <a:buNone/>
            </a:pPr>
            <a:r>
              <a:rPr lang="fa-IR" sz="2800" dirty="0">
                <a:cs typeface="B Zar" panose="00000400000000000000" pitchFamily="2" charset="-78"/>
              </a:rPr>
              <a:t> </a:t>
            </a:r>
            <a:r>
              <a:rPr lang="fa-IR" sz="2800" dirty="0" smtClean="0">
                <a:cs typeface="B Zar" panose="00000400000000000000" pitchFamily="2" charset="-78"/>
              </a:rPr>
              <a:t>- نادیده گرفتن اثر محیط و آموزش</a:t>
            </a:r>
            <a:endParaRPr lang="en-US" sz="2800" dirty="0">
              <a:cs typeface="B Zar" panose="00000400000000000000" pitchFamily="2" charset="-78"/>
            </a:endParaRPr>
          </a:p>
        </p:txBody>
      </p:sp>
    </p:spTree>
    <p:extLst>
      <p:ext uri="{BB962C8B-B14F-4D97-AF65-F5344CB8AC3E}">
        <p14:creationId xmlns:p14="http://schemas.microsoft.com/office/powerpoint/2010/main" val="314794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57400"/>
            <a:ext cx="8686800" cy="3970318"/>
          </a:xfrm>
          <a:prstGeom prst="rect">
            <a:avLst/>
          </a:prstGeom>
          <a:noFill/>
        </p:spPr>
        <p:txBody>
          <a:bodyPr wrap="square" rtlCol="0">
            <a:spAutoFit/>
          </a:bodyPr>
          <a:lstStyle/>
          <a:p>
            <a:pPr algn="just" rtl="1"/>
            <a:endParaRPr lang="fa-IR" sz="2800" dirty="0" smtClean="0">
              <a:cs typeface="B Nazanin" pitchFamily="2" charset="-78"/>
            </a:endParaRPr>
          </a:p>
          <a:p>
            <a:pPr algn="just" rtl="1"/>
            <a:endParaRPr lang="fa-IR" sz="2800" dirty="0" smtClean="0">
              <a:cs typeface="B Nazanin" pitchFamily="2" charset="-78"/>
            </a:endParaRPr>
          </a:p>
          <a:p>
            <a:pPr algn="just" rtl="1"/>
            <a:r>
              <a:rPr lang="fa-IR" sz="2800" dirty="0" smtClean="0">
                <a:cs typeface="B Nazanin" pitchFamily="2" charset="-78"/>
              </a:rPr>
              <a:t>به نظر «جان لاک» کودکان در ابتدا هیچ چیزی نیستند، و شخصیتِ آنها را </a:t>
            </a:r>
            <a:r>
              <a:rPr lang="fa-IR" sz="2800" i="1" dirty="0" smtClean="0">
                <a:solidFill>
                  <a:srgbClr val="FF0000"/>
                </a:solidFill>
                <a:effectLst>
                  <a:outerShdw blurRad="38100" dist="38100" dir="2700000" algn="tl">
                    <a:srgbClr val="000000">
                      <a:alpha val="43137"/>
                    </a:srgbClr>
                  </a:outerShdw>
                </a:effectLst>
                <a:cs typeface="B Nazanin" pitchFamily="2" charset="-78"/>
              </a:rPr>
              <a:t>تجربه ها </a:t>
            </a:r>
            <a:r>
              <a:rPr lang="fa-IR" sz="2800" dirty="0" smtClean="0">
                <a:cs typeface="B Nazanin" pitchFamily="2" charset="-78"/>
              </a:rPr>
              <a:t>شکل می دهند. </a:t>
            </a:r>
          </a:p>
          <a:p>
            <a:pPr algn="just" rtl="1"/>
            <a:endParaRPr lang="fa-IR" sz="2800" dirty="0" smtClean="0">
              <a:cs typeface="B Nazanin" pitchFamily="2" charset="-78"/>
            </a:endParaRPr>
          </a:p>
          <a:p>
            <a:pPr algn="just" rtl="1"/>
            <a:r>
              <a:rPr lang="fa-IR" sz="2800" dirty="0" smtClean="0">
                <a:cs typeface="B Nazanin" pitchFamily="2" charset="-78"/>
              </a:rPr>
              <a:t>والدین را به صورت مربی های منطقی توصیف کرد که می توانند فرزند خود را به هر صورتی که دوست داشته باشند، از طریق آموزشِ سنجیده، الگوی کارآمد، و دادن پاداش برای رفتار خوب، شکل دهند. فلسفه او باعث شد که  خشونت نسبت به کودکان به مهربانی و دلسوزی تبدیل شود.</a:t>
            </a:r>
            <a:endParaRPr lang="en-US" sz="2800" dirty="0">
              <a:cs typeface="B Nazanin" pitchFamily="2" charset="-78"/>
            </a:endParaRPr>
          </a:p>
        </p:txBody>
      </p:sp>
      <p:sp>
        <p:nvSpPr>
          <p:cNvPr id="3" name="Rectangle 2"/>
          <p:cNvSpPr/>
          <p:nvPr/>
        </p:nvSpPr>
        <p:spPr>
          <a:xfrm>
            <a:off x="228600" y="457200"/>
            <a:ext cx="8610600" cy="2062103"/>
          </a:xfrm>
          <a:prstGeom prst="rect">
            <a:avLst/>
          </a:prstGeom>
        </p:spPr>
        <p:txBody>
          <a:bodyPr wrap="square">
            <a:spAutoFit/>
          </a:bodyPr>
          <a:lstStyle/>
          <a:p>
            <a:pPr algn="just" rtl="1"/>
            <a:r>
              <a:rPr lang="fa-IR" sz="3200" dirty="0" smtClean="0">
                <a:solidFill>
                  <a:srgbClr val="FF0000"/>
                </a:solidFill>
                <a:cs typeface="B Nazanin" pitchFamily="2" charset="-78"/>
              </a:rPr>
              <a:t>”جان لاک“ </a:t>
            </a:r>
            <a:r>
              <a:rPr lang="fa-IR" sz="3200" dirty="0" smtClean="0">
                <a:solidFill>
                  <a:srgbClr val="0070C0"/>
                </a:solidFill>
                <a:cs typeface="B Nazanin" pitchFamily="2" charset="-78"/>
              </a:rPr>
              <a:t>در قرن هفدهم، فلسـفه ای را به ارمـغان آورد که بر آرمان های عزت و شرف انسان تأکید داشت. او کودک را به صورت لوح سفید در نظر داشت. طبق این دیدگاه، کودکان ذاتاً شرور نیستند.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458200" cy="4401205"/>
          </a:xfrm>
          <a:prstGeom prst="rect">
            <a:avLst/>
          </a:prstGeom>
          <a:noFill/>
        </p:spPr>
        <p:txBody>
          <a:bodyPr wrap="square" rtlCol="0">
            <a:spAutoFit/>
          </a:bodyPr>
          <a:lstStyle/>
          <a:p>
            <a:pPr algn="just" rtl="1">
              <a:buBlip>
                <a:blip r:embed="rId2"/>
              </a:buBlip>
            </a:pPr>
            <a:r>
              <a:rPr lang="fa-IR" sz="4000" b="1" dirty="0" smtClean="0">
                <a:cs typeface="B Nazanin" pitchFamily="2" charset="-78"/>
              </a:rPr>
              <a:t> </a:t>
            </a:r>
            <a:r>
              <a:rPr lang="fa-IR" sz="4000" b="1" dirty="0" smtClean="0">
                <a:solidFill>
                  <a:srgbClr val="C00000"/>
                </a:solidFill>
                <a:cs typeface="B Nazanin" pitchFamily="2" charset="-78"/>
              </a:rPr>
              <a:t>دیدگاه های نظری جدید در زمینۀ رشد:</a:t>
            </a:r>
          </a:p>
          <a:p>
            <a:pPr algn="just" rtl="1"/>
            <a:endParaRPr lang="fa-IR" sz="4000" b="1" dirty="0" smtClean="0">
              <a:solidFill>
                <a:srgbClr val="C00000"/>
              </a:solidFill>
              <a:cs typeface="B Nazanin" pitchFamily="2" charset="-78"/>
            </a:endParaRPr>
          </a:p>
          <a:p>
            <a:pPr algn="just" rtl="1">
              <a:buFont typeface="Wingdings" pitchFamily="2" charset="2"/>
              <a:buChar char="v"/>
            </a:pPr>
            <a:r>
              <a:rPr lang="fa-IR" sz="4000" b="1" dirty="0" smtClean="0">
                <a:solidFill>
                  <a:schemeClr val="accent5">
                    <a:lumMod val="75000"/>
                  </a:schemeClr>
                </a:solidFill>
                <a:cs typeface="B Nazanin" pitchFamily="2" charset="-78"/>
              </a:rPr>
              <a:t> پردازش اطلاعات</a:t>
            </a:r>
          </a:p>
          <a:p>
            <a:pPr algn="just" rtl="1">
              <a:buFont typeface="Wingdings" pitchFamily="2" charset="2"/>
              <a:buChar char="v"/>
            </a:pPr>
            <a:r>
              <a:rPr lang="fa-IR" sz="4000" b="1" dirty="0" smtClean="0">
                <a:solidFill>
                  <a:schemeClr val="accent5">
                    <a:lumMod val="75000"/>
                  </a:schemeClr>
                </a:solidFill>
                <a:cs typeface="B Nazanin" pitchFamily="2" charset="-78"/>
              </a:rPr>
              <a:t> کردارشناسی</a:t>
            </a:r>
          </a:p>
          <a:p>
            <a:pPr algn="just" rtl="1">
              <a:buFont typeface="Wingdings" pitchFamily="2" charset="2"/>
              <a:buChar char="v"/>
            </a:pPr>
            <a:r>
              <a:rPr lang="fa-IR" sz="4000" b="1" dirty="0" smtClean="0">
                <a:solidFill>
                  <a:schemeClr val="accent5">
                    <a:lumMod val="75000"/>
                  </a:schemeClr>
                </a:solidFill>
                <a:cs typeface="B Nazanin" pitchFamily="2" charset="-78"/>
              </a:rPr>
              <a:t> نظریۀ اجتماعی- فرهنگی ویگوتسکی</a:t>
            </a:r>
          </a:p>
          <a:p>
            <a:pPr algn="just" rtl="1">
              <a:buFont typeface="Wingdings" pitchFamily="2" charset="2"/>
              <a:buChar char="v"/>
            </a:pPr>
            <a:r>
              <a:rPr lang="fa-IR" sz="4000" b="1" dirty="0" smtClean="0">
                <a:solidFill>
                  <a:schemeClr val="accent5">
                    <a:lumMod val="75000"/>
                  </a:schemeClr>
                </a:solidFill>
                <a:cs typeface="B Nazanin" pitchFamily="2" charset="-78"/>
              </a:rPr>
              <a:t> نظریۀ سیستم های بوم شناختی</a:t>
            </a:r>
          </a:p>
          <a:p>
            <a:pPr algn="just" rtl="1"/>
            <a:endParaRPr lang="en-US" sz="4000" b="1" dirty="0">
              <a:solidFill>
                <a:schemeClr val="accent5">
                  <a:lumMod val="75000"/>
                </a:schemeClr>
              </a:solidFill>
              <a:cs typeface="B Nazanin" pitchFamily="2" charset="-7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endParaRPr lang="fa-IR" sz="4000" b="1" dirty="0" smtClean="0">
              <a:solidFill>
                <a:srgbClr val="052BCB"/>
              </a:solidFill>
              <a:cs typeface="B Zar" panose="00000400000000000000" pitchFamily="2" charset="-78"/>
            </a:endParaRPr>
          </a:p>
          <a:p>
            <a:pPr algn="r" rtl="1"/>
            <a:r>
              <a:rPr lang="fa-IR" sz="4000" b="1" dirty="0" smtClean="0">
                <a:solidFill>
                  <a:srgbClr val="052BCB"/>
                </a:solidFill>
                <a:cs typeface="B Zar" panose="00000400000000000000" pitchFamily="2" charset="-78"/>
              </a:rPr>
              <a:t>نظریه پردازش اطلاعات</a:t>
            </a:r>
            <a:endParaRPr lang="en-US" sz="4000" b="1" dirty="0">
              <a:solidFill>
                <a:srgbClr val="052BCB"/>
              </a:solidFill>
              <a:cs typeface="B Zar" panose="00000400000000000000" pitchFamily="2" charset="-78"/>
            </a:endParaRPr>
          </a:p>
        </p:txBody>
      </p:sp>
    </p:spTree>
    <p:extLst>
      <p:ext uri="{BB962C8B-B14F-4D97-AF65-F5344CB8AC3E}">
        <p14:creationId xmlns:p14="http://schemas.microsoft.com/office/powerpoint/2010/main" val="3194754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5570756"/>
          </a:xfrm>
          <a:prstGeom prst="rect">
            <a:avLst/>
          </a:prstGeom>
          <a:noFill/>
        </p:spPr>
        <p:txBody>
          <a:bodyPr wrap="square" rtlCol="0">
            <a:spAutoFit/>
          </a:bodyPr>
          <a:lstStyle/>
          <a:p>
            <a:pPr algn="just" rtl="1">
              <a:buBlip>
                <a:blip r:embed="rId2"/>
              </a:buBlip>
            </a:pPr>
            <a:r>
              <a:rPr lang="fa-IR" sz="3600" b="1" dirty="0" smtClean="0">
                <a:solidFill>
                  <a:srgbClr val="FF0000"/>
                </a:solidFill>
                <a:effectLst>
                  <a:outerShdw blurRad="38100" dist="38100" dir="2700000" algn="tl">
                    <a:srgbClr val="000000">
                      <a:alpha val="43137"/>
                    </a:srgbClr>
                  </a:outerShdw>
                </a:effectLst>
                <a:cs typeface="B Nazanin" pitchFamily="2" charset="-78"/>
              </a:rPr>
              <a:t> رویکرد پردازش اطلاعات:</a:t>
            </a:r>
          </a:p>
          <a:p>
            <a:pPr algn="just" rtl="1"/>
            <a:endParaRPr lang="fa-IR" sz="3200" b="1" dirty="0" smtClean="0">
              <a:solidFill>
                <a:srgbClr val="FF0000"/>
              </a:solidFill>
              <a:effectLst>
                <a:outerShdw blurRad="38100" dist="38100" dir="2700000" algn="tl">
                  <a:srgbClr val="000000">
                    <a:alpha val="43137"/>
                  </a:srgbClr>
                </a:outerShdw>
              </a:effectLst>
              <a:cs typeface="B Nazanin" pitchFamily="2" charset="-78"/>
            </a:endParaRPr>
          </a:p>
          <a:p>
            <a:pPr algn="just" rtl="1"/>
            <a:r>
              <a:rPr lang="fa-IR" sz="3200" dirty="0" smtClean="0">
                <a:solidFill>
                  <a:srgbClr val="002060"/>
                </a:solidFill>
                <a:effectLst>
                  <a:outerShdw blurRad="38100" dist="38100" dir="2700000" algn="tl">
                    <a:srgbClr val="000000">
                      <a:alpha val="43137"/>
                    </a:srgbClr>
                  </a:outerShdw>
                </a:effectLst>
                <a:cs typeface="B Nazanin" pitchFamily="2" charset="-78"/>
              </a:rPr>
              <a:t>رویکردی کلی که با طراحی کامپیوترهای پیشرفته ای پدیدار شد که از اعمال ریاضی خاصی برای حل کردن مسائل استفاده می کنند. </a:t>
            </a:r>
          </a:p>
          <a:p>
            <a:pPr algn="just" rtl="1"/>
            <a:r>
              <a:rPr lang="fa-IR" sz="3200" dirty="0" smtClean="0">
                <a:solidFill>
                  <a:srgbClr val="002060"/>
                </a:solidFill>
                <a:effectLst>
                  <a:outerShdw blurRad="38100" dist="38100" dir="2700000" algn="tl">
                    <a:srgbClr val="000000">
                      <a:alpha val="43137"/>
                    </a:srgbClr>
                  </a:outerShdw>
                </a:effectLst>
                <a:cs typeface="B Nazanin" pitchFamily="2" charset="-78"/>
              </a:rPr>
              <a:t>این دستگاه ها به روان شناسان توصیه کردند که ذهن انسان را نیز می توان به صورت </a:t>
            </a:r>
            <a:r>
              <a:rPr lang="fa-IR" sz="3200" dirty="0" smtClean="0">
                <a:solidFill>
                  <a:srgbClr val="FF0000"/>
                </a:solidFill>
                <a:effectLst>
                  <a:outerShdw blurRad="38100" dist="38100" dir="2700000" algn="tl">
                    <a:srgbClr val="000000">
                      <a:alpha val="43137"/>
                    </a:srgbClr>
                  </a:outerShdw>
                </a:effectLst>
                <a:cs typeface="B Nazanin" pitchFamily="2" charset="-78"/>
              </a:rPr>
              <a:t>دستگاه دستکاری کنندۀ نماد در نظر گرفت که اطلاعات از طریق آن جریان می یابد</a:t>
            </a:r>
            <a:r>
              <a:rPr lang="fa-IR" sz="3200" dirty="0" smtClean="0">
                <a:solidFill>
                  <a:srgbClr val="002060"/>
                </a:solidFill>
                <a:effectLst>
                  <a:outerShdw blurRad="38100" dist="38100" dir="2700000" algn="tl">
                    <a:srgbClr val="000000">
                      <a:alpha val="43137"/>
                    </a:srgbClr>
                  </a:outerShdw>
                </a:effectLst>
                <a:cs typeface="B Nazanin" pitchFamily="2" charset="-78"/>
              </a:rPr>
              <a:t>.</a:t>
            </a:r>
          </a:p>
          <a:p>
            <a:pPr marL="457200" indent="-457200" algn="just" rtl="1">
              <a:buFont typeface="Wingdings" panose="05000000000000000000" pitchFamily="2" charset="2"/>
              <a:buChar char="ü"/>
            </a:pPr>
            <a:r>
              <a:rPr lang="fa-IR" sz="3200" dirty="0" smtClean="0">
                <a:solidFill>
                  <a:srgbClr val="00B050"/>
                </a:solidFill>
                <a:effectLst>
                  <a:outerShdw blurRad="38100" dist="38100" dir="2700000" algn="tl">
                    <a:srgbClr val="000000">
                      <a:alpha val="43137"/>
                    </a:srgbClr>
                  </a:outerShdw>
                </a:effectLst>
                <a:cs typeface="B Nazanin" pitchFamily="2" charset="-78"/>
              </a:rPr>
              <a:t> اطلاعات </a:t>
            </a:r>
            <a:r>
              <a:rPr lang="fa-IR" sz="3200" dirty="0" smtClean="0">
                <a:solidFill>
                  <a:srgbClr val="002060"/>
                </a:solidFill>
                <a:effectLst>
                  <a:outerShdw blurRad="38100" dist="38100" dir="2700000" algn="tl">
                    <a:srgbClr val="000000">
                      <a:alpha val="43137"/>
                    </a:srgbClr>
                  </a:outerShdw>
                </a:effectLst>
                <a:cs typeface="B Nazanin" pitchFamily="2" charset="-78"/>
              </a:rPr>
              <a:t>از لحظۀ ارائه به حواس در مرحلۀ </a:t>
            </a:r>
            <a:r>
              <a:rPr lang="fa-IR" sz="3200" b="1" dirty="0" smtClean="0">
                <a:solidFill>
                  <a:srgbClr val="052BCB"/>
                </a:solidFill>
                <a:effectLst>
                  <a:outerShdw blurRad="38100" dist="38100" dir="2700000" algn="tl">
                    <a:srgbClr val="000000">
                      <a:alpha val="43137"/>
                    </a:srgbClr>
                  </a:outerShdw>
                </a:effectLst>
                <a:cs typeface="B Nazanin" pitchFamily="2" charset="-78"/>
              </a:rPr>
              <a:t>درون داد</a:t>
            </a:r>
            <a:r>
              <a:rPr lang="fa-IR" sz="3200" b="1" dirty="0" smtClean="0">
                <a:solidFill>
                  <a:srgbClr val="002060"/>
                </a:solidFill>
                <a:effectLst>
                  <a:outerShdw blurRad="38100" dist="38100" dir="2700000" algn="tl">
                    <a:srgbClr val="000000">
                      <a:alpha val="43137"/>
                    </a:srgbClr>
                  </a:outerShdw>
                </a:effectLst>
                <a:cs typeface="B Nazanin" pitchFamily="2" charset="-78"/>
              </a:rPr>
              <a:t>، </a:t>
            </a:r>
            <a:r>
              <a:rPr lang="fa-IR" sz="3200" dirty="0" smtClean="0">
                <a:solidFill>
                  <a:srgbClr val="002060"/>
                </a:solidFill>
                <a:effectLst>
                  <a:outerShdw blurRad="38100" dist="38100" dir="2700000" algn="tl">
                    <a:srgbClr val="000000">
                      <a:alpha val="43137"/>
                    </a:srgbClr>
                  </a:outerShdw>
                </a:effectLst>
                <a:cs typeface="B Nazanin" pitchFamily="2" charset="-78"/>
              </a:rPr>
              <a:t>تا پاسخ های رفتاری در مرحلۀ </a:t>
            </a:r>
            <a:r>
              <a:rPr lang="fa-IR" sz="3200" b="1" dirty="0" smtClean="0">
                <a:solidFill>
                  <a:srgbClr val="00B050"/>
                </a:solidFill>
                <a:effectLst>
                  <a:outerShdw blurRad="38100" dist="38100" dir="2700000" algn="tl">
                    <a:srgbClr val="000000">
                      <a:alpha val="43137"/>
                    </a:srgbClr>
                  </a:outerShdw>
                </a:effectLst>
                <a:cs typeface="B Nazanin" pitchFamily="2" charset="-78"/>
              </a:rPr>
              <a:t>برون داد </a:t>
            </a:r>
            <a:r>
              <a:rPr lang="fa-IR" sz="3200" dirty="0" smtClean="0">
                <a:solidFill>
                  <a:srgbClr val="002060"/>
                </a:solidFill>
                <a:effectLst>
                  <a:outerShdw blurRad="38100" dist="38100" dir="2700000" algn="tl">
                    <a:srgbClr val="000000">
                      <a:alpha val="43137"/>
                    </a:srgbClr>
                  </a:outerShdw>
                </a:effectLst>
                <a:cs typeface="B Nazanin" pitchFamily="2" charset="-78"/>
              </a:rPr>
              <a:t>به طور فعال، </a:t>
            </a:r>
            <a:r>
              <a:rPr lang="fa-IR" sz="3200" dirty="0" smtClean="0">
                <a:solidFill>
                  <a:srgbClr val="0070C0"/>
                </a:solidFill>
                <a:effectLst>
                  <a:outerShdw blurRad="38100" dist="38100" dir="2700000" algn="tl">
                    <a:srgbClr val="000000">
                      <a:alpha val="43137"/>
                    </a:srgbClr>
                  </a:outerShdw>
                </a:effectLst>
                <a:cs typeface="B Nazanin" pitchFamily="2" charset="-78"/>
              </a:rPr>
              <a:t>کدگذاری</a:t>
            </a:r>
            <a:r>
              <a:rPr lang="fa-IR" sz="3200" dirty="0" smtClean="0">
                <a:solidFill>
                  <a:srgbClr val="002060"/>
                </a:solidFill>
                <a:effectLst>
                  <a:outerShdw blurRad="38100" dist="38100" dir="2700000" algn="tl">
                    <a:srgbClr val="000000">
                      <a:alpha val="43137"/>
                    </a:srgbClr>
                  </a:outerShdw>
                </a:effectLst>
                <a:cs typeface="B Nazanin" pitchFamily="2" charset="-78"/>
              </a:rPr>
              <a:t> شده؛ تغییر یافته  و سازمان می یابد.</a:t>
            </a:r>
          </a:p>
          <a:p>
            <a:pPr algn="just" rtl="1"/>
            <a:endParaRPr lang="en-US" sz="3200" dirty="0">
              <a:solidFill>
                <a:srgbClr val="002060"/>
              </a:solidFill>
              <a:cs typeface="B Nazanin" pitchFamily="2"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64134"/>
            <a:ext cx="8458200" cy="5262979"/>
          </a:xfrm>
          <a:prstGeom prst="rect">
            <a:avLst/>
          </a:prstGeom>
          <a:noFill/>
        </p:spPr>
        <p:txBody>
          <a:bodyPr wrap="square" rtlCol="1">
            <a:spAutoFit/>
          </a:bodyPr>
          <a:lstStyle/>
          <a:p>
            <a:pPr algn="just" rtl="1"/>
            <a:r>
              <a:rPr lang="fa-IR" sz="2800" dirty="0" smtClean="0">
                <a:solidFill>
                  <a:srgbClr val="002060"/>
                </a:solidFill>
                <a:cs typeface="B Nazanin" pitchFamily="2" charset="-78"/>
              </a:rPr>
              <a:t>پژوهشگرانِ پردازش اطلاعات، معمولاً برای ترسیم گام هایی که افراد برای حل کردن مسائل و کامل کردن تکلیف بر می دارند از </a:t>
            </a:r>
            <a:r>
              <a:rPr lang="fa-IR" sz="2800" b="1" dirty="0" smtClean="0">
                <a:solidFill>
                  <a:srgbClr val="002060"/>
                </a:solidFill>
                <a:effectLst>
                  <a:outerShdw blurRad="38100" dist="38100" dir="2700000" algn="tl">
                    <a:srgbClr val="000000">
                      <a:alpha val="43137"/>
                    </a:srgbClr>
                  </a:outerShdw>
                </a:effectLst>
                <a:cs typeface="B Nazanin" pitchFamily="2" charset="-78"/>
              </a:rPr>
              <a:t>نمودار گردشی </a:t>
            </a:r>
            <a:r>
              <a:rPr lang="fa-IR" sz="2800" dirty="0" smtClean="0">
                <a:solidFill>
                  <a:srgbClr val="002060"/>
                </a:solidFill>
                <a:cs typeface="B Nazanin" pitchFamily="2" charset="-78"/>
              </a:rPr>
              <a:t>استفاده می کنند. این نمودار شبیه برنامه ای است که برنامه ریزان می سازند تا کامپیوترها را برای اجرا کردنِ یک رشته «عملیات ذهنی» به کار بیندازند.</a:t>
            </a:r>
          </a:p>
          <a:p>
            <a:pPr algn="just" rtl="1"/>
            <a:endParaRPr lang="fa-IR" sz="1600" b="1" dirty="0" smtClean="0">
              <a:solidFill>
                <a:srgbClr val="FF0000"/>
              </a:solidFill>
              <a:cs typeface="B Nazanin" pitchFamily="2" charset="-78"/>
            </a:endParaRPr>
          </a:p>
          <a:p>
            <a:pPr algn="just" rtl="1"/>
            <a:r>
              <a:rPr lang="fa-IR" sz="2800" b="1" dirty="0" smtClean="0">
                <a:solidFill>
                  <a:srgbClr val="FF0000"/>
                </a:solidFill>
                <a:cs typeface="B Nazanin" pitchFamily="2" charset="-78"/>
              </a:rPr>
              <a:t>مدل های گوناگون پردازش اطلاعات وجود دارد:</a:t>
            </a:r>
          </a:p>
          <a:p>
            <a:pPr algn="just" rtl="1">
              <a:buBlip>
                <a:blip r:embed="rId2"/>
              </a:buBlip>
            </a:pPr>
            <a:r>
              <a:rPr lang="fa-IR" sz="2800" dirty="0" smtClean="0">
                <a:solidFill>
                  <a:srgbClr val="002060"/>
                </a:solidFill>
                <a:cs typeface="B Nazanin" pitchFamily="2" charset="-78"/>
              </a:rPr>
              <a:t> برخی خیلی محدود هستند، زیرا مهارت فرد را در یک یا چند تکلیف دنبال می کنند.</a:t>
            </a:r>
          </a:p>
          <a:p>
            <a:pPr algn="just" rtl="1">
              <a:buBlip>
                <a:blip r:embed="rId2"/>
              </a:buBlip>
            </a:pPr>
            <a:r>
              <a:rPr lang="fa-IR" sz="2800" dirty="0" smtClean="0">
                <a:solidFill>
                  <a:srgbClr val="002060"/>
                </a:solidFill>
                <a:cs typeface="B Nazanin" pitchFamily="2" charset="-78"/>
              </a:rPr>
              <a:t> الگوهای دیگر، سیستم شناختی انسان را به صورت یک کل توصیف       می کنند.  </a:t>
            </a:r>
          </a:p>
          <a:p>
            <a:pPr algn="just" rtl="1">
              <a:buBlip>
                <a:blip r:embed="rId2"/>
              </a:buBlip>
            </a:pPr>
            <a:r>
              <a:rPr lang="fa-IR" sz="2800" b="1" dirty="0">
                <a:solidFill>
                  <a:srgbClr val="002060"/>
                </a:solidFill>
                <a:effectLst>
                  <a:outerShdw blurRad="38100" dist="38100" dir="2700000" algn="tl">
                    <a:srgbClr val="000000">
                      <a:alpha val="43137"/>
                    </a:srgbClr>
                  </a:outerShdw>
                </a:effectLst>
                <a:cs typeface="B Nazanin" pitchFamily="2" charset="-78"/>
              </a:rPr>
              <a:t>مدل های پردازش اطلاعات، </a:t>
            </a:r>
            <a:r>
              <a:rPr lang="fa-IR" sz="2800" b="1" dirty="0" smtClean="0">
                <a:solidFill>
                  <a:srgbClr val="002060"/>
                </a:solidFill>
                <a:effectLst>
                  <a:outerShdw blurRad="38100" dist="38100" dir="2700000" algn="tl">
                    <a:srgbClr val="000000">
                      <a:alpha val="43137"/>
                    </a:srgbClr>
                  </a:outerShdw>
                </a:effectLst>
                <a:cs typeface="B Nazanin" pitchFamily="2" charset="-78"/>
              </a:rPr>
              <a:t>تغییرات </a:t>
            </a:r>
            <a:r>
              <a:rPr lang="fa-IR" sz="2800" b="1" dirty="0">
                <a:solidFill>
                  <a:srgbClr val="002060"/>
                </a:solidFill>
                <a:effectLst>
                  <a:outerShdw blurRad="38100" dist="38100" dir="2700000" algn="tl">
                    <a:srgbClr val="000000">
                      <a:alpha val="43137"/>
                    </a:srgbClr>
                  </a:outerShdw>
                </a:effectLst>
                <a:cs typeface="B Nazanin" pitchFamily="2" charset="-78"/>
              </a:rPr>
              <a:t>کلی تفکر در سنین </a:t>
            </a:r>
            <a:r>
              <a:rPr lang="fa-IR" sz="2800" b="1" dirty="0" smtClean="0">
                <a:solidFill>
                  <a:srgbClr val="002060"/>
                </a:solidFill>
                <a:effectLst>
                  <a:outerShdw blurRad="38100" dist="38100" dir="2700000" algn="tl">
                    <a:srgbClr val="000000">
                      <a:alpha val="43137"/>
                    </a:srgbClr>
                  </a:outerShdw>
                </a:effectLst>
                <a:cs typeface="B Nazanin" pitchFamily="2" charset="-78"/>
              </a:rPr>
              <a:t>مختلف و مسائل مرتبط با آن </a:t>
            </a:r>
            <a:r>
              <a:rPr lang="fa-IR" sz="2800" b="1" dirty="0">
                <a:solidFill>
                  <a:srgbClr val="002060"/>
                </a:solidFill>
                <a:effectLst>
                  <a:outerShdw blurRad="38100" dist="38100" dir="2700000" algn="tl">
                    <a:srgbClr val="000000">
                      <a:alpha val="43137"/>
                    </a:srgbClr>
                  </a:outerShdw>
                </a:effectLst>
                <a:cs typeface="B Nazanin" pitchFamily="2" charset="-78"/>
              </a:rPr>
              <a:t>را بررسی می کند</a:t>
            </a:r>
            <a:r>
              <a:rPr lang="fa-IR" sz="2800" b="1" dirty="0" smtClean="0">
                <a:solidFill>
                  <a:srgbClr val="002060"/>
                </a:solidFill>
                <a:effectLst>
                  <a:outerShdw blurRad="38100" dist="38100" dir="2700000" algn="tl">
                    <a:srgbClr val="000000">
                      <a:alpha val="43137"/>
                    </a:srgbClr>
                  </a:outerShdw>
                </a:effectLst>
                <a:cs typeface="B Nazanin" pitchFamily="2" charset="-78"/>
              </a:rPr>
              <a:t>.</a:t>
            </a:r>
            <a:endParaRPr lang="fa-IR" sz="2800" b="1" dirty="0">
              <a:solidFill>
                <a:srgbClr val="002060"/>
              </a:solidFill>
              <a:effectLst>
                <a:outerShdw blurRad="38100" dist="38100" dir="2700000" algn="tl">
                  <a:srgbClr val="000000">
                    <a:alpha val="43137"/>
                  </a:srgbClr>
                </a:outerShdw>
              </a:effectLst>
              <a:cs typeface="B Nazanin" pitchFamily="2" charset="-78"/>
            </a:endParaRPr>
          </a:p>
        </p:txBody>
      </p:sp>
      <p:sp>
        <p:nvSpPr>
          <p:cNvPr id="3" name="Title 1"/>
          <p:cNvSpPr txBox="1">
            <a:spLocks/>
          </p:cNvSpPr>
          <p:nvPr/>
        </p:nvSpPr>
        <p:spPr>
          <a:xfrm>
            <a:off x="301752" y="228600"/>
            <a:ext cx="8534400" cy="758952"/>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4000" b="1" dirty="0" smtClean="0">
                <a:solidFill>
                  <a:srgbClr val="FF0000"/>
                </a:solidFill>
                <a:effectLst>
                  <a:outerShdw blurRad="38100" dist="38100" dir="2700000" algn="tl">
                    <a:srgbClr val="000000">
                      <a:alpha val="43137"/>
                    </a:srgbClr>
                  </a:outerShdw>
                </a:effectLst>
                <a:cs typeface="B Nazanin" pitchFamily="2" charset="-78"/>
              </a:rPr>
              <a:t>نظریه پردازش اطلاعات</a:t>
            </a:r>
            <a:endParaRPr lang="en-US" sz="3600" dirty="0">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763000" cy="6146800"/>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2800" dirty="0" smtClean="0">
                <a:solidFill>
                  <a:srgbClr val="002060"/>
                </a:solidFill>
                <a:cs typeface="B Nazanin" pitchFamily="2" charset="-78"/>
              </a:rPr>
              <a:t>مانند نظریه شناختی پیاژه، افراد را به صورت </a:t>
            </a:r>
            <a:r>
              <a:rPr lang="fa-IR" sz="2800" dirty="0" smtClean="0">
                <a:solidFill>
                  <a:srgbClr val="00B050"/>
                </a:solidFill>
                <a:cs typeface="B Nazanin" pitchFamily="2" charset="-78"/>
              </a:rPr>
              <a:t>موجودات فعال و معقولی </a:t>
            </a:r>
            <a:r>
              <a:rPr lang="fa-IR" sz="2800" dirty="0" smtClean="0">
                <a:solidFill>
                  <a:srgbClr val="002060"/>
                </a:solidFill>
                <a:cs typeface="B Nazanin" pitchFamily="2" charset="-78"/>
              </a:rPr>
              <a:t>در نظر می گیرد،</a:t>
            </a:r>
          </a:p>
          <a:p>
            <a:pPr marL="457200" indent="-457200" algn="just" rtl="1">
              <a:buFont typeface="Wingdings" panose="05000000000000000000" pitchFamily="2" charset="2"/>
              <a:buChar char="q"/>
            </a:pPr>
            <a:r>
              <a:rPr lang="fa-IR" sz="2800" dirty="0" smtClean="0">
                <a:solidFill>
                  <a:srgbClr val="002060"/>
                </a:solidFill>
                <a:cs typeface="B Nazanin" pitchFamily="2" charset="-78"/>
              </a:rPr>
              <a:t> اما رشد را مرحله بندی نمی کند.</a:t>
            </a:r>
          </a:p>
          <a:p>
            <a:pPr marL="457200" indent="-457200" algn="just" rtl="1">
              <a:buFont typeface="Wingdings" panose="05000000000000000000" pitchFamily="2" charset="2"/>
              <a:buChar char="q"/>
            </a:pPr>
            <a:r>
              <a:rPr lang="fa-IR" sz="2800" dirty="0" smtClean="0">
                <a:solidFill>
                  <a:srgbClr val="002060"/>
                </a:solidFill>
                <a:cs typeface="B Nazanin" pitchFamily="2" charset="-78"/>
              </a:rPr>
              <a:t>آنها </a:t>
            </a:r>
            <a:r>
              <a:rPr lang="fa-IR" sz="2800" dirty="0" smtClean="0">
                <a:solidFill>
                  <a:srgbClr val="FF0000"/>
                </a:solidFill>
                <a:cs typeface="B Nazanin" pitchFamily="2" charset="-78"/>
              </a:rPr>
              <a:t>فرایند فکر مثل ادراک، توجه، حافظه، راهبردهای برنامه ریزی، طبقه بندی اطلاعات، حل مساله و درک نثرهای کتبی و شفاهی</a:t>
            </a:r>
            <a:r>
              <a:rPr lang="fa-IR" sz="2800" dirty="0" smtClean="0">
                <a:solidFill>
                  <a:srgbClr val="002060"/>
                </a:solidFill>
                <a:cs typeface="B Nazanin" pitchFamily="2" charset="-78"/>
              </a:rPr>
              <a:t>، در تمام سنین مشابه فرض شده اند، ولی به درجات کمتر یا بیشتر در نظر گرفته می شود.</a:t>
            </a:r>
          </a:p>
          <a:p>
            <a:pPr marL="457200" indent="-457200" algn="just" rtl="1">
              <a:buFont typeface="Wingdings" panose="05000000000000000000" pitchFamily="2" charset="2"/>
              <a:buChar char="q"/>
            </a:pPr>
            <a:r>
              <a:rPr lang="fa-IR" sz="2800" dirty="0" smtClean="0">
                <a:solidFill>
                  <a:srgbClr val="002060"/>
                </a:solidFill>
                <a:cs typeface="B Nazanin" pitchFamily="2" charset="-78"/>
              </a:rPr>
              <a:t> بنابراین، از نظر پردازش اطلاعات، </a:t>
            </a:r>
            <a:r>
              <a:rPr lang="fa-IR" sz="2800" dirty="0" smtClean="0">
                <a:solidFill>
                  <a:srgbClr val="FF0000"/>
                </a:solidFill>
                <a:cs typeface="B Nazanin" pitchFamily="2" charset="-78"/>
              </a:rPr>
              <a:t>رشد به صورت پیوسته </a:t>
            </a:r>
            <a:r>
              <a:rPr lang="fa-IR" sz="2800" dirty="0" smtClean="0">
                <a:solidFill>
                  <a:srgbClr val="002060"/>
                </a:solidFill>
                <a:cs typeface="B Nazanin" pitchFamily="2" charset="-78"/>
              </a:rPr>
              <a:t>و نه مرحله ای تغییر می کند.</a:t>
            </a:r>
          </a:p>
          <a:p>
            <a:pPr marL="457200" indent="-457200" algn="just" rtl="1">
              <a:buFont typeface="Wingdings" panose="05000000000000000000" pitchFamily="2" charset="2"/>
              <a:buChar char="q"/>
            </a:pPr>
            <a:r>
              <a:rPr lang="fa-IR" sz="2800" dirty="0" smtClean="0">
                <a:solidFill>
                  <a:srgbClr val="FF0000"/>
                </a:solidFill>
                <a:cs typeface="B Nazanin" pitchFamily="2" charset="-78"/>
              </a:rPr>
              <a:t>هدف</a:t>
            </a:r>
            <a:r>
              <a:rPr lang="fa-IR" sz="2800" dirty="0" smtClean="0">
                <a:solidFill>
                  <a:srgbClr val="002060"/>
                </a:solidFill>
                <a:cs typeface="B Nazanin" pitchFamily="2" charset="-78"/>
              </a:rPr>
              <a:t> این رویکرد </a:t>
            </a:r>
            <a:r>
              <a:rPr lang="fa-IR" sz="2800" dirty="0" smtClean="0">
                <a:solidFill>
                  <a:srgbClr val="FF0000"/>
                </a:solidFill>
                <a:cs typeface="B Nazanin" pitchFamily="2" charset="-78"/>
              </a:rPr>
              <a:t>بررسی نوع حل مساله </a:t>
            </a:r>
            <a:r>
              <a:rPr lang="fa-IR" sz="2800" dirty="0" smtClean="0">
                <a:solidFill>
                  <a:srgbClr val="002060"/>
                </a:solidFill>
                <a:cs typeface="B Nazanin" pitchFamily="2" charset="-78"/>
              </a:rPr>
              <a:t>افراد در سنین مختلف می باشد.</a:t>
            </a:r>
          </a:p>
          <a:p>
            <a:pPr marL="457200" indent="-457200" algn="just" rtl="1">
              <a:buFont typeface="Wingdings" panose="05000000000000000000" pitchFamily="2" charset="2"/>
              <a:buChar char="q"/>
            </a:pPr>
            <a:r>
              <a:rPr lang="fa-IR" sz="2800" dirty="0" smtClean="0">
                <a:solidFill>
                  <a:srgbClr val="002060"/>
                </a:solidFill>
                <a:cs typeface="B Nazanin" pitchFamily="2" charset="-78"/>
              </a:rPr>
              <a:t>مهم </a:t>
            </a:r>
            <a:r>
              <a:rPr lang="fa-IR" sz="2800" dirty="0">
                <a:solidFill>
                  <a:srgbClr val="002060"/>
                </a:solidFill>
                <a:cs typeface="B Nazanin" pitchFamily="2" charset="-78"/>
              </a:rPr>
              <a:t>ترین</a:t>
            </a:r>
            <a:r>
              <a:rPr lang="fa-IR" sz="2800" dirty="0">
                <a:solidFill>
                  <a:srgbClr val="FF0000"/>
                </a:solidFill>
                <a:cs typeface="B Nazanin" pitchFamily="2" charset="-78"/>
              </a:rPr>
              <a:t> امتیاز </a:t>
            </a:r>
            <a:r>
              <a:rPr lang="fa-IR" sz="2800" dirty="0">
                <a:solidFill>
                  <a:srgbClr val="002060"/>
                </a:solidFill>
                <a:cs typeface="B Nazanin" pitchFamily="2" charset="-78"/>
              </a:rPr>
              <a:t>رویکرد پردازش اطلاعات، پای بندی آن به استفاده از روش های </a:t>
            </a:r>
            <a:r>
              <a:rPr lang="fa-IR" sz="2800" dirty="0">
                <a:solidFill>
                  <a:srgbClr val="FF0000"/>
                </a:solidFill>
                <a:cs typeface="B Nazanin" pitchFamily="2" charset="-78"/>
              </a:rPr>
              <a:t>پژوهش دقیق </a:t>
            </a:r>
            <a:r>
              <a:rPr lang="fa-IR" sz="2800" dirty="0">
                <a:solidFill>
                  <a:srgbClr val="002060"/>
                </a:solidFill>
                <a:cs typeface="B Nazanin" pitchFamily="2" charset="-78"/>
              </a:rPr>
              <a:t>برای بررسی شناخت است</a:t>
            </a:r>
            <a:r>
              <a:rPr lang="fa-IR" sz="2800" dirty="0" smtClean="0">
                <a:solidFill>
                  <a:srgbClr val="002060"/>
                </a:solidFill>
                <a:cs typeface="B Nazanin" pitchFamily="2" charset="-78"/>
              </a:rPr>
              <a:t>.</a:t>
            </a:r>
          </a:p>
          <a:p>
            <a:pPr marL="457200" indent="-457200" algn="just" rtl="1">
              <a:buFont typeface="Wingdings" panose="05000000000000000000" pitchFamily="2" charset="2"/>
              <a:buChar char="q"/>
            </a:pPr>
            <a:r>
              <a:rPr lang="fa-IR" sz="2800" b="1" dirty="0">
                <a:solidFill>
                  <a:srgbClr val="0070C0"/>
                </a:solidFill>
                <a:effectLst>
                  <a:outerShdw blurRad="38100" dist="38100" dir="2700000" algn="tl">
                    <a:srgbClr val="000000">
                      <a:alpha val="43137"/>
                    </a:srgbClr>
                  </a:outerShdw>
                </a:effectLst>
                <a:cs typeface="B Nazanin" pitchFamily="2" charset="-78"/>
              </a:rPr>
              <a:t>چون این رویکرد اطلاعات دقیقی را در مورد </a:t>
            </a:r>
            <a:r>
              <a:rPr lang="fa-IR" sz="2800" b="1" dirty="0">
                <a:solidFill>
                  <a:srgbClr val="C00000"/>
                </a:solidFill>
                <a:effectLst>
                  <a:outerShdw blurRad="38100" dist="38100" dir="2700000" algn="tl">
                    <a:srgbClr val="000000">
                      <a:alpha val="43137"/>
                    </a:srgbClr>
                  </a:outerShdw>
                </a:effectLst>
                <a:cs typeface="B Nazanin" pitchFamily="2" charset="-78"/>
              </a:rPr>
              <a:t>نحوۀ فکر کردن کودکان و بزرگسالان </a:t>
            </a:r>
            <a:r>
              <a:rPr lang="fa-IR" sz="2800" b="1" dirty="0">
                <a:solidFill>
                  <a:srgbClr val="0070C0"/>
                </a:solidFill>
                <a:effectLst>
                  <a:outerShdw blurRad="38100" dist="38100" dir="2700000" algn="tl">
                    <a:srgbClr val="000000">
                      <a:alpha val="43137"/>
                    </a:srgbClr>
                  </a:outerShdw>
                </a:effectLst>
                <a:cs typeface="B Nazanin" pitchFamily="2" charset="-78"/>
              </a:rPr>
              <a:t>در سنین مختلف تأمین کرده است، </a:t>
            </a:r>
            <a:r>
              <a:rPr lang="fa-IR" sz="2800" b="1" dirty="0">
                <a:solidFill>
                  <a:srgbClr val="C00000"/>
                </a:solidFill>
                <a:effectLst>
                  <a:outerShdw blurRad="38100" dist="38100" dir="2700000" algn="tl">
                    <a:srgbClr val="000000">
                      <a:alpha val="43137"/>
                    </a:srgbClr>
                  </a:outerShdw>
                </a:effectLst>
                <a:cs typeface="B Nazanin" pitchFamily="2" charset="-78"/>
              </a:rPr>
              <a:t>یافته های آن </a:t>
            </a:r>
            <a:r>
              <a:rPr lang="fa-IR" sz="2800" b="1" dirty="0" smtClean="0">
                <a:solidFill>
                  <a:srgbClr val="C00000"/>
                </a:solidFill>
                <a:effectLst>
                  <a:outerShdw blurRad="38100" dist="38100" dir="2700000" algn="tl">
                    <a:srgbClr val="000000">
                      <a:alpha val="43137"/>
                    </a:srgbClr>
                  </a:outerShdw>
                </a:effectLst>
                <a:cs typeface="B Nazanin" pitchFamily="2" charset="-78"/>
              </a:rPr>
              <a:t>اشارات </a:t>
            </a:r>
            <a:r>
              <a:rPr lang="fa-IR" sz="2800" b="1" dirty="0">
                <a:solidFill>
                  <a:srgbClr val="C00000"/>
                </a:solidFill>
                <a:effectLst>
                  <a:outerShdw blurRad="38100" dist="38100" dir="2700000" algn="tl">
                    <a:srgbClr val="000000">
                      <a:alpha val="43137"/>
                    </a:srgbClr>
                  </a:outerShdw>
                </a:effectLst>
                <a:cs typeface="B Nazanin" pitchFamily="2" charset="-78"/>
              </a:rPr>
              <a:t>مهمی </a:t>
            </a:r>
            <a:r>
              <a:rPr lang="fa-IR" sz="2800" b="1" dirty="0">
                <a:solidFill>
                  <a:srgbClr val="0070C0"/>
                </a:solidFill>
                <a:effectLst>
                  <a:outerShdw blurRad="38100" dist="38100" dir="2700000" algn="tl">
                    <a:srgbClr val="000000">
                      <a:alpha val="43137"/>
                    </a:srgbClr>
                  </a:outerShdw>
                </a:effectLst>
                <a:cs typeface="B Nazanin" pitchFamily="2" charset="-78"/>
              </a:rPr>
              <a:t>برای آموزش و پرورش دارند.</a:t>
            </a:r>
            <a:r>
              <a:rPr lang="fa-IR" sz="2800" dirty="0" smtClean="0">
                <a:solidFill>
                  <a:srgbClr val="0070C0"/>
                </a:solidFill>
                <a:cs typeface="B Nazanin" pitchFamily="2" charset="-78"/>
              </a:rPr>
              <a:t> </a:t>
            </a:r>
            <a:endParaRPr lang="en-US" sz="2800" dirty="0">
              <a:solidFill>
                <a:srgbClr val="0070C0"/>
              </a:solidFill>
              <a:cs typeface="B Nazanin" pitchFamily="2" charset="-78"/>
            </a:endParaRPr>
          </a:p>
        </p:txBody>
      </p:sp>
      <p:sp>
        <p:nvSpPr>
          <p:cNvPr id="3" name="Title 1"/>
          <p:cNvSpPr txBox="1">
            <a:spLocks/>
          </p:cNvSpPr>
          <p:nvPr/>
        </p:nvSpPr>
        <p:spPr>
          <a:xfrm>
            <a:off x="304800" y="152400"/>
            <a:ext cx="8534400" cy="381000"/>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3200" b="1" dirty="0" smtClean="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sz="3200" dirty="0">
              <a:solidFill>
                <a:srgbClr val="FF0000"/>
              </a:solidFill>
              <a:cs typeface="B Zar" panose="00000400000000000000" pitchFamily="2" charset="-7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srgbClr val="FF0000"/>
                </a:solidFill>
                <a:effectLst>
                  <a:outerShdw blurRad="38100" dist="38100" dir="2700000" algn="tl">
                    <a:srgbClr val="000000">
                      <a:alpha val="43137"/>
                    </a:srgbClr>
                  </a:outerShdw>
                </a:effectLst>
                <a:cs typeface="B Zar" panose="00000400000000000000" pitchFamily="2" charset="-78"/>
              </a:rPr>
              <a:t> نظریه پردازش </a:t>
            </a:r>
            <a:r>
              <a:rPr lang="fa-IR" sz="3600" b="1" dirty="0" smtClean="0">
                <a:solidFill>
                  <a:srgbClr val="FF0000"/>
                </a:solidFill>
                <a:effectLst>
                  <a:outerShdw blurRad="38100" dist="38100" dir="2700000" algn="tl">
                    <a:srgbClr val="000000">
                      <a:alpha val="43137"/>
                    </a:srgbClr>
                  </a:outerShdw>
                </a:effectLst>
                <a:cs typeface="B Zar" panose="00000400000000000000" pitchFamily="2" charset="-78"/>
              </a:rPr>
              <a:t>اطلاعات</a:t>
            </a:r>
            <a:endParaRPr lang="en-US" dirty="0"/>
          </a:p>
        </p:txBody>
      </p:sp>
      <p:sp>
        <p:nvSpPr>
          <p:cNvPr id="3" name="Content Placeholder 2"/>
          <p:cNvSpPr>
            <a:spLocks noGrp="1"/>
          </p:cNvSpPr>
          <p:nvPr>
            <p:ph sz="quarter" idx="1"/>
          </p:nvPr>
        </p:nvSpPr>
        <p:spPr>
          <a:xfrm>
            <a:off x="301752" y="1498600"/>
            <a:ext cx="8503920" cy="4600448"/>
          </a:xfrm>
        </p:spPr>
        <p:txBody>
          <a:bodyPr>
            <a:normAutofit lnSpcReduction="10000"/>
          </a:bodyPr>
          <a:lstStyle/>
          <a:p>
            <a:pPr algn="r" rtl="1"/>
            <a:r>
              <a:rPr lang="fa-IR" b="1" dirty="0" smtClean="0">
                <a:solidFill>
                  <a:srgbClr val="052BCB"/>
                </a:solidFill>
                <a:cs typeface="B Zar" panose="00000400000000000000" pitchFamily="2" charset="-78"/>
              </a:rPr>
              <a:t>ساختار سیستم پردازش اطلاعات:</a:t>
            </a:r>
          </a:p>
          <a:p>
            <a:pPr algn="r" rtl="1"/>
            <a:r>
              <a:rPr lang="fa-IR" dirty="0" smtClean="0">
                <a:cs typeface="B Zar" panose="00000400000000000000" pitchFamily="2" charset="-78"/>
              </a:rPr>
              <a:t>حافظه حسی/ حافظه فعال یا کوتاه مدت/ حافظه بلند مدت</a:t>
            </a:r>
          </a:p>
          <a:p>
            <a:pPr algn="r" rtl="1"/>
            <a:r>
              <a:rPr lang="fa-IR" dirty="0" smtClean="0">
                <a:solidFill>
                  <a:srgbClr val="FF0000"/>
                </a:solidFill>
                <a:cs typeface="B Zar" panose="00000400000000000000" pitchFamily="2" charset="-78"/>
              </a:rPr>
              <a:t>مراحل ورد اطلاعات به سیستم: </a:t>
            </a:r>
          </a:p>
          <a:p>
            <a:pPr marL="0" indent="0" algn="r" rtl="1">
              <a:buNone/>
            </a:pPr>
            <a:r>
              <a:rPr lang="fa-IR" b="1" dirty="0" smtClean="0">
                <a:solidFill>
                  <a:srgbClr val="FF0000"/>
                </a:solidFill>
                <a:cs typeface="B Zar" panose="00000400000000000000" pitchFamily="2" charset="-78"/>
              </a:rPr>
              <a:t>1- حافظه حسی</a:t>
            </a:r>
            <a:r>
              <a:rPr lang="fa-IR" dirty="0" smtClean="0">
                <a:cs typeface="B Zar" panose="00000400000000000000" pitchFamily="2" charset="-78"/>
              </a:rPr>
              <a:t>: نگهداری کوتاه چند ثانیه/  جذب گسترده اطلاعات</a:t>
            </a:r>
          </a:p>
          <a:p>
            <a:pPr marL="0" indent="0" algn="r" rtl="1">
              <a:buNone/>
            </a:pPr>
            <a:r>
              <a:rPr lang="fa-IR" b="1" dirty="0" smtClean="0">
                <a:solidFill>
                  <a:srgbClr val="FF0000"/>
                </a:solidFill>
                <a:cs typeface="B Zar" panose="00000400000000000000" pitchFamily="2" charset="-78"/>
              </a:rPr>
              <a:t>2- حافظه فعال / کوتاه مدت: </a:t>
            </a:r>
            <a:r>
              <a:rPr lang="fa-IR" dirty="0" smtClean="0">
                <a:cs typeface="B Zar" panose="00000400000000000000" pitchFamily="2" charset="-78"/>
              </a:rPr>
              <a:t>عملیات فعال روی مقدار محدودی از اطلاعات/ دامنه محدود(در صورت بازنمایی معنی دار گسترش می یابد)/ </a:t>
            </a:r>
            <a:r>
              <a:rPr lang="fa-IR" dirty="0" smtClean="0">
                <a:solidFill>
                  <a:srgbClr val="FF0000"/>
                </a:solidFill>
                <a:cs typeface="B Zar" panose="00000400000000000000" pitchFamily="2" charset="-78"/>
              </a:rPr>
              <a:t>پردازش</a:t>
            </a:r>
            <a:r>
              <a:rPr lang="fa-IR" dirty="0" smtClean="0">
                <a:cs typeface="B Zar" panose="00000400000000000000" pitchFamily="2" charset="-78"/>
              </a:rPr>
              <a:t> </a:t>
            </a:r>
            <a:r>
              <a:rPr lang="fa-IR" dirty="0" smtClean="0">
                <a:solidFill>
                  <a:srgbClr val="FF0000"/>
                </a:solidFill>
                <a:cs typeface="B Zar" panose="00000400000000000000" pitchFamily="2" charset="-78"/>
              </a:rPr>
              <a:t>خودکار</a:t>
            </a:r>
            <a:r>
              <a:rPr lang="fa-IR" dirty="0" smtClean="0">
                <a:cs typeface="B Zar" panose="00000400000000000000" pitchFamily="2" charset="-78"/>
              </a:rPr>
              <a:t> امکان فعالیت چندگانه رافراهم می سازد.</a:t>
            </a:r>
          </a:p>
          <a:p>
            <a:pPr marL="0" indent="0" algn="r" rtl="1">
              <a:buNone/>
            </a:pPr>
            <a:r>
              <a:rPr lang="fa-IR" dirty="0">
                <a:cs typeface="B Zar" panose="00000400000000000000" pitchFamily="2" charset="-78"/>
              </a:rPr>
              <a:t> </a:t>
            </a:r>
            <a:r>
              <a:rPr lang="fa-IR" dirty="0" smtClean="0">
                <a:cs typeface="B Zar" panose="00000400000000000000" pitchFamily="2" charset="-78"/>
              </a:rPr>
              <a:t>  </a:t>
            </a:r>
            <a:r>
              <a:rPr lang="fa-IR" dirty="0" smtClean="0">
                <a:solidFill>
                  <a:srgbClr val="FF0000"/>
                </a:solidFill>
                <a:cs typeface="B Zar" panose="00000400000000000000" pitchFamily="2" charset="-78"/>
              </a:rPr>
              <a:t>مجری مرکزی</a:t>
            </a:r>
            <a:r>
              <a:rPr lang="fa-IR" dirty="0" smtClean="0">
                <a:cs typeface="B Zar" panose="00000400000000000000" pitchFamily="2" charset="-78"/>
              </a:rPr>
              <a:t>: قسمت هوشیار و متفکر ذهن در مدیریت جریان اطلاعات</a:t>
            </a:r>
          </a:p>
          <a:p>
            <a:pPr algn="r" rtl="1">
              <a:buFont typeface="Wingdings" panose="05000000000000000000" pitchFamily="2" charset="2"/>
              <a:buChar char="ü"/>
            </a:pPr>
            <a:r>
              <a:rPr lang="fa-IR" dirty="0" smtClean="0">
                <a:cs typeface="B Zar" panose="00000400000000000000" pitchFamily="2" charset="-78"/>
              </a:rPr>
              <a:t>هر چه اطلاعات بیشتر در حافظه فعال بماند احتمال انتقال آن به مخزن سوم بیشتر می شود.</a:t>
            </a:r>
            <a:endParaRPr lang="en-US" dirty="0">
              <a:cs typeface="B Zar" panose="00000400000000000000" pitchFamily="2" charset="-78"/>
            </a:endParaRPr>
          </a:p>
        </p:txBody>
      </p:sp>
    </p:spTree>
    <p:extLst>
      <p:ext uri="{BB962C8B-B14F-4D97-AF65-F5344CB8AC3E}">
        <p14:creationId xmlns:p14="http://schemas.microsoft.com/office/powerpoint/2010/main" val="6086306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dirty="0"/>
          </a:p>
        </p:txBody>
      </p:sp>
      <p:sp>
        <p:nvSpPr>
          <p:cNvPr id="3" name="Content Placeholder 2"/>
          <p:cNvSpPr>
            <a:spLocks noGrp="1"/>
          </p:cNvSpPr>
          <p:nvPr>
            <p:ph sz="quarter" idx="1"/>
          </p:nvPr>
        </p:nvSpPr>
        <p:spPr/>
        <p:txBody>
          <a:bodyPr/>
          <a:lstStyle/>
          <a:p>
            <a:pPr marL="0" indent="0" algn="r" rtl="1">
              <a:buNone/>
            </a:pPr>
            <a:r>
              <a:rPr lang="fa-IR" sz="3200" b="1" dirty="0" smtClean="0">
                <a:solidFill>
                  <a:srgbClr val="FF0000"/>
                </a:solidFill>
                <a:cs typeface="B Zar" panose="00000400000000000000" pitchFamily="2" charset="-78"/>
              </a:rPr>
              <a:t>3- حافظه بلند مدت: </a:t>
            </a:r>
            <a:r>
              <a:rPr lang="fa-IR" sz="3200" dirty="0" smtClean="0">
                <a:cs typeface="B Zar" panose="00000400000000000000" pitchFamily="2" charset="-78"/>
              </a:rPr>
              <a:t>مبنای دانش دایمی/ نامحدود</a:t>
            </a:r>
          </a:p>
          <a:p>
            <a:pPr algn="r" rtl="1">
              <a:buFont typeface="Wingdings" panose="05000000000000000000" pitchFamily="2" charset="2"/>
              <a:buChar char="ü"/>
            </a:pPr>
            <a:r>
              <a:rPr lang="fa-IR" sz="3200" dirty="0" smtClean="0">
                <a:cs typeface="B Zar" panose="00000400000000000000" pitchFamily="2" charset="-78"/>
              </a:rPr>
              <a:t>از نگاه  پردازش اطلاعات ساختار سیستم ذهن در سنین مختلف مشابه است.</a:t>
            </a:r>
          </a:p>
          <a:p>
            <a:pPr algn="r" rtl="1">
              <a:buFont typeface="Wingdings" panose="05000000000000000000" pitchFamily="2" charset="2"/>
              <a:buChar char="ü"/>
            </a:pPr>
            <a:r>
              <a:rPr lang="fa-IR" sz="3200" dirty="0" smtClean="0">
                <a:cs typeface="B Zar" panose="00000400000000000000" pitchFamily="2" charset="-78"/>
              </a:rPr>
              <a:t>با افزایش سن پیچیدگی تفکر، سرعت و حجم آن افزایش می یابد.</a:t>
            </a:r>
          </a:p>
          <a:p>
            <a:pPr algn="r" rtl="1">
              <a:buFont typeface="Wingdings" panose="05000000000000000000" pitchFamily="2" charset="2"/>
              <a:buChar char="ü"/>
            </a:pPr>
            <a:r>
              <a:rPr lang="fa-IR" sz="3200" dirty="0" smtClean="0">
                <a:solidFill>
                  <a:srgbClr val="FF0000"/>
                </a:solidFill>
                <a:cs typeface="B Zar" panose="00000400000000000000" pitchFamily="2" charset="-78"/>
              </a:rPr>
              <a:t>افزایش گنجایش پردازش اطلاعات </a:t>
            </a:r>
            <a:r>
              <a:rPr lang="fa-IR" sz="3200" dirty="0" smtClean="0">
                <a:cs typeface="B Zar" panose="00000400000000000000" pitchFamily="2" charset="-78"/>
              </a:rPr>
              <a:t>تا اندازه ای ناشی از رشد مغز وتا اندازه ای به علت بهبود راهبردهای ذهنی مانند توجه و طبقه بندی موثر اطلاعات است.</a:t>
            </a:r>
          </a:p>
          <a:p>
            <a:pPr algn="r" rtl="1">
              <a:buFont typeface="Wingdings" panose="05000000000000000000" pitchFamily="2" charset="2"/>
              <a:buChar char="ü"/>
            </a:pPr>
            <a:endParaRPr lang="fa-IR" sz="3200" dirty="0" smtClean="0">
              <a:cs typeface="B Zar" panose="00000400000000000000" pitchFamily="2" charset="-78"/>
            </a:endParaRPr>
          </a:p>
          <a:p>
            <a:pPr algn="r" rtl="1">
              <a:buFont typeface="Wingdings" panose="05000000000000000000" pitchFamily="2" charset="2"/>
              <a:buChar char="ü"/>
            </a:pPr>
            <a:endParaRPr lang="fa-IR" sz="3200" dirty="0" smtClean="0">
              <a:cs typeface="B Zar"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722339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196977" y="1143000"/>
            <a:ext cx="8743950" cy="5562599"/>
          </a:xfrm>
          <a:prstGeom prst="rect">
            <a:avLst/>
          </a:prstGeom>
        </p:spPr>
      </p:pic>
      <p:sp>
        <p:nvSpPr>
          <p:cNvPr id="5" name="Rectangle 4"/>
          <p:cNvSpPr/>
          <p:nvPr/>
        </p:nvSpPr>
        <p:spPr>
          <a:xfrm flipH="1">
            <a:off x="2057400" y="5143500"/>
            <a:ext cx="1828800" cy="502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cs typeface="B Zar" panose="00000400000000000000" pitchFamily="2" charset="-78"/>
              </a:rPr>
              <a:t>عدم توجه</a:t>
            </a:r>
            <a:endParaRPr lang="en-US" sz="2000" b="1" dirty="0">
              <a:cs typeface="B Zar" panose="00000400000000000000" pitchFamily="2" charset="-78"/>
            </a:endParaRPr>
          </a:p>
        </p:txBody>
      </p:sp>
      <p:sp>
        <p:nvSpPr>
          <p:cNvPr id="6" name="Rectangle 5"/>
          <p:cNvSpPr/>
          <p:nvPr/>
        </p:nvSpPr>
        <p:spPr>
          <a:xfrm flipH="1">
            <a:off x="3959352" y="4003548"/>
            <a:ext cx="1219200" cy="33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Zar" panose="00000400000000000000" pitchFamily="2" charset="-78"/>
              </a:rPr>
              <a:t>حافظه فعال</a:t>
            </a:r>
            <a:endParaRPr lang="en-US" b="1" dirty="0">
              <a:cs typeface="B Zar" panose="00000400000000000000" pitchFamily="2" charset="-78"/>
            </a:endParaRPr>
          </a:p>
        </p:txBody>
      </p:sp>
      <p:sp>
        <p:nvSpPr>
          <p:cNvPr id="7" name="Rectangle 6"/>
          <p:cNvSpPr/>
          <p:nvPr/>
        </p:nvSpPr>
        <p:spPr>
          <a:xfrm flipH="1">
            <a:off x="5431536" y="4960618"/>
            <a:ext cx="1828800" cy="685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Zar" panose="00000400000000000000" pitchFamily="2" charset="-78"/>
              </a:rPr>
              <a:t>عدم درک، عدم استفاده، عدم تمرین</a:t>
            </a:r>
            <a:endParaRPr lang="en-US" b="1" dirty="0">
              <a:cs typeface="B Zar" panose="00000400000000000000" pitchFamily="2" charset="-78"/>
            </a:endParaRPr>
          </a:p>
        </p:txBody>
      </p:sp>
      <p:sp>
        <p:nvSpPr>
          <p:cNvPr id="8" name="Rectangle 7"/>
          <p:cNvSpPr/>
          <p:nvPr/>
        </p:nvSpPr>
        <p:spPr>
          <a:xfrm flipH="1">
            <a:off x="2057400" y="1752600"/>
            <a:ext cx="1828800" cy="502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cs typeface="B Zar" panose="00000400000000000000" pitchFamily="2" charset="-78"/>
              </a:rPr>
              <a:t>توجه</a:t>
            </a:r>
            <a:endParaRPr lang="en-US" sz="2000" b="1" dirty="0">
              <a:cs typeface="B Zar" panose="00000400000000000000" pitchFamily="2" charset="-78"/>
            </a:endParaRPr>
          </a:p>
        </p:txBody>
      </p:sp>
      <p:sp>
        <p:nvSpPr>
          <p:cNvPr id="9" name="Right Arrow 8"/>
          <p:cNvSpPr/>
          <p:nvPr/>
        </p:nvSpPr>
        <p:spPr>
          <a:xfrm>
            <a:off x="5562600" y="4168902"/>
            <a:ext cx="1295400" cy="63169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1600" b="1" dirty="0" smtClean="0">
                <a:solidFill>
                  <a:schemeClr val="tx1"/>
                </a:solidFill>
                <a:cs typeface="B Zar" panose="00000400000000000000" pitchFamily="2" charset="-78"/>
              </a:rPr>
              <a:t>ذخیره مجدد</a:t>
            </a:r>
            <a:endParaRPr lang="en-US" sz="1600" b="1" dirty="0">
              <a:solidFill>
                <a:schemeClr val="tx1"/>
              </a:solidFill>
              <a:cs typeface="B Zar" panose="00000400000000000000" pitchFamily="2" charset="-78"/>
            </a:endParaRPr>
          </a:p>
        </p:txBody>
      </p:sp>
    </p:spTree>
    <p:extLst>
      <p:ext uri="{BB962C8B-B14F-4D97-AF65-F5344CB8AC3E}">
        <p14:creationId xmlns:p14="http://schemas.microsoft.com/office/powerpoint/2010/main" val="2120035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400" y="1295400"/>
            <a:ext cx="9067800" cy="5432298"/>
          </a:xfrm>
          <a:prstGeom prst="rect">
            <a:avLst/>
          </a:prstGeom>
        </p:spPr>
      </p:pic>
    </p:spTree>
    <p:extLst>
      <p:ext uri="{BB962C8B-B14F-4D97-AF65-F5344CB8AC3E}">
        <p14:creationId xmlns:p14="http://schemas.microsoft.com/office/powerpoint/2010/main" val="35247150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dirty="0"/>
          </a:p>
        </p:txBody>
      </p:sp>
      <p:sp>
        <p:nvSpPr>
          <p:cNvPr id="3" name="Content Placeholder 2"/>
          <p:cNvSpPr>
            <a:spLocks noGrp="1"/>
          </p:cNvSpPr>
          <p:nvPr>
            <p:ph sz="quarter" idx="1"/>
          </p:nvPr>
        </p:nvSpPr>
        <p:spPr>
          <a:xfrm>
            <a:off x="228600" y="1527048"/>
            <a:ext cx="8763000" cy="4572000"/>
          </a:xfrm>
        </p:spPr>
        <p:txBody>
          <a:bodyPr>
            <a:noAutofit/>
          </a:bodyPr>
          <a:lstStyle/>
          <a:p>
            <a:pPr algn="r" rtl="1"/>
            <a:r>
              <a:rPr lang="fa-IR" sz="3200" b="1" dirty="0" smtClean="0">
                <a:solidFill>
                  <a:srgbClr val="FF0000"/>
                </a:solidFill>
                <a:cs typeface="B Zar" panose="00000400000000000000" pitchFamily="2" charset="-78"/>
              </a:rPr>
              <a:t>توجه</a:t>
            </a:r>
          </a:p>
          <a:p>
            <a:pPr algn="r" rtl="1"/>
            <a:r>
              <a:rPr lang="fa-IR" sz="3200" dirty="0" smtClean="0">
                <a:cs typeface="B Zar" panose="00000400000000000000" pitchFamily="2" charset="-78"/>
              </a:rPr>
              <a:t>از 2 ماهگی تمرکز از اشکال تکی به کاوش اشیا و طرح های کامل تر معطوف می شود.</a:t>
            </a:r>
          </a:p>
          <a:p>
            <a:pPr algn="r" rtl="1"/>
            <a:r>
              <a:rPr lang="fa-IR" sz="3200" dirty="0" smtClean="0">
                <a:cs typeface="B Zar" panose="00000400000000000000" pitchFamily="2" charset="-78"/>
              </a:rPr>
              <a:t>توجه به جنبه های بیشتر ی از محیط، جذب سریع تر اطلاعات</a:t>
            </a:r>
          </a:p>
          <a:p>
            <a:pPr algn="r" rtl="1"/>
            <a:r>
              <a:rPr lang="fa-IR" sz="3200" dirty="0" smtClean="0">
                <a:solidFill>
                  <a:srgbClr val="FF0000"/>
                </a:solidFill>
                <a:cs typeface="B Zar" panose="00000400000000000000" pitchFamily="2" charset="-78"/>
              </a:rPr>
              <a:t>خوگیری</a:t>
            </a:r>
            <a:r>
              <a:rPr lang="fa-IR" sz="3200" dirty="0" smtClean="0">
                <a:cs typeface="B Zar" panose="00000400000000000000" pitchFamily="2" charset="-78"/>
              </a:rPr>
              <a:t> در بچه های کوچک خیلی طولانی تر است(مشکل در رها کردن محرک های جذاب)</a:t>
            </a:r>
          </a:p>
          <a:p>
            <a:pPr algn="r" rtl="1"/>
            <a:r>
              <a:rPr lang="fa-IR" sz="3200" dirty="0" smtClean="0">
                <a:solidFill>
                  <a:srgbClr val="FF0000"/>
                </a:solidFill>
                <a:cs typeface="B Zar" panose="00000400000000000000" pitchFamily="2" charset="-78"/>
              </a:rPr>
              <a:t>بهبود توجه مستمر</a:t>
            </a:r>
            <a:r>
              <a:rPr lang="fa-IR" sz="3200" dirty="0" smtClean="0">
                <a:cs typeface="B Zar" panose="00000400000000000000" pitchFamily="2" charset="-78"/>
              </a:rPr>
              <a:t>: در سال اول با افزایش رفتارهای عمدی، جذب شدن در محرک های تازه کم می شود</a:t>
            </a:r>
          </a:p>
          <a:p>
            <a:pPr algn="r" rtl="1"/>
            <a:r>
              <a:rPr lang="fa-IR" sz="3200" dirty="0" smtClean="0">
                <a:cs typeface="B Zar" panose="00000400000000000000" pitchFamily="2" charset="-78"/>
              </a:rPr>
              <a:t>در نتیجه تمرکز بیشتر می شود(بازی ها)</a:t>
            </a:r>
            <a:endParaRPr lang="en-US" sz="3200" dirty="0">
              <a:cs typeface="B Zar" panose="00000400000000000000" pitchFamily="2" charset="-78"/>
            </a:endParaRPr>
          </a:p>
        </p:txBody>
      </p:sp>
    </p:spTree>
    <p:extLst>
      <p:ext uri="{BB962C8B-B14F-4D97-AF65-F5344CB8AC3E}">
        <p14:creationId xmlns:p14="http://schemas.microsoft.com/office/powerpoint/2010/main" val="151661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763000" cy="5016758"/>
          </a:xfrm>
          <a:prstGeom prst="rect">
            <a:avLst/>
          </a:prstGeom>
          <a:noFill/>
        </p:spPr>
        <p:txBody>
          <a:bodyPr wrap="square" rtlCol="0">
            <a:spAutoFit/>
          </a:bodyPr>
          <a:lstStyle/>
          <a:p>
            <a:pPr algn="just" rtl="1"/>
            <a:r>
              <a:rPr lang="fa-IR" sz="3200" dirty="0" smtClean="0">
                <a:solidFill>
                  <a:srgbClr val="FF0000"/>
                </a:solidFill>
                <a:cs typeface="B Nazanin" pitchFamily="2" charset="-78"/>
              </a:rPr>
              <a:t>”ژان ژاک روسو“ </a:t>
            </a:r>
            <a:r>
              <a:rPr lang="fa-IR" sz="3200" dirty="0" smtClean="0">
                <a:cs typeface="B Nazanin" pitchFamily="2" charset="-78"/>
              </a:rPr>
              <a:t>فیلسوف قرن هیجدهم نظریه جدیدی را در مورد کودکی معرفی کرد. او معتقد بود کودکان ذاتاً از احساس درست و غلط  برخوردارند و برای رشد منظم و سالم برنامه ای فطری دارند. فلسفه او، </a:t>
            </a:r>
            <a:r>
              <a:rPr lang="fa-IR" sz="3200" i="1" dirty="0" smtClean="0">
                <a:solidFill>
                  <a:srgbClr val="FF0000"/>
                </a:solidFill>
                <a:effectLst>
                  <a:outerShdw blurRad="38100" dist="38100" dir="2700000" algn="tl">
                    <a:srgbClr val="000000">
                      <a:alpha val="43137"/>
                    </a:srgbClr>
                  </a:outerShdw>
                </a:effectLst>
                <a:cs typeface="B Nazanin" pitchFamily="2" charset="-78"/>
              </a:rPr>
              <a:t>«فلسفه کودک مدار» </a:t>
            </a:r>
            <a:r>
              <a:rPr lang="fa-IR" sz="3200" dirty="0" smtClean="0">
                <a:cs typeface="B Nazanin" pitchFamily="2" charset="-78"/>
              </a:rPr>
              <a:t>بود که در آن بزرگسالان باید در هر یک از چهار مرحله رشد؛ </a:t>
            </a:r>
            <a:r>
              <a:rPr lang="fa-IR" sz="3200" dirty="0" smtClean="0">
                <a:effectLst>
                  <a:outerShdw blurRad="38100" dist="38100" dir="2700000" algn="tl">
                    <a:srgbClr val="000000">
                      <a:alpha val="43137"/>
                    </a:srgbClr>
                  </a:outerShdw>
                </a:effectLst>
                <a:cs typeface="B Nazanin" pitchFamily="2" charset="-78"/>
              </a:rPr>
              <a:t>نوباوگی، کودکی، اواخر کودکی، و نوجوانی </a:t>
            </a:r>
            <a:r>
              <a:rPr lang="fa-IR" sz="3200" dirty="0" smtClean="0">
                <a:cs typeface="B Nazanin" pitchFamily="2" charset="-78"/>
              </a:rPr>
              <a:t>پذیرای نیازهای کودک باشند.</a:t>
            </a:r>
          </a:p>
          <a:p>
            <a:pPr algn="just" rtl="1"/>
            <a:endParaRPr lang="fa-IR" sz="3200" dirty="0">
              <a:cs typeface="B Nazanin" pitchFamily="2" charset="-78"/>
            </a:endParaRPr>
          </a:p>
          <a:p>
            <a:pPr algn="just" rtl="1"/>
            <a:r>
              <a:rPr lang="fa-IR" sz="3200" dirty="0" smtClean="0">
                <a:cs typeface="B Nazanin" pitchFamily="2" charset="-78"/>
              </a:rPr>
              <a:t>او رشد را به صورت فرایند ناپیوسته و مرحله بندی شده ای در نظر داشت که از یک روند واحد و یکپارچه که طبیعت آن را برنامه ریزی می کند، پیروی می کند. </a:t>
            </a: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a:solidFill>
                  <a:srgbClr val="FF0000"/>
                </a:solidFill>
                <a:effectLst>
                  <a:outerShdw blurRad="38100" dist="38100" dir="2700000" algn="tl">
                    <a:srgbClr val="000000">
                      <a:alpha val="43137"/>
                    </a:srgbClr>
                  </a:outerShdw>
                </a:effectLst>
                <a:cs typeface="B Zar" panose="00000400000000000000" pitchFamily="2" charset="-78"/>
              </a:rPr>
              <a:t> نظریه پردازش اطلاعات</a:t>
            </a:r>
            <a:endParaRPr lang="en-US" dirty="0"/>
          </a:p>
        </p:txBody>
      </p:sp>
      <p:sp>
        <p:nvSpPr>
          <p:cNvPr id="3" name="Content Placeholder 2"/>
          <p:cNvSpPr>
            <a:spLocks noGrp="1"/>
          </p:cNvSpPr>
          <p:nvPr>
            <p:ph sz="quarter" idx="1"/>
          </p:nvPr>
        </p:nvSpPr>
        <p:spPr/>
        <p:txBody>
          <a:bodyPr>
            <a:normAutofit fontScale="92500" lnSpcReduction="20000"/>
          </a:bodyPr>
          <a:lstStyle/>
          <a:p>
            <a:pPr algn="r" rtl="1"/>
            <a:r>
              <a:rPr lang="fa-IR" b="1" dirty="0" smtClean="0">
                <a:solidFill>
                  <a:srgbClr val="FF0000"/>
                </a:solidFill>
                <a:cs typeface="B Zar" panose="00000400000000000000" pitchFamily="2" charset="-78"/>
              </a:rPr>
              <a:t>طبقه بندی</a:t>
            </a:r>
          </a:p>
          <a:p>
            <a:pPr algn="r" rtl="1"/>
            <a:r>
              <a:rPr lang="fa-IR" dirty="0" smtClean="0">
                <a:cs typeface="B Zar" panose="00000400000000000000" pitchFamily="2" charset="-78"/>
              </a:rPr>
              <a:t>دسته بندی اشیا و رویدادها در بازنمایی واحد</a:t>
            </a:r>
          </a:p>
          <a:p>
            <a:pPr algn="r" rtl="1"/>
            <a:r>
              <a:rPr lang="fa-IR" dirty="0" smtClean="0">
                <a:cs typeface="B Zar" panose="00000400000000000000" pitchFamily="2" charset="-78"/>
              </a:rPr>
              <a:t>دسته بندی با کاهش اطلاعات پراکنده و گسترده زمیه </a:t>
            </a:r>
            <a:r>
              <a:rPr lang="fa-IR" dirty="0" smtClean="0">
                <a:solidFill>
                  <a:srgbClr val="FF0000"/>
                </a:solidFill>
                <a:cs typeface="B Zar" panose="00000400000000000000" pitchFamily="2" charset="-78"/>
              </a:rPr>
              <a:t>یادگیری و یادآوری را </a:t>
            </a:r>
            <a:r>
              <a:rPr lang="fa-IR" dirty="0" smtClean="0">
                <a:cs typeface="B Zar" panose="00000400000000000000" pitchFamily="2" charset="-78"/>
              </a:rPr>
              <a:t>ایجاد می کند.</a:t>
            </a:r>
            <a:endParaRPr lang="fa-IR" dirty="0">
              <a:cs typeface="B Zar" panose="00000400000000000000" pitchFamily="2" charset="-78"/>
            </a:endParaRPr>
          </a:p>
          <a:p>
            <a:pPr algn="r" rtl="1"/>
            <a:r>
              <a:rPr lang="fa-IR" dirty="0" smtClean="0">
                <a:cs typeface="B Zar" panose="00000400000000000000" pitchFamily="2" charset="-78"/>
              </a:rPr>
              <a:t>از سه ماهگی طبقه بندی اشیاء مشاهده می شود.</a:t>
            </a:r>
          </a:p>
          <a:p>
            <a:pPr algn="r" rtl="1"/>
            <a:r>
              <a:rPr lang="fa-IR" dirty="0" smtClean="0">
                <a:cs typeface="B Zar" panose="00000400000000000000" pitchFamily="2" charset="-78"/>
              </a:rPr>
              <a:t>از 7تا 12 ماهگی طبقه بندی بر اساس نوع و مشابهت وجود دارد: ظروف، اسباب بازی و... .</a:t>
            </a:r>
          </a:p>
          <a:p>
            <a:pPr algn="r" rtl="1"/>
            <a:r>
              <a:rPr lang="fa-IR" dirty="0" smtClean="0">
                <a:cs typeface="B Zar" panose="00000400000000000000" pitchFamily="2" charset="-78"/>
              </a:rPr>
              <a:t>انواع طبقه بندی:</a:t>
            </a:r>
          </a:p>
          <a:p>
            <a:pPr algn="r" rtl="1"/>
            <a:r>
              <a:rPr lang="fa-IR" dirty="0" smtClean="0">
                <a:cs typeface="B Zar" panose="00000400000000000000" pitchFamily="2" charset="-78"/>
              </a:rPr>
              <a:t>ادراکی: بر اساس ظاهر اشیا</a:t>
            </a:r>
          </a:p>
          <a:p>
            <a:pPr algn="r" rtl="1"/>
            <a:r>
              <a:rPr lang="fa-IR" dirty="0" smtClean="0">
                <a:cs typeface="B Zar" panose="00000400000000000000" pitchFamily="2" charset="-78"/>
              </a:rPr>
              <a:t>مفهومی: بر اساس کارکردها و اشتراکات (پایان 12 ماه)</a:t>
            </a:r>
          </a:p>
          <a:p>
            <a:pPr algn="r" rtl="1"/>
            <a:r>
              <a:rPr lang="fa-IR" dirty="0" smtClean="0">
                <a:cs typeface="B Zar" panose="00000400000000000000" pitchFamily="2" charset="-78"/>
              </a:rPr>
              <a:t>رشد زبان، گسترش دامنه لغات  و گسترش آگاهی از دنیای پیرامونیعامل مهم رشد طبقه بندی است.</a:t>
            </a:r>
            <a:endParaRPr lang="en-US" dirty="0">
              <a:cs typeface="B Zar" panose="00000400000000000000" pitchFamily="2" charset="-78"/>
            </a:endParaRPr>
          </a:p>
        </p:txBody>
      </p:sp>
    </p:spTree>
    <p:extLst>
      <p:ext uri="{BB962C8B-B14F-4D97-AF65-F5344CB8AC3E}">
        <p14:creationId xmlns:p14="http://schemas.microsoft.com/office/powerpoint/2010/main" val="30697068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534400" cy="4955203"/>
          </a:xfrm>
          <a:prstGeom prst="rect">
            <a:avLst/>
          </a:prstGeom>
          <a:noFill/>
        </p:spPr>
        <p:txBody>
          <a:bodyPr wrap="square" rtlCol="0">
            <a:spAutoFit/>
          </a:bodyPr>
          <a:lstStyle/>
          <a:p>
            <a:pPr algn="just" rtl="1"/>
            <a:r>
              <a:rPr lang="fa-IR" sz="3600" b="1" dirty="0" smtClean="0">
                <a:solidFill>
                  <a:srgbClr val="FF0000"/>
                </a:solidFill>
                <a:cs typeface="B Nazanin" pitchFamily="2" charset="-78"/>
              </a:rPr>
              <a:t>نقطه ضعف ها:</a:t>
            </a:r>
          </a:p>
          <a:p>
            <a:pPr algn="just" rtl="1">
              <a:buBlip>
                <a:blip r:embed="rId2"/>
              </a:buBlip>
            </a:pPr>
            <a:r>
              <a:rPr lang="fa-IR" sz="2800" dirty="0">
                <a:solidFill>
                  <a:srgbClr val="002060"/>
                </a:solidFill>
                <a:cs typeface="B Nazanin" pitchFamily="2" charset="-78"/>
              </a:rPr>
              <a:t> </a:t>
            </a:r>
            <a:r>
              <a:rPr lang="fa-IR" sz="2800" dirty="0" smtClean="0">
                <a:solidFill>
                  <a:srgbClr val="002060"/>
                </a:solidFill>
                <a:cs typeface="B Nazanin" pitchFamily="2" charset="-78"/>
              </a:rPr>
              <a:t>با وجود تجزیه مناسب تفکر به عناصر آن، در ایجاد یک </a:t>
            </a:r>
            <a:r>
              <a:rPr lang="fa-IR" sz="2800" dirty="0" smtClean="0">
                <a:solidFill>
                  <a:srgbClr val="FF0000"/>
                </a:solidFill>
                <a:cs typeface="B Nazanin" pitchFamily="2" charset="-78"/>
              </a:rPr>
              <a:t>نظریه جامع </a:t>
            </a:r>
            <a:r>
              <a:rPr lang="fa-IR" sz="2800" dirty="0" smtClean="0">
                <a:solidFill>
                  <a:srgbClr val="002060"/>
                </a:solidFill>
                <a:cs typeface="B Nazanin" pitchFamily="2" charset="-78"/>
              </a:rPr>
              <a:t>مشکل دارد</a:t>
            </a:r>
          </a:p>
          <a:p>
            <a:pPr algn="just" rtl="1">
              <a:buBlip>
                <a:blip r:embed="rId2"/>
              </a:buBlip>
            </a:pPr>
            <a:r>
              <a:rPr lang="fa-IR" sz="2800" dirty="0" smtClean="0">
                <a:solidFill>
                  <a:srgbClr val="002060"/>
                </a:solidFill>
                <a:cs typeface="B Nazanin" pitchFamily="2" charset="-78"/>
              </a:rPr>
              <a:t> این رویکرد جنبه های شناخت مانند </a:t>
            </a:r>
            <a:r>
              <a:rPr lang="fa-IR" sz="2800" dirty="0" smtClean="0">
                <a:solidFill>
                  <a:srgbClr val="FF0000"/>
                </a:solidFill>
                <a:cs typeface="B Nazanin" pitchFamily="2" charset="-78"/>
              </a:rPr>
              <a:t>تخیل و خلاقیت </a:t>
            </a:r>
            <a:r>
              <a:rPr lang="fa-IR" sz="2800" dirty="0" smtClean="0">
                <a:solidFill>
                  <a:srgbClr val="002060"/>
                </a:solidFill>
                <a:cs typeface="B Nazanin" pitchFamily="2" charset="-78"/>
              </a:rPr>
              <a:t>را که خطی و منطقی نیستند، کلاً نادیده گرفته است.</a:t>
            </a:r>
          </a:p>
          <a:p>
            <a:pPr algn="just" rtl="1">
              <a:buBlip>
                <a:blip r:embed="rId2"/>
              </a:buBlip>
            </a:pPr>
            <a:r>
              <a:rPr lang="fa-IR" sz="2800" dirty="0" smtClean="0">
                <a:solidFill>
                  <a:srgbClr val="002060"/>
                </a:solidFill>
                <a:cs typeface="B Nazanin" pitchFamily="2" charset="-78"/>
              </a:rPr>
              <a:t> پژوهش پردازش اطلاعات عمدتاً در موقعیت های </a:t>
            </a:r>
            <a:r>
              <a:rPr lang="fa-IR" sz="2800" dirty="0" smtClean="0">
                <a:solidFill>
                  <a:srgbClr val="FF0000"/>
                </a:solidFill>
                <a:cs typeface="B Nazanin" pitchFamily="2" charset="-78"/>
              </a:rPr>
              <a:t>آزمایشگاهی</a:t>
            </a:r>
            <a:r>
              <a:rPr lang="fa-IR" sz="2800" dirty="0" smtClean="0">
                <a:solidFill>
                  <a:srgbClr val="002060"/>
                </a:solidFill>
                <a:cs typeface="B Nazanin" pitchFamily="2" charset="-78"/>
              </a:rPr>
              <a:t> مصنوعی اجرا شده است. منتقدان می گویند، این کار تفکر را از جنبه های مهم موقعیت های یادگیریِ زندگیِ واقعی جدا می کند. اخیراً پژوهشگران با تمرکز بر فعالیت های واقعی تر به این مسأله پرداخته اند.</a:t>
            </a:r>
          </a:p>
          <a:p>
            <a:pPr algn="just" rtl="1"/>
            <a:r>
              <a:rPr lang="fa-IR" sz="2800" dirty="0" smtClean="0">
                <a:solidFill>
                  <a:srgbClr val="002060"/>
                </a:solidFill>
                <a:cs typeface="B Nazanin" pitchFamily="2" charset="-78"/>
              </a:rPr>
              <a:t>امروز آنها مکالمات، داستان ها، خاطره رویدادهای روزمره، و راهبردهایی را که برای انجام تکالیف تحصیلی انجام می گیرند، بررسی می کنند. </a:t>
            </a:r>
            <a:endParaRPr lang="en-US" sz="2800" dirty="0">
              <a:solidFill>
                <a:srgbClr val="002060"/>
              </a:solidFill>
              <a:cs typeface="B Nazanin" pitchFamily="2" charset="-7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09600"/>
            <a:ext cx="8610600" cy="4462760"/>
          </a:xfrm>
          <a:prstGeom prst="rect">
            <a:avLst/>
          </a:prstGeom>
          <a:noFill/>
        </p:spPr>
        <p:txBody>
          <a:bodyPr wrap="square" rtlCol="0">
            <a:spAutoFit/>
          </a:bodyPr>
          <a:lstStyle/>
          <a:p>
            <a:pPr algn="just" rtl="1"/>
            <a:r>
              <a:rPr lang="fa-IR" sz="3200" b="1" dirty="0" smtClean="0">
                <a:solidFill>
                  <a:srgbClr val="FF0000"/>
                </a:solidFill>
                <a:cs typeface="B Nazanin" pitchFamily="2" charset="-78"/>
              </a:rPr>
              <a:t>کردار شناسی </a:t>
            </a:r>
            <a:r>
              <a:rPr lang="en-US" sz="3200" b="1" dirty="0" smtClean="0">
                <a:solidFill>
                  <a:srgbClr val="FF0000"/>
                </a:solidFill>
                <a:cs typeface="B Nazanin" pitchFamily="2" charset="-78"/>
              </a:rPr>
              <a:t>ethology</a:t>
            </a:r>
            <a:endParaRPr lang="fa-IR" sz="3200" b="1" dirty="0" smtClean="0">
              <a:solidFill>
                <a:srgbClr val="FF0000"/>
              </a:solidFill>
              <a:cs typeface="B Nazanin" pitchFamily="2" charset="-78"/>
            </a:endParaRPr>
          </a:p>
          <a:p>
            <a:pPr algn="just" rtl="1"/>
            <a:r>
              <a:rPr lang="fa-IR" sz="2800" b="1" dirty="0" smtClean="0">
                <a:solidFill>
                  <a:srgbClr val="002060"/>
                </a:solidFill>
                <a:cs typeface="B Nazanin" pitchFamily="2" charset="-78"/>
              </a:rPr>
              <a:t>کردار شناسی </a:t>
            </a:r>
            <a:r>
              <a:rPr lang="fa-IR" sz="2800" dirty="0" smtClean="0">
                <a:solidFill>
                  <a:srgbClr val="002060"/>
                </a:solidFill>
                <a:cs typeface="B Nazanin" pitchFamily="2" charset="-78"/>
              </a:rPr>
              <a:t>به ارزش سازگارانه یا بقـای رفتار و تـاریخ تکـاملی آن مربوط می شود.</a:t>
            </a:r>
          </a:p>
          <a:p>
            <a:pPr algn="just" rtl="1"/>
            <a:r>
              <a:rPr lang="fa-IR" sz="2800" dirty="0" smtClean="0">
                <a:solidFill>
                  <a:srgbClr val="002060"/>
                </a:solidFill>
                <a:cs typeface="B Nazanin" pitchFamily="2" charset="-78"/>
              </a:rPr>
              <a:t>سرچشمه این رشته را می توان در مطالعات «</a:t>
            </a:r>
            <a:r>
              <a:rPr lang="fa-IR" sz="2800" b="1" dirty="0" smtClean="0">
                <a:solidFill>
                  <a:srgbClr val="002060"/>
                </a:solidFill>
                <a:effectLst>
                  <a:outerShdw blurRad="38100" dist="38100" dir="2700000" algn="tl">
                    <a:srgbClr val="000000">
                      <a:alpha val="43137"/>
                    </a:srgbClr>
                  </a:outerShdw>
                </a:effectLst>
                <a:cs typeface="B Nazanin" pitchFamily="2" charset="-78"/>
              </a:rPr>
              <a:t>داروین»</a:t>
            </a:r>
            <a:r>
              <a:rPr lang="fa-IR" sz="2800" dirty="0" smtClean="0">
                <a:solidFill>
                  <a:srgbClr val="002060"/>
                </a:solidFill>
                <a:cs typeface="B Nazanin" pitchFamily="2" charset="-78"/>
              </a:rPr>
              <a:t> پیدا کرد. دو جانور شناس اروپایی، «</a:t>
            </a:r>
            <a:r>
              <a:rPr lang="fa-IR" sz="2800" dirty="0" smtClean="0">
                <a:solidFill>
                  <a:srgbClr val="002060"/>
                </a:solidFill>
                <a:effectLst>
                  <a:outerShdw blurRad="38100" dist="38100" dir="2700000" algn="tl">
                    <a:srgbClr val="000000">
                      <a:alpha val="43137"/>
                    </a:srgbClr>
                  </a:outerShdw>
                </a:effectLst>
                <a:cs typeface="B Nazanin" pitchFamily="2" charset="-78"/>
              </a:rPr>
              <a:t>کنراد لورنز» </a:t>
            </a:r>
            <a:r>
              <a:rPr lang="fa-IR" sz="2800" dirty="0" smtClean="0">
                <a:solidFill>
                  <a:srgbClr val="002060"/>
                </a:solidFill>
                <a:cs typeface="B Nazanin" pitchFamily="2" charset="-78"/>
              </a:rPr>
              <a:t>و «</a:t>
            </a:r>
            <a:r>
              <a:rPr lang="fa-IR" sz="2800" dirty="0" smtClean="0">
                <a:solidFill>
                  <a:srgbClr val="002060"/>
                </a:solidFill>
                <a:effectLst>
                  <a:outerShdw blurRad="38100" dist="38100" dir="2700000" algn="tl">
                    <a:srgbClr val="000000">
                      <a:alpha val="43137"/>
                    </a:srgbClr>
                  </a:outerShdw>
                </a:effectLst>
                <a:cs typeface="B Nazanin" pitchFamily="2" charset="-78"/>
              </a:rPr>
              <a:t>نیکو تین برگن»</a:t>
            </a:r>
            <a:r>
              <a:rPr lang="fa-IR" sz="2800" dirty="0" smtClean="0">
                <a:solidFill>
                  <a:srgbClr val="002060"/>
                </a:solidFill>
                <a:cs typeface="B Nazanin" pitchFamily="2" charset="-78"/>
              </a:rPr>
              <a:t>، شالوده نوین آن را ریختند.</a:t>
            </a:r>
          </a:p>
          <a:p>
            <a:pPr algn="just" rtl="1"/>
            <a:r>
              <a:rPr lang="fa-IR" sz="2800" dirty="0" smtClean="0">
                <a:solidFill>
                  <a:srgbClr val="002060"/>
                </a:solidFill>
                <a:cs typeface="B Nazanin" pitchFamily="2" charset="-78"/>
              </a:rPr>
              <a:t>«لورنز» و «تین برگن» با زیر نظر گرفتن گونه های مختلف حیوانات در زیستگاه طبیعی آنها، </a:t>
            </a:r>
            <a:r>
              <a:rPr lang="fa-IR" sz="2800" dirty="0" smtClean="0">
                <a:solidFill>
                  <a:srgbClr val="FF0000"/>
                </a:solidFill>
                <a:cs typeface="B Nazanin" pitchFamily="2" charset="-78"/>
              </a:rPr>
              <a:t>الگوهای رفتار را که به بقاء کمک می کند</a:t>
            </a:r>
            <a:r>
              <a:rPr lang="fa-IR" sz="2800" dirty="0" smtClean="0">
                <a:solidFill>
                  <a:srgbClr val="002060"/>
                </a:solidFill>
                <a:cs typeface="B Nazanin" pitchFamily="2" charset="-78"/>
              </a:rPr>
              <a:t>، بررسی کردند.  مشهورترین این الگوها </a:t>
            </a:r>
            <a:r>
              <a:rPr lang="fa-IR" sz="2800" b="1" dirty="0" smtClean="0">
                <a:solidFill>
                  <a:srgbClr val="C00000"/>
                </a:solidFill>
                <a:effectLst>
                  <a:outerShdw blurRad="38100" dist="38100" dir="2700000" algn="tl">
                    <a:srgbClr val="000000">
                      <a:alpha val="43137"/>
                    </a:srgbClr>
                  </a:outerShdw>
                </a:effectLst>
                <a:cs typeface="B Nazanin" pitchFamily="2" charset="-78"/>
              </a:rPr>
              <a:t>«نقش پذیری</a:t>
            </a:r>
            <a:r>
              <a:rPr lang="fa-IR" sz="2800" b="1" dirty="0">
                <a:solidFill>
                  <a:srgbClr val="C00000"/>
                </a:solidFill>
                <a:effectLst>
                  <a:outerShdw blurRad="38100" dist="38100" dir="2700000" algn="tl">
                    <a:srgbClr val="000000">
                      <a:alpha val="43137"/>
                    </a:srgbClr>
                  </a:outerShdw>
                </a:effectLst>
                <a:cs typeface="B Nazanin" pitchFamily="2" charset="-78"/>
              </a:rPr>
              <a:t> </a:t>
            </a:r>
            <a:r>
              <a:rPr lang="en-US" sz="2000" b="1" dirty="0" smtClean="0">
                <a:solidFill>
                  <a:srgbClr val="C00000"/>
                </a:solidFill>
                <a:effectLst>
                  <a:outerShdw blurRad="38100" dist="38100" dir="2700000" algn="tl">
                    <a:srgbClr val="000000">
                      <a:alpha val="43137"/>
                    </a:srgbClr>
                  </a:outerShdw>
                </a:effectLst>
                <a:cs typeface="B Nazanin" pitchFamily="2" charset="-78"/>
              </a:rPr>
              <a:t>IMPRINTING</a:t>
            </a:r>
            <a:r>
              <a:rPr lang="fa-IR" sz="2800" b="1" dirty="0" smtClean="0">
                <a:solidFill>
                  <a:srgbClr val="C00000"/>
                </a:solidFill>
                <a:effectLst>
                  <a:outerShdw blurRad="38100" dist="38100" dir="2700000" algn="tl">
                    <a:srgbClr val="000000">
                      <a:alpha val="43137"/>
                    </a:srgbClr>
                  </a:outerShdw>
                </a:effectLst>
                <a:cs typeface="B Nazanin" pitchFamily="2" charset="-78"/>
              </a:rPr>
              <a:t> </a:t>
            </a:r>
            <a:r>
              <a:rPr lang="fa-IR" sz="2800" dirty="0" smtClean="0">
                <a:solidFill>
                  <a:srgbClr val="002060"/>
                </a:solidFill>
                <a:cs typeface="B Nazanin" pitchFamily="2" charset="-78"/>
              </a:rPr>
              <a:t>است که عبارت از رفتار دنبال کردن برخی جوجه پرنده ها که تضمین می کند جوجه کنار مادر می ماند و تغذیه می شود و از خطر مصون می ماند.   </a:t>
            </a:r>
            <a:endParaRPr lang="en-US" sz="2800" dirty="0">
              <a:solidFill>
                <a:srgbClr val="002060"/>
              </a:solidFill>
              <a:cs typeface="B Nazanin"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686800" cy="3108543"/>
          </a:xfrm>
          <a:prstGeom prst="rect">
            <a:avLst/>
          </a:prstGeom>
          <a:noFill/>
        </p:spPr>
        <p:txBody>
          <a:bodyPr wrap="square" rtlCol="0">
            <a:spAutoFit/>
          </a:bodyPr>
          <a:lstStyle/>
          <a:p>
            <a:pPr algn="just" rtl="1"/>
            <a:r>
              <a:rPr lang="fa-IR" sz="2800" dirty="0" smtClean="0">
                <a:solidFill>
                  <a:srgbClr val="002060"/>
                </a:solidFill>
                <a:cs typeface="B Nazanin" pitchFamily="2" charset="-78"/>
              </a:rPr>
              <a:t>نقش پذیری در دوره محدودی از رشد واقع می شود. اگر غاز مادر در این مدت حضور نداشته باشد، ولی شیئی شبیه او حضور داشته باشد، جوجه غازها به جای مادر از او نقش پذیری می کنند.</a:t>
            </a:r>
          </a:p>
          <a:p>
            <a:pPr algn="just" rtl="1"/>
            <a:r>
              <a:rPr lang="fa-IR" sz="2800" dirty="0" smtClean="0">
                <a:solidFill>
                  <a:srgbClr val="002060"/>
                </a:solidFill>
                <a:cs typeface="B Nazanin" pitchFamily="2" charset="-78"/>
              </a:rPr>
              <a:t>مشاهدات نقش پذیری، مفهوم مهمی را در رشد انسان به بار آورد:             </a:t>
            </a:r>
            <a:r>
              <a:rPr lang="fa-IR" sz="2800" b="1" dirty="0" smtClean="0">
                <a:solidFill>
                  <a:srgbClr val="C00000"/>
                </a:solidFill>
                <a:cs typeface="B Nazanin" pitchFamily="2" charset="-78"/>
              </a:rPr>
              <a:t>دوره بحرانی رشد</a:t>
            </a:r>
            <a:r>
              <a:rPr lang="fa-IR" sz="2800" dirty="0" smtClean="0">
                <a:solidFill>
                  <a:srgbClr val="002060"/>
                </a:solidFill>
                <a:cs typeface="B Nazanin" pitchFamily="2" charset="-78"/>
              </a:rPr>
              <a:t>: این مفهوم به زمان محدودی اشاره دارد که طی آن  فرد از لحاظ  زیستی آمادگی دارد تا رفتارهای انطباقی خاصی را فرا گیرد، ولی به حمایت محیط تحریک کننده مناسبی نیازمند است.</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2677656"/>
          </a:xfrm>
          <a:prstGeom prst="rect">
            <a:avLst/>
          </a:prstGeom>
          <a:noFill/>
        </p:spPr>
        <p:txBody>
          <a:bodyPr wrap="square" rtlCol="0">
            <a:spAutoFit/>
          </a:bodyPr>
          <a:lstStyle/>
          <a:p>
            <a:pPr algn="just" rtl="1"/>
            <a:r>
              <a:rPr lang="fa-IR" sz="2800" dirty="0" smtClean="0">
                <a:cs typeface="B Nazanin" pitchFamily="2" charset="-78"/>
              </a:rPr>
              <a:t>مفهوم دیگری تحت عنوان؛ </a:t>
            </a:r>
            <a:r>
              <a:rPr lang="fa-IR" sz="2800" b="1" dirty="0" smtClean="0">
                <a:solidFill>
                  <a:srgbClr val="C00000"/>
                </a:solidFill>
                <a:effectLst>
                  <a:outerShdw blurRad="38100" dist="38100" dir="2700000" algn="tl">
                    <a:srgbClr val="000000">
                      <a:alpha val="43137"/>
                    </a:srgbClr>
                  </a:outerShdw>
                </a:effectLst>
                <a:cs typeface="B Nazanin" pitchFamily="2" charset="-78"/>
              </a:rPr>
              <a:t>«دورۀ حساس» </a:t>
            </a:r>
            <a:r>
              <a:rPr lang="fa-IR" sz="2800" dirty="0" smtClean="0">
                <a:cs typeface="B Nazanin" pitchFamily="2" charset="-78"/>
              </a:rPr>
              <a:t>در این جا مطرح است که رشد انسان را از مفهوم مطلق «دورۀ بحرانی» بهتر توجیه می کند.</a:t>
            </a:r>
          </a:p>
          <a:p>
            <a:pPr algn="just" rtl="1"/>
            <a:r>
              <a:rPr lang="fa-IR" sz="2800" dirty="0" smtClean="0">
                <a:cs typeface="B Nazanin" pitchFamily="2" charset="-78"/>
              </a:rPr>
              <a:t>«دورۀ حساس» مناسب ترین زمان برای ظاهر شدن توانایی های خاص است و طی آن فرد خیلی پذیرای تأثیرات محیطی است. اما محدودۀ آن به خوبیِ محدودۀ «دورۀ بحرانی» تعریف نشده است. رشد می تواند بعداً روی دهد، اما ترغیب آن در این زمان دشوارتر است. </a:t>
            </a:r>
            <a:endParaRPr lang="en-US" sz="2800" dirty="0">
              <a:cs typeface="B Nazanin" pitchFamily="2" charset="-7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5693866"/>
          </a:xfrm>
          <a:prstGeom prst="rect">
            <a:avLst/>
          </a:prstGeom>
          <a:noFill/>
        </p:spPr>
        <p:txBody>
          <a:bodyPr wrap="square" rtlCol="0">
            <a:spAutoFit/>
          </a:bodyPr>
          <a:lstStyle/>
          <a:p>
            <a:pPr algn="just" rtl="1"/>
            <a:r>
              <a:rPr lang="fa-IR" sz="2800" dirty="0" smtClean="0">
                <a:solidFill>
                  <a:srgbClr val="002060"/>
                </a:solidFill>
                <a:cs typeface="B Nazanin" pitchFamily="2" charset="-78"/>
              </a:rPr>
              <a:t>روان کاو بریتانیایی، «جان بولبی» با الهام از مشاهدات «نقش پذیری» ، نظریۀ «کردارشناختی» را در مورد فهیدن رابطۀ کودک- والد به کار برد. او باور داشت که رفتارهای دلبستگی نوزادان؛ مانند لبخند زدن، غان و غون کردن، چنگ زدن و گریه کردن علائم اجتماعی ذاتی هستند که والد را به نزدیک شدن به نوزاد و مراقبت کردن از او و تعامل با وی ترغیب می کنند. وقتی که مادر نزدیک نوزاد می ماند، این رفتارها تضمین می کنند که نوزاد تغذیه خواهد شد، از خطر در امان خواهد بود، و تحریک ومحبت لازم برای رشد سالم دریافت خواهد کرد.</a:t>
            </a:r>
          </a:p>
          <a:p>
            <a:pPr algn="just" rtl="1"/>
            <a:r>
              <a:rPr lang="fa-IR" sz="2800" dirty="0" smtClean="0">
                <a:solidFill>
                  <a:srgbClr val="002060"/>
                </a:solidFill>
                <a:cs typeface="B Nazanin" pitchFamily="2" charset="-78"/>
              </a:rPr>
              <a:t>پرورش «دلبستگی» در انسان ها فرایند طولانی است که تغییراتی را در ساختارهای روانی شامل می شود که باعث می شود نوزاد رابطۀ عاطفی عمیقی با مراقب خود برقرار کند.</a:t>
            </a:r>
          </a:p>
          <a:p>
            <a:pPr algn="just" rtl="1"/>
            <a:r>
              <a:rPr lang="fa-IR" sz="2800" dirty="0" smtClean="0">
                <a:solidFill>
                  <a:srgbClr val="002060"/>
                </a:solidFill>
                <a:cs typeface="B Nazanin" pitchFamily="2" charset="-78"/>
              </a:rPr>
              <a:t>«بولبی»معتقد بود که این پیوند، پیامدهای مادام العمر دارد و از «گهواره تا گور» بر روابط تأثیر می گذارد.</a:t>
            </a:r>
            <a:endParaRPr lang="en-US" sz="2800" dirty="0">
              <a:solidFill>
                <a:srgbClr val="002060"/>
              </a:solidFill>
              <a:cs typeface="B Nazanin" pitchFamily="2" charset="-7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بسم گل.jpg"/>
          <p:cNvPicPr>
            <a:picLocks noChangeAspect="1"/>
          </p:cNvPicPr>
          <p:nvPr/>
        </p:nvPicPr>
        <p:blipFill>
          <a:blip r:embed="rId2" cstate="print"/>
          <a:stretch>
            <a:fillRect/>
          </a:stretch>
        </p:blipFill>
        <p:spPr>
          <a:xfrm>
            <a:off x="304800" y="152400"/>
            <a:ext cx="8686800" cy="6096000"/>
          </a:xfrm>
          <a:prstGeom prst="rect">
            <a:avLst/>
          </a:prstGeom>
        </p:spPr>
      </p:pic>
      <p:sp>
        <p:nvSpPr>
          <p:cNvPr id="3" name="TextBox 2"/>
          <p:cNvSpPr txBox="1"/>
          <p:nvPr/>
        </p:nvSpPr>
        <p:spPr>
          <a:xfrm>
            <a:off x="4114800" y="1676400"/>
            <a:ext cx="4724400" cy="1323439"/>
          </a:xfrm>
          <a:prstGeom prst="rect">
            <a:avLst/>
          </a:prstGeom>
          <a:noFill/>
          <a:ln>
            <a:noFill/>
          </a:ln>
          <a:effectLst>
            <a:glow rad="139700">
              <a:schemeClr val="accent6">
                <a:satMod val="175000"/>
                <a:alpha val="40000"/>
              </a:schemeClr>
            </a:glow>
          </a:effectLst>
        </p:spPr>
        <p:txBody>
          <a:bodyPr wrap="square" rtlCol="0">
            <a:spAutoFit/>
          </a:bodyPr>
          <a:lstStyle/>
          <a:p>
            <a:pPr algn="just" rtl="1"/>
            <a:r>
              <a:rPr lang="fa-IR" sz="8000" b="1" dirty="0" smtClean="0">
                <a:solidFill>
                  <a:schemeClr val="accent1">
                    <a:lumMod val="75000"/>
                  </a:schemeClr>
                </a:solidFill>
                <a:effectLst>
                  <a:outerShdw blurRad="38100" dist="38100" dir="2700000" algn="tl">
                    <a:srgbClr val="000000">
                      <a:alpha val="43137"/>
                    </a:srgbClr>
                  </a:outerShdw>
                </a:effectLst>
                <a:cs typeface="B Nazanin" pitchFamily="2" charset="-78"/>
              </a:rPr>
              <a:t>موفق باشید!</a:t>
            </a:r>
            <a:endParaRPr lang="en-US" sz="8000" b="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0" fill="hold"/>
                                        <p:tgtEl>
                                          <p:spTgt spid="2"/>
                                        </p:tgtEl>
                                        <p:attrNameLst>
                                          <p:attrName>ppt_w</p:attrName>
                                        </p:attrNameLst>
                                      </p:cBhvr>
                                      <p:tavLst>
                                        <p:tav tm="0" fmla="#ppt_w*sin(2.5*pi*$)">
                                          <p:val>
                                            <p:fltVal val="0"/>
                                          </p:val>
                                        </p:tav>
                                        <p:tav tm="100000">
                                          <p:val>
                                            <p:fltVal val="1"/>
                                          </p:val>
                                        </p:tav>
                                      </p:tavLst>
                                    </p:anim>
                                    <p:anim calcmode="lin" valueType="num">
                                      <p:cBhvr>
                                        <p:cTn id="16"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7961</TotalTime>
  <Words>6768</Words>
  <Application>Microsoft Office PowerPoint</Application>
  <PresentationFormat>On-screen Show (4:3)</PresentationFormat>
  <Paragraphs>628</Paragraphs>
  <Slides>96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96</vt:i4>
      </vt:variant>
    </vt:vector>
  </HeadingPairs>
  <TitlesOfParts>
    <vt:vector size="107" baseType="lpstr">
      <vt:lpstr>2  Bardiya</vt:lpstr>
      <vt:lpstr>Arial</vt:lpstr>
      <vt:lpstr>B Nazanin</vt:lpstr>
      <vt:lpstr>B Zar</vt:lpstr>
      <vt:lpstr>Calibri</vt:lpstr>
      <vt:lpstr>Georgia</vt:lpstr>
      <vt:lpstr>Tahoma</vt:lpstr>
      <vt:lpstr>Times New Roman</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مرحله‌ی اول: نوباوگی</vt:lpstr>
      <vt:lpstr>مرحله اول: اعتماد در برابر بی اعتمادی</vt:lpstr>
      <vt:lpstr>مرحله‌ی دوم: اوایل کودکی (سال دوم و سوم)</vt:lpstr>
      <vt:lpstr>مرحله دوم: اوایل کودکی</vt:lpstr>
      <vt:lpstr>مرحله‌ی سوم: دوره بازی</vt:lpstr>
      <vt:lpstr>مرحله سوم: اوایل کودکی</vt:lpstr>
      <vt:lpstr>مرحله‌ی چهارم: دوره مدرسه</vt:lpstr>
      <vt:lpstr>مرحله چهارم: دوره مدرسه</vt:lpstr>
      <vt:lpstr>ارتباط چهار مرحله اول</vt:lpstr>
      <vt:lpstr>PowerPoint Presentation</vt:lpstr>
      <vt:lpstr>PowerPoint Presentation</vt:lpstr>
      <vt:lpstr>مرحله‌ی پنجم: دوره نوجوانی</vt:lpstr>
      <vt:lpstr>مرحله پنجم: دوره نوجوانی</vt:lpstr>
      <vt:lpstr>مرحله‌ی ششم: دوره جوانی (اوایل بزرگسالی، 20تا30سال)</vt:lpstr>
      <vt:lpstr>مرحله ششم: دوره جوانی</vt:lpstr>
      <vt:lpstr>مرحله‌ی هفتم: دوره بزرگسالی (31 تا60)</vt:lpstr>
      <vt:lpstr>مرحله هفتم: دوره  بزرگسالی</vt:lpstr>
      <vt:lpstr>مرحله‌ی هشتم: دوره پیری</vt:lpstr>
      <vt:lpstr>مرحله هشتم: دوره پیری</vt:lpstr>
      <vt:lpstr>PowerPoint Presentation</vt:lpstr>
      <vt:lpstr>ارتباط هشت مرحله رشد</vt:lpstr>
      <vt:lpstr>PowerPoint Presentation</vt:lpstr>
      <vt:lpstr>رفتارگرایی </vt:lpstr>
      <vt:lpstr>PowerPoint Presentation</vt:lpstr>
      <vt:lpstr>PowerPoint Presentation</vt:lpstr>
      <vt:lpstr>شرطی سازی کلاسیک</vt:lpstr>
      <vt:lpstr>PowerPoint Presentation</vt:lpstr>
      <vt:lpstr>PowerPoint Presentation</vt:lpstr>
      <vt:lpstr>PowerPoint Presentation</vt:lpstr>
      <vt:lpstr>PowerPoint Presentation</vt:lpstr>
      <vt:lpstr>PowerPoint Presentation</vt:lpstr>
      <vt:lpstr>نظریه یادگیری اجتماعی</vt:lpstr>
      <vt:lpstr>نقد رفتارگرایی و نظریه یادگیری اجتماعی</vt:lpstr>
      <vt:lpstr>PowerPoint Presentation</vt:lpstr>
      <vt:lpstr>روانشناسی رشد کودک</vt:lpstr>
      <vt:lpstr>ژان پیاژه  دانشمند سوئیسی نظریه پرداز رشد شناختی انسان مفاهیم اساسی: 1-  طرحواره 2-   انطباق    - درونسازی (در ارتباط با محیط)    - برون سازی(در ارتباط با محیط) 3- سازماندهی (درونی) 4- مصاحبه بالینی با سوالات باز 5- مراحل چهارگانه رشد </vt:lpstr>
      <vt:lpstr>PowerPoint Presentation</vt:lpstr>
      <vt:lpstr>PowerPoint Presentation</vt:lpstr>
      <vt:lpstr>PowerPoint Presentation</vt:lpstr>
      <vt:lpstr>PowerPoint Presentation</vt:lpstr>
      <vt:lpstr>نظریه شناختی– رشدی پیاژه</vt:lpstr>
      <vt:lpstr>PowerPoint Presentation</vt:lpstr>
      <vt:lpstr>PowerPoint Presentation</vt:lpstr>
      <vt:lpstr>PowerPoint Presentation</vt:lpstr>
      <vt:lpstr>1. مرحله حسی- حرکتی: تولد تا 2 سالگی</vt:lpstr>
      <vt:lpstr>1. مرحله حسی- حرکتی: تولد تا 2 سالگی</vt:lpstr>
      <vt:lpstr>1. مرحله حسی- حرکتی: تولد تا 2 سالگی</vt:lpstr>
      <vt:lpstr>PowerPoint Presentation</vt:lpstr>
      <vt:lpstr>PowerPoint Presentation</vt:lpstr>
      <vt:lpstr>نقد نظریه رشد شناختی پیاژه</vt:lpstr>
      <vt:lpstr>PowerPoint Presentation</vt:lpstr>
      <vt:lpstr>PowerPoint Presentation</vt:lpstr>
      <vt:lpstr>PowerPoint Presentation</vt:lpstr>
      <vt:lpstr>PowerPoint Presentation</vt:lpstr>
      <vt:lpstr>PowerPoint Presentation</vt:lpstr>
      <vt:lpstr> نظریه پردازش اطلاعات</vt:lpstr>
      <vt:lpstr> نظریه پردازش اطلاعات</vt:lpstr>
      <vt:lpstr> نظریه پردازش اطلاعات</vt:lpstr>
      <vt:lpstr> نظریه پردازش اطلاعات</vt:lpstr>
      <vt:lpstr> نظریه پردازش اطلاعات</vt:lpstr>
      <vt:lpstr> نظریه پردازش اطلاعات</vt:lpstr>
      <vt:lpstr>PowerPoint Presentation</vt:lpstr>
      <vt:lpstr>PowerPoint Presentation</vt:lpstr>
      <vt:lpstr>PowerPoint Presentation</vt:lpstr>
      <vt:lpstr>PowerPoint Presentation</vt:lpstr>
      <vt:lpstr>PowerPoint Presentation</vt:lpstr>
      <vt:lpstr>PowerPoint Presentation</vt:lpstr>
    </vt:vector>
  </TitlesOfParts>
  <Company>sazgar.com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 TM</dc:creator>
  <cp:lastModifiedBy>KIAN RAYANEH</cp:lastModifiedBy>
  <cp:revision>419</cp:revision>
  <dcterms:created xsi:type="dcterms:W3CDTF">2014-03-01T04:42:57Z</dcterms:created>
  <dcterms:modified xsi:type="dcterms:W3CDTF">2020-05-03T14:58:19Z</dcterms:modified>
</cp:coreProperties>
</file>