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4" d="100"/>
          <a:sy n="84" d="100"/>
        </p:scale>
        <p:origin x="-150" y="-7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5/20/2018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53490" y="294288"/>
            <a:ext cx="8915399" cy="930595"/>
          </a:xfrm>
        </p:spPr>
        <p:txBody>
          <a:bodyPr/>
          <a:lstStyle/>
          <a:p>
            <a:pPr algn="ctr" rtl="1"/>
            <a:r>
              <a:rPr lang="fa-IR" dirty="0" smtClean="0">
                <a:cs typeface="B Davat" panose="00000400000000000000" pitchFamily="2" charset="-78"/>
              </a:rPr>
              <a:t>بسم الله الرحمن الرحیم</a:t>
            </a:r>
            <a:endParaRPr lang="en-US" dirty="0">
              <a:cs typeface="B Davat" panose="00000400000000000000" pitchFamily="2" charset="-78"/>
            </a:endParaRPr>
          </a:p>
        </p:txBody>
      </p:sp>
      <p:sp>
        <p:nvSpPr>
          <p:cNvPr id="3" name="Subtitle 2"/>
          <p:cNvSpPr>
            <a:spLocks noGrp="1"/>
          </p:cNvSpPr>
          <p:nvPr>
            <p:ph type="subTitle" idx="1"/>
          </p:nvPr>
        </p:nvSpPr>
        <p:spPr>
          <a:xfrm>
            <a:off x="2578703" y="2448911"/>
            <a:ext cx="8915399" cy="3938228"/>
          </a:xfrm>
        </p:spPr>
        <p:txBody>
          <a:bodyPr>
            <a:normAutofit/>
          </a:bodyPr>
          <a:lstStyle/>
          <a:p>
            <a:pPr algn="r"/>
            <a:r>
              <a:rPr lang="fa-IR" sz="2800" dirty="0" smtClean="0">
                <a:cs typeface="B Nazanin" panose="00000400000000000000" pitchFamily="2" charset="-78"/>
              </a:rPr>
              <a:t>موضوع: حقوق و تکالیف همسران</a:t>
            </a:r>
          </a:p>
          <a:p>
            <a:pPr algn="r"/>
            <a:endParaRPr lang="fa-IR" sz="2400" dirty="0" smtClean="0">
              <a:cs typeface="B Nazanin" panose="00000400000000000000" pitchFamily="2" charset="-78"/>
            </a:endParaRPr>
          </a:p>
          <a:p>
            <a:pPr algn="r"/>
            <a:endParaRPr lang="fa-IR" sz="2800" dirty="0">
              <a:cs typeface="B Nazanin" panose="00000400000000000000" pitchFamily="2" charset="-78"/>
            </a:endParaRPr>
          </a:p>
          <a:p>
            <a:pPr algn="r"/>
            <a:endParaRPr lang="en-US" sz="2400" dirty="0">
              <a:cs typeface="B Nazanin" panose="00000400000000000000" pitchFamily="2" charset="-78"/>
            </a:endParaRPr>
          </a:p>
        </p:txBody>
      </p:sp>
    </p:spTree>
    <p:extLst>
      <p:ext uri="{BB962C8B-B14F-4D97-AF65-F5344CB8AC3E}">
        <p14:creationId xmlns:p14="http://schemas.microsoft.com/office/powerpoint/2010/main" xmlns="" val="905883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Titr" panose="00000700000000000000" pitchFamily="2" charset="-78"/>
              </a:rPr>
              <a:t>مقدمه</a:t>
            </a:r>
            <a:endParaRPr lang="en-US" dirty="0">
              <a:cs typeface="B Titr" panose="00000700000000000000" pitchFamily="2" charset="-78"/>
            </a:endParaRPr>
          </a:p>
        </p:txBody>
      </p:sp>
      <p:sp>
        <p:nvSpPr>
          <p:cNvPr id="3" name="Content Placeholder 2"/>
          <p:cNvSpPr>
            <a:spLocks noGrp="1"/>
          </p:cNvSpPr>
          <p:nvPr>
            <p:ph idx="1"/>
          </p:nvPr>
        </p:nvSpPr>
        <p:spPr/>
        <p:txBody>
          <a:bodyPr>
            <a:normAutofit/>
          </a:bodyPr>
          <a:lstStyle/>
          <a:p>
            <a:pPr marL="0" indent="0" algn="r" rtl="1">
              <a:buNone/>
            </a:pPr>
            <a:r>
              <a:rPr lang="fa-IR" sz="2400" dirty="0" smtClean="0">
                <a:cs typeface="B Nazanin" panose="00000400000000000000" pitchFamily="2" charset="-78"/>
              </a:rPr>
              <a:t>بنیان خانواده بر مودت و رحمت و عواطف عمیق انسانی و معنوی بنا شده است. بی تردید مسوولیت پذیری و ایثار  و گذشت، امری دو سویه است که بذر محبت را به درختی تنومند مبدل میکند و زن و مرد را زوجی خوشبخت میسازد؛ زوجی که نه بری حق طلبی و رقابت مذموم، بلکه بر مبنای رحمت و الفت کنار یکدیگرند. بر این مبنا، بیان برخی از حقوق و تکالیف قانونی در این بخش، تنها برای ارتقای آگاهی های حقوقی اسن تا اگر احیانا زندگی به مراحل دشواری رسید، از آن بهره گیرند.</a:t>
            </a:r>
          </a:p>
          <a:p>
            <a:pPr marL="0" indent="0" algn="r" rtl="1">
              <a:buNone/>
            </a:pPr>
            <a:r>
              <a:rPr lang="fa-IR" sz="2400" dirty="0" smtClean="0">
                <a:cs typeface="B Nazanin" panose="00000400000000000000" pitchFamily="2" charset="-78"/>
              </a:rPr>
              <a:t>وظایف و حقوق اعضای خانواده مطابق قوانین جمهوری اسلامی ایران به قراری است که در پی می آید.</a:t>
            </a:r>
            <a:endParaRPr lang="en-US" sz="2400" dirty="0">
              <a:cs typeface="B Nazanin" panose="00000400000000000000" pitchFamily="2" charset="-78"/>
            </a:endParaRPr>
          </a:p>
        </p:txBody>
      </p:sp>
    </p:spTree>
    <p:extLst>
      <p:ext uri="{BB962C8B-B14F-4D97-AF65-F5344CB8AC3E}">
        <p14:creationId xmlns:p14="http://schemas.microsoft.com/office/powerpoint/2010/main" xmlns="" val="519864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Titr" panose="00000700000000000000" pitchFamily="2" charset="-78"/>
              </a:rPr>
              <a:t>یک. حقوق و تکالیف مشترک</a:t>
            </a:r>
            <a:endParaRPr lang="en-US" dirty="0">
              <a:cs typeface="B Titr" panose="00000700000000000000" pitchFamily="2" charset="-78"/>
            </a:endParaRPr>
          </a:p>
        </p:txBody>
      </p:sp>
      <p:sp>
        <p:nvSpPr>
          <p:cNvPr id="3" name="Content Placeholder 2"/>
          <p:cNvSpPr>
            <a:spLocks noGrp="1"/>
          </p:cNvSpPr>
          <p:nvPr>
            <p:ph idx="1"/>
          </p:nvPr>
        </p:nvSpPr>
        <p:spPr>
          <a:xfrm>
            <a:off x="2589212" y="2133600"/>
            <a:ext cx="8915400" cy="4582510"/>
          </a:xfrm>
        </p:spPr>
        <p:txBody>
          <a:bodyPr/>
          <a:lstStyle/>
          <a:p>
            <a:pPr algn="r" rtl="1"/>
            <a:r>
              <a:rPr lang="fa-IR" sz="2400" dirty="0" smtClean="0">
                <a:cs typeface="B Davat" panose="00000400000000000000" pitchFamily="2" charset="-78"/>
              </a:rPr>
              <a:t>حسن معاشرت</a:t>
            </a:r>
          </a:p>
          <a:p>
            <a:pPr marL="0" indent="0" algn="r" rtl="1">
              <a:buNone/>
            </a:pPr>
            <a:r>
              <a:rPr lang="fa-IR" sz="2400" dirty="0" smtClean="0">
                <a:cs typeface="B Nazanin" panose="00000400000000000000" pitchFamily="2" charset="-78"/>
              </a:rPr>
              <a:t>ماده 1103 قانون مدنی اعلام میدارد:« زن و شوهر مکلف به حسن معاشرت با یکدیگرند.»</a:t>
            </a:r>
          </a:p>
          <a:p>
            <a:pPr marL="0" indent="0" algn="r" rtl="1">
              <a:buNone/>
            </a:pPr>
            <a:r>
              <a:rPr lang="fa-IR" sz="2400" dirty="0" smtClean="0">
                <a:cs typeface="B Nazanin" panose="00000400000000000000" pitchFamily="2" charset="-78"/>
              </a:rPr>
              <a:t>لوازم حسن معاشرت عبارت است از:</a:t>
            </a:r>
          </a:p>
          <a:p>
            <a:pPr marL="0" indent="0" algn="r" rtl="1">
              <a:buNone/>
            </a:pPr>
            <a:endParaRPr lang="fa-IR" sz="2400" dirty="0" smtClean="0">
              <a:cs typeface="B Nazanin" panose="00000400000000000000" pitchFamily="2" charset="-78"/>
            </a:endParaRPr>
          </a:p>
          <a:p>
            <a:pPr algn="r" rtl="1">
              <a:buAutoNum type="arabicPeriod"/>
            </a:pPr>
            <a:r>
              <a:rPr lang="fa-IR" sz="2400" dirty="0" smtClean="0">
                <a:cs typeface="B Nazanin" panose="00000400000000000000" pitchFamily="2" charset="-78"/>
              </a:rPr>
              <a:t>اسکان مشترک</a:t>
            </a:r>
          </a:p>
          <a:p>
            <a:pPr algn="r" rtl="1">
              <a:buAutoNum type="arabicPeriod"/>
            </a:pPr>
            <a:endParaRPr lang="fa-IR" sz="2400" dirty="0" smtClean="0">
              <a:cs typeface="B Nazanin" panose="00000400000000000000" pitchFamily="2" charset="-78"/>
            </a:endParaRPr>
          </a:p>
          <a:p>
            <a:pPr algn="r" rtl="1">
              <a:buAutoNum type="arabicPeriod"/>
            </a:pPr>
            <a:r>
              <a:rPr lang="fa-IR" sz="2400" dirty="0" smtClean="0">
                <a:cs typeface="B Nazanin" panose="00000400000000000000" pitchFamily="2" charset="-78"/>
              </a:rPr>
              <a:t>روابط جنسی متعارف</a:t>
            </a:r>
          </a:p>
          <a:p>
            <a:pPr algn="r" rtl="1">
              <a:buAutoNum type="arabicPeriod"/>
            </a:pPr>
            <a:endParaRPr lang="fa-IR" sz="2400" dirty="0" smtClean="0">
              <a:cs typeface="B Nazanin" panose="00000400000000000000" pitchFamily="2" charset="-78"/>
            </a:endParaRPr>
          </a:p>
          <a:p>
            <a:pPr algn="r" rtl="1">
              <a:buAutoNum type="arabicPeriod"/>
            </a:pPr>
            <a:r>
              <a:rPr lang="fa-IR" sz="2400" dirty="0" smtClean="0">
                <a:cs typeface="B Nazanin" panose="00000400000000000000" pitchFamily="2" charset="-78"/>
              </a:rPr>
              <a:t>خوش رفتاری</a:t>
            </a:r>
          </a:p>
          <a:p>
            <a:pPr algn="r" rtl="1">
              <a:buAutoNum type="arabicPeriod"/>
            </a:pPr>
            <a:endParaRPr lang="fa-IR" dirty="0" smtClean="0"/>
          </a:p>
        </p:txBody>
      </p:sp>
    </p:spTree>
    <p:extLst>
      <p:ext uri="{BB962C8B-B14F-4D97-AF65-F5344CB8AC3E}">
        <p14:creationId xmlns:p14="http://schemas.microsoft.com/office/powerpoint/2010/main" xmlns="" val="3058537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Titr" panose="00000700000000000000" pitchFamily="2" charset="-78"/>
              </a:rPr>
              <a:t>یک. حقوق و تکالیف مشترک</a:t>
            </a:r>
            <a:endParaRPr lang="en-US" dirty="0">
              <a:cs typeface="B Titr" panose="00000700000000000000" pitchFamily="2" charset="-78"/>
            </a:endParaRPr>
          </a:p>
        </p:txBody>
      </p:sp>
      <p:sp>
        <p:nvSpPr>
          <p:cNvPr id="3" name="Content Placeholder 2"/>
          <p:cNvSpPr>
            <a:spLocks noGrp="1"/>
          </p:cNvSpPr>
          <p:nvPr>
            <p:ph idx="1"/>
          </p:nvPr>
        </p:nvSpPr>
        <p:spPr>
          <a:xfrm>
            <a:off x="2589212" y="1765738"/>
            <a:ext cx="8915400" cy="4887310"/>
          </a:xfrm>
        </p:spPr>
        <p:txBody>
          <a:bodyPr>
            <a:normAutofit fontScale="92500" lnSpcReduction="10000"/>
          </a:bodyPr>
          <a:lstStyle/>
          <a:p>
            <a:pPr algn="r" rtl="1"/>
            <a:r>
              <a:rPr lang="fa-IR" sz="2600" dirty="0" smtClean="0">
                <a:cs typeface="B Davat" panose="00000400000000000000" pitchFamily="2" charset="-78"/>
              </a:rPr>
              <a:t>تحکیم خانواده و مشارکت در امور آن</a:t>
            </a:r>
          </a:p>
          <a:p>
            <a:pPr marL="0" indent="0" algn="r" rtl="1">
              <a:buNone/>
            </a:pPr>
            <a:r>
              <a:rPr lang="fa-IR" sz="2400" dirty="0" smtClean="0">
                <a:cs typeface="B Nazanin" panose="00000400000000000000" pitchFamily="2" charset="-78"/>
              </a:rPr>
              <a:t>ماده 1104 قانون مدنی اعلام میکند: زوجین باید در تشیید مبانی خانواده و تربیت اولاد خود به یکدیگر معاضدت نمایند.لازمه تحکیم خانواده اموری چند است؛ از جمله:</a:t>
            </a:r>
          </a:p>
          <a:p>
            <a:pPr marL="0" indent="0" algn="r" rtl="1">
              <a:buNone/>
            </a:pPr>
            <a:r>
              <a:rPr lang="fa-IR" sz="2400" dirty="0" smtClean="0">
                <a:cs typeface="B Nazanin" panose="00000400000000000000" pitchFamily="2" charset="-78"/>
              </a:rPr>
              <a:t>1. همکاری در امور خانواده</a:t>
            </a:r>
          </a:p>
          <a:p>
            <a:pPr marL="0" indent="0" algn="r" rtl="1">
              <a:buNone/>
            </a:pPr>
            <a:endParaRPr lang="fa-IR" sz="2400" dirty="0">
              <a:cs typeface="B Nazanin" panose="00000400000000000000" pitchFamily="2" charset="-78"/>
            </a:endParaRPr>
          </a:p>
          <a:p>
            <a:pPr marL="0" indent="0" algn="r" rtl="1">
              <a:buNone/>
            </a:pPr>
            <a:r>
              <a:rPr lang="fa-IR" sz="2400" dirty="0" smtClean="0">
                <a:cs typeface="B Nazanin" panose="00000400000000000000" pitchFamily="2" charset="-78"/>
              </a:rPr>
              <a:t>2. وفاداری همسران</a:t>
            </a:r>
          </a:p>
          <a:p>
            <a:pPr marL="0" indent="0" algn="r" rtl="1">
              <a:buNone/>
            </a:pPr>
            <a:r>
              <a:rPr lang="fa-IR" sz="2400" dirty="0" smtClean="0">
                <a:cs typeface="B Nazanin" panose="00000400000000000000" pitchFamily="2" charset="-78"/>
              </a:rPr>
              <a:t>آنچه زمینه وفاداری بین همسران را تقویت میکند،عفاف است.</a:t>
            </a:r>
          </a:p>
          <a:p>
            <a:pPr marL="0" indent="0" algn="r" rtl="1">
              <a:buNone/>
            </a:pPr>
            <a:r>
              <a:rPr lang="fa-IR" sz="2400" dirty="0" smtClean="0">
                <a:cs typeface="B Nazanin" panose="00000400000000000000" pitchFamily="2" charset="-78"/>
              </a:rPr>
              <a:t>غیرت مردان نیز در در حفط عفاف خانواده موثر است</a:t>
            </a:r>
          </a:p>
          <a:p>
            <a:pPr marL="0" indent="0" algn="r" rtl="1">
              <a:buNone/>
            </a:pPr>
            <a:r>
              <a:rPr lang="fa-IR" sz="2400" dirty="0" smtClean="0">
                <a:cs typeface="B Nazanin" panose="00000400000000000000" pitchFamily="2" charset="-78"/>
              </a:rPr>
              <a:t>غیرت در امور حرام پسندیده است نه در امور حلال.</a:t>
            </a:r>
          </a:p>
          <a:p>
            <a:pPr marL="0" indent="0" algn="r" rtl="1">
              <a:buNone/>
            </a:pPr>
            <a:endParaRPr lang="fa-IR" sz="2400" dirty="0">
              <a:cs typeface="B Nazanin" panose="00000400000000000000" pitchFamily="2" charset="-78"/>
            </a:endParaRPr>
          </a:p>
          <a:p>
            <a:pPr marL="0" indent="0" algn="r" rtl="1">
              <a:buNone/>
            </a:pPr>
            <a:r>
              <a:rPr lang="fa-IR" sz="2400" dirty="0" smtClean="0">
                <a:cs typeface="B Nazanin" panose="00000400000000000000" pitchFamily="2" charset="-78"/>
              </a:rPr>
              <a:t>3. گذشت از خطای همسر</a:t>
            </a:r>
            <a:endParaRPr lang="en-US" sz="2400" dirty="0">
              <a:cs typeface="B Nazanin" panose="00000400000000000000" pitchFamily="2" charset="-78"/>
            </a:endParaRPr>
          </a:p>
        </p:txBody>
      </p:sp>
    </p:spTree>
    <p:extLst>
      <p:ext uri="{BB962C8B-B14F-4D97-AF65-F5344CB8AC3E}">
        <p14:creationId xmlns:p14="http://schemas.microsoft.com/office/powerpoint/2010/main" xmlns="" val="726932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Titr" panose="00000700000000000000" pitchFamily="2" charset="-78"/>
              </a:rPr>
              <a:t>یک. حقوق و تکالیف مشترک</a:t>
            </a:r>
            <a:endParaRPr lang="en-US" dirty="0">
              <a:cs typeface="B Titr" panose="00000700000000000000" pitchFamily="2" charset="-78"/>
            </a:endParaRPr>
          </a:p>
        </p:txBody>
      </p:sp>
      <p:sp>
        <p:nvSpPr>
          <p:cNvPr id="3" name="Content Placeholder 2"/>
          <p:cNvSpPr>
            <a:spLocks noGrp="1"/>
          </p:cNvSpPr>
          <p:nvPr>
            <p:ph idx="1"/>
          </p:nvPr>
        </p:nvSpPr>
        <p:spPr>
          <a:xfrm>
            <a:off x="2592925" y="1692166"/>
            <a:ext cx="8915400" cy="4939862"/>
          </a:xfrm>
        </p:spPr>
        <p:txBody>
          <a:bodyPr>
            <a:normAutofit fontScale="92500" lnSpcReduction="10000"/>
          </a:bodyPr>
          <a:lstStyle/>
          <a:p>
            <a:pPr algn="r" rtl="1"/>
            <a:r>
              <a:rPr lang="fa-IR" sz="2600" dirty="0" smtClean="0">
                <a:cs typeface="B Davat" panose="00000400000000000000" pitchFamily="2" charset="-78"/>
              </a:rPr>
              <a:t>حضانت و تربیت فرزندان</a:t>
            </a:r>
          </a:p>
          <a:p>
            <a:pPr marL="0" indent="0" algn="r" rtl="1">
              <a:buNone/>
            </a:pPr>
            <a:r>
              <a:rPr lang="fa-IR" sz="2400" dirty="0" smtClean="0">
                <a:cs typeface="B Nazanin" panose="00000400000000000000" pitchFamily="2" charset="-78"/>
              </a:rPr>
              <a:t>قوا انفسکم و اهلیکم نارا     خودتان و خانواده هایتان را از آتشی حفظ کنید</a:t>
            </a:r>
          </a:p>
          <a:p>
            <a:pPr marL="0" indent="0" algn="r" rtl="1">
              <a:buNone/>
            </a:pPr>
            <a:r>
              <a:rPr lang="fa-IR" sz="2400" dirty="0" smtClean="0">
                <a:cs typeface="B Nazanin" panose="00000400000000000000" pitchFamily="2" charset="-78"/>
              </a:rPr>
              <a:t>در قانون مدنی:</a:t>
            </a:r>
          </a:p>
          <a:p>
            <a:pPr marL="0" indent="0" algn="r" rtl="1">
              <a:buNone/>
            </a:pPr>
            <a:endParaRPr lang="fa-IR" sz="2400" dirty="0" smtClean="0">
              <a:cs typeface="B Nazanin" panose="00000400000000000000" pitchFamily="2" charset="-78"/>
            </a:endParaRPr>
          </a:p>
          <a:p>
            <a:pPr marL="0" indent="0" algn="r" rtl="1">
              <a:buNone/>
            </a:pPr>
            <a:r>
              <a:rPr lang="fa-IR" sz="2400" dirty="0" smtClean="0">
                <a:cs typeface="B Nazanin" panose="00000400000000000000" pitchFamily="2" charset="-78"/>
              </a:rPr>
              <a:t>الف: پدر و مادر مکلف اند در حدود توانایی خود به تربیت اطفال خود اقدام کنند.</a:t>
            </a:r>
          </a:p>
          <a:p>
            <a:pPr marL="0" indent="0" algn="r" rtl="1">
              <a:buNone/>
            </a:pPr>
            <a:r>
              <a:rPr lang="fa-IR" sz="2400" dirty="0" smtClean="0">
                <a:cs typeface="B Nazanin" panose="00000400000000000000" pitchFamily="2" charset="-78"/>
              </a:rPr>
              <a:t>ب: حضانت و نگهداری فرزندان از حقوق و وظایف مشترک زوجین است.</a:t>
            </a:r>
          </a:p>
          <a:p>
            <a:pPr marL="0" indent="0" algn="r" rtl="1">
              <a:buNone/>
            </a:pPr>
            <a:r>
              <a:rPr lang="fa-IR" sz="2400" dirty="0" smtClean="0">
                <a:cs typeface="B Nazanin" panose="00000400000000000000" pitchFamily="2" charset="-78"/>
              </a:rPr>
              <a:t>ج: حضانت اطفال برای حمایت از آنان است. از این رو هیچ یک از والدین حق ندارد از نگهداری طفل امتناع نماید.</a:t>
            </a:r>
          </a:p>
          <a:p>
            <a:pPr marL="0" indent="0" algn="r" rtl="1">
              <a:buNone/>
            </a:pPr>
            <a:r>
              <a:rPr lang="fa-IR" sz="2400" dirty="0" smtClean="0">
                <a:cs typeface="B Nazanin" panose="00000400000000000000" pitchFamily="2" charset="-78"/>
              </a:rPr>
              <a:t>د: شیردهی طفل نیز در صئرتی که تغذیه طفل به غیر از شیر مادر ممکن نباشد،به عهده مادر است.</a:t>
            </a:r>
          </a:p>
          <a:p>
            <a:pPr marL="0" indent="0" algn="r" rtl="1">
              <a:buNone/>
            </a:pPr>
            <a:r>
              <a:rPr lang="fa-IR" sz="2400" dirty="0" smtClean="0">
                <a:cs typeface="B Nazanin" panose="00000400000000000000" pitchFamily="2" charset="-78"/>
              </a:rPr>
              <a:t> لازم به ذکر است که حفظ فرزند در دوران جنینی نیز تکلیف مادر میباشد. در صورت اسقاط جنین فرد سقط کننده مرتکب فعل حرامی شده و باید دیه بپردازد که در مواد 487 تا 489 قانون مجازت اسلامی مقدار دیه جنین سقط شده را به تفکیک بیان کرده است.</a:t>
            </a:r>
            <a:endParaRPr lang="fa-IR" sz="2400" dirty="0">
              <a:cs typeface="B Nazanin" panose="00000400000000000000" pitchFamily="2" charset="-78"/>
            </a:endParaRPr>
          </a:p>
        </p:txBody>
      </p:sp>
    </p:spTree>
    <p:extLst>
      <p:ext uri="{BB962C8B-B14F-4D97-AF65-F5344CB8AC3E}">
        <p14:creationId xmlns:p14="http://schemas.microsoft.com/office/powerpoint/2010/main" xmlns="" val="133689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Titr" panose="00000700000000000000" pitchFamily="2" charset="-78"/>
              </a:rPr>
              <a:t>یک. حقوق و تکالیف مشترک</a:t>
            </a:r>
            <a:endParaRPr lang="en-US" dirty="0">
              <a:cs typeface="B Titr" panose="00000700000000000000" pitchFamily="2" charset="-78"/>
            </a:endParaRPr>
          </a:p>
        </p:txBody>
      </p:sp>
      <p:sp>
        <p:nvSpPr>
          <p:cNvPr id="3" name="Content Placeholder 2"/>
          <p:cNvSpPr>
            <a:spLocks noGrp="1"/>
          </p:cNvSpPr>
          <p:nvPr>
            <p:ph idx="1"/>
          </p:nvPr>
        </p:nvSpPr>
        <p:spPr/>
        <p:txBody>
          <a:bodyPr/>
          <a:lstStyle/>
          <a:p>
            <a:pPr algn="r" rtl="1"/>
            <a:r>
              <a:rPr lang="fa-IR" sz="2400" dirty="0" smtClean="0">
                <a:cs typeface="B Davat" panose="00000400000000000000" pitchFamily="2" charset="-78"/>
              </a:rPr>
              <a:t>پرداخت نفقه ارقاب</a:t>
            </a:r>
          </a:p>
          <a:p>
            <a:pPr marL="0" indent="0" algn="r" rtl="1">
              <a:buNone/>
            </a:pPr>
            <a:r>
              <a:rPr lang="fa-IR" dirty="0"/>
              <a:t> </a:t>
            </a:r>
            <a:r>
              <a:rPr lang="fa-IR" sz="2400" dirty="0" smtClean="0">
                <a:cs typeface="B Nazanin" panose="00000400000000000000" pitchFamily="2" charset="-78"/>
              </a:rPr>
              <a:t>نفقه نزدیکان انفاقی است که شخص باید در حال نیازمندی والدین  و فرزندان بپردازد تا برای فرزندان صغیر یا فقیر،یا پدر و مادر نیازمند او هزینه شود.</a:t>
            </a:r>
          </a:p>
          <a:p>
            <a:pPr marL="0" indent="0" algn="r" rtl="1">
              <a:buNone/>
            </a:pPr>
            <a:r>
              <a:rPr lang="fa-IR" sz="2400" dirty="0" smtClean="0">
                <a:cs typeface="B Nazanin" panose="00000400000000000000" pitchFamily="2" charset="-78"/>
              </a:rPr>
              <a:t>ملاک این نوع نفقه، حقوق فرزندان بر والدین خود و همچنین حقوقی است که پدر و مادر به حکم زحماتی که در دوره کودکی فرزند خود متحمل شده اند،بر فرزند اعم از دختر یا پسر پیدا میکنند. شرط یان نوع نفقه،ناتوان بودن آن شخص است.برای مثال اگر فرزند امکان اشتغال و تامین مخارج خویش را داشته باشد دیگر بر پدر و مادر لازم نیست که مخارج فرزند را تامین نماید.طبق قوانین، نفقه ارقاب بر کسی واجب است که توان دادن نفقه را داشته باشد. </a:t>
            </a:r>
          </a:p>
        </p:txBody>
      </p:sp>
    </p:spTree>
    <p:extLst>
      <p:ext uri="{BB962C8B-B14F-4D97-AF65-F5344CB8AC3E}">
        <p14:creationId xmlns:p14="http://schemas.microsoft.com/office/powerpoint/2010/main" xmlns="" val="358596900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113</TotalTime>
  <Words>545</Words>
  <Application>Microsoft Office PowerPoint</Application>
  <PresentationFormat>Custom</PresentationFormat>
  <Paragraphs>41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Wisp</vt:lpstr>
      <vt:lpstr>بسم الله الرحمن الرحیم</vt:lpstr>
      <vt:lpstr>مقدمه</vt:lpstr>
      <vt:lpstr>یک. حقوق و تکالیف مشترک</vt:lpstr>
      <vt:lpstr>یک. حقوق و تکالیف مشترک</vt:lpstr>
      <vt:lpstr>یک. حقوق و تکالیف مشترک</vt:lpstr>
      <vt:lpstr>یک. حقوق و تکالیف مشترک</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Riza</dc:creator>
  <cp:lastModifiedBy>m.m</cp:lastModifiedBy>
  <cp:revision>8</cp:revision>
  <dcterms:created xsi:type="dcterms:W3CDTF">2018-05-13T15:27:44Z</dcterms:created>
  <dcterms:modified xsi:type="dcterms:W3CDTF">2018-05-20T18:34:34Z</dcterms:modified>
</cp:coreProperties>
</file>