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06" r:id="rId2"/>
  </p:sldMasterIdLst>
  <p:notesMasterIdLst>
    <p:notesMasterId r:id="rId31"/>
  </p:notesMasterIdLst>
  <p:sldIdLst>
    <p:sldId id="260" r:id="rId3"/>
    <p:sldId id="309" r:id="rId4"/>
    <p:sldId id="522" r:id="rId5"/>
    <p:sldId id="516" r:id="rId6"/>
    <p:sldId id="517" r:id="rId7"/>
    <p:sldId id="311" r:id="rId8"/>
    <p:sldId id="523" r:id="rId9"/>
    <p:sldId id="518" r:id="rId10"/>
    <p:sldId id="519" r:id="rId11"/>
    <p:sldId id="524" r:id="rId12"/>
    <p:sldId id="527" r:id="rId13"/>
    <p:sldId id="525" r:id="rId14"/>
    <p:sldId id="526" r:id="rId15"/>
    <p:sldId id="528" r:id="rId16"/>
    <p:sldId id="537" r:id="rId17"/>
    <p:sldId id="529" r:id="rId18"/>
    <p:sldId id="322" r:id="rId19"/>
    <p:sldId id="530" r:id="rId20"/>
    <p:sldId id="532" r:id="rId21"/>
    <p:sldId id="533" r:id="rId22"/>
    <p:sldId id="534" r:id="rId23"/>
    <p:sldId id="531" r:id="rId24"/>
    <p:sldId id="323" r:id="rId25"/>
    <p:sldId id="535" r:id="rId26"/>
    <p:sldId id="536" r:id="rId27"/>
    <p:sldId id="324" r:id="rId28"/>
    <p:sldId id="326" r:id="rId29"/>
    <p:sldId id="538"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E0000"/>
    <a:srgbClr val="157FFF"/>
    <a:srgbClr val="F7E289"/>
    <a:srgbClr val="FF9E1D"/>
    <a:srgbClr val="D68B1C"/>
    <a:srgbClr val="D09622"/>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206" autoAdjust="0"/>
    <p:restoredTop sz="84192" autoAdjust="0"/>
  </p:normalViewPr>
  <p:slideViewPr>
    <p:cSldViewPr>
      <p:cViewPr varScale="1">
        <p:scale>
          <a:sx n="62" d="100"/>
          <a:sy n="62" d="100"/>
        </p:scale>
        <p:origin x="1560" y="60"/>
      </p:cViewPr>
      <p:guideLst>
        <p:guide orient="horz" pos="2160"/>
        <p:guide pos="2880"/>
      </p:guideLst>
    </p:cSldViewPr>
  </p:slideViewPr>
  <p:notesTextViewPr>
    <p:cViewPr>
      <p:scale>
        <a:sx n="3" d="2"/>
        <a:sy n="3" d="2"/>
      </p:scale>
      <p:origin x="0" y="0"/>
    </p:cViewPr>
  </p:notesTextViewPr>
  <p:gridSpacing cx="152705" cy="152705"/>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ableStyles" Target="tableStyles.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889F4C-472A-4147-B528-B3037C8F62C9}" type="datetimeFigureOut">
              <a:rPr lang="en-US" smtClean="0"/>
              <a:t>4/7/2020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58AA5A4-10AA-47AE-AB4E-CAC41C62346A}" type="slidenum">
              <a:rPr lang="en-US" smtClean="0"/>
              <a:t>‹#›</a:t>
            </a:fld>
            <a:endParaRPr lang="en-US"/>
          </a:p>
        </p:txBody>
      </p:sp>
    </p:spTree>
    <p:extLst>
      <p:ext uri="{BB962C8B-B14F-4D97-AF65-F5344CB8AC3E}">
        <p14:creationId xmlns:p14="http://schemas.microsoft.com/office/powerpoint/2010/main" val="27447374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cs typeface="Arial" charset="0"/>
            </a:endParaRPr>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6D29CB2B-9B74-4A0E-AE76-C509FB8B11E3}" type="slidenum">
              <a:rPr lang="fa-IR" altLang="en-US">
                <a:solidFill>
                  <a:srgbClr val="000000"/>
                </a:solidFill>
                <a:latin typeface="Times New Roman" pitchFamily="18" charset="0"/>
              </a:rPr>
              <a:pPr eaLnBrk="1" hangingPunct="1"/>
              <a:t>1</a:t>
            </a:fld>
            <a:endParaRPr lang="en-US" altLang="en-US">
              <a:solidFill>
                <a:srgbClr val="000000"/>
              </a:solidFill>
              <a:latin typeface="Times New Roman" pitchFamily="18" charset="0"/>
              <a:cs typeface="Tahoma"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58AA5A4-10AA-47AE-AB4E-CAC41C62346A}" type="slidenum">
              <a:rPr lang="en-US" smtClean="0"/>
              <a:t>17</a:t>
            </a:fld>
            <a:endParaRPr lang="en-US"/>
          </a:p>
        </p:txBody>
      </p:sp>
    </p:spTree>
    <p:extLst>
      <p:ext uri="{BB962C8B-B14F-4D97-AF65-F5344CB8AC3E}">
        <p14:creationId xmlns:p14="http://schemas.microsoft.com/office/powerpoint/2010/main" val="33563954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58AA5A4-10AA-47AE-AB4E-CAC41C62346A}" type="slidenum">
              <a:rPr lang="en-US" smtClean="0"/>
              <a:t>23</a:t>
            </a:fld>
            <a:endParaRPr lang="en-US"/>
          </a:p>
        </p:txBody>
      </p:sp>
    </p:spTree>
    <p:extLst>
      <p:ext uri="{BB962C8B-B14F-4D97-AF65-F5344CB8AC3E}">
        <p14:creationId xmlns:p14="http://schemas.microsoft.com/office/powerpoint/2010/main" val="33563954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48965" y="527605"/>
            <a:ext cx="8551480" cy="763525"/>
          </a:xfrm>
          <a:effectLst/>
        </p:spPr>
        <p:txBody>
          <a:bodyPr>
            <a:normAutofit/>
          </a:bodyPr>
          <a:lstStyle>
            <a:lvl1pPr algn="l">
              <a:defRPr sz="3600">
                <a:solidFill>
                  <a:schemeClr val="bg2">
                    <a:lumMod val="25000"/>
                  </a:schemeClr>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448965" y="1291130"/>
            <a:ext cx="6400800" cy="610819"/>
          </a:xfrm>
        </p:spPr>
        <p:txBody>
          <a:bodyPr>
            <a:normAutofit/>
          </a:bodyPr>
          <a:lstStyle>
            <a:lvl1pPr marL="0" indent="0" algn="l">
              <a:buNone/>
              <a:defRPr sz="2600">
                <a:solidFill>
                  <a:schemeClr val="bg2">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4/7/2020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25387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4/7/2020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7760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074F12-AA26-4AC8-9962-C36BB8F32554}" type="datetimeFigureOut">
              <a:rPr lang="en-US" smtClean="0"/>
              <a:pPr/>
              <a:t>4/7/2020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42866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074F12-AA26-4AC8-9962-C36BB8F32554}" type="datetimeFigureOut">
              <a:rPr lang="en-US" smtClean="0"/>
              <a:pPr/>
              <a:t>4/7/2020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8936099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48965" y="527605"/>
            <a:ext cx="8551480" cy="763525"/>
          </a:xfrm>
          <a:effectLst/>
        </p:spPr>
        <p:txBody>
          <a:bodyPr>
            <a:normAutofit/>
          </a:bodyPr>
          <a:lstStyle>
            <a:lvl1pPr algn="l">
              <a:defRPr sz="3600">
                <a:solidFill>
                  <a:schemeClr val="bg2">
                    <a:lumMod val="25000"/>
                  </a:schemeClr>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448965" y="1291130"/>
            <a:ext cx="6400800" cy="610819"/>
          </a:xfrm>
        </p:spPr>
        <p:txBody>
          <a:bodyPr>
            <a:normAutofit/>
          </a:bodyPr>
          <a:lstStyle>
            <a:lvl1pPr marL="0" indent="0" algn="l">
              <a:buNone/>
              <a:defRPr sz="2600">
                <a:solidFill>
                  <a:schemeClr val="bg2">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solidFill>
                  <a:prstClr val="black">
                    <a:tint val="75000"/>
                  </a:prstClr>
                </a:solidFill>
              </a:rPr>
              <a:pPr/>
              <a:t>4/7/2020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82CCC60-E8CD-4174-8B1A-7DF615B22EE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572533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1670" y="527605"/>
            <a:ext cx="6566315" cy="610820"/>
          </a:xfrm>
        </p:spPr>
        <p:txBody>
          <a:bodyPr>
            <a:normAutofit/>
          </a:bodyPr>
          <a:lstStyle>
            <a:lvl1pPr algn="l">
              <a:defRPr sz="3600">
                <a:solidFill>
                  <a:schemeClr val="bg2">
                    <a:lumMod val="50000"/>
                  </a:schemeClr>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601669" y="1596540"/>
            <a:ext cx="8093365" cy="4581150"/>
          </a:xfrm>
        </p:spPr>
        <p:txBody>
          <a:bodyPr/>
          <a:lstStyle>
            <a:lvl1pPr>
              <a:defRPr sz="2800">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solidFill>
                  <a:prstClr val="black">
                    <a:tint val="75000"/>
                  </a:prstClr>
                </a:solidFill>
              </a:rPr>
              <a:pPr/>
              <a:t>4/7/2020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82CCC60-E8CD-4174-8B1A-7DF615B22EE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335420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23310" y="527605"/>
            <a:ext cx="7016195" cy="684885"/>
          </a:xfrm>
        </p:spPr>
        <p:txBody>
          <a:bodyPr>
            <a:normAutofit/>
          </a:bodyPr>
          <a:lstStyle>
            <a:lvl1pPr algn="l">
              <a:defRPr sz="3600">
                <a:solidFill>
                  <a:schemeClr val="bg2">
                    <a:lumMod val="50000"/>
                  </a:schemeClr>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1823310" y="1443835"/>
            <a:ext cx="7016195" cy="4275740"/>
          </a:xfrm>
        </p:spPr>
        <p:txBody>
          <a:bodyPr/>
          <a:lstStyle>
            <a:lvl1pPr>
              <a:defRPr sz="2800">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solidFill>
                  <a:prstClr val="black">
                    <a:tint val="75000"/>
                  </a:prstClr>
                </a:solidFill>
              </a:rPr>
              <a:pPr/>
              <a:t>4/7/2020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82CCC60-E8CD-4174-8B1A-7DF615B22EE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892380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solidFill>
                  <a:prstClr val="black">
                    <a:tint val="75000"/>
                  </a:prstClr>
                </a:solidFill>
              </a:rPr>
              <a:pPr/>
              <a:t>4/7/2020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82CCC60-E8CD-4174-8B1A-7DF615B22EE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285750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3074F12-AA26-4AC8-9962-C36BB8F32554}" type="datetimeFigureOut">
              <a:rPr lang="en-US" smtClean="0">
                <a:solidFill>
                  <a:prstClr val="black">
                    <a:tint val="75000"/>
                  </a:prstClr>
                </a:solidFill>
              </a:rPr>
              <a:pPr/>
              <a:t>4/7/2020</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82CCC60-E8CD-4174-8B1A-7DF615B22EE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9079412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48965" y="680310"/>
            <a:ext cx="8398775" cy="532180"/>
          </a:xfrm>
        </p:spPr>
        <p:txBody>
          <a:bodyPr>
            <a:normAutofit/>
          </a:bodyPr>
          <a:lstStyle>
            <a:lvl1pPr algn="l">
              <a:defRPr sz="3600">
                <a:solidFill>
                  <a:schemeClr val="bg2">
                    <a:lumMod val="50000"/>
                  </a:schemeClr>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48965" y="1443834"/>
            <a:ext cx="4123035" cy="620719"/>
          </a:xfrm>
        </p:spPr>
        <p:txBody>
          <a:bodyPr anchor="b"/>
          <a:lstStyle>
            <a:lvl1pPr marL="0" indent="0">
              <a:buNone/>
              <a:defRPr sz="2400" b="1" baseline="0">
                <a:solidFill>
                  <a:schemeClr val="bg2">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48965" y="2054655"/>
            <a:ext cx="4123035" cy="3035058"/>
          </a:xfrm>
        </p:spPr>
        <p:txBody>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724705" y="1443834"/>
            <a:ext cx="4123035" cy="620719"/>
          </a:xfrm>
        </p:spPr>
        <p:txBody>
          <a:bodyPr anchor="b"/>
          <a:lstStyle>
            <a:lvl1pPr marL="0" indent="0">
              <a:buNone/>
              <a:defRPr sz="2400" b="1">
                <a:solidFill>
                  <a:schemeClr val="bg2">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724705" y="2054655"/>
            <a:ext cx="4123035" cy="3035058"/>
          </a:xfrm>
        </p:spPr>
        <p:txBody>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p>
            <a:fld id="{53074F12-AA26-4AC8-9962-C36BB8F32554}" type="datetimeFigureOut">
              <a:rPr lang="en-US" smtClean="0">
                <a:solidFill>
                  <a:prstClr val="black">
                    <a:tint val="75000"/>
                  </a:prstClr>
                </a:solidFill>
              </a:rPr>
              <a:pPr/>
              <a:t>4/7/2020</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B82CCC60-E8CD-4174-8B1A-7DF615B22EE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7858935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3074F12-AA26-4AC8-9962-C36BB8F32554}" type="datetimeFigureOut">
              <a:rPr lang="en-US" smtClean="0">
                <a:solidFill>
                  <a:prstClr val="black">
                    <a:tint val="75000"/>
                  </a:prstClr>
                </a:solidFill>
              </a:rPr>
              <a:pPr/>
              <a:t>4/7/2020</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B82CCC60-E8CD-4174-8B1A-7DF615B22EE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13932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1670" y="527605"/>
            <a:ext cx="6566315" cy="610820"/>
          </a:xfrm>
        </p:spPr>
        <p:txBody>
          <a:bodyPr>
            <a:normAutofit/>
          </a:bodyPr>
          <a:lstStyle>
            <a:lvl1pPr algn="l">
              <a:defRPr sz="3600">
                <a:solidFill>
                  <a:schemeClr val="bg2">
                    <a:lumMod val="50000"/>
                  </a:schemeClr>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601669" y="1596540"/>
            <a:ext cx="8093365" cy="4581150"/>
          </a:xfrm>
        </p:spPr>
        <p:txBody>
          <a:bodyPr/>
          <a:lstStyle>
            <a:lvl1pPr>
              <a:defRPr sz="2800">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4/7/2020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644713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solidFill>
                  <a:prstClr val="black">
                    <a:tint val="75000"/>
                  </a:prstClr>
                </a:solidFill>
              </a:rPr>
              <a:pPr/>
              <a:t>4/7/2020</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B82CCC60-E8CD-4174-8B1A-7DF615B22EE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2267591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solidFill>
                  <a:prstClr val="black">
                    <a:tint val="75000"/>
                  </a:prstClr>
                </a:solidFill>
              </a:rPr>
              <a:pPr/>
              <a:t>4/7/2020</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82CCC60-E8CD-4174-8B1A-7DF615B22EE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06066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solidFill>
                  <a:prstClr val="black">
                    <a:tint val="75000"/>
                  </a:prstClr>
                </a:solidFill>
              </a:rPr>
              <a:pPr/>
              <a:t>4/7/2020</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82CCC60-E8CD-4174-8B1A-7DF615B22EE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4681957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074F12-AA26-4AC8-9962-C36BB8F32554}" type="datetimeFigureOut">
              <a:rPr lang="en-US" smtClean="0">
                <a:solidFill>
                  <a:prstClr val="black">
                    <a:tint val="75000"/>
                  </a:prstClr>
                </a:solidFill>
              </a:rPr>
              <a:pPr/>
              <a:t>4/7/2020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82CCC60-E8CD-4174-8B1A-7DF615B22EE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9580717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074F12-AA26-4AC8-9962-C36BB8F32554}" type="datetimeFigureOut">
              <a:rPr lang="en-US" smtClean="0">
                <a:solidFill>
                  <a:prstClr val="black">
                    <a:tint val="75000"/>
                  </a:prstClr>
                </a:solidFill>
              </a:rPr>
              <a:pPr/>
              <a:t>4/7/2020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82CCC60-E8CD-4174-8B1A-7DF615B22EE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8276650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OverTx">
  <p:cSld name="Title and 2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7"/>
            <a:ext cx="8229600" cy="1139825"/>
          </a:xfrm>
        </p:spPr>
        <p:txBody>
          <a:bodyPr/>
          <a:lstStyle/>
          <a:p>
            <a:r>
              <a:rPr lang="en-US" smtClean="0"/>
              <a:t>Click to edit Master title style</a:t>
            </a:r>
            <a:endParaRPr lang="fa-IR"/>
          </a:p>
        </p:txBody>
      </p:sp>
      <p:sp>
        <p:nvSpPr>
          <p:cNvPr id="3" name="Content Placeholder 2"/>
          <p:cNvSpPr>
            <a:spLocks noGrp="1"/>
          </p:cNvSpPr>
          <p:nvPr>
            <p:ph sz="quarter" idx="1"/>
          </p:nvPr>
        </p:nvSpPr>
        <p:spPr>
          <a:xfrm>
            <a:off x="457200" y="1600204"/>
            <a:ext cx="4038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quarter" idx="2"/>
          </p:nvPr>
        </p:nvSpPr>
        <p:spPr>
          <a:xfrm>
            <a:off x="4648200" y="1600204"/>
            <a:ext cx="4038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half" idx="3"/>
          </p:nvPr>
        </p:nvSpPr>
        <p:spPr>
          <a:xfrm>
            <a:off x="457200" y="3941763"/>
            <a:ext cx="8229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Rectangle 4"/>
          <p:cNvSpPr>
            <a:spLocks noGrp="1" noChangeArrowheads="1"/>
          </p:cNvSpPr>
          <p:nvPr>
            <p:ph type="dt" sz="half" idx="10"/>
          </p:nvPr>
        </p:nvSpPr>
        <p:spPr>
          <a:ln/>
        </p:spPr>
        <p:txBody>
          <a:bodyPr/>
          <a:lstStyle>
            <a:lvl1pPr>
              <a:defRPr/>
            </a:lvl1pPr>
          </a:lstStyle>
          <a:p>
            <a:pPr>
              <a:defRPr/>
            </a:pPr>
            <a:endParaRPr lang="en-US" altLang="en-US">
              <a:solidFill>
                <a:prstClr val="black">
                  <a:tint val="75000"/>
                </a:prstClr>
              </a:solidFill>
            </a:endParaRPr>
          </a:p>
        </p:txBody>
      </p:sp>
      <p:sp>
        <p:nvSpPr>
          <p:cNvPr id="7" name="Rectangle 5"/>
          <p:cNvSpPr>
            <a:spLocks noGrp="1" noChangeArrowheads="1"/>
          </p:cNvSpPr>
          <p:nvPr>
            <p:ph type="ftr" sz="quarter" idx="11"/>
          </p:nvPr>
        </p:nvSpPr>
        <p:spPr>
          <a:ln/>
        </p:spPr>
        <p:txBody>
          <a:bodyPr/>
          <a:lstStyle>
            <a:lvl1pPr>
              <a:defRPr/>
            </a:lvl1pPr>
          </a:lstStyle>
          <a:p>
            <a:pPr>
              <a:defRPr/>
            </a:pPr>
            <a:r>
              <a:rPr lang="en-US" altLang="en-US">
                <a:solidFill>
                  <a:prstClr val="black">
                    <a:tint val="75000"/>
                  </a:prstClr>
                </a:solidFill>
              </a:rPr>
              <a:t>©John Wiley &amp; Sons, Inc. 2007                  Huffman: Psychology in Action (8e)</a:t>
            </a:r>
          </a:p>
        </p:txBody>
      </p:sp>
      <p:sp>
        <p:nvSpPr>
          <p:cNvPr id="8" name="Rectangle 6"/>
          <p:cNvSpPr>
            <a:spLocks noGrp="1" noChangeArrowheads="1"/>
          </p:cNvSpPr>
          <p:nvPr>
            <p:ph type="sldNum" sz="quarter" idx="12"/>
          </p:nvPr>
        </p:nvSpPr>
        <p:spPr>
          <a:ln/>
        </p:spPr>
        <p:txBody>
          <a:bodyPr/>
          <a:lstStyle>
            <a:lvl1pPr>
              <a:defRPr/>
            </a:lvl1pPr>
          </a:lstStyle>
          <a:p>
            <a:pPr>
              <a:defRPr/>
            </a:pPr>
            <a:fld id="{1752BD06-436E-44F6-9E9B-145A0AE75AED}" type="slidenum">
              <a:rPr lang="en-US" altLang="en-US">
                <a:solidFill>
                  <a:prstClr val="black">
                    <a:tint val="75000"/>
                  </a:prstClr>
                </a:solidFill>
              </a:rPr>
              <a:pPr>
                <a:defRPr/>
              </a:pPr>
              <a:t>‹#›</a:t>
            </a:fld>
            <a:endParaRPr lang="en-US" altLang="en-US">
              <a:solidFill>
                <a:prstClr val="black">
                  <a:tint val="75000"/>
                </a:prstClr>
              </a:solidFill>
            </a:endParaRPr>
          </a:p>
        </p:txBody>
      </p:sp>
    </p:spTree>
    <p:extLst>
      <p:ext uri="{BB962C8B-B14F-4D97-AF65-F5344CB8AC3E}">
        <p14:creationId xmlns:p14="http://schemas.microsoft.com/office/powerpoint/2010/main" val="32050242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7"/>
            <a:ext cx="8229600" cy="1139825"/>
          </a:xfrm>
        </p:spPr>
        <p:txBody>
          <a:bodyPr/>
          <a:lstStyle/>
          <a:p>
            <a:r>
              <a:rPr lang="en-US" smtClean="0"/>
              <a:t>Click to edit Master title style</a:t>
            </a:r>
            <a:endParaRPr lang="fa-IR"/>
          </a:p>
        </p:txBody>
      </p:sp>
      <p:sp>
        <p:nvSpPr>
          <p:cNvPr id="3" name="Text Placeholder 2"/>
          <p:cNvSpPr>
            <a:spLocks noGrp="1"/>
          </p:cNvSpPr>
          <p:nvPr>
            <p:ph type="body" sz="half" idx="1"/>
          </p:nvPr>
        </p:nvSpPr>
        <p:spPr>
          <a:xfrm>
            <a:off x="457200" y="1600204"/>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4648200" y="1600204"/>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solidFill>
                <a:prstClr val="black">
                  <a:tint val="75000"/>
                </a:prstClr>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en-US">
                <a:solidFill>
                  <a:prstClr val="black">
                    <a:tint val="75000"/>
                  </a:prstClr>
                </a:solidFill>
              </a:rPr>
              <a:t>©John Wiley &amp; Sons, Inc. 2007                  Huffman: Psychology in Action (8e)</a:t>
            </a:r>
          </a:p>
        </p:txBody>
      </p:sp>
      <p:sp>
        <p:nvSpPr>
          <p:cNvPr id="7" name="Rectangle 6"/>
          <p:cNvSpPr>
            <a:spLocks noGrp="1" noChangeArrowheads="1"/>
          </p:cNvSpPr>
          <p:nvPr>
            <p:ph type="sldNum" sz="quarter" idx="12"/>
          </p:nvPr>
        </p:nvSpPr>
        <p:spPr>
          <a:ln/>
        </p:spPr>
        <p:txBody>
          <a:bodyPr/>
          <a:lstStyle>
            <a:lvl1pPr>
              <a:defRPr/>
            </a:lvl1pPr>
          </a:lstStyle>
          <a:p>
            <a:pPr>
              <a:defRPr/>
            </a:pPr>
            <a:fld id="{21AAEFAD-DD6C-4EDF-A2F1-831CBBD31740}" type="slidenum">
              <a:rPr lang="en-US" altLang="en-US">
                <a:solidFill>
                  <a:prstClr val="black">
                    <a:tint val="75000"/>
                  </a:prstClr>
                </a:solidFill>
              </a:rPr>
              <a:pPr>
                <a:defRPr/>
              </a:pPr>
              <a:t>‹#›</a:t>
            </a:fld>
            <a:endParaRPr lang="en-US" altLang="en-US">
              <a:solidFill>
                <a:prstClr val="black">
                  <a:tint val="75000"/>
                </a:prstClr>
              </a:solidFill>
            </a:endParaRPr>
          </a:p>
        </p:txBody>
      </p:sp>
    </p:spTree>
    <p:extLst>
      <p:ext uri="{BB962C8B-B14F-4D97-AF65-F5344CB8AC3E}">
        <p14:creationId xmlns:p14="http://schemas.microsoft.com/office/powerpoint/2010/main" val="1859692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23310" y="527605"/>
            <a:ext cx="7016195" cy="684885"/>
          </a:xfrm>
        </p:spPr>
        <p:txBody>
          <a:bodyPr>
            <a:normAutofit/>
          </a:bodyPr>
          <a:lstStyle>
            <a:lvl1pPr algn="l">
              <a:defRPr sz="3600">
                <a:solidFill>
                  <a:schemeClr val="bg2">
                    <a:lumMod val="50000"/>
                  </a:schemeClr>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1823310" y="1443835"/>
            <a:ext cx="7016195" cy="4275740"/>
          </a:xfrm>
        </p:spPr>
        <p:txBody>
          <a:bodyPr/>
          <a:lstStyle>
            <a:lvl1pPr>
              <a:defRPr sz="2800">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4/7/2020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2939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4/7/2020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86344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3074F12-AA26-4AC8-9962-C36BB8F32554}" type="datetimeFigureOut">
              <a:rPr lang="en-US" smtClean="0"/>
              <a:pPr/>
              <a:t>4/7/2020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55679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48965" y="680310"/>
            <a:ext cx="8398775" cy="532180"/>
          </a:xfrm>
        </p:spPr>
        <p:txBody>
          <a:bodyPr>
            <a:normAutofit/>
          </a:bodyPr>
          <a:lstStyle>
            <a:lvl1pPr algn="l">
              <a:defRPr sz="3600">
                <a:solidFill>
                  <a:schemeClr val="bg2">
                    <a:lumMod val="50000"/>
                  </a:schemeClr>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48965" y="1443834"/>
            <a:ext cx="4123035" cy="620719"/>
          </a:xfrm>
        </p:spPr>
        <p:txBody>
          <a:bodyPr anchor="b"/>
          <a:lstStyle>
            <a:lvl1pPr marL="0" indent="0">
              <a:buNone/>
              <a:defRPr sz="2400" b="1" baseline="0">
                <a:solidFill>
                  <a:schemeClr val="bg2">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48965" y="2054655"/>
            <a:ext cx="4123035" cy="3035058"/>
          </a:xfrm>
        </p:spPr>
        <p:txBody>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724705" y="1443834"/>
            <a:ext cx="4123035" cy="620719"/>
          </a:xfrm>
        </p:spPr>
        <p:txBody>
          <a:bodyPr anchor="b"/>
          <a:lstStyle>
            <a:lvl1pPr marL="0" indent="0">
              <a:buNone/>
              <a:defRPr sz="2400" b="1">
                <a:solidFill>
                  <a:schemeClr val="bg2">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724705" y="2054655"/>
            <a:ext cx="4123035" cy="3035058"/>
          </a:xfrm>
        </p:spPr>
        <p:txBody>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p>
            <a:fld id="{53074F12-AA26-4AC8-9962-C36BB8F32554}" type="datetimeFigureOut">
              <a:rPr lang="en-US" smtClean="0"/>
              <a:pPr/>
              <a:t>4/7/2020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12291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3074F12-AA26-4AC8-9962-C36BB8F32554}" type="datetimeFigureOut">
              <a:rPr lang="en-US" smtClean="0"/>
              <a:pPr/>
              <a:t>4/7/2020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0297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4/7/2020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25186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4/7/2020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1744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image" Target="../media/image1.jpg"/><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theme" Target="../theme/theme2.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4/7/2020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a:t>
            </a:fld>
            <a:endParaRPr lang="en-US"/>
          </a:p>
        </p:txBody>
      </p:sp>
    </p:spTree>
    <p:extLst>
      <p:ext uri="{BB962C8B-B14F-4D97-AF65-F5344CB8AC3E}">
        <p14:creationId xmlns:p14="http://schemas.microsoft.com/office/powerpoint/2010/main" val="1944039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6">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solidFill>
                  <a:prstClr val="black">
                    <a:tint val="75000"/>
                  </a:prstClr>
                </a:solidFill>
              </a:rPr>
              <a:pPr/>
              <a:t>4/7/2020</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58150605"/>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 id="2147483719" r:id="rId13"/>
    <p:sldLayoutId id="2147483720" r:id="rId1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Content Placeholder 8" descr="www.haminekehast.ir-besmellah-rangi-4.jpg"/>
          <p:cNvPicPr>
            <a:picLocks noGrp="1" noChangeAspect="1"/>
          </p:cNvPicPr>
          <p:nvPr>
            <p:ph idx="1"/>
          </p:nvPr>
        </p:nvPicPr>
        <p:blipFill>
          <a:blip r:embed="rId3">
            <a:extLst>
              <a:ext uri="{28A0092B-C50C-407E-A947-70E740481C1C}">
                <a14:useLocalDpi xmlns:a14="http://schemas.microsoft.com/office/drawing/2010/main" val="0"/>
              </a:ext>
            </a:extLst>
          </a:blip>
          <a:srcRect/>
          <a:stretch>
            <a:fillRect/>
          </a:stretch>
        </p:blipFill>
        <p:spPr>
          <a:xfrm>
            <a:off x="0" y="0"/>
            <a:ext cx="9144000" cy="6858000"/>
          </a:xfrm>
        </p:spPr>
      </p:pic>
    </p:spTree>
    <p:extLst>
      <p:ext uri="{BB962C8B-B14F-4D97-AF65-F5344CB8AC3E}">
        <p14:creationId xmlns:p14="http://schemas.microsoft.com/office/powerpoint/2010/main" val="199279203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childTnLst>
                                    <p:set>
                                      <p:cBhvr>
                                        <p:cTn id="6" dur="1" fill="hold">
                                          <p:stCondLst>
                                            <p:cond delay="0"/>
                                          </p:stCondLst>
                                        </p:cTn>
                                        <p:tgtEl>
                                          <p:spTgt spid="15362"/>
                                        </p:tgtEl>
                                        <p:attrNameLst>
                                          <p:attrName>style.visibility</p:attrName>
                                        </p:attrNameLst>
                                      </p:cBhvr>
                                      <p:to>
                                        <p:strVal val="visible"/>
                                      </p:to>
                                    </p:set>
                                    <p:anim calcmode="lin" valueType="num">
                                      <p:cBhvr>
                                        <p:cTn id="7" dur="1000" fill="hold"/>
                                        <p:tgtEl>
                                          <p:spTgt spid="15362"/>
                                        </p:tgtEl>
                                        <p:attrNameLst>
                                          <p:attrName>ppt_w</p:attrName>
                                        </p:attrNameLst>
                                      </p:cBhvr>
                                      <p:tavLst>
                                        <p:tav tm="0">
                                          <p:val>
                                            <p:fltVal val="0"/>
                                          </p:val>
                                        </p:tav>
                                        <p:tav tm="100000">
                                          <p:val>
                                            <p:strVal val="#ppt_w"/>
                                          </p:val>
                                        </p:tav>
                                      </p:tavLst>
                                    </p:anim>
                                    <p:anim calcmode="lin" valueType="num">
                                      <p:cBhvr>
                                        <p:cTn id="8" dur="1000" fill="hold"/>
                                        <p:tgtEl>
                                          <p:spTgt spid="15362"/>
                                        </p:tgtEl>
                                        <p:attrNameLst>
                                          <p:attrName>ppt_h</p:attrName>
                                        </p:attrNameLst>
                                      </p:cBhvr>
                                      <p:tavLst>
                                        <p:tav tm="0">
                                          <p:val>
                                            <p:fltVal val="0"/>
                                          </p:val>
                                        </p:tav>
                                        <p:tav tm="100000">
                                          <p:val>
                                            <p:strVal val="#ppt_h"/>
                                          </p:val>
                                        </p:tav>
                                      </p:tavLst>
                                    </p:anim>
                                    <p:anim calcmode="lin" valueType="num">
                                      <p:cBhvr>
                                        <p:cTn id="9" dur="1000" fill="hold"/>
                                        <p:tgtEl>
                                          <p:spTgt spid="15362"/>
                                        </p:tgtEl>
                                        <p:attrNameLst>
                                          <p:attrName>style.rotation</p:attrName>
                                        </p:attrNameLst>
                                      </p:cBhvr>
                                      <p:tavLst>
                                        <p:tav tm="0">
                                          <p:val>
                                            <p:fltVal val="90"/>
                                          </p:val>
                                        </p:tav>
                                        <p:tav tm="100000">
                                          <p:val>
                                            <p:fltVal val="0"/>
                                          </p:val>
                                        </p:tav>
                                      </p:tavLst>
                                    </p:anim>
                                    <p:animEffect transition="in" filter="fade">
                                      <p:cBhvr>
                                        <p:cTn id="10" dur="1000"/>
                                        <p:tgtEl>
                                          <p:spTgt spid="153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490"/>
            <a:ext cx="8229600" cy="763525"/>
          </a:xfrm>
        </p:spPr>
        <p:txBody>
          <a:bodyPr>
            <a:noAutofit/>
          </a:bodyPr>
          <a:lstStyle/>
          <a:p>
            <a:pPr algn="ctr"/>
            <a:r>
              <a:rPr lang="fa-IR" sz="3200" dirty="0">
                <a:solidFill>
                  <a:srgbClr val="FF0000"/>
                </a:solidFill>
                <a:cs typeface="B Titr" pitchFamily="2" charset="-78"/>
              </a:rPr>
              <a:t>مرحله‌ی </a:t>
            </a:r>
            <a:r>
              <a:rPr lang="fa-IR" sz="3200" dirty="0" smtClean="0">
                <a:solidFill>
                  <a:srgbClr val="FF0000"/>
                </a:solidFill>
                <a:cs typeface="B Titr" pitchFamily="2" charset="-78"/>
              </a:rPr>
              <a:t>دوم:خودمختاری در </a:t>
            </a:r>
            <a:r>
              <a:rPr lang="fa-IR" sz="3200" dirty="0">
                <a:solidFill>
                  <a:srgbClr val="FF0000"/>
                </a:solidFill>
                <a:cs typeface="B Titr" pitchFamily="2" charset="-78"/>
              </a:rPr>
              <a:t>برابر شرم و شک</a:t>
            </a:r>
          </a:p>
        </p:txBody>
      </p:sp>
      <p:sp>
        <p:nvSpPr>
          <p:cNvPr id="3" name="Content Placeholder 2"/>
          <p:cNvSpPr>
            <a:spLocks noGrp="1"/>
          </p:cNvSpPr>
          <p:nvPr>
            <p:ph idx="1"/>
          </p:nvPr>
        </p:nvSpPr>
        <p:spPr>
          <a:xfrm>
            <a:off x="457200" y="1291130"/>
            <a:ext cx="8229600" cy="4428445"/>
          </a:xfrm>
        </p:spPr>
        <p:txBody>
          <a:bodyPr>
            <a:normAutofit fontScale="92500" lnSpcReduction="20000"/>
          </a:bodyPr>
          <a:lstStyle/>
          <a:p>
            <a:pPr algn="just" rtl="1">
              <a:buFont typeface="Wingdings" pitchFamily="2" charset="2"/>
              <a:buChar char="v"/>
            </a:pPr>
            <a:r>
              <a:rPr lang="fa-IR" dirty="0" smtClean="0">
                <a:cs typeface="B Titr" pitchFamily="2" charset="-78"/>
              </a:rPr>
              <a:t>کودک در مرحله </a:t>
            </a:r>
            <a:r>
              <a:rPr lang="fa-IR" dirty="0">
                <a:cs typeface="B Titr" pitchFamily="2" charset="-78"/>
              </a:rPr>
              <a:t>دوم </a:t>
            </a:r>
            <a:r>
              <a:rPr lang="fa-IR" dirty="0" smtClean="0">
                <a:cs typeface="B Titr" pitchFamily="2" charset="-78"/>
              </a:rPr>
              <a:t>می خواهد اراده خود را شکل دهد.</a:t>
            </a:r>
          </a:p>
          <a:p>
            <a:pPr algn="just" rtl="1">
              <a:buFont typeface="Wingdings" pitchFamily="2" charset="2"/>
              <a:buChar char="v"/>
            </a:pPr>
            <a:r>
              <a:rPr lang="fa-IR" sz="2800" dirty="0" smtClean="0">
                <a:cs typeface="B Titr" pitchFamily="2" charset="-78"/>
              </a:rPr>
              <a:t>این احساس به وجود می </a:t>
            </a:r>
            <a:r>
              <a:rPr lang="fa-IR" sz="2800" dirty="0" smtClean="0">
                <a:cs typeface="B Titr" pitchFamily="2" charset="-78"/>
              </a:rPr>
              <a:t>آید که:</a:t>
            </a:r>
            <a:endParaRPr lang="fa-IR" sz="2800" dirty="0" smtClean="0">
              <a:cs typeface="B Titr" pitchFamily="2" charset="-78"/>
            </a:endParaRPr>
          </a:p>
          <a:p>
            <a:pPr algn="just" rtl="1">
              <a:buFont typeface="Wingdings" pitchFamily="2" charset="2"/>
              <a:buChar char="v"/>
            </a:pPr>
            <a:r>
              <a:rPr lang="fa-IR" sz="2800" dirty="0" smtClean="0">
                <a:cs typeface="B Titr" pitchFamily="2" charset="-78"/>
              </a:rPr>
              <a:t>از نظرروان شناختی از والدین خود جداست.</a:t>
            </a:r>
          </a:p>
          <a:p>
            <a:pPr algn="just" rtl="1">
              <a:buFont typeface="Wingdings" pitchFamily="2" charset="2"/>
              <a:buChar char="v"/>
            </a:pPr>
            <a:r>
              <a:rPr lang="fa-IR" dirty="0" smtClean="0">
                <a:cs typeface="B Titr" pitchFamily="2" charset="-78"/>
              </a:rPr>
              <a:t>از نظر جسمانی روی حرکات و واکنش های جسمانی خود کنترل دارد</a:t>
            </a:r>
            <a:r>
              <a:rPr lang="fa-IR" dirty="0" smtClean="0">
                <a:cs typeface="B Titr" pitchFamily="2" charset="-78"/>
              </a:rPr>
              <a:t>.</a:t>
            </a:r>
          </a:p>
          <a:p>
            <a:pPr algn="just" rtl="1">
              <a:buFont typeface="Wingdings" pitchFamily="2" charset="2"/>
              <a:buChar char="v"/>
            </a:pPr>
            <a:r>
              <a:rPr lang="fa-IR" dirty="0" smtClean="0">
                <a:solidFill>
                  <a:srgbClr val="FF0000"/>
                </a:solidFill>
                <a:cs typeface="B Titr" pitchFamily="2" charset="-78"/>
              </a:rPr>
              <a:t>بنابراین</a:t>
            </a:r>
            <a:endParaRPr lang="fa-IR" dirty="0" smtClean="0">
              <a:solidFill>
                <a:srgbClr val="FF0000"/>
              </a:solidFill>
              <a:cs typeface="B Titr" pitchFamily="2" charset="-78"/>
            </a:endParaRPr>
          </a:p>
          <a:p>
            <a:pPr algn="just" rtl="1">
              <a:buFont typeface="Wingdings" pitchFamily="2" charset="2"/>
              <a:buChar char="v"/>
            </a:pPr>
            <a:r>
              <a:rPr lang="fa-IR" dirty="0">
                <a:cs typeface="B Titr" pitchFamily="2" charset="-78"/>
              </a:rPr>
              <a:t>حمایت افراطی یا نبودن حمایت به تردید درباره ی توانایی کنترل خویشتن و محیط منجر می </a:t>
            </a:r>
            <a:r>
              <a:rPr lang="fa-IR" dirty="0" smtClean="0">
                <a:cs typeface="B Titr" pitchFamily="2" charset="-78"/>
              </a:rPr>
              <a:t>شود. </a:t>
            </a:r>
          </a:p>
          <a:p>
            <a:pPr algn="just" rtl="1">
              <a:buFont typeface="Wingdings" pitchFamily="2" charset="2"/>
              <a:buChar char="v"/>
            </a:pPr>
            <a:r>
              <a:rPr lang="fa-IR" dirty="0" smtClean="0">
                <a:cs typeface="B Titr" pitchFamily="2" charset="-78"/>
              </a:rPr>
              <a:t>کودکان </a:t>
            </a:r>
            <a:r>
              <a:rPr lang="fa-IR" dirty="0">
                <a:cs typeface="B Titr" pitchFamily="2" charset="-78"/>
              </a:rPr>
              <a:t>می آموزند اراده ى خود را </a:t>
            </a:r>
            <a:r>
              <a:rPr lang="fa-IR" dirty="0" smtClean="0">
                <a:cs typeface="B Titr" pitchFamily="2" charset="-78"/>
              </a:rPr>
              <a:t>بیازمایند، مشخصاً </a:t>
            </a:r>
            <a:r>
              <a:rPr lang="fa-IR" dirty="0">
                <a:cs typeface="B Titr" pitchFamily="2" charset="-78"/>
              </a:rPr>
              <a:t>انتخاب </a:t>
            </a:r>
            <a:r>
              <a:rPr lang="fa-IR" dirty="0" smtClean="0">
                <a:cs typeface="B Titr" pitchFamily="2" charset="-78"/>
              </a:rPr>
              <a:t>کنند، خویشتن </a:t>
            </a:r>
            <a:r>
              <a:rPr lang="fa-IR" dirty="0">
                <a:cs typeface="B Titr" pitchFamily="2" charset="-78"/>
              </a:rPr>
              <a:t>را کنترل کنند و در مقابل درخواستهای جامعه از آزادی انتخاب برخوردار </a:t>
            </a:r>
            <a:r>
              <a:rPr lang="fa-IR" dirty="0" smtClean="0">
                <a:cs typeface="B Titr" pitchFamily="2" charset="-78"/>
              </a:rPr>
              <a:t>باشند.</a:t>
            </a:r>
          </a:p>
          <a:p>
            <a:pPr algn="just" rtl="1">
              <a:buFont typeface="Wingdings" pitchFamily="2" charset="2"/>
              <a:buChar char="v"/>
            </a:pPr>
            <a:endParaRPr lang="fa-IR" sz="2800" dirty="0" smtClean="0">
              <a:cs typeface="B Titr" pitchFamily="2" charset="-78"/>
            </a:endParaRPr>
          </a:p>
          <a:p>
            <a:pPr algn="just" rtl="1">
              <a:buFont typeface="Wingdings" pitchFamily="2" charset="2"/>
              <a:buChar char="v"/>
            </a:pPr>
            <a:endParaRPr lang="fa-IR" sz="2800" dirty="0" smtClean="0">
              <a:cs typeface="B Titr" pitchFamily="2" charset="-78"/>
            </a:endParaRPr>
          </a:p>
          <a:p>
            <a:pPr marL="0" indent="0" algn="just" rtl="1">
              <a:buNone/>
            </a:pPr>
            <a:endParaRPr lang="fa-IR" sz="2800" dirty="0">
              <a:cs typeface="B Titr" pitchFamily="2" charset="-78"/>
            </a:endParaRPr>
          </a:p>
        </p:txBody>
      </p:sp>
      <p:sp>
        <p:nvSpPr>
          <p:cNvPr id="4" name="Slide Number Placeholder 3"/>
          <p:cNvSpPr>
            <a:spLocks noGrp="1"/>
          </p:cNvSpPr>
          <p:nvPr>
            <p:ph type="sldNum" sz="quarter" idx="12"/>
          </p:nvPr>
        </p:nvSpPr>
        <p:spPr/>
        <p:txBody>
          <a:bodyPr/>
          <a:lstStyle/>
          <a:p>
            <a:fld id="{221947D8-F89B-4E30-9AFC-72B6C3B72886}" type="slidenum">
              <a:rPr lang="fa-IR" smtClean="0"/>
              <a:pPr/>
              <a:t>10</a:t>
            </a:fld>
            <a:endParaRPr lang="fa-IR"/>
          </a:p>
        </p:txBody>
      </p:sp>
    </p:spTree>
    <p:extLst>
      <p:ext uri="{BB962C8B-B14F-4D97-AF65-F5344CB8AC3E}">
        <p14:creationId xmlns:p14="http://schemas.microsoft.com/office/powerpoint/2010/main" val="3050275357"/>
      </p:ext>
    </p:extLst>
  </p:cSld>
  <p:clrMapOvr>
    <a:masterClrMapping/>
  </p:clrMapOvr>
  <mc:AlternateContent xmlns:mc="http://schemas.openxmlformats.org/markup-compatibility/2006" xmlns:p14="http://schemas.microsoft.com/office/powerpoint/2010/main">
    <mc:Choice Requires="p14">
      <p:transition spd="slow" p14:dur="3900">
        <p14:glitter dir="r"/>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490"/>
            <a:ext cx="8229600" cy="763525"/>
          </a:xfrm>
        </p:spPr>
        <p:txBody>
          <a:bodyPr>
            <a:noAutofit/>
          </a:bodyPr>
          <a:lstStyle/>
          <a:p>
            <a:pPr algn="ctr"/>
            <a:r>
              <a:rPr lang="fa-IR" sz="3200" dirty="0">
                <a:solidFill>
                  <a:srgbClr val="FF0000"/>
                </a:solidFill>
                <a:cs typeface="B Titr" pitchFamily="2" charset="-78"/>
              </a:rPr>
              <a:t>مرحله‌ی دوم:خودمختاری در برابر شرم و شک</a:t>
            </a:r>
          </a:p>
        </p:txBody>
      </p:sp>
      <p:sp>
        <p:nvSpPr>
          <p:cNvPr id="3" name="Content Placeholder 2"/>
          <p:cNvSpPr>
            <a:spLocks noGrp="1"/>
          </p:cNvSpPr>
          <p:nvPr>
            <p:ph idx="1"/>
          </p:nvPr>
        </p:nvSpPr>
        <p:spPr>
          <a:xfrm>
            <a:off x="457200" y="1291130"/>
            <a:ext cx="8229600" cy="4428445"/>
          </a:xfrm>
        </p:spPr>
        <p:txBody>
          <a:bodyPr>
            <a:normAutofit/>
          </a:bodyPr>
          <a:lstStyle/>
          <a:p>
            <a:pPr algn="just" rtl="1">
              <a:buFont typeface="Wingdings" pitchFamily="2" charset="2"/>
              <a:buChar char="v"/>
            </a:pPr>
            <a:r>
              <a:rPr lang="fa-IR" sz="2800" dirty="0" smtClean="0">
                <a:cs typeface="B Titr" pitchFamily="2" charset="-78"/>
              </a:rPr>
              <a:t>شرایط شکل گیری احساس استقلال</a:t>
            </a:r>
          </a:p>
          <a:p>
            <a:pPr algn="just" rtl="1">
              <a:buFont typeface="Wingdings" pitchFamily="2" charset="2"/>
              <a:buChar char="v"/>
            </a:pPr>
            <a:r>
              <a:rPr lang="fa-IR" dirty="0" smtClean="0">
                <a:cs typeface="B Titr" pitchFamily="2" charset="-78"/>
              </a:rPr>
              <a:t>به کودک آزادی عمل داده شود تا تلاش و فعالیت بدنی داشته باشدبا چالش روبرو شود.</a:t>
            </a:r>
          </a:p>
          <a:p>
            <a:pPr algn="just" rtl="1">
              <a:buFont typeface="Wingdings" pitchFamily="2" charset="2"/>
              <a:buChar char="v"/>
            </a:pPr>
            <a:r>
              <a:rPr lang="fa-IR" sz="2800" dirty="0" smtClean="0">
                <a:cs typeface="B Titr" pitchFamily="2" charset="-78"/>
              </a:rPr>
              <a:t>اراده اش مورد احترام قرار گیرد.</a:t>
            </a:r>
          </a:p>
          <a:p>
            <a:pPr algn="just" rtl="1">
              <a:buFont typeface="Wingdings" pitchFamily="2" charset="2"/>
              <a:buChar char="v"/>
            </a:pPr>
            <a:r>
              <a:rPr lang="fa-IR" dirty="0" smtClean="0">
                <a:cs typeface="B Titr" pitchFamily="2" charset="-78"/>
              </a:rPr>
              <a:t>فراهم ساختن یک چارچوب برای انتخاب های کودک</a:t>
            </a:r>
            <a:endParaRPr lang="en-US" sz="2800" dirty="0" smtClean="0">
              <a:cs typeface="B Titr" pitchFamily="2" charset="-78"/>
            </a:endParaRPr>
          </a:p>
          <a:p>
            <a:pPr marL="0" indent="0" algn="just" rtl="1">
              <a:buNone/>
            </a:pPr>
            <a:endParaRPr lang="fa-IR" sz="2800" dirty="0">
              <a:cs typeface="B Titr" pitchFamily="2" charset="-78"/>
            </a:endParaRPr>
          </a:p>
        </p:txBody>
      </p:sp>
      <p:sp>
        <p:nvSpPr>
          <p:cNvPr id="4" name="Slide Number Placeholder 3"/>
          <p:cNvSpPr>
            <a:spLocks noGrp="1"/>
          </p:cNvSpPr>
          <p:nvPr>
            <p:ph type="sldNum" sz="quarter" idx="12"/>
          </p:nvPr>
        </p:nvSpPr>
        <p:spPr/>
        <p:txBody>
          <a:bodyPr/>
          <a:lstStyle/>
          <a:p>
            <a:fld id="{221947D8-F89B-4E30-9AFC-72B6C3B72886}" type="slidenum">
              <a:rPr lang="fa-IR" smtClean="0"/>
              <a:pPr/>
              <a:t>11</a:t>
            </a:fld>
            <a:endParaRPr lang="fa-IR"/>
          </a:p>
        </p:txBody>
      </p:sp>
    </p:spTree>
    <p:extLst>
      <p:ext uri="{BB962C8B-B14F-4D97-AF65-F5344CB8AC3E}">
        <p14:creationId xmlns:p14="http://schemas.microsoft.com/office/powerpoint/2010/main" val="1328058768"/>
      </p:ext>
    </p:extLst>
  </p:cSld>
  <p:clrMapOvr>
    <a:masterClrMapping/>
  </p:clrMapOvr>
  <mc:AlternateContent xmlns:mc="http://schemas.openxmlformats.org/markup-compatibility/2006" xmlns:p14="http://schemas.microsoft.com/office/powerpoint/2010/main">
    <mc:Choice Requires="p14">
      <p:transition spd="slow" p14:dur="3900">
        <p14:glitter dir="r"/>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490"/>
            <a:ext cx="8229600" cy="763525"/>
          </a:xfrm>
        </p:spPr>
        <p:txBody>
          <a:bodyPr>
            <a:noAutofit/>
          </a:bodyPr>
          <a:lstStyle/>
          <a:p>
            <a:pPr algn="ctr"/>
            <a:r>
              <a:rPr lang="fa-IR" sz="3200" dirty="0">
                <a:solidFill>
                  <a:srgbClr val="FF0000"/>
                </a:solidFill>
                <a:cs typeface="B Titr" pitchFamily="2" charset="-78"/>
              </a:rPr>
              <a:t>مرحله‌ی سوم:ابتکار در برابر </a:t>
            </a:r>
            <a:r>
              <a:rPr lang="fa-IR" sz="3200" dirty="0" smtClean="0">
                <a:solidFill>
                  <a:srgbClr val="FF0000"/>
                </a:solidFill>
                <a:cs typeface="B Titr" pitchFamily="2" charset="-78"/>
              </a:rPr>
              <a:t>احساس گناه</a:t>
            </a:r>
            <a:endParaRPr lang="fa-IR" sz="3200" dirty="0">
              <a:solidFill>
                <a:srgbClr val="FF0000"/>
              </a:solidFill>
              <a:cs typeface="B Titr" pitchFamily="2" charset="-78"/>
            </a:endParaRPr>
          </a:p>
        </p:txBody>
      </p:sp>
      <p:sp>
        <p:nvSpPr>
          <p:cNvPr id="3" name="Content Placeholder 2"/>
          <p:cNvSpPr>
            <a:spLocks noGrp="1"/>
          </p:cNvSpPr>
          <p:nvPr>
            <p:ph idx="1"/>
          </p:nvPr>
        </p:nvSpPr>
        <p:spPr>
          <a:xfrm>
            <a:off x="457200" y="1291130"/>
            <a:ext cx="8229600" cy="4428445"/>
          </a:xfrm>
        </p:spPr>
        <p:txBody>
          <a:bodyPr>
            <a:normAutofit lnSpcReduction="10000"/>
          </a:bodyPr>
          <a:lstStyle/>
          <a:p>
            <a:pPr algn="just" rtl="1">
              <a:buFont typeface="Wingdings" pitchFamily="2" charset="2"/>
              <a:buChar char="v"/>
            </a:pPr>
            <a:r>
              <a:rPr lang="fa-IR" dirty="0" smtClean="0">
                <a:cs typeface="B Titr" pitchFamily="2" charset="-78"/>
              </a:rPr>
              <a:t>دامنه سنی این مرحله بین3 </a:t>
            </a:r>
            <a:r>
              <a:rPr lang="fa-IR" dirty="0">
                <a:cs typeface="B Titr" pitchFamily="2" charset="-78"/>
              </a:rPr>
              <a:t>تا </a:t>
            </a:r>
            <a:r>
              <a:rPr lang="fa-IR" dirty="0" smtClean="0">
                <a:cs typeface="B Titr" pitchFamily="2" charset="-78"/>
              </a:rPr>
              <a:t>6 سالگی است</a:t>
            </a:r>
            <a:r>
              <a:rPr lang="fa-IR" dirty="0">
                <a:cs typeface="B Titr" pitchFamily="2" charset="-78"/>
              </a:rPr>
              <a:t>. اریکسون این دوره را </a:t>
            </a:r>
            <a:r>
              <a:rPr lang="fa-IR" dirty="0">
                <a:solidFill>
                  <a:srgbClr val="FF0000"/>
                </a:solidFill>
                <a:cs typeface="B Titr" pitchFamily="2" charset="-78"/>
              </a:rPr>
              <a:t>سن بازی </a:t>
            </a:r>
            <a:r>
              <a:rPr lang="fa-IR" dirty="0" smtClean="0">
                <a:cs typeface="B Titr" pitchFamily="2" charset="-78"/>
              </a:rPr>
              <a:t>می‌نامد.</a:t>
            </a:r>
          </a:p>
          <a:p>
            <a:pPr algn="just" rtl="1">
              <a:buFont typeface="Wingdings" pitchFamily="2" charset="2"/>
              <a:buChar char="v"/>
            </a:pPr>
            <a:r>
              <a:rPr lang="fa-IR" dirty="0">
                <a:cs typeface="B Titr" pitchFamily="2" charset="-78"/>
              </a:rPr>
              <a:t>توانایی های حرکتی و ذهنی در حال رشد می باشند و کودکان </a:t>
            </a:r>
            <a:r>
              <a:rPr lang="fa-IR" dirty="0" smtClean="0">
                <a:cs typeface="B Titr" pitchFamily="2" charset="-78"/>
              </a:rPr>
              <a:t>در </a:t>
            </a:r>
            <a:r>
              <a:rPr lang="fa-IR" dirty="0">
                <a:cs typeface="B Titr" pitchFamily="2" charset="-78"/>
              </a:rPr>
              <a:t>خلال سال‌های قبل از </a:t>
            </a:r>
            <a:r>
              <a:rPr lang="fa-IR" dirty="0" smtClean="0">
                <a:cs typeface="B Titr" pitchFamily="2" charset="-78"/>
              </a:rPr>
              <a:t>مدرسه، کودکان </a:t>
            </a:r>
            <a:r>
              <a:rPr lang="fa-IR" dirty="0">
                <a:cs typeface="B Titr" pitchFamily="2" charset="-78"/>
              </a:rPr>
              <a:t>شروع به قدرت نمایی و اِعمال کنترل بر دنیای خود از طریق برخی بازی‌ها و سایر تعاملات اجتماعی می‌کنند. </a:t>
            </a:r>
            <a:endParaRPr lang="fa-IR" dirty="0" smtClean="0">
              <a:cs typeface="B Titr" pitchFamily="2" charset="-78"/>
            </a:endParaRPr>
          </a:p>
          <a:p>
            <a:pPr algn="just" rtl="1">
              <a:buFont typeface="Wingdings" pitchFamily="2" charset="2"/>
              <a:buChar char="v"/>
            </a:pPr>
            <a:r>
              <a:rPr lang="fa-IR" dirty="0" smtClean="0">
                <a:cs typeface="B Titr" pitchFamily="2" charset="-78"/>
              </a:rPr>
              <a:t>کودکانی </a:t>
            </a:r>
            <a:r>
              <a:rPr lang="fa-IR" dirty="0">
                <a:cs typeface="B Titr" pitchFamily="2" charset="-78"/>
              </a:rPr>
              <a:t>که این مرحله را با موفقیت بگذرانند، حس توانایی شخصی و قابلیت رهبری دیگران را پیدا می‌کنند. </a:t>
            </a:r>
            <a:endParaRPr lang="fa-IR" dirty="0" smtClean="0">
              <a:cs typeface="B Titr" pitchFamily="2" charset="-78"/>
            </a:endParaRPr>
          </a:p>
          <a:p>
            <a:pPr algn="just" rtl="1">
              <a:buFont typeface="Wingdings" pitchFamily="2" charset="2"/>
              <a:buChar char="v"/>
            </a:pPr>
            <a:r>
              <a:rPr lang="fa-IR" dirty="0" smtClean="0">
                <a:cs typeface="B Titr" pitchFamily="2" charset="-78"/>
              </a:rPr>
              <a:t>آن‌هایی </a:t>
            </a:r>
            <a:r>
              <a:rPr lang="fa-IR" dirty="0">
                <a:cs typeface="B Titr" pitchFamily="2" charset="-78"/>
              </a:rPr>
              <a:t>که در به دست آوردن این مهارت‌ها ناکام می‌مانند، حس گناه، شک به خود، و کمبود ابتکار در آن‌ها باقی می‌ماند.</a:t>
            </a:r>
            <a:endParaRPr lang="fa-IR" sz="2800" dirty="0" smtClean="0">
              <a:cs typeface="B Titr" pitchFamily="2" charset="-78"/>
            </a:endParaRPr>
          </a:p>
          <a:p>
            <a:pPr algn="just" rtl="1">
              <a:buFont typeface="Wingdings" pitchFamily="2" charset="2"/>
              <a:buChar char="v"/>
            </a:pPr>
            <a:endParaRPr lang="fa-IR" sz="2800" dirty="0" smtClean="0">
              <a:cs typeface="B Titr" pitchFamily="2" charset="-78"/>
            </a:endParaRPr>
          </a:p>
          <a:p>
            <a:pPr marL="0" indent="0" algn="just" rtl="1">
              <a:buNone/>
            </a:pPr>
            <a:endParaRPr lang="fa-IR" sz="2800" dirty="0">
              <a:cs typeface="B Titr" pitchFamily="2" charset="-78"/>
            </a:endParaRPr>
          </a:p>
        </p:txBody>
      </p:sp>
      <p:sp>
        <p:nvSpPr>
          <p:cNvPr id="4" name="Slide Number Placeholder 3"/>
          <p:cNvSpPr>
            <a:spLocks noGrp="1"/>
          </p:cNvSpPr>
          <p:nvPr>
            <p:ph type="sldNum" sz="quarter" idx="12"/>
          </p:nvPr>
        </p:nvSpPr>
        <p:spPr/>
        <p:txBody>
          <a:bodyPr/>
          <a:lstStyle/>
          <a:p>
            <a:fld id="{221947D8-F89B-4E30-9AFC-72B6C3B72886}" type="slidenum">
              <a:rPr lang="fa-IR" smtClean="0"/>
              <a:pPr/>
              <a:t>12</a:t>
            </a:fld>
            <a:endParaRPr lang="fa-IR"/>
          </a:p>
        </p:txBody>
      </p:sp>
    </p:spTree>
    <p:extLst>
      <p:ext uri="{BB962C8B-B14F-4D97-AF65-F5344CB8AC3E}">
        <p14:creationId xmlns:p14="http://schemas.microsoft.com/office/powerpoint/2010/main" val="2229442394"/>
      </p:ext>
    </p:extLst>
  </p:cSld>
  <p:clrMapOvr>
    <a:masterClrMapping/>
  </p:clrMapOvr>
  <mc:AlternateContent xmlns:mc="http://schemas.openxmlformats.org/markup-compatibility/2006" xmlns:p14="http://schemas.microsoft.com/office/powerpoint/2010/main">
    <mc:Choice Requires="p14">
      <p:transition spd="slow" p14:dur="3900">
        <p14:glitter dir="r"/>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490"/>
            <a:ext cx="8229600" cy="763525"/>
          </a:xfrm>
        </p:spPr>
        <p:txBody>
          <a:bodyPr>
            <a:noAutofit/>
          </a:bodyPr>
          <a:lstStyle/>
          <a:p>
            <a:pPr algn="ctr"/>
            <a:r>
              <a:rPr lang="fa-IR" sz="3200" dirty="0">
                <a:solidFill>
                  <a:srgbClr val="FF0000"/>
                </a:solidFill>
                <a:cs typeface="B Titr" pitchFamily="2" charset="-78"/>
              </a:rPr>
              <a:t>مرحله‌ی سوم:ابتکار در برابر </a:t>
            </a:r>
            <a:r>
              <a:rPr lang="fa-IR" sz="3200" dirty="0" smtClean="0">
                <a:solidFill>
                  <a:srgbClr val="FF0000"/>
                </a:solidFill>
                <a:cs typeface="B Titr" pitchFamily="2" charset="-78"/>
              </a:rPr>
              <a:t>احساس گناه</a:t>
            </a:r>
            <a:endParaRPr lang="fa-IR" sz="3200" dirty="0">
              <a:solidFill>
                <a:srgbClr val="FF0000"/>
              </a:solidFill>
              <a:cs typeface="B Titr" pitchFamily="2" charset="-78"/>
            </a:endParaRPr>
          </a:p>
        </p:txBody>
      </p:sp>
      <p:sp>
        <p:nvSpPr>
          <p:cNvPr id="3" name="Content Placeholder 2"/>
          <p:cNvSpPr>
            <a:spLocks noGrp="1"/>
          </p:cNvSpPr>
          <p:nvPr>
            <p:ph idx="1"/>
          </p:nvPr>
        </p:nvSpPr>
        <p:spPr>
          <a:xfrm>
            <a:off x="457200" y="1291130"/>
            <a:ext cx="8229600" cy="4428445"/>
          </a:xfrm>
        </p:spPr>
        <p:txBody>
          <a:bodyPr>
            <a:normAutofit/>
          </a:bodyPr>
          <a:lstStyle/>
          <a:p>
            <a:pPr algn="just" rtl="1">
              <a:buFont typeface="Wingdings" pitchFamily="2" charset="2"/>
              <a:buChar char="v"/>
            </a:pPr>
            <a:r>
              <a:rPr lang="fa-IR" dirty="0" smtClean="0">
                <a:cs typeface="B Titr" pitchFamily="2" charset="-78"/>
              </a:rPr>
              <a:t>کودکان میل </a:t>
            </a:r>
            <a:r>
              <a:rPr lang="fa-IR" dirty="0">
                <a:cs typeface="B Titr" pitchFamily="2" charset="-78"/>
              </a:rPr>
              <a:t>نیرومندی به ابتکار عمل در بسیاری از فعالیت ها </a:t>
            </a:r>
            <a:r>
              <a:rPr lang="fa-IR" dirty="0" smtClean="0">
                <a:cs typeface="B Titr" pitchFamily="2" charset="-78"/>
              </a:rPr>
              <a:t>دارند. </a:t>
            </a:r>
            <a:r>
              <a:rPr lang="fa-IR" dirty="0">
                <a:cs typeface="B Titr" pitchFamily="2" charset="-78"/>
              </a:rPr>
              <a:t>ابتکار به شکل خیال پردازی نیز رشد می </a:t>
            </a:r>
            <a:r>
              <a:rPr lang="fa-IR" dirty="0" smtClean="0">
                <a:cs typeface="B Titr" pitchFamily="2" charset="-78"/>
              </a:rPr>
              <a:t>کند.</a:t>
            </a:r>
          </a:p>
          <a:p>
            <a:pPr algn="just" rtl="1">
              <a:buFont typeface="Wingdings" pitchFamily="2" charset="2"/>
              <a:buChar char="v"/>
            </a:pPr>
            <a:r>
              <a:rPr lang="fa-IR" dirty="0" smtClean="0">
                <a:cs typeface="B Titr" pitchFamily="2" charset="-78"/>
              </a:rPr>
              <a:t>کودکان </a:t>
            </a:r>
            <a:r>
              <a:rPr lang="fa-IR" dirty="0">
                <a:cs typeface="B Titr" pitchFamily="2" charset="-78"/>
              </a:rPr>
              <a:t>انجام فعالیت های </a:t>
            </a:r>
            <a:r>
              <a:rPr lang="fa-IR" dirty="0" smtClean="0">
                <a:cs typeface="B Titr" pitchFamily="2" charset="-78"/>
              </a:rPr>
              <a:t>تازه، لذت </a:t>
            </a:r>
            <a:r>
              <a:rPr lang="fa-IR" dirty="0">
                <a:cs typeface="B Titr" pitchFamily="2" charset="-78"/>
              </a:rPr>
              <a:t>از پیشرفت های خویش و چگونگی رسیدن به مقاصد خود را یاد می </a:t>
            </a:r>
            <a:r>
              <a:rPr lang="fa-IR" dirty="0" smtClean="0">
                <a:cs typeface="B Titr" pitchFamily="2" charset="-78"/>
              </a:rPr>
              <a:t>گیرند.</a:t>
            </a:r>
          </a:p>
          <a:p>
            <a:pPr algn="just" rtl="1">
              <a:buFont typeface="Wingdings" pitchFamily="2" charset="2"/>
              <a:buChar char="v"/>
            </a:pPr>
            <a:r>
              <a:rPr lang="fa-IR" dirty="0" smtClean="0">
                <a:cs typeface="B Titr" pitchFamily="2" charset="-78"/>
              </a:rPr>
              <a:t>بنابراین </a:t>
            </a:r>
            <a:r>
              <a:rPr lang="fa-IR" dirty="0">
                <a:cs typeface="B Titr" pitchFamily="2" charset="-78"/>
              </a:rPr>
              <a:t>آزادی پرداختن به فعالیت ها و بکاربردن زبان و اظهار شناخت های تازه به ابتکار می انجامند . </a:t>
            </a:r>
            <a:endParaRPr lang="fa-IR" dirty="0" smtClean="0">
              <a:cs typeface="B Titr" pitchFamily="2" charset="-78"/>
            </a:endParaRPr>
          </a:p>
          <a:p>
            <a:pPr algn="just" rtl="1">
              <a:buFont typeface="Wingdings" pitchFamily="2" charset="2"/>
              <a:buChar char="v"/>
            </a:pPr>
            <a:r>
              <a:rPr lang="fa-IR" dirty="0" smtClean="0">
                <a:cs typeface="B Titr" pitchFamily="2" charset="-78"/>
              </a:rPr>
              <a:t>محدودیت </a:t>
            </a:r>
            <a:r>
              <a:rPr lang="fa-IR" dirty="0">
                <a:cs typeface="B Titr" pitchFamily="2" charset="-78"/>
              </a:rPr>
              <a:t>فعالیت ها و کوتاهی والدین در پاسخ دادن به نظرات و پرسش های کودکان به احساس گناه منجر خواهند </a:t>
            </a:r>
            <a:r>
              <a:rPr lang="fa-IR" dirty="0" smtClean="0">
                <a:cs typeface="B Titr" pitchFamily="2" charset="-78"/>
              </a:rPr>
              <a:t>شد.</a:t>
            </a:r>
            <a:endParaRPr lang="fa-IR" sz="2800" dirty="0" smtClean="0">
              <a:cs typeface="B Titr" pitchFamily="2" charset="-78"/>
            </a:endParaRPr>
          </a:p>
          <a:p>
            <a:pPr algn="just" rtl="1">
              <a:buFont typeface="Wingdings" pitchFamily="2" charset="2"/>
              <a:buChar char="v"/>
            </a:pPr>
            <a:endParaRPr lang="fa-IR" sz="2800" dirty="0" smtClean="0">
              <a:cs typeface="B Titr" pitchFamily="2" charset="-78"/>
            </a:endParaRPr>
          </a:p>
          <a:p>
            <a:pPr marL="0" indent="0" algn="just" rtl="1">
              <a:buNone/>
            </a:pPr>
            <a:endParaRPr lang="fa-IR" sz="2800" dirty="0">
              <a:cs typeface="B Titr" pitchFamily="2" charset="-78"/>
            </a:endParaRPr>
          </a:p>
        </p:txBody>
      </p:sp>
      <p:sp>
        <p:nvSpPr>
          <p:cNvPr id="4" name="Slide Number Placeholder 3"/>
          <p:cNvSpPr>
            <a:spLocks noGrp="1"/>
          </p:cNvSpPr>
          <p:nvPr>
            <p:ph type="sldNum" sz="quarter" idx="12"/>
          </p:nvPr>
        </p:nvSpPr>
        <p:spPr/>
        <p:txBody>
          <a:bodyPr/>
          <a:lstStyle/>
          <a:p>
            <a:fld id="{221947D8-F89B-4E30-9AFC-72B6C3B72886}" type="slidenum">
              <a:rPr lang="fa-IR" smtClean="0"/>
              <a:pPr/>
              <a:t>13</a:t>
            </a:fld>
            <a:endParaRPr lang="fa-IR"/>
          </a:p>
        </p:txBody>
      </p:sp>
    </p:spTree>
    <p:extLst>
      <p:ext uri="{BB962C8B-B14F-4D97-AF65-F5344CB8AC3E}">
        <p14:creationId xmlns:p14="http://schemas.microsoft.com/office/powerpoint/2010/main" val="474351824"/>
      </p:ext>
    </p:extLst>
  </p:cSld>
  <p:clrMapOvr>
    <a:masterClrMapping/>
  </p:clrMapOvr>
  <mc:AlternateContent xmlns:mc="http://schemas.openxmlformats.org/markup-compatibility/2006" xmlns:p14="http://schemas.microsoft.com/office/powerpoint/2010/main">
    <mc:Choice Requires="p14">
      <p:transition spd="slow" p14:dur="3900">
        <p14:glitter dir="r"/>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490"/>
            <a:ext cx="8229600" cy="763525"/>
          </a:xfrm>
        </p:spPr>
        <p:txBody>
          <a:bodyPr>
            <a:noAutofit/>
          </a:bodyPr>
          <a:lstStyle/>
          <a:p>
            <a:pPr algn="ctr"/>
            <a:r>
              <a:rPr lang="fa-IR" sz="3200" dirty="0">
                <a:solidFill>
                  <a:srgbClr val="FF0000"/>
                </a:solidFill>
                <a:cs typeface="B Titr" pitchFamily="2" charset="-78"/>
              </a:rPr>
              <a:t>مرحله‌ی چهارم: کوشایی در برابر حقارت</a:t>
            </a:r>
          </a:p>
        </p:txBody>
      </p:sp>
      <p:sp>
        <p:nvSpPr>
          <p:cNvPr id="3" name="Content Placeholder 2"/>
          <p:cNvSpPr>
            <a:spLocks noGrp="1"/>
          </p:cNvSpPr>
          <p:nvPr>
            <p:ph idx="1"/>
          </p:nvPr>
        </p:nvSpPr>
        <p:spPr>
          <a:xfrm>
            <a:off x="457200" y="1291130"/>
            <a:ext cx="8229600" cy="4428445"/>
          </a:xfrm>
        </p:spPr>
        <p:txBody>
          <a:bodyPr>
            <a:normAutofit fontScale="85000" lnSpcReduction="20000"/>
          </a:bodyPr>
          <a:lstStyle/>
          <a:p>
            <a:pPr algn="just" rtl="1">
              <a:buFont typeface="Wingdings" pitchFamily="2" charset="2"/>
              <a:buChar char="v"/>
            </a:pPr>
            <a:r>
              <a:rPr lang="fa-IR" dirty="0" smtClean="0">
                <a:cs typeface="B Titr" pitchFamily="2" charset="-78"/>
              </a:rPr>
              <a:t>این </a:t>
            </a:r>
            <a:r>
              <a:rPr lang="fa-IR" dirty="0">
                <a:cs typeface="B Titr" pitchFamily="2" charset="-78"/>
              </a:rPr>
              <a:t>مرحله، سال‌های اول </a:t>
            </a:r>
            <a:r>
              <a:rPr lang="fa-IR" dirty="0" smtClean="0">
                <a:cs typeface="B Titr" pitchFamily="2" charset="-78"/>
              </a:rPr>
              <a:t>مدرسه، </a:t>
            </a:r>
            <a:r>
              <a:rPr lang="fa-IR" dirty="0">
                <a:cs typeface="B Titr" pitchFamily="2" charset="-78"/>
              </a:rPr>
              <a:t>تقریباً از </a:t>
            </a:r>
            <a:r>
              <a:rPr lang="fa-IR" dirty="0" smtClean="0">
                <a:cs typeface="B Titr" pitchFamily="2" charset="-78"/>
              </a:rPr>
              <a:t>6 </a:t>
            </a:r>
            <a:r>
              <a:rPr lang="fa-IR" dirty="0">
                <a:cs typeface="B Titr" pitchFamily="2" charset="-78"/>
              </a:rPr>
              <a:t>سالگی تا 11 سالگی را در برمی‌گیرد. </a:t>
            </a:r>
            <a:endParaRPr lang="fa-IR" dirty="0" smtClean="0">
              <a:cs typeface="B Titr" pitchFamily="2" charset="-78"/>
            </a:endParaRPr>
          </a:p>
          <a:p>
            <a:pPr algn="just" rtl="1">
              <a:buFont typeface="Wingdings" pitchFamily="2" charset="2"/>
              <a:buChar char="v"/>
            </a:pPr>
            <a:r>
              <a:rPr lang="fa-IR" dirty="0" smtClean="0">
                <a:cs typeface="B Titr" pitchFamily="2" charset="-78"/>
              </a:rPr>
              <a:t>در </a:t>
            </a:r>
            <a:r>
              <a:rPr lang="fa-IR" dirty="0">
                <a:cs typeface="B Titr" pitchFamily="2" charset="-78"/>
              </a:rPr>
              <a:t>این </a:t>
            </a:r>
            <a:r>
              <a:rPr lang="fa-IR" dirty="0" smtClean="0">
                <a:cs typeface="B Titr" pitchFamily="2" charset="-78"/>
              </a:rPr>
              <a:t>مرحله،کودک </a:t>
            </a:r>
            <a:r>
              <a:rPr lang="fa-IR" dirty="0">
                <a:cs typeface="B Titr" pitchFamily="2" charset="-78"/>
              </a:rPr>
              <a:t>مدرسه را آغاز می کند و در معرض تأثیرات اجتماعی جدیدی قرار می </a:t>
            </a:r>
            <a:r>
              <a:rPr lang="fa-IR" dirty="0" smtClean="0">
                <a:cs typeface="B Titr" pitchFamily="2" charset="-78"/>
              </a:rPr>
              <a:t>گیرد.</a:t>
            </a:r>
          </a:p>
          <a:p>
            <a:pPr algn="just" rtl="1">
              <a:buFont typeface="Wingdings" pitchFamily="2" charset="2"/>
              <a:buChar char="v"/>
            </a:pPr>
            <a:r>
              <a:rPr lang="fa-IR" dirty="0" smtClean="0">
                <a:cs typeface="B Titr" pitchFamily="2" charset="-78"/>
              </a:rPr>
              <a:t>کودکان </a:t>
            </a:r>
            <a:r>
              <a:rPr lang="fa-IR" dirty="0">
                <a:cs typeface="B Titr" pitchFamily="2" charset="-78"/>
              </a:rPr>
              <a:t>از طریق تعاملات اجتماعی شروع به رشد حس غرور نسبت به دستاوردها و </a:t>
            </a:r>
            <a:r>
              <a:rPr lang="fa-IR" dirty="0" smtClean="0">
                <a:cs typeface="B Titr" pitchFamily="2" charset="-78"/>
              </a:rPr>
              <a:t>توانایی‌های </a:t>
            </a:r>
            <a:r>
              <a:rPr lang="fa-IR" dirty="0">
                <a:cs typeface="B Titr" pitchFamily="2" charset="-78"/>
              </a:rPr>
              <a:t>خود می‌کنند</a:t>
            </a:r>
            <a:r>
              <a:rPr lang="fa-IR" dirty="0" smtClean="0">
                <a:cs typeface="B Titr" pitchFamily="2" charset="-78"/>
              </a:rPr>
              <a:t>.</a:t>
            </a:r>
          </a:p>
          <a:p>
            <a:pPr algn="just" rtl="1">
              <a:buFont typeface="Wingdings" pitchFamily="2" charset="2"/>
              <a:buChar char="v"/>
            </a:pPr>
            <a:r>
              <a:rPr lang="fa-IR" dirty="0">
                <a:cs typeface="B Titr" pitchFamily="2" charset="-78"/>
              </a:rPr>
              <a:t> اینکه کودکان تا چه اندازه ای خود را در پروراندن مهارت هایشان خوب تلقی </a:t>
            </a:r>
            <a:r>
              <a:rPr lang="fa-IR" dirty="0" smtClean="0">
                <a:cs typeface="B Titr" pitchFamily="2" charset="-78"/>
              </a:rPr>
              <a:t>کنند،عمدتاً </a:t>
            </a:r>
            <a:r>
              <a:rPr lang="fa-IR" dirty="0">
                <a:cs typeface="B Titr" pitchFamily="2" charset="-78"/>
              </a:rPr>
              <a:t>به </a:t>
            </a:r>
            <a:r>
              <a:rPr lang="fa-IR" dirty="0">
                <a:solidFill>
                  <a:srgbClr val="FF0000"/>
                </a:solidFill>
                <a:cs typeface="B Titr" pitchFamily="2" charset="-78"/>
              </a:rPr>
              <a:t>وسیله ی نگرش ها و رفتارهای والدین و معلمانشان</a:t>
            </a:r>
            <a:r>
              <a:rPr lang="fa-IR" dirty="0">
                <a:cs typeface="B Titr" pitchFamily="2" charset="-78"/>
              </a:rPr>
              <a:t> تعیین می شود. </a:t>
            </a:r>
            <a:endParaRPr lang="fa-IR" dirty="0" smtClean="0">
              <a:cs typeface="B Titr" pitchFamily="2" charset="-78"/>
            </a:endParaRPr>
          </a:p>
          <a:p>
            <a:pPr algn="just" rtl="1">
              <a:buFont typeface="Wingdings" pitchFamily="2" charset="2"/>
              <a:buChar char="v"/>
            </a:pPr>
            <a:r>
              <a:rPr lang="fa-IR" dirty="0" smtClean="0">
                <a:cs typeface="B Titr" pitchFamily="2" charset="-78"/>
              </a:rPr>
              <a:t>اگر </a:t>
            </a:r>
            <a:r>
              <a:rPr lang="fa-IR" dirty="0">
                <a:cs typeface="B Titr" pitchFamily="2" charset="-78"/>
              </a:rPr>
              <a:t>کودکان </a:t>
            </a:r>
            <a:r>
              <a:rPr lang="fa-IR" dirty="0" smtClean="0">
                <a:cs typeface="B Titr" pitchFamily="2" charset="-78"/>
              </a:rPr>
              <a:t>سرزنش، مسخره </a:t>
            </a:r>
            <a:r>
              <a:rPr lang="fa-IR" dirty="0">
                <a:cs typeface="B Titr" pitchFamily="2" charset="-78"/>
              </a:rPr>
              <a:t>یا طرد </a:t>
            </a:r>
            <a:r>
              <a:rPr lang="fa-IR" dirty="0" smtClean="0">
                <a:cs typeface="B Titr" pitchFamily="2" charset="-78"/>
              </a:rPr>
              <a:t>شوند،احتمالاً </a:t>
            </a:r>
            <a:r>
              <a:rPr lang="fa-IR" dirty="0">
                <a:cs typeface="B Titr" pitchFamily="2" charset="-78"/>
              </a:rPr>
              <a:t>احساس حقارت و بی کفایتی را پرورش خواهند </a:t>
            </a:r>
            <a:r>
              <a:rPr lang="fa-IR" dirty="0" smtClean="0">
                <a:cs typeface="B Titr" pitchFamily="2" charset="-78"/>
              </a:rPr>
              <a:t>داد. </a:t>
            </a:r>
          </a:p>
          <a:p>
            <a:pPr algn="just" rtl="1">
              <a:buFont typeface="Wingdings" pitchFamily="2" charset="2"/>
              <a:buChar char="v"/>
            </a:pPr>
            <a:r>
              <a:rPr lang="fa-IR" dirty="0" smtClean="0">
                <a:cs typeface="B Titr" pitchFamily="2" charset="-78"/>
              </a:rPr>
              <a:t>از </a:t>
            </a:r>
            <a:r>
              <a:rPr lang="fa-IR" dirty="0">
                <a:cs typeface="B Titr" pitchFamily="2" charset="-78"/>
              </a:rPr>
              <a:t>طرف </a:t>
            </a:r>
            <a:r>
              <a:rPr lang="fa-IR" dirty="0" smtClean="0">
                <a:cs typeface="B Titr" pitchFamily="2" charset="-78"/>
              </a:rPr>
              <a:t>دیگر،تحسین </a:t>
            </a:r>
            <a:r>
              <a:rPr lang="fa-IR" dirty="0">
                <a:cs typeface="B Titr" pitchFamily="2" charset="-78"/>
              </a:rPr>
              <a:t>و </a:t>
            </a:r>
            <a:r>
              <a:rPr lang="fa-IR" dirty="0" smtClean="0">
                <a:cs typeface="B Titr" pitchFamily="2" charset="-78"/>
              </a:rPr>
              <a:t>تقویت، احساس </a:t>
            </a:r>
            <a:r>
              <a:rPr lang="fa-IR" dirty="0">
                <a:cs typeface="B Titr" pitchFamily="2" charset="-78"/>
              </a:rPr>
              <a:t>شایستگی آن ها را پرورش می دهد و آن ها را به تلاش و رشد ترغیب می </a:t>
            </a:r>
            <a:r>
              <a:rPr lang="fa-IR" dirty="0" smtClean="0">
                <a:cs typeface="B Titr" pitchFamily="2" charset="-78"/>
              </a:rPr>
              <a:t>کند.</a:t>
            </a:r>
            <a:endParaRPr lang="fa-IR" sz="2800" dirty="0">
              <a:cs typeface="B Titr" pitchFamily="2" charset="-78"/>
            </a:endParaRPr>
          </a:p>
        </p:txBody>
      </p:sp>
      <p:sp>
        <p:nvSpPr>
          <p:cNvPr id="4" name="Slide Number Placeholder 3"/>
          <p:cNvSpPr>
            <a:spLocks noGrp="1"/>
          </p:cNvSpPr>
          <p:nvPr>
            <p:ph type="sldNum" sz="quarter" idx="12"/>
          </p:nvPr>
        </p:nvSpPr>
        <p:spPr/>
        <p:txBody>
          <a:bodyPr/>
          <a:lstStyle/>
          <a:p>
            <a:fld id="{221947D8-F89B-4E30-9AFC-72B6C3B72886}" type="slidenum">
              <a:rPr lang="fa-IR" smtClean="0"/>
              <a:pPr/>
              <a:t>14</a:t>
            </a:fld>
            <a:endParaRPr lang="fa-IR"/>
          </a:p>
        </p:txBody>
      </p:sp>
    </p:spTree>
    <p:extLst>
      <p:ext uri="{BB962C8B-B14F-4D97-AF65-F5344CB8AC3E}">
        <p14:creationId xmlns:p14="http://schemas.microsoft.com/office/powerpoint/2010/main" val="2690570956"/>
      </p:ext>
    </p:extLst>
  </p:cSld>
  <p:clrMapOvr>
    <a:masterClrMapping/>
  </p:clrMapOvr>
  <mc:AlternateContent xmlns:mc="http://schemas.openxmlformats.org/markup-compatibility/2006" xmlns:p14="http://schemas.microsoft.com/office/powerpoint/2010/main">
    <mc:Choice Requires="p14">
      <p:transition spd="slow" p14:dur="3900">
        <p14:glitter dir="r"/>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490"/>
            <a:ext cx="8229600" cy="763525"/>
          </a:xfrm>
        </p:spPr>
        <p:txBody>
          <a:bodyPr>
            <a:noAutofit/>
          </a:bodyPr>
          <a:lstStyle/>
          <a:p>
            <a:pPr algn="ctr"/>
            <a:r>
              <a:rPr lang="fa-IR" sz="3200" dirty="0">
                <a:solidFill>
                  <a:srgbClr val="FF0000"/>
                </a:solidFill>
                <a:cs typeface="B Titr" pitchFamily="2" charset="-78"/>
              </a:rPr>
              <a:t>مرحله‌ی چهارم: کوشایی در برابر حقارت</a:t>
            </a:r>
          </a:p>
        </p:txBody>
      </p:sp>
      <p:sp>
        <p:nvSpPr>
          <p:cNvPr id="3" name="Content Placeholder 2"/>
          <p:cNvSpPr>
            <a:spLocks noGrp="1"/>
          </p:cNvSpPr>
          <p:nvPr>
            <p:ph idx="1"/>
          </p:nvPr>
        </p:nvSpPr>
        <p:spPr>
          <a:xfrm>
            <a:off x="457200" y="1291130"/>
            <a:ext cx="8229600" cy="4428445"/>
          </a:xfrm>
        </p:spPr>
        <p:txBody>
          <a:bodyPr>
            <a:normAutofit/>
          </a:bodyPr>
          <a:lstStyle/>
          <a:p>
            <a:pPr algn="just" rtl="1">
              <a:buFont typeface="Wingdings" pitchFamily="2" charset="2"/>
              <a:buChar char="v"/>
            </a:pPr>
            <a:r>
              <a:rPr lang="fa-IR" sz="3600" dirty="0" smtClean="0">
                <a:solidFill>
                  <a:srgbClr val="FF0000"/>
                </a:solidFill>
                <a:cs typeface="B Titr" pitchFamily="2" charset="-78"/>
              </a:rPr>
              <a:t>فکر کنید و پاسخ دهید</a:t>
            </a:r>
          </a:p>
          <a:p>
            <a:pPr algn="just" rtl="1">
              <a:buFont typeface="Wingdings" pitchFamily="2" charset="2"/>
              <a:buChar char="v"/>
            </a:pPr>
            <a:r>
              <a:rPr lang="fa-IR" dirty="0">
                <a:cs typeface="B Titr" pitchFamily="2" charset="-78"/>
              </a:rPr>
              <a:t>معلمان </a:t>
            </a:r>
            <a:r>
              <a:rPr lang="fa-IR" dirty="0" smtClean="0">
                <a:cs typeface="B Titr" pitchFamily="2" charset="-78"/>
              </a:rPr>
              <a:t>چگونه می توانند سازندگی </a:t>
            </a:r>
            <a:r>
              <a:rPr lang="fa-IR" dirty="0">
                <a:cs typeface="B Titr" pitchFamily="2" charset="-78"/>
              </a:rPr>
              <a:t>را </a:t>
            </a:r>
            <a:r>
              <a:rPr lang="fa-IR" dirty="0" smtClean="0">
                <a:cs typeface="B Titr" pitchFamily="2" charset="-78"/>
              </a:rPr>
              <a:t> در دانش آموزان خود </a:t>
            </a:r>
            <a:r>
              <a:rPr lang="fa-IR" dirty="0">
                <a:cs typeface="B Titr" pitchFamily="2" charset="-78"/>
              </a:rPr>
              <a:t>تقویت </a:t>
            </a:r>
            <a:r>
              <a:rPr lang="fa-IR" dirty="0" smtClean="0">
                <a:cs typeface="B Titr" pitchFamily="2" charset="-78"/>
              </a:rPr>
              <a:t>کنند</a:t>
            </a:r>
            <a:r>
              <a:rPr lang="fa-IR" dirty="0">
                <a:cs typeface="B Titr" pitchFamily="2" charset="-78"/>
              </a:rPr>
              <a:t>؟</a:t>
            </a:r>
            <a:endParaRPr lang="fa-IR" sz="2800" dirty="0">
              <a:cs typeface="B Titr" pitchFamily="2" charset="-78"/>
            </a:endParaRPr>
          </a:p>
        </p:txBody>
      </p:sp>
      <p:sp>
        <p:nvSpPr>
          <p:cNvPr id="4" name="Slide Number Placeholder 3"/>
          <p:cNvSpPr>
            <a:spLocks noGrp="1"/>
          </p:cNvSpPr>
          <p:nvPr>
            <p:ph type="sldNum" sz="quarter" idx="12"/>
          </p:nvPr>
        </p:nvSpPr>
        <p:spPr/>
        <p:txBody>
          <a:bodyPr/>
          <a:lstStyle/>
          <a:p>
            <a:fld id="{221947D8-F89B-4E30-9AFC-72B6C3B72886}" type="slidenum">
              <a:rPr lang="fa-IR" smtClean="0"/>
              <a:pPr/>
              <a:t>15</a:t>
            </a:fld>
            <a:endParaRPr lang="fa-IR"/>
          </a:p>
        </p:txBody>
      </p:sp>
    </p:spTree>
    <p:extLst>
      <p:ext uri="{BB962C8B-B14F-4D97-AF65-F5344CB8AC3E}">
        <p14:creationId xmlns:p14="http://schemas.microsoft.com/office/powerpoint/2010/main" val="2983331098"/>
      </p:ext>
    </p:extLst>
  </p:cSld>
  <p:clrMapOvr>
    <a:masterClrMapping/>
  </p:clrMapOvr>
  <mc:AlternateContent xmlns:mc="http://schemas.openxmlformats.org/markup-compatibility/2006" xmlns:p14="http://schemas.microsoft.com/office/powerpoint/2010/main">
    <mc:Choice Requires="p14">
      <p:transition spd="slow" p14:dur="3900">
        <p14:glitter dir="r"/>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490"/>
            <a:ext cx="8229600" cy="763525"/>
          </a:xfrm>
        </p:spPr>
        <p:txBody>
          <a:bodyPr>
            <a:noAutofit/>
          </a:bodyPr>
          <a:lstStyle/>
          <a:p>
            <a:pPr algn="ctr"/>
            <a:r>
              <a:rPr lang="fa-IR" sz="3200" dirty="0" smtClean="0">
                <a:solidFill>
                  <a:srgbClr val="FF0000"/>
                </a:solidFill>
                <a:cs typeface="B Titr" pitchFamily="2" charset="-78"/>
              </a:rPr>
              <a:t>ارزیابی چهار مرحله‌ی اول رشد روانی- اجتماعی</a:t>
            </a:r>
            <a:endParaRPr lang="fa-IR" sz="3200" dirty="0">
              <a:solidFill>
                <a:srgbClr val="FF0000"/>
              </a:solidFill>
              <a:cs typeface="B Titr" pitchFamily="2" charset="-78"/>
            </a:endParaRPr>
          </a:p>
        </p:txBody>
      </p:sp>
      <p:sp>
        <p:nvSpPr>
          <p:cNvPr id="3" name="Content Placeholder 2"/>
          <p:cNvSpPr>
            <a:spLocks noGrp="1"/>
          </p:cNvSpPr>
          <p:nvPr>
            <p:ph idx="1"/>
          </p:nvPr>
        </p:nvSpPr>
        <p:spPr>
          <a:xfrm>
            <a:off x="457200" y="1291130"/>
            <a:ext cx="8229600" cy="4428445"/>
          </a:xfrm>
        </p:spPr>
        <p:txBody>
          <a:bodyPr>
            <a:normAutofit/>
          </a:bodyPr>
          <a:lstStyle/>
          <a:p>
            <a:pPr algn="just" rtl="1">
              <a:buFont typeface="Wingdings" pitchFamily="2" charset="2"/>
              <a:buChar char="v"/>
            </a:pPr>
            <a:r>
              <a:rPr lang="fa-IR" dirty="0">
                <a:cs typeface="B Titr" pitchFamily="2" charset="-78"/>
              </a:rPr>
              <a:t>پیامد بحران در هریک از این چهار مرحله ی </a:t>
            </a:r>
            <a:r>
              <a:rPr lang="fa-IR" dirty="0" smtClean="0">
                <a:cs typeface="B Titr" pitchFamily="2" charset="-78"/>
              </a:rPr>
              <a:t>کودکی، بیشتر </a:t>
            </a:r>
            <a:r>
              <a:rPr lang="fa-IR" dirty="0">
                <a:cs typeface="B Titr" pitchFamily="2" charset="-78"/>
              </a:rPr>
              <a:t>به افراد دیگر بستگی دارد تا به </a:t>
            </a:r>
            <a:r>
              <a:rPr lang="fa-IR" dirty="0" smtClean="0">
                <a:cs typeface="B Titr" pitchFamily="2" charset="-78"/>
              </a:rPr>
              <a:t>خود فرد. </a:t>
            </a:r>
          </a:p>
          <a:p>
            <a:pPr algn="just" rtl="1">
              <a:buFont typeface="Wingdings" pitchFamily="2" charset="2"/>
              <a:buChar char="v"/>
            </a:pPr>
            <a:r>
              <a:rPr lang="fa-IR" dirty="0" smtClean="0">
                <a:cs typeface="B Titr" pitchFamily="2" charset="-78"/>
              </a:rPr>
              <a:t>حل </a:t>
            </a:r>
            <a:r>
              <a:rPr lang="fa-IR" dirty="0">
                <a:cs typeface="B Titr" pitchFamily="2" charset="-78"/>
              </a:rPr>
              <a:t>آن بیشتر نتیجه ی آنچه بر کودک تحمیل شده می باشد تا آنچه کودک می تواند انجام </a:t>
            </a:r>
            <a:r>
              <a:rPr lang="fa-IR" dirty="0" smtClean="0">
                <a:cs typeface="B Titr" pitchFamily="2" charset="-78"/>
              </a:rPr>
              <a:t>دهد.</a:t>
            </a:r>
          </a:p>
          <a:p>
            <a:pPr algn="just" rtl="1">
              <a:buFont typeface="Wingdings" pitchFamily="2" charset="2"/>
              <a:buChar char="v"/>
            </a:pPr>
            <a:r>
              <a:rPr lang="fa-IR" dirty="0" smtClean="0">
                <a:cs typeface="B Titr" pitchFamily="2" charset="-78"/>
              </a:rPr>
              <a:t> </a:t>
            </a:r>
            <a:r>
              <a:rPr lang="fa-IR" dirty="0">
                <a:cs typeface="B Titr" pitchFamily="2" charset="-78"/>
              </a:rPr>
              <a:t>اگر چه </a:t>
            </a:r>
            <a:r>
              <a:rPr lang="fa-IR" dirty="0" smtClean="0">
                <a:cs typeface="B Titr" pitchFamily="2" charset="-78"/>
              </a:rPr>
              <a:t>کودکان </a:t>
            </a:r>
            <a:r>
              <a:rPr lang="fa-IR" dirty="0">
                <a:cs typeface="B Titr" pitchFamily="2" charset="-78"/>
              </a:rPr>
              <a:t>از تولد تا 11 </a:t>
            </a:r>
            <a:r>
              <a:rPr lang="fa-IR" dirty="0" smtClean="0">
                <a:cs typeface="B Titr" pitchFamily="2" charset="-78"/>
              </a:rPr>
              <a:t>سالگی، استقلال </a:t>
            </a:r>
            <a:r>
              <a:rPr lang="fa-IR" dirty="0">
                <a:cs typeface="B Titr" pitchFamily="2" charset="-78"/>
              </a:rPr>
              <a:t>روز افزون را تجربه می </a:t>
            </a:r>
            <a:r>
              <a:rPr lang="fa-IR" dirty="0" smtClean="0">
                <a:cs typeface="B Titr" pitchFamily="2" charset="-78"/>
              </a:rPr>
              <a:t>کنند، ولی رشد </a:t>
            </a:r>
            <a:r>
              <a:rPr lang="fa-IR" dirty="0">
                <a:cs typeface="B Titr" pitchFamily="2" charset="-78"/>
              </a:rPr>
              <a:t>روانی </a:t>
            </a:r>
            <a:r>
              <a:rPr lang="fa-IR" dirty="0" smtClean="0">
                <a:cs typeface="B Titr" pitchFamily="2" charset="-78"/>
              </a:rPr>
              <a:t>-اجتماعی به </a:t>
            </a:r>
            <a:r>
              <a:rPr lang="fa-IR" dirty="0">
                <a:cs typeface="B Titr" pitchFamily="2" charset="-78"/>
              </a:rPr>
              <a:t>مقدار زیاد به رفتارها و نگرش های والدین و </a:t>
            </a:r>
            <a:r>
              <a:rPr lang="fa-IR" dirty="0" smtClean="0">
                <a:cs typeface="B Titr" pitchFamily="2" charset="-78"/>
              </a:rPr>
              <a:t>معلمان وابسته </a:t>
            </a:r>
            <a:r>
              <a:rPr lang="fa-IR" dirty="0">
                <a:cs typeface="B Titr" pitchFamily="2" charset="-78"/>
              </a:rPr>
              <a:t>می </a:t>
            </a:r>
            <a:r>
              <a:rPr lang="fa-IR" dirty="0" smtClean="0">
                <a:cs typeface="B Titr" pitchFamily="2" charset="-78"/>
              </a:rPr>
              <a:t>ماند.</a:t>
            </a:r>
            <a:endParaRPr lang="fa-IR" sz="2800" dirty="0">
              <a:cs typeface="B Titr" pitchFamily="2" charset="-78"/>
            </a:endParaRPr>
          </a:p>
        </p:txBody>
      </p:sp>
      <p:sp>
        <p:nvSpPr>
          <p:cNvPr id="4" name="Slide Number Placeholder 3"/>
          <p:cNvSpPr>
            <a:spLocks noGrp="1"/>
          </p:cNvSpPr>
          <p:nvPr>
            <p:ph type="sldNum" sz="quarter" idx="12"/>
          </p:nvPr>
        </p:nvSpPr>
        <p:spPr/>
        <p:txBody>
          <a:bodyPr/>
          <a:lstStyle/>
          <a:p>
            <a:fld id="{221947D8-F89B-4E30-9AFC-72B6C3B72886}" type="slidenum">
              <a:rPr lang="fa-IR" smtClean="0"/>
              <a:pPr/>
              <a:t>16</a:t>
            </a:fld>
            <a:endParaRPr lang="fa-IR"/>
          </a:p>
        </p:txBody>
      </p:sp>
    </p:spTree>
    <p:extLst>
      <p:ext uri="{BB962C8B-B14F-4D97-AF65-F5344CB8AC3E}">
        <p14:creationId xmlns:p14="http://schemas.microsoft.com/office/powerpoint/2010/main" val="3151421632"/>
      </p:ext>
    </p:extLst>
  </p:cSld>
  <p:clrMapOvr>
    <a:masterClrMapping/>
  </p:clrMapOvr>
  <mc:AlternateContent xmlns:mc="http://schemas.openxmlformats.org/markup-compatibility/2006" xmlns:p14="http://schemas.microsoft.com/office/powerpoint/2010/main">
    <mc:Choice Requires="p14">
      <p:transition spd="slow" p14:dur="3900">
        <p14:glitter dir="r"/>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190737789"/>
              </p:ext>
            </p:extLst>
          </p:nvPr>
        </p:nvGraphicFramePr>
        <p:xfrm>
          <a:off x="143556" y="680311"/>
          <a:ext cx="8704184" cy="5039263"/>
        </p:xfrm>
        <a:graphic>
          <a:graphicData uri="http://schemas.openxmlformats.org/drawingml/2006/table">
            <a:tbl>
              <a:tblPr firstRow="1" bandRow="1">
                <a:tableStyleId>{F5AB1C69-6EDB-4FF4-983F-18BD219EF322}</a:tableStyleId>
              </a:tblPr>
              <a:tblGrid>
                <a:gridCol w="6184554">
                  <a:extLst>
                    <a:ext uri="{9D8B030D-6E8A-4147-A177-3AD203B41FA5}">
                      <a16:colId xmlns:a16="http://schemas.microsoft.com/office/drawing/2014/main" val="20000"/>
                    </a:ext>
                  </a:extLst>
                </a:gridCol>
                <a:gridCol w="839877">
                  <a:extLst>
                    <a:ext uri="{9D8B030D-6E8A-4147-A177-3AD203B41FA5}">
                      <a16:colId xmlns:a16="http://schemas.microsoft.com/office/drawing/2014/main" val="20001"/>
                    </a:ext>
                  </a:extLst>
                </a:gridCol>
                <a:gridCol w="1679753">
                  <a:extLst>
                    <a:ext uri="{9D8B030D-6E8A-4147-A177-3AD203B41FA5}">
                      <a16:colId xmlns:a16="http://schemas.microsoft.com/office/drawing/2014/main" val="20002"/>
                    </a:ext>
                  </a:extLst>
                </a:gridCol>
              </a:tblGrid>
              <a:tr h="705496">
                <a:tc>
                  <a:txBody>
                    <a:bodyPr/>
                    <a:lstStyle/>
                    <a:p>
                      <a:pPr algn="ctr" rtl="1"/>
                      <a:r>
                        <a:rPr lang="fa-IR" dirty="0" smtClean="0">
                          <a:cs typeface="B Nazanin" pitchFamily="2" charset="-78"/>
                        </a:rPr>
                        <a:t>شرح</a:t>
                      </a:r>
                      <a:endParaRPr lang="en-US" dirty="0">
                        <a:cs typeface="B Nazanin" pitchFamily="2" charset="-78"/>
                      </a:endParaRPr>
                    </a:p>
                  </a:txBody>
                  <a:tcPr/>
                </a:tc>
                <a:tc>
                  <a:txBody>
                    <a:bodyPr/>
                    <a:lstStyle/>
                    <a:p>
                      <a:pPr algn="ctr"/>
                      <a:r>
                        <a:rPr lang="fa-IR" dirty="0" smtClean="0">
                          <a:cs typeface="B Nazanin" pitchFamily="2" charset="-78"/>
                        </a:rPr>
                        <a:t>دوره رشد </a:t>
                      </a:r>
                      <a:endParaRPr lang="en-US" dirty="0">
                        <a:cs typeface="B Nazanin" pitchFamily="2" charset="-78"/>
                      </a:endParaRPr>
                    </a:p>
                  </a:txBody>
                  <a:tcPr/>
                </a:tc>
                <a:tc>
                  <a:txBody>
                    <a:bodyPr/>
                    <a:lstStyle/>
                    <a:p>
                      <a:pPr algn="ctr"/>
                      <a:r>
                        <a:rPr lang="fa-IR" dirty="0" smtClean="0">
                          <a:cs typeface="B Nazanin" pitchFamily="2" charset="-78"/>
                        </a:rPr>
                        <a:t>مرحله</a:t>
                      </a:r>
                      <a:r>
                        <a:rPr lang="fa-IR" baseline="0" dirty="0" smtClean="0">
                          <a:cs typeface="B Nazanin" pitchFamily="2" charset="-78"/>
                        </a:rPr>
                        <a:t> </a:t>
                      </a:r>
                      <a:endParaRPr lang="fa-IR" dirty="0" smtClean="0">
                        <a:cs typeface="B Nazanin" pitchFamily="2" charset="-78"/>
                      </a:endParaRPr>
                    </a:p>
                    <a:p>
                      <a:pPr algn="ctr" rtl="1"/>
                      <a:r>
                        <a:rPr lang="fa-IR" dirty="0" smtClean="0">
                          <a:cs typeface="B Nazanin" pitchFamily="2" charset="-78"/>
                        </a:rPr>
                        <a:t>روانی- اجتماعی</a:t>
                      </a:r>
                      <a:endParaRPr lang="en-US" dirty="0">
                        <a:cs typeface="B Nazanin" pitchFamily="2" charset="-78"/>
                      </a:endParaRPr>
                    </a:p>
                  </a:txBody>
                  <a:tcPr/>
                </a:tc>
                <a:extLst>
                  <a:ext uri="{0D108BD9-81ED-4DB2-BD59-A6C34878D82A}">
                    <a16:rowId xmlns:a16="http://schemas.microsoft.com/office/drawing/2014/main" val="10000"/>
                  </a:ext>
                </a:extLst>
              </a:tr>
              <a:tr h="1007853">
                <a:tc>
                  <a:txBody>
                    <a:bodyPr/>
                    <a:lstStyle/>
                    <a:p>
                      <a:pPr algn="just" rtl="1"/>
                      <a:r>
                        <a:rPr lang="fa-IR" sz="1800" dirty="0" smtClean="0">
                          <a:cs typeface="B Nazanin" pitchFamily="2" charset="-78"/>
                        </a:rPr>
                        <a:t>نوزادان از مراقبت گرم و پذیرا احساس اعتماد و اطمینان می کنند که دنیا مکان خوبی است.</a:t>
                      </a:r>
                      <a:r>
                        <a:rPr lang="fa-IR" sz="1800" baseline="0" dirty="0" smtClean="0">
                          <a:cs typeface="B Nazanin" pitchFamily="2" charset="-78"/>
                        </a:rPr>
                        <a:t> بی اعتمادی زمانی ایجاد می شود که آنها مجبور باشند برای آسایش، مدت زیادی صبر کنند یا با آنها با برخورد خشنی شود.</a:t>
                      </a:r>
                      <a:r>
                        <a:rPr lang="fa-IR" baseline="0" dirty="0" smtClean="0">
                          <a:cs typeface="B Nazanin" pitchFamily="2" charset="-78"/>
                        </a:rPr>
                        <a:t> </a:t>
                      </a:r>
                      <a:endParaRPr lang="en-US" dirty="0">
                        <a:cs typeface="B Nazanin" pitchFamily="2" charset="-78"/>
                      </a:endParaRPr>
                    </a:p>
                  </a:txBody>
                  <a:tcPr/>
                </a:tc>
                <a:tc>
                  <a:txBody>
                    <a:bodyPr/>
                    <a:lstStyle/>
                    <a:p>
                      <a:pPr algn="ctr" rtl="1"/>
                      <a:r>
                        <a:rPr lang="fa-IR" dirty="0" smtClean="0">
                          <a:effectLst>
                            <a:outerShdw blurRad="38100" dist="38100" dir="2700000" algn="tl">
                              <a:srgbClr val="000000">
                                <a:alpha val="43137"/>
                              </a:srgbClr>
                            </a:outerShdw>
                          </a:effectLst>
                          <a:cs typeface="B Nazanin" pitchFamily="2" charset="-78"/>
                        </a:rPr>
                        <a:t>تولد تا 1</a:t>
                      </a:r>
                      <a:r>
                        <a:rPr lang="fa-IR" baseline="0" dirty="0" smtClean="0">
                          <a:effectLst>
                            <a:outerShdw blurRad="38100" dist="38100" dir="2700000" algn="tl">
                              <a:srgbClr val="000000">
                                <a:alpha val="43137"/>
                              </a:srgbClr>
                            </a:outerShdw>
                          </a:effectLst>
                          <a:cs typeface="B Nazanin" pitchFamily="2" charset="-78"/>
                        </a:rPr>
                        <a:t> سالگی</a:t>
                      </a:r>
                      <a:endParaRPr lang="en-US" dirty="0">
                        <a:effectLst>
                          <a:outerShdw blurRad="38100" dist="38100" dir="2700000" algn="tl">
                            <a:srgbClr val="000000">
                              <a:alpha val="43137"/>
                            </a:srgbClr>
                          </a:outerShdw>
                        </a:effectLst>
                        <a:cs typeface="B Nazanin" pitchFamily="2" charset="-78"/>
                      </a:endParaRPr>
                    </a:p>
                  </a:txBody>
                  <a:tcPr/>
                </a:tc>
                <a:tc>
                  <a:txBody>
                    <a:bodyPr/>
                    <a:lstStyle/>
                    <a:p>
                      <a:pPr algn="ctr" rtl="1"/>
                      <a:r>
                        <a:rPr lang="fa-IR" dirty="0" smtClean="0">
                          <a:cs typeface="B Nazanin" pitchFamily="2" charset="-78"/>
                        </a:rPr>
                        <a:t>اعتماد در برابر بی اعتمادی </a:t>
                      </a:r>
                      <a:r>
                        <a:rPr lang="fa-IR" dirty="0" smtClean="0">
                          <a:solidFill>
                            <a:schemeClr val="accent1">
                              <a:lumMod val="75000"/>
                            </a:schemeClr>
                          </a:solidFill>
                          <a:cs typeface="B Nazanin" pitchFamily="2" charset="-78"/>
                        </a:rPr>
                        <a:t>(دهانی)</a:t>
                      </a:r>
                      <a:endParaRPr lang="en-US" dirty="0">
                        <a:solidFill>
                          <a:schemeClr val="accent1">
                            <a:lumMod val="75000"/>
                          </a:schemeClr>
                        </a:solidFill>
                        <a:cs typeface="B Nazanin" pitchFamily="2" charset="-78"/>
                      </a:endParaRPr>
                    </a:p>
                  </a:txBody>
                  <a:tcPr/>
                </a:tc>
                <a:extLst>
                  <a:ext uri="{0D108BD9-81ED-4DB2-BD59-A6C34878D82A}">
                    <a16:rowId xmlns:a16="http://schemas.microsoft.com/office/drawing/2014/main" val="10001"/>
                  </a:ext>
                </a:extLst>
              </a:tr>
              <a:tr h="1007853">
                <a:tc>
                  <a:txBody>
                    <a:bodyPr/>
                    <a:lstStyle/>
                    <a:p>
                      <a:pPr algn="just" rtl="1"/>
                      <a:r>
                        <a:rPr lang="fa-IR" dirty="0" smtClean="0">
                          <a:cs typeface="B Nazanin" pitchFamily="2" charset="-78"/>
                        </a:rPr>
                        <a:t>کودکان</a:t>
                      </a:r>
                      <a:r>
                        <a:rPr lang="fa-IR" baseline="0" dirty="0" smtClean="0">
                          <a:cs typeface="B Nazanin" pitchFamily="2" charset="-78"/>
                        </a:rPr>
                        <a:t> با به کارگیری مهارت های ذهنی و حرکتی، می خواهند خودشان انتخاب کنند و تصمیم بگیرند. خودمختاری زمانی رشد می کند که والدین، امکان انتخابِ آزاد را فراهم کرده  و به کودک فشار نیاورند یا او را شرمنده نکنند.</a:t>
                      </a:r>
                      <a:endParaRPr lang="en-US" dirty="0">
                        <a:cs typeface="B Nazanin" pitchFamily="2" charset="-78"/>
                      </a:endParaRPr>
                    </a:p>
                  </a:txBody>
                  <a:tcPr/>
                </a:tc>
                <a:tc>
                  <a:txBody>
                    <a:bodyPr/>
                    <a:lstStyle/>
                    <a:p>
                      <a:pPr algn="ctr" rtl="1"/>
                      <a:r>
                        <a:rPr lang="fa-IR" dirty="0" smtClean="0">
                          <a:effectLst>
                            <a:outerShdw blurRad="38100" dist="38100" dir="2700000" algn="tl">
                              <a:srgbClr val="000000">
                                <a:alpha val="43137"/>
                              </a:srgbClr>
                            </a:outerShdw>
                          </a:effectLst>
                          <a:cs typeface="B Nazanin" pitchFamily="2" charset="-78"/>
                        </a:rPr>
                        <a:t>1 تا 3 سالگی</a:t>
                      </a:r>
                      <a:endParaRPr lang="en-US" dirty="0">
                        <a:effectLst>
                          <a:outerShdw blurRad="38100" dist="38100" dir="2700000" algn="tl">
                            <a:srgbClr val="000000">
                              <a:alpha val="43137"/>
                            </a:srgbClr>
                          </a:outerShdw>
                        </a:effectLst>
                        <a:cs typeface="B Nazanin" pitchFamily="2" charset="-78"/>
                      </a:endParaRPr>
                    </a:p>
                  </a:txBody>
                  <a:tcPr/>
                </a:tc>
                <a:tc>
                  <a:txBody>
                    <a:bodyPr/>
                    <a:lstStyle/>
                    <a:p>
                      <a:pPr algn="ctr" rtl="1"/>
                      <a:r>
                        <a:rPr lang="fa-IR" dirty="0" smtClean="0">
                          <a:cs typeface="B Nazanin" pitchFamily="2" charset="-78"/>
                        </a:rPr>
                        <a:t>خود مختاری در برابر شرم و تردید </a:t>
                      </a:r>
                      <a:r>
                        <a:rPr lang="fa-IR" dirty="0" smtClean="0">
                          <a:solidFill>
                            <a:schemeClr val="accent1">
                              <a:lumMod val="75000"/>
                            </a:schemeClr>
                          </a:solidFill>
                          <a:cs typeface="B Nazanin" pitchFamily="2" charset="-78"/>
                        </a:rPr>
                        <a:t>(مقعدی)</a:t>
                      </a:r>
                      <a:endParaRPr lang="en-US" dirty="0">
                        <a:solidFill>
                          <a:schemeClr val="accent1">
                            <a:lumMod val="75000"/>
                          </a:schemeClr>
                        </a:solidFill>
                        <a:cs typeface="B Nazanin" pitchFamily="2" charset="-78"/>
                      </a:endParaRPr>
                    </a:p>
                  </a:txBody>
                  <a:tcPr/>
                </a:tc>
                <a:extLst>
                  <a:ext uri="{0D108BD9-81ED-4DB2-BD59-A6C34878D82A}">
                    <a16:rowId xmlns:a16="http://schemas.microsoft.com/office/drawing/2014/main" val="10002"/>
                  </a:ext>
                </a:extLst>
              </a:tr>
              <a:tr h="1310208">
                <a:tc>
                  <a:txBody>
                    <a:bodyPr/>
                    <a:lstStyle/>
                    <a:p>
                      <a:pPr algn="just" rtl="1"/>
                      <a:r>
                        <a:rPr lang="fa-IR" dirty="0" smtClean="0">
                          <a:cs typeface="B Nazanin" pitchFamily="2" charset="-78"/>
                        </a:rPr>
                        <a:t>کودکان از طریق بازی وانمود</a:t>
                      </a:r>
                      <a:r>
                        <a:rPr lang="fa-IR" baseline="0" dirty="0" smtClean="0">
                          <a:cs typeface="B Nazanin" pitchFamily="2" charset="-78"/>
                        </a:rPr>
                        <a:t> </a:t>
                      </a:r>
                      <a:r>
                        <a:rPr lang="fa-IR" dirty="0" smtClean="0">
                          <a:cs typeface="B Nazanin" pitchFamily="2" charset="-78"/>
                        </a:rPr>
                        <a:t>کردن، نوع آدمی</a:t>
                      </a:r>
                      <a:r>
                        <a:rPr lang="fa-IR" baseline="0" dirty="0" smtClean="0">
                          <a:cs typeface="B Nazanin" pitchFamily="2" charset="-78"/>
                        </a:rPr>
                        <a:t> را که می توانند بشوند کاوش می کنند. ابتکار عمل(احساس بلند پروازی و مسئولیت) زمانی شکل می گیرد که والدین از درکِ جدیدِ هدف و مقصود در فرزند خود حمایت کنند. در صورتی که والدین زیاد توقع داشته باشند که فرزندشان، خود را کنترل کند موجب احساس گناه در او می شوند.</a:t>
                      </a:r>
                      <a:endParaRPr lang="en-US" dirty="0">
                        <a:cs typeface="B Nazanin" pitchFamily="2" charset="-78"/>
                      </a:endParaRPr>
                    </a:p>
                  </a:txBody>
                  <a:tcPr/>
                </a:tc>
                <a:tc>
                  <a:txBody>
                    <a:bodyPr/>
                    <a:lstStyle/>
                    <a:p>
                      <a:pPr algn="ctr" rtl="1"/>
                      <a:r>
                        <a:rPr lang="fa-IR" dirty="0" smtClean="0">
                          <a:effectLst>
                            <a:outerShdw blurRad="38100" dist="38100" dir="2700000" algn="tl">
                              <a:srgbClr val="000000">
                                <a:alpha val="43137"/>
                              </a:srgbClr>
                            </a:outerShdw>
                          </a:effectLst>
                          <a:cs typeface="B Nazanin" pitchFamily="2" charset="-78"/>
                        </a:rPr>
                        <a:t>3 تا 6 سالگی</a:t>
                      </a:r>
                      <a:endParaRPr lang="en-US" dirty="0">
                        <a:effectLst>
                          <a:outerShdw blurRad="38100" dist="38100" dir="2700000" algn="tl">
                            <a:srgbClr val="000000">
                              <a:alpha val="43137"/>
                            </a:srgbClr>
                          </a:outerShdw>
                        </a:effectLst>
                        <a:cs typeface="B Nazanin" pitchFamily="2" charset="-78"/>
                      </a:endParaRPr>
                    </a:p>
                  </a:txBody>
                  <a:tcPr/>
                </a:tc>
                <a:tc>
                  <a:txBody>
                    <a:bodyPr/>
                    <a:lstStyle/>
                    <a:p>
                      <a:pPr algn="ctr" rtl="1"/>
                      <a:r>
                        <a:rPr lang="fa-IR" dirty="0" smtClean="0">
                          <a:cs typeface="B Nazanin" pitchFamily="2" charset="-78"/>
                        </a:rPr>
                        <a:t>ابتکار عمل در برابر</a:t>
                      </a:r>
                      <a:r>
                        <a:rPr lang="fa-IR" baseline="0" dirty="0" smtClean="0">
                          <a:cs typeface="B Nazanin" pitchFamily="2" charset="-78"/>
                        </a:rPr>
                        <a:t> احساس گناه </a:t>
                      </a:r>
                      <a:r>
                        <a:rPr lang="fa-IR" baseline="0" dirty="0" smtClean="0">
                          <a:solidFill>
                            <a:schemeClr val="accent1">
                              <a:lumMod val="75000"/>
                            </a:schemeClr>
                          </a:solidFill>
                          <a:cs typeface="B Nazanin" pitchFamily="2" charset="-78"/>
                        </a:rPr>
                        <a:t>(آلتی)</a:t>
                      </a:r>
                      <a:endParaRPr lang="en-US" dirty="0">
                        <a:solidFill>
                          <a:schemeClr val="accent1">
                            <a:lumMod val="75000"/>
                          </a:schemeClr>
                        </a:solidFill>
                        <a:cs typeface="B Nazanin" pitchFamily="2" charset="-78"/>
                      </a:endParaRPr>
                    </a:p>
                  </a:txBody>
                  <a:tcPr/>
                </a:tc>
                <a:extLst>
                  <a:ext uri="{0D108BD9-81ED-4DB2-BD59-A6C34878D82A}">
                    <a16:rowId xmlns:a16="http://schemas.microsoft.com/office/drawing/2014/main" val="10003"/>
                  </a:ext>
                </a:extLst>
              </a:tr>
              <a:tr h="1007853">
                <a:tc>
                  <a:txBody>
                    <a:bodyPr/>
                    <a:lstStyle/>
                    <a:p>
                      <a:pPr algn="just" rtl="1"/>
                      <a:r>
                        <a:rPr lang="fa-IR" dirty="0" smtClean="0">
                          <a:cs typeface="B Nazanin" pitchFamily="2" charset="-78"/>
                        </a:rPr>
                        <a:t>کودکان در مدرسه توانایی کار کردن و همکاری کردن با دیگران را پرورش می دهند. احساس</a:t>
                      </a:r>
                      <a:r>
                        <a:rPr lang="fa-IR" baseline="0" dirty="0" smtClean="0">
                          <a:cs typeface="B Nazanin" pitchFamily="2" charset="-78"/>
                        </a:rPr>
                        <a:t> حقارت در صورتی ایجاد می شود که تجربیات ناگوار در خانه، مدرسه یا با همسالان به احساس بی کفایتی منجر شوند.</a:t>
                      </a:r>
                      <a:endParaRPr lang="en-US" dirty="0">
                        <a:cs typeface="B Nazanin" pitchFamily="2" charset="-78"/>
                      </a:endParaRPr>
                    </a:p>
                  </a:txBody>
                  <a:tcPr/>
                </a:tc>
                <a:tc>
                  <a:txBody>
                    <a:bodyPr/>
                    <a:lstStyle/>
                    <a:p>
                      <a:pPr algn="ctr" rtl="1"/>
                      <a:r>
                        <a:rPr lang="fa-IR" dirty="0" smtClean="0">
                          <a:effectLst>
                            <a:outerShdw blurRad="38100" dist="38100" dir="2700000" algn="tl">
                              <a:srgbClr val="000000">
                                <a:alpha val="43137"/>
                              </a:srgbClr>
                            </a:outerShdw>
                          </a:effectLst>
                          <a:cs typeface="B Nazanin" pitchFamily="2" charset="-78"/>
                        </a:rPr>
                        <a:t>6 تا 11 سالگی</a:t>
                      </a:r>
                      <a:endParaRPr lang="en-US" dirty="0">
                        <a:effectLst>
                          <a:outerShdw blurRad="38100" dist="38100" dir="2700000" algn="tl">
                            <a:srgbClr val="000000">
                              <a:alpha val="43137"/>
                            </a:srgbClr>
                          </a:outerShdw>
                        </a:effectLst>
                        <a:cs typeface="B Nazanin" pitchFamily="2" charset="-78"/>
                      </a:endParaRPr>
                    </a:p>
                  </a:txBody>
                  <a:tcPr/>
                </a:tc>
                <a:tc>
                  <a:txBody>
                    <a:bodyPr/>
                    <a:lstStyle/>
                    <a:p>
                      <a:pPr algn="ctr" rtl="1"/>
                      <a:r>
                        <a:rPr lang="fa-IR" dirty="0" smtClean="0">
                          <a:cs typeface="B Nazanin" pitchFamily="2" charset="-78"/>
                        </a:rPr>
                        <a:t>سخت کوشی در برابر احساس حقارت </a:t>
                      </a:r>
                      <a:r>
                        <a:rPr lang="fa-IR" dirty="0" smtClean="0">
                          <a:solidFill>
                            <a:schemeClr val="accent1">
                              <a:lumMod val="75000"/>
                            </a:schemeClr>
                          </a:solidFill>
                          <a:cs typeface="B Nazanin" pitchFamily="2" charset="-78"/>
                        </a:rPr>
                        <a:t>(نهفتگی)</a:t>
                      </a:r>
                      <a:endParaRPr lang="en-US" dirty="0">
                        <a:solidFill>
                          <a:schemeClr val="accent1">
                            <a:lumMod val="75000"/>
                          </a:schemeClr>
                        </a:solidFill>
                        <a:cs typeface="B Nazanin" pitchFamily="2" charset="-78"/>
                      </a:endParaRP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427512286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490"/>
            <a:ext cx="8229600" cy="763525"/>
          </a:xfrm>
        </p:spPr>
        <p:txBody>
          <a:bodyPr>
            <a:noAutofit/>
          </a:bodyPr>
          <a:lstStyle/>
          <a:p>
            <a:pPr algn="ctr"/>
            <a:r>
              <a:rPr lang="fa-IR" sz="3200" dirty="0">
                <a:solidFill>
                  <a:srgbClr val="FF0000"/>
                </a:solidFill>
                <a:cs typeface="B Titr" pitchFamily="2" charset="-78"/>
              </a:rPr>
              <a:t>مرحله‌ی </a:t>
            </a:r>
            <a:r>
              <a:rPr lang="fa-IR" sz="3200" dirty="0" smtClean="0">
                <a:solidFill>
                  <a:srgbClr val="FF0000"/>
                </a:solidFill>
                <a:cs typeface="B Titr" pitchFamily="2" charset="-78"/>
              </a:rPr>
              <a:t>پنجم</a:t>
            </a:r>
            <a:r>
              <a:rPr lang="fa-IR" sz="3200" dirty="0">
                <a:solidFill>
                  <a:srgbClr val="FF0000"/>
                </a:solidFill>
                <a:cs typeface="B Titr" pitchFamily="2" charset="-78"/>
              </a:rPr>
              <a:t>: هویت در برابر گم‌گشتگی و سردرگمی</a:t>
            </a:r>
          </a:p>
        </p:txBody>
      </p:sp>
      <p:sp>
        <p:nvSpPr>
          <p:cNvPr id="3" name="Content Placeholder 2"/>
          <p:cNvSpPr>
            <a:spLocks noGrp="1"/>
          </p:cNvSpPr>
          <p:nvPr>
            <p:ph idx="1"/>
          </p:nvPr>
        </p:nvSpPr>
        <p:spPr>
          <a:xfrm>
            <a:off x="457200" y="1291130"/>
            <a:ext cx="8229600" cy="4428445"/>
          </a:xfrm>
        </p:spPr>
        <p:txBody>
          <a:bodyPr>
            <a:normAutofit/>
          </a:bodyPr>
          <a:lstStyle/>
          <a:p>
            <a:pPr algn="just" rtl="1">
              <a:buFont typeface="Wingdings" pitchFamily="2" charset="2"/>
              <a:buChar char="v"/>
            </a:pPr>
            <a:r>
              <a:rPr lang="fa-IR" dirty="0">
                <a:cs typeface="B Titr" pitchFamily="2" charset="-78"/>
              </a:rPr>
              <a:t>اریکسون </a:t>
            </a:r>
            <a:r>
              <a:rPr lang="fa-IR" dirty="0" smtClean="0">
                <a:cs typeface="B Titr" pitchFamily="2" charset="-78"/>
              </a:rPr>
              <a:t>براین </a:t>
            </a:r>
            <a:r>
              <a:rPr lang="fa-IR" dirty="0">
                <a:cs typeface="B Titr" pitchFamily="2" charset="-78"/>
              </a:rPr>
              <a:t>باور بود کار بنیادی نوجوان به دست آوردن هویت است. یعنی یافتن پاسخی به این دو پرسش: من که هستم؟ و چه می‌کنم؟ </a:t>
            </a:r>
            <a:endParaRPr lang="fa-IR" dirty="0" smtClean="0">
              <a:cs typeface="B Titr" pitchFamily="2" charset="-78"/>
            </a:endParaRPr>
          </a:p>
          <a:p>
            <a:pPr algn="just" rtl="1">
              <a:buFont typeface="Wingdings" pitchFamily="2" charset="2"/>
              <a:buChar char="v"/>
            </a:pPr>
            <a:r>
              <a:rPr lang="fa-IR" dirty="0" smtClean="0">
                <a:cs typeface="B Titr" pitchFamily="2" charset="-78"/>
              </a:rPr>
              <a:t>او بحران </a:t>
            </a:r>
            <a:r>
              <a:rPr lang="fa-IR" dirty="0">
                <a:cs typeface="B Titr" pitchFamily="2" charset="-78"/>
              </a:rPr>
              <a:t>این دوره را </a:t>
            </a:r>
            <a:r>
              <a:rPr lang="fa-IR" dirty="0">
                <a:solidFill>
                  <a:srgbClr val="FF0000"/>
                </a:solidFill>
                <a:cs typeface="B Titr" pitchFamily="2" charset="-78"/>
              </a:rPr>
              <a:t>بحران هویت </a:t>
            </a:r>
            <a:r>
              <a:rPr lang="fa-IR" dirty="0">
                <a:cs typeface="B Titr" pitchFamily="2" charset="-78"/>
              </a:rPr>
              <a:t>نامید و آن را بخش جدایی‌ناپذیر رشد سالم روانی – اجتماعی دانست</a:t>
            </a:r>
            <a:r>
              <a:rPr lang="fa-IR" dirty="0" smtClean="0">
                <a:cs typeface="B Titr" pitchFamily="2" charset="-78"/>
              </a:rPr>
              <a:t>.</a:t>
            </a:r>
          </a:p>
          <a:p>
            <a:pPr algn="just" rtl="1">
              <a:buFont typeface="Wingdings" pitchFamily="2" charset="2"/>
              <a:buChar char="v"/>
            </a:pPr>
            <a:r>
              <a:rPr lang="fa-IR" dirty="0" smtClean="0">
                <a:cs typeface="B Titr" pitchFamily="2" charset="-78"/>
              </a:rPr>
              <a:t> </a:t>
            </a:r>
            <a:r>
              <a:rPr lang="fa-IR" dirty="0">
                <a:cs typeface="B Titr" pitchFamily="2" charset="-78"/>
              </a:rPr>
              <a:t>وی معتقد بود این دوره را باید دوره </a:t>
            </a:r>
            <a:r>
              <a:rPr lang="fa-IR" dirty="0">
                <a:solidFill>
                  <a:srgbClr val="FF0000"/>
                </a:solidFill>
                <a:cs typeface="B Titr" pitchFamily="2" charset="-78"/>
              </a:rPr>
              <a:t>نقش‌آزمایی</a:t>
            </a:r>
            <a:r>
              <a:rPr lang="fa-IR" dirty="0">
                <a:cs typeface="B Titr" pitchFamily="2" charset="-78"/>
              </a:rPr>
              <a:t> دانست، دوره‌ای که فرد شاید برای شکل دادن به مفهوم یکپارچه‌ای از خود، رفتارها، باورها و دل‌بستگی‌های گوناگونی را آزمایش کند.</a:t>
            </a:r>
            <a:endParaRPr lang="fa-IR" sz="2800" dirty="0">
              <a:cs typeface="B Titr" pitchFamily="2" charset="-78"/>
            </a:endParaRPr>
          </a:p>
        </p:txBody>
      </p:sp>
      <p:sp>
        <p:nvSpPr>
          <p:cNvPr id="4" name="Slide Number Placeholder 3"/>
          <p:cNvSpPr>
            <a:spLocks noGrp="1"/>
          </p:cNvSpPr>
          <p:nvPr>
            <p:ph type="sldNum" sz="quarter" idx="12"/>
          </p:nvPr>
        </p:nvSpPr>
        <p:spPr/>
        <p:txBody>
          <a:bodyPr/>
          <a:lstStyle/>
          <a:p>
            <a:fld id="{221947D8-F89B-4E30-9AFC-72B6C3B72886}" type="slidenum">
              <a:rPr lang="fa-IR" smtClean="0"/>
              <a:pPr/>
              <a:t>18</a:t>
            </a:fld>
            <a:endParaRPr lang="fa-IR"/>
          </a:p>
        </p:txBody>
      </p:sp>
    </p:spTree>
    <p:extLst>
      <p:ext uri="{BB962C8B-B14F-4D97-AF65-F5344CB8AC3E}">
        <p14:creationId xmlns:p14="http://schemas.microsoft.com/office/powerpoint/2010/main" val="853508826"/>
      </p:ext>
    </p:extLst>
  </p:cSld>
  <p:clrMapOvr>
    <a:masterClrMapping/>
  </p:clrMapOvr>
  <mc:AlternateContent xmlns:mc="http://schemas.openxmlformats.org/markup-compatibility/2006" xmlns:p14="http://schemas.microsoft.com/office/powerpoint/2010/main">
    <mc:Choice Requires="p14">
      <p:transition spd="slow" p14:dur="3900">
        <p14:glitter dir="r"/>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490"/>
            <a:ext cx="8229600" cy="763525"/>
          </a:xfrm>
        </p:spPr>
        <p:txBody>
          <a:bodyPr>
            <a:noAutofit/>
          </a:bodyPr>
          <a:lstStyle/>
          <a:p>
            <a:pPr algn="ctr"/>
            <a:r>
              <a:rPr lang="fa-IR" sz="3200" dirty="0">
                <a:solidFill>
                  <a:srgbClr val="FF0000"/>
                </a:solidFill>
                <a:cs typeface="B Titr" pitchFamily="2" charset="-78"/>
              </a:rPr>
              <a:t>مرحله‌ی </a:t>
            </a:r>
            <a:r>
              <a:rPr lang="fa-IR" sz="3200" dirty="0" smtClean="0">
                <a:solidFill>
                  <a:srgbClr val="FF0000"/>
                </a:solidFill>
                <a:cs typeface="B Titr" pitchFamily="2" charset="-78"/>
              </a:rPr>
              <a:t>ششم</a:t>
            </a:r>
            <a:r>
              <a:rPr lang="fa-IR" sz="3200" dirty="0">
                <a:solidFill>
                  <a:srgbClr val="FF0000"/>
                </a:solidFill>
                <a:cs typeface="B Titr" pitchFamily="2" charset="-78"/>
              </a:rPr>
              <a:t>: صمیمیت در برابر گوشه‌گیری</a:t>
            </a:r>
          </a:p>
        </p:txBody>
      </p:sp>
      <p:sp>
        <p:nvSpPr>
          <p:cNvPr id="3" name="Content Placeholder 2"/>
          <p:cNvSpPr>
            <a:spLocks noGrp="1"/>
          </p:cNvSpPr>
          <p:nvPr>
            <p:ph idx="1"/>
          </p:nvPr>
        </p:nvSpPr>
        <p:spPr>
          <a:xfrm>
            <a:off x="457200" y="1291130"/>
            <a:ext cx="8229600" cy="4428445"/>
          </a:xfrm>
        </p:spPr>
        <p:txBody>
          <a:bodyPr>
            <a:normAutofit lnSpcReduction="10000"/>
          </a:bodyPr>
          <a:lstStyle/>
          <a:p>
            <a:pPr algn="just" rtl="1">
              <a:buFont typeface="Wingdings" pitchFamily="2" charset="2"/>
              <a:buChar char="v"/>
            </a:pPr>
            <a:r>
              <a:rPr lang="fa-IR" dirty="0">
                <a:cs typeface="B Titr" pitchFamily="2" charset="-78"/>
              </a:rPr>
              <a:t>این مرحله، دوران </a:t>
            </a:r>
            <a:r>
              <a:rPr lang="fa-IR" dirty="0">
                <a:solidFill>
                  <a:srgbClr val="FF0000"/>
                </a:solidFill>
                <a:cs typeface="B Titr" pitchFamily="2" charset="-78"/>
              </a:rPr>
              <a:t>نخستین </a:t>
            </a:r>
            <a:r>
              <a:rPr lang="fa-IR" dirty="0" smtClean="0">
                <a:solidFill>
                  <a:srgbClr val="FF0000"/>
                </a:solidFill>
                <a:cs typeface="B Titr" pitchFamily="2" charset="-78"/>
              </a:rPr>
              <a:t>بزرگسالی </a:t>
            </a:r>
            <a:r>
              <a:rPr lang="fa-IR" dirty="0" smtClean="0">
                <a:cs typeface="B Titr" pitchFamily="2" charset="-78"/>
              </a:rPr>
              <a:t>را </a:t>
            </a:r>
            <a:r>
              <a:rPr lang="fa-IR" dirty="0">
                <a:cs typeface="B Titr" pitchFamily="2" charset="-78"/>
              </a:rPr>
              <a:t>در­بر </a:t>
            </a:r>
            <a:r>
              <a:rPr lang="fa-IR" dirty="0" smtClean="0">
                <a:cs typeface="B Titr" pitchFamily="2" charset="-78"/>
              </a:rPr>
              <a:t>می‌گیرد و تعارض </a:t>
            </a:r>
            <a:r>
              <a:rPr lang="fa-IR" dirty="0">
                <a:cs typeface="B Titr" pitchFamily="2" charset="-78"/>
              </a:rPr>
              <a:t>اصلی بر روی شکل‌گیری و ایجاد روابط عاشقانه و صمیمی با سایر افراد متمرکز است</a:t>
            </a:r>
            <a:r>
              <a:rPr lang="fa-IR" dirty="0" smtClean="0">
                <a:cs typeface="B Titr" pitchFamily="2" charset="-78"/>
              </a:rPr>
              <a:t>.</a:t>
            </a:r>
          </a:p>
          <a:p>
            <a:pPr algn="just" rtl="1">
              <a:buFont typeface="Wingdings" pitchFamily="2" charset="2"/>
              <a:buChar char="v"/>
            </a:pPr>
            <a:r>
              <a:rPr lang="fa-IR" dirty="0" smtClean="0">
                <a:cs typeface="B Titr" pitchFamily="2" charset="-78"/>
              </a:rPr>
              <a:t>اریکسون </a:t>
            </a:r>
            <a:r>
              <a:rPr lang="fa-IR" dirty="0">
                <a:cs typeface="B Titr" pitchFamily="2" charset="-78"/>
              </a:rPr>
              <a:t>باور داشت که برپا کردن </a:t>
            </a:r>
            <a:r>
              <a:rPr lang="fa-IR" dirty="0">
                <a:solidFill>
                  <a:srgbClr val="FF0000"/>
                </a:solidFill>
                <a:cs typeface="B Titr" pitchFamily="2" charset="-78"/>
              </a:rPr>
              <a:t>پیوندهای نزدیک و متعهدانه با دیگران </a:t>
            </a:r>
            <a:r>
              <a:rPr lang="fa-IR" dirty="0">
                <a:cs typeface="B Titr" pitchFamily="2" charset="-78"/>
              </a:rPr>
              <a:t>ضرورت دارد. اتمام موفقیت‌آمیز این مرحله می‌تواند به ایجاد یک رابطه‌ی رضایت‌بخش و احساس تعهد، امنیت و مراقبت در یک رابطه منجر شود</a:t>
            </a:r>
            <a:r>
              <a:rPr lang="fa-IR" dirty="0" smtClean="0">
                <a:cs typeface="B Titr" pitchFamily="2" charset="-78"/>
              </a:rPr>
              <a:t>.</a:t>
            </a:r>
          </a:p>
          <a:p>
            <a:pPr algn="just" rtl="1">
              <a:buFont typeface="Wingdings" pitchFamily="2" charset="2"/>
              <a:buChar char="v"/>
            </a:pPr>
            <a:r>
              <a:rPr lang="fa-IR" dirty="0" smtClean="0">
                <a:cs typeface="B Titr" pitchFamily="2" charset="-78"/>
              </a:rPr>
              <a:t>در این مرحله باید تعادل </a:t>
            </a:r>
            <a:r>
              <a:rPr lang="fa-IR" dirty="0">
                <a:cs typeface="B Titr" pitchFamily="2" charset="-78"/>
              </a:rPr>
              <a:t>ویژه‌ای بین صمیمیت و گوشه‌گیری در روابط با دیگران برپا شود و درپی آن فرد هم برای کناره‌گیری و هم برای همکاری با دیگران مجال </a:t>
            </a:r>
            <a:r>
              <a:rPr lang="fa-IR" dirty="0" smtClean="0">
                <a:cs typeface="B Titr" pitchFamily="2" charset="-78"/>
              </a:rPr>
              <a:t>یابد.</a:t>
            </a:r>
          </a:p>
          <a:p>
            <a:pPr algn="just" rtl="1">
              <a:buFont typeface="Wingdings" pitchFamily="2" charset="2"/>
              <a:buChar char="v"/>
            </a:pPr>
            <a:endParaRPr lang="fa-IR" sz="2800" dirty="0">
              <a:cs typeface="B Titr" pitchFamily="2" charset="-78"/>
            </a:endParaRPr>
          </a:p>
        </p:txBody>
      </p:sp>
      <p:sp>
        <p:nvSpPr>
          <p:cNvPr id="4" name="Slide Number Placeholder 3"/>
          <p:cNvSpPr>
            <a:spLocks noGrp="1"/>
          </p:cNvSpPr>
          <p:nvPr>
            <p:ph type="sldNum" sz="quarter" idx="12"/>
          </p:nvPr>
        </p:nvSpPr>
        <p:spPr/>
        <p:txBody>
          <a:bodyPr/>
          <a:lstStyle/>
          <a:p>
            <a:fld id="{221947D8-F89B-4E30-9AFC-72B6C3B72886}" type="slidenum">
              <a:rPr lang="fa-IR" smtClean="0"/>
              <a:pPr/>
              <a:t>19</a:t>
            </a:fld>
            <a:endParaRPr lang="fa-IR"/>
          </a:p>
        </p:txBody>
      </p:sp>
    </p:spTree>
    <p:extLst>
      <p:ext uri="{BB962C8B-B14F-4D97-AF65-F5344CB8AC3E}">
        <p14:creationId xmlns:p14="http://schemas.microsoft.com/office/powerpoint/2010/main" val="1386390139"/>
      </p:ext>
    </p:extLst>
  </p:cSld>
  <p:clrMapOvr>
    <a:masterClrMapping/>
  </p:clrMapOvr>
  <mc:AlternateContent xmlns:mc="http://schemas.openxmlformats.org/markup-compatibility/2006" xmlns:p14="http://schemas.microsoft.com/office/powerpoint/2010/main">
    <mc:Choice Requires="p14">
      <p:transition spd="slow" p14:dur="3900">
        <p14:glitter dir="r"/>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dirty="0"/>
          </a:p>
        </p:txBody>
      </p:sp>
      <p:pic>
        <p:nvPicPr>
          <p:cNvPr id="1026" name="Picture 2" descr="E:\New folder (4)\erik-eriksons-psychosocial-crisis-theory-1-638.jpg"/>
          <p:cNvPicPr>
            <a:picLocks noChangeAspect="1" noChangeArrowheads="1"/>
          </p:cNvPicPr>
          <p:nvPr/>
        </p:nvPicPr>
        <p:blipFill>
          <a:blip r:embed="rId2" cstate="print"/>
          <a:srcRect/>
          <a:stretch>
            <a:fillRect/>
          </a:stretch>
        </p:blipFill>
        <p:spPr bwMode="auto">
          <a:xfrm>
            <a:off x="-32264" y="0"/>
            <a:ext cx="9176264" cy="6858000"/>
          </a:xfrm>
          <a:prstGeom prst="rect">
            <a:avLst/>
          </a:prstGeom>
          <a:noFill/>
        </p:spPr>
      </p:pic>
    </p:spTree>
    <p:extLst>
      <p:ext uri="{BB962C8B-B14F-4D97-AF65-F5344CB8AC3E}">
        <p14:creationId xmlns:p14="http://schemas.microsoft.com/office/powerpoint/2010/main" val="332765175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490"/>
            <a:ext cx="8229600" cy="763525"/>
          </a:xfrm>
        </p:spPr>
        <p:txBody>
          <a:bodyPr>
            <a:noAutofit/>
          </a:bodyPr>
          <a:lstStyle/>
          <a:p>
            <a:pPr algn="ctr"/>
            <a:r>
              <a:rPr lang="fa-IR" sz="2800" dirty="0">
                <a:solidFill>
                  <a:srgbClr val="FF0000"/>
                </a:solidFill>
                <a:cs typeface="B Titr" pitchFamily="2" charset="-78"/>
              </a:rPr>
              <a:t>مرحله‌ی </a:t>
            </a:r>
            <a:r>
              <a:rPr lang="fa-IR" sz="2800" dirty="0" smtClean="0">
                <a:solidFill>
                  <a:srgbClr val="FF0000"/>
                </a:solidFill>
                <a:cs typeface="B Titr" pitchFamily="2" charset="-78"/>
              </a:rPr>
              <a:t>هفتم</a:t>
            </a:r>
            <a:r>
              <a:rPr lang="fa-IR" sz="2800" dirty="0">
                <a:solidFill>
                  <a:srgbClr val="FF0000"/>
                </a:solidFill>
                <a:cs typeface="B Titr" pitchFamily="2" charset="-78"/>
              </a:rPr>
              <a:t>: فعالیت </a:t>
            </a:r>
            <a:r>
              <a:rPr lang="fa-IR" sz="2800" dirty="0" smtClean="0">
                <a:solidFill>
                  <a:srgbClr val="FF0000"/>
                </a:solidFill>
                <a:cs typeface="B Titr" pitchFamily="2" charset="-78"/>
              </a:rPr>
              <a:t>و باروری </a:t>
            </a:r>
            <a:r>
              <a:rPr lang="fa-IR" sz="2800" dirty="0">
                <a:solidFill>
                  <a:srgbClr val="FF0000"/>
                </a:solidFill>
                <a:cs typeface="B Titr" pitchFamily="2" charset="-78"/>
              </a:rPr>
              <a:t>در برابر رکورد و بی‌حاصلی</a:t>
            </a:r>
          </a:p>
        </p:txBody>
      </p:sp>
      <p:sp>
        <p:nvSpPr>
          <p:cNvPr id="3" name="Content Placeholder 2"/>
          <p:cNvSpPr>
            <a:spLocks noGrp="1"/>
          </p:cNvSpPr>
          <p:nvPr>
            <p:ph idx="1"/>
          </p:nvPr>
        </p:nvSpPr>
        <p:spPr>
          <a:xfrm>
            <a:off x="457200" y="1291130"/>
            <a:ext cx="8229600" cy="4428445"/>
          </a:xfrm>
        </p:spPr>
        <p:txBody>
          <a:bodyPr>
            <a:normAutofit/>
          </a:bodyPr>
          <a:lstStyle/>
          <a:p>
            <a:pPr algn="just" rtl="1">
              <a:buFont typeface="Wingdings" pitchFamily="2" charset="2"/>
              <a:buChar char="v"/>
            </a:pPr>
            <a:r>
              <a:rPr lang="fa-IR" dirty="0">
                <a:cs typeface="B Titr" pitchFamily="2" charset="-78"/>
              </a:rPr>
              <a:t>فعالیت، به «اثبات نقش خود» در دنیا از طریق خلق و یا پرورش دادن چیزهای مختلف اشاره می‌کند که به طول عمر و پایداری بیشتر در فرد منجر می‌شود</a:t>
            </a:r>
            <a:r>
              <a:rPr lang="fa-IR" dirty="0" smtClean="0">
                <a:cs typeface="B Titr" pitchFamily="2" charset="-78"/>
              </a:rPr>
              <a:t>.</a:t>
            </a:r>
          </a:p>
          <a:p>
            <a:pPr algn="just" rtl="1">
              <a:buFont typeface="Wingdings" pitchFamily="2" charset="2"/>
              <a:buChar char="v"/>
            </a:pPr>
            <a:r>
              <a:rPr lang="fa-IR" dirty="0" smtClean="0">
                <a:cs typeface="B Titr" pitchFamily="2" charset="-78"/>
              </a:rPr>
              <a:t>کسانی </a:t>
            </a:r>
            <a:r>
              <a:rPr lang="fa-IR" dirty="0">
                <a:cs typeface="B Titr" pitchFamily="2" charset="-78"/>
              </a:rPr>
              <a:t>که در این مرحله موفق باشند، حس خواهند کرد که از طریق فعال بودن در خانه و اجتماع خود، در کار جهان مشارکت دارند. آن‌هایی که در به دست آوردن این مهارت ناموفق باشند، حس غیرفعال بودن، رکود و درگیر نبودن در کار دنیا را پیدا خواهند کرد.</a:t>
            </a:r>
            <a:endParaRPr lang="fa-IR" sz="2800" dirty="0">
              <a:cs typeface="B Titr" pitchFamily="2" charset="-78"/>
            </a:endParaRPr>
          </a:p>
        </p:txBody>
      </p:sp>
      <p:sp>
        <p:nvSpPr>
          <p:cNvPr id="4" name="Slide Number Placeholder 3"/>
          <p:cNvSpPr>
            <a:spLocks noGrp="1"/>
          </p:cNvSpPr>
          <p:nvPr>
            <p:ph type="sldNum" sz="quarter" idx="12"/>
          </p:nvPr>
        </p:nvSpPr>
        <p:spPr/>
        <p:txBody>
          <a:bodyPr/>
          <a:lstStyle/>
          <a:p>
            <a:fld id="{221947D8-F89B-4E30-9AFC-72B6C3B72886}" type="slidenum">
              <a:rPr lang="fa-IR" smtClean="0"/>
              <a:pPr/>
              <a:t>20</a:t>
            </a:fld>
            <a:endParaRPr lang="fa-IR"/>
          </a:p>
        </p:txBody>
      </p:sp>
    </p:spTree>
    <p:extLst>
      <p:ext uri="{BB962C8B-B14F-4D97-AF65-F5344CB8AC3E}">
        <p14:creationId xmlns:p14="http://schemas.microsoft.com/office/powerpoint/2010/main" val="679812643"/>
      </p:ext>
    </p:extLst>
  </p:cSld>
  <p:clrMapOvr>
    <a:masterClrMapping/>
  </p:clrMapOvr>
  <mc:AlternateContent xmlns:mc="http://schemas.openxmlformats.org/markup-compatibility/2006" xmlns:p14="http://schemas.microsoft.com/office/powerpoint/2010/main">
    <mc:Choice Requires="p14">
      <p:transition spd="slow" p14:dur="3900">
        <p14:glitter dir="r"/>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490"/>
            <a:ext cx="8229600" cy="763525"/>
          </a:xfrm>
        </p:spPr>
        <p:txBody>
          <a:bodyPr>
            <a:noAutofit/>
          </a:bodyPr>
          <a:lstStyle/>
          <a:p>
            <a:pPr algn="ctr"/>
            <a:r>
              <a:rPr lang="fa-IR" sz="2800" dirty="0">
                <a:solidFill>
                  <a:srgbClr val="FF0000"/>
                </a:solidFill>
                <a:cs typeface="B Titr" pitchFamily="2" charset="-78"/>
              </a:rPr>
              <a:t>مرحله‌ی </a:t>
            </a:r>
            <a:r>
              <a:rPr lang="fa-IR" sz="2800" dirty="0" smtClean="0">
                <a:solidFill>
                  <a:srgbClr val="FF0000"/>
                </a:solidFill>
                <a:cs typeface="B Titr" pitchFamily="2" charset="-78"/>
              </a:rPr>
              <a:t>هشتم</a:t>
            </a:r>
            <a:r>
              <a:rPr lang="fa-IR" sz="2800" dirty="0">
                <a:solidFill>
                  <a:srgbClr val="FF0000"/>
                </a:solidFill>
                <a:cs typeface="B Titr" pitchFamily="2" charset="-78"/>
              </a:rPr>
              <a:t>: یکپارچگی </a:t>
            </a:r>
            <a:r>
              <a:rPr lang="fa-IR" sz="2800" dirty="0" smtClean="0">
                <a:solidFill>
                  <a:srgbClr val="FF0000"/>
                </a:solidFill>
                <a:cs typeface="B Titr" pitchFamily="2" charset="-78"/>
              </a:rPr>
              <a:t>خود </a:t>
            </a:r>
            <a:r>
              <a:rPr lang="fa-IR" sz="2800" dirty="0">
                <a:solidFill>
                  <a:srgbClr val="FF0000"/>
                </a:solidFill>
                <a:cs typeface="B Titr" pitchFamily="2" charset="-78"/>
              </a:rPr>
              <a:t>در برابر ناامیدی</a:t>
            </a:r>
          </a:p>
        </p:txBody>
      </p:sp>
      <p:sp>
        <p:nvSpPr>
          <p:cNvPr id="3" name="Content Placeholder 2"/>
          <p:cNvSpPr>
            <a:spLocks noGrp="1"/>
          </p:cNvSpPr>
          <p:nvPr>
            <p:ph idx="1"/>
          </p:nvPr>
        </p:nvSpPr>
        <p:spPr>
          <a:xfrm>
            <a:off x="457200" y="833016"/>
            <a:ext cx="8229600" cy="4886560"/>
          </a:xfrm>
        </p:spPr>
        <p:txBody>
          <a:bodyPr>
            <a:normAutofit lnSpcReduction="10000"/>
          </a:bodyPr>
          <a:lstStyle/>
          <a:p>
            <a:pPr algn="just" rtl="1">
              <a:buFont typeface="Wingdings" pitchFamily="2" charset="2"/>
              <a:buChar char="v"/>
            </a:pPr>
            <a:r>
              <a:rPr lang="fa-IR" dirty="0">
                <a:cs typeface="B Titr" pitchFamily="2" charset="-78"/>
              </a:rPr>
              <a:t>این مرحله مربوط به </a:t>
            </a:r>
            <a:r>
              <a:rPr lang="fa-IR" dirty="0">
                <a:solidFill>
                  <a:srgbClr val="FF0000"/>
                </a:solidFill>
                <a:cs typeface="B Titr" pitchFamily="2" charset="-78"/>
              </a:rPr>
              <a:t>دوران کهنسالی </a:t>
            </a:r>
            <a:r>
              <a:rPr lang="fa-IR" dirty="0">
                <a:cs typeface="B Titr" pitchFamily="2" charset="-78"/>
              </a:rPr>
              <a:t>است و بر بازتاب فعالیت‌های گذشته تمرکز </a:t>
            </a:r>
            <a:r>
              <a:rPr lang="fa-IR" dirty="0" smtClean="0">
                <a:cs typeface="B Titr" pitchFamily="2" charset="-78"/>
              </a:rPr>
              <a:t>دارد.</a:t>
            </a:r>
          </a:p>
          <a:p>
            <a:pPr algn="just" rtl="1">
              <a:buFont typeface="Wingdings" pitchFamily="2" charset="2"/>
              <a:buChar char="v"/>
            </a:pPr>
            <a:r>
              <a:rPr lang="fa-IR" dirty="0" smtClean="0">
                <a:cs typeface="B Titr" pitchFamily="2" charset="-78"/>
              </a:rPr>
              <a:t>در </a:t>
            </a:r>
            <a:r>
              <a:rPr lang="fa-IR" dirty="0">
                <a:cs typeface="B Titr" pitchFamily="2" charset="-78"/>
              </a:rPr>
              <a:t>طول این دوران است که ما به موفقیت‌هایی که کسب کرده‌ایم، می‌اندیشیم و اگر خود را به عنوان فردی ببینیم که یک زندگی موفق را هدایت کرده است، حس یکپارچگی را در خود توسعه می‌دهیم</a:t>
            </a:r>
            <a:r>
              <a:rPr lang="fa-IR" dirty="0" smtClean="0">
                <a:cs typeface="B Titr" pitchFamily="2" charset="-78"/>
              </a:rPr>
              <a:t>.</a:t>
            </a:r>
          </a:p>
          <a:p>
            <a:pPr algn="just" rtl="1">
              <a:buFont typeface="Wingdings" pitchFamily="2" charset="2"/>
              <a:buChar char="v"/>
            </a:pPr>
            <a:r>
              <a:rPr lang="fa-IR" dirty="0" smtClean="0">
                <a:cs typeface="B Titr" pitchFamily="2" charset="-78"/>
              </a:rPr>
              <a:t>اریکسون </a:t>
            </a:r>
            <a:r>
              <a:rPr lang="fa-IR" dirty="0">
                <a:cs typeface="B Titr" pitchFamily="2" charset="-78"/>
              </a:rPr>
              <a:t>معتقد است که اگر ما زندگی خود را بی‌حاصل می‌بینیم و اگر در مورد گذشته‌ی خود احساس گناه می‌کنیم، </a:t>
            </a:r>
            <a:r>
              <a:rPr lang="fa-IR" dirty="0" smtClean="0">
                <a:cs typeface="B Titr" pitchFamily="2" charset="-78"/>
              </a:rPr>
              <a:t>در </a:t>
            </a:r>
            <a:r>
              <a:rPr lang="fa-IR" dirty="0">
                <a:cs typeface="B Titr" pitchFamily="2" charset="-78"/>
              </a:rPr>
              <a:t>نتیجه در زندگی خود احساس نارضایتی و ناامیدی </a:t>
            </a:r>
            <a:r>
              <a:rPr lang="fa-IR" dirty="0" smtClean="0">
                <a:cs typeface="B Titr" pitchFamily="2" charset="-78"/>
              </a:rPr>
              <a:t>می‌کنیم. </a:t>
            </a:r>
          </a:p>
          <a:p>
            <a:pPr algn="just" rtl="1">
              <a:buFont typeface="Wingdings" pitchFamily="2" charset="2"/>
              <a:buChar char="v"/>
            </a:pPr>
            <a:r>
              <a:rPr lang="fa-IR" dirty="0">
                <a:cs typeface="B Titr" pitchFamily="2" charset="-78"/>
              </a:rPr>
              <a:t>با موفقیت پشت سرگذاشتن این مرحله یعنی نگاه به گذشته </a:t>
            </a:r>
            <a:r>
              <a:rPr lang="fa-IR" dirty="0">
                <a:solidFill>
                  <a:srgbClr val="FF0000"/>
                </a:solidFill>
                <a:cs typeface="B Titr" pitchFamily="2" charset="-78"/>
              </a:rPr>
              <a:t>با اندکی تأسف و احساس خوشنودی </a:t>
            </a:r>
            <a:r>
              <a:rPr lang="fa-IR" dirty="0" smtClean="0">
                <a:solidFill>
                  <a:srgbClr val="FF0000"/>
                </a:solidFill>
                <a:cs typeface="B Titr" pitchFamily="2" charset="-78"/>
              </a:rPr>
              <a:t>فراگیر.</a:t>
            </a:r>
            <a:endParaRPr lang="fa-IR" dirty="0">
              <a:solidFill>
                <a:srgbClr val="FF0000"/>
              </a:solidFill>
              <a:cs typeface="B Titr" pitchFamily="2" charset="-78"/>
            </a:endParaRPr>
          </a:p>
          <a:p>
            <a:pPr algn="just" rtl="1">
              <a:buFont typeface="Wingdings" pitchFamily="2" charset="2"/>
              <a:buChar char="v"/>
            </a:pPr>
            <a:endParaRPr lang="fa-IR" sz="2800" dirty="0">
              <a:cs typeface="B Titr" pitchFamily="2" charset="-78"/>
            </a:endParaRPr>
          </a:p>
        </p:txBody>
      </p:sp>
      <p:sp>
        <p:nvSpPr>
          <p:cNvPr id="4" name="Slide Number Placeholder 3"/>
          <p:cNvSpPr>
            <a:spLocks noGrp="1"/>
          </p:cNvSpPr>
          <p:nvPr>
            <p:ph type="sldNum" sz="quarter" idx="12"/>
          </p:nvPr>
        </p:nvSpPr>
        <p:spPr/>
        <p:txBody>
          <a:bodyPr/>
          <a:lstStyle/>
          <a:p>
            <a:fld id="{221947D8-F89B-4E30-9AFC-72B6C3B72886}" type="slidenum">
              <a:rPr lang="fa-IR" smtClean="0"/>
              <a:pPr/>
              <a:t>21</a:t>
            </a:fld>
            <a:endParaRPr lang="fa-IR"/>
          </a:p>
        </p:txBody>
      </p:sp>
    </p:spTree>
    <p:extLst>
      <p:ext uri="{BB962C8B-B14F-4D97-AF65-F5344CB8AC3E}">
        <p14:creationId xmlns:p14="http://schemas.microsoft.com/office/powerpoint/2010/main" val="321744804"/>
      </p:ext>
    </p:extLst>
  </p:cSld>
  <p:clrMapOvr>
    <a:masterClrMapping/>
  </p:clrMapOvr>
  <mc:AlternateContent xmlns:mc="http://schemas.openxmlformats.org/markup-compatibility/2006" xmlns:p14="http://schemas.microsoft.com/office/powerpoint/2010/main">
    <mc:Choice Requires="p14">
      <p:transition spd="slow" p14:dur="3900">
        <p14:glitter dir="r"/>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490"/>
            <a:ext cx="8229600" cy="763525"/>
          </a:xfrm>
        </p:spPr>
        <p:txBody>
          <a:bodyPr>
            <a:noAutofit/>
          </a:bodyPr>
          <a:lstStyle/>
          <a:p>
            <a:pPr algn="ctr"/>
            <a:r>
              <a:rPr lang="fa-IR" sz="3200" dirty="0" smtClean="0">
                <a:solidFill>
                  <a:srgbClr val="FF0000"/>
                </a:solidFill>
                <a:cs typeface="B Titr" pitchFamily="2" charset="-78"/>
              </a:rPr>
              <a:t>ارزیابی چهار مرحله‌ی آخر رشد روانی- اجتماعی</a:t>
            </a:r>
            <a:endParaRPr lang="fa-IR" sz="3200" dirty="0">
              <a:solidFill>
                <a:srgbClr val="FF0000"/>
              </a:solidFill>
              <a:cs typeface="B Titr" pitchFamily="2" charset="-78"/>
            </a:endParaRPr>
          </a:p>
        </p:txBody>
      </p:sp>
      <p:sp>
        <p:nvSpPr>
          <p:cNvPr id="3" name="Content Placeholder 2"/>
          <p:cNvSpPr>
            <a:spLocks noGrp="1"/>
          </p:cNvSpPr>
          <p:nvPr>
            <p:ph idx="1"/>
          </p:nvPr>
        </p:nvSpPr>
        <p:spPr>
          <a:xfrm>
            <a:off x="457200" y="1291130"/>
            <a:ext cx="8229600" cy="4428445"/>
          </a:xfrm>
        </p:spPr>
        <p:txBody>
          <a:bodyPr>
            <a:normAutofit/>
          </a:bodyPr>
          <a:lstStyle/>
          <a:p>
            <a:pPr algn="just" rtl="1">
              <a:buFont typeface="Wingdings" pitchFamily="2" charset="2"/>
              <a:buChar char="v"/>
            </a:pPr>
            <a:r>
              <a:rPr lang="fa-IR" dirty="0" smtClean="0">
                <a:cs typeface="B Titr" pitchFamily="2" charset="-78"/>
              </a:rPr>
              <a:t>افراد در چهار </a:t>
            </a:r>
            <a:r>
              <a:rPr lang="fa-IR" dirty="0">
                <a:cs typeface="B Titr" pitchFamily="2" charset="-78"/>
              </a:rPr>
              <a:t>مرحله ی آخر رشد روانی </a:t>
            </a:r>
            <a:r>
              <a:rPr lang="fa-IR" dirty="0" smtClean="0">
                <a:cs typeface="B Titr" pitchFamily="2" charset="-78"/>
              </a:rPr>
              <a:t>اجتماعی،کنترل </a:t>
            </a:r>
            <a:r>
              <a:rPr lang="fa-IR" dirty="0">
                <a:cs typeface="B Titr" pitchFamily="2" charset="-78"/>
              </a:rPr>
              <a:t>فزاینده ای بر محیط مان </a:t>
            </a:r>
            <a:r>
              <a:rPr lang="fa-IR" dirty="0" smtClean="0">
                <a:cs typeface="B Titr" pitchFamily="2" charset="-78"/>
              </a:rPr>
              <a:t>دارند. آنها </a:t>
            </a:r>
            <a:r>
              <a:rPr lang="fa-IR" dirty="0">
                <a:cs typeface="B Titr" pitchFamily="2" charset="-78"/>
              </a:rPr>
              <a:t>هشیارانه </a:t>
            </a:r>
            <a:r>
              <a:rPr lang="fa-IR" dirty="0" smtClean="0">
                <a:cs typeface="B Titr" pitchFamily="2" charset="-78"/>
              </a:rPr>
              <a:t>دوستان، همکاران، </a:t>
            </a:r>
            <a:r>
              <a:rPr lang="fa-IR" dirty="0">
                <a:cs typeface="B Titr" pitchFamily="2" charset="-78"/>
              </a:rPr>
              <a:t>شغل و </a:t>
            </a:r>
            <a:r>
              <a:rPr lang="fa-IR" dirty="0" smtClean="0">
                <a:cs typeface="B Titr" pitchFamily="2" charset="-78"/>
              </a:rPr>
              <a:t>همسرشان </a:t>
            </a:r>
            <a:r>
              <a:rPr lang="fa-IR" dirty="0">
                <a:cs typeface="B Titr" pitchFamily="2" charset="-78"/>
              </a:rPr>
              <a:t>را انتخاب می </a:t>
            </a:r>
            <a:r>
              <a:rPr lang="fa-IR" dirty="0" smtClean="0">
                <a:cs typeface="B Titr" pitchFamily="2" charset="-78"/>
              </a:rPr>
              <a:t>کنند.</a:t>
            </a:r>
          </a:p>
          <a:p>
            <a:pPr algn="just" rtl="1">
              <a:buFont typeface="Wingdings" pitchFamily="2" charset="2"/>
              <a:buChar char="v"/>
            </a:pPr>
            <a:r>
              <a:rPr lang="fa-IR" dirty="0" smtClean="0">
                <a:cs typeface="B Titr" pitchFamily="2" charset="-78"/>
              </a:rPr>
              <a:t> </a:t>
            </a:r>
            <a:r>
              <a:rPr lang="fa-IR" dirty="0">
                <a:cs typeface="B Titr" pitchFamily="2" charset="-78"/>
              </a:rPr>
              <a:t>با </a:t>
            </a:r>
            <a:r>
              <a:rPr lang="fa-IR" dirty="0" smtClean="0">
                <a:cs typeface="B Titr" pitchFamily="2" charset="-78"/>
              </a:rPr>
              <a:t>این حال </a:t>
            </a:r>
            <a:r>
              <a:rPr lang="fa-IR" dirty="0">
                <a:cs typeface="B Titr" pitchFamily="2" charset="-78"/>
              </a:rPr>
              <a:t>این انتخاب های آگاهانه تحت تأثیر ویژگی های شخصیتی قرار دارند که آنها را در طول چهار مرحله ی اول رشد روانی </a:t>
            </a:r>
            <a:r>
              <a:rPr lang="fa-IR" dirty="0" smtClean="0">
                <a:cs typeface="B Titr" pitchFamily="2" charset="-78"/>
              </a:rPr>
              <a:t>اجتماعی،از </a:t>
            </a:r>
            <a:r>
              <a:rPr lang="fa-IR" dirty="0">
                <a:cs typeface="B Titr" pitchFamily="2" charset="-78"/>
              </a:rPr>
              <a:t>تولد تا نوجوانی پرورش داده </a:t>
            </a:r>
            <a:r>
              <a:rPr lang="fa-IR" dirty="0" smtClean="0">
                <a:cs typeface="B Titr" pitchFamily="2" charset="-78"/>
              </a:rPr>
              <a:t>اند. </a:t>
            </a:r>
          </a:p>
        </p:txBody>
      </p:sp>
      <p:sp>
        <p:nvSpPr>
          <p:cNvPr id="4" name="Slide Number Placeholder 3"/>
          <p:cNvSpPr>
            <a:spLocks noGrp="1"/>
          </p:cNvSpPr>
          <p:nvPr>
            <p:ph type="sldNum" sz="quarter" idx="12"/>
          </p:nvPr>
        </p:nvSpPr>
        <p:spPr/>
        <p:txBody>
          <a:bodyPr/>
          <a:lstStyle/>
          <a:p>
            <a:fld id="{221947D8-F89B-4E30-9AFC-72B6C3B72886}" type="slidenum">
              <a:rPr lang="fa-IR" smtClean="0"/>
              <a:pPr/>
              <a:t>22</a:t>
            </a:fld>
            <a:endParaRPr lang="fa-IR"/>
          </a:p>
        </p:txBody>
      </p:sp>
    </p:spTree>
    <p:extLst>
      <p:ext uri="{BB962C8B-B14F-4D97-AF65-F5344CB8AC3E}">
        <p14:creationId xmlns:p14="http://schemas.microsoft.com/office/powerpoint/2010/main" val="1101083456"/>
      </p:ext>
    </p:extLst>
  </p:cSld>
  <p:clrMapOvr>
    <a:masterClrMapping/>
  </p:clrMapOvr>
  <mc:AlternateContent xmlns:mc="http://schemas.openxmlformats.org/markup-compatibility/2006" xmlns:p14="http://schemas.microsoft.com/office/powerpoint/2010/main">
    <mc:Choice Requires="p14">
      <p:transition spd="slow" p14:dur="3900">
        <p14:glitter dir="r"/>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4121038037"/>
              </p:ext>
            </p:extLst>
          </p:nvPr>
        </p:nvGraphicFramePr>
        <p:xfrm>
          <a:off x="143555" y="374900"/>
          <a:ext cx="8704186" cy="5497379"/>
        </p:xfrm>
        <a:graphic>
          <a:graphicData uri="http://schemas.openxmlformats.org/drawingml/2006/table">
            <a:tbl>
              <a:tblPr firstRow="1" bandRow="1">
                <a:tableStyleId>{F5AB1C69-6EDB-4FF4-983F-18BD219EF322}</a:tableStyleId>
              </a:tblPr>
              <a:tblGrid>
                <a:gridCol w="6184555">
                  <a:extLst>
                    <a:ext uri="{9D8B030D-6E8A-4147-A177-3AD203B41FA5}">
                      <a16:colId xmlns:a16="http://schemas.microsoft.com/office/drawing/2014/main" val="20000"/>
                    </a:ext>
                  </a:extLst>
                </a:gridCol>
                <a:gridCol w="839878">
                  <a:extLst>
                    <a:ext uri="{9D8B030D-6E8A-4147-A177-3AD203B41FA5}">
                      <a16:colId xmlns:a16="http://schemas.microsoft.com/office/drawing/2014/main" val="20001"/>
                    </a:ext>
                  </a:extLst>
                </a:gridCol>
                <a:gridCol w="1679753">
                  <a:extLst>
                    <a:ext uri="{9D8B030D-6E8A-4147-A177-3AD203B41FA5}">
                      <a16:colId xmlns:a16="http://schemas.microsoft.com/office/drawing/2014/main" val="20002"/>
                    </a:ext>
                  </a:extLst>
                </a:gridCol>
              </a:tblGrid>
              <a:tr h="1449833">
                <a:tc>
                  <a:txBody>
                    <a:bodyPr/>
                    <a:lstStyle/>
                    <a:p>
                      <a:pPr algn="just" rtl="1"/>
                      <a:r>
                        <a:rPr lang="fa-IR" dirty="0" smtClean="0">
                          <a:cs typeface="B Nazanin" pitchFamily="2" charset="-78"/>
                        </a:rPr>
                        <a:t>نوجوان سعی می کند به سؤال</a:t>
                      </a:r>
                      <a:r>
                        <a:rPr lang="fa-IR" baseline="0" dirty="0" smtClean="0">
                          <a:cs typeface="B Nazanin" pitchFamily="2" charset="-78"/>
                        </a:rPr>
                        <a:t> من کیستم و جایگاه من در جامعه چیست؟ پاسخ دهد. وی با بررسی کردن ارزش ها و هدف های شغلی، هویت شخصی را شکل می دهد. پیامدهای منفی، سردرگمی درباره نقش های بزرگسالی در آینده است.</a:t>
                      </a:r>
                      <a:endParaRPr lang="en-US" dirty="0">
                        <a:cs typeface="B Nazanin" pitchFamily="2" charset="-78"/>
                      </a:endParaRPr>
                    </a:p>
                  </a:txBody>
                  <a:tcPr/>
                </a:tc>
                <a:tc>
                  <a:txBody>
                    <a:bodyPr/>
                    <a:lstStyle/>
                    <a:p>
                      <a:pPr algn="ctr" rtl="1"/>
                      <a:r>
                        <a:rPr lang="fa-IR" dirty="0" smtClean="0">
                          <a:effectLst>
                            <a:outerShdw blurRad="38100" dist="38100" dir="2700000" algn="tl">
                              <a:srgbClr val="000000">
                                <a:alpha val="43137"/>
                              </a:srgbClr>
                            </a:outerShdw>
                          </a:effectLst>
                          <a:cs typeface="B Nazanin" pitchFamily="2" charset="-78"/>
                        </a:rPr>
                        <a:t>نوجوانی</a:t>
                      </a:r>
                      <a:endParaRPr lang="en-US" dirty="0">
                        <a:effectLst>
                          <a:outerShdw blurRad="38100" dist="38100" dir="2700000" algn="tl">
                            <a:srgbClr val="000000">
                              <a:alpha val="43137"/>
                            </a:srgbClr>
                          </a:outerShdw>
                        </a:effectLst>
                        <a:cs typeface="B Nazanin" pitchFamily="2" charset="-78"/>
                      </a:endParaRPr>
                    </a:p>
                  </a:txBody>
                  <a:tcPr/>
                </a:tc>
                <a:tc>
                  <a:txBody>
                    <a:bodyPr/>
                    <a:lstStyle/>
                    <a:p>
                      <a:pPr algn="ctr" rtl="1"/>
                      <a:r>
                        <a:rPr lang="fa-IR" dirty="0" smtClean="0">
                          <a:cs typeface="B Nazanin" pitchFamily="2" charset="-78"/>
                        </a:rPr>
                        <a:t>هویت در برابر سردرگمی هویت </a:t>
                      </a:r>
                      <a:r>
                        <a:rPr lang="fa-IR" dirty="0" smtClean="0">
                          <a:solidFill>
                            <a:schemeClr val="accent1">
                              <a:lumMod val="75000"/>
                            </a:schemeClr>
                          </a:solidFill>
                          <a:cs typeface="B Nazanin" pitchFamily="2" charset="-78"/>
                        </a:rPr>
                        <a:t>(تناسلی)</a:t>
                      </a:r>
                      <a:endParaRPr lang="en-US" dirty="0">
                        <a:solidFill>
                          <a:schemeClr val="accent1">
                            <a:lumMod val="75000"/>
                          </a:schemeClr>
                        </a:solidFill>
                        <a:cs typeface="B Nazanin" pitchFamily="2" charset="-78"/>
                      </a:endParaRPr>
                    </a:p>
                  </a:txBody>
                  <a:tcPr/>
                </a:tc>
                <a:extLst>
                  <a:ext uri="{0D108BD9-81ED-4DB2-BD59-A6C34878D82A}">
                    <a16:rowId xmlns:a16="http://schemas.microsoft.com/office/drawing/2014/main" val="10000"/>
                  </a:ext>
                </a:extLst>
              </a:tr>
              <a:tr h="1349182">
                <a:tc>
                  <a:txBody>
                    <a:bodyPr/>
                    <a:lstStyle/>
                    <a:p>
                      <a:pPr algn="just" rtl="1"/>
                      <a:r>
                        <a:rPr lang="fa-IR" dirty="0" smtClean="0">
                          <a:cs typeface="B Nazanin" pitchFamily="2" charset="-78"/>
                        </a:rPr>
                        <a:t>جوانان سعی می کنند روابط</a:t>
                      </a:r>
                      <a:r>
                        <a:rPr lang="fa-IR" baseline="0" dirty="0" smtClean="0">
                          <a:cs typeface="B Nazanin" pitchFamily="2" charset="-78"/>
                        </a:rPr>
                        <a:t> صمیمانه با دیگران برقرار کنند. برخی افراد به دلیل ناامیدی های قبلی نمی توانند روابط صمیمانه برقرار کنند و منزوی می مانند. </a:t>
                      </a:r>
                      <a:endParaRPr lang="en-US" dirty="0">
                        <a:cs typeface="B Nazanin" pitchFamily="2" charset="-78"/>
                      </a:endParaRPr>
                    </a:p>
                  </a:txBody>
                  <a:tcPr/>
                </a:tc>
                <a:tc>
                  <a:txBody>
                    <a:bodyPr/>
                    <a:lstStyle/>
                    <a:p>
                      <a:pPr algn="ctr" rtl="1"/>
                      <a:r>
                        <a:rPr lang="fa-IR" dirty="0" smtClean="0">
                          <a:effectLst>
                            <a:outerShdw blurRad="38100" dist="38100" dir="2700000" algn="tl">
                              <a:srgbClr val="000000">
                                <a:alpha val="43137"/>
                              </a:srgbClr>
                            </a:outerShdw>
                          </a:effectLst>
                          <a:cs typeface="B Nazanin" pitchFamily="2" charset="-78"/>
                        </a:rPr>
                        <a:t>اوایل  بزرگسالی(جوانی)</a:t>
                      </a:r>
                      <a:endParaRPr lang="en-US" dirty="0">
                        <a:effectLst>
                          <a:outerShdw blurRad="38100" dist="38100" dir="2700000" algn="tl">
                            <a:srgbClr val="000000">
                              <a:alpha val="43137"/>
                            </a:srgbClr>
                          </a:outerShdw>
                        </a:effectLst>
                        <a:cs typeface="B Nazanin" pitchFamily="2" charset="-78"/>
                      </a:endParaRPr>
                    </a:p>
                  </a:txBody>
                  <a:tcPr/>
                </a:tc>
                <a:tc>
                  <a:txBody>
                    <a:bodyPr/>
                    <a:lstStyle/>
                    <a:p>
                      <a:pPr algn="ctr" rtl="1"/>
                      <a:r>
                        <a:rPr lang="fa-IR" dirty="0" smtClean="0">
                          <a:cs typeface="B Nazanin" pitchFamily="2" charset="-78"/>
                        </a:rPr>
                        <a:t>صمیمیت در برابر انزوا </a:t>
                      </a:r>
                      <a:endParaRPr lang="en-US" dirty="0">
                        <a:cs typeface="B Nazanin" pitchFamily="2" charset="-78"/>
                      </a:endParaRPr>
                    </a:p>
                  </a:txBody>
                  <a:tcPr/>
                </a:tc>
                <a:extLst>
                  <a:ext uri="{0D108BD9-81ED-4DB2-BD59-A6C34878D82A}">
                    <a16:rowId xmlns:a16="http://schemas.microsoft.com/office/drawing/2014/main" val="10001"/>
                  </a:ext>
                </a:extLst>
              </a:tr>
              <a:tr h="1349182">
                <a:tc>
                  <a:txBody>
                    <a:bodyPr/>
                    <a:lstStyle/>
                    <a:p>
                      <a:pPr algn="just" rtl="1"/>
                      <a:r>
                        <a:rPr lang="fa-IR" dirty="0" smtClean="0">
                          <a:cs typeface="B Nazanin" pitchFamily="2" charset="-78"/>
                        </a:rPr>
                        <a:t>افراد میانسال</a:t>
                      </a:r>
                      <a:r>
                        <a:rPr lang="fa-IR" baseline="0" dirty="0" smtClean="0">
                          <a:cs typeface="B Nazanin" pitchFamily="2" charset="-78"/>
                        </a:rPr>
                        <a:t> از طریق بزرگ کردن فرزندان، مراقبت کردن از دیگران، یا کار خلاق به نسل بعدی کمک می کنند.کسی که در زمینه شکست بخورد احساس می کند دستاورد بامعنایی  نداشته است.</a:t>
                      </a:r>
                      <a:endParaRPr lang="en-US" dirty="0">
                        <a:cs typeface="B Nazanin" pitchFamily="2" charset="-78"/>
                      </a:endParaRPr>
                    </a:p>
                  </a:txBody>
                  <a:tcPr/>
                </a:tc>
                <a:tc>
                  <a:txBody>
                    <a:bodyPr/>
                    <a:lstStyle/>
                    <a:p>
                      <a:pPr algn="ctr" rtl="1"/>
                      <a:r>
                        <a:rPr lang="fa-IR" dirty="0" smtClean="0">
                          <a:effectLst>
                            <a:outerShdw blurRad="38100" dist="38100" dir="2700000" algn="tl">
                              <a:srgbClr val="000000">
                                <a:alpha val="43137"/>
                              </a:srgbClr>
                            </a:outerShdw>
                          </a:effectLst>
                          <a:cs typeface="B Nazanin" pitchFamily="2" charset="-78"/>
                        </a:rPr>
                        <a:t>میانسالی</a:t>
                      </a:r>
                      <a:endParaRPr lang="en-US" dirty="0">
                        <a:effectLst>
                          <a:outerShdw blurRad="38100" dist="38100" dir="2700000" algn="tl">
                            <a:srgbClr val="000000">
                              <a:alpha val="43137"/>
                            </a:srgbClr>
                          </a:outerShdw>
                        </a:effectLst>
                        <a:cs typeface="B Nazanin" pitchFamily="2" charset="-78"/>
                      </a:endParaRPr>
                    </a:p>
                  </a:txBody>
                  <a:tcPr/>
                </a:tc>
                <a:tc>
                  <a:txBody>
                    <a:bodyPr/>
                    <a:lstStyle/>
                    <a:p>
                      <a:pPr algn="ctr" rtl="1"/>
                      <a:r>
                        <a:rPr lang="fa-IR" dirty="0" smtClean="0">
                          <a:cs typeface="B Nazanin" pitchFamily="2" charset="-78"/>
                        </a:rPr>
                        <a:t>زایندگی در برابر رکود</a:t>
                      </a:r>
                      <a:endParaRPr lang="en-US" dirty="0">
                        <a:cs typeface="B Nazanin" pitchFamily="2" charset="-78"/>
                      </a:endParaRPr>
                    </a:p>
                  </a:txBody>
                  <a:tcPr/>
                </a:tc>
                <a:extLst>
                  <a:ext uri="{0D108BD9-81ED-4DB2-BD59-A6C34878D82A}">
                    <a16:rowId xmlns:a16="http://schemas.microsoft.com/office/drawing/2014/main" val="10002"/>
                  </a:ext>
                </a:extLst>
              </a:tr>
              <a:tr h="1349182">
                <a:tc>
                  <a:txBody>
                    <a:bodyPr/>
                    <a:lstStyle/>
                    <a:p>
                      <a:pPr algn="just" rtl="1"/>
                      <a:r>
                        <a:rPr lang="fa-IR" dirty="0" smtClean="0">
                          <a:cs typeface="B Nazanin" pitchFamily="2" charset="-78"/>
                        </a:rPr>
                        <a:t>افراد پیر</a:t>
                      </a:r>
                      <a:r>
                        <a:rPr lang="fa-IR" baseline="0" dirty="0" smtClean="0">
                          <a:cs typeface="B Nazanin" pitchFamily="2" charset="-78"/>
                        </a:rPr>
                        <a:t> به نوع آدمی که بودند می اندیشند. انسجام از این احساس ناشی می شود که زندگی همان گونه که اتفاق افتاده ارزش زیستن را داشته است. کسانی که از زندگی خود ناراضی هستند از مرگ می ترسند.</a:t>
                      </a:r>
                      <a:endParaRPr lang="en-US" dirty="0">
                        <a:cs typeface="B Nazanin" pitchFamily="2" charset="-78"/>
                      </a:endParaRPr>
                    </a:p>
                  </a:txBody>
                  <a:tcPr/>
                </a:tc>
                <a:tc>
                  <a:txBody>
                    <a:bodyPr/>
                    <a:lstStyle/>
                    <a:p>
                      <a:pPr algn="ctr" rtl="1"/>
                      <a:r>
                        <a:rPr lang="fa-IR" dirty="0" smtClean="0">
                          <a:effectLst>
                            <a:outerShdw blurRad="38100" dist="38100" dir="2700000" algn="tl">
                              <a:srgbClr val="000000">
                                <a:alpha val="43137"/>
                              </a:srgbClr>
                            </a:outerShdw>
                          </a:effectLst>
                          <a:cs typeface="B Nazanin" pitchFamily="2" charset="-78"/>
                        </a:rPr>
                        <a:t>اواخر بزرگسالی (پیری)</a:t>
                      </a:r>
                      <a:endParaRPr lang="en-US" dirty="0">
                        <a:effectLst>
                          <a:outerShdw blurRad="38100" dist="38100" dir="2700000" algn="tl">
                            <a:srgbClr val="000000">
                              <a:alpha val="43137"/>
                            </a:srgbClr>
                          </a:outerShdw>
                        </a:effectLst>
                        <a:cs typeface="B Nazanin" pitchFamily="2" charset="-78"/>
                      </a:endParaRPr>
                    </a:p>
                  </a:txBody>
                  <a:tcPr/>
                </a:tc>
                <a:tc>
                  <a:txBody>
                    <a:bodyPr/>
                    <a:lstStyle/>
                    <a:p>
                      <a:pPr algn="ctr" rtl="1"/>
                      <a:r>
                        <a:rPr lang="fa-IR" dirty="0" smtClean="0">
                          <a:cs typeface="B Nazanin" pitchFamily="2" charset="-78"/>
                        </a:rPr>
                        <a:t> انسجام خود در</a:t>
                      </a:r>
                      <a:r>
                        <a:rPr lang="fa-IR" baseline="0" dirty="0" smtClean="0">
                          <a:cs typeface="B Nazanin" pitchFamily="2" charset="-78"/>
                        </a:rPr>
                        <a:t> برابر ناامیدی</a:t>
                      </a:r>
                      <a:endParaRPr lang="en-US" dirty="0">
                        <a:cs typeface="B Nazanin" pitchFamily="2" charset="-78"/>
                      </a:endParaRP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20147400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490"/>
            <a:ext cx="8229600" cy="763525"/>
          </a:xfrm>
        </p:spPr>
        <p:txBody>
          <a:bodyPr>
            <a:noAutofit/>
          </a:bodyPr>
          <a:lstStyle/>
          <a:p>
            <a:pPr algn="ctr"/>
            <a:r>
              <a:rPr lang="fa-IR" sz="3200" dirty="0" smtClean="0">
                <a:solidFill>
                  <a:srgbClr val="FF0000"/>
                </a:solidFill>
                <a:cs typeface="B Titr" pitchFamily="2" charset="-78"/>
              </a:rPr>
              <a:t>ارزیابی نظریه روانی – اجتماعی اریکسون</a:t>
            </a:r>
            <a:endParaRPr lang="fa-IR" sz="3200" dirty="0">
              <a:solidFill>
                <a:srgbClr val="FF0000"/>
              </a:solidFill>
              <a:cs typeface="B Titr" pitchFamily="2" charset="-78"/>
            </a:endParaRPr>
          </a:p>
        </p:txBody>
      </p:sp>
      <p:sp>
        <p:nvSpPr>
          <p:cNvPr id="3" name="Content Placeholder 2"/>
          <p:cNvSpPr>
            <a:spLocks noGrp="1"/>
          </p:cNvSpPr>
          <p:nvPr>
            <p:ph idx="1"/>
          </p:nvPr>
        </p:nvSpPr>
        <p:spPr>
          <a:xfrm>
            <a:off x="457200" y="1291130"/>
            <a:ext cx="8229600" cy="4428445"/>
          </a:xfrm>
        </p:spPr>
        <p:txBody>
          <a:bodyPr>
            <a:normAutofit/>
          </a:bodyPr>
          <a:lstStyle/>
          <a:p>
            <a:pPr algn="just" rtl="1">
              <a:buFont typeface="Wingdings" pitchFamily="2" charset="2"/>
              <a:buChar char="v"/>
            </a:pPr>
            <a:r>
              <a:rPr lang="fa-IR" dirty="0">
                <a:cs typeface="B Titr" pitchFamily="2" charset="-78"/>
              </a:rPr>
              <a:t>اریکسون یک دیدگاه واقع‌گرایانه‌تر در مورد رشد </a:t>
            </a:r>
            <a:r>
              <a:rPr lang="fa-IR" dirty="0" smtClean="0">
                <a:cs typeface="B Titr" pitchFamily="2" charset="-78"/>
              </a:rPr>
              <a:t>را </a:t>
            </a:r>
            <a:r>
              <a:rPr lang="fa-IR" dirty="0">
                <a:cs typeface="B Titr" pitchFamily="2" charset="-78"/>
              </a:rPr>
              <a:t>مورد توجه قرار داده است. </a:t>
            </a:r>
            <a:endParaRPr lang="fa-IR" dirty="0" smtClean="0">
              <a:cs typeface="B Titr" pitchFamily="2" charset="-78"/>
            </a:endParaRPr>
          </a:p>
          <a:p>
            <a:pPr algn="just" rtl="1">
              <a:buFont typeface="Wingdings" pitchFamily="2" charset="2"/>
              <a:buChar char="v"/>
            </a:pPr>
            <a:r>
              <a:rPr lang="fa-IR" dirty="0" smtClean="0">
                <a:cs typeface="B Titr" pitchFamily="2" charset="-78"/>
              </a:rPr>
              <a:t>یکی </a:t>
            </a:r>
            <a:r>
              <a:rPr lang="fa-IR" dirty="0">
                <a:cs typeface="B Titr" pitchFamily="2" charset="-78"/>
              </a:rPr>
              <a:t>از نقاط قوت نظریه‌ی اریکسون، توانایی آن برای ایجاد پیوند بین رشد پراهمیت روانی- اجتماعی در سرتاسر طول عمر افراد است.</a:t>
            </a:r>
            <a:endParaRPr lang="fa-IR" dirty="0" smtClean="0">
              <a:cs typeface="B Titr" pitchFamily="2" charset="-78"/>
            </a:endParaRPr>
          </a:p>
          <a:p>
            <a:pPr algn="just" rtl="1">
              <a:buFont typeface="Wingdings" pitchFamily="2" charset="2"/>
              <a:buChar char="v"/>
            </a:pPr>
            <a:r>
              <a:rPr lang="fa-IR" dirty="0" smtClean="0">
                <a:cs typeface="B Titr" pitchFamily="2" charset="-78"/>
              </a:rPr>
              <a:t>به </a:t>
            </a:r>
            <a:r>
              <a:rPr lang="fa-IR" dirty="0">
                <a:cs typeface="B Titr" pitchFamily="2" charset="-78"/>
              </a:rPr>
              <a:t>خاطر اریکسون، دوران بزرگسالی میانی و بزرگسالی </a:t>
            </a:r>
            <a:r>
              <a:rPr lang="fa-IR" dirty="0" smtClean="0">
                <a:cs typeface="B Titr" pitchFamily="2" charset="-78"/>
              </a:rPr>
              <a:t>نهایی </a:t>
            </a:r>
            <a:r>
              <a:rPr lang="fa-IR" dirty="0">
                <a:cs typeface="B Titr" pitchFamily="2" charset="-78"/>
              </a:rPr>
              <a:t>به عنوان دوران‌های فعال و قابل توجهی از زندگی محسوب می‌شوند که در رشد شخصی از اهمیت بسیار زیادی برخوردارند</a:t>
            </a:r>
            <a:r>
              <a:rPr lang="fa-IR" dirty="0" smtClean="0">
                <a:cs typeface="B Titr" pitchFamily="2" charset="-78"/>
              </a:rPr>
              <a:t>.</a:t>
            </a:r>
          </a:p>
        </p:txBody>
      </p:sp>
      <p:sp>
        <p:nvSpPr>
          <p:cNvPr id="4" name="Slide Number Placeholder 3"/>
          <p:cNvSpPr>
            <a:spLocks noGrp="1"/>
          </p:cNvSpPr>
          <p:nvPr>
            <p:ph type="sldNum" sz="quarter" idx="12"/>
          </p:nvPr>
        </p:nvSpPr>
        <p:spPr/>
        <p:txBody>
          <a:bodyPr/>
          <a:lstStyle/>
          <a:p>
            <a:fld id="{221947D8-F89B-4E30-9AFC-72B6C3B72886}" type="slidenum">
              <a:rPr lang="fa-IR" smtClean="0"/>
              <a:pPr/>
              <a:t>24</a:t>
            </a:fld>
            <a:endParaRPr lang="fa-IR"/>
          </a:p>
        </p:txBody>
      </p:sp>
    </p:spTree>
    <p:extLst>
      <p:ext uri="{BB962C8B-B14F-4D97-AF65-F5344CB8AC3E}">
        <p14:creationId xmlns:p14="http://schemas.microsoft.com/office/powerpoint/2010/main" val="2412145277"/>
      </p:ext>
    </p:extLst>
  </p:cSld>
  <p:clrMapOvr>
    <a:masterClrMapping/>
  </p:clrMapOvr>
  <mc:AlternateContent xmlns:mc="http://schemas.openxmlformats.org/markup-compatibility/2006" xmlns:p14="http://schemas.microsoft.com/office/powerpoint/2010/main">
    <mc:Choice Requires="p14">
      <p:transition spd="slow" p14:dur="3900">
        <p14:glitter dir="r"/>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490"/>
            <a:ext cx="8229600" cy="763525"/>
          </a:xfrm>
        </p:spPr>
        <p:txBody>
          <a:bodyPr>
            <a:noAutofit/>
          </a:bodyPr>
          <a:lstStyle/>
          <a:p>
            <a:pPr algn="ctr"/>
            <a:r>
              <a:rPr lang="fa-IR" sz="3200" dirty="0" smtClean="0">
                <a:solidFill>
                  <a:srgbClr val="FF0000"/>
                </a:solidFill>
                <a:cs typeface="B Titr" pitchFamily="2" charset="-78"/>
              </a:rPr>
              <a:t>ارزیابی نظریه روانی – اجتماعی اریکسون</a:t>
            </a:r>
            <a:endParaRPr lang="fa-IR" sz="3200" dirty="0">
              <a:solidFill>
                <a:srgbClr val="FF0000"/>
              </a:solidFill>
              <a:cs typeface="B Titr" pitchFamily="2" charset="-78"/>
            </a:endParaRPr>
          </a:p>
        </p:txBody>
      </p:sp>
      <p:sp>
        <p:nvSpPr>
          <p:cNvPr id="3" name="Content Placeholder 2"/>
          <p:cNvSpPr>
            <a:spLocks noGrp="1"/>
          </p:cNvSpPr>
          <p:nvPr>
            <p:ph idx="1"/>
          </p:nvPr>
        </p:nvSpPr>
        <p:spPr>
          <a:xfrm>
            <a:off x="457200" y="1291130"/>
            <a:ext cx="8229600" cy="4428445"/>
          </a:xfrm>
        </p:spPr>
        <p:txBody>
          <a:bodyPr>
            <a:normAutofit lnSpcReduction="10000"/>
          </a:bodyPr>
          <a:lstStyle/>
          <a:p>
            <a:pPr algn="just" rtl="1">
              <a:buFont typeface="Wingdings" pitchFamily="2" charset="2"/>
              <a:buChar char="v"/>
            </a:pPr>
            <a:r>
              <a:rPr lang="fa-IR" dirty="0" smtClean="0">
                <a:cs typeface="B Titr" pitchFamily="2" charset="-78"/>
              </a:rPr>
              <a:t>نظریه‌ی </a:t>
            </a:r>
            <a:r>
              <a:rPr lang="fa-IR" dirty="0">
                <a:cs typeface="B Titr" pitchFamily="2" charset="-78"/>
              </a:rPr>
              <a:t>اریکسون </a:t>
            </a:r>
            <a:r>
              <a:rPr lang="fa-IR" dirty="0" smtClean="0">
                <a:cs typeface="B Titr" pitchFamily="2" charset="-78"/>
              </a:rPr>
              <a:t>به </a:t>
            </a:r>
            <a:r>
              <a:rPr lang="fa-IR" dirty="0">
                <a:cs typeface="B Titr" pitchFamily="2" charset="-78"/>
              </a:rPr>
              <a:t>شکل یک بازبینی توصیفی از رشد </a:t>
            </a:r>
            <a:r>
              <a:rPr lang="fa-IR" dirty="0" smtClean="0">
                <a:cs typeface="B Titr" pitchFamily="2" charset="-78"/>
              </a:rPr>
              <a:t>هیجانی </a:t>
            </a:r>
            <a:r>
              <a:rPr lang="fa-IR" dirty="0">
                <a:cs typeface="B Titr" pitchFamily="2" charset="-78"/>
              </a:rPr>
              <a:t>و اجتماعی انسان </a:t>
            </a:r>
            <a:r>
              <a:rPr lang="fa-IR" dirty="0" smtClean="0">
                <a:cs typeface="B Titr" pitchFamily="2" charset="-78"/>
              </a:rPr>
              <a:t>ارایه </a:t>
            </a:r>
            <a:r>
              <a:rPr lang="fa-IR" dirty="0">
                <a:cs typeface="B Titr" pitchFamily="2" charset="-78"/>
              </a:rPr>
              <a:t>شده است که به شکل مناسبی، به توضیح در مورد چرایی و چگونگی رخ دادن این رشد نمی‌پردازد</a:t>
            </a:r>
            <a:r>
              <a:rPr lang="fa-IR" dirty="0" smtClean="0">
                <a:cs typeface="B Titr" pitchFamily="2" charset="-78"/>
              </a:rPr>
              <a:t>.</a:t>
            </a:r>
          </a:p>
          <a:p>
            <a:pPr algn="just" rtl="1">
              <a:buFont typeface="Wingdings" pitchFamily="2" charset="2"/>
              <a:buChar char="v"/>
            </a:pPr>
            <a:r>
              <a:rPr lang="fa-IR" dirty="0" smtClean="0">
                <a:cs typeface="B Titr" pitchFamily="2" charset="-78"/>
              </a:rPr>
              <a:t> </a:t>
            </a:r>
            <a:r>
              <a:rPr lang="fa-IR" dirty="0">
                <a:cs typeface="B Titr" pitchFamily="2" charset="-78"/>
              </a:rPr>
              <a:t>به عنوان مثال، اریکسون به وضوح توضیح نداده است که چگونه نتیجه‌ی یک مرحله‌ی روانی- اجتماعی می‌تواند بر روی شخصیت یک فرد در مرحله‌ی بعدی تاثیر بگذارد</a:t>
            </a:r>
            <a:r>
              <a:rPr lang="fa-IR" dirty="0" smtClean="0">
                <a:cs typeface="B Titr" pitchFamily="2" charset="-78"/>
              </a:rPr>
              <a:t>.</a:t>
            </a:r>
          </a:p>
          <a:p>
            <a:pPr algn="just" rtl="1">
              <a:buFont typeface="Wingdings" pitchFamily="2" charset="2"/>
              <a:buChar char="v"/>
            </a:pPr>
            <a:r>
              <a:rPr lang="fa-IR" dirty="0">
                <a:cs typeface="B Titr" pitchFamily="2" charset="-78"/>
              </a:rPr>
              <a:t>بسیاری از افراد متوجه شدند که می‌توانند در مورد مراحل مختلف چرخه‌ی زندگی و به دنبال تجربیات شخصی خود، با این نظریه ارتباط برقرار کنند، براین اساس نظریه‌ی اریکسون از اعتبار خوبی برخوردار است. </a:t>
            </a:r>
          </a:p>
          <a:p>
            <a:pPr algn="just" rtl="1">
              <a:buFont typeface="Wingdings" pitchFamily="2" charset="2"/>
              <a:buChar char="v"/>
            </a:pPr>
            <a:endParaRPr lang="fa-IR" sz="2800" dirty="0">
              <a:cs typeface="B Titr" pitchFamily="2" charset="-78"/>
            </a:endParaRPr>
          </a:p>
        </p:txBody>
      </p:sp>
      <p:sp>
        <p:nvSpPr>
          <p:cNvPr id="4" name="Slide Number Placeholder 3"/>
          <p:cNvSpPr>
            <a:spLocks noGrp="1"/>
          </p:cNvSpPr>
          <p:nvPr>
            <p:ph type="sldNum" sz="quarter" idx="12"/>
          </p:nvPr>
        </p:nvSpPr>
        <p:spPr/>
        <p:txBody>
          <a:bodyPr/>
          <a:lstStyle/>
          <a:p>
            <a:fld id="{221947D8-F89B-4E30-9AFC-72B6C3B72886}" type="slidenum">
              <a:rPr lang="fa-IR" smtClean="0"/>
              <a:pPr/>
              <a:t>25</a:t>
            </a:fld>
            <a:endParaRPr lang="fa-IR"/>
          </a:p>
        </p:txBody>
      </p:sp>
    </p:spTree>
    <p:extLst>
      <p:ext uri="{BB962C8B-B14F-4D97-AF65-F5344CB8AC3E}">
        <p14:creationId xmlns:p14="http://schemas.microsoft.com/office/powerpoint/2010/main" val="1088290682"/>
      </p:ext>
    </p:extLst>
  </p:cSld>
  <p:clrMapOvr>
    <a:masterClrMapping/>
  </p:clrMapOvr>
  <mc:AlternateContent xmlns:mc="http://schemas.openxmlformats.org/markup-compatibility/2006" xmlns:p14="http://schemas.microsoft.com/office/powerpoint/2010/main">
    <mc:Choice Requires="p14">
      <p:transition spd="slow" p14:dur="3900">
        <p14:glitter dir="r"/>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490"/>
            <a:ext cx="8229600" cy="763525"/>
          </a:xfrm>
        </p:spPr>
        <p:txBody>
          <a:bodyPr>
            <a:noAutofit/>
          </a:bodyPr>
          <a:lstStyle/>
          <a:p>
            <a:pPr algn="ctr"/>
            <a:r>
              <a:rPr lang="fa-IR" sz="3200" dirty="0" smtClean="0">
                <a:solidFill>
                  <a:srgbClr val="FF0000"/>
                </a:solidFill>
                <a:cs typeface="B Titr" pitchFamily="2" charset="-78"/>
              </a:rPr>
              <a:t>خدمات نظریه روانکاوی</a:t>
            </a:r>
            <a:endParaRPr lang="fa-IR" sz="3200" dirty="0">
              <a:solidFill>
                <a:srgbClr val="FF0000"/>
              </a:solidFill>
              <a:cs typeface="B Titr" pitchFamily="2" charset="-78"/>
            </a:endParaRPr>
          </a:p>
        </p:txBody>
      </p:sp>
      <p:sp>
        <p:nvSpPr>
          <p:cNvPr id="3" name="Content Placeholder 2"/>
          <p:cNvSpPr>
            <a:spLocks noGrp="1"/>
          </p:cNvSpPr>
          <p:nvPr>
            <p:ph idx="1"/>
          </p:nvPr>
        </p:nvSpPr>
        <p:spPr>
          <a:xfrm>
            <a:off x="457200" y="1291130"/>
            <a:ext cx="8229600" cy="4428445"/>
          </a:xfrm>
        </p:spPr>
        <p:txBody>
          <a:bodyPr>
            <a:normAutofit/>
          </a:bodyPr>
          <a:lstStyle/>
          <a:p>
            <a:pPr algn="just" rtl="1">
              <a:buFont typeface="Wingdings" pitchFamily="2" charset="2"/>
              <a:buChar char="v"/>
            </a:pPr>
            <a:r>
              <a:rPr lang="fa-IR" sz="2800" dirty="0" smtClean="0">
                <a:cs typeface="B Titr" pitchFamily="2" charset="-78"/>
              </a:rPr>
              <a:t>مهمترین امتیاز دیدگاه روانکاوی تاکید آن بر تاریخچه زندگی منحصر به فرد شخص است.</a:t>
            </a:r>
          </a:p>
          <a:p>
            <a:pPr algn="just" rtl="1">
              <a:buFont typeface="Wingdings" pitchFamily="2" charset="2"/>
              <a:buChar char="v"/>
            </a:pPr>
            <a:r>
              <a:rPr lang="fa-IR" sz="2800" dirty="0" smtClean="0">
                <a:cs typeface="B Titr" pitchFamily="2" charset="-78"/>
              </a:rPr>
              <a:t>نظریه پردازان هماهنگ با این دیدگاه، روش بالینی یا مورد پژوهی را اختیار می کنندکه اطلاعات به دست آمده از منابع مختلف را ترکیب می کند و تصویر مشروحی از شخصیت فرد در اختیار می گذارد.</a:t>
            </a:r>
            <a:endParaRPr lang="fa-IR" dirty="0">
              <a:cs typeface="B Titr" pitchFamily="2" charset="-78"/>
            </a:endParaRPr>
          </a:p>
          <a:p>
            <a:pPr algn="just" rtl="1">
              <a:buFont typeface="Wingdings" pitchFamily="2" charset="2"/>
              <a:buChar char="v"/>
            </a:pPr>
            <a:r>
              <a:rPr lang="fa-IR" sz="2800" dirty="0" smtClean="0">
                <a:cs typeface="B Titr" pitchFamily="2" charset="-78"/>
              </a:rPr>
              <a:t>نظریه روانکاوی الهام بخش پژوهش های زیادی در جنبه های مختلف رشد هیجانی – اجتماعی بوده که دلبستگی، شیوه های فرزندپروری، هویت و ..... از آن جمله اند.</a:t>
            </a:r>
            <a:endParaRPr lang="en-US" sz="2800" dirty="0" smtClean="0">
              <a:cs typeface="B Titr" pitchFamily="2" charset="-78"/>
            </a:endParaRPr>
          </a:p>
          <a:p>
            <a:pPr marL="0" indent="0" algn="just" rtl="1">
              <a:buNone/>
            </a:pPr>
            <a:endParaRPr lang="fa-IR" sz="2800" dirty="0">
              <a:cs typeface="B Titr" pitchFamily="2" charset="-78"/>
            </a:endParaRPr>
          </a:p>
        </p:txBody>
      </p:sp>
      <p:sp>
        <p:nvSpPr>
          <p:cNvPr id="4" name="Slide Number Placeholder 3"/>
          <p:cNvSpPr>
            <a:spLocks noGrp="1"/>
          </p:cNvSpPr>
          <p:nvPr>
            <p:ph type="sldNum" sz="quarter" idx="12"/>
          </p:nvPr>
        </p:nvSpPr>
        <p:spPr/>
        <p:txBody>
          <a:bodyPr/>
          <a:lstStyle/>
          <a:p>
            <a:fld id="{221947D8-F89B-4E30-9AFC-72B6C3B72886}" type="slidenum">
              <a:rPr lang="fa-IR" smtClean="0"/>
              <a:pPr/>
              <a:t>26</a:t>
            </a:fld>
            <a:endParaRPr lang="fa-IR"/>
          </a:p>
        </p:txBody>
      </p:sp>
    </p:spTree>
    <p:extLst>
      <p:ext uri="{BB962C8B-B14F-4D97-AF65-F5344CB8AC3E}">
        <p14:creationId xmlns:p14="http://schemas.microsoft.com/office/powerpoint/2010/main" val="522153616"/>
      </p:ext>
    </p:extLst>
  </p:cSld>
  <p:clrMapOvr>
    <a:masterClrMapping/>
  </p:clrMapOvr>
  <mc:AlternateContent xmlns:mc="http://schemas.openxmlformats.org/markup-compatibility/2006" xmlns:p14="http://schemas.microsoft.com/office/powerpoint/2010/main">
    <mc:Choice Requires="p14">
      <p:transition spd="slow" p14:dur="3900">
        <p14:glitter dir="r"/>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490"/>
            <a:ext cx="8229600" cy="763525"/>
          </a:xfrm>
        </p:spPr>
        <p:txBody>
          <a:bodyPr>
            <a:noAutofit/>
          </a:bodyPr>
          <a:lstStyle/>
          <a:p>
            <a:pPr algn="ctr"/>
            <a:r>
              <a:rPr lang="fa-IR" sz="3200" dirty="0" smtClean="0">
                <a:solidFill>
                  <a:srgbClr val="FF0000"/>
                </a:solidFill>
                <a:cs typeface="B Titr" pitchFamily="2" charset="-78"/>
              </a:rPr>
              <a:t>خدمات نظریه روانکاوی</a:t>
            </a:r>
            <a:endParaRPr lang="fa-IR" sz="3200" dirty="0">
              <a:solidFill>
                <a:srgbClr val="FF0000"/>
              </a:solidFill>
              <a:cs typeface="B Titr" pitchFamily="2" charset="-78"/>
            </a:endParaRPr>
          </a:p>
        </p:txBody>
      </p:sp>
      <p:sp>
        <p:nvSpPr>
          <p:cNvPr id="3" name="Content Placeholder 2"/>
          <p:cNvSpPr>
            <a:spLocks noGrp="1"/>
          </p:cNvSpPr>
          <p:nvPr>
            <p:ph idx="1"/>
          </p:nvPr>
        </p:nvSpPr>
        <p:spPr>
          <a:xfrm>
            <a:off x="457200" y="1291130"/>
            <a:ext cx="8229600" cy="4428445"/>
          </a:xfrm>
        </p:spPr>
        <p:txBody>
          <a:bodyPr>
            <a:normAutofit/>
          </a:bodyPr>
          <a:lstStyle/>
          <a:p>
            <a:pPr algn="just" rtl="1">
              <a:buFont typeface="Wingdings" pitchFamily="2" charset="2"/>
              <a:buChar char="v"/>
            </a:pPr>
            <a:endParaRPr lang="fa-IR" dirty="0">
              <a:cs typeface="B Titr" pitchFamily="2" charset="-78"/>
            </a:endParaRPr>
          </a:p>
          <a:p>
            <a:pPr algn="just" rtl="1">
              <a:buFont typeface="Wingdings" pitchFamily="2" charset="2"/>
              <a:buChar char="v"/>
            </a:pPr>
            <a:r>
              <a:rPr lang="fa-IR" dirty="0">
                <a:cs typeface="B Titr" pitchFamily="2" charset="-78"/>
              </a:rPr>
              <a:t>دیدگاه روانکاوی به رغم خدمات گسترده، دیگر در روند اصلی پژوهش رشد انسان قرار ندارد. </a:t>
            </a:r>
          </a:p>
          <a:p>
            <a:pPr algn="just" rtl="1">
              <a:buFont typeface="Wingdings" pitchFamily="2" charset="2"/>
              <a:buChar char="v"/>
            </a:pPr>
            <a:r>
              <a:rPr lang="fa-IR" dirty="0">
                <a:cs typeface="B Titr" pitchFamily="2" charset="-78"/>
              </a:rPr>
              <a:t>پایبندی شدید به رویکرد بالینی و عدم توجه به روش های دیگر</a:t>
            </a:r>
          </a:p>
          <a:p>
            <a:pPr algn="just" rtl="1">
              <a:buFont typeface="Wingdings" pitchFamily="2" charset="2"/>
              <a:buChar char="v"/>
            </a:pPr>
            <a:r>
              <a:rPr lang="fa-IR" dirty="0">
                <a:cs typeface="B Titr" pitchFamily="2" charset="-78"/>
              </a:rPr>
              <a:t>تعدادی از مفاهیم روانکاوی، مانند مراحل </a:t>
            </a:r>
            <a:r>
              <a:rPr lang="fa-IR" dirty="0" smtClean="0">
                <a:cs typeface="B Titr" pitchFamily="2" charset="-78"/>
              </a:rPr>
              <a:t>روانی-جنسی </a:t>
            </a:r>
            <a:r>
              <a:rPr lang="fa-IR" dirty="0">
                <a:cs typeface="B Titr" pitchFamily="2" charset="-78"/>
              </a:rPr>
              <a:t>و عملکرد </a:t>
            </a:r>
            <a:r>
              <a:rPr lang="fa-IR" dirty="0" smtClean="0">
                <a:cs typeface="B Titr" pitchFamily="2" charset="-78"/>
              </a:rPr>
              <a:t>«خود» </a:t>
            </a:r>
            <a:r>
              <a:rPr lang="fa-IR" dirty="0">
                <a:cs typeface="B Titr" pitchFamily="2" charset="-78"/>
              </a:rPr>
              <a:t>به قدری مبهم هستند که آزمایش کردن آنها به صورت تجربی مشکل یا غیر ممکن است. </a:t>
            </a:r>
          </a:p>
          <a:p>
            <a:pPr algn="just" rtl="1">
              <a:buFont typeface="Wingdings" pitchFamily="2" charset="2"/>
              <a:buChar char="v"/>
            </a:pPr>
            <a:endParaRPr lang="fa-IR" dirty="0">
              <a:cs typeface="B Titr" pitchFamily="2" charset="-78"/>
            </a:endParaRPr>
          </a:p>
          <a:p>
            <a:pPr marL="0" indent="0" algn="just" rtl="1">
              <a:buNone/>
            </a:pPr>
            <a:endParaRPr lang="fa-IR" sz="2800" dirty="0">
              <a:cs typeface="B Titr" pitchFamily="2" charset="-78"/>
            </a:endParaRPr>
          </a:p>
        </p:txBody>
      </p:sp>
      <p:sp>
        <p:nvSpPr>
          <p:cNvPr id="4" name="Slide Number Placeholder 3"/>
          <p:cNvSpPr>
            <a:spLocks noGrp="1"/>
          </p:cNvSpPr>
          <p:nvPr>
            <p:ph type="sldNum" sz="quarter" idx="12"/>
          </p:nvPr>
        </p:nvSpPr>
        <p:spPr/>
        <p:txBody>
          <a:bodyPr/>
          <a:lstStyle/>
          <a:p>
            <a:fld id="{221947D8-F89B-4E30-9AFC-72B6C3B72886}" type="slidenum">
              <a:rPr lang="fa-IR" smtClean="0"/>
              <a:pPr/>
              <a:t>27</a:t>
            </a:fld>
            <a:endParaRPr lang="fa-IR"/>
          </a:p>
        </p:txBody>
      </p:sp>
    </p:spTree>
    <p:extLst>
      <p:ext uri="{BB962C8B-B14F-4D97-AF65-F5344CB8AC3E}">
        <p14:creationId xmlns:p14="http://schemas.microsoft.com/office/powerpoint/2010/main" val="2495754376"/>
      </p:ext>
    </p:extLst>
  </p:cSld>
  <p:clrMapOvr>
    <a:masterClrMapping/>
  </p:clrMapOvr>
  <mc:AlternateContent xmlns:mc="http://schemas.openxmlformats.org/markup-compatibility/2006" xmlns:p14="http://schemas.microsoft.com/office/powerpoint/2010/main">
    <mc:Choice Requires="p14">
      <p:transition spd="slow" p14:dur="3900">
        <p14:glitter dir="r"/>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490"/>
            <a:ext cx="8229600" cy="763525"/>
          </a:xfrm>
        </p:spPr>
        <p:txBody>
          <a:bodyPr>
            <a:noAutofit/>
          </a:bodyPr>
          <a:lstStyle/>
          <a:p>
            <a:pPr algn="ctr"/>
            <a:r>
              <a:rPr lang="fa-IR" sz="3200" dirty="0" smtClean="0">
                <a:solidFill>
                  <a:srgbClr val="FF0000"/>
                </a:solidFill>
                <a:cs typeface="B Titr" pitchFamily="2" charset="-78"/>
              </a:rPr>
              <a:t>فعالیت یادگیری</a:t>
            </a:r>
            <a:endParaRPr lang="fa-IR" sz="3200" dirty="0">
              <a:solidFill>
                <a:srgbClr val="FF0000"/>
              </a:solidFill>
              <a:cs typeface="B Titr" pitchFamily="2" charset="-78"/>
            </a:endParaRPr>
          </a:p>
        </p:txBody>
      </p:sp>
      <p:sp>
        <p:nvSpPr>
          <p:cNvPr id="3" name="Content Placeholder 2"/>
          <p:cNvSpPr>
            <a:spLocks noGrp="1"/>
          </p:cNvSpPr>
          <p:nvPr>
            <p:ph idx="1"/>
          </p:nvPr>
        </p:nvSpPr>
        <p:spPr>
          <a:xfrm>
            <a:off x="457200" y="1291130"/>
            <a:ext cx="8229600" cy="4428445"/>
          </a:xfrm>
        </p:spPr>
        <p:txBody>
          <a:bodyPr>
            <a:normAutofit/>
          </a:bodyPr>
          <a:lstStyle/>
          <a:p>
            <a:pPr algn="just" rtl="1">
              <a:buFont typeface="Wingdings" pitchFamily="2" charset="2"/>
              <a:buChar char="v"/>
            </a:pPr>
            <a:endParaRPr lang="fa-IR" dirty="0">
              <a:cs typeface="B Titr" pitchFamily="2" charset="-78"/>
            </a:endParaRPr>
          </a:p>
          <a:p>
            <a:pPr algn="just" rtl="1">
              <a:buFont typeface="Wingdings" pitchFamily="2" charset="2"/>
              <a:buChar char="v"/>
            </a:pPr>
            <a:r>
              <a:rPr lang="fa-IR" dirty="0" smtClean="0">
                <a:cs typeface="B Titr" pitchFamily="2" charset="-78"/>
              </a:rPr>
              <a:t>دیدگاه های رفتارگرایی و یادگیری اجتماعی (شناختی- اجتماعی) </a:t>
            </a:r>
            <a:r>
              <a:rPr lang="fa-IR" dirty="0">
                <a:cs typeface="B Titr" pitchFamily="2" charset="-78"/>
              </a:rPr>
              <a:t>را </a:t>
            </a:r>
            <a:r>
              <a:rPr lang="fa-IR" dirty="0" smtClean="0">
                <a:cs typeface="B Titr" pitchFamily="2" charset="-78"/>
              </a:rPr>
              <a:t>مطالعه کرده و محورهای اصلی آن ها در رشد را به طور خلاصه نوشته و تا هفته بعد به آدرس زیر ارسال نمایید.</a:t>
            </a:r>
            <a:endParaRPr lang="en-US" dirty="0" smtClean="0">
              <a:cs typeface="B Titr" pitchFamily="2" charset="-78"/>
            </a:endParaRPr>
          </a:p>
          <a:p>
            <a:pPr algn="just" rtl="1">
              <a:buFont typeface="Wingdings" pitchFamily="2" charset="2"/>
              <a:buChar char="v"/>
            </a:pPr>
            <a:r>
              <a:rPr lang="fa-IR" dirty="0" smtClean="0">
                <a:cs typeface="B Titr" pitchFamily="2" charset="-78"/>
              </a:rPr>
              <a:t>نوشتن </a:t>
            </a:r>
            <a:r>
              <a:rPr lang="fa-IR" dirty="0" smtClean="0">
                <a:solidFill>
                  <a:srgbClr val="FF0000"/>
                </a:solidFill>
                <a:cs typeface="B Titr" pitchFamily="2" charset="-78"/>
              </a:rPr>
              <a:t>مشخصات کامل و شماره کلاس</a:t>
            </a:r>
            <a:r>
              <a:rPr lang="fa-IR" dirty="0" smtClean="0">
                <a:cs typeface="B Titr" pitchFamily="2" charset="-78"/>
              </a:rPr>
              <a:t> فراموش نشود.</a:t>
            </a:r>
          </a:p>
          <a:p>
            <a:pPr algn="just">
              <a:buFont typeface="Wingdings" pitchFamily="2" charset="2"/>
              <a:buChar char="v"/>
            </a:pPr>
            <a:r>
              <a:rPr lang="en-US" sz="3600" b="1" dirty="0" smtClean="0">
                <a:solidFill>
                  <a:srgbClr val="FF0000"/>
                </a:solidFill>
                <a:cs typeface="B Titr" pitchFamily="2" charset="-78"/>
              </a:rPr>
              <a:t>aeghbali88@gmail.com</a:t>
            </a:r>
          </a:p>
          <a:p>
            <a:pPr algn="just">
              <a:buFont typeface="Wingdings" pitchFamily="2" charset="2"/>
              <a:buChar char="v"/>
            </a:pPr>
            <a:endParaRPr lang="fa-IR" sz="3600" b="1" dirty="0">
              <a:solidFill>
                <a:srgbClr val="FF0000"/>
              </a:solidFill>
              <a:cs typeface="B Titr" pitchFamily="2" charset="-78"/>
            </a:endParaRPr>
          </a:p>
          <a:p>
            <a:pPr algn="just" rtl="1">
              <a:buFont typeface="Wingdings" pitchFamily="2" charset="2"/>
              <a:buChar char="v"/>
            </a:pPr>
            <a:endParaRPr lang="fa-IR" dirty="0">
              <a:cs typeface="B Titr" pitchFamily="2" charset="-78"/>
            </a:endParaRPr>
          </a:p>
          <a:p>
            <a:pPr marL="0" indent="0" algn="just" rtl="1">
              <a:buNone/>
            </a:pPr>
            <a:endParaRPr lang="fa-IR" sz="2800" dirty="0">
              <a:cs typeface="B Titr" pitchFamily="2" charset="-78"/>
            </a:endParaRPr>
          </a:p>
        </p:txBody>
      </p:sp>
      <p:sp>
        <p:nvSpPr>
          <p:cNvPr id="4" name="Slide Number Placeholder 3"/>
          <p:cNvSpPr>
            <a:spLocks noGrp="1"/>
          </p:cNvSpPr>
          <p:nvPr>
            <p:ph type="sldNum" sz="quarter" idx="12"/>
          </p:nvPr>
        </p:nvSpPr>
        <p:spPr/>
        <p:txBody>
          <a:bodyPr/>
          <a:lstStyle/>
          <a:p>
            <a:fld id="{221947D8-F89B-4E30-9AFC-72B6C3B72886}" type="slidenum">
              <a:rPr lang="fa-IR" smtClean="0"/>
              <a:pPr/>
              <a:t>28</a:t>
            </a:fld>
            <a:endParaRPr lang="fa-IR"/>
          </a:p>
        </p:txBody>
      </p:sp>
    </p:spTree>
    <p:extLst>
      <p:ext uri="{BB962C8B-B14F-4D97-AF65-F5344CB8AC3E}">
        <p14:creationId xmlns:p14="http://schemas.microsoft.com/office/powerpoint/2010/main" val="2108901241"/>
      </p:ext>
    </p:extLst>
  </p:cSld>
  <p:clrMapOvr>
    <a:masterClrMapping/>
  </p:clrMapOvr>
  <mc:AlternateContent xmlns:mc="http://schemas.openxmlformats.org/markup-compatibility/2006" xmlns:p14="http://schemas.microsoft.com/office/powerpoint/2010/main">
    <mc:Choice Requires="p14">
      <p:transition spd="slow" p14:dur="3900">
        <p14:glitter dir="r"/>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490"/>
            <a:ext cx="8229600" cy="1221640"/>
          </a:xfrm>
        </p:spPr>
        <p:txBody>
          <a:bodyPr>
            <a:noAutofit/>
          </a:bodyPr>
          <a:lstStyle/>
          <a:p>
            <a:pPr algn="ctr" rtl="1"/>
            <a:r>
              <a:rPr lang="fa-IR" sz="2800" dirty="0">
                <a:solidFill>
                  <a:srgbClr val="FF0000"/>
                </a:solidFill>
                <a:cs typeface="B Titr" pitchFamily="2" charset="-78"/>
              </a:rPr>
              <a:t>ویژگی های </a:t>
            </a:r>
            <a:r>
              <a:rPr lang="fa-IR" sz="2800" dirty="0" smtClean="0">
                <a:solidFill>
                  <a:srgbClr val="FF0000"/>
                </a:solidFill>
                <a:cs typeface="B Titr" pitchFamily="2" charset="-78"/>
              </a:rPr>
              <a:t>بارزنظریه روانی – اجتماعی اریکسون</a:t>
            </a:r>
            <a:endParaRPr lang="fa-IR" sz="2800" dirty="0">
              <a:solidFill>
                <a:srgbClr val="FF0000"/>
              </a:solidFill>
              <a:cs typeface="B Titr" pitchFamily="2" charset="-78"/>
            </a:endParaRPr>
          </a:p>
        </p:txBody>
      </p:sp>
      <p:sp>
        <p:nvSpPr>
          <p:cNvPr id="3" name="Content Placeholder 2"/>
          <p:cNvSpPr>
            <a:spLocks noGrp="1"/>
          </p:cNvSpPr>
          <p:nvPr>
            <p:ph idx="1"/>
          </p:nvPr>
        </p:nvSpPr>
        <p:spPr>
          <a:xfrm>
            <a:off x="457200" y="1291130"/>
            <a:ext cx="8229600" cy="4428445"/>
          </a:xfrm>
        </p:spPr>
        <p:txBody>
          <a:bodyPr>
            <a:normAutofit/>
          </a:bodyPr>
          <a:lstStyle/>
          <a:p>
            <a:pPr algn="just" rtl="1">
              <a:buFont typeface="Wingdings" pitchFamily="2" charset="2"/>
              <a:buChar char="v"/>
            </a:pPr>
            <a:r>
              <a:rPr lang="fa-IR" dirty="0" smtClean="0">
                <a:cs typeface="B Titr" pitchFamily="2" charset="-78"/>
              </a:rPr>
              <a:t>متأثر </a:t>
            </a:r>
            <a:r>
              <a:rPr lang="fa-IR" dirty="0">
                <a:cs typeface="B Titr" pitchFamily="2" charset="-78"/>
              </a:rPr>
              <a:t>از </a:t>
            </a:r>
            <a:r>
              <a:rPr lang="fa-IR" dirty="0" smtClean="0">
                <a:cs typeface="B Titr" pitchFamily="2" charset="-78"/>
              </a:rPr>
              <a:t>دیدگاه </a:t>
            </a:r>
            <a:r>
              <a:rPr lang="fa-IR" dirty="0">
                <a:cs typeface="B Titr" pitchFamily="2" charset="-78"/>
              </a:rPr>
              <a:t>فروید </a:t>
            </a:r>
            <a:endParaRPr lang="fa-IR" dirty="0" smtClean="0">
              <a:cs typeface="B Titr" pitchFamily="2" charset="-78"/>
            </a:endParaRPr>
          </a:p>
          <a:p>
            <a:pPr algn="just" rtl="1">
              <a:buFont typeface="Wingdings" pitchFamily="2" charset="2"/>
              <a:buChar char="v"/>
            </a:pPr>
            <a:r>
              <a:rPr lang="fa-IR" dirty="0">
                <a:cs typeface="B Titr" pitchFamily="2" charset="-78"/>
              </a:rPr>
              <a:t>مطرح </a:t>
            </a:r>
            <a:r>
              <a:rPr lang="fa-IR" dirty="0" smtClean="0">
                <a:cs typeface="B Titr" pitchFamily="2" charset="-78"/>
              </a:rPr>
              <a:t>کردن </a:t>
            </a:r>
            <a:r>
              <a:rPr lang="fa-IR" dirty="0">
                <a:cs typeface="B Titr" pitchFamily="2" charset="-78"/>
              </a:rPr>
              <a:t>نظریه‌ی </a:t>
            </a:r>
            <a:r>
              <a:rPr lang="fa-IR" dirty="0">
                <a:cs typeface="B Titr" pitchFamily="2" charset="-78"/>
              </a:rPr>
              <a:t>رشد روانی- اجتماعی </a:t>
            </a:r>
            <a:r>
              <a:rPr lang="fa-IR" dirty="0" smtClean="0">
                <a:cs typeface="B Titr" pitchFamily="2" charset="-78"/>
              </a:rPr>
              <a:t>و بسط بیشتر نظریه‌ی </a:t>
            </a:r>
            <a:r>
              <a:rPr lang="fa-IR" dirty="0">
                <a:cs typeface="B Titr" pitchFamily="2" charset="-78"/>
              </a:rPr>
              <a:t>فروید </a:t>
            </a:r>
            <a:endParaRPr lang="fa-IR" dirty="0" smtClean="0">
              <a:cs typeface="B Titr" pitchFamily="2" charset="-78"/>
            </a:endParaRPr>
          </a:p>
          <a:p>
            <a:pPr algn="just" rtl="1">
              <a:buFont typeface="Wingdings" pitchFamily="2" charset="2"/>
              <a:buChar char="v"/>
            </a:pPr>
            <a:r>
              <a:rPr lang="fa-IR" dirty="0" smtClean="0">
                <a:cs typeface="B Titr" pitchFamily="2" charset="-78"/>
              </a:rPr>
              <a:t>دیدگاه </a:t>
            </a:r>
            <a:r>
              <a:rPr lang="fa-IR" dirty="0">
                <a:cs typeface="B Titr" pitchFamily="2" charset="-78"/>
              </a:rPr>
              <a:t>نسبتا خوشبینانه تری در مقایسه با </a:t>
            </a:r>
            <a:r>
              <a:rPr lang="fa-IR" dirty="0" smtClean="0">
                <a:cs typeface="B Titr" pitchFamily="2" charset="-78"/>
              </a:rPr>
              <a:t>نظریه </a:t>
            </a:r>
            <a:r>
              <a:rPr lang="fa-IR" dirty="0" smtClean="0">
                <a:cs typeface="B Titr" pitchFamily="2" charset="-78"/>
              </a:rPr>
              <a:t>فروید </a:t>
            </a:r>
          </a:p>
          <a:p>
            <a:pPr algn="just" rtl="1">
              <a:buFont typeface="Wingdings" pitchFamily="2" charset="2"/>
              <a:buChar char="v"/>
            </a:pPr>
            <a:r>
              <a:rPr lang="fa-IR" dirty="0" smtClean="0">
                <a:cs typeface="B Titr" pitchFamily="2" charset="-78"/>
              </a:rPr>
              <a:t>تکیه بر </a:t>
            </a:r>
            <a:r>
              <a:rPr lang="fa-IR" dirty="0">
                <a:cs typeface="B Titr" pitchFamily="2" charset="-78"/>
              </a:rPr>
              <a:t>ابعاد </a:t>
            </a:r>
            <a:r>
              <a:rPr lang="fa-IR" dirty="0" smtClean="0">
                <a:cs typeface="B Titr" pitchFamily="2" charset="-78"/>
              </a:rPr>
              <a:t>هیجانی-عاطفی </a:t>
            </a:r>
            <a:r>
              <a:rPr lang="fa-IR" dirty="0">
                <a:cs typeface="B Titr" pitchFamily="2" charset="-78"/>
              </a:rPr>
              <a:t>و اجتماعی </a:t>
            </a:r>
            <a:r>
              <a:rPr lang="fa-IR" dirty="0" smtClean="0">
                <a:cs typeface="B Titr" pitchFamily="2" charset="-78"/>
              </a:rPr>
              <a:t>رشد</a:t>
            </a:r>
            <a:endParaRPr lang="fa-IR" dirty="0" smtClean="0">
              <a:cs typeface="B Titr" pitchFamily="2" charset="-78"/>
            </a:endParaRPr>
          </a:p>
          <a:p>
            <a:pPr algn="just" rtl="1">
              <a:buFont typeface="Wingdings" pitchFamily="2" charset="2"/>
              <a:buChar char="v"/>
            </a:pPr>
            <a:r>
              <a:rPr lang="fa-IR" dirty="0" smtClean="0">
                <a:cs typeface="B Titr" pitchFamily="2" charset="-78"/>
              </a:rPr>
              <a:t>روبرو شدن انسان </a:t>
            </a:r>
            <a:r>
              <a:rPr lang="fa-IR" dirty="0">
                <a:cs typeface="B Titr" pitchFamily="2" charset="-78"/>
              </a:rPr>
              <a:t>در هر یک از مراحل رشد با یک بحران روانی </a:t>
            </a:r>
            <a:r>
              <a:rPr lang="fa-IR" dirty="0" smtClean="0">
                <a:cs typeface="B Titr" pitchFamily="2" charset="-78"/>
              </a:rPr>
              <a:t>-اجتماعی</a:t>
            </a:r>
            <a:endParaRPr lang="en-US" sz="2800" dirty="0" smtClean="0">
              <a:cs typeface="B Titr" pitchFamily="2" charset="-78"/>
            </a:endParaRPr>
          </a:p>
          <a:p>
            <a:pPr marL="0" indent="0" algn="just" rtl="1">
              <a:buNone/>
            </a:pPr>
            <a:endParaRPr lang="fa-IR" sz="2800" dirty="0">
              <a:cs typeface="B Titr" pitchFamily="2" charset="-78"/>
            </a:endParaRPr>
          </a:p>
        </p:txBody>
      </p:sp>
      <p:sp>
        <p:nvSpPr>
          <p:cNvPr id="4" name="Slide Number Placeholder 3"/>
          <p:cNvSpPr>
            <a:spLocks noGrp="1"/>
          </p:cNvSpPr>
          <p:nvPr>
            <p:ph type="sldNum" sz="quarter" idx="12"/>
          </p:nvPr>
        </p:nvSpPr>
        <p:spPr/>
        <p:txBody>
          <a:bodyPr/>
          <a:lstStyle/>
          <a:p>
            <a:fld id="{221947D8-F89B-4E30-9AFC-72B6C3B72886}" type="slidenum">
              <a:rPr lang="fa-IR" smtClean="0"/>
              <a:pPr/>
              <a:t>3</a:t>
            </a:fld>
            <a:endParaRPr lang="fa-IR"/>
          </a:p>
        </p:txBody>
      </p:sp>
    </p:spTree>
    <p:extLst>
      <p:ext uri="{BB962C8B-B14F-4D97-AF65-F5344CB8AC3E}">
        <p14:creationId xmlns:p14="http://schemas.microsoft.com/office/powerpoint/2010/main" val="3623404011"/>
      </p:ext>
    </p:extLst>
  </p:cSld>
  <p:clrMapOvr>
    <a:masterClrMapping/>
  </p:clrMapOvr>
  <mc:AlternateContent xmlns:mc="http://schemas.openxmlformats.org/markup-compatibility/2006" xmlns:p14="http://schemas.microsoft.com/office/powerpoint/2010/main">
    <mc:Choice Requires="p14">
      <p:transition spd="slow" p14:dur="3900">
        <p14:glitter dir="r"/>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490"/>
            <a:ext cx="8229600" cy="1221640"/>
          </a:xfrm>
        </p:spPr>
        <p:txBody>
          <a:bodyPr>
            <a:noAutofit/>
          </a:bodyPr>
          <a:lstStyle/>
          <a:p>
            <a:pPr algn="ctr" rtl="1"/>
            <a:r>
              <a:rPr lang="fa-IR" sz="2800" dirty="0">
                <a:solidFill>
                  <a:srgbClr val="FF0000"/>
                </a:solidFill>
                <a:cs typeface="B Titr" pitchFamily="2" charset="-78"/>
              </a:rPr>
              <a:t>ویژگی های </a:t>
            </a:r>
            <a:r>
              <a:rPr lang="fa-IR" sz="2800" dirty="0" smtClean="0">
                <a:solidFill>
                  <a:srgbClr val="FF0000"/>
                </a:solidFill>
                <a:cs typeface="B Titr" pitchFamily="2" charset="-78"/>
              </a:rPr>
              <a:t>بارزنظریه روانی – اجتماعی اریکسون</a:t>
            </a:r>
            <a:endParaRPr lang="fa-IR" sz="2800" dirty="0">
              <a:solidFill>
                <a:srgbClr val="FF0000"/>
              </a:solidFill>
              <a:cs typeface="B Titr" pitchFamily="2" charset="-78"/>
            </a:endParaRPr>
          </a:p>
        </p:txBody>
      </p:sp>
      <p:sp>
        <p:nvSpPr>
          <p:cNvPr id="3" name="Content Placeholder 2"/>
          <p:cNvSpPr>
            <a:spLocks noGrp="1"/>
          </p:cNvSpPr>
          <p:nvPr>
            <p:ph idx="1"/>
          </p:nvPr>
        </p:nvSpPr>
        <p:spPr>
          <a:xfrm>
            <a:off x="457200" y="1291130"/>
            <a:ext cx="8229600" cy="4428445"/>
          </a:xfrm>
        </p:spPr>
        <p:txBody>
          <a:bodyPr>
            <a:normAutofit/>
          </a:bodyPr>
          <a:lstStyle/>
          <a:p>
            <a:pPr algn="just" rtl="1">
              <a:buFont typeface="Wingdings" pitchFamily="2" charset="2"/>
              <a:buChar char="v"/>
            </a:pPr>
            <a:r>
              <a:rPr lang="fa-IR" dirty="0" smtClean="0">
                <a:cs typeface="B Titr" pitchFamily="2" charset="-78"/>
              </a:rPr>
              <a:t>مطالعه رشد در تمام عمر</a:t>
            </a:r>
          </a:p>
          <a:p>
            <a:pPr algn="just" rtl="1">
              <a:buFont typeface="Wingdings" pitchFamily="2" charset="2"/>
              <a:buChar char="v"/>
            </a:pPr>
            <a:r>
              <a:rPr lang="fa-IR" sz="2800" dirty="0" smtClean="0">
                <a:cs typeface="B Titr" pitchFamily="2" charset="-78"/>
              </a:rPr>
              <a:t>تمرکز بر انسان سالم</a:t>
            </a:r>
          </a:p>
          <a:p>
            <a:pPr algn="just" rtl="1">
              <a:buFont typeface="Wingdings" pitchFamily="2" charset="2"/>
              <a:buChar char="v"/>
            </a:pPr>
            <a:r>
              <a:rPr lang="fa-IR" dirty="0" smtClean="0">
                <a:cs typeface="B Titr" pitchFamily="2" charset="-78"/>
              </a:rPr>
              <a:t>توجه به اهمیت احساس هویت در انسان</a:t>
            </a:r>
          </a:p>
          <a:p>
            <a:pPr algn="just" rtl="1">
              <a:buFont typeface="Wingdings" pitchFamily="2" charset="2"/>
              <a:buChar char="v"/>
            </a:pPr>
            <a:r>
              <a:rPr lang="fa-IR" sz="2800" dirty="0" smtClean="0">
                <a:cs typeface="B Titr" pitchFamily="2" charset="-78"/>
              </a:rPr>
              <a:t>کوشش برای آمیختن یافته های تجربی و بالینی با بینش فرهنگی و تاریخی</a:t>
            </a:r>
          </a:p>
          <a:p>
            <a:pPr algn="just" rtl="1">
              <a:buFont typeface="Wingdings" pitchFamily="2" charset="2"/>
              <a:buChar char="v"/>
            </a:pPr>
            <a:endParaRPr lang="en-US" sz="2800" dirty="0" smtClean="0">
              <a:cs typeface="B Titr" pitchFamily="2" charset="-78"/>
            </a:endParaRPr>
          </a:p>
          <a:p>
            <a:pPr marL="0" indent="0" algn="just" rtl="1">
              <a:buNone/>
            </a:pPr>
            <a:endParaRPr lang="fa-IR" sz="2800" dirty="0">
              <a:cs typeface="B Titr" pitchFamily="2" charset="-78"/>
            </a:endParaRPr>
          </a:p>
        </p:txBody>
      </p:sp>
      <p:sp>
        <p:nvSpPr>
          <p:cNvPr id="4" name="Slide Number Placeholder 3"/>
          <p:cNvSpPr>
            <a:spLocks noGrp="1"/>
          </p:cNvSpPr>
          <p:nvPr>
            <p:ph type="sldNum" sz="quarter" idx="12"/>
          </p:nvPr>
        </p:nvSpPr>
        <p:spPr/>
        <p:txBody>
          <a:bodyPr/>
          <a:lstStyle/>
          <a:p>
            <a:fld id="{221947D8-F89B-4E30-9AFC-72B6C3B72886}" type="slidenum">
              <a:rPr lang="fa-IR" smtClean="0"/>
              <a:pPr/>
              <a:t>4</a:t>
            </a:fld>
            <a:endParaRPr lang="fa-IR"/>
          </a:p>
        </p:txBody>
      </p:sp>
    </p:spTree>
    <p:extLst>
      <p:ext uri="{BB962C8B-B14F-4D97-AF65-F5344CB8AC3E}">
        <p14:creationId xmlns:p14="http://schemas.microsoft.com/office/powerpoint/2010/main" val="968959541"/>
      </p:ext>
    </p:extLst>
  </p:cSld>
  <p:clrMapOvr>
    <a:masterClrMapping/>
  </p:clrMapOvr>
  <mc:AlternateContent xmlns:mc="http://schemas.openxmlformats.org/markup-compatibility/2006" xmlns:p14="http://schemas.microsoft.com/office/powerpoint/2010/main">
    <mc:Choice Requires="p14">
      <p:transition spd="slow" p14:dur="3900">
        <p14:glitter dir="r"/>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490"/>
            <a:ext cx="8229600" cy="763525"/>
          </a:xfrm>
        </p:spPr>
        <p:txBody>
          <a:bodyPr>
            <a:noAutofit/>
          </a:bodyPr>
          <a:lstStyle/>
          <a:p>
            <a:pPr algn="ctr"/>
            <a:r>
              <a:rPr lang="fa-IR" sz="3200" dirty="0" smtClean="0">
                <a:solidFill>
                  <a:srgbClr val="FF0000"/>
                </a:solidFill>
                <a:cs typeface="B Titr" pitchFamily="2" charset="-78"/>
              </a:rPr>
              <a:t>اصول نظریه روانی – اجتماعی اریکسون</a:t>
            </a:r>
            <a:endParaRPr lang="fa-IR" sz="3200" dirty="0">
              <a:solidFill>
                <a:srgbClr val="FF0000"/>
              </a:solidFill>
              <a:cs typeface="B Titr" pitchFamily="2" charset="-78"/>
            </a:endParaRPr>
          </a:p>
        </p:txBody>
      </p:sp>
      <p:sp>
        <p:nvSpPr>
          <p:cNvPr id="3" name="Content Placeholder 2"/>
          <p:cNvSpPr>
            <a:spLocks noGrp="1"/>
          </p:cNvSpPr>
          <p:nvPr>
            <p:ph idx="1"/>
          </p:nvPr>
        </p:nvSpPr>
        <p:spPr>
          <a:xfrm>
            <a:off x="457200" y="1291130"/>
            <a:ext cx="8229600" cy="4428445"/>
          </a:xfrm>
        </p:spPr>
        <p:txBody>
          <a:bodyPr>
            <a:normAutofit/>
          </a:bodyPr>
          <a:lstStyle/>
          <a:p>
            <a:pPr algn="just" rtl="1">
              <a:buFont typeface="Wingdings" pitchFamily="2" charset="2"/>
              <a:buChar char="v"/>
            </a:pPr>
            <a:r>
              <a:rPr lang="fa-IR" dirty="0" smtClean="0">
                <a:cs typeface="B Titr" pitchFamily="2" charset="-78"/>
              </a:rPr>
              <a:t>مرحله ای بودن رشد </a:t>
            </a:r>
          </a:p>
          <a:p>
            <a:pPr algn="just" rtl="1">
              <a:buFont typeface="Wingdings" pitchFamily="2" charset="2"/>
              <a:buChar char="v"/>
            </a:pPr>
            <a:r>
              <a:rPr lang="fa-IR" sz="2800" dirty="0" smtClean="0">
                <a:cs typeface="B Titr" pitchFamily="2" charset="-78"/>
              </a:rPr>
              <a:t>وجود تکلیف یا وظیفه خاصی در هریک ازمراحل </a:t>
            </a:r>
          </a:p>
          <a:p>
            <a:pPr algn="just" rtl="1">
              <a:buFont typeface="Wingdings" pitchFamily="2" charset="2"/>
              <a:buChar char="v"/>
            </a:pPr>
            <a:r>
              <a:rPr lang="fa-IR" sz="2800" dirty="0" smtClean="0">
                <a:cs typeface="B Titr" pitchFamily="2" charset="-78"/>
              </a:rPr>
              <a:t>شکل گیری رشد روانی در محیط اجتماعی</a:t>
            </a:r>
          </a:p>
          <a:p>
            <a:pPr algn="just" rtl="1">
              <a:buFont typeface="Wingdings" pitchFamily="2" charset="2"/>
              <a:buChar char="v"/>
            </a:pPr>
            <a:r>
              <a:rPr lang="fa-IR" dirty="0" smtClean="0">
                <a:cs typeface="B Titr" pitchFamily="2" charset="-78"/>
              </a:rPr>
              <a:t>هر مرحله پایه و اساس مراحل بعدی است.</a:t>
            </a:r>
          </a:p>
          <a:p>
            <a:pPr algn="just" rtl="1">
              <a:buFont typeface="Wingdings" pitchFamily="2" charset="2"/>
              <a:buChar char="v"/>
            </a:pPr>
            <a:r>
              <a:rPr lang="fa-IR" sz="2800" dirty="0" smtClean="0">
                <a:cs typeface="B Titr" pitchFamily="2" charset="-78"/>
              </a:rPr>
              <a:t>تلاش های فرد در هر مرحله در پیوستار بین موفقیت کامل و شکست کامل قرار </a:t>
            </a:r>
            <a:r>
              <a:rPr lang="fa-IR" dirty="0">
                <a:cs typeface="B Titr" pitchFamily="2" charset="-78"/>
              </a:rPr>
              <a:t>می </a:t>
            </a:r>
            <a:r>
              <a:rPr lang="fa-IR" dirty="0" smtClean="0">
                <a:cs typeface="B Titr" pitchFamily="2" charset="-78"/>
              </a:rPr>
              <a:t>گیرد</a:t>
            </a:r>
            <a:r>
              <a:rPr lang="fa-IR" sz="2800" dirty="0" smtClean="0">
                <a:cs typeface="B Titr" pitchFamily="2" charset="-78"/>
              </a:rPr>
              <a:t>.</a:t>
            </a:r>
          </a:p>
          <a:p>
            <a:pPr algn="just" rtl="1">
              <a:buFont typeface="Wingdings" pitchFamily="2" charset="2"/>
              <a:buChar char="v"/>
            </a:pPr>
            <a:r>
              <a:rPr lang="fa-IR" dirty="0" smtClean="0">
                <a:cs typeface="B Titr" pitchFamily="2" charset="-78"/>
              </a:rPr>
              <a:t>تکلیف هر مرحله زمان خاص خود را دارد اما شرایط مراحل بعدی تا حدودی جبران کننده ضعف های قبلی است.</a:t>
            </a:r>
            <a:endParaRPr lang="fa-IR" sz="2800" dirty="0" smtClean="0">
              <a:cs typeface="B Titr" pitchFamily="2" charset="-78"/>
            </a:endParaRPr>
          </a:p>
          <a:p>
            <a:pPr algn="just" rtl="1">
              <a:buFont typeface="Wingdings" pitchFamily="2" charset="2"/>
              <a:buChar char="v"/>
            </a:pPr>
            <a:endParaRPr lang="en-US" sz="2800" dirty="0" smtClean="0">
              <a:cs typeface="B Titr" pitchFamily="2" charset="-78"/>
            </a:endParaRPr>
          </a:p>
          <a:p>
            <a:pPr marL="0" indent="0" algn="just" rtl="1">
              <a:buNone/>
            </a:pPr>
            <a:endParaRPr lang="fa-IR" sz="2800" dirty="0">
              <a:cs typeface="B Titr" pitchFamily="2" charset="-78"/>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1947D8-F89B-4E30-9AFC-72B6C3B72886}" type="slidenum">
              <a:rPr kumimoji="0" lang="fa-IR" sz="1200" b="0" i="0" u="none" strike="noStrike" kern="1200" cap="none" spc="0" normalizeH="0" baseline="0" noProof="0" smtClean="0">
                <a:ln>
                  <a:noFill/>
                </a:ln>
                <a:solidFill>
                  <a:prstClr val="black">
                    <a:tint val="75000"/>
                  </a:prstClr>
                </a:solidFill>
                <a:effectLst/>
                <a:uLnTx/>
                <a:uFillTx/>
                <a:latin typeface="Calibri"/>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fa-IR" sz="1200" b="0" i="0" u="none" strike="noStrike" kern="1200" cap="none" spc="0" normalizeH="0" baseline="0" noProof="0">
              <a:ln>
                <a:noFill/>
              </a:ln>
              <a:solidFill>
                <a:prstClr val="black">
                  <a:tint val="75000"/>
                </a:prstClr>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2378881973"/>
      </p:ext>
    </p:extLst>
  </p:cSld>
  <p:clrMapOvr>
    <a:masterClrMapping/>
  </p:clrMapOvr>
  <mc:AlternateContent xmlns:mc="http://schemas.openxmlformats.org/markup-compatibility/2006" xmlns:p14="http://schemas.microsoft.com/office/powerpoint/2010/main">
    <mc:Choice Requires="p14">
      <p:transition spd="slow" p14:dur="3900">
        <p14:glitter dir="r"/>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6068" y="222195"/>
            <a:ext cx="8229600" cy="610820"/>
          </a:xfrm>
        </p:spPr>
        <p:txBody>
          <a:bodyPr>
            <a:noAutofit/>
          </a:bodyPr>
          <a:lstStyle/>
          <a:p>
            <a:pPr algn="ctr"/>
            <a:r>
              <a:rPr lang="fa-IR" sz="3200" dirty="0" smtClean="0">
                <a:solidFill>
                  <a:srgbClr val="FF0000"/>
                </a:solidFill>
                <a:cs typeface="B Titr" pitchFamily="2" charset="-78"/>
              </a:rPr>
              <a:t>مراحل رشد </a:t>
            </a:r>
            <a:r>
              <a:rPr lang="fa-IR" sz="3200" dirty="0">
                <a:solidFill>
                  <a:srgbClr val="FF0000"/>
                </a:solidFill>
                <a:cs typeface="B Titr" pitchFamily="2" charset="-78"/>
              </a:rPr>
              <a:t>روانی </a:t>
            </a:r>
            <a:r>
              <a:rPr lang="fa-IR" sz="3200" dirty="0" smtClean="0">
                <a:solidFill>
                  <a:srgbClr val="FF0000"/>
                </a:solidFill>
                <a:cs typeface="B Titr" pitchFamily="2" charset="-78"/>
              </a:rPr>
              <a:t>- اجتماعی اریکسون</a:t>
            </a:r>
            <a:endParaRPr lang="fa-IR" sz="3200" dirty="0">
              <a:solidFill>
                <a:srgbClr val="FF0000"/>
              </a:solidFill>
              <a:cs typeface="B Titr" pitchFamily="2" charset="-78"/>
            </a:endParaRPr>
          </a:p>
        </p:txBody>
      </p:sp>
      <p:sp>
        <p:nvSpPr>
          <p:cNvPr id="3" name="Content Placeholder 2"/>
          <p:cNvSpPr>
            <a:spLocks noGrp="1"/>
          </p:cNvSpPr>
          <p:nvPr>
            <p:ph idx="1"/>
          </p:nvPr>
        </p:nvSpPr>
        <p:spPr>
          <a:xfrm>
            <a:off x="457200" y="908720"/>
            <a:ext cx="8229600" cy="4658150"/>
          </a:xfrm>
        </p:spPr>
        <p:txBody>
          <a:bodyPr>
            <a:normAutofit/>
          </a:bodyPr>
          <a:lstStyle/>
          <a:p>
            <a:pPr marL="0" indent="0" algn="just">
              <a:buNone/>
            </a:pPr>
            <a:endParaRPr lang="en-US" dirty="0" smtClean="0">
              <a:solidFill>
                <a:srgbClr val="FFFF00"/>
              </a:solidFill>
              <a:cs typeface="Nazanin" pitchFamily="2" charset="-78"/>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3841" y="1049792"/>
            <a:ext cx="2441013" cy="2236787"/>
          </a:xfrm>
          <a:prstGeom prst="rect">
            <a:avLst/>
          </a:prstGeom>
          <a:solidFill>
            <a:srgbClr val="FFFFFF">
              <a:shade val="85000"/>
            </a:srgbClr>
          </a:solidFill>
          <a:ln w="190500" cap="rnd">
            <a:solidFill>
              <a:srgbClr val="FFFFFF"/>
            </a:solidFill>
          </a:ln>
          <a:effectLst>
            <a:outerShdw blurRad="36195" dist="12700" dir="11400000" algn="tl" rotWithShape="0">
              <a:srgbClr val="000000">
                <a:alpha val="33000"/>
              </a:srgbClr>
            </a:outerShdw>
          </a:effectLst>
          <a:scene3d>
            <a:camera prst="perspectiveContrastingLeftFacing">
              <a:rot lat="540000" lon="2100000" rev="0"/>
            </a:camera>
            <a:lightRig rig="soft" dir="t"/>
          </a:scene3d>
          <a:sp3d contourW="12700" prstMaterial="matte">
            <a:bevelT w="63500" h="50800"/>
            <a:contourClr>
              <a:srgbClr val="C0C0C0"/>
            </a:contourClr>
          </a:sp3d>
          <a:extLst/>
        </p:spPr>
      </p:pic>
      <p:sp>
        <p:nvSpPr>
          <p:cNvPr id="4" name="Slide Number Placeholder 3"/>
          <p:cNvSpPr>
            <a:spLocks noGrp="1"/>
          </p:cNvSpPr>
          <p:nvPr>
            <p:ph type="sldNum" sz="quarter" idx="12"/>
          </p:nvPr>
        </p:nvSpPr>
        <p:spPr/>
        <p:txBody>
          <a:bodyPr/>
          <a:lstStyle/>
          <a:p>
            <a:fld id="{221947D8-F89B-4E30-9AFC-72B6C3B72886}" type="slidenum">
              <a:rPr lang="fa-IR" smtClean="0"/>
              <a:pPr/>
              <a:t>6</a:t>
            </a:fld>
            <a:endParaRPr lang="fa-IR"/>
          </a:p>
        </p:txBody>
      </p:sp>
      <p:pic>
        <p:nvPicPr>
          <p:cNvPr id="7" name="Picture 2" descr="C:\Users\Negah\Desktop\42066397875872992087.jpg"/>
          <p:cNvPicPr>
            <a:picLocks noChangeAspect="1" noChangeArrowheads="1"/>
          </p:cNvPicPr>
          <p:nvPr/>
        </p:nvPicPr>
        <p:blipFill>
          <a:blip r:embed="rId3" cstate="print"/>
          <a:srcRect/>
          <a:stretch>
            <a:fillRect/>
          </a:stretch>
        </p:blipFill>
        <p:spPr bwMode="auto">
          <a:xfrm>
            <a:off x="2894854" y="985720"/>
            <a:ext cx="5795305" cy="4800600"/>
          </a:xfrm>
          <a:prstGeom prst="rect">
            <a:avLst/>
          </a:prstGeom>
          <a:noFill/>
        </p:spPr>
      </p:pic>
    </p:spTree>
    <p:extLst>
      <p:ext uri="{BB962C8B-B14F-4D97-AF65-F5344CB8AC3E}">
        <p14:creationId xmlns:p14="http://schemas.microsoft.com/office/powerpoint/2010/main" val="2030777896"/>
      </p:ext>
    </p:extLst>
  </p:cSld>
  <p:clrMapOvr>
    <a:masterClrMapping/>
  </p:clrMapOvr>
  <mc:AlternateContent xmlns:mc="http://schemas.openxmlformats.org/markup-compatibility/2006" xmlns:p14="http://schemas.microsoft.com/office/powerpoint/2010/main">
    <mc:Choice Requires="p14">
      <p:transition spd="slow" p14:dur="3900">
        <p14:glitter dir="r"/>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490"/>
            <a:ext cx="8229600" cy="763525"/>
          </a:xfrm>
        </p:spPr>
        <p:txBody>
          <a:bodyPr>
            <a:noAutofit/>
          </a:bodyPr>
          <a:lstStyle/>
          <a:p>
            <a:pPr algn="ctr"/>
            <a:r>
              <a:rPr lang="fa-IR" sz="3200" dirty="0">
                <a:solidFill>
                  <a:srgbClr val="FF0000"/>
                </a:solidFill>
                <a:cs typeface="B Titr" pitchFamily="2" charset="-78"/>
              </a:rPr>
              <a:t>مرحله‌ی </a:t>
            </a:r>
            <a:r>
              <a:rPr lang="fa-IR" sz="3200" dirty="0" smtClean="0">
                <a:solidFill>
                  <a:srgbClr val="FF0000"/>
                </a:solidFill>
                <a:cs typeface="B Titr" pitchFamily="2" charset="-78"/>
              </a:rPr>
              <a:t>اول: </a:t>
            </a:r>
            <a:r>
              <a:rPr lang="fa-IR" sz="3200" dirty="0">
                <a:solidFill>
                  <a:srgbClr val="FF0000"/>
                </a:solidFill>
                <a:cs typeface="B Titr" pitchFamily="2" charset="-78"/>
              </a:rPr>
              <a:t>اعتماد در برابر بی‌اعتمادی</a:t>
            </a:r>
          </a:p>
        </p:txBody>
      </p:sp>
      <p:sp>
        <p:nvSpPr>
          <p:cNvPr id="3" name="Content Placeholder 2"/>
          <p:cNvSpPr>
            <a:spLocks noGrp="1"/>
          </p:cNvSpPr>
          <p:nvPr>
            <p:ph idx="1"/>
          </p:nvPr>
        </p:nvSpPr>
        <p:spPr>
          <a:xfrm>
            <a:off x="457200" y="1291130"/>
            <a:ext cx="8229600" cy="4428445"/>
          </a:xfrm>
        </p:spPr>
        <p:txBody>
          <a:bodyPr>
            <a:normAutofit fontScale="85000" lnSpcReduction="10000"/>
          </a:bodyPr>
          <a:lstStyle/>
          <a:p>
            <a:pPr algn="just" rtl="1">
              <a:buFont typeface="Wingdings" pitchFamily="2" charset="2"/>
              <a:buChar char="v"/>
            </a:pPr>
            <a:r>
              <a:rPr lang="fa-IR" dirty="0" smtClean="0">
                <a:cs typeface="B Titr" pitchFamily="2" charset="-78"/>
              </a:rPr>
              <a:t>نخستین </a:t>
            </a:r>
            <a:r>
              <a:rPr lang="fa-IR" dirty="0">
                <a:cs typeface="B Titr" pitchFamily="2" charset="-78"/>
              </a:rPr>
              <a:t>مرحله‌ی رشد </a:t>
            </a:r>
            <a:r>
              <a:rPr lang="fa-IR" dirty="0" smtClean="0">
                <a:cs typeface="B Titr" pitchFamily="2" charset="-78"/>
              </a:rPr>
              <a:t>بین </a:t>
            </a:r>
            <a:r>
              <a:rPr lang="fa-IR" dirty="0">
                <a:solidFill>
                  <a:srgbClr val="FF0000"/>
                </a:solidFill>
                <a:cs typeface="B Titr" pitchFamily="2" charset="-78"/>
              </a:rPr>
              <a:t>تولّد تا یک سالگی </a:t>
            </a:r>
            <a:r>
              <a:rPr lang="fa-IR" dirty="0">
                <a:cs typeface="B Titr" pitchFamily="2" charset="-78"/>
              </a:rPr>
              <a:t>پدید </a:t>
            </a:r>
            <a:r>
              <a:rPr lang="fa-IR" dirty="0" smtClean="0">
                <a:cs typeface="B Titr" pitchFamily="2" charset="-78"/>
              </a:rPr>
              <a:t>می‌آید و بنیادی‌ترین </a:t>
            </a:r>
            <a:r>
              <a:rPr lang="fa-IR" dirty="0">
                <a:cs typeface="B Titr" pitchFamily="2" charset="-78"/>
              </a:rPr>
              <a:t>مرحله در زندگی است. </a:t>
            </a:r>
            <a:endParaRPr lang="fa-IR" dirty="0" smtClean="0">
              <a:cs typeface="B Titr" pitchFamily="2" charset="-78"/>
            </a:endParaRPr>
          </a:p>
          <a:p>
            <a:pPr algn="just" rtl="1">
              <a:buFont typeface="Wingdings" pitchFamily="2" charset="2"/>
              <a:buChar char="v"/>
            </a:pPr>
            <a:r>
              <a:rPr lang="fa-IR" dirty="0" smtClean="0">
                <a:cs typeface="B Titr" pitchFamily="2" charset="-78"/>
              </a:rPr>
              <a:t>به دلیل این </a:t>
            </a:r>
            <a:r>
              <a:rPr lang="fa-IR" dirty="0">
                <a:cs typeface="B Titr" pitchFamily="2" charset="-78"/>
              </a:rPr>
              <a:t>که نوزاد به طور کامل وابسته است، </a:t>
            </a:r>
            <a:r>
              <a:rPr lang="fa-IR" dirty="0">
                <a:solidFill>
                  <a:srgbClr val="FF0000"/>
                </a:solidFill>
                <a:cs typeface="B Titr" pitchFamily="2" charset="-78"/>
              </a:rPr>
              <a:t>رشد اعتماد </a:t>
            </a:r>
            <a:r>
              <a:rPr lang="fa-IR" dirty="0">
                <a:cs typeface="B Titr" pitchFamily="2" charset="-78"/>
              </a:rPr>
              <a:t>در او به </a:t>
            </a:r>
            <a:r>
              <a:rPr lang="fa-IR" dirty="0">
                <a:solidFill>
                  <a:srgbClr val="FF0000"/>
                </a:solidFill>
                <a:cs typeface="B Titr" pitchFamily="2" charset="-78"/>
              </a:rPr>
              <a:t>کیفیت و قابلیت اطمینان </a:t>
            </a:r>
            <a:r>
              <a:rPr lang="fa-IR" dirty="0">
                <a:cs typeface="B Titr" pitchFamily="2" charset="-78"/>
              </a:rPr>
              <a:t>کسی که از او پرستاری می‌کند بستگی دارد. </a:t>
            </a:r>
            <a:endParaRPr lang="fa-IR" dirty="0" smtClean="0">
              <a:cs typeface="B Titr" pitchFamily="2" charset="-78"/>
            </a:endParaRPr>
          </a:p>
          <a:p>
            <a:pPr algn="just" rtl="1">
              <a:buFont typeface="Wingdings" pitchFamily="2" charset="2"/>
              <a:buChar char="v"/>
            </a:pPr>
            <a:r>
              <a:rPr lang="fa-IR" dirty="0">
                <a:cs typeface="B Titr" pitchFamily="2" charset="-78"/>
              </a:rPr>
              <a:t>تعامل بین مادر و کودک تعیین می کند که آیا کودک دنیا را با نگرش اعتماد خواهد دید یا بی </a:t>
            </a:r>
            <a:r>
              <a:rPr lang="fa-IR" dirty="0" smtClean="0">
                <a:cs typeface="B Titr" pitchFamily="2" charset="-78"/>
              </a:rPr>
              <a:t>اعتمادی.</a:t>
            </a:r>
          </a:p>
          <a:p>
            <a:pPr algn="just" rtl="1">
              <a:buFont typeface="Wingdings" pitchFamily="2" charset="2"/>
              <a:buChar char="v"/>
            </a:pPr>
            <a:r>
              <a:rPr lang="fa-IR" dirty="0" smtClean="0">
                <a:cs typeface="B Titr" pitchFamily="2" charset="-78"/>
              </a:rPr>
              <a:t> </a:t>
            </a:r>
            <a:r>
              <a:rPr lang="fa-IR" dirty="0">
                <a:cs typeface="B Titr" pitchFamily="2" charset="-78"/>
              </a:rPr>
              <a:t>اگر </a:t>
            </a:r>
            <a:r>
              <a:rPr lang="fa-IR" dirty="0" smtClean="0">
                <a:cs typeface="B Titr" pitchFamily="2" charset="-78"/>
              </a:rPr>
              <a:t>مادر یا پرستار </a:t>
            </a:r>
            <a:r>
              <a:rPr lang="fa-IR" dirty="0">
                <a:cs typeface="B Titr" pitchFamily="2" charset="-78"/>
              </a:rPr>
              <a:t>ناسازگار، پس‌زننده یا از </a:t>
            </a:r>
            <a:r>
              <a:rPr lang="fa-IR" dirty="0">
                <a:solidFill>
                  <a:srgbClr val="FF0000"/>
                </a:solidFill>
                <a:cs typeface="B Titr" pitchFamily="2" charset="-78"/>
              </a:rPr>
              <a:t>نظر عاطفی غیرقابل دسترس </a:t>
            </a:r>
            <a:r>
              <a:rPr lang="fa-IR" dirty="0">
                <a:cs typeface="B Titr" pitchFamily="2" charset="-78"/>
              </a:rPr>
              <a:t>باشد و به </a:t>
            </a:r>
            <a:r>
              <a:rPr lang="fa-IR" dirty="0" smtClean="0">
                <a:cs typeface="B Titr" pitchFamily="2" charset="-78"/>
              </a:rPr>
              <a:t>نوزاد </a:t>
            </a:r>
            <a:r>
              <a:rPr lang="fa-IR" dirty="0">
                <a:cs typeface="B Titr" pitchFamily="2" charset="-78"/>
              </a:rPr>
              <a:t>توجه‌ی کافی نکند، به رشد </a:t>
            </a:r>
            <a:r>
              <a:rPr lang="fa-IR" dirty="0">
                <a:solidFill>
                  <a:srgbClr val="FF0000"/>
                </a:solidFill>
                <a:cs typeface="B Titr" pitchFamily="2" charset="-78"/>
              </a:rPr>
              <a:t>حس بی‌اعتمادی </a:t>
            </a:r>
            <a:r>
              <a:rPr lang="fa-IR" dirty="0">
                <a:cs typeface="B Titr" pitchFamily="2" charset="-78"/>
              </a:rPr>
              <a:t>در کودک کمک می‌کند</a:t>
            </a:r>
            <a:r>
              <a:rPr lang="fa-IR" dirty="0" smtClean="0">
                <a:cs typeface="B Titr" pitchFamily="2" charset="-78"/>
              </a:rPr>
              <a:t>.</a:t>
            </a:r>
          </a:p>
          <a:p>
            <a:pPr algn="just" rtl="1">
              <a:buFont typeface="Wingdings" pitchFamily="2" charset="2"/>
              <a:buChar char="v"/>
            </a:pPr>
            <a:r>
              <a:rPr lang="fa-IR" dirty="0" smtClean="0">
                <a:cs typeface="B Titr" pitchFamily="2" charset="-78"/>
              </a:rPr>
              <a:t> </a:t>
            </a:r>
            <a:r>
              <a:rPr lang="fa-IR" dirty="0">
                <a:cs typeface="B Titr" pitchFamily="2" charset="-78"/>
              </a:rPr>
              <a:t>عدم موفقیت در رشد اعتماد، سبب به وجود آمدن ترس در کودک شده و به این باور منجر می گردد که دنیا جای </a:t>
            </a:r>
            <a:r>
              <a:rPr lang="fa-IR" dirty="0">
                <a:solidFill>
                  <a:srgbClr val="FF0000"/>
                </a:solidFill>
                <a:cs typeface="B Titr" pitchFamily="2" charset="-78"/>
              </a:rPr>
              <a:t>بسیار ناسازگار و غیرقابل پیش‌بینی</a:t>
            </a:r>
            <a:r>
              <a:rPr lang="fa-IR" dirty="0">
                <a:cs typeface="B Titr" pitchFamily="2" charset="-78"/>
              </a:rPr>
              <a:t> است.</a:t>
            </a:r>
            <a:endParaRPr lang="fa-IR" sz="2800" dirty="0">
              <a:cs typeface="B Titr" pitchFamily="2" charset="-78"/>
            </a:endParaRPr>
          </a:p>
        </p:txBody>
      </p:sp>
      <p:sp>
        <p:nvSpPr>
          <p:cNvPr id="4" name="Slide Number Placeholder 3"/>
          <p:cNvSpPr>
            <a:spLocks noGrp="1"/>
          </p:cNvSpPr>
          <p:nvPr>
            <p:ph type="sldNum" sz="quarter" idx="12"/>
          </p:nvPr>
        </p:nvSpPr>
        <p:spPr/>
        <p:txBody>
          <a:bodyPr/>
          <a:lstStyle/>
          <a:p>
            <a:fld id="{221947D8-F89B-4E30-9AFC-72B6C3B72886}" type="slidenum">
              <a:rPr lang="fa-IR" smtClean="0"/>
              <a:pPr/>
              <a:t>7</a:t>
            </a:fld>
            <a:endParaRPr lang="fa-IR"/>
          </a:p>
        </p:txBody>
      </p:sp>
    </p:spTree>
    <p:extLst>
      <p:ext uri="{BB962C8B-B14F-4D97-AF65-F5344CB8AC3E}">
        <p14:creationId xmlns:p14="http://schemas.microsoft.com/office/powerpoint/2010/main" val="2118017637"/>
      </p:ext>
    </p:extLst>
  </p:cSld>
  <p:clrMapOvr>
    <a:masterClrMapping/>
  </p:clrMapOvr>
  <mc:AlternateContent xmlns:mc="http://schemas.openxmlformats.org/markup-compatibility/2006" xmlns:p14="http://schemas.microsoft.com/office/powerpoint/2010/main">
    <mc:Choice Requires="p14">
      <p:transition spd="slow" p14:dur="3900">
        <p14:glitter dir="r"/>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490"/>
            <a:ext cx="8229600" cy="763525"/>
          </a:xfrm>
        </p:spPr>
        <p:txBody>
          <a:bodyPr>
            <a:noAutofit/>
          </a:bodyPr>
          <a:lstStyle/>
          <a:p>
            <a:pPr algn="ctr"/>
            <a:r>
              <a:rPr lang="fa-IR" sz="3200" dirty="0">
                <a:solidFill>
                  <a:srgbClr val="FF0000"/>
                </a:solidFill>
                <a:cs typeface="B Titr" pitchFamily="2" charset="-78"/>
              </a:rPr>
              <a:t>مرحله‌ی اول: اعتماد در برابر بی‌اعتمادی</a:t>
            </a:r>
          </a:p>
        </p:txBody>
      </p:sp>
      <p:sp>
        <p:nvSpPr>
          <p:cNvPr id="3" name="Content Placeholder 2"/>
          <p:cNvSpPr>
            <a:spLocks noGrp="1"/>
          </p:cNvSpPr>
          <p:nvPr>
            <p:ph idx="1"/>
          </p:nvPr>
        </p:nvSpPr>
        <p:spPr>
          <a:xfrm>
            <a:off x="457200" y="1291130"/>
            <a:ext cx="8229600" cy="4428445"/>
          </a:xfrm>
        </p:spPr>
        <p:txBody>
          <a:bodyPr>
            <a:normAutofit/>
          </a:bodyPr>
          <a:lstStyle/>
          <a:p>
            <a:pPr algn="just" rtl="1">
              <a:buFont typeface="Wingdings" pitchFamily="2" charset="2"/>
              <a:buChar char="v"/>
            </a:pPr>
            <a:r>
              <a:rPr lang="fa-IR" sz="2800" dirty="0" smtClean="0">
                <a:cs typeface="B Titr" pitchFamily="2" charset="-78"/>
              </a:rPr>
              <a:t>شرایط شکل گیری احساس اعتماد</a:t>
            </a:r>
          </a:p>
          <a:p>
            <a:pPr algn="just" rtl="1">
              <a:buFont typeface="Wingdings" pitchFamily="2" charset="2"/>
              <a:buChar char="v"/>
            </a:pPr>
            <a:r>
              <a:rPr lang="fa-IR" dirty="0" smtClean="0">
                <a:cs typeface="B Titr" pitchFamily="2" charset="-78"/>
              </a:rPr>
              <a:t>نیازهای نوزاد به صورت مناسب و کافی برآورده شود.</a:t>
            </a:r>
          </a:p>
          <a:p>
            <a:pPr algn="just" rtl="1">
              <a:buFont typeface="Wingdings" pitchFamily="2" charset="2"/>
              <a:buChar char="v"/>
            </a:pPr>
            <a:r>
              <a:rPr lang="fa-IR" sz="2800" dirty="0" smtClean="0">
                <a:cs typeface="B Titr" pitchFamily="2" charset="-78"/>
              </a:rPr>
              <a:t>نیازهای اولیه به روشی ثابت و قابل پیش بینی از نظر کودک تامین گردد.</a:t>
            </a:r>
            <a:endParaRPr lang="en-US" sz="2800" dirty="0" smtClean="0">
              <a:cs typeface="B Titr" pitchFamily="2" charset="-78"/>
            </a:endParaRPr>
          </a:p>
          <a:p>
            <a:pPr marL="0" indent="0" algn="just" rtl="1">
              <a:buNone/>
            </a:pPr>
            <a:endParaRPr lang="fa-IR" sz="2800" dirty="0">
              <a:cs typeface="B Titr" pitchFamily="2" charset="-78"/>
            </a:endParaRPr>
          </a:p>
        </p:txBody>
      </p:sp>
      <p:sp>
        <p:nvSpPr>
          <p:cNvPr id="4" name="Slide Number Placeholder 3"/>
          <p:cNvSpPr>
            <a:spLocks noGrp="1"/>
          </p:cNvSpPr>
          <p:nvPr>
            <p:ph type="sldNum" sz="quarter" idx="12"/>
          </p:nvPr>
        </p:nvSpPr>
        <p:spPr/>
        <p:txBody>
          <a:bodyPr/>
          <a:lstStyle/>
          <a:p>
            <a:fld id="{221947D8-F89B-4E30-9AFC-72B6C3B72886}" type="slidenum">
              <a:rPr lang="fa-IR" smtClean="0"/>
              <a:pPr/>
              <a:t>8</a:t>
            </a:fld>
            <a:endParaRPr lang="fa-IR"/>
          </a:p>
        </p:txBody>
      </p:sp>
    </p:spTree>
    <p:extLst>
      <p:ext uri="{BB962C8B-B14F-4D97-AF65-F5344CB8AC3E}">
        <p14:creationId xmlns:p14="http://schemas.microsoft.com/office/powerpoint/2010/main" val="2149240301"/>
      </p:ext>
    </p:extLst>
  </p:cSld>
  <p:clrMapOvr>
    <a:masterClrMapping/>
  </p:clrMapOvr>
  <mc:AlternateContent xmlns:mc="http://schemas.openxmlformats.org/markup-compatibility/2006" xmlns:p14="http://schemas.microsoft.com/office/powerpoint/2010/main">
    <mc:Choice Requires="p14">
      <p:transition spd="slow" p14:dur="3900">
        <p14:glitter dir="r"/>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490"/>
            <a:ext cx="8229600" cy="763525"/>
          </a:xfrm>
        </p:spPr>
        <p:txBody>
          <a:bodyPr>
            <a:noAutofit/>
          </a:bodyPr>
          <a:lstStyle/>
          <a:p>
            <a:pPr algn="ctr"/>
            <a:r>
              <a:rPr lang="fa-IR" sz="3200" dirty="0">
                <a:solidFill>
                  <a:srgbClr val="FF0000"/>
                </a:solidFill>
                <a:cs typeface="B Titr" pitchFamily="2" charset="-78"/>
              </a:rPr>
              <a:t>مرحله‌ی </a:t>
            </a:r>
            <a:r>
              <a:rPr lang="fa-IR" sz="3200" dirty="0" smtClean="0">
                <a:solidFill>
                  <a:srgbClr val="FF0000"/>
                </a:solidFill>
                <a:cs typeface="B Titr" pitchFamily="2" charset="-78"/>
              </a:rPr>
              <a:t>دوم:خودمختاری در </a:t>
            </a:r>
            <a:r>
              <a:rPr lang="fa-IR" sz="3200" dirty="0">
                <a:solidFill>
                  <a:srgbClr val="FF0000"/>
                </a:solidFill>
                <a:cs typeface="B Titr" pitchFamily="2" charset="-78"/>
              </a:rPr>
              <a:t>برابر شرم و شک</a:t>
            </a:r>
          </a:p>
        </p:txBody>
      </p:sp>
      <p:sp>
        <p:nvSpPr>
          <p:cNvPr id="3" name="Content Placeholder 2"/>
          <p:cNvSpPr>
            <a:spLocks noGrp="1"/>
          </p:cNvSpPr>
          <p:nvPr>
            <p:ph idx="1"/>
          </p:nvPr>
        </p:nvSpPr>
        <p:spPr>
          <a:xfrm>
            <a:off x="457200" y="1291130"/>
            <a:ext cx="8229600" cy="4428445"/>
          </a:xfrm>
        </p:spPr>
        <p:txBody>
          <a:bodyPr>
            <a:normAutofit lnSpcReduction="10000"/>
          </a:bodyPr>
          <a:lstStyle/>
          <a:p>
            <a:pPr algn="just" rtl="1">
              <a:buFont typeface="Wingdings" pitchFamily="2" charset="2"/>
              <a:buChar char="v"/>
            </a:pPr>
            <a:r>
              <a:rPr lang="fa-IR" dirty="0" smtClean="0">
                <a:cs typeface="B Titr" pitchFamily="2" charset="-78"/>
              </a:rPr>
              <a:t>دامنه سنی این مرحله </a:t>
            </a:r>
            <a:r>
              <a:rPr lang="fa-IR" dirty="0">
                <a:cs typeface="B Titr" pitchFamily="2" charset="-78"/>
              </a:rPr>
              <a:t>بین 1تا 3 </a:t>
            </a:r>
            <a:r>
              <a:rPr lang="fa-IR" dirty="0" smtClean="0">
                <a:cs typeface="B Titr" pitchFamily="2" charset="-78"/>
              </a:rPr>
              <a:t>سالگی است و بر </a:t>
            </a:r>
            <a:r>
              <a:rPr lang="fa-IR" dirty="0">
                <a:cs typeface="B Titr" pitchFamily="2" charset="-78"/>
              </a:rPr>
              <a:t>شکل‌گیری و رشد </a:t>
            </a:r>
            <a:r>
              <a:rPr lang="fa-IR" dirty="0">
                <a:solidFill>
                  <a:srgbClr val="FF0000"/>
                </a:solidFill>
                <a:cs typeface="B Titr" pitchFamily="2" charset="-78"/>
              </a:rPr>
              <a:t>حس عمیق‌تری از کنترل شخصی </a:t>
            </a:r>
            <a:r>
              <a:rPr lang="fa-IR" dirty="0">
                <a:cs typeface="B Titr" pitchFamily="2" charset="-78"/>
              </a:rPr>
              <a:t>در کودکان تمرکز دارد. </a:t>
            </a:r>
            <a:endParaRPr lang="fa-IR" dirty="0" smtClean="0">
              <a:cs typeface="B Titr" pitchFamily="2" charset="-78"/>
            </a:endParaRPr>
          </a:p>
          <a:p>
            <a:pPr algn="just" rtl="1">
              <a:buFont typeface="Wingdings" pitchFamily="2" charset="2"/>
              <a:buChar char="v"/>
            </a:pPr>
            <a:r>
              <a:rPr lang="fa-IR" dirty="0" smtClean="0">
                <a:cs typeface="B Titr" pitchFamily="2" charset="-78"/>
              </a:rPr>
              <a:t>اریکسون عقیده </a:t>
            </a:r>
            <a:r>
              <a:rPr lang="fa-IR" dirty="0">
                <a:cs typeface="B Titr" pitchFamily="2" charset="-78"/>
              </a:rPr>
              <a:t>داشت به دلیل </a:t>
            </a:r>
            <a:r>
              <a:rPr lang="fa-IR" dirty="0" smtClean="0">
                <a:cs typeface="B Titr" pitchFamily="2" charset="-78"/>
              </a:rPr>
              <a:t>پرورش انواع </a:t>
            </a:r>
            <a:r>
              <a:rPr lang="fa-IR" dirty="0">
                <a:cs typeface="B Titr" pitchFamily="2" charset="-78"/>
              </a:rPr>
              <a:t>توانایی های بدنی و ذهنی </a:t>
            </a:r>
            <a:r>
              <a:rPr lang="fa-IR" dirty="0" smtClean="0">
                <a:cs typeface="B Titr" pitchFamily="2" charset="-78"/>
              </a:rPr>
              <a:t>در کودکان، </a:t>
            </a:r>
            <a:r>
              <a:rPr lang="fa-IR" dirty="0">
                <a:cs typeface="B Titr" pitchFamily="2" charset="-78"/>
              </a:rPr>
              <a:t>یادگیری کنترل کارکرد بدن به پیدایش </a:t>
            </a:r>
            <a:r>
              <a:rPr lang="fa-IR" dirty="0">
                <a:solidFill>
                  <a:srgbClr val="FF0000"/>
                </a:solidFill>
                <a:cs typeface="B Titr" pitchFamily="2" charset="-78"/>
              </a:rPr>
              <a:t>حس کنترل و استقلال </a:t>
            </a:r>
            <a:r>
              <a:rPr lang="fa-IR" dirty="0" smtClean="0">
                <a:cs typeface="B Titr" pitchFamily="2" charset="-78"/>
              </a:rPr>
              <a:t>می‌انجامد.</a:t>
            </a:r>
          </a:p>
          <a:p>
            <a:pPr algn="just" rtl="1">
              <a:buFont typeface="Wingdings" pitchFamily="2" charset="2"/>
              <a:buChar char="v"/>
            </a:pPr>
            <a:r>
              <a:rPr lang="fa-IR" dirty="0" smtClean="0">
                <a:cs typeface="B Titr" pitchFamily="2" charset="-78"/>
              </a:rPr>
              <a:t>رویدادهای </a:t>
            </a:r>
            <a:r>
              <a:rPr lang="fa-IR" dirty="0">
                <a:cs typeface="B Titr" pitchFamily="2" charset="-78"/>
              </a:rPr>
              <a:t>مهم دیگر در این مرحله شامل به دست آوردن کنترل بیشتر بر انتخاب غذا، اسباب‌بازی و لباس است</a:t>
            </a:r>
            <a:r>
              <a:rPr lang="fa-IR" dirty="0" smtClean="0">
                <a:cs typeface="B Titr" pitchFamily="2" charset="-78"/>
              </a:rPr>
              <a:t>.</a:t>
            </a:r>
          </a:p>
          <a:p>
            <a:pPr algn="just" rtl="1">
              <a:buFont typeface="Wingdings" pitchFamily="2" charset="2"/>
              <a:buChar char="v"/>
            </a:pPr>
            <a:r>
              <a:rPr lang="fa-IR" dirty="0" smtClean="0">
                <a:cs typeface="B Titr" pitchFamily="2" charset="-78"/>
              </a:rPr>
              <a:t> </a:t>
            </a:r>
            <a:r>
              <a:rPr lang="fa-IR" dirty="0">
                <a:cs typeface="B Titr" pitchFamily="2" charset="-78"/>
              </a:rPr>
              <a:t>کودکانی که این مرحله را با موفقیت پشت سر بگذارند، احساس امنیت و اطمینان می‌کنند. در غیر این صورت، حس بی‌کفایتی و شک به خود در آن‌ها باقی می‌ماند.</a:t>
            </a:r>
            <a:endParaRPr lang="fa-IR" sz="2800" dirty="0" smtClean="0">
              <a:cs typeface="B Titr" pitchFamily="2" charset="-78"/>
            </a:endParaRPr>
          </a:p>
          <a:p>
            <a:pPr algn="just" rtl="1">
              <a:buFont typeface="Wingdings" pitchFamily="2" charset="2"/>
              <a:buChar char="v"/>
            </a:pPr>
            <a:endParaRPr lang="fa-IR" sz="2800" dirty="0" smtClean="0">
              <a:cs typeface="B Titr" pitchFamily="2" charset="-78"/>
            </a:endParaRPr>
          </a:p>
          <a:p>
            <a:pPr marL="0" indent="0" algn="just" rtl="1">
              <a:buNone/>
            </a:pPr>
            <a:endParaRPr lang="fa-IR" sz="2800" dirty="0">
              <a:cs typeface="B Titr" pitchFamily="2" charset="-78"/>
            </a:endParaRPr>
          </a:p>
        </p:txBody>
      </p:sp>
      <p:sp>
        <p:nvSpPr>
          <p:cNvPr id="4" name="Slide Number Placeholder 3"/>
          <p:cNvSpPr>
            <a:spLocks noGrp="1"/>
          </p:cNvSpPr>
          <p:nvPr>
            <p:ph type="sldNum" sz="quarter" idx="12"/>
          </p:nvPr>
        </p:nvSpPr>
        <p:spPr/>
        <p:txBody>
          <a:bodyPr/>
          <a:lstStyle/>
          <a:p>
            <a:fld id="{221947D8-F89B-4E30-9AFC-72B6C3B72886}" type="slidenum">
              <a:rPr lang="fa-IR" smtClean="0"/>
              <a:pPr/>
              <a:t>9</a:t>
            </a:fld>
            <a:endParaRPr lang="fa-IR"/>
          </a:p>
        </p:txBody>
      </p:sp>
    </p:spTree>
    <p:extLst>
      <p:ext uri="{BB962C8B-B14F-4D97-AF65-F5344CB8AC3E}">
        <p14:creationId xmlns:p14="http://schemas.microsoft.com/office/powerpoint/2010/main" val="2012979129"/>
      </p:ext>
    </p:extLst>
  </p:cSld>
  <p:clrMapOvr>
    <a:masterClrMapping/>
  </p:clrMapOvr>
  <mc:AlternateContent xmlns:mc="http://schemas.openxmlformats.org/markup-compatibility/2006" xmlns:p14="http://schemas.microsoft.com/office/powerpoint/2010/main">
    <mc:Choice Requires="p14">
      <p:transition spd="slow" p14:dur="3900">
        <p14:glitter dir="r"/>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1793</TotalTime>
  <Words>2365</Words>
  <Application>Microsoft Office PowerPoint</Application>
  <PresentationFormat>On-screen Show (4:3)</PresentationFormat>
  <Paragraphs>169</Paragraphs>
  <Slides>28</Slides>
  <Notes>3</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28</vt:i4>
      </vt:variant>
    </vt:vector>
  </HeadingPairs>
  <TitlesOfParts>
    <vt:vector size="38" baseType="lpstr">
      <vt:lpstr>Arial</vt:lpstr>
      <vt:lpstr>B Nazanin</vt:lpstr>
      <vt:lpstr>B Titr</vt:lpstr>
      <vt:lpstr>Calibri</vt:lpstr>
      <vt:lpstr>Nazanin</vt:lpstr>
      <vt:lpstr>Tahoma</vt:lpstr>
      <vt:lpstr>Times New Roman</vt:lpstr>
      <vt:lpstr>Wingdings</vt:lpstr>
      <vt:lpstr>Office Theme</vt:lpstr>
      <vt:lpstr>4_Office Theme</vt:lpstr>
      <vt:lpstr>PowerPoint Presentation</vt:lpstr>
      <vt:lpstr>PowerPoint Presentation</vt:lpstr>
      <vt:lpstr>ویژگی های بارزنظریه روانی – اجتماعی اریکسون</vt:lpstr>
      <vt:lpstr>ویژگی های بارزنظریه روانی – اجتماعی اریکسون</vt:lpstr>
      <vt:lpstr>اصول نظریه روانی – اجتماعی اریکسون</vt:lpstr>
      <vt:lpstr>مراحل رشد روانی - اجتماعی اریکسون</vt:lpstr>
      <vt:lpstr>مرحله‌ی اول: اعتماد در برابر بی‌اعتمادی</vt:lpstr>
      <vt:lpstr>مرحله‌ی اول: اعتماد در برابر بی‌اعتمادی</vt:lpstr>
      <vt:lpstr>مرحله‌ی دوم:خودمختاری در برابر شرم و شک</vt:lpstr>
      <vt:lpstr>مرحله‌ی دوم:خودمختاری در برابر شرم و شک</vt:lpstr>
      <vt:lpstr>مرحله‌ی دوم:خودمختاری در برابر شرم و شک</vt:lpstr>
      <vt:lpstr>مرحله‌ی سوم:ابتکار در برابر احساس گناه</vt:lpstr>
      <vt:lpstr>مرحله‌ی سوم:ابتکار در برابر احساس گناه</vt:lpstr>
      <vt:lpstr>مرحله‌ی چهارم: کوشایی در برابر حقارت</vt:lpstr>
      <vt:lpstr>مرحله‌ی چهارم: کوشایی در برابر حقارت</vt:lpstr>
      <vt:lpstr>ارزیابی چهار مرحله‌ی اول رشد روانی- اجتماعی</vt:lpstr>
      <vt:lpstr>PowerPoint Presentation</vt:lpstr>
      <vt:lpstr>مرحله‌ی پنجم: هویت در برابر گم‌گشتگی و سردرگمی</vt:lpstr>
      <vt:lpstr>مرحله‌ی ششم: صمیمیت در برابر گوشه‌گیری</vt:lpstr>
      <vt:lpstr>مرحله‌ی هفتم: فعالیت و باروری در برابر رکورد و بی‌حاصلی</vt:lpstr>
      <vt:lpstr>مرحله‌ی هشتم: یکپارچگی خود در برابر ناامیدی</vt:lpstr>
      <vt:lpstr>ارزیابی چهار مرحله‌ی آخر رشد روانی- اجتماعی</vt:lpstr>
      <vt:lpstr>PowerPoint Presentation</vt:lpstr>
      <vt:lpstr>ارزیابی نظریه روانی – اجتماعی اریکسون</vt:lpstr>
      <vt:lpstr>ارزیابی نظریه روانی – اجتماعی اریکسون</vt:lpstr>
      <vt:lpstr>خدمات نظریه روانکاوی</vt:lpstr>
      <vt:lpstr>خدمات نظریه روانکاوی</vt:lpstr>
      <vt:lpstr>فعالیت یادگیری</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Julian</dc:creator>
  <cp:lastModifiedBy>araz</cp:lastModifiedBy>
  <cp:revision>321</cp:revision>
  <dcterms:created xsi:type="dcterms:W3CDTF">2013-08-21T19:17:07Z</dcterms:created>
  <dcterms:modified xsi:type="dcterms:W3CDTF">2020-04-07T12:57:53Z</dcterms:modified>
</cp:coreProperties>
</file>