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57" r:id="rId3"/>
    <p:sldId id="258" r:id="rId4"/>
    <p:sldId id="259" r:id="rId5"/>
    <p:sldId id="300" r:id="rId6"/>
    <p:sldId id="260" r:id="rId7"/>
    <p:sldId id="261" r:id="rId8"/>
    <p:sldId id="262" r:id="rId9"/>
    <p:sldId id="264" r:id="rId10"/>
    <p:sldId id="265" r:id="rId11"/>
    <p:sldId id="305" r:id="rId12"/>
    <p:sldId id="266"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98" r:id="rId26"/>
    <p:sldId id="281" r:id="rId27"/>
    <p:sldId id="282" r:id="rId28"/>
    <p:sldId id="283" r:id="rId29"/>
    <p:sldId id="285" r:id="rId30"/>
    <p:sldId id="303" r:id="rId31"/>
    <p:sldId id="287" r:id="rId32"/>
    <p:sldId id="284" r:id="rId33"/>
    <p:sldId id="288" r:id="rId34"/>
    <p:sldId id="289" r:id="rId35"/>
    <p:sldId id="290" r:id="rId36"/>
    <p:sldId id="292" r:id="rId37"/>
    <p:sldId id="291" r:id="rId38"/>
    <p:sldId id="293" r:id="rId39"/>
    <p:sldId id="295" r:id="rId40"/>
    <p:sldId id="296" r:id="rId41"/>
    <p:sldId id="297" r:id="rId42"/>
    <p:sldId id="30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824C1-70BE-4791-B600-662B28E666C4}" type="datetimeFigureOut">
              <a:rPr lang="en-US" smtClean="0"/>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0D8A3-EC9A-45C7-8BB8-AA4BBFEE98A5}" type="slidenum">
              <a:rPr lang="en-US" smtClean="0"/>
              <a:t>‹#›</a:t>
            </a:fld>
            <a:endParaRPr lang="en-US"/>
          </a:p>
        </p:txBody>
      </p:sp>
    </p:spTree>
    <p:extLst>
      <p:ext uri="{BB962C8B-B14F-4D97-AF65-F5344CB8AC3E}">
        <p14:creationId xmlns:p14="http://schemas.microsoft.com/office/powerpoint/2010/main" val="286052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0D8A3-EC9A-45C7-8BB8-AA4BBFEE98A5}" type="slidenum">
              <a:rPr lang="en-US" smtClean="0"/>
              <a:t>27</a:t>
            </a:fld>
            <a:endParaRPr lang="en-US"/>
          </a:p>
        </p:txBody>
      </p:sp>
    </p:spTree>
    <p:extLst>
      <p:ext uri="{BB962C8B-B14F-4D97-AF65-F5344CB8AC3E}">
        <p14:creationId xmlns:p14="http://schemas.microsoft.com/office/powerpoint/2010/main" val="426840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0D8A3-EC9A-45C7-8BB8-AA4BBFEE98A5}" type="slidenum">
              <a:rPr lang="en-US" smtClean="0"/>
              <a:t>29</a:t>
            </a:fld>
            <a:endParaRPr lang="en-US"/>
          </a:p>
        </p:txBody>
      </p:sp>
    </p:spTree>
    <p:extLst>
      <p:ext uri="{BB962C8B-B14F-4D97-AF65-F5344CB8AC3E}">
        <p14:creationId xmlns:p14="http://schemas.microsoft.com/office/powerpoint/2010/main" val="199636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E54A70-D707-40D1-A3E9-89F24F1ADE6F}"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AA6C-0CAD-4DE6-8893-FCBFCCE077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4A70-D707-40D1-A3E9-89F24F1ADE6F}"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AA6C-0CAD-4DE6-8893-FCBFCCE077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E54A70-D707-40D1-A3E9-89F24F1ADE6F}"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AA6C-0CAD-4DE6-8893-FCBFCCE0775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4A70-D707-40D1-A3E9-89F24F1ADE6F}"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AA6C-0CAD-4DE6-8893-FCBFCCE0775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54A70-D707-40D1-A3E9-89F24F1ADE6F}"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AA6C-0CAD-4DE6-8893-FCBFCCE077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2E54A70-D707-40D1-A3E9-89F24F1ADE6F}"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EAA6C-0CAD-4DE6-8893-FCBFCCE0775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E54A70-D707-40D1-A3E9-89F24F1ADE6F}"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EAA6C-0CAD-4DE6-8893-FCBFCCE077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54A70-D707-40D1-A3E9-89F24F1ADE6F}"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EAA6C-0CAD-4DE6-8893-FCBFCCE077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2E54A70-D707-40D1-A3E9-89F24F1ADE6F}"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EAA6C-0CAD-4DE6-8893-FCBFCCE077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2E54A70-D707-40D1-A3E9-89F24F1ADE6F}"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EAA6C-0CAD-4DE6-8893-FCBFCCE0775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54A70-D707-40D1-A3E9-89F24F1ADE6F}"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EAA6C-0CAD-4DE6-8893-FCBFCCE0775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2E54A70-D707-40D1-A3E9-89F24F1ADE6F}" type="datetimeFigureOut">
              <a:rPr lang="en-US" smtClean="0"/>
              <a:t>4/7/2020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40EAA6C-0CAD-4DE6-8893-FCBFCCE0775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6000" b="1" dirty="0" smtClean="0">
                <a:solidFill>
                  <a:schemeClr val="accent4">
                    <a:lumMod val="75000"/>
                  </a:schemeClr>
                </a:solidFill>
              </a:rPr>
              <a:t>مطالعات اجتماعی پنجم </a:t>
            </a:r>
            <a:endParaRPr lang="en-US" sz="6000" b="1" dirty="0">
              <a:solidFill>
                <a:schemeClr val="accent4">
                  <a:lumMod val="75000"/>
                </a:schemeClr>
              </a:solidFill>
            </a:endParaRPr>
          </a:p>
        </p:txBody>
      </p:sp>
      <p:sp>
        <p:nvSpPr>
          <p:cNvPr id="3" name="Subtitle 2"/>
          <p:cNvSpPr>
            <a:spLocks noGrp="1"/>
          </p:cNvSpPr>
          <p:nvPr>
            <p:ph type="subTitle" idx="1"/>
          </p:nvPr>
        </p:nvSpPr>
        <p:spPr/>
        <p:txBody>
          <a:bodyPr>
            <a:normAutofit fontScale="92500" lnSpcReduction="10000"/>
          </a:bodyPr>
          <a:lstStyle/>
          <a:p>
            <a:pPr algn="ctr"/>
            <a:r>
              <a:rPr lang="fa-IR" sz="3600" b="1" dirty="0" smtClean="0">
                <a:solidFill>
                  <a:schemeClr val="accent4">
                    <a:lumMod val="75000"/>
                  </a:schemeClr>
                </a:solidFill>
              </a:rPr>
              <a:t>درس های 10-7-6-</a:t>
            </a:r>
          </a:p>
          <a:p>
            <a:pPr algn="ctr"/>
            <a:endParaRPr lang="fa-IR" sz="3600" b="1" dirty="0">
              <a:solidFill>
                <a:schemeClr val="accent4">
                  <a:lumMod val="75000"/>
                </a:schemeClr>
              </a:solidFill>
            </a:endParaRPr>
          </a:p>
          <a:p>
            <a:pPr algn="ctr"/>
            <a:r>
              <a:rPr lang="fa-IR" b="1" smtClean="0">
                <a:solidFill>
                  <a:schemeClr val="accent4">
                    <a:lumMod val="75000"/>
                  </a:schemeClr>
                </a:solidFill>
              </a:rPr>
              <a:t>تریوه</a:t>
            </a:r>
            <a:endParaRPr lang="fa-IR" b="1" dirty="0" smtClean="0">
              <a:solidFill>
                <a:schemeClr val="accent4">
                  <a:lumMod val="75000"/>
                </a:schemeClr>
              </a:solidFill>
            </a:endParaRPr>
          </a:p>
          <a:p>
            <a:pPr algn="ctr"/>
            <a:endParaRPr lang="en-US" b="1" dirty="0">
              <a:solidFill>
                <a:schemeClr val="accent4">
                  <a:lumMod val="75000"/>
                </a:schemeClr>
              </a:solidFill>
            </a:endParaRPr>
          </a:p>
        </p:txBody>
      </p:sp>
    </p:spTree>
    <p:extLst>
      <p:ext uri="{BB962C8B-B14F-4D97-AF65-F5344CB8AC3E}">
        <p14:creationId xmlns:p14="http://schemas.microsoft.com/office/powerpoint/2010/main" val="167624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مهاجرت</a:t>
            </a:r>
            <a:endParaRPr lang="en-US" dirty="0"/>
          </a:p>
        </p:txBody>
      </p:sp>
      <p:sp>
        <p:nvSpPr>
          <p:cNvPr id="3" name="Rectangle 2"/>
          <p:cNvSpPr/>
          <p:nvPr/>
        </p:nvSpPr>
        <p:spPr>
          <a:xfrm>
            <a:off x="539552" y="2492896"/>
            <a:ext cx="8064896" cy="2369880"/>
          </a:xfrm>
          <a:prstGeom prst="rect">
            <a:avLst/>
          </a:prstGeom>
        </p:spPr>
        <p:txBody>
          <a:bodyPr wrap="square">
            <a:spAutoFit/>
          </a:bodyPr>
          <a:lstStyle/>
          <a:p>
            <a:pPr algn="ctr"/>
            <a:r>
              <a:rPr lang="fa-IR" sz="2000" b="1" dirty="0" smtClean="0">
                <a:solidFill>
                  <a:schemeClr val="accent4">
                    <a:lumMod val="75000"/>
                  </a:schemeClr>
                </a:solidFill>
              </a:rPr>
              <a:t>مهاجرت عبارت‌است از جابه‌جایی مردم از مکانی به مکانی دیگر برای کار یا زندگی</a:t>
            </a:r>
            <a:r>
              <a:rPr lang="fa-IR" sz="2400" b="1" dirty="0" smtClean="0">
                <a:solidFill>
                  <a:schemeClr val="accent4">
                    <a:lumMod val="75000"/>
                  </a:schemeClr>
                </a:solidFill>
              </a:rPr>
              <a:t>.</a:t>
            </a:r>
          </a:p>
          <a:p>
            <a:pPr algn="r" rtl="1"/>
            <a:r>
              <a:rPr lang="fa-IR" sz="2400" dirty="0" smtClean="0">
                <a:solidFill>
                  <a:schemeClr val="accent4">
                    <a:lumMod val="75000"/>
                  </a:schemeClr>
                </a:solidFill>
              </a:rPr>
              <a:t> </a:t>
            </a:r>
            <a:r>
              <a:rPr lang="fa-IR" sz="2000" dirty="0" smtClean="0">
                <a:solidFill>
                  <a:schemeClr val="accent4">
                    <a:lumMod val="75000"/>
                  </a:schemeClr>
                </a:solidFill>
              </a:rPr>
              <a:t>مردم معمولاً به دلیل:</a:t>
            </a:r>
          </a:p>
          <a:p>
            <a:pPr algn="r"/>
            <a:r>
              <a:rPr lang="fa-IR" sz="2000" dirty="0" smtClean="0">
                <a:solidFill>
                  <a:schemeClr val="accent4">
                    <a:lumMod val="75000"/>
                  </a:schemeClr>
                </a:solidFill>
              </a:rPr>
              <a:t> دور شدن از شرایط یا عوامل نامساعد دورکننده‌ای مانند فقر، بیماری، مسائل سیاسی، کمبود غذا، بلایای طبیعی، جنگ، بیکاری و کمبود امنیت </a:t>
            </a:r>
          </a:p>
          <a:p>
            <a:pPr algn="r"/>
            <a:r>
              <a:rPr lang="fa-IR" sz="2000" dirty="0" smtClean="0">
                <a:solidFill>
                  <a:schemeClr val="accent4">
                    <a:lumMod val="75000"/>
                  </a:schemeClr>
                </a:solidFill>
              </a:rPr>
              <a:t>یا</a:t>
            </a:r>
            <a:endParaRPr lang="fa-IR" sz="2000" dirty="0">
              <a:solidFill>
                <a:schemeClr val="accent4">
                  <a:lumMod val="75000"/>
                </a:schemeClr>
              </a:solidFill>
            </a:endParaRPr>
          </a:p>
          <a:p>
            <a:pPr algn="r" rtl="1"/>
            <a:r>
              <a:rPr lang="fa-IR" sz="2000" dirty="0" smtClean="0">
                <a:solidFill>
                  <a:schemeClr val="accent4">
                    <a:lumMod val="75000"/>
                  </a:schemeClr>
                </a:solidFill>
              </a:rPr>
              <a:t>رسیدن به شرایط و عوامل مساعد جذب‌کنندهٔ مقصد مهاجرت مانند امکانات بهداشتی بیشتر، آموزش بهتر، درآمد بیشتر، مسکن بهتر و آزادی‌های سیاسی بهتر مهاجرت می کنند.</a:t>
            </a:r>
            <a:endParaRPr lang="en-US" sz="2000" dirty="0">
              <a:solidFill>
                <a:schemeClr val="accent4">
                  <a:lumMod val="75000"/>
                </a:schemeClr>
              </a:solidFill>
            </a:endParaRPr>
          </a:p>
        </p:txBody>
      </p:sp>
    </p:spTree>
    <p:extLst>
      <p:ext uri="{BB962C8B-B14F-4D97-AF65-F5344CB8AC3E}">
        <p14:creationId xmlns:p14="http://schemas.microsoft.com/office/powerpoint/2010/main" val="249537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a:t>عوامل جاذب یا دافع جمعیت</a:t>
            </a:r>
            <a:endParaRPr lang="en-US" sz="4000" dirty="0"/>
          </a:p>
        </p:txBody>
      </p:sp>
      <p:sp>
        <p:nvSpPr>
          <p:cNvPr id="3" name="Text Placeholder 2"/>
          <p:cNvSpPr>
            <a:spLocks noGrp="1"/>
          </p:cNvSpPr>
          <p:nvPr>
            <p:ph type="body" idx="1"/>
          </p:nvPr>
        </p:nvSpPr>
        <p:spPr/>
        <p:txBody>
          <a:bodyPr/>
          <a:lstStyle/>
          <a:p>
            <a:pPr algn="r"/>
            <a:r>
              <a:rPr lang="fa-IR" sz="2800" b="1" dirty="0" smtClean="0"/>
              <a:t>عوامل انسانی</a:t>
            </a:r>
            <a:endParaRPr lang="en-US" sz="2800" b="1" dirty="0"/>
          </a:p>
        </p:txBody>
      </p:sp>
      <p:sp>
        <p:nvSpPr>
          <p:cNvPr id="4" name="Content Placeholder 3"/>
          <p:cNvSpPr>
            <a:spLocks noGrp="1"/>
          </p:cNvSpPr>
          <p:nvPr>
            <p:ph sz="half" idx="2"/>
          </p:nvPr>
        </p:nvSpPr>
        <p:spPr/>
        <p:txBody>
          <a:bodyPr>
            <a:normAutofit fontScale="92500" lnSpcReduction="10000"/>
          </a:bodyPr>
          <a:lstStyle/>
          <a:p>
            <a:pPr algn="r" rtl="1">
              <a:buFont typeface="Wingdings" pitchFamily="2" charset="2"/>
              <a:buChar char="§"/>
            </a:pPr>
            <a:r>
              <a:rPr lang="fa-IR" sz="2800" dirty="0" smtClean="0"/>
              <a:t>دسترسی به شبکه حمل و نقل</a:t>
            </a:r>
          </a:p>
          <a:p>
            <a:pPr algn="r" rtl="1">
              <a:buFont typeface="Wingdings" pitchFamily="2" charset="2"/>
              <a:buChar char="§"/>
            </a:pPr>
            <a:r>
              <a:rPr lang="fa-IR" sz="2800" dirty="0" smtClean="0"/>
              <a:t>پایین بودن سطح سرمایه و تکنولوژی</a:t>
            </a:r>
          </a:p>
          <a:p>
            <a:pPr algn="r" rtl="1">
              <a:buFont typeface="Wingdings" pitchFamily="2" charset="2"/>
              <a:buChar char="§"/>
            </a:pPr>
            <a:r>
              <a:rPr lang="fa-IR" sz="2800" dirty="0" smtClean="0"/>
              <a:t>تصمیمات حکومت ها </a:t>
            </a:r>
          </a:p>
          <a:p>
            <a:pPr algn="r" rtl="1">
              <a:buFont typeface="Wingdings" pitchFamily="2" charset="2"/>
              <a:buChar char="§"/>
            </a:pPr>
            <a:r>
              <a:rPr lang="fa-IR" sz="2800" dirty="0" smtClean="0"/>
              <a:t>جنگ</a:t>
            </a:r>
          </a:p>
          <a:p>
            <a:pPr algn="r" rtl="1">
              <a:buFont typeface="Wingdings" pitchFamily="2" charset="2"/>
              <a:buChar char="§"/>
            </a:pPr>
            <a:r>
              <a:rPr lang="fa-IR" sz="2800" dirty="0" smtClean="0"/>
              <a:t>بیماری</a:t>
            </a:r>
            <a:endParaRPr lang="en-US" sz="2800" dirty="0"/>
          </a:p>
        </p:txBody>
      </p:sp>
      <p:sp>
        <p:nvSpPr>
          <p:cNvPr id="5" name="Text Placeholder 4"/>
          <p:cNvSpPr>
            <a:spLocks noGrp="1"/>
          </p:cNvSpPr>
          <p:nvPr>
            <p:ph type="body" sz="quarter" idx="3"/>
          </p:nvPr>
        </p:nvSpPr>
        <p:spPr/>
        <p:txBody>
          <a:bodyPr/>
          <a:lstStyle/>
          <a:p>
            <a:pPr algn="r"/>
            <a:r>
              <a:rPr lang="fa-IR" sz="2800" b="1" dirty="0" smtClean="0"/>
              <a:t>عوامل طبیعی</a:t>
            </a:r>
            <a:endParaRPr lang="en-US" sz="2800" b="1" dirty="0"/>
          </a:p>
        </p:txBody>
      </p:sp>
      <p:sp>
        <p:nvSpPr>
          <p:cNvPr id="6" name="Content Placeholder 5"/>
          <p:cNvSpPr>
            <a:spLocks noGrp="1"/>
          </p:cNvSpPr>
          <p:nvPr>
            <p:ph sz="quarter" idx="4"/>
          </p:nvPr>
        </p:nvSpPr>
        <p:spPr/>
        <p:txBody>
          <a:bodyPr>
            <a:normAutofit/>
          </a:bodyPr>
          <a:lstStyle/>
          <a:p>
            <a:pPr algn="r" rtl="1">
              <a:buFont typeface="Wingdings" pitchFamily="2" charset="2"/>
              <a:buChar char="§"/>
            </a:pPr>
            <a:r>
              <a:rPr lang="fa-IR" sz="2800" dirty="0" smtClean="0"/>
              <a:t>آب و هوا</a:t>
            </a:r>
          </a:p>
          <a:p>
            <a:pPr algn="r" rtl="1">
              <a:buFont typeface="Wingdings" pitchFamily="2" charset="2"/>
              <a:buChar char="§"/>
            </a:pPr>
            <a:r>
              <a:rPr lang="fa-IR" sz="2800" dirty="0" smtClean="0"/>
              <a:t>ناهمواری</a:t>
            </a:r>
          </a:p>
          <a:p>
            <a:pPr algn="r" rtl="1">
              <a:buFont typeface="Wingdings" pitchFamily="2" charset="2"/>
              <a:buChar char="§"/>
            </a:pPr>
            <a:r>
              <a:rPr lang="fa-IR" sz="2800" dirty="0" smtClean="0"/>
              <a:t>پوشش گیاهی</a:t>
            </a:r>
          </a:p>
          <a:p>
            <a:pPr algn="r" rtl="1">
              <a:buFont typeface="Wingdings" pitchFamily="2" charset="2"/>
              <a:buChar char="§"/>
            </a:pPr>
            <a:r>
              <a:rPr lang="fa-IR" sz="2800" dirty="0" smtClean="0"/>
              <a:t>منابع</a:t>
            </a:r>
          </a:p>
          <a:p>
            <a:pPr algn="r" rtl="1">
              <a:buFont typeface="Wingdings" pitchFamily="2" charset="2"/>
              <a:buChar char="§"/>
            </a:pPr>
            <a:endParaRPr lang="en-US" sz="2800" dirty="0"/>
          </a:p>
        </p:txBody>
      </p:sp>
    </p:spTree>
    <p:extLst>
      <p:ext uri="{BB962C8B-B14F-4D97-AF65-F5344CB8AC3E}">
        <p14:creationId xmlns:p14="http://schemas.microsoft.com/office/powerpoint/2010/main" val="1096930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800" b="1" dirty="0" smtClean="0"/>
              <a:t>آب و هوای مساعد</a:t>
            </a:r>
            <a:r>
              <a:rPr lang="fa-IR" sz="2800" dirty="0" smtClean="0"/>
              <a:t/>
            </a:r>
            <a:br>
              <a:rPr lang="fa-IR" sz="2800" dirty="0" smtClean="0"/>
            </a:br>
            <a:r>
              <a:rPr lang="fa-IR" sz="2800" dirty="0" smtClean="0"/>
              <a:t/>
            </a:r>
            <a:br>
              <a:rPr lang="fa-IR" sz="2800" dirty="0" smtClean="0"/>
            </a:br>
            <a:endParaRPr lang="en-US" sz="2800" dirty="0"/>
          </a:p>
        </p:txBody>
      </p:sp>
      <p:sp>
        <p:nvSpPr>
          <p:cNvPr id="3" name="Text Placeholder 2"/>
          <p:cNvSpPr>
            <a:spLocks noGrp="1"/>
          </p:cNvSpPr>
          <p:nvPr>
            <p:ph type="body" idx="1"/>
          </p:nvPr>
        </p:nvSpPr>
        <p:spPr/>
        <p:txBody>
          <a:bodyPr>
            <a:normAutofit/>
          </a:bodyPr>
          <a:lstStyle/>
          <a:p>
            <a:r>
              <a:rPr lang="fa-IR" sz="3600" b="1" dirty="0" smtClean="0"/>
              <a:t>عوامل جاذب یا دافع جمعیت</a:t>
            </a:r>
            <a:endParaRPr lang="en-US" sz="3600" b="1" dirty="0"/>
          </a:p>
        </p:txBody>
      </p:sp>
      <p:pic>
        <p:nvPicPr>
          <p:cNvPr id="3076" name="Picture 4" descr="C:\Users\SONY\Desktop\دوره\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912"/>
            <a:ext cx="22764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ONY\Desktop\دوره\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61048"/>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5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خاک</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47" y="2275309"/>
            <a:ext cx="354171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043" y="3723853"/>
            <a:ext cx="355441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409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وجود کارخانه ها و معادن</a:t>
            </a:r>
            <a:br>
              <a:rPr lang="fa-IR" b="1" dirty="0" smtClean="0"/>
            </a:br>
            <a:r>
              <a:rPr lang="fa-IR" b="1" dirty="0" smtClean="0"/>
              <a:t>(اشتغال)</a:t>
            </a:r>
            <a:endParaRPr lang="en-US" b="1" dirty="0"/>
          </a:p>
        </p:txBody>
      </p:sp>
      <p:pic>
        <p:nvPicPr>
          <p:cNvPr id="6146" name="Picture 2" descr="C:\Users\SONY\Desktop\دوره\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2556123" cy="2590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ONY\Desktop\دوره\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3212976"/>
            <a:ext cx="3609415" cy="252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42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منابع آب ایران</a:t>
            </a:r>
            <a:endParaRPr lang="en-US" b="1" dirty="0"/>
          </a:p>
        </p:txBody>
      </p:sp>
      <p:pic>
        <p:nvPicPr>
          <p:cNvPr id="7170" name="Picture 2" descr="C:\Users\SONY\Desktop\دوره\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2571750"/>
            <a:ext cx="4896544" cy="315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14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196752"/>
            <a:ext cx="8130440" cy="5040560"/>
          </a:xfrm>
        </p:spPr>
        <p:txBody>
          <a:bodyPr>
            <a:noAutofit/>
          </a:bodyPr>
          <a:lstStyle/>
          <a:p>
            <a:pPr algn="r" rtl="1"/>
            <a:r>
              <a:rPr lang="fa-IR" sz="2800" dirty="0" smtClean="0">
                <a:solidFill>
                  <a:schemeClr val="accent4">
                    <a:lumMod val="75000"/>
                  </a:schemeClr>
                </a:solidFill>
              </a:rPr>
              <a:t>آشنایی با :</a:t>
            </a:r>
            <a:br>
              <a:rPr lang="fa-IR" sz="2800" dirty="0" smtClean="0">
                <a:solidFill>
                  <a:schemeClr val="accent4">
                    <a:lumMod val="75000"/>
                  </a:schemeClr>
                </a:solidFill>
              </a:rPr>
            </a:br>
            <a:r>
              <a:rPr lang="fa-IR" sz="2800" dirty="0" smtClean="0">
                <a:solidFill>
                  <a:schemeClr val="accent4">
                    <a:lumMod val="75000"/>
                  </a:schemeClr>
                </a:solidFill>
              </a:rPr>
              <a:t>منابع آب در ایران</a:t>
            </a:r>
            <a:br>
              <a:rPr lang="fa-IR" sz="2800" dirty="0" smtClean="0">
                <a:solidFill>
                  <a:schemeClr val="accent4">
                    <a:lumMod val="75000"/>
                  </a:schemeClr>
                </a:solidFill>
              </a:rPr>
            </a:br>
            <a:r>
              <a:rPr lang="fa-IR" sz="2800" dirty="0" smtClean="0">
                <a:solidFill>
                  <a:schemeClr val="accent4">
                    <a:lumMod val="75000"/>
                  </a:schemeClr>
                </a:solidFill>
              </a:rPr>
              <a:t>نحوه شکل گیری رودها و آب های زیرزمینی</a:t>
            </a:r>
            <a:br>
              <a:rPr lang="fa-IR" sz="2800" dirty="0" smtClean="0">
                <a:solidFill>
                  <a:schemeClr val="accent4">
                    <a:lumMod val="75000"/>
                  </a:schemeClr>
                </a:solidFill>
              </a:rPr>
            </a:br>
            <a:r>
              <a:rPr lang="fa-IR" sz="2800" dirty="0" smtClean="0">
                <a:solidFill>
                  <a:schemeClr val="accent4">
                    <a:lumMod val="75000"/>
                  </a:schemeClr>
                </a:solidFill>
              </a:rPr>
              <a:t>پراکندگی رود ها در ایران</a:t>
            </a:r>
            <a:br>
              <a:rPr lang="fa-IR" sz="2800" dirty="0" smtClean="0">
                <a:solidFill>
                  <a:schemeClr val="accent4">
                    <a:lumMod val="75000"/>
                  </a:schemeClr>
                </a:solidFill>
              </a:rPr>
            </a:br>
            <a:r>
              <a:rPr lang="fa-IR" sz="2800" dirty="0" smtClean="0">
                <a:solidFill>
                  <a:schemeClr val="accent4">
                    <a:lumMod val="75000"/>
                  </a:schemeClr>
                </a:solidFill>
              </a:rPr>
              <a:t>علل کم آبی ایران</a:t>
            </a:r>
            <a:br>
              <a:rPr lang="fa-IR" sz="2800" dirty="0" smtClean="0">
                <a:solidFill>
                  <a:schemeClr val="accent4">
                    <a:lumMod val="75000"/>
                  </a:schemeClr>
                </a:solidFill>
              </a:rPr>
            </a:br>
            <a:r>
              <a:rPr lang="fa-IR" sz="2800" dirty="0" smtClean="0">
                <a:solidFill>
                  <a:schemeClr val="accent4">
                    <a:lumMod val="75000"/>
                  </a:schemeClr>
                </a:solidFill>
              </a:rPr>
              <a:t>راه های حفاظت از منابع آب </a:t>
            </a:r>
            <a:br>
              <a:rPr lang="fa-IR" sz="2800" dirty="0" smtClean="0">
                <a:solidFill>
                  <a:schemeClr val="accent4">
                    <a:lumMod val="75000"/>
                  </a:schemeClr>
                </a:solidFill>
              </a:rPr>
            </a:br>
            <a:r>
              <a:rPr lang="fa-IR" sz="2800" dirty="0" smtClean="0">
                <a:solidFill>
                  <a:schemeClr val="accent4">
                    <a:lumMod val="75000"/>
                  </a:schemeClr>
                </a:solidFill>
              </a:rPr>
              <a:t>و</a:t>
            </a:r>
            <a:br>
              <a:rPr lang="fa-IR" sz="2800" dirty="0" smtClean="0">
                <a:solidFill>
                  <a:schemeClr val="accent4">
                    <a:lumMod val="75000"/>
                  </a:schemeClr>
                </a:solidFill>
              </a:rPr>
            </a:br>
            <a:r>
              <a:rPr lang="fa-IR" sz="2800" dirty="0" smtClean="0">
                <a:solidFill>
                  <a:schemeClr val="accent4">
                    <a:lumMod val="75000"/>
                  </a:schemeClr>
                </a:solidFill>
              </a:rPr>
              <a:t>توانایی نشان دادن رودها بر روی نقشه</a:t>
            </a:r>
            <a:br>
              <a:rPr lang="fa-IR" sz="2800" dirty="0" smtClean="0">
                <a:solidFill>
                  <a:schemeClr val="accent4">
                    <a:lumMod val="75000"/>
                  </a:schemeClr>
                </a:solidFill>
              </a:rPr>
            </a:br>
            <a:r>
              <a:rPr lang="fa-IR" sz="2800" dirty="0" smtClean="0">
                <a:solidFill>
                  <a:schemeClr val="accent4">
                    <a:lumMod val="75000"/>
                  </a:schemeClr>
                </a:solidFill>
              </a:rPr>
              <a:t>احساس مسئولیت نسبت به حفاظت از منابع آب</a:t>
            </a:r>
            <a:br>
              <a:rPr lang="fa-IR" sz="2800" dirty="0" smtClean="0">
                <a:solidFill>
                  <a:schemeClr val="accent4">
                    <a:lumMod val="75000"/>
                  </a:schemeClr>
                </a:solidFill>
              </a:rPr>
            </a:br>
            <a:r>
              <a:rPr lang="fa-IR" sz="2800" dirty="0" smtClean="0">
                <a:solidFill>
                  <a:schemeClr val="accent4">
                    <a:lumMod val="75000"/>
                  </a:schemeClr>
                </a:solidFill>
              </a:rPr>
              <a:t>ارائه پیشنهاد جهت کم کردن از هدر رفت آب</a:t>
            </a:r>
            <a:endParaRPr lang="en-US" sz="2800" dirty="0">
              <a:solidFill>
                <a:schemeClr val="accent4">
                  <a:lumMod val="75000"/>
                </a:schemeClr>
              </a:solidFill>
            </a:endParaRPr>
          </a:p>
        </p:txBody>
      </p:sp>
      <p:sp>
        <p:nvSpPr>
          <p:cNvPr id="3" name="Text Placeholder 2"/>
          <p:cNvSpPr>
            <a:spLocks noGrp="1"/>
          </p:cNvSpPr>
          <p:nvPr>
            <p:ph type="body" idx="1"/>
          </p:nvPr>
        </p:nvSpPr>
        <p:spPr>
          <a:xfrm>
            <a:off x="1367365" y="332657"/>
            <a:ext cx="6417734" cy="936104"/>
          </a:xfrm>
        </p:spPr>
        <p:txBody>
          <a:bodyPr>
            <a:normAutofit/>
          </a:bodyPr>
          <a:lstStyle/>
          <a:p>
            <a:r>
              <a:rPr lang="fa-IR" sz="4000" b="1" dirty="0" smtClean="0"/>
              <a:t>انتظارات یادگیری</a:t>
            </a:r>
            <a:endParaRPr lang="en-US" sz="4000" b="1" dirty="0"/>
          </a:p>
        </p:txBody>
      </p:sp>
    </p:spTree>
    <p:extLst>
      <p:ext uri="{BB962C8B-B14F-4D97-AF65-F5344CB8AC3E}">
        <p14:creationId xmlns:p14="http://schemas.microsoft.com/office/powerpoint/2010/main" val="1217853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solidFill>
                  <a:schemeClr val="accent4">
                    <a:lumMod val="75000"/>
                  </a:schemeClr>
                </a:solidFill>
              </a:rPr>
              <a:t>اقیانوس ها و دریاها (97/2%از کل آب جهان)</a:t>
            </a:r>
            <a:br>
              <a:rPr lang="fa-IR" sz="2800" dirty="0" smtClean="0">
                <a:solidFill>
                  <a:schemeClr val="accent4">
                    <a:lumMod val="75000"/>
                  </a:schemeClr>
                </a:solidFill>
              </a:rPr>
            </a:br>
            <a:r>
              <a:rPr lang="fa-IR" sz="2800" dirty="0" smtClean="0">
                <a:solidFill>
                  <a:schemeClr val="accent4">
                    <a:lumMod val="75000"/>
                  </a:schemeClr>
                </a:solidFill>
              </a:rPr>
              <a:t>رودها</a:t>
            </a:r>
            <a:br>
              <a:rPr lang="fa-IR" sz="2800" dirty="0" smtClean="0">
                <a:solidFill>
                  <a:schemeClr val="accent4">
                    <a:lumMod val="75000"/>
                  </a:schemeClr>
                </a:solidFill>
              </a:rPr>
            </a:br>
            <a:r>
              <a:rPr lang="fa-IR" sz="2800" dirty="0" smtClean="0">
                <a:solidFill>
                  <a:schemeClr val="accent4">
                    <a:lumMod val="75000"/>
                  </a:schemeClr>
                </a:solidFill>
              </a:rPr>
              <a:t>آب های زیرزمینی</a:t>
            </a:r>
            <a:endParaRPr lang="en-US" sz="28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smtClean="0"/>
              <a:t>منابع آب</a:t>
            </a:r>
            <a:endParaRPr lang="en-US" sz="4000" b="1" dirty="0"/>
          </a:p>
        </p:txBody>
      </p:sp>
    </p:spTree>
    <p:extLst>
      <p:ext uri="{BB962C8B-B14F-4D97-AF65-F5344CB8AC3E}">
        <p14:creationId xmlns:p14="http://schemas.microsoft.com/office/powerpoint/2010/main" val="676657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رودها</a:t>
            </a:r>
            <a:endParaRPr lang="en-US" b="1" dirty="0"/>
          </a:p>
        </p:txBody>
      </p:sp>
      <p:pic>
        <p:nvPicPr>
          <p:cNvPr id="3074" name="Picture 2" descr="C:\Users\SONY\Desktop\دوره\2015-07-26_180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33" y="2276872"/>
            <a:ext cx="841613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3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استفاده از رودها</a:t>
            </a:r>
            <a:br>
              <a:rPr lang="fa-IR" b="1" dirty="0"/>
            </a:br>
            <a:endParaRPr lang="en-U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7761"/>
            <a:ext cx="2842311" cy="202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736" y="4143875"/>
            <a:ext cx="3022222" cy="226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911471"/>
            <a:ext cx="2520280" cy="246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91105" y="4941168"/>
            <a:ext cx="2152703" cy="7200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شهرها</a:t>
            </a:r>
            <a:endParaRPr lang="en-US" b="1" dirty="0">
              <a:solidFill>
                <a:schemeClr val="tx1"/>
              </a:solidFill>
            </a:endParaRPr>
          </a:p>
        </p:txBody>
      </p:sp>
      <p:sp>
        <p:nvSpPr>
          <p:cNvPr id="4" name="Rounded Rectangle 3"/>
          <p:cNvSpPr/>
          <p:nvPr/>
        </p:nvSpPr>
        <p:spPr>
          <a:xfrm>
            <a:off x="6588224" y="3068959"/>
            <a:ext cx="1944216" cy="85622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روستاها</a:t>
            </a:r>
            <a:endParaRPr lang="en-US" b="1" dirty="0">
              <a:solidFill>
                <a:schemeClr val="tx1"/>
              </a:solidFill>
            </a:endParaRPr>
          </a:p>
        </p:txBody>
      </p:sp>
    </p:spTree>
    <p:extLst>
      <p:ext uri="{BB962C8B-B14F-4D97-AF65-F5344CB8AC3E}">
        <p14:creationId xmlns:p14="http://schemas.microsoft.com/office/powerpoint/2010/main" val="2085121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b="1" dirty="0" smtClean="0"/>
              <a:t/>
            </a:r>
            <a:br>
              <a:rPr lang="fa-IR" b="1" dirty="0" smtClean="0"/>
            </a:br>
            <a:r>
              <a:rPr lang="fa-IR" b="1" dirty="0" smtClean="0"/>
              <a:t>جمعیت ایران</a:t>
            </a:r>
            <a:endParaRPr lang="en-US" b="1" dirty="0"/>
          </a:p>
        </p:txBody>
      </p:sp>
      <p:pic>
        <p:nvPicPr>
          <p:cNvPr id="4" name="Picture 3" descr="http://naslejahadi.ir/wp-content/uploads/2015/02/IMAGE634788409825452892.jpg"/>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4464496" cy="2664296"/>
          </a:xfrm>
          <a:prstGeom prst="rect">
            <a:avLst/>
          </a:prstGeom>
          <a:noFill/>
          <a:ln>
            <a:noFill/>
          </a:ln>
        </p:spPr>
      </p:pic>
      <p:pic>
        <p:nvPicPr>
          <p:cNvPr id="5126" name="Picture 6" descr="C:\Users\SONY\Desktop\دوره\رشد جمعیت.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838" y="4581128"/>
            <a:ext cx="324835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SONY\Desktop\دوره\زمین پر شده.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79" y="2204865"/>
            <a:ext cx="2276889" cy="250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5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آب های زیرزمینی</a:t>
            </a:r>
            <a:endParaRPr lang="en-US" dirty="0"/>
          </a:p>
        </p:txBody>
      </p:sp>
      <p:pic>
        <p:nvPicPr>
          <p:cNvPr id="12290" name="Picture 2" descr="C:\Users\SONY\Desktop\دوره\download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573318"/>
            <a:ext cx="2736304" cy="217167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ONY\Desktop\دوره\download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631670"/>
            <a:ext cx="2790320" cy="275328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SONY\Desktop\دوره\download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180" y="4293096"/>
            <a:ext cx="3013762" cy="19305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156176" y="2852936"/>
            <a:ext cx="2448272" cy="10801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چاه</a:t>
            </a:r>
          </a:p>
          <a:p>
            <a:pPr algn="ctr"/>
            <a:r>
              <a:rPr lang="fa-IR" sz="2000" b="1" dirty="0" smtClean="0">
                <a:solidFill>
                  <a:schemeClr val="tx1"/>
                </a:solidFill>
              </a:rPr>
              <a:t>چشمه </a:t>
            </a:r>
          </a:p>
          <a:p>
            <a:pPr algn="ctr"/>
            <a:r>
              <a:rPr lang="fa-IR" sz="2000" b="1" dirty="0" smtClean="0">
                <a:solidFill>
                  <a:schemeClr val="tx1"/>
                </a:solidFill>
              </a:rPr>
              <a:t>قنات</a:t>
            </a:r>
            <a:endParaRPr lang="en-US" sz="2000" b="1" dirty="0">
              <a:solidFill>
                <a:schemeClr val="tx1"/>
              </a:solidFill>
            </a:endParaRPr>
          </a:p>
        </p:txBody>
      </p:sp>
    </p:spTree>
    <p:extLst>
      <p:ext uri="{BB962C8B-B14F-4D97-AF65-F5344CB8AC3E}">
        <p14:creationId xmlns:p14="http://schemas.microsoft.com/office/powerpoint/2010/main" val="3004428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92281" y="2015271"/>
            <a:ext cx="1944216" cy="10801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حوضه های آبریز</a:t>
            </a:r>
          </a:p>
          <a:p>
            <a:pPr algn="ctr"/>
            <a:r>
              <a:rPr lang="fa-IR" b="1" dirty="0" smtClean="0">
                <a:solidFill>
                  <a:schemeClr val="tx1"/>
                </a:solidFill>
              </a:rPr>
              <a:t>داخلی</a:t>
            </a:r>
          </a:p>
          <a:p>
            <a:pPr algn="ctr"/>
            <a:r>
              <a:rPr lang="fa-IR" b="1" dirty="0" smtClean="0">
                <a:solidFill>
                  <a:schemeClr val="tx1"/>
                </a:solidFill>
              </a:rPr>
              <a:t>خارجی</a:t>
            </a:r>
            <a:endParaRPr lang="en-US" b="1" dirty="0">
              <a:solidFill>
                <a:schemeClr val="tx1"/>
              </a:solidFill>
            </a:endParaRPr>
          </a:p>
        </p:txBody>
      </p:sp>
      <p:sp>
        <p:nvSpPr>
          <p:cNvPr id="3" name="Rounded Rectangle 2"/>
          <p:cNvSpPr/>
          <p:nvPr/>
        </p:nvSpPr>
        <p:spPr>
          <a:xfrm>
            <a:off x="144016" y="4653136"/>
            <a:ext cx="1979712" cy="10801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solidFill>
                  <a:schemeClr val="tx1"/>
                </a:solidFill>
              </a:rPr>
              <a:t>رودها:</a:t>
            </a:r>
          </a:p>
          <a:p>
            <a:pPr algn="ctr"/>
            <a:r>
              <a:rPr lang="fa-IR" b="1" dirty="0" smtClean="0">
                <a:solidFill>
                  <a:schemeClr val="tx1"/>
                </a:solidFill>
              </a:rPr>
              <a:t>دائمی</a:t>
            </a:r>
          </a:p>
          <a:p>
            <a:pPr algn="ctr"/>
            <a:r>
              <a:rPr lang="fa-IR" b="1" dirty="0" smtClean="0">
                <a:solidFill>
                  <a:schemeClr val="tx1"/>
                </a:solidFill>
              </a:rPr>
              <a:t>فصلی</a:t>
            </a:r>
          </a:p>
          <a:p>
            <a:pPr algn="ctr"/>
            <a:r>
              <a:rPr lang="fa-IR" b="1" dirty="0" smtClean="0">
                <a:solidFill>
                  <a:schemeClr val="tx1"/>
                </a:solidFill>
              </a:rPr>
              <a:t>موقتی</a:t>
            </a:r>
            <a:endParaRPr lang="en-US"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1500"/>
            <a:ext cx="4993927" cy="501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428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1450482"/>
            <a:ext cx="5247357" cy="496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299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914416" cy="2549616"/>
          </a:xfrm>
        </p:spPr>
        <p:txBody>
          <a:bodyPr>
            <a:normAutofit/>
          </a:bodyPr>
          <a:lstStyle/>
          <a:p>
            <a:pPr algn="r" rtl="1"/>
            <a:r>
              <a:rPr lang="fa-IR" sz="3200" dirty="0" smtClean="0">
                <a:solidFill>
                  <a:schemeClr val="accent4">
                    <a:lumMod val="75000"/>
                  </a:schemeClr>
                </a:solidFill>
              </a:rPr>
              <a:t>بارش کم ( میانگین سالانه کم تر از 250 میلیمتر)</a:t>
            </a:r>
            <a:br>
              <a:rPr lang="fa-IR" sz="3200" dirty="0" smtClean="0">
                <a:solidFill>
                  <a:schemeClr val="accent4">
                    <a:lumMod val="75000"/>
                  </a:schemeClr>
                </a:solidFill>
              </a:rPr>
            </a:br>
            <a:r>
              <a:rPr lang="fa-IR" sz="3200" dirty="0" smtClean="0">
                <a:solidFill>
                  <a:schemeClr val="accent4">
                    <a:lumMod val="75000"/>
                  </a:schemeClr>
                </a:solidFill>
              </a:rPr>
              <a:t>توزیع نامناسب زمانی و مکانی بارش</a:t>
            </a:r>
            <a:br>
              <a:rPr lang="fa-IR" sz="3200" dirty="0" smtClean="0">
                <a:solidFill>
                  <a:schemeClr val="accent4">
                    <a:lumMod val="75000"/>
                  </a:schemeClr>
                </a:solidFill>
              </a:rPr>
            </a:br>
            <a:r>
              <a:rPr lang="fa-IR" sz="3200" dirty="0" smtClean="0">
                <a:solidFill>
                  <a:schemeClr val="accent4">
                    <a:lumMod val="75000"/>
                  </a:schemeClr>
                </a:solidFill>
              </a:rPr>
              <a:t>تبخیر زیاد</a:t>
            </a:r>
            <a:br>
              <a:rPr lang="fa-IR" sz="3200" dirty="0" smtClean="0">
                <a:solidFill>
                  <a:schemeClr val="accent4">
                    <a:lumMod val="75000"/>
                  </a:schemeClr>
                </a:solidFill>
              </a:rPr>
            </a:br>
            <a:r>
              <a:rPr lang="fa-IR" sz="3200" dirty="0" smtClean="0">
                <a:solidFill>
                  <a:schemeClr val="accent4">
                    <a:lumMod val="75000"/>
                  </a:schemeClr>
                </a:solidFill>
              </a:rPr>
              <a:t>رود های کم آب یا شور</a:t>
            </a: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dirty="0" smtClean="0"/>
              <a:t>علل کم آبی درایران</a:t>
            </a:r>
            <a:endParaRPr lang="en-US" sz="4000" dirty="0"/>
          </a:p>
        </p:txBody>
      </p:sp>
    </p:spTree>
    <p:extLst>
      <p:ext uri="{BB962C8B-B14F-4D97-AF65-F5344CB8AC3E}">
        <p14:creationId xmlns:p14="http://schemas.microsoft.com/office/powerpoint/2010/main" val="3542570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مصرف درست آب</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93" y="2232145"/>
            <a:ext cx="2365056" cy="155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3" y="2232145"/>
            <a:ext cx="2698593"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30" y="5058040"/>
            <a:ext cx="2663747" cy="139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58" y="5058041"/>
            <a:ext cx="2531594" cy="153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007396"/>
            <a:ext cx="3657784" cy="160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176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_323005768569716748.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38275" y="2674938"/>
            <a:ext cx="6275388" cy="3451225"/>
          </a:xfrm>
        </p:spPr>
      </p:pic>
      <p:sp>
        <p:nvSpPr>
          <p:cNvPr id="3" name="Title 2"/>
          <p:cNvSpPr>
            <a:spLocks noGrp="1"/>
          </p:cNvSpPr>
          <p:nvPr>
            <p:ph type="title"/>
          </p:nvPr>
        </p:nvSpPr>
        <p:spPr/>
        <p:txBody>
          <a:bodyPr/>
          <a:lstStyle/>
          <a:p>
            <a:r>
              <a:rPr lang="fa-IR" dirty="0" smtClean="0"/>
              <a:t>احساس مسئولیت درحفاظت از منابع آب</a:t>
            </a:r>
            <a:endParaRPr lang="en-US" dirty="0"/>
          </a:p>
        </p:txBody>
      </p:sp>
    </p:spTree>
    <p:extLst>
      <p:ext uri="{BB962C8B-B14F-4D97-AF65-F5344CB8AC3E}">
        <p14:creationId xmlns:p14="http://schemas.microsoft.com/office/powerpoint/2010/main" val="619058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410360" cy="2909656"/>
          </a:xfrm>
        </p:spPr>
        <p:txBody>
          <a:bodyPr>
            <a:noAutofit/>
          </a:bodyPr>
          <a:lstStyle/>
          <a:p>
            <a:pPr algn="r" rtl="1"/>
            <a:r>
              <a:rPr lang="fa-IR" sz="3600" dirty="0" smtClean="0">
                <a:solidFill>
                  <a:schemeClr val="accent4">
                    <a:lumMod val="75000"/>
                  </a:schemeClr>
                </a:solidFill>
              </a:rPr>
              <a:t>فاضلاب های خانگی</a:t>
            </a:r>
            <a:br>
              <a:rPr lang="fa-IR" sz="3600" dirty="0" smtClean="0">
                <a:solidFill>
                  <a:schemeClr val="accent4">
                    <a:lumMod val="75000"/>
                  </a:schemeClr>
                </a:solidFill>
              </a:rPr>
            </a:br>
            <a:r>
              <a:rPr lang="fa-IR" sz="3600" dirty="0" smtClean="0">
                <a:solidFill>
                  <a:schemeClr val="accent4">
                    <a:lumMod val="75000"/>
                  </a:schemeClr>
                </a:solidFill>
              </a:rPr>
              <a:t>فاضلاب کارخانه ها</a:t>
            </a:r>
            <a:br>
              <a:rPr lang="fa-IR" sz="3600" dirty="0" smtClean="0">
                <a:solidFill>
                  <a:schemeClr val="accent4">
                    <a:lumMod val="75000"/>
                  </a:schemeClr>
                </a:solidFill>
              </a:rPr>
            </a:br>
            <a:r>
              <a:rPr lang="fa-IR" sz="3600" dirty="0" smtClean="0">
                <a:solidFill>
                  <a:schemeClr val="accent4">
                    <a:lumMod val="75000"/>
                  </a:schemeClr>
                </a:solidFill>
              </a:rPr>
              <a:t>آلاینده های کشاورزی</a:t>
            </a:r>
            <a:br>
              <a:rPr lang="fa-IR" sz="3600" dirty="0" smtClean="0">
                <a:solidFill>
                  <a:schemeClr val="accent4">
                    <a:lumMod val="75000"/>
                  </a:schemeClr>
                </a:solidFill>
              </a:rPr>
            </a:br>
            <a:r>
              <a:rPr lang="fa-IR" sz="3600" dirty="0" smtClean="0">
                <a:solidFill>
                  <a:schemeClr val="accent4">
                    <a:lumMod val="75000"/>
                  </a:schemeClr>
                </a:solidFill>
              </a:rPr>
              <a:t>ریختن زباله</a:t>
            </a:r>
            <a:endParaRPr lang="en-US" sz="36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dirty="0" smtClean="0"/>
              <a:t>راه های آلوده کردن آب</a:t>
            </a:r>
            <a:endParaRPr lang="en-US" sz="4000" dirty="0"/>
          </a:p>
        </p:txBody>
      </p:sp>
    </p:spTree>
    <p:extLst>
      <p:ext uri="{BB962C8B-B14F-4D97-AF65-F5344CB8AC3E}">
        <p14:creationId xmlns:p14="http://schemas.microsoft.com/office/powerpoint/2010/main" val="2241085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نواحی صنعتی مهم ایران</a:t>
            </a:r>
            <a:endParaRPr lang="en-US" dirty="0"/>
          </a:p>
        </p:txBody>
      </p:sp>
      <p:pic>
        <p:nvPicPr>
          <p:cNvPr id="15362" name="Picture 2" descr="C:\Users\SONY\Desktop\دوره\download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852936"/>
            <a:ext cx="4231253" cy="284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658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8202448" cy="3269696"/>
          </a:xfrm>
        </p:spPr>
        <p:txBody>
          <a:bodyPr>
            <a:normAutofit fontScale="90000"/>
          </a:bodyPr>
          <a:lstStyle/>
          <a:p>
            <a:pPr algn="r" rtl="1"/>
            <a:r>
              <a:rPr lang="fa-IR" sz="2800" dirty="0" smtClean="0">
                <a:solidFill>
                  <a:schemeClr val="accent4">
                    <a:lumMod val="75000"/>
                  </a:schemeClr>
                </a:solidFill>
              </a:rPr>
              <a:t>آشنایی با:</a:t>
            </a:r>
            <a:br>
              <a:rPr lang="fa-IR" sz="2800" dirty="0" smtClean="0">
                <a:solidFill>
                  <a:schemeClr val="accent4">
                    <a:lumMod val="75000"/>
                  </a:schemeClr>
                </a:solidFill>
              </a:rPr>
            </a:br>
            <a:r>
              <a:rPr lang="fa-IR" sz="2800" dirty="0" smtClean="0">
                <a:solidFill>
                  <a:schemeClr val="accent4">
                    <a:lumMod val="75000"/>
                  </a:schemeClr>
                </a:solidFill>
              </a:rPr>
              <a:t>مفهوم صنعت</a:t>
            </a:r>
            <a:br>
              <a:rPr lang="fa-IR" sz="2800" dirty="0" smtClean="0">
                <a:solidFill>
                  <a:schemeClr val="accent4">
                    <a:lumMod val="75000"/>
                  </a:schemeClr>
                </a:solidFill>
              </a:rPr>
            </a:br>
            <a:r>
              <a:rPr lang="fa-IR" sz="2800" dirty="0" smtClean="0">
                <a:solidFill>
                  <a:schemeClr val="accent4">
                    <a:lumMod val="75000"/>
                  </a:schemeClr>
                </a:solidFill>
              </a:rPr>
              <a:t>تفاوت صنایع مادر و مصرفی</a:t>
            </a:r>
            <a:br>
              <a:rPr lang="fa-IR" sz="2800" dirty="0" smtClean="0">
                <a:solidFill>
                  <a:schemeClr val="accent4">
                    <a:lumMod val="75000"/>
                  </a:schemeClr>
                </a:solidFill>
              </a:rPr>
            </a:br>
            <a:r>
              <a:rPr lang="fa-IR" sz="2800" dirty="0" smtClean="0">
                <a:solidFill>
                  <a:schemeClr val="accent4">
                    <a:lumMod val="75000"/>
                  </a:schemeClr>
                </a:solidFill>
              </a:rPr>
              <a:t>پراکندگی صنایع در ایران</a:t>
            </a:r>
            <a:br>
              <a:rPr lang="fa-IR" sz="2800" dirty="0" smtClean="0">
                <a:solidFill>
                  <a:schemeClr val="accent4">
                    <a:lumMod val="75000"/>
                  </a:schemeClr>
                </a:solidFill>
              </a:rPr>
            </a:br>
            <a:r>
              <a:rPr lang="fa-IR" sz="2800" dirty="0" smtClean="0">
                <a:solidFill>
                  <a:schemeClr val="accent4">
                    <a:lumMod val="75000"/>
                  </a:schemeClr>
                </a:solidFill>
              </a:rPr>
              <a:t>انواع صنایع مادر</a:t>
            </a:r>
            <a:br>
              <a:rPr lang="fa-IR" sz="2800" dirty="0" smtClean="0">
                <a:solidFill>
                  <a:schemeClr val="accent4">
                    <a:lumMod val="75000"/>
                  </a:schemeClr>
                </a:solidFill>
              </a:rPr>
            </a:br>
            <a:r>
              <a:rPr lang="fa-IR" sz="2800" dirty="0" smtClean="0">
                <a:solidFill>
                  <a:schemeClr val="accent4">
                    <a:lumMod val="75000"/>
                  </a:schemeClr>
                </a:solidFill>
              </a:rPr>
              <a:t>و</a:t>
            </a:r>
            <a:br>
              <a:rPr lang="fa-IR" sz="2800" dirty="0" smtClean="0">
                <a:solidFill>
                  <a:schemeClr val="accent4">
                    <a:lumMod val="75000"/>
                  </a:schemeClr>
                </a:solidFill>
              </a:rPr>
            </a:br>
            <a:r>
              <a:rPr lang="fa-IR" sz="2800" dirty="0" smtClean="0">
                <a:solidFill>
                  <a:schemeClr val="accent4">
                    <a:lumMod val="75000"/>
                  </a:schemeClr>
                </a:solidFill>
              </a:rPr>
              <a:t>مهارت انطباق نقشه توزیع جمعیت و توزیع صنایع</a:t>
            </a:r>
            <a:br>
              <a:rPr lang="fa-IR" sz="2800" dirty="0" smtClean="0">
                <a:solidFill>
                  <a:schemeClr val="accent4">
                    <a:lumMod val="75000"/>
                  </a:schemeClr>
                </a:solidFill>
              </a:rPr>
            </a:br>
            <a:endParaRPr lang="en-US" sz="28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a:t>انتظارات یادگیری</a:t>
            </a:r>
          </a:p>
        </p:txBody>
      </p:sp>
    </p:spTree>
    <p:extLst>
      <p:ext uri="{BB962C8B-B14F-4D97-AF65-F5344CB8AC3E}">
        <p14:creationId xmlns:p14="http://schemas.microsoft.com/office/powerpoint/2010/main" val="272185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52936"/>
            <a:ext cx="7914416" cy="2837648"/>
          </a:xfrm>
        </p:spPr>
        <p:txBody>
          <a:bodyPr>
            <a:normAutofit/>
          </a:bodyPr>
          <a:lstStyle/>
          <a:p>
            <a:r>
              <a:rPr lang="fa-IR" sz="3600" dirty="0">
                <a:solidFill>
                  <a:schemeClr val="accent4">
                    <a:lumMod val="75000"/>
                  </a:schemeClr>
                </a:solidFill>
              </a:rPr>
              <a:t> صنعت مجموعه ای است از فعالیتهایی که با استفاده از منابع موجود (مواد، سرمایه ، نیروی انسانی، انرژی، تکنولوژی، اطلاعات ،ابزار ) کالا یا خدماتی را تولید می کند که نیازهای انسان و جوامع انسانی را برطرف می کند </a:t>
            </a:r>
            <a:endParaRPr lang="en-US" sz="36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smtClean="0"/>
              <a:t>صنعت</a:t>
            </a:r>
            <a:endParaRPr lang="en-US" sz="4000" b="1" dirty="0"/>
          </a:p>
        </p:txBody>
      </p:sp>
    </p:spTree>
    <p:extLst>
      <p:ext uri="{BB962C8B-B14F-4D97-AF65-F5344CB8AC3E}">
        <p14:creationId xmlns:p14="http://schemas.microsoft.com/office/powerpoint/2010/main" val="337786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588365" cy="3849877"/>
          </a:xfrm>
        </p:spPr>
        <p:txBody>
          <a:bodyPr>
            <a:normAutofit fontScale="92500" lnSpcReduction="10000"/>
          </a:bodyPr>
          <a:lstStyle/>
          <a:p>
            <a:pPr marL="0" indent="0" algn="r">
              <a:buNone/>
            </a:pPr>
            <a:r>
              <a:rPr lang="fa-IR" dirty="0" smtClean="0">
                <a:solidFill>
                  <a:schemeClr val="accent4">
                    <a:lumMod val="75000"/>
                  </a:schemeClr>
                </a:solidFill>
              </a:rPr>
              <a:t>آشنایی با :</a:t>
            </a:r>
          </a:p>
          <a:p>
            <a:pPr marL="0" indent="0" algn="r">
              <a:buNone/>
            </a:pPr>
            <a:r>
              <a:rPr lang="fa-IR" dirty="0">
                <a:solidFill>
                  <a:schemeClr val="accent4">
                    <a:lumMod val="75000"/>
                  </a:schemeClr>
                </a:solidFill>
              </a:rPr>
              <a:t>ن</a:t>
            </a:r>
            <a:r>
              <a:rPr lang="fa-IR" dirty="0" smtClean="0">
                <a:solidFill>
                  <a:schemeClr val="accent4">
                    <a:lumMod val="75000"/>
                  </a:schemeClr>
                </a:solidFill>
              </a:rPr>
              <a:t>حوه محاسبه رشد جمعیت</a:t>
            </a:r>
          </a:p>
          <a:p>
            <a:pPr marL="0" indent="0" algn="r" rtl="1">
              <a:buNone/>
            </a:pPr>
            <a:r>
              <a:rPr lang="fa-IR" dirty="0" smtClean="0">
                <a:solidFill>
                  <a:schemeClr val="accent4">
                    <a:lumMod val="75000"/>
                  </a:schemeClr>
                </a:solidFill>
              </a:rPr>
              <a:t>مزایای جمعیت زیاد برای یک کشور</a:t>
            </a:r>
          </a:p>
          <a:p>
            <a:pPr marL="0" indent="0" algn="r" rtl="1">
              <a:buNone/>
            </a:pPr>
            <a:r>
              <a:rPr lang="fa-IR" dirty="0" smtClean="0">
                <a:solidFill>
                  <a:schemeClr val="accent4">
                    <a:lumMod val="75000"/>
                  </a:schemeClr>
                </a:solidFill>
              </a:rPr>
              <a:t>نحوه توزیع جمعیت در ایران </a:t>
            </a:r>
          </a:p>
          <a:p>
            <a:pPr marL="0" indent="0" algn="r" rtl="1">
              <a:buNone/>
            </a:pPr>
            <a:r>
              <a:rPr lang="fa-IR" dirty="0" smtClean="0">
                <a:solidFill>
                  <a:schemeClr val="accent4">
                    <a:lumMod val="75000"/>
                  </a:schemeClr>
                </a:solidFill>
              </a:rPr>
              <a:t>علل توزیع نایکنواخت جمعیت در ایران </a:t>
            </a:r>
          </a:p>
          <a:p>
            <a:pPr marL="0" indent="0" algn="r" rtl="1">
              <a:buNone/>
            </a:pPr>
            <a:r>
              <a:rPr lang="fa-IR" dirty="0" smtClean="0">
                <a:solidFill>
                  <a:schemeClr val="accent4">
                    <a:lumMod val="75000"/>
                  </a:schemeClr>
                </a:solidFill>
              </a:rPr>
              <a:t>مفهوم مهاجرت</a:t>
            </a:r>
          </a:p>
          <a:p>
            <a:pPr marL="0" indent="0" algn="r" rtl="1">
              <a:buNone/>
            </a:pPr>
            <a:r>
              <a:rPr lang="fa-IR" dirty="0" smtClean="0">
                <a:solidFill>
                  <a:schemeClr val="accent4">
                    <a:lumMod val="75000"/>
                  </a:schemeClr>
                </a:solidFill>
              </a:rPr>
              <a:t>عوامل جاذب و دافع جمعیت </a:t>
            </a:r>
          </a:p>
          <a:p>
            <a:pPr marL="0" indent="0" algn="r" rtl="1">
              <a:buNone/>
            </a:pPr>
            <a:r>
              <a:rPr lang="fa-IR" dirty="0" smtClean="0">
                <a:solidFill>
                  <a:schemeClr val="accent4">
                    <a:lumMod val="75000"/>
                  </a:schemeClr>
                </a:solidFill>
              </a:rPr>
              <a:t>و </a:t>
            </a:r>
          </a:p>
          <a:p>
            <a:pPr marL="0" indent="0" algn="r" rtl="1">
              <a:buNone/>
            </a:pPr>
            <a:r>
              <a:rPr lang="fa-IR" dirty="0" smtClean="0">
                <a:solidFill>
                  <a:schemeClr val="accent4">
                    <a:lumMod val="75000"/>
                  </a:schemeClr>
                </a:solidFill>
              </a:rPr>
              <a:t>مهارت ترسیم نمودار جمعیتی</a:t>
            </a:r>
          </a:p>
          <a:p>
            <a:pPr marL="0" indent="0" algn="r" rtl="1">
              <a:buNone/>
            </a:pPr>
            <a:r>
              <a:rPr lang="fa-IR" dirty="0" smtClean="0">
                <a:solidFill>
                  <a:schemeClr val="accent4">
                    <a:lumMod val="75000"/>
                  </a:schemeClr>
                </a:solidFill>
              </a:rPr>
              <a:t>پیشنهاد راه حل برای کاهش مهاجرت</a:t>
            </a:r>
          </a:p>
          <a:p>
            <a:pPr marL="0" indent="0" algn="r" rtl="1">
              <a:buNone/>
            </a:pPr>
            <a:endParaRPr lang="en-US" dirty="0">
              <a:solidFill>
                <a:schemeClr val="accent4">
                  <a:lumMod val="75000"/>
                </a:schemeClr>
              </a:solidFill>
            </a:endParaRPr>
          </a:p>
        </p:txBody>
      </p:sp>
      <p:sp>
        <p:nvSpPr>
          <p:cNvPr id="3" name="Title 2"/>
          <p:cNvSpPr>
            <a:spLocks noGrp="1"/>
          </p:cNvSpPr>
          <p:nvPr>
            <p:ph type="title"/>
          </p:nvPr>
        </p:nvSpPr>
        <p:spPr/>
        <p:txBody>
          <a:bodyPr/>
          <a:lstStyle/>
          <a:p>
            <a:r>
              <a:rPr lang="fa-IR" b="1" dirty="0" smtClean="0"/>
              <a:t>انتظارات یادگیری</a:t>
            </a:r>
            <a:endParaRPr lang="en-US" b="1" dirty="0"/>
          </a:p>
        </p:txBody>
      </p:sp>
    </p:spTree>
    <p:extLst>
      <p:ext uri="{BB962C8B-B14F-4D97-AF65-F5344CB8AC3E}">
        <p14:creationId xmlns:p14="http://schemas.microsoft.com/office/powerpoint/2010/main" val="1634670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1"/>
            <a:r>
              <a:rPr lang="fa-IR" sz="2800" dirty="0" smtClean="0"/>
              <a:t>ورودی (</a:t>
            </a:r>
            <a:r>
              <a:rPr lang="en-US" sz="2800" dirty="0" smtClean="0"/>
              <a:t>in put</a:t>
            </a:r>
            <a:r>
              <a:rPr lang="fa-IR" sz="2800" dirty="0" smtClean="0"/>
              <a:t>)</a:t>
            </a:r>
            <a:br>
              <a:rPr lang="fa-IR" sz="2800" dirty="0" smtClean="0"/>
            </a:br>
            <a:r>
              <a:rPr lang="fa-IR" sz="2800" dirty="0" smtClean="0"/>
              <a:t>خروجی(</a:t>
            </a:r>
            <a:r>
              <a:rPr lang="en-US" sz="2800" dirty="0" smtClean="0"/>
              <a:t>out put</a:t>
            </a:r>
            <a:r>
              <a:rPr lang="fa-IR" sz="2800" dirty="0" smtClean="0"/>
              <a:t>)</a:t>
            </a:r>
            <a:endParaRPr lang="en-US" sz="2800" dirty="0"/>
          </a:p>
        </p:txBody>
      </p:sp>
      <p:sp>
        <p:nvSpPr>
          <p:cNvPr id="3" name="Text Placeholder 2"/>
          <p:cNvSpPr>
            <a:spLocks noGrp="1"/>
          </p:cNvSpPr>
          <p:nvPr>
            <p:ph type="body" idx="1"/>
          </p:nvPr>
        </p:nvSpPr>
        <p:spPr/>
        <p:txBody>
          <a:bodyPr>
            <a:normAutofit/>
          </a:bodyPr>
          <a:lstStyle/>
          <a:p>
            <a:r>
              <a:rPr lang="fa-IR" sz="4000" dirty="0" smtClean="0"/>
              <a:t>فرآیند تولید کالا</a:t>
            </a:r>
            <a:endParaRPr lang="en-US"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766" y="4869160"/>
            <a:ext cx="2514960" cy="171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SONY\Desktop\دوره\download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60" y="3501008"/>
            <a:ext cx="2412399" cy="16009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SONY\Desktop\دوره\download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24471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289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برای </a:t>
            </a:r>
            <a:r>
              <a:rPr lang="fa-IR" dirty="0"/>
              <a:t>تولید یک کالا به چیزهایی نیاز داریم </a:t>
            </a:r>
            <a:r>
              <a:rPr lang="fa-IR" dirty="0" smtClean="0"/>
              <a:t>؟</a:t>
            </a:r>
            <a:r>
              <a:rPr lang="fa-IR" dirty="0"/>
              <a:t/>
            </a:r>
            <a:br>
              <a:rPr lang="fa-IR"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32793"/>
            <a:ext cx="2664296" cy="177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SONY\Desktop\دوره\images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661" y="4813126"/>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ONY\Desktop\دوره\download (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849" y="1954510"/>
            <a:ext cx="15716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ONY\Desktop\دوره\download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014" y="4622723"/>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ONY\Desktop\دوره\images (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921" y="4424363"/>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ONY\Desktop\دوره\images (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204864"/>
            <a:ext cx="18288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80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صنایع</a:t>
            </a:r>
            <a:endParaRPr lang="en-US" dirty="0"/>
          </a:p>
        </p:txBody>
      </p:sp>
      <p:sp>
        <p:nvSpPr>
          <p:cNvPr id="3" name="Content Placeholder 2"/>
          <p:cNvSpPr>
            <a:spLocks noGrp="1"/>
          </p:cNvSpPr>
          <p:nvPr>
            <p:ph sz="quarter" idx="13"/>
          </p:nvPr>
        </p:nvSpPr>
        <p:spPr>
          <a:xfrm>
            <a:off x="611561" y="1916832"/>
            <a:ext cx="3960440" cy="2808312"/>
          </a:xfrm>
        </p:spPr>
        <p:txBody>
          <a:bodyPr/>
          <a:lstStyle/>
          <a:p>
            <a:pPr marL="0" indent="0" algn="r" rtl="1">
              <a:buNone/>
            </a:pPr>
            <a:r>
              <a:rPr lang="fa-IR" b="1" dirty="0" smtClean="0"/>
              <a:t>صنایع مصرفی</a:t>
            </a:r>
          </a:p>
          <a:p>
            <a:pPr marL="0" indent="0" algn="r" rtl="1">
              <a:buNone/>
            </a:pPr>
            <a:r>
              <a:rPr lang="fa-IR" dirty="0" smtClean="0"/>
              <a:t>صنایع غذایی</a:t>
            </a:r>
          </a:p>
          <a:p>
            <a:pPr marL="0" indent="0" algn="r" rtl="1">
              <a:buNone/>
            </a:pPr>
            <a:r>
              <a:rPr lang="fa-IR" dirty="0" smtClean="0"/>
              <a:t>صنایع بهداشتی</a:t>
            </a:r>
          </a:p>
          <a:p>
            <a:pPr marL="0" indent="0" algn="r" rtl="1">
              <a:buNone/>
            </a:pPr>
            <a:r>
              <a:rPr lang="fa-IR" dirty="0" smtClean="0"/>
              <a:t>اتومبیل سازی</a:t>
            </a:r>
          </a:p>
          <a:p>
            <a:pPr marL="0" indent="0" algn="r" rtl="1">
              <a:buNone/>
            </a:pPr>
            <a:r>
              <a:rPr lang="fa-IR" dirty="0" smtClean="0"/>
              <a:t>.......</a:t>
            </a:r>
            <a:endParaRPr lang="en-US" dirty="0"/>
          </a:p>
        </p:txBody>
      </p:sp>
      <p:sp>
        <p:nvSpPr>
          <p:cNvPr id="4" name="Content Placeholder 3"/>
          <p:cNvSpPr>
            <a:spLocks noGrp="1"/>
          </p:cNvSpPr>
          <p:nvPr>
            <p:ph sz="quarter" idx="14"/>
          </p:nvPr>
        </p:nvSpPr>
        <p:spPr>
          <a:xfrm>
            <a:off x="4645152" y="1988840"/>
            <a:ext cx="4391344" cy="2664296"/>
          </a:xfrm>
        </p:spPr>
        <p:txBody>
          <a:bodyPr/>
          <a:lstStyle/>
          <a:p>
            <a:pPr marL="0" indent="0" algn="r" rtl="1">
              <a:buNone/>
            </a:pPr>
            <a:r>
              <a:rPr lang="fa-IR" b="1" dirty="0" smtClean="0"/>
              <a:t>صنایع مادر</a:t>
            </a:r>
          </a:p>
          <a:p>
            <a:pPr marL="0" indent="0" algn="r" rtl="1">
              <a:buNone/>
            </a:pPr>
            <a:r>
              <a:rPr lang="fa-IR" dirty="0" smtClean="0"/>
              <a:t>ذوب آهن</a:t>
            </a:r>
          </a:p>
          <a:p>
            <a:pPr marL="0" indent="0" algn="r" rtl="1">
              <a:buNone/>
            </a:pPr>
            <a:r>
              <a:rPr lang="fa-IR" dirty="0" smtClean="0"/>
              <a:t>پتروشیمی</a:t>
            </a:r>
          </a:p>
          <a:p>
            <a:pPr marL="0" indent="0" algn="r" rtl="1">
              <a:buNone/>
            </a:pPr>
            <a:r>
              <a:rPr lang="fa-IR" dirty="0" smtClean="0"/>
              <a:t>ماشین سازی(دستگاه های مورد نیاز برای سایر کارخانه ها)</a:t>
            </a:r>
            <a:endParaRPr lang="en-US" dirty="0"/>
          </a:p>
        </p:txBody>
      </p:sp>
      <p:pic>
        <p:nvPicPr>
          <p:cNvPr id="3074" name="Picture 2" descr="C:\Users\SONY\Desktop\دوره\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21088"/>
            <a:ext cx="2736304" cy="21056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ONY\Desktop\دوره\download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78233"/>
            <a:ext cx="2736304" cy="194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92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پراکندگی صنایع</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1536757"/>
            <a:ext cx="5472608" cy="52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279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8058432" cy="3701744"/>
          </a:xfrm>
        </p:spPr>
        <p:txBody>
          <a:bodyPr>
            <a:normAutofit/>
          </a:bodyPr>
          <a:lstStyle/>
          <a:p>
            <a:pPr algn="r" rtl="1"/>
            <a:r>
              <a:rPr lang="fa-IR" sz="3200" dirty="0" smtClean="0">
                <a:solidFill>
                  <a:schemeClr val="accent4">
                    <a:lumMod val="75000"/>
                  </a:schemeClr>
                </a:solidFill>
              </a:rPr>
              <a:t>نزدیکی به منابع و معادن</a:t>
            </a:r>
            <a:br>
              <a:rPr lang="fa-IR" sz="3200" dirty="0" smtClean="0">
                <a:solidFill>
                  <a:schemeClr val="accent4">
                    <a:lumMod val="75000"/>
                  </a:schemeClr>
                </a:solidFill>
              </a:rPr>
            </a:br>
            <a:r>
              <a:rPr lang="fa-IR" sz="3200" dirty="0" smtClean="0">
                <a:solidFill>
                  <a:schemeClr val="accent4">
                    <a:lumMod val="75000"/>
                  </a:schemeClr>
                </a:solidFill>
              </a:rPr>
              <a:t>نزدیکی به بازار مصرف</a:t>
            </a:r>
            <a:br>
              <a:rPr lang="fa-IR" sz="3200" dirty="0" smtClean="0">
                <a:solidFill>
                  <a:schemeClr val="accent4">
                    <a:lumMod val="75000"/>
                  </a:schemeClr>
                </a:solidFill>
              </a:rPr>
            </a:br>
            <a:r>
              <a:rPr lang="fa-IR" sz="3200" dirty="0" smtClean="0">
                <a:solidFill>
                  <a:schemeClr val="accent4">
                    <a:lumMod val="75000"/>
                  </a:schemeClr>
                </a:solidFill>
              </a:rPr>
              <a:t>دسترسی به راههای حمل و نقل</a:t>
            </a:r>
            <a:br>
              <a:rPr lang="fa-IR" sz="3200" dirty="0" smtClean="0">
                <a:solidFill>
                  <a:schemeClr val="accent4">
                    <a:lumMod val="75000"/>
                  </a:schemeClr>
                </a:solidFill>
              </a:rPr>
            </a:br>
            <a:r>
              <a:rPr lang="fa-IR" sz="3200" dirty="0" smtClean="0">
                <a:solidFill>
                  <a:schemeClr val="accent4">
                    <a:lumMod val="75000"/>
                  </a:schemeClr>
                </a:solidFill>
              </a:rPr>
              <a:t>وجود زیرساخت های مناسب مانند حمل ونقل</a:t>
            </a:r>
            <a:br>
              <a:rPr lang="fa-IR" sz="3200" dirty="0" smtClean="0">
                <a:solidFill>
                  <a:schemeClr val="accent4">
                    <a:lumMod val="75000"/>
                  </a:schemeClr>
                </a:solidFill>
              </a:rPr>
            </a:br>
            <a:r>
              <a:rPr lang="fa-IR" sz="3200" dirty="0" smtClean="0">
                <a:solidFill>
                  <a:schemeClr val="accent4">
                    <a:lumMod val="75000"/>
                  </a:schemeClr>
                </a:solidFill>
              </a:rPr>
              <a:t>نیروهای متخصص،ثروت و....</a:t>
            </a: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fontScale="92500"/>
          </a:bodyPr>
          <a:lstStyle/>
          <a:p>
            <a:r>
              <a:rPr lang="fa-IR" sz="4000" dirty="0" smtClean="0"/>
              <a:t>چه عواملی در پراکندگی صنایع موثراند؟</a:t>
            </a:r>
            <a:endParaRPr lang="en-US" sz="4000" dirty="0"/>
          </a:p>
        </p:txBody>
      </p:sp>
    </p:spTree>
    <p:extLst>
      <p:ext uri="{BB962C8B-B14F-4D97-AF65-F5344CB8AC3E}">
        <p14:creationId xmlns:p14="http://schemas.microsoft.com/office/powerpoint/2010/main" val="3132614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کشور ما چگونه اداره می شود</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2044477"/>
            <a:ext cx="8358187"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178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914416" cy="3485720"/>
          </a:xfrm>
        </p:spPr>
        <p:txBody>
          <a:bodyPr>
            <a:normAutofit/>
          </a:bodyPr>
          <a:lstStyle/>
          <a:p>
            <a:pPr algn="r" rtl="1"/>
            <a:r>
              <a:rPr lang="fa-IR" sz="3200" dirty="0" smtClean="0">
                <a:solidFill>
                  <a:schemeClr val="accent4">
                    <a:lumMod val="75000"/>
                  </a:schemeClr>
                </a:solidFill>
              </a:rPr>
              <a:t>آشنایی با:</a:t>
            </a:r>
            <a:br>
              <a:rPr lang="fa-IR" sz="3200" dirty="0" smtClean="0">
                <a:solidFill>
                  <a:schemeClr val="accent4">
                    <a:lumMod val="75000"/>
                  </a:schemeClr>
                </a:solidFill>
              </a:rPr>
            </a:br>
            <a:r>
              <a:rPr lang="fa-IR" sz="3200" dirty="0" smtClean="0">
                <a:solidFill>
                  <a:schemeClr val="accent4">
                    <a:lumMod val="75000"/>
                  </a:schemeClr>
                </a:solidFill>
              </a:rPr>
              <a:t>لزوم وجود حکومت در کشور</a:t>
            </a:r>
            <a:br>
              <a:rPr lang="fa-IR" sz="3200" dirty="0" smtClean="0">
                <a:solidFill>
                  <a:schemeClr val="accent4">
                    <a:lumMod val="75000"/>
                  </a:schemeClr>
                </a:solidFill>
              </a:rPr>
            </a:br>
            <a:r>
              <a:rPr lang="fa-IR" sz="3200" dirty="0" smtClean="0">
                <a:solidFill>
                  <a:schemeClr val="accent4">
                    <a:lumMod val="75000"/>
                  </a:schemeClr>
                </a:solidFill>
              </a:rPr>
              <a:t>اجزای حکومت در ایران</a:t>
            </a:r>
            <a:br>
              <a:rPr lang="fa-IR" sz="3200" dirty="0" smtClean="0">
                <a:solidFill>
                  <a:schemeClr val="accent4">
                    <a:lumMod val="75000"/>
                  </a:schemeClr>
                </a:solidFill>
              </a:rPr>
            </a:br>
            <a:r>
              <a:rPr lang="fa-IR" sz="3200" dirty="0" smtClean="0">
                <a:solidFill>
                  <a:schemeClr val="accent4">
                    <a:lumMod val="75000"/>
                  </a:schemeClr>
                </a:solidFill>
              </a:rPr>
              <a:t>قانون اساسی</a:t>
            </a:r>
            <a:br>
              <a:rPr lang="fa-IR" sz="3200" dirty="0" smtClean="0">
                <a:solidFill>
                  <a:schemeClr val="accent4">
                    <a:lumMod val="75000"/>
                  </a:schemeClr>
                </a:solidFill>
              </a:rPr>
            </a:br>
            <a:r>
              <a:rPr lang="fa-IR" sz="3200" dirty="0" smtClean="0">
                <a:solidFill>
                  <a:schemeClr val="accent4">
                    <a:lumMod val="75000"/>
                  </a:schemeClr>
                </a:solidFill>
              </a:rPr>
              <a:t>نحوه انتخاب اعضای قوای سه گانه</a:t>
            </a:r>
            <a:br>
              <a:rPr lang="fa-IR" sz="3200" dirty="0" smtClean="0">
                <a:solidFill>
                  <a:schemeClr val="accent4">
                    <a:lumMod val="75000"/>
                  </a:schemeClr>
                </a:solidFill>
              </a:rPr>
            </a:br>
            <a:r>
              <a:rPr lang="fa-IR" sz="3200" dirty="0" smtClean="0">
                <a:solidFill>
                  <a:schemeClr val="accent4">
                    <a:lumMod val="75000"/>
                  </a:schemeClr>
                </a:solidFill>
              </a:rPr>
              <a:t>وظایف قوای سه گانه</a:t>
            </a: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a:t>انتظارات یادگیری</a:t>
            </a:r>
          </a:p>
        </p:txBody>
      </p:sp>
    </p:spTree>
    <p:extLst>
      <p:ext uri="{BB962C8B-B14F-4D97-AF65-F5344CB8AC3E}">
        <p14:creationId xmlns:p14="http://schemas.microsoft.com/office/powerpoint/2010/main" val="2403209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chemeClr val="accent4">
                    <a:lumMod val="75000"/>
                  </a:schemeClr>
                </a:solidFill>
              </a:rPr>
              <a:t>رهبر</a:t>
            </a:r>
            <a:br>
              <a:rPr lang="fa-IR" sz="3600" b="1" dirty="0" smtClean="0">
                <a:solidFill>
                  <a:schemeClr val="accent4">
                    <a:lumMod val="75000"/>
                  </a:schemeClr>
                </a:solidFill>
              </a:rPr>
            </a:br>
            <a:r>
              <a:rPr lang="fa-IR" sz="3200" dirty="0" smtClean="0">
                <a:solidFill>
                  <a:schemeClr val="accent4">
                    <a:lumMod val="75000"/>
                  </a:schemeClr>
                </a:solidFill>
              </a:rPr>
              <a:t>قوه مجریه – قوه مقننه – قوه قضاییه</a:t>
            </a: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smtClean="0"/>
              <a:t>اجزا حکومت در ایران</a:t>
            </a:r>
            <a:endParaRPr lang="en-US" sz="4000" b="1" dirty="0"/>
          </a:p>
        </p:txBody>
      </p:sp>
    </p:spTree>
    <p:extLst>
      <p:ext uri="{BB962C8B-B14F-4D97-AF65-F5344CB8AC3E}">
        <p14:creationId xmlns:p14="http://schemas.microsoft.com/office/powerpoint/2010/main" val="486846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914416" cy="3053672"/>
          </a:xfrm>
        </p:spPr>
        <p:txBody>
          <a:bodyPr>
            <a:normAutofit/>
          </a:bodyPr>
          <a:lstStyle/>
          <a:p>
            <a:pPr algn="r" rtl="1"/>
            <a:r>
              <a:rPr lang="fa-IR" sz="3200" dirty="0" smtClean="0">
                <a:solidFill>
                  <a:schemeClr val="accent4">
                    <a:lumMod val="75000"/>
                  </a:schemeClr>
                </a:solidFill>
              </a:rPr>
              <a:t> نحوه انتخاب: مجلس خبرگان رهبری</a:t>
            </a:r>
            <a:br>
              <a:rPr lang="fa-IR" sz="3200" dirty="0" smtClean="0">
                <a:solidFill>
                  <a:schemeClr val="accent4">
                    <a:lumMod val="75000"/>
                  </a:schemeClr>
                </a:solidFill>
              </a:rPr>
            </a:br>
            <a:r>
              <a:rPr lang="fa-IR" sz="3200" dirty="0" smtClean="0">
                <a:solidFill>
                  <a:schemeClr val="accent4">
                    <a:lumMod val="75000"/>
                  </a:schemeClr>
                </a:solidFill>
              </a:rPr>
              <a:t>شرایط: فقیه ،عالم،عادل،شجاع،آگاه به اوضاع جامعه</a:t>
            </a:r>
            <a:br>
              <a:rPr lang="fa-IR" sz="3200" dirty="0" smtClean="0">
                <a:solidFill>
                  <a:schemeClr val="accent4">
                    <a:lumMod val="75000"/>
                  </a:schemeClr>
                </a:solidFill>
              </a:rPr>
            </a:br>
            <a:r>
              <a:rPr lang="fa-IR" sz="3200" dirty="0" smtClean="0">
                <a:solidFill>
                  <a:schemeClr val="accent4">
                    <a:lumMod val="75000"/>
                  </a:schemeClr>
                </a:solidFill>
              </a:rPr>
              <a:t>وظایف : نظارت بر فعالیت های قوای سه گانه،نصب و عزل فقهای شورای نگهبان،انتخاب رییس قوه قضاییه</a:t>
            </a:r>
            <a:br>
              <a:rPr lang="fa-IR" sz="3200" dirty="0" smtClean="0">
                <a:solidFill>
                  <a:schemeClr val="accent4">
                    <a:lumMod val="75000"/>
                  </a:schemeClr>
                </a:solidFill>
              </a:rPr>
            </a:br>
            <a:r>
              <a:rPr lang="fa-IR" sz="3200" dirty="0" smtClean="0">
                <a:solidFill>
                  <a:schemeClr val="accent4">
                    <a:lumMod val="75000"/>
                  </a:schemeClr>
                </a:solidFill>
              </a:rPr>
              <a:t>و...</a:t>
            </a: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smtClean="0"/>
              <a:t>رهبر</a:t>
            </a:r>
            <a:endParaRPr lang="en-US" sz="4000" b="1" dirty="0"/>
          </a:p>
        </p:txBody>
      </p:sp>
    </p:spTree>
    <p:extLst>
      <p:ext uri="{BB962C8B-B14F-4D97-AF65-F5344CB8AC3E}">
        <p14:creationId xmlns:p14="http://schemas.microsoft.com/office/powerpoint/2010/main" val="618320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8130440" cy="2909656"/>
          </a:xfrm>
        </p:spPr>
        <p:txBody>
          <a:bodyPr>
            <a:normAutofit/>
          </a:bodyPr>
          <a:lstStyle/>
          <a:p>
            <a:pPr algn="r" rtl="1"/>
            <a:r>
              <a:rPr lang="fa-IR" sz="3200" dirty="0" smtClean="0">
                <a:solidFill>
                  <a:schemeClr val="accent4">
                    <a:lumMod val="75000"/>
                  </a:schemeClr>
                </a:solidFill>
              </a:rPr>
              <a:t>نحوه انتخاب: توسط مردم</a:t>
            </a:r>
            <a:br>
              <a:rPr lang="fa-IR" sz="3200" dirty="0" smtClean="0">
                <a:solidFill>
                  <a:schemeClr val="accent4">
                    <a:lumMod val="75000"/>
                  </a:schemeClr>
                </a:solidFill>
              </a:rPr>
            </a:br>
            <a:r>
              <a:rPr lang="fa-IR" sz="3200" dirty="0" smtClean="0">
                <a:solidFill>
                  <a:schemeClr val="accent4">
                    <a:lumMod val="75000"/>
                  </a:schemeClr>
                </a:solidFill>
              </a:rPr>
              <a:t>زمان : چهار سال</a:t>
            </a:r>
            <a:br>
              <a:rPr lang="fa-IR" sz="3200" dirty="0" smtClean="0">
                <a:solidFill>
                  <a:schemeClr val="accent4">
                    <a:lumMod val="75000"/>
                  </a:schemeClr>
                </a:solidFill>
              </a:rPr>
            </a:br>
            <a:r>
              <a:rPr lang="fa-IR" sz="3200" dirty="0" smtClean="0">
                <a:solidFill>
                  <a:schemeClr val="accent4">
                    <a:lumMod val="75000"/>
                  </a:schemeClr>
                </a:solidFill>
              </a:rPr>
              <a:t>وظایف:قانونگذاری ،تصویب یا رد لوایح دولت،استیضاح وزرا و...</a:t>
            </a: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smtClean="0"/>
              <a:t>قوه مقننه</a:t>
            </a:r>
            <a:endParaRPr lang="en-US" sz="4000" b="1" dirty="0"/>
          </a:p>
        </p:txBody>
      </p:sp>
    </p:spTree>
    <p:extLst>
      <p:ext uri="{BB962C8B-B14F-4D97-AF65-F5344CB8AC3E}">
        <p14:creationId xmlns:p14="http://schemas.microsoft.com/office/powerpoint/2010/main" val="22283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جمعیت</a:t>
            </a:r>
            <a:endParaRPr lang="en-US" dirty="0"/>
          </a:p>
        </p:txBody>
      </p:sp>
      <p:sp>
        <p:nvSpPr>
          <p:cNvPr id="3" name="Rectangle 2"/>
          <p:cNvSpPr/>
          <p:nvPr/>
        </p:nvSpPr>
        <p:spPr>
          <a:xfrm>
            <a:off x="2286000" y="2274838"/>
            <a:ext cx="4572000" cy="4154984"/>
          </a:xfrm>
          <a:prstGeom prst="rect">
            <a:avLst/>
          </a:prstGeom>
        </p:spPr>
        <p:txBody>
          <a:bodyPr>
            <a:spAutoFit/>
          </a:bodyPr>
          <a:lstStyle/>
          <a:p>
            <a:pPr algn="ctr"/>
            <a:r>
              <a:rPr lang="fa-IR" sz="2400" dirty="0" smtClean="0">
                <a:solidFill>
                  <a:schemeClr val="accent4">
                    <a:lumMod val="75000"/>
                  </a:schemeClr>
                </a:solidFill>
              </a:rPr>
              <a:t>در جمعيت‌شناسى، تمام يا بخشى از ساکنان يک ناحيه را «جمعيت» مى‌گويند. واژهٔ جمعيت ممکن است به هر اجتماعى از افراد انساني، در هر مکان، خواه به‌طور مستمر يا موقت، گفته شود ليکن به‌عنوان تعريف نهائي، 'جمعيت تجمعى از افراد انسانى است که در منطقه‌اى معين (روستا، شهر، شهرستان، استان يا کشور) به‌طور مستمر و معمولاً به شکل مجموعه‌اى از خانوارها زندگى مى‌کنند و پايگاه سياسي، شرايط ملى و قومى واحدى دارند.</a:t>
            </a:r>
            <a:endParaRPr lang="en-US" sz="2400" dirty="0">
              <a:solidFill>
                <a:schemeClr val="accent4">
                  <a:lumMod val="75000"/>
                </a:schemeClr>
              </a:solidFill>
            </a:endParaRPr>
          </a:p>
        </p:txBody>
      </p:sp>
    </p:spTree>
    <p:extLst>
      <p:ext uri="{BB962C8B-B14F-4D97-AF65-F5344CB8AC3E}">
        <p14:creationId xmlns:p14="http://schemas.microsoft.com/office/powerpoint/2010/main" val="2701800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8058432" cy="3269696"/>
          </a:xfrm>
        </p:spPr>
        <p:txBody>
          <a:bodyPr>
            <a:normAutofit/>
          </a:bodyPr>
          <a:lstStyle/>
          <a:p>
            <a:pPr algn="r" rtl="1"/>
            <a:r>
              <a:rPr lang="fa-IR" sz="3200" dirty="0" smtClean="0">
                <a:solidFill>
                  <a:schemeClr val="accent4">
                    <a:lumMod val="75000"/>
                  </a:schemeClr>
                </a:solidFill>
              </a:rPr>
              <a:t>نحوه انتخاب :رای مردم</a:t>
            </a:r>
            <a:br>
              <a:rPr lang="fa-IR" sz="3200" dirty="0" smtClean="0">
                <a:solidFill>
                  <a:schemeClr val="accent4">
                    <a:lumMod val="75000"/>
                  </a:schemeClr>
                </a:solidFill>
              </a:rPr>
            </a:br>
            <a:r>
              <a:rPr lang="fa-IR" sz="3200" dirty="0" smtClean="0">
                <a:solidFill>
                  <a:schemeClr val="accent4">
                    <a:lumMod val="75000"/>
                  </a:schemeClr>
                </a:solidFill>
              </a:rPr>
              <a:t>زمان:چهارسال</a:t>
            </a:r>
            <a:br>
              <a:rPr lang="fa-IR" sz="3200" dirty="0" smtClean="0">
                <a:solidFill>
                  <a:schemeClr val="accent4">
                    <a:lumMod val="75000"/>
                  </a:schemeClr>
                </a:solidFill>
              </a:rPr>
            </a:br>
            <a:r>
              <a:rPr lang="fa-IR" sz="3200" dirty="0" smtClean="0">
                <a:solidFill>
                  <a:schemeClr val="accent4">
                    <a:lumMod val="75000"/>
                  </a:schemeClr>
                </a:solidFill>
              </a:rPr>
              <a:t>وظایف :تامین رفاه و آسایش مردم، پیشرفت کشور و ...</a:t>
            </a:r>
            <a:br>
              <a:rPr lang="fa-IR" sz="3200" dirty="0" smtClean="0">
                <a:solidFill>
                  <a:schemeClr val="accent4">
                    <a:lumMod val="75000"/>
                  </a:schemeClr>
                </a:solidFill>
              </a:rPr>
            </a:b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fontScale="85000" lnSpcReduction="10000"/>
          </a:bodyPr>
          <a:lstStyle/>
          <a:p>
            <a:pPr rtl="1"/>
            <a:r>
              <a:rPr lang="fa-IR" sz="4000" b="1" dirty="0" smtClean="0"/>
              <a:t>قوه مجریه(رئیس جمهور و هیئت وزیران)</a:t>
            </a:r>
            <a:endParaRPr lang="en-US" sz="4000" b="1" dirty="0"/>
          </a:p>
        </p:txBody>
      </p:sp>
    </p:spTree>
    <p:extLst>
      <p:ext uri="{BB962C8B-B14F-4D97-AF65-F5344CB8AC3E}">
        <p14:creationId xmlns:p14="http://schemas.microsoft.com/office/powerpoint/2010/main" val="4221734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8130440" cy="2765640"/>
          </a:xfrm>
        </p:spPr>
        <p:txBody>
          <a:bodyPr>
            <a:normAutofit/>
          </a:bodyPr>
          <a:lstStyle/>
          <a:p>
            <a:pPr algn="r" rtl="1"/>
            <a:r>
              <a:rPr lang="fa-IR" sz="3200" dirty="0" smtClean="0">
                <a:solidFill>
                  <a:schemeClr val="accent4">
                    <a:lumMod val="75000"/>
                  </a:schemeClr>
                </a:solidFill>
              </a:rPr>
              <a:t>نحوه انتخاب : توسط رهبر</a:t>
            </a:r>
            <a:br>
              <a:rPr lang="fa-IR" sz="3200" dirty="0" smtClean="0">
                <a:solidFill>
                  <a:schemeClr val="accent4">
                    <a:lumMod val="75000"/>
                  </a:schemeClr>
                </a:solidFill>
              </a:rPr>
            </a:br>
            <a:r>
              <a:rPr lang="fa-IR" sz="3200" dirty="0" smtClean="0">
                <a:solidFill>
                  <a:schemeClr val="accent4">
                    <a:lumMod val="75000"/>
                  </a:schemeClr>
                </a:solidFill>
              </a:rPr>
              <a:t>زمان: پنج سال</a:t>
            </a:r>
            <a:br>
              <a:rPr lang="fa-IR" sz="3200" dirty="0" smtClean="0">
                <a:solidFill>
                  <a:schemeClr val="accent4">
                    <a:lumMod val="75000"/>
                  </a:schemeClr>
                </a:solidFill>
              </a:rPr>
            </a:br>
            <a:r>
              <a:rPr lang="fa-IR" sz="3200" dirty="0" smtClean="0">
                <a:solidFill>
                  <a:schemeClr val="accent4">
                    <a:lumMod val="75000"/>
                  </a:schemeClr>
                </a:solidFill>
              </a:rPr>
              <a:t>وظایف: نظارت بر اجرای درست قوانین ، رسیدگی به اختلاف ها و شکایت مردم ،تهیه لوایح قضایی و ....</a:t>
            </a:r>
            <a:br>
              <a:rPr lang="fa-IR" sz="3200" dirty="0" smtClean="0">
                <a:solidFill>
                  <a:schemeClr val="accent4">
                    <a:lumMod val="75000"/>
                  </a:schemeClr>
                </a:solidFill>
              </a:rPr>
            </a:br>
            <a:endParaRPr lang="en-US" sz="32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b="1" dirty="0" smtClean="0"/>
              <a:t>قوه قضائیه</a:t>
            </a:r>
            <a:endParaRPr lang="en-US" sz="4000" b="1" dirty="0"/>
          </a:p>
        </p:txBody>
      </p:sp>
    </p:spTree>
    <p:extLst>
      <p:ext uri="{BB962C8B-B14F-4D97-AF65-F5344CB8AC3E}">
        <p14:creationId xmlns:p14="http://schemas.microsoft.com/office/powerpoint/2010/main" val="2338309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نحوه جستجوی تصاویر کارتونی</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58" y="2393638"/>
            <a:ext cx="8157790" cy="434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765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4000" dirty="0" smtClean="0"/>
              <a:t>توانایی ترسیم نمودارجمعیتی</a:t>
            </a:r>
            <a:endParaRPr lang="en-US" sz="4000" dirty="0"/>
          </a:p>
        </p:txBody>
      </p:sp>
      <p:pic>
        <p:nvPicPr>
          <p:cNvPr id="6146" name="Picture 2" descr="C:\Users\SONY\Desktop\دوره\2015-07-26_1833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636912"/>
            <a:ext cx="7287362" cy="3210868"/>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1259632" y="4797152"/>
            <a:ext cx="792088" cy="7920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517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endParaRPr lang="fa-IR" dirty="0" smtClean="0">
              <a:solidFill>
                <a:schemeClr val="accent4">
                  <a:lumMod val="75000"/>
                </a:schemeClr>
              </a:solidFill>
            </a:endParaRPr>
          </a:p>
          <a:p>
            <a:pPr marL="0" indent="0" algn="r">
              <a:buNone/>
            </a:pPr>
            <a:r>
              <a:rPr lang="fa-IR" dirty="0" smtClean="0">
                <a:solidFill>
                  <a:schemeClr val="accent4">
                    <a:lumMod val="75000"/>
                  </a:schemeClr>
                </a:solidFill>
              </a:rPr>
              <a:t>رشد طبیعی</a:t>
            </a:r>
          </a:p>
          <a:p>
            <a:pPr marL="0" indent="0">
              <a:buNone/>
            </a:pPr>
            <a:r>
              <a:rPr lang="fa-IR" dirty="0" smtClean="0">
                <a:solidFill>
                  <a:schemeClr val="accent4">
                    <a:lumMod val="75000"/>
                  </a:schemeClr>
                </a:solidFill>
              </a:rPr>
              <a:t>مرگ و میر- زادوولد</a:t>
            </a:r>
          </a:p>
          <a:p>
            <a:pPr marL="0" indent="0" algn="r" rtl="1">
              <a:buNone/>
            </a:pPr>
            <a:r>
              <a:rPr lang="fa-IR" dirty="0" smtClean="0">
                <a:solidFill>
                  <a:schemeClr val="accent4">
                    <a:lumMod val="75000"/>
                  </a:schemeClr>
                </a:solidFill>
              </a:rPr>
              <a:t>رشد مطلق</a:t>
            </a:r>
          </a:p>
          <a:p>
            <a:pPr marL="0" indent="0" rtl="1">
              <a:buNone/>
            </a:pPr>
            <a:r>
              <a:rPr lang="fa-IR" dirty="0" smtClean="0">
                <a:solidFill>
                  <a:schemeClr val="accent4">
                    <a:lumMod val="75000"/>
                  </a:schemeClr>
                </a:solidFill>
              </a:rPr>
              <a:t>درون کوچی +برون کوچی - مرگ و میر – زادوولد</a:t>
            </a:r>
          </a:p>
          <a:p>
            <a:pPr marL="0" indent="0" algn="r" rtl="1">
              <a:buNone/>
            </a:pPr>
            <a:endParaRPr lang="fa-IR" dirty="0" smtClean="0">
              <a:solidFill>
                <a:schemeClr val="accent4">
                  <a:lumMod val="75000"/>
                </a:schemeClr>
              </a:solidFill>
            </a:endParaRPr>
          </a:p>
          <a:p>
            <a:pPr marL="0" indent="0" algn="r" rtl="1">
              <a:buNone/>
            </a:pPr>
            <a:endParaRPr lang="en-US" dirty="0">
              <a:solidFill>
                <a:schemeClr val="accent4">
                  <a:lumMod val="75000"/>
                </a:schemeClr>
              </a:solidFill>
            </a:endParaRPr>
          </a:p>
        </p:txBody>
      </p:sp>
      <p:sp>
        <p:nvSpPr>
          <p:cNvPr id="3" name="Title 2"/>
          <p:cNvSpPr>
            <a:spLocks noGrp="1"/>
          </p:cNvSpPr>
          <p:nvPr>
            <p:ph type="title"/>
          </p:nvPr>
        </p:nvSpPr>
        <p:spPr/>
        <p:txBody>
          <a:bodyPr/>
          <a:lstStyle/>
          <a:p>
            <a:r>
              <a:rPr lang="fa-IR" dirty="0" smtClean="0"/>
              <a:t>رشد جمعیت</a:t>
            </a:r>
            <a:endParaRPr lang="en-US" dirty="0"/>
          </a:p>
        </p:txBody>
      </p:sp>
    </p:spTree>
    <p:extLst>
      <p:ext uri="{BB962C8B-B14F-4D97-AF65-F5344CB8AC3E}">
        <p14:creationId xmlns:p14="http://schemas.microsoft.com/office/powerpoint/2010/main" val="100001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t>افزایش فعالان اقتصادی </a:t>
            </a:r>
            <a:br>
              <a:rPr lang="fa-IR" sz="2400" dirty="0" smtClean="0"/>
            </a:br>
            <a:r>
              <a:rPr lang="fa-IR" sz="2400" dirty="0" smtClean="0"/>
              <a:t>بالا رفتن توان دفاعی</a:t>
            </a:r>
            <a:br>
              <a:rPr lang="fa-IR" sz="2400" dirty="0" smtClean="0"/>
            </a:br>
            <a:r>
              <a:rPr lang="fa-IR" sz="2400" dirty="0" smtClean="0"/>
              <a:t>ایجاد فضای عاطفی بهتر در خانواده</a:t>
            </a:r>
            <a:endParaRPr lang="en-US" sz="2400" dirty="0"/>
          </a:p>
        </p:txBody>
      </p:sp>
      <p:sp>
        <p:nvSpPr>
          <p:cNvPr id="3" name="Text Placeholder 2"/>
          <p:cNvSpPr>
            <a:spLocks noGrp="1"/>
          </p:cNvSpPr>
          <p:nvPr>
            <p:ph type="body" idx="1"/>
          </p:nvPr>
        </p:nvSpPr>
        <p:spPr/>
        <p:txBody>
          <a:bodyPr>
            <a:normAutofit/>
          </a:bodyPr>
          <a:lstStyle/>
          <a:p>
            <a:r>
              <a:rPr lang="fa-IR" sz="3200" b="1" dirty="0" smtClean="0"/>
              <a:t>مزایای جمعیت زیاد</a:t>
            </a:r>
            <a:endParaRPr lang="en-US" sz="3200" b="1" dirty="0"/>
          </a:p>
        </p:txBody>
      </p:sp>
    </p:spTree>
    <p:extLst>
      <p:ext uri="{BB962C8B-B14F-4D97-AF65-F5344CB8AC3E}">
        <p14:creationId xmlns:p14="http://schemas.microsoft.com/office/powerpoint/2010/main" val="121731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پراکندگی جمعیت در ایران</a:t>
            </a:r>
            <a:endParaRPr lang="en-US" dirty="0"/>
          </a:p>
        </p:txBody>
      </p:sp>
      <p:pic>
        <p:nvPicPr>
          <p:cNvPr id="3" name="Picture 2"/>
          <p:cNvPicPr/>
          <p:nvPr/>
        </p:nvPicPr>
        <p:blipFill>
          <a:blip r:embed="rId2"/>
          <a:stretch>
            <a:fillRect/>
          </a:stretch>
        </p:blipFill>
        <p:spPr>
          <a:xfrm>
            <a:off x="1331640" y="1844824"/>
            <a:ext cx="6336704" cy="4824536"/>
          </a:xfrm>
          <a:prstGeom prst="rect">
            <a:avLst/>
          </a:prstGeom>
        </p:spPr>
      </p:pic>
    </p:spTree>
    <p:extLst>
      <p:ext uri="{BB962C8B-B14F-4D97-AF65-F5344CB8AC3E}">
        <p14:creationId xmlns:p14="http://schemas.microsoft.com/office/powerpoint/2010/main" val="406590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800" dirty="0" smtClean="0">
                <a:solidFill>
                  <a:schemeClr val="accent4">
                    <a:lumMod val="75000"/>
                  </a:schemeClr>
                </a:solidFill>
              </a:rPr>
              <a:t>کناره دریای خزر</a:t>
            </a:r>
            <a:br>
              <a:rPr lang="fa-IR" sz="2800" dirty="0" smtClean="0">
                <a:solidFill>
                  <a:schemeClr val="accent4">
                    <a:lumMod val="75000"/>
                  </a:schemeClr>
                </a:solidFill>
              </a:rPr>
            </a:br>
            <a:r>
              <a:rPr lang="fa-IR" sz="2800" dirty="0" smtClean="0">
                <a:solidFill>
                  <a:schemeClr val="accent4">
                    <a:lumMod val="75000"/>
                  </a:schemeClr>
                </a:solidFill>
              </a:rPr>
              <a:t>تهران</a:t>
            </a:r>
            <a:br>
              <a:rPr lang="fa-IR" sz="2800" dirty="0" smtClean="0">
                <a:solidFill>
                  <a:schemeClr val="accent4">
                    <a:lumMod val="75000"/>
                  </a:schemeClr>
                </a:solidFill>
              </a:rPr>
            </a:br>
            <a:r>
              <a:rPr lang="fa-IR" sz="2800" dirty="0" smtClean="0">
                <a:solidFill>
                  <a:schemeClr val="accent4">
                    <a:lumMod val="75000"/>
                  </a:schemeClr>
                </a:solidFill>
              </a:rPr>
              <a:t>کوهپایه های البرز، زاگرس ، آذربایجان ، خراسان</a:t>
            </a:r>
            <a:br>
              <a:rPr lang="fa-IR" sz="2800" dirty="0" smtClean="0">
                <a:solidFill>
                  <a:schemeClr val="accent4">
                    <a:lumMod val="75000"/>
                  </a:schemeClr>
                </a:solidFill>
              </a:rPr>
            </a:br>
            <a:r>
              <a:rPr lang="fa-IR" sz="2800" dirty="0" smtClean="0">
                <a:solidFill>
                  <a:schemeClr val="accent4">
                    <a:lumMod val="75000"/>
                  </a:schemeClr>
                </a:solidFill>
              </a:rPr>
              <a:t>نواحی داخلی </a:t>
            </a:r>
            <a:endParaRPr lang="en-US" sz="2800" dirty="0">
              <a:solidFill>
                <a:schemeClr val="accent4">
                  <a:lumMod val="75000"/>
                </a:schemeClr>
              </a:solidFill>
            </a:endParaRPr>
          </a:p>
        </p:txBody>
      </p:sp>
      <p:sp>
        <p:nvSpPr>
          <p:cNvPr id="3" name="Text Placeholder 2"/>
          <p:cNvSpPr>
            <a:spLocks noGrp="1"/>
          </p:cNvSpPr>
          <p:nvPr>
            <p:ph type="body" idx="1"/>
          </p:nvPr>
        </p:nvSpPr>
        <p:spPr/>
        <p:txBody>
          <a:bodyPr>
            <a:normAutofit/>
          </a:bodyPr>
          <a:lstStyle/>
          <a:p>
            <a:r>
              <a:rPr lang="fa-IR" sz="4000" dirty="0" smtClean="0"/>
              <a:t>نواحی جمعیتی ایران</a:t>
            </a:r>
            <a:endParaRPr lang="en-US" sz="4000" dirty="0"/>
          </a:p>
        </p:txBody>
      </p:sp>
      <p:sp>
        <p:nvSpPr>
          <p:cNvPr id="4" name="Horizontal Scroll 3"/>
          <p:cNvSpPr/>
          <p:nvPr/>
        </p:nvSpPr>
        <p:spPr>
          <a:xfrm>
            <a:off x="1763688" y="4077072"/>
            <a:ext cx="5472608" cy="2232248"/>
          </a:xfrm>
          <a:prstGeom prst="horizontalScroll">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b="1" dirty="0" smtClean="0">
                <a:solidFill>
                  <a:schemeClr val="tx1"/>
                </a:solidFill>
              </a:rPr>
              <a:t>نکته مهم:</a:t>
            </a:r>
          </a:p>
          <a:p>
            <a:pPr algn="r"/>
            <a:r>
              <a:rPr lang="fa-IR" b="1" dirty="0" smtClean="0">
                <a:solidFill>
                  <a:schemeClr val="tx1"/>
                </a:solidFill>
              </a:rPr>
              <a:t>وقتی در مورد پراکندگی پدیده ها در کشورمان مطلبی با استناد به نقشه گفته می شود ازدانش آموزان بخواهیم محل تقریبی شهر یا روستای خود را روی نقشه پیدا کرده و وضعیت آن را توضیح دهند.</a:t>
            </a:r>
            <a:endParaRPr lang="en-US" b="1" dirty="0">
              <a:solidFill>
                <a:schemeClr val="tx1"/>
              </a:solidFill>
            </a:endParaRPr>
          </a:p>
        </p:txBody>
      </p:sp>
    </p:spTree>
    <p:extLst>
      <p:ext uri="{BB962C8B-B14F-4D97-AF65-F5344CB8AC3E}">
        <p14:creationId xmlns:p14="http://schemas.microsoft.com/office/powerpoint/2010/main" val="1977910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685</TotalTime>
  <Words>592</Words>
  <Application>Microsoft Office PowerPoint</Application>
  <PresentationFormat>On-screen Show (4:3)</PresentationFormat>
  <Paragraphs>117</Paragraphs>
  <Slides>42</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Candara</vt:lpstr>
      <vt:lpstr>Symbol</vt:lpstr>
      <vt:lpstr>Wingdings</vt:lpstr>
      <vt:lpstr>Waveform</vt:lpstr>
      <vt:lpstr>مطالعات اجتماعی پنجم </vt:lpstr>
      <vt:lpstr> جمعیت ایران</vt:lpstr>
      <vt:lpstr>انتظارات یادگیری</vt:lpstr>
      <vt:lpstr>تعریف جمعیت</vt:lpstr>
      <vt:lpstr>توانایی ترسیم نمودارجمعیتی</vt:lpstr>
      <vt:lpstr>رشد جمعیت</vt:lpstr>
      <vt:lpstr>افزایش فعالان اقتصادی  بالا رفتن توان دفاعی ایجاد فضای عاطفی بهتر در خانواده</vt:lpstr>
      <vt:lpstr>پراکندگی جمعیت در ایران</vt:lpstr>
      <vt:lpstr>کناره دریای خزر تهران کوهپایه های البرز، زاگرس ، آذربایجان ، خراسان نواحی داخلی </vt:lpstr>
      <vt:lpstr>مهاجرت</vt:lpstr>
      <vt:lpstr>عوامل جاذب یا دافع جمعیت</vt:lpstr>
      <vt:lpstr>آب و هوای مساعد  </vt:lpstr>
      <vt:lpstr>خاک</vt:lpstr>
      <vt:lpstr>وجود کارخانه ها و معادن (اشتغال)</vt:lpstr>
      <vt:lpstr>منابع آب ایران</vt:lpstr>
      <vt:lpstr>آشنایی با : منابع آب در ایران نحوه شکل گیری رودها و آب های زیرزمینی پراکندگی رود ها در ایران علل کم آبی ایران راه های حفاظت از منابع آب  و توانایی نشان دادن رودها بر روی نقشه احساس مسئولیت نسبت به حفاظت از منابع آب ارائه پیشنهاد جهت کم کردن از هدر رفت آب</vt:lpstr>
      <vt:lpstr>اقیانوس ها و دریاها (97/2%از کل آب جهان) رودها آب های زیرزمینی</vt:lpstr>
      <vt:lpstr>رودها</vt:lpstr>
      <vt:lpstr>استفاده از رودها </vt:lpstr>
      <vt:lpstr>آب های زیرزمینی</vt:lpstr>
      <vt:lpstr>PowerPoint Presentation</vt:lpstr>
      <vt:lpstr>PowerPoint Presentation</vt:lpstr>
      <vt:lpstr>بارش کم ( میانگین سالانه کم تر از 250 میلیمتر) توزیع نامناسب زمانی و مکانی بارش تبخیر زیاد رود های کم آب یا شور</vt:lpstr>
      <vt:lpstr>مصرف درست آب</vt:lpstr>
      <vt:lpstr>احساس مسئولیت درحفاظت از منابع آب</vt:lpstr>
      <vt:lpstr>فاضلاب های خانگی فاضلاب کارخانه ها آلاینده های کشاورزی ریختن زباله</vt:lpstr>
      <vt:lpstr>نواحی صنعتی مهم ایران</vt:lpstr>
      <vt:lpstr>آشنایی با: مفهوم صنعت تفاوت صنایع مادر و مصرفی پراکندگی صنایع در ایران انواع صنایع مادر و مهارت انطباق نقشه توزیع جمعیت و توزیع صنایع </vt:lpstr>
      <vt:lpstr> صنعت مجموعه ای است از فعالیتهایی که با استفاده از منابع موجود (مواد، سرمایه ، نیروی انسانی، انرژی، تکنولوژی، اطلاعات ،ابزار ) کالا یا خدماتی را تولید می کند که نیازهای انسان و جوامع انسانی را برطرف می کند </vt:lpstr>
      <vt:lpstr>ورودی (in put) خروجی(out put)</vt:lpstr>
      <vt:lpstr>برای تولید یک کالا به چیزهایی نیاز داریم ؟ </vt:lpstr>
      <vt:lpstr>صنایع</vt:lpstr>
      <vt:lpstr>پراکندگی صنایع</vt:lpstr>
      <vt:lpstr>نزدیکی به منابع و معادن نزدیکی به بازار مصرف دسترسی به راههای حمل و نقل وجود زیرساخت های مناسب مانند حمل ونقل نیروهای متخصص،ثروت و....</vt:lpstr>
      <vt:lpstr>کشور ما چگونه اداره می شود</vt:lpstr>
      <vt:lpstr>آشنایی با: لزوم وجود حکومت در کشور اجزای حکومت در ایران قانون اساسی نحوه انتخاب اعضای قوای سه گانه وظایف قوای سه گانه</vt:lpstr>
      <vt:lpstr>رهبر قوه مجریه – قوه مقننه – قوه قضاییه</vt:lpstr>
      <vt:lpstr> نحوه انتخاب: مجلس خبرگان رهبری شرایط: فقیه ،عالم،عادل،شجاع،آگاه به اوضاع جامعه وظایف : نظارت بر فعالیت های قوای سه گانه،نصب و عزل فقهای شورای نگهبان،انتخاب رییس قوه قضاییه و...</vt:lpstr>
      <vt:lpstr>نحوه انتخاب: توسط مردم زمان : چهار سال وظایف:قانونگذاری ،تصویب یا رد لوایح دولت،استیضاح وزرا و...</vt:lpstr>
      <vt:lpstr>نحوه انتخاب :رای مردم زمان:چهارسال وظایف :تامین رفاه و آسایش مردم، پیشرفت کشور و ... </vt:lpstr>
      <vt:lpstr>نحوه انتخاب : توسط رهبر زمان: پنج سال وظایف: نظارت بر اجرای درست قوانین ، رسیدگی به اختلاف ها و شکایت مردم ،تهیه لوایح قضایی و .... </vt:lpstr>
      <vt:lpstr>نحوه جستجوی تصاویر کارتونی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مطالعات اجتماعی پنجم</dc:title>
  <dc:creator>SONY</dc:creator>
  <cp:lastModifiedBy>NP</cp:lastModifiedBy>
  <cp:revision>50</cp:revision>
  <dcterms:created xsi:type="dcterms:W3CDTF">2015-07-23T13:10:42Z</dcterms:created>
  <dcterms:modified xsi:type="dcterms:W3CDTF">2020-04-07T09:23:58Z</dcterms:modified>
</cp:coreProperties>
</file>