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06" r:id="rId2"/>
  </p:sldMasterIdLst>
  <p:notesMasterIdLst>
    <p:notesMasterId r:id="rId30"/>
  </p:notesMasterIdLst>
  <p:sldIdLst>
    <p:sldId id="260" r:id="rId3"/>
    <p:sldId id="327" r:id="rId4"/>
    <p:sldId id="512" r:id="rId5"/>
    <p:sldId id="513" r:id="rId6"/>
    <p:sldId id="328" r:id="rId7"/>
    <p:sldId id="537" r:id="rId8"/>
    <p:sldId id="521" r:id="rId9"/>
    <p:sldId id="519" r:id="rId10"/>
    <p:sldId id="522" r:id="rId11"/>
    <p:sldId id="523" r:id="rId12"/>
    <p:sldId id="329" r:id="rId13"/>
    <p:sldId id="514" r:id="rId14"/>
    <p:sldId id="515" r:id="rId15"/>
    <p:sldId id="516" r:id="rId16"/>
    <p:sldId id="530" r:id="rId17"/>
    <p:sldId id="531" r:id="rId18"/>
    <p:sldId id="532" r:id="rId19"/>
    <p:sldId id="536" r:id="rId20"/>
    <p:sldId id="517" r:id="rId21"/>
    <p:sldId id="525" r:id="rId22"/>
    <p:sldId id="526" r:id="rId23"/>
    <p:sldId id="527" r:id="rId24"/>
    <p:sldId id="533" r:id="rId25"/>
    <p:sldId id="534" r:id="rId26"/>
    <p:sldId id="535" r:id="rId27"/>
    <p:sldId id="524" r:id="rId28"/>
    <p:sldId id="331"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E0000"/>
    <a:srgbClr val="157FFF"/>
    <a:srgbClr val="F7E289"/>
    <a:srgbClr val="FF9E1D"/>
    <a:srgbClr val="D68B1C"/>
    <a:srgbClr val="D09622"/>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06" autoAdjust="0"/>
    <p:restoredTop sz="84192" autoAdjust="0"/>
  </p:normalViewPr>
  <p:slideViewPr>
    <p:cSldViewPr>
      <p:cViewPr varScale="1">
        <p:scale>
          <a:sx n="62" d="100"/>
          <a:sy n="62" d="100"/>
        </p:scale>
        <p:origin x="1560" y="60"/>
      </p:cViewPr>
      <p:guideLst>
        <p:guide orient="horz" pos="2160"/>
        <p:guide pos="2880"/>
      </p:guideLst>
    </p:cSldViewPr>
  </p:slideViewPr>
  <p:notesTextViewPr>
    <p:cViewPr>
      <p:scale>
        <a:sx n="3" d="2"/>
        <a:sy n="3" d="2"/>
      </p:scale>
      <p:origin x="0" y="0"/>
    </p:cViewPr>
  </p:notesTextViewPr>
  <p:gridSpacing cx="152705" cy="152705"/>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889F4C-472A-4147-B528-B3037C8F62C9}" type="datetimeFigureOut">
              <a:rPr lang="en-US" smtClean="0"/>
              <a:t>4/19/2020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8AA5A4-10AA-47AE-AB4E-CAC41C62346A}" type="slidenum">
              <a:rPr lang="en-US" smtClean="0"/>
              <a:t>‹#›</a:t>
            </a:fld>
            <a:endParaRPr lang="en-US"/>
          </a:p>
        </p:txBody>
      </p:sp>
    </p:spTree>
    <p:extLst>
      <p:ext uri="{BB962C8B-B14F-4D97-AF65-F5344CB8AC3E}">
        <p14:creationId xmlns:p14="http://schemas.microsoft.com/office/powerpoint/2010/main" val="2744737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cs typeface="Arial" charset="0"/>
            </a:endParaRPr>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6D29CB2B-9B74-4A0E-AE76-C509FB8B11E3}" type="slidenum">
              <a:rPr lang="fa-IR" altLang="en-US">
                <a:solidFill>
                  <a:srgbClr val="000000"/>
                </a:solidFill>
                <a:latin typeface="Times New Roman" pitchFamily="18" charset="0"/>
              </a:rPr>
              <a:pPr eaLnBrk="1" hangingPunct="1"/>
              <a:t>1</a:t>
            </a:fld>
            <a:endParaRPr lang="en-US" altLang="en-US">
              <a:solidFill>
                <a:srgbClr val="000000"/>
              </a:solidFill>
              <a:latin typeface="Times New Roman" pitchFamily="18" charset="0"/>
              <a:cs typeface="Tahoma"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48965" y="527605"/>
            <a:ext cx="8551480" cy="763525"/>
          </a:xfrm>
          <a:effectLst/>
        </p:spPr>
        <p:txBody>
          <a:bodyPr>
            <a:normAutofit/>
          </a:bodyPr>
          <a:lstStyle>
            <a:lvl1pPr algn="l">
              <a:defRPr sz="3600">
                <a:solidFill>
                  <a:schemeClr val="bg2">
                    <a:lumMod val="25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48965" y="1291130"/>
            <a:ext cx="6400800" cy="610819"/>
          </a:xfrm>
        </p:spPr>
        <p:txBody>
          <a:bodyPr>
            <a:normAutofit/>
          </a:bodyPr>
          <a:lstStyle>
            <a:lvl1pPr marL="0" indent="0" algn="l">
              <a:buNone/>
              <a:defRPr sz="26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4/19/2020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4/19/2020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4/19/2020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4/19/2020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893609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48965" y="527605"/>
            <a:ext cx="8551480" cy="763525"/>
          </a:xfrm>
          <a:effectLst/>
        </p:spPr>
        <p:txBody>
          <a:bodyPr>
            <a:normAutofit/>
          </a:bodyPr>
          <a:lstStyle>
            <a:lvl1pPr algn="l">
              <a:defRPr sz="3600">
                <a:solidFill>
                  <a:schemeClr val="bg2">
                    <a:lumMod val="25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48965" y="1291130"/>
            <a:ext cx="6400800" cy="610819"/>
          </a:xfrm>
        </p:spPr>
        <p:txBody>
          <a:bodyPr>
            <a:normAutofit/>
          </a:bodyPr>
          <a:lstStyle>
            <a:lvl1pPr marL="0" indent="0" algn="l">
              <a:buNone/>
              <a:defRPr sz="26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solidFill>
                  <a:prstClr val="black">
                    <a:tint val="75000"/>
                  </a:prstClr>
                </a:solidFill>
              </a:rPr>
              <a:pPr/>
              <a:t>4/19/2020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572533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1670" y="527605"/>
            <a:ext cx="6566315" cy="610820"/>
          </a:xfrm>
        </p:spPr>
        <p:txBody>
          <a:bodyPr>
            <a:normAutofit/>
          </a:bodyPr>
          <a:lstStyle>
            <a:lvl1pPr algn="l">
              <a:defRPr sz="3600">
                <a:solidFill>
                  <a:schemeClr val="bg2">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601669" y="1596540"/>
            <a:ext cx="8093365" cy="4581150"/>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solidFill>
                  <a:prstClr val="black">
                    <a:tint val="75000"/>
                  </a:prstClr>
                </a:solidFill>
              </a:rPr>
              <a:pPr/>
              <a:t>4/19/2020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335420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3310" y="527605"/>
            <a:ext cx="7016195" cy="684885"/>
          </a:xfrm>
        </p:spPr>
        <p:txBody>
          <a:bodyPr>
            <a:normAutofit/>
          </a:bodyPr>
          <a:lstStyle>
            <a:lvl1pPr algn="l">
              <a:defRPr sz="3600">
                <a:solidFill>
                  <a:schemeClr val="bg2">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823310" y="1443835"/>
            <a:ext cx="7016195" cy="4275740"/>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solidFill>
                  <a:prstClr val="black">
                    <a:tint val="75000"/>
                  </a:prstClr>
                </a:solidFill>
              </a:rPr>
              <a:pPr/>
              <a:t>4/19/2020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892380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solidFill>
                  <a:prstClr val="black">
                    <a:tint val="75000"/>
                  </a:prstClr>
                </a:solidFill>
              </a:rPr>
              <a:pPr/>
              <a:t>4/19/2020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285750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solidFill>
                  <a:prstClr val="black">
                    <a:tint val="75000"/>
                  </a:prstClr>
                </a:solidFill>
              </a:rPr>
              <a:pPr/>
              <a:t>4/19/2020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907941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5" y="680310"/>
            <a:ext cx="8398775" cy="532180"/>
          </a:xfrm>
        </p:spPr>
        <p:txBody>
          <a:bodyPr>
            <a:normAutofit/>
          </a:bodyPr>
          <a:lstStyle>
            <a:lvl1pPr algn="l">
              <a:defRPr sz="3600">
                <a:solidFill>
                  <a:schemeClr val="bg2">
                    <a:lumMod val="50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48965" y="1443834"/>
            <a:ext cx="4123035" cy="620719"/>
          </a:xfrm>
        </p:spPr>
        <p:txBody>
          <a:bodyPr anchor="b"/>
          <a:lstStyle>
            <a:lvl1pPr marL="0" indent="0">
              <a:buNone/>
              <a:defRPr sz="2400" b="1" baseline="0">
                <a:solidFill>
                  <a:schemeClr val="bg2">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48965" y="2054655"/>
            <a:ext cx="4123035" cy="3035058"/>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724705" y="1443834"/>
            <a:ext cx="4123035" cy="620719"/>
          </a:xfrm>
        </p:spPr>
        <p:txBody>
          <a:bodyPr anchor="b"/>
          <a:lstStyle>
            <a:lvl1pPr marL="0" indent="0">
              <a:buNone/>
              <a:defRPr sz="2400" b="1">
                <a:solidFill>
                  <a:schemeClr val="bg2">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724705" y="2054655"/>
            <a:ext cx="4123035" cy="3035058"/>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solidFill>
                  <a:prstClr val="black">
                    <a:tint val="75000"/>
                  </a:prstClr>
                </a:solidFill>
              </a:rPr>
              <a:pPr/>
              <a:t>4/19/2020</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785893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solidFill>
                  <a:prstClr val="black">
                    <a:tint val="75000"/>
                  </a:prstClr>
                </a:solidFill>
              </a:rPr>
              <a:pPr/>
              <a:t>4/19/2020</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13932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1670" y="527605"/>
            <a:ext cx="6566315" cy="610820"/>
          </a:xfrm>
        </p:spPr>
        <p:txBody>
          <a:bodyPr>
            <a:normAutofit/>
          </a:bodyPr>
          <a:lstStyle>
            <a:lvl1pPr algn="l">
              <a:defRPr sz="3600">
                <a:solidFill>
                  <a:schemeClr val="bg2">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601669" y="1596540"/>
            <a:ext cx="8093365" cy="4581150"/>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4/19/2020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solidFill>
                  <a:prstClr val="black">
                    <a:tint val="75000"/>
                  </a:prstClr>
                </a:solidFill>
              </a:rPr>
              <a:pPr/>
              <a:t>4/19/2020</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226759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solidFill>
                  <a:prstClr val="black">
                    <a:tint val="75000"/>
                  </a:prstClr>
                </a:solidFill>
              </a:rPr>
              <a:pPr/>
              <a:t>4/19/2020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06066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solidFill>
                  <a:prstClr val="black">
                    <a:tint val="75000"/>
                  </a:prstClr>
                </a:solidFill>
              </a:rPr>
              <a:pPr/>
              <a:t>4/19/2020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468195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solidFill>
                  <a:prstClr val="black">
                    <a:tint val="75000"/>
                  </a:prstClr>
                </a:solidFill>
              </a:rPr>
              <a:pPr/>
              <a:t>4/19/2020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958071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solidFill>
                  <a:prstClr val="black">
                    <a:tint val="75000"/>
                  </a:prstClr>
                </a:solidFill>
              </a:rPr>
              <a:pPr/>
              <a:t>4/19/2020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827665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7"/>
            <a:ext cx="8229600" cy="1139825"/>
          </a:xfrm>
        </p:spPr>
        <p:txBody>
          <a:bodyPr/>
          <a:lstStyle/>
          <a:p>
            <a:r>
              <a:rPr lang="en-US" smtClean="0"/>
              <a:t>Click to edit Master title style</a:t>
            </a:r>
            <a:endParaRPr lang="fa-IR"/>
          </a:p>
        </p:txBody>
      </p:sp>
      <p:sp>
        <p:nvSpPr>
          <p:cNvPr id="3" name="Content Placeholder 2"/>
          <p:cNvSpPr>
            <a:spLocks noGrp="1"/>
          </p:cNvSpPr>
          <p:nvPr>
            <p:ph sz="quarter" idx="1"/>
          </p:nvPr>
        </p:nvSpPr>
        <p:spPr>
          <a:xfrm>
            <a:off x="457200" y="1600204"/>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quarter" idx="2"/>
          </p:nvPr>
        </p:nvSpPr>
        <p:spPr>
          <a:xfrm>
            <a:off x="4648200" y="1600204"/>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half" idx="3"/>
          </p:nvPr>
        </p:nvSpPr>
        <p:spPr>
          <a:xfrm>
            <a:off x="457200" y="3941763"/>
            <a:ext cx="8229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en-US">
              <a:solidFill>
                <a:prstClr val="black">
                  <a:tint val="75000"/>
                </a:prstClr>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r>
              <a:rPr lang="en-US" altLang="en-US">
                <a:solidFill>
                  <a:prstClr val="black">
                    <a:tint val="75000"/>
                  </a:prstClr>
                </a:solidFill>
              </a:rPr>
              <a:t>©John Wiley &amp; Sons, Inc. 2007                  Huffman: Psychology in Action (8e)</a:t>
            </a:r>
          </a:p>
        </p:txBody>
      </p:sp>
      <p:sp>
        <p:nvSpPr>
          <p:cNvPr id="8" name="Rectangle 6"/>
          <p:cNvSpPr>
            <a:spLocks noGrp="1" noChangeArrowheads="1"/>
          </p:cNvSpPr>
          <p:nvPr>
            <p:ph type="sldNum" sz="quarter" idx="12"/>
          </p:nvPr>
        </p:nvSpPr>
        <p:spPr>
          <a:ln/>
        </p:spPr>
        <p:txBody>
          <a:bodyPr/>
          <a:lstStyle>
            <a:lvl1pPr>
              <a:defRPr/>
            </a:lvl1pPr>
          </a:lstStyle>
          <a:p>
            <a:pPr>
              <a:defRPr/>
            </a:pPr>
            <a:fld id="{1752BD06-436E-44F6-9E9B-145A0AE75AED}" type="slidenum">
              <a:rPr lang="en-US" altLang="en-US">
                <a:solidFill>
                  <a:prstClr val="black">
                    <a:tint val="75000"/>
                  </a:prstClr>
                </a:solidFill>
              </a:rPr>
              <a:pPr>
                <a:defRPr/>
              </a:pPr>
              <a:t>‹#›</a:t>
            </a:fld>
            <a:endParaRPr lang="en-US" altLang="en-US">
              <a:solidFill>
                <a:prstClr val="black">
                  <a:tint val="75000"/>
                </a:prstClr>
              </a:solidFill>
            </a:endParaRPr>
          </a:p>
        </p:txBody>
      </p:sp>
    </p:spTree>
    <p:extLst>
      <p:ext uri="{BB962C8B-B14F-4D97-AF65-F5344CB8AC3E}">
        <p14:creationId xmlns:p14="http://schemas.microsoft.com/office/powerpoint/2010/main" val="32050242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7"/>
            <a:ext cx="8229600" cy="1139825"/>
          </a:xfrm>
        </p:spPr>
        <p:txBody>
          <a:bodyPr/>
          <a:lstStyle/>
          <a:p>
            <a:r>
              <a:rPr lang="en-US" smtClean="0"/>
              <a:t>Click to edit Master title style</a:t>
            </a:r>
            <a:endParaRPr lang="fa-IR"/>
          </a:p>
        </p:txBody>
      </p:sp>
      <p:sp>
        <p:nvSpPr>
          <p:cNvPr id="3" name="Text Placeholder 2"/>
          <p:cNvSpPr>
            <a:spLocks noGrp="1"/>
          </p:cNvSpPr>
          <p:nvPr>
            <p:ph type="body" sz="half" idx="1"/>
          </p:nvPr>
        </p:nvSpPr>
        <p:spPr>
          <a:xfrm>
            <a:off x="457200" y="1600204"/>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4"/>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prstClr val="black">
                  <a:tint val="75000"/>
                </a:prstClr>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solidFill>
                  <a:prstClr val="black">
                    <a:tint val="75000"/>
                  </a:prstClr>
                </a:solidFill>
              </a:rPr>
              <a:t>©John Wiley &amp; Sons, Inc. 2007                  Huffman: Psychology in Action (8e)</a:t>
            </a:r>
          </a:p>
        </p:txBody>
      </p:sp>
      <p:sp>
        <p:nvSpPr>
          <p:cNvPr id="7" name="Rectangle 6"/>
          <p:cNvSpPr>
            <a:spLocks noGrp="1" noChangeArrowheads="1"/>
          </p:cNvSpPr>
          <p:nvPr>
            <p:ph type="sldNum" sz="quarter" idx="12"/>
          </p:nvPr>
        </p:nvSpPr>
        <p:spPr>
          <a:ln/>
        </p:spPr>
        <p:txBody>
          <a:bodyPr/>
          <a:lstStyle>
            <a:lvl1pPr>
              <a:defRPr/>
            </a:lvl1pPr>
          </a:lstStyle>
          <a:p>
            <a:pPr>
              <a:defRPr/>
            </a:pPr>
            <a:fld id="{21AAEFAD-DD6C-4EDF-A2F1-831CBBD31740}" type="slidenum">
              <a:rPr lang="en-US" altLang="en-US">
                <a:solidFill>
                  <a:prstClr val="black">
                    <a:tint val="75000"/>
                  </a:prstClr>
                </a:solidFill>
              </a:rPr>
              <a:pPr>
                <a:defRPr/>
              </a:pPr>
              <a:t>‹#›</a:t>
            </a:fld>
            <a:endParaRPr lang="en-US" altLang="en-US">
              <a:solidFill>
                <a:prstClr val="black">
                  <a:tint val="75000"/>
                </a:prstClr>
              </a:solidFill>
            </a:endParaRPr>
          </a:p>
        </p:txBody>
      </p:sp>
    </p:spTree>
    <p:extLst>
      <p:ext uri="{BB962C8B-B14F-4D97-AF65-F5344CB8AC3E}">
        <p14:creationId xmlns:p14="http://schemas.microsoft.com/office/powerpoint/2010/main" val="1859692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3310" y="527605"/>
            <a:ext cx="7016195" cy="684885"/>
          </a:xfrm>
        </p:spPr>
        <p:txBody>
          <a:bodyPr>
            <a:normAutofit/>
          </a:bodyPr>
          <a:lstStyle>
            <a:lvl1pPr algn="l">
              <a:defRPr sz="3600">
                <a:solidFill>
                  <a:schemeClr val="bg2">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823310" y="1443835"/>
            <a:ext cx="7016195" cy="4275740"/>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4/19/2020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4/19/2020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pPr/>
              <a:t>4/19/2020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5" y="680310"/>
            <a:ext cx="8398775" cy="532180"/>
          </a:xfrm>
        </p:spPr>
        <p:txBody>
          <a:bodyPr>
            <a:normAutofit/>
          </a:bodyPr>
          <a:lstStyle>
            <a:lvl1pPr algn="l">
              <a:defRPr sz="3600">
                <a:solidFill>
                  <a:schemeClr val="bg2">
                    <a:lumMod val="50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48965" y="1443834"/>
            <a:ext cx="4123035" cy="620719"/>
          </a:xfrm>
        </p:spPr>
        <p:txBody>
          <a:bodyPr anchor="b"/>
          <a:lstStyle>
            <a:lvl1pPr marL="0" indent="0">
              <a:buNone/>
              <a:defRPr sz="2400" b="1" baseline="0">
                <a:solidFill>
                  <a:schemeClr val="bg2">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48965" y="2054655"/>
            <a:ext cx="4123035" cy="3035058"/>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724705" y="1443834"/>
            <a:ext cx="4123035" cy="620719"/>
          </a:xfrm>
        </p:spPr>
        <p:txBody>
          <a:bodyPr anchor="b"/>
          <a:lstStyle>
            <a:lvl1pPr marL="0" indent="0">
              <a:buNone/>
              <a:defRPr sz="2400" b="1">
                <a:solidFill>
                  <a:schemeClr val="bg2">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724705" y="2054655"/>
            <a:ext cx="4123035" cy="3035058"/>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4/19/2020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pPr/>
              <a:t>4/19/2020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4/19/2020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4/19/2020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image" Target="../media/image1.jp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heme" Target="../theme/theme2.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4/19/2020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6">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solidFill>
                  <a:prstClr val="black">
                    <a:tint val="75000"/>
                  </a:prstClr>
                </a:solidFill>
              </a:rPr>
              <a:pPr/>
              <a:t>4/19/2020</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8150605"/>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Content Placeholder 8" descr="www.haminekehast.ir-besmellah-rangi-4.jpg"/>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0" y="0"/>
            <a:ext cx="9144000" cy="6858000"/>
          </a:xfrm>
        </p:spPr>
      </p:pic>
    </p:spTree>
    <p:extLst>
      <p:ext uri="{BB962C8B-B14F-4D97-AF65-F5344CB8AC3E}">
        <p14:creationId xmlns:p14="http://schemas.microsoft.com/office/powerpoint/2010/main" val="19927920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15362"/>
                                        </p:tgtEl>
                                        <p:attrNameLst>
                                          <p:attrName>style.visibility</p:attrName>
                                        </p:attrNameLst>
                                      </p:cBhvr>
                                      <p:to>
                                        <p:strVal val="visible"/>
                                      </p:to>
                                    </p:set>
                                    <p:anim calcmode="lin" valueType="num">
                                      <p:cBhvr>
                                        <p:cTn id="7" dur="1000" fill="hold"/>
                                        <p:tgtEl>
                                          <p:spTgt spid="15362"/>
                                        </p:tgtEl>
                                        <p:attrNameLst>
                                          <p:attrName>ppt_w</p:attrName>
                                        </p:attrNameLst>
                                      </p:cBhvr>
                                      <p:tavLst>
                                        <p:tav tm="0">
                                          <p:val>
                                            <p:fltVal val="0"/>
                                          </p:val>
                                        </p:tav>
                                        <p:tav tm="100000">
                                          <p:val>
                                            <p:strVal val="#ppt_w"/>
                                          </p:val>
                                        </p:tav>
                                      </p:tavLst>
                                    </p:anim>
                                    <p:anim calcmode="lin" valueType="num">
                                      <p:cBhvr>
                                        <p:cTn id="8" dur="1000" fill="hold"/>
                                        <p:tgtEl>
                                          <p:spTgt spid="15362"/>
                                        </p:tgtEl>
                                        <p:attrNameLst>
                                          <p:attrName>ppt_h</p:attrName>
                                        </p:attrNameLst>
                                      </p:cBhvr>
                                      <p:tavLst>
                                        <p:tav tm="0">
                                          <p:val>
                                            <p:fltVal val="0"/>
                                          </p:val>
                                        </p:tav>
                                        <p:tav tm="100000">
                                          <p:val>
                                            <p:strVal val="#ppt_h"/>
                                          </p:val>
                                        </p:tav>
                                      </p:tavLst>
                                    </p:anim>
                                    <p:anim calcmode="lin" valueType="num">
                                      <p:cBhvr>
                                        <p:cTn id="9" dur="1000" fill="hold"/>
                                        <p:tgtEl>
                                          <p:spTgt spid="15362"/>
                                        </p:tgtEl>
                                        <p:attrNameLst>
                                          <p:attrName>style.rotation</p:attrName>
                                        </p:attrNameLst>
                                      </p:cBhvr>
                                      <p:tavLst>
                                        <p:tav tm="0">
                                          <p:val>
                                            <p:fltVal val="90"/>
                                          </p:val>
                                        </p:tav>
                                        <p:tav tm="100000">
                                          <p:val>
                                            <p:fltVal val="0"/>
                                          </p:val>
                                        </p:tav>
                                      </p:tavLst>
                                    </p:anim>
                                    <p:animEffect transition="in" filter="fade">
                                      <p:cBhvr>
                                        <p:cTn id="10" dur="1000"/>
                                        <p:tgtEl>
                                          <p:spTgt spid="153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smtClean="0">
                <a:solidFill>
                  <a:srgbClr val="FF0000"/>
                </a:solidFill>
                <a:cs typeface="B Titr" pitchFamily="2" charset="-78"/>
              </a:rPr>
              <a:t>رفتارگرایی و یادگیری اجتماعی</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1291130"/>
            <a:ext cx="8229600" cy="4428445"/>
          </a:xfrm>
        </p:spPr>
        <p:txBody>
          <a:bodyPr>
            <a:normAutofit/>
          </a:bodyPr>
          <a:lstStyle/>
          <a:p>
            <a:pPr marL="0" indent="0" algn="just" rtl="1">
              <a:buNone/>
            </a:pPr>
            <a:endParaRPr lang="fa-IR" dirty="0">
              <a:cs typeface="B Titr" pitchFamily="2" charset="-78"/>
            </a:endParaRPr>
          </a:p>
          <a:p>
            <a:pPr algn="just" rtl="1">
              <a:buFont typeface="Wingdings" pitchFamily="2" charset="2"/>
              <a:buChar char="v"/>
            </a:pPr>
            <a:r>
              <a:rPr lang="fa-IR" dirty="0">
                <a:cs typeface="B Titr" pitchFamily="2" charset="-78"/>
              </a:rPr>
              <a:t>جان واتسون </a:t>
            </a:r>
            <a:r>
              <a:rPr lang="fa-IR" dirty="0" smtClean="0">
                <a:cs typeface="B Titr" pitchFamily="2" charset="-78"/>
              </a:rPr>
              <a:t>و شرطی سازی هیجان ها در انسان</a:t>
            </a:r>
          </a:p>
          <a:p>
            <a:pPr algn="just" rtl="1">
              <a:buFont typeface="Wingdings" pitchFamily="2" charset="2"/>
              <a:buChar char="v"/>
            </a:pPr>
            <a:r>
              <a:rPr lang="fa-IR" dirty="0" smtClean="0">
                <a:cs typeface="B Titr" pitchFamily="2" charset="-78"/>
              </a:rPr>
              <a:t>کودکان </a:t>
            </a:r>
            <a:r>
              <a:rPr lang="fa-IR" dirty="0">
                <a:cs typeface="B Titr" pitchFamily="2" charset="-78"/>
              </a:rPr>
              <a:t>سه هیجان </a:t>
            </a:r>
            <a:r>
              <a:rPr lang="fa-IR" dirty="0" smtClean="0">
                <a:cs typeface="B Titr" pitchFamily="2" charset="-78"/>
              </a:rPr>
              <a:t>را </a:t>
            </a:r>
            <a:r>
              <a:rPr lang="fa-IR" dirty="0">
                <a:cs typeface="B Titr" pitchFamily="2" charset="-78"/>
              </a:rPr>
              <a:t>نشان می‌دهند: </a:t>
            </a:r>
            <a:r>
              <a:rPr lang="fa-IR" dirty="0" smtClean="0">
                <a:cs typeface="B Titr" pitchFamily="2" charset="-78"/>
              </a:rPr>
              <a:t>ترس، </a:t>
            </a:r>
            <a:r>
              <a:rPr lang="fa-IR" dirty="0">
                <a:cs typeface="B Titr" pitchFamily="2" charset="-78"/>
              </a:rPr>
              <a:t>خشم و محبت</a:t>
            </a:r>
            <a:r>
              <a:rPr lang="fa-IR" dirty="0" smtClean="0">
                <a:cs typeface="B Titr" pitchFamily="2" charset="-78"/>
              </a:rPr>
              <a:t>.</a:t>
            </a:r>
          </a:p>
          <a:p>
            <a:pPr algn="just" rtl="1">
              <a:buFont typeface="Wingdings" pitchFamily="2" charset="2"/>
              <a:buChar char="v"/>
            </a:pPr>
            <a:r>
              <a:rPr lang="fa-IR" dirty="0" smtClean="0">
                <a:cs typeface="B Titr" pitchFamily="2" charset="-78"/>
              </a:rPr>
              <a:t>انسان‌ها </a:t>
            </a:r>
            <a:r>
              <a:rPr lang="fa-IR" dirty="0">
                <a:cs typeface="B Titr" pitchFamily="2" charset="-78"/>
              </a:rPr>
              <a:t>به چیزهایی واکنش هیجانی نشان می‌دهند که در ابتدا هیچ اهمیت هیجانی نداشته‌اند</a:t>
            </a:r>
            <a:r>
              <a:rPr lang="fa-IR" dirty="0" smtClean="0">
                <a:cs typeface="B Titr" pitchFamily="2" charset="-78"/>
              </a:rPr>
              <a:t>.</a:t>
            </a:r>
          </a:p>
          <a:p>
            <a:pPr algn="just" rtl="1">
              <a:buFont typeface="Wingdings" pitchFamily="2" charset="2"/>
              <a:buChar char="v"/>
            </a:pPr>
            <a:r>
              <a:rPr lang="fa-IR" dirty="0" smtClean="0">
                <a:cs typeface="B Titr" pitchFamily="2" charset="-78"/>
              </a:rPr>
              <a:t>کاربرد مهم</a:t>
            </a:r>
            <a:r>
              <a:rPr lang="fa-IR" dirty="0">
                <a:cs typeface="B Titr" pitchFamily="2" charset="-78"/>
              </a:rPr>
              <a:t>: </a:t>
            </a:r>
            <a:r>
              <a:rPr lang="fa-IR" dirty="0" smtClean="0">
                <a:cs typeface="B Titr" pitchFamily="2" charset="-78"/>
              </a:rPr>
              <a:t>تبیین شرطی </a:t>
            </a:r>
            <a:r>
              <a:rPr lang="fa-IR" dirty="0">
                <a:cs typeface="B Titr" pitchFamily="2" charset="-78"/>
              </a:rPr>
              <a:t>بودن رفتار </a:t>
            </a:r>
            <a:r>
              <a:rPr lang="fa-IR" dirty="0" smtClean="0">
                <a:cs typeface="B Titr" pitchFamily="2" charset="-78"/>
              </a:rPr>
              <a:t>هیجانی و کمک به توسعه حساسیت </a:t>
            </a:r>
            <a:r>
              <a:rPr lang="fa-IR" dirty="0">
                <a:cs typeface="B Titr" pitchFamily="2" charset="-78"/>
              </a:rPr>
              <a:t>زدایی </a:t>
            </a:r>
            <a:r>
              <a:rPr lang="fa-IR" dirty="0" smtClean="0">
                <a:cs typeface="B Titr" pitchFamily="2" charset="-78"/>
              </a:rPr>
              <a:t>منظم</a:t>
            </a:r>
          </a:p>
          <a:p>
            <a:pPr algn="just" rtl="1">
              <a:buFont typeface="Wingdings" pitchFamily="2" charset="2"/>
              <a:buChar char="v"/>
            </a:pPr>
            <a:endParaRPr lang="fa-IR" dirty="0" smtClean="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10</a:t>
            </a:fld>
            <a:endParaRPr lang="fa-IR"/>
          </a:p>
        </p:txBody>
      </p:sp>
    </p:spTree>
    <p:extLst>
      <p:ext uri="{BB962C8B-B14F-4D97-AF65-F5344CB8AC3E}">
        <p14:creationId xmlns:p14="http://schemas.microsoft.com/office/powerpoint/2010/main" val="1386291418"/>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720080"/>
          </a:xfrm>
          <a:solidFill>
            <a:srgbClr val="FF0000"/>
          </a:solidFill>
        </p:spPr>
        <p:txBody>
          <a:bodyPr>
            <a:normAutofit/>
          </a:bodyPr>
          <a:lstStyle/>
          <a:p>
            <a:pPr algn="ctr" rtl="1"/>
            <a:r>
              <a:rPr lang="fa-IR" sz="3200" dirty="0" smtClean="0">
                <a:cs typeface="B Titr" pitchFamily="2" charset="-78"/>
              </a:rPr>
              <a:t>نظریه شرطی سازی کنشگر</a:t>
            </a:r>
            <a:endParaRPr lang="fa-IR" sz="3200" dirty="0">
              <a:cs typeface="B Titr" pitchFamily="2" charset="-78"/>
            </a:endParaRPr>
          </a:p>
        </p:txBody>
      </p:sp>
      <p:sp>
        <p:nvSpPr>
          <p:cNvPr id="3" name="Content Placeholder 2"/>
          <p:cNvSpPr>
            <a:spLocks noGrp="1"/>
          </p:cNvSpPr>
          <p:nvPr>
            <p:ph idx="1"/>
          </p:nvPr>
        </p:nvSpPr>
        <p:spPr>
          <a:xfrm>
            <a:off x="457200" y="1124744"/>
            <a:ext cx="8229600" cy="5256584"/>
          </a:xfrm>
        </p:spPr>
        <p:txBody>
          <a:bodyPr>
            <a:normAutofit/>
          </a:bodyPr>
          <a:lstStyle/>
          <a:p>
            <a:pPr algn="just" rtl="1">
              <a:buFont typeface="Wingdings" pitchFamily="2" charset="2"/>
              <a:buChar char="v"/>
            </a:pPr>
            <a:r>
              <a:rPr lang="fa-IR" sz="2800" dirty="0">
                <a:cs typeface="B Titr" pitchFamily="2" charset="-78"/>
              </a:rPr>
              <a:t>اسکینر کلیه رفتارها را به دو دسته کنشگر و پاسخگر تقسیم کرده است:</a:t>
            </a:r>
          </a:p>
          <a:p>
            <a:pPr algn="just" rtl="1">
              <a:buFont typeface="Wingdings" pitchFamily="2" charset="2"/>
              <a:buChar char="v"/>
            </a:pPr>
            <a:r>
              <a:rPr lang="fa-IR" sz="2800" dirty="0" smtClean="0">
                <a:cs typeface="B Titr" pitchFamily="2" charset="-78"/>
              </a:rPr>
              <a:t>مانند پاولف، رفتار </a:t>
            </a:r>
            <a:r>
              <a:rPr lang="fa-IR" sz="2800" dirty="0">
                <a:cs typeface="B Titr" pitchFamily="2" charset="-78"/>
              </a:rPr>
              <a:t>بازتابی غیر ارادی </a:t>
            </a:r>
            <a:r>
              <a:rPr lang="fa-IR" sz="2800" dirty="0" smtClean="0">
                <a:cs typeface="B Titr" pitchFamily="2" charset="-78"/>
              </a:rPr>
              <a:t>وخودکارکه بر </a:t>
            </a:r>
            <a:r>
              <a:rPr lang="fa-IR" sz="2800" dirty="0">
                <a:cs typeface="B Titr" pitchFamily="2" charset="-78"/>
              </a:rPr>
              <a:t>اثر محرک های شرطی یا غیر شرطی فراخوانده می </a:t>
            </a:r>
            <a:r>
              <a:rPr lang="fa-IR" sz="2800" dirty="0" smtClean="0">
                <a:cs typeface="B Titr" pitchFamily="2" charset="-78"/>
              </a:rPr>
              <a:t>شود، رفتار </a:t>
            </a:r>
            <a:r>
              <a:rPr lang="fa-IR" sz="2800" dirty="0">
                <a:cs typeface="B Titr" pitchFamily="2" charset="-78"/>
              </a:rPr>
              <a:t>پاسخگر مورد نظر اسکینر </a:t>
            </a:r>
            <a:r>
              <a:rPr lang="fa-IR" sz="2800" dirty="0" smtClean="0">
                <a:cs typeface="B Titr" pitchFamily="2" charset="-78"/>
              </a:rPr>
              <a:t>است.</a:t>
            </a:r>
          </a:p>
          <a:p>
            <a:pPr algn="just" rtl="1">
              <a:buFont typeface="Wingdings" pitchFamily="2" charset="2"/>
              <a:buChar char="v"/>
            </a:pPr>
            <a:r>
              <a:rPr lang="fa-IR" sz="2800" dirty="0" smtClean="0">
                <a:cs typeface="B Titr" pitchFamily="2" charset="-78"/>
              </a:rPr>
              <a:t> </a:t>
            </a:r>
            <a:r>
              <a:rPr lang="fa-IR" sz="2800" dirty="0">
                <a:cs typeface="B Titr" pitchFamily="2" charset="-78"/>
              </a:rPr>
              <a:t>در </a:t>
            </a:r>
            <a:r>
              <a:rPr lang="fa-IR" sz="2800" dirty="0" smtClean="0">
                <a:cs typeface="B Titr" pitchFamily="2" charset="-78"/>
              </a:rPr>
              <a:t>مقابل، </a:t>
            </a:r>
            <a:r>
              <a:rPr lang="fa-IR" sz="2800" dirty="0">
                <a:cs typeface="B Titr" pitchFamily="2" charset="-78"/>
              </a:rPr>
              <a:t>رفتار کنشگر صرفا از جاندار صادر می شود</a:t>
            </a:r>
            <a:r>
              <a:rPr lang="fa-IR" sz="2800" dirty="0" smtClean="0">
                <a:cs typeface="B Titr" pitchFamily="2" charset="-78"/>
              </a:rPr>
              <a:t>. زیرا </a:t>
            </a:r>
            <a:r>
              <a:rPr lang="fa-IR" sz="2800" dirty="0">
                <a:cs typeface="B Titr" pitchFamily="2" charset="-78"/>
              </a:rPr>
              <a:t>بر خلاف رفتار پاسخگر ارگانیسم در انجام </a:t>
            </a:r>
            <a:r>
              <a:rPr lang="fa-IR" sz="2800" dirty="0" smtClean="0">
                <a:cs typeface="B Titr" pitchFamily="2" charset="-78"/>
              </a:rPr>
              <a:t>این گونه </a:t>
            </a:r>
            <a:r>
              <a:rPr lang="fa-IR" sz="2800" dirty="0">
                <a:cs typeface="B Titr" pitchFamily="2" charset="-78"/>
              </a:rPr>
              <a:t>رفتار فعال است و بر روی محیط عمل یا کنش </a:t>
            </a:r>
            <a:r>
              <a:rPr lang="fa-IR" sz="2800" dirty="0" smtClean="0">
                <a:cs typeface="B Titr" pitchFamily="2" charset="-78"/>
              </a:rPr>
              <a:t>می کند.</a:t>
            </a:r>
          </a:p>
          <a:p>
            <a:pPr algn="just"/>
            <a:endParaRPr lang="fa-IR" sz="2800" dirty="0" smtClean="0">
              <a:cs typeface="B Nazanin" pitchFamily="2" charset="-78"/>
            </a:endParaRPr>
          </a:p>
          <a:p>
            <a:pPr algn="just"/>
            <a:endParaRPr lang="fa-IR" sz="2800" dirty="0">
              <a:cs typeface="B Nazanin" pitchFamily="2" charset="-78"/>
            </a:endParaRPr>
          </a:p>
        </p:txBody>
      </p:sp>
      <p:sp>
        <p:nvSpPr>
          <p:cNvPr id="5" name="Slide Number Placeholder 4"/>
          <p:cNvSpPr>
            <a:spLocks noGrp="1"/>
          </p:cNvSpPr>
          <p:nvPr>
            <p:ph type="sldNum" sz="quarter" idx="12"/>
          </p:nvPr>
        </p:nvSpPr>
        <p:spPr/>
        <p:txBody>
          <a:bodyPr/>
          <a:lstStyle/>
          <a:p>
            <a:fld id="{221947D8-F89B-4E30-9AFC-72B6C3B72886}" type="slidenum">
              <a:rPr lang="fa-IR" smtClean="0"/>
              <a:pPr/>
              <a:t>11</a:t>
            </a:fld>
            <a:endParaRPr lang="fa-IR"/>
          </a:p>
        </p:txBody>
      </p:sp>
    </p:spTree>
    <p:extLst>
      <p:ext uri="{BB962C8B-B14F-4D97-AF65-F5344CB8AC3E}">
        <p14:creationId xmlns:p14="http://schemas.microsoft.com/office/powerpoint/2010/main" val="33329466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720080"/>
          </a:xfrm>
          <a:solidFill>
            <a:srgbClr val="FF0000"/>
          </a:solidFill>
        </p:spPr>
        <p:txBody>
          <a:bodyPr>
            <a:normAutofit/>
          </a:bodyPr>
          <a:lstStyle/>
          <a:p>
            <a:pPr algn="ctr" rtl="1"/>
            <a:r>
              <a:rPr lang="fa-IR" sz="3200" dirty="0" smtClean="0">
                <a:cs typeface="B Titr" pitchFamily="2" charset="-78"/>
              </a:rPr>
              <a:t>نظریه شرطی سازی کنشگر</a:t>
            </a:r>
            <a:endParaRPr lang="fa-IR" sz="3200" dirty="0">
              <a:cs typeface="B Titr" pitchFamily="2" charset="-78"/>
            </a:endParaRPr>
          </a:p>
        </p:txBody>
      </p:sp>
      <p:sp>
        <p:nvSpPr>
          <p:cNvPr id="3" name="Content Placeholder 2"/>
          <p:cNvSpPr>
            <a:spLocks noGrp="1"/>
          </p:cNvSpPr>
          <p:nvPr>
            <p:ph idx="1"/>
          </p:nvPr>
        </p:nvSpPr>
        <p:spPr>
          <a:xfrm>
            <a:off x="457200" y="1124744"/>
            <a:ext cx="8229600" cy="5256584"/>
          </a:xfrm>
        </p:spPr>
        <p:txBody>
          <a:bodyPr>
            <a:normAutofit/>
          </a:bodyPr>
          <a:lstStyle/>
          <a:p>
            <a:pPr algn="just" rtl="1">
              <a:buFont typeface="Wingdings" pitchFamily="2" charset="2"/>
              <a:buChar char="v"/>
            </a:pPr>
            <a:r>
              <a:rPr lang="fa-IR" dirty="0" smtClean="0">
                <a:cs typeface="B Titr" pitchFamily="2" charset="-78"/>
              </a:rPr>
              <a:t>تقویت </a:t>
            </a:r>
            <a:r>
              <a:rPr lang="fa-IR" dirty="0">
                <a:cs typeface="B Titr" pitchFamily="2" charset="-78"/>
              </a:rPr>
              <a:t>مثبت (</a:t>
            </a:r>
            <a:r>
              <a:rPr lang="en-US" dirty="0">
                <a:cs typeface="B Titr" pitchFamily="2" charset="-78"/>
              </a:rPr>
              <a:t>Positive </a:t>
            </a:r>
            <a:r>
              <a:rPr lang="en-US" dirty="0" smtClean="0">
                <a:cs typeface="B Titr" pitchFamily="2" charset="-78"/>
              </a:rPr>
              <a:t>Reinforcement</a:t>
            </a:r>
            <a:r>
              <a:rPr lang="fa-IR" dirty="0" smtClean="0">
                <a:cs typeface="B Titr" pitchFamily="2" charset="-78"/>
              </a:rPr>
              <a:t>)</a:t>
            </a:r>
            <a:endParaRPr lang="en-US" dirty="0">
              <a:cs typeface="B Titr" pitchFamily="2" charset="-78"/>
            </a:endParaRPr>
          </a:p>
          <a:p>
            <a:pPr algn="just" rtl="1">
              <a:buFont typeface="Wingdings" pitchFamily="2" charset="2"/>
              <a:buChar char="v"/>
            </a:pPr>
            <a:r>
              <a:rPr lang="fa-IR" dirty="0">
                <a:cs typeface="B Titr" pitchFamily="2" charset="-78"/>
              </a:rPr>
              <a:t>هر نوع پاداش یا نتیجه‌ای که باعث شود دفعات تکرار یک رفتار افزایش پیدا </a:t>
            </a:r>
            <a:r>
              <a:rPr lang="fa-IR" dirty="0" smtClean="0">
                <a:cs typeface="B Titr" pitchFamily="2" charset="-78"/>
              </a:rPr>
              <a:t>کند، </a:t>
            </a:r>
            <a:r>
              <a:rPr lang="fa-IR" dirty="0">
                <a:cs typeface="B Titr" pitchFamily="2" charset="-78"/>
              </a:rPr>
              <a:t>یک تقویت کننده مثبت محسوب می‌شود.</a:t>
            </a:r>
          </a:p>
          <a:p>
            <a:pPr algn="just" rtl="1">
              <a:buFont typeface="Wingdings" pitchFamily="2" charset="2"/>
              <a:buChar char="v"/>
            </a:pPr>
            <a:endParaRPr lang="fa-IR" dirty="0">
              <a:cs typeface="B Titr" pitchFamily="2" charset="-78"/>
            </a:endParaRPr>
          </a:p>
          <a:p>
            <a:pPr algn="just" rtl="1">
              <a:buFont typeface="Wingdings" pitchFamily="2" charset="2"/>
              <a:buChar char="v"/>
            </a:pPr>
            <a:r>
              <a:rPr lang="fa-IR" dirty="0">
                <a:cs typeface="B Titr" pitchFamily="2" charset="-78"/>
              </a:rPr>
              <a:t>تقویت مثبت رفتار، یک شیوه‌ی انگیزش است وبا افزوده شدن یک محرک مانند غذا، آب و میل جنسی احتمال وقوع رفتاری خاص افزایش می یابد.</a:t>
            </a:r>
          </a:p>
          <a:p>
            <a:pPr algn="just"/>
            <a:endParaRPr lang="fa-IR" sz="2800" dirty="0">
              <a:cs typeface="B Nazanin" pitchFamily="2" charset="-78"/>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1947D8-F89B-4E30-9AFC-72B6C3B72886}" type="slidenum">
              <a:rPr kumimoji="0" lang="fa-IR" sz="1200" b="0" i="0" u="none" strike="noStrike" kern="1200" cap="none" spc="0" normalizeH="0" baseline="0" noProof="0" smtClean="0">
                <a:ln>
                  <a:noFill/>
                </a:ln>
                <a:solidFill>
                  <a:prstClr val="black">
                    <a:tint val="75000"/>
                  </a:prstClr>
                </a:solidFill>
                <a:effectLst/>
                <a:uLnTx/>
                <a:uFillTx/>
                <a:latin typeface="Calibri"/>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fa-IR" sz="1200" b="0" i="0" u="none" strike="noStrike" kern="1200" cap="none" spc="0" normalizeH="0" baseline="0" noProof="0">
              <a:ln>
                <a:noFill/>
              </a:ln>
              <a:solidFill>
                <a:prstClr val="black">
                  <a:tint val="75000"/>
                </a:prstClr>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28642934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720080"/>
          </a:xfrm>
          <a:solidFill>
            <a:srgbClr val="FF0000"/>
          </a:solidFill>
        </p:spPr>
        <p:txBody>
          <a:bodyPr>
            <a:normAutofit/>
          </a:bodyPr>
          <a:lstStyle/>
          <a:p>
            <a:pPr algn="ctr" rtl="1"/>
            <a:r>
              <a:rPr lang="fa-IR" sz="3200" dirty="0" smtClean="0">
                <a:cs typeface="B Titr" pitchFamily="2" charset="-78"/>
              </a:rPr>
              <a:t>نظریه شرطی سازی کنشگر</a:t>
            </a:r>
            <a:endParaRPr lang="fa-IR" sz="3200" dirty="0">
              <a:cs typeface="B Titr" pitchFamily="2" charset="-78"/>
            </a:endParaRPr>
          </a:p>
        </p:txBody>
      </p:sp>
      <p:sp>
        <p:nvSpPr>
          <p:cNvPr id="3" name="Content Placeholder 2"/>
          <p:cNvSpPr>
            <a:spLocks noGrp="1"/>
          </p:cNvSpPr>
          <p:nvPr>
            <p:ph idx="1"/>
          </p:nvPr>
        </p:nvSpPr>
        <p:spPr>
          <a:xfrm>
            <a:off x="457200" y="1124744"/>
            <a:ext cx="8229600" cy="5256584"/>
          </a:xfrm>
        </p:spPr>
        <p:txBody>
          <a:bodyPr>
            <a:normAutofit/>
          </a:bodyPr>
          <a:lstStyle/>
          <a:p>
            <a:pPr algn="just" rtl="1">
              <a:buFont typeface="Wingdings" pitchFamily="2" charset="2"/>
              <a:buChar char="v"/>
            </a:pPr>
            <a:r>
              <a:rPr lang="fa-IR" dirty="0">
                <a:cs typeface="B Titr" pitchFamily="2" charset="-78"/>
              </a:rPr>
              <a:t>تقویت منفی (</a:t>
            </a:r>
            <a:r>
              <a:rPr lang="en-US" dirty="0">
                <a:cs typeface="B Titr" pitchFamily="2" charset="-78"/>
              </a:rPr>
              <a:t>Negative </a:t>
            </a:r>
            <a:r>
              <a:rPr lang="en-US" dirty="0" smtClean="0">
                <a:cs typeface="B Titr" pitchFamily="2" charset="-78"/>
              </a:rPr>
              <a:t>Reinforcement</a:t>
            </a:r>
            <a:r>
              <a:rPr lang="fa-IR" dirty="0" smtClean="0">
                <a:cs typeface="B Titr" pitchFamily="2" charset="-78"/>
              </a:rPr>
              <a:t>)</a:t>
            </a:r>
            <a:endParaRPr lang="en-US" dirty="0">
              <a:cs typeface="B Titr" pitchFamily="2" charset="-78"/>
            </a:endParaRPr>
          </a:p>
          <a:p>
            <a:pPr algn="just" rtl="1">
              <a:buFont typeface="Wingdings" pitchFamily="2" charset="2"/>
              <a:buChar char="v"/>
            </a:pPr>
            <a:endParaRPr lang="en-US" dirty="0">
              <a:cs typeface="B Titr" pitchFamily="2" charset="-78"/>
            </a:endParaRPr>
          </a:p>
          <a:p>
            <a:pPr algn="just" rtl="1">
              <a:buFont typeface="Wingdings" pitchFamily="2" charset="2"/>
              <a:buChar char="v"/>
            </a:pPr>
            <a:r>
              <a:rPr lang="fa-IR" dirty="0">
                <a:cs typeface="B Titr" pitchFamily="2" charset="-78"/>
              </a:rPr>
              <a:t>هر نوع نتیجه‌ای که انگیزه‌ی اجتناب از آن باعث شود دفعات تکرار یک رفتار افزایش پیدا کند یک تقویت کننده منفی محسوب می‌شود.</a:t>
            </a:r>
          </a:p>
          <a:p>
            <a:pPr algn="just" rtl="1">
              <a:buFont typeface="Wingdings" pitchFamily="2" charset="2"/>
              <a:buChar char="v"/>
            </a:pPr>
            <a:endParaRPr lang="fa-IR" dirty="0">
              <a:cs typeface="B Titr" pitchFamily="2" charset="-78"/>
            </a:endParaRPr>
          </a:p>
          <a:p>
            <a:pPr algn="just" rtl="1">
              <a:buFont typeface="Wingdings" pitchFamily="2" charset="2"/>
              <a:buChar char="v"/>
            </a:pPr>
            <a:r>
              <a:rPr lang="fa-IR" dirty="0">
                <a:cs typeface="B Titr" pitchFamily="2" charset="-78"/>
              </a:rPr>
              <a:t>تقویت منفی رفتار، یک شیوه‌ی انگیزش </a:t>
            </a:r>
            <a:r>
              <a:rPr lang="fa-IR" dirty="0" smtClean="0">
                <a:cs typeface="B Titr" pitchFamily="2" charset="-78"/>
              </a:rPr>
              <a:t>است و </a:t>
            </a:r>
            <a:r>
              <a:rPr lang="fa-IR" dirty="0">
                <a:cs typeface="B Titr" pitchFamily="2" charset="-78"/>
              </a:rPr>
              <a:t>حذف یک محرک </a:t>
            </a:r>
            <a:r>
              <a:rPr lang="fa-IR" dirty="0" smtClean="0">
                <a:cs typeface="B Titr" pitchFamily="2" charset="-78"/>
              </a:rPr>
              <a:t>ناخوشایند، </a:t>
            </a:r>
            <a:r>
              <a:rPr lang="fa-IR" dirty="0">
                <a:cs typeface="B Titr" pitchFamily="2" charset="-78"/>
              </a:rPr>
              <a:t>احتمال رفتار قبل از آن را افزایش می دهد. </a:t>
            </a:r>
            <a:endParaRPr lang="fa-IR" sz="2800" dirty="0">
              <a:cs typeface="B Nazanin" pitchFamily="2" charset="-78"/>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1947D8-F89B-4E30-9AFC-72B6C3B72886}" type="slidenum">
              <a:rPr kumimoji="0" lang="fa-IR" sz="1200" b="0" i="0" u="none" strike="noStrike" kern="1200" cap="none" spc="0" normalizeH="0" baseline="0" noProof="0" smtClean="0">
                <a:ln>
                  <a:noFill/>
                </a:ln>
                <a:solidFill>
                  <a:prstClr val="black">
                    <a:tint val="75000"/>
                  </a:prstClr>
                </a:solidFill>
                <a:effectLst/>
                <a:uLnTx/>
                <a:uFillTx/>
                <a:latin typeface="Calibri"/>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fa-IR" sz="1200" b="0" i="0" u="none" strike="noStrike" kern="1200" cap="none" spc="0" normalizeH="0" baseline="0" noProof="0">
              <a:ln>
                <a:noFill/>
              </a:ln>
              <a:solidFill>
                <a:prstClr val="black">
                  <a:tint val="75000"/>
                </a:prstClr>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35104790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720080"/>
          </a:xfrm>
          <a:solidFill>
            <a:srgbClr val="FF0000"/>
          </a:solidFill>
        </p:spPr>
        <p:txBody>
          <a:bodyPr>
            <a:normAutofit/>
          </a:bodyPr>
          <a:lstStyle/>
          <a:p>
            <a:pPr algn="ctr" rtl="1"/>
            <a:r>
              <a:rPr lang="fa-IR" sz="3200" dirty="0" smtClean="0">
                <a:cs typeface="B Titr" pitchFamily="2" charset="-78"/>
              </a:rPr>
              <a:t>نظریه شرطی سازی کنشگر</a:t>
            </a:r>
            <a:endParaRPr lang="fa-IR" sz="3200" dirty="0">
              <a:cs typeface="B Titr" pitchFamily="2" charset="-78"/>
            </a:endParaRPr>
          </a:p>
        </p:txBody>
      </p:sp>
      <p:sp>
        <p:nvSpPr>
          <p:cNvPr id="3" name="Content Placeholder 2"/>
          <p:cNvSpPr>
            <a:spLocks noGrp="1"/>
          </p:cNvSpPr>
          <p:nvPr>
            <p:ph idx="1"/>
          </p:nvPr>
        </p:nvSpPr>
        <p:spPr>
          <a:xfrm>
            <a:off x="457200" y="1124744"/>
            <a:ext cx="8229600" cy="5256584"/>
          </a:xfrm>
        </p:spPr>
        <p:txBody>
          <a:bodyPr>
            <a:normAutofit/>
          </a:bodyPr>
          <a:lstStyle/>
          <a:p>
            <a:pPr algn="just" rtl="1">
              <a:buFont typeface="Wingdings" pitchFamily="2" charset="2"/>
              <a:buChar char="v"/>
            </a:pPr>
            <a:r>
              <a:rPr lang="fa-IR" dirty="0" smtClean="0">
                <a:cs typeface="B Titr" pitchFamily="2" charset="-78"/>
              </a:rPr>
              <a:t>تنبیه(</a:t>
            </a:r>
            <a:r>
              <a:rPr lang="en-US" dirty="0" smtClean="0">
                <a:cs typeface="B Titr" pitchFamily="2" charset="-78"/>
              </a:rPr>
              <a:t>Punishment</a:t>
            </a:r>
            <a:r>
              <a:rPr lang="fa-IR" dirty="0" smtClean="0">
                <a:cs typeface="B Titr" pitchFamily="2" charset="-78"/>
              </a:rPr>
              <a:t>)</a:t>
            </a:r>
            <a:endParaRPr lang="en-US" dirty="0">
              <a:cs typeface="B Titr" pitchFamily="2" charset="-78"/>
            </a:endParaRPr>
          </a:p>
          <a:p>
            <a:pPr algn="just" rtl="1">
              <a:buFont typeface="Wingdings" pitchFamily="2" charset="2"/>
              <a:buChar char="v"/>
            </a:pPr>
            <a:endParaRPr lang="en-US" dirty="0">
              <a:cs typeface="B Titr" pitchFamily="2" charset="-78"/>
            </a:endParaRPr>
          </a:p>
          <a:p>
            <a:pPr algn="just" rtl="1">
              <a:buFont typeface="Wingdings" pitchFamily="2" charset="2"/>
              <a:buChar char="v"/>
            </a:pPr>
            <a:r>
              <a:rPr lang="fa-IR" dirty="0">
                <a:cs typeface="B Titr" pitchFamily="2" charset="-78"/>
              </a:rPr>
              <a:t>تنبیه </a:t>
            </a:r>
            <a:r>
              <a:rPr lang="fa-IR" dirty="0" smtClean="0">
                <a:solidFill>
                  <a:srgbClr val="FF0000"/>
                </a:solidFill>
                <a:cs typeface="B Titr" pitchFamily="2" charset="-78"/>
              </a:rPr>
              <a:t>ارایه </a:t>
            </a:r>
            <a:r>
              <a:rPr lang="fa-IR" dirty="0">
                <a:solidFill>
                  <a:srgbClr val="FF0000"/>
                </a:solidFill>
                <a:cs typeface="B Titr" pitchFamily="2" charset="-78"/>
              </a:rPr>
              <a:t>محرکی آزاردهنده یا حذف محرکی خوشایند </a:t>
            </a:r>
            <a:r>
              <a:rPr lang="fa-IR" dirty="0">
                <a:cs typeface="B Titr" pitchFamily="2" charset="-78"/>
              </a:rPr>
              <a:t>از محیط است. </a:t>
            </a:r>
            <a:endParaRPr lang="fa-IR" dirty="0" smtClean="0">
              <a:cs typeface="B Titr" pitchFamily="2" charset="-78"/>
            </a:endParaRPr>
          </a:p>
          <a:p>
            <a:pPr algn="just" rtl="1">
              <a:buFont typeface="Wingdings" pitchFamily="2" charset="2"/>
              <a:buChar char="v"/>
            </a:pPr>
            <a:r>
              <a:rPr lang="fa-IR" dirty="0" smtClean="0">
                <a:cs typeface="B Titr" pitchFamily="2" charset="-78"/>
              </a:rPr>
              <a:t>تنبیه </a:t>
            </a:r>
            <a:r>
              <a:rPr lang="fa-IR" dirty="0">
                <a:cs typeface="B Titr" pitchFamily="2" charset="-78"/>
              </a:rPr>
              <a:t>و تقویت وسیله ای برای کنترل رفتار هستند اما در واقع تأثیر تنبیه کمتر قابل پیش بینی است.</a:t>
            </a:r>
            <a:endParaRPr lang="fa-IR" sz="2800" dirty="0">
              <a:cs typeface="B Nazanin" pitchFamily="2" charset="-78"/>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1947D8-F89B-4E30-9AFC-72B6C3B72886}" type="slidenum">
              <a:rPr kumimoji="0" lang="fa-IR" sz="1200" b="0" i="0" u="none" strike="noStrike" kern="1200" cap="none" spc="0" normalizeH="0" baseline="0" noProof="0" smtClean="0">
                <a:ln>
                  <a:noFill/>
                </a:ln>
                <a:solidFill>
                  <a:prstClr val="black">
                    <a:tint val="75000"/>
                  </a:prstClr>
                </a:solidFill>
                <a:effectLst/>
                <a:uLnTx/>
                <a:uFillTx/>
                <a:latin typeface="Calibri"/>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fa-IR" sz="1200" b="0" i="0" u="none" strike="noStrike" kern="1200" cap="none" spc="0" normalizeH="0" baseline="0" noProof="0">
              <a:ln>
                <a:noFill/>
              </a:ln>
              <a:solidFill>
                <a:prstClr val="black">
                  <a:tint val="75000"/>
                </a:prstClr>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31706532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720080"/>
          </a:xfrm>
          <a:solidFill>
            <a:srgbClr val="FF0000"/>
          </a:solidFill>
        </p:spPr>
        <p:txBody>
          <a:bodyPr>
            <a:normAutofit/>
          </a:bodyPr>
          <a:lstStyle/>
          <a:p>
            <a:pPr algn="ctr" rtl="1"/>
            <a:r>
              <a:rPr lang="fa-IR" sz="3200" dirty="0" smtClean="0">
                <a:cs typeface="B Titr" pitchFamily="2" charset="-78"/>
              </a:rPr>
              <a:t>نظریه شرطی سازی کنشگر</a:t>
            </a:r>
            <a:endParaRPr lang="fa-IR" sz="3200" dirty="0">
              <a:cs typeface="B Titr" pitchFamily="2" charset="-78"/>
            </a:endParaRPr>
          </a:p>
        </p:txBody>
      </p:sp>
      <p:sp>
        <p:nvSpPr>
          <p:cNvPr id="3" name="Content Placeholder 2"/>
          <p:cNvSpPr>
            <a:spLocks noGrp="1"/>
          </p:cNvSpPr>
          <p:nvPr>
            <p:ph idx="1"/>
          </p:nvPr>
        </p:nvSpPr>
        <p:spPr>
          <a:xfrm>
            <a:off x="457200" y="1124744"/>
            <a:ext cx="8229600" cy="5256584"/>
          </a:xfrm>
        </p:spPr>
        <p:txBody>
          <a:bodyPr>
            <a:normAutofit/>
          </a:bodyPr>
          <a:lstStyle/>
          <a:p>
            <a:pPr algn="just" rtl="1">
              <a:buFont typeface="Wingdings" pitchFamily="2" charset="2"/>
              <a:buChar char="v"/>
            </a:pPr>
            <a:r>
              <a:rPr lang="fa-IR" dirty="0" smtClean="0">
                <a:cs typeface="B Titr" pitchFamily="2" charset="-78"/>
              </a:rPr>
              <a:t>شکل دهی</a:t>
            </a:r>
          </a:p>
          <a:p>
            <a:pPr algn="just" rtl="1">
              <a:buFont typeface="Wingdings" pitchFamily="2" charset="2"/>
              <a:buChar char="v"/>
            </a:pPr>
            <a:r>
              <a:rPr lang="fa-IR" dirty="0" smtClean="0">
                <a:cs typeface="B Titr" pitchFamily="2" charset="-78"/>
              </a:rPr>
              <a:t>رویکردی </a:t>
            </a:r>
            <a:r>
              <a:rPr lang="fa-IR" dirty="0">
                <a:cs typeface="B Titr" pitchFamily="2" charset="-78"/>
              </a:rPr>
              <a:t>در شرطی سازی کنشگر اسکینر و دارای دو جز است؛ تقویت تفکیکی و تقریب های متوالی. </a:t>
            </a:r>
            <a:endParaRPr lang="fa-IR" dirty="0" smtClean="0">
              <a:cs typeface="B Titr" pitchFamily="2" charset="-78"/>
            </a:endParaRPr>
          </a:p>
          <a:p>
            <a:pPr algn="just" rtl="1">
              <a:buFont typeface="Wingdings" pitchFamily="2" charset="2"/>
              <a:buChar char="v"/>
            </a:pPr>
            <a:r>
              <a:rPr lang="fa-IR" dirty="0" smtClean="0">
                <a:cs typeface="B Titr" pitchFamily="2" charset="-78"/>
              </a:rPr>
              <a:t>تقویت </a:t>
            </a:r>
            <a:r>
              <a:rPr lang="fa-IR" dirty="0">
                <a:cs typeface="B Titr" pitchFamily="2" charset="-78"/>
              </a:rPr>
              <a:t>تفکیکی به این معناست که بعضی پاسخ ها تقویت می شوند و پاسخ های دیگر تقویت نمی </a:t>
            </a:r>
            <a:r>
              <a:rPr lang="fa-IR" dirty="0" smtClean="0">
                <a:cs typeface="B Titr" pitchFamily="2" charset="-78"/>
              </a:rPr>
              <a:t>شوند.</a:t>
            </a:r>
          </a:p>
          <a:p>
            <a:pPr algn="just" rtl="1">
              <a:buFont typeface="Wingdings" pitchFamily="2" charset="2"/>
              <a:buChar char="v"/>
            </a:pPr>
            <a:r>
              <a:rPr lang="fa-IR" dirty="0" smtClean="0">
                <a:cs typeface="B Titr" pitchFamily="2" charset="-78"/>
              </a:rPr>
              <a:t>در </a:t>
            </a:r>
            <a:r>
              <a:rPr lang="fa-IR" dirty="0">
                <a:cs typeface="B Titr" pitchFamily="2" charset="-78"/>
              </a:rPr>
              <a:t>تقریب های متوالی تنها آن پاسخ هایی که یکی بعد از دیگری به پاسخ مورد نظر نزدیکند تقویت می شوند.</a:t>
            </a:r>
            <a:endParaRPr lang="en-US" dirty="0">
              <a:cs typeface="B Titr" pitchFamily="2" charset="-78"/>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1947D8-F89B-4E30-9AFC-72B6C3B72886}" type="slidenum">
              <a:rPr kumimoji="0" lang="fa-IR" sz="1200" b="0" i="0" u="none" strike="noStrike" kern="1200" cap="none" spc="0" normalizeH="0" baseline="0" noProof="0" smtClean="0">
                <a:ln>
                  <a:noFill/>
                </a:ln>
                <a:solidFill>
                  <a:prstClr val="black">
                    <a:tint val="75000"/>
                  </a:prstClr>
                </a:solidFill>
                <a:effectLst/>
                <a:uLnTx/>
                <a:uFillTx/>
                <a:latin typeface="Calibri"/>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fa-IR" sz="1200" b="0" i="0" u="none" strike="noStrike" kern="1200" cap="none" spc="0" normalizeH="0" baseline="0" noProof="0">
              <a:ln>
                <a:noFill/>
              </a:ln>
              <a:solidFill>
                <a:prstClr val="black">
                  <a:tint val="75000"/>
                </a:prstClr>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5624993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720080"/>
          </a:xfrm>
          <a:solidFill>
            <a:srgbClr val="FF0000"/>
          </a:solidFill>
        </p:spPr>
        <p:txBody>
          <a:bodyPr>
            <a:normAutofit/>
          </a:bodyPr>
          <a:lstStyle/>
          <a:p>
            <a:pPr algn="ctr" rtl="1"/>
            <a:r>
              <a:rPr lang="fa-IR" sz="3200" dirty="0" smtClean="0">
                <a:cs typeface="B Titr" pitchFamily="2" charset="-78"/>
              </a:rPr>
              <a:t>نظریه شرطی سازی کنشگر</a:t>
            </a:r>
            <a:endParaRPr lang="fa-IR" sz="3200" dirty="0">
              <a:cs typeface="B Titr" pitchFamily="2" charset="-78"/>
            </a:endParaRPr>
          </a:p>
        </p:txBody>
      </p:sp>
      <p:sp>
        <p:nvSpPr>
          <p:cNvPr id="3" name="Content Placeholder 2"/>
          <p:cNvSpPr>
            <a:spLocks noGrp="1"/>
          </p:cNvSpPr>
          <p:nvPr>
            <p:ph idx="1"/>
          </p:nvPr>
        </p:nvSpPr>
        <p:spPr>
          <a:xfrm>
            <a:off x="457200" y="1124744"/>
            <a:ext cx="8229600" cy="5256584"/>
          </a:xfrm>
        </p:spPr>
        <p:txBody>
          <a:bodyPr>
            <a:normAutofit/>
          </a:bodyPr>
          <a:lstStyle/>
          <a:p>
            <a:pPr algn="just" rtl="1">
              <a:buFont typeface="Wingdings" pitchFamily="2" charset="2"/>
              <a:buChar char="v"/>
            </a:pPr>
            <a:r>
              <a:rPr lang="fa-IR" dirty="0" smtClean="0">
                <a:solidFill>
                  <a:srgbClr val="FF0000"/>
                </a:solidFill>
                <a:cs typeface="B Titr" pitchFamily="2" charset="-78"/>
              </a:rPr>
              <a:t>برنامه های تقویت</a:t>
            </a:r>
          </a:p>
          <a:p>
            <a:pPr algn="just" rtl="1">
              <a:buFont typeface="Wingdings" pitchFamily="2" charset="2"/>
              <a:buChar char="v"/>
            </a:pPr>
            <a:r>
              <a:rPr lang="fa-IR" dirty="0" smtClean="0">
                <a:cs typeface="B Titr" pitchFamily="2" charset="-78"/>
              </a:rPr>
              <a:t>فاصله ای ثابت</a:t>
            </a:r>
          </a:p>
          <a:p>
            <a:pPr algn="just" rtl="1">
              <a:buFont typeface="Wingdings" pitchFamily="2" charset="2"/>
              <a:buChar char="v"/>
            </a:pPr>
            <a:r>
              <a:rPr lang="fa-IR" dirty="0" smtClean="0">
                <a:cs typeface="B Titr" pitchFamily="2" charset="-78"/>
              </a:rPr>
              <a:t>نسبتی ثابت</a:t>
            </a:r>
          </a:p>
          <a:p>
            <a:pPr algn="just" rtl="1">
              <a:buFont typeface="Wingdings" pitchFamily="2" charset="2"/>
              <a:buChar char="v"/>
            </a:pPr>
            <a:r>
              <a:rPr lang="fa-IR" dirty="0" smtClean="0">
                <a:cs typeface="B Titr" pitchFamily="2" charset="-78"/>
              </a:rPr>
              <a:t>فاصله ای متغیر</a:t>
            </a:r>
          </a:p>
          <a:p>
            <a:pPr algn="just" rtl="1">
              <a:buFont typeface="Wingdings" pitchFamily="2" charset="2"/>
              <a:buChar char="v"/>
            </a:pPr>
            <a:r>
              <a:rPr lang="fa-IR" dirty="0" smtClean="0">
                <a:cs typeface="B Titr" pitchFamily="2" charset="-78"/>
              </a:rPr>
              <a:t>نسبتی متغیر</a:t>
            </a:r>
            <a:endParaRPr lang="en-US" dirty="0">
              <a:cs typeface="B Titr" pitchFamily="2" charset="-78"/>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1947D8-F89B-4E30-9AFC-72B6C3B72886}" type="slidenum">
              <a:rPr kumimoji="0" lang="fa-IR" sz="1200" b="0" i="0" u="none" strike="noStrike" kern="1200" cap="none" spc="0" normalizeH="0" baseline="0" noProof="0" smtClean="0">
                <a:ln>
                  <a:noFill/>
                </a:ln>
                <a:solidFill>
                  <a:prstClr val="black">
                    <a:tint val="75000"/>
                  </a:prstClr>
                </a:solidFill>
                <a:effectLst/>
                <a:uLnTx/>
                <a:uFillTx/>
                <a:latin typeface="Calibri"/>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fa-IR" sz="1200" b="0" i="0" u="none" strike="noStrike" kern="1200" cap="none" spc="0" normalizeH="0" baseline="0" noProof="0">
              <a:ln>
                <a:noFill/>
              </a:ln>
              <a:solidFill>
                <a:prstClr val="black">
                  <a:tint val="75000"/>
                </a:prstClr>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26300774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720080"/>
          </a:xfrm>
          <a:solidFill>
            <a:srgbClr val="FF0000"/>
          </a:solidFill>
        </p:spPr>
        <p:txBody>
          <a:bodyPr>
            <a:normAutofit/>
          </a:bodyPr>
          <a:lstStyle/>
          <a:p>
            <a:pPr algn="ctr" rtl="1"/>
            <a:r>
              <a:rPr lang="fa-IR" sz="3200" dirty="0" smtClean="0">
                <a:cs typeface="B Titr" pitchFamily="2" charset="-78"/>
              </a:rPr>
              <a:t>نظریه شرطی سازی کنشگر</a:t>
            </a:r>
            <a:endParaRPr lang="fa-IR" sz="3200" dirty="0">
              <a:cs typeface="B Titr" pitchFamily="2" charset="-78"/>
            </a:endParaRPr>
          </a:p>
        </p:txBody>
      </p:sp>
      <p:sp>
        <p:nvSpPr>
          <p:cNvPr id="3" name="Content Placeholder 2"/>
          <p:cNvSpPr>
            <a:spLocks noGrp="1"/>
          </p:cNvSpPr>
          <p:nvPr>
            <p:ph idx="1"/>
          </p:nvPr>
        </p:nvSpPr>
        <p:spPr>
          <a:xfrm>
            <a:off x="457200" y="1124744"/>
            <a:ext cx="8229600" cy="5256584"/>
          </a:xfrm>
        </p:spPr>
        <p:txBody>
          <a:bodyPr>
            <a:normAutofit/>
          </a:bodyPr>
          <a:lstStyle/>
          <a:p>
            <a:pPr algn="just" rtl="1">
              <a:buFont typeface="Wingdings" pitchFamily="2" charset="2"/>
              <a:buChar char="v"/>
            </a:pPr>
            <a:r>
              <a:rPr lang="fa-IR" dirty="0">
                <a:cs typeface="B Titr" pitchFamily="2" charset="-78"/>
              </a:rPr>
              <a:t>قرارداد </a:t>
            </a:r>
            <a:r>
              <a:rPr lang="fa-IR" dirty="0" smtClean="0">
                <a:cs typeface="B Titr" pitchFamily="2" charset="-78"/>
              </a:rPr>
              <a:t>وابستگی</a:t>
            </a:r>
          </a:p>
          <a:p>
            <a:pPr algn="just" rtl="1">
              <a:buFont typeface="Wingdings" pitchFamily="2" charset="2"/>
              <a:buChar char="v"/>
            </a:pPr>
            <a:r>
              <a:rPr lang="fa-IR" dirty="0" smtClean="0">
                <a:cs typeface="B Titr" pitchFamily="2" charset="-78"/>
              </a:rPr>
              <a:t> </a:t>
            </a:r>
            <a:r>
              <a:rPr lang="fa-IR" dirty="0">
                <a:cs typeface="B Titr" pitchFamily="2" charset="-78"/>
              </a:rPr>
              <a:t>از این واقعیت ناشی می شود که یک توافق (قرارداد) انجام می گیرد که بر اساس آن فعالیت های معینی تقویت می شوند که در غیر این صورت ممکن است تقویت نشوند</a:t>
            </a:r>
            <a:r>
              <a:rPr lang="fa-IR" dirty="0" smtClean="0">
                <a:cs typeface="B Titr" pitchFamily="2" charset="-78"/>
              </a:rPr>
              <a:t>.</a:t>
            </a:r>
          </a:p>
          <a:p>
            <a:pPr algn="just" rtl="1">
              <a:buFont typeface="Wingdings" pitchFamily="2" charset="2"/>
              <a:buChar char="v"/>
            </a:pPr>
            <a:r>
              <a:rPr lang="fa-IR" dirty="0" smtClean="0">
                <a:cs typeface="B Titr" pitchFamily="2" charset="-78"/>
              </a:rPr>
              <a:t>مثال: وقتی </a:t>
            </a:r>
            <a:r>
              <a:rPr lang="fa-IR" dirty="0">
                <a:cs typeface="B Titr" pitchFamily="2" charset="-78"/>
              </a:rPr>
              <a:t>که </a:t>
            </a:r>
            <a:r>
              <a:rPr lang="fa-IR" dirty="0" smtClean="0">
                <a:cs typeface="B Titr" pitchFamily="2" charset="-78"/>
              </a:rPr>
              <a:t>مادر </a:t>
            </a:r>
            <a:r>
              <a:rPr lang="fa-IR" dirty="0">
                <a:cs typeface="B Titr" pitchFamily="2" charset="-78"/>
              </a:rPr>
              <a:t>می گوید اگر پنج دقیقه آرام بنشینی می توانی بیرون بروی و بازی کنی.</a:t>
            </a:r>
            <a:endParaRPr lang="en-US" dirty="0">
              <a:cs typeface="B Titr" pitchFamily="2" charset="-78"/>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1947D8-F89B-4E30-9AFC-72B6C3B72886}" type="slidenum">
              <a:rPr kumimoji="0" lang="fa-IR" sz="1200" b="0" i="0" u="none" strike="noStrike" kern="1200" cap="none" spc="0" normalizeH="0" baseline="0" noProof="0" smtClean="0">
                <a:ln>
                  <a:noFill/>
                </a:ln>
                <a:solidFill>
                  <a:prstClr val="black">
                    <a:tint val="75000"/>
                  </a:prstClr>
                </a:solidFill>
                <a:effectLst/>
                <a:uLnTx/>
                <a:uFillTx/>
                <a:latin typeface="Calibri"/>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fa-IR" sz="1200" b="0" i="0" u="none" strike="noStrike" kern="1200" cap="none" spc="0" normalizeH="0" baseline="0" noProof="0">
              <a:ln>
                <a:noFill/>
              </a:ln>
              <a:solidFill>
                <a:prstClr val="black">
                  <a:tint val="75000"/>
                </a:prstClr>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12828850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720080"/>
          </a:xfrm>
          <a:solidFill>
            <a:srgbClr val="FF0000"/>
          </a:solidFill>
        </p:spPr>
        <p:txBody>
          <a:bodyPr>
            <a:normAutofit/>
          </a:bodyPr>
          <a:lstStyle/>
          <a:p>
            <a:pPr algn="ctr" rtl="1"/>
            <a:r>
              <a:rPr lang="fa-IR" sz="3200" dirty="0" smtClean="0">
                <a:cs typeface="B Titr" pitchFamily="2" charset="-78"/>
              </a:rPr>
              <a:t>نظریه شرطی سازی کنشگر</a:t>
            </a:r>
            <a:endParaRPr lang="fa-IR" sz="3200" dirty="0">
              <a:cs typeface="B Titr" pitchFamily="2" charset="-78"/>
            </a:endParaRPr>
          </a:p>
        </p:txBody>
      </p:sp>
      <p:sp>
        <p:nvSpPr>
          <p:cNvPr id="3" name="Content Placeholder 2"/>
          <p:cNvSpPr>
            <a:spLocks noGrp="1"/>
          </p:cNvSpPr>
          <p:nvPr>
            <p:ph idx="1"/>
          </p:nvPr>
        </p:nvSpPr>
        <p:spPr>
          <a:xfrm>
            <a:off x="457200" y="1124744"/>
            <a:ext cx="8229600" cy="5256584"/>
          </a:xfrm>
        </p:spPr>
        <p:txBody>
          <a:bodyPr>
            <a:normAutofit/>
          </a:bodyPr>
          <a:lstStyle/>
          <a:p>
            <a:pPr algn="just" rtl="1">
              <a:buFont typeface="Wingdings" pitchFamily="2" charset="2"/>
              <a:buChar char="v"/>
            </a:pPr>
            <a:r>
              <a:rPr lang="fa-IR" dirty="0">
                <a:cs typeface="B Titr" pitchFamily="2" charset="-78"/>
              </a:rPr>
              <a:t>قرارداد </a:t>
            </a:r>
            <a:r>
              <a:rPr lang="fa-IR" dirty="0" smtClean="0">
                <a:cs typeface="B Titr" pitchFamily="2" charset="-78"/>
              </a:rPr>
              <a:t>وابستگی</a:t>
            </a:r>
          </a:p>
          <a:p>
            <a:pPr algn="just" rtl="1">
              <a:buFont typeface="Wingdings" pitchFamily="2" charset="2"/>
              <a:buChar char="v"/>
            </a:pPr>
            <a:r>
              <a:rPr lang="fa-IR" dirty="0" smtClean="0">
                <a:cs typeface="B Titr" pitchFamily="2" charset="-78"/>
              </a:rPr>
              <a:t> </a:t>
            </a:r>
            <a:r>
              <a:rPr lang="fa-IR" dirty="0">
                <a:cs typeface="B Titr" pitchFamily="2" charset="-78"/>
              </a:rPr>
              <a:t>از این واقعیت ناشی می شود که یک توافق (قرارداد) انجام می گیرد که بر اساس آن فعالیت های معینی تقویت می شوند که در غیر این صورت ممکن است تقویت نشوند</a:t>
            </a:r>
            <a:r>
              <a:rPr lang="fa-IR" dirty="0" smtClean="0">
                <a:cs typeface="B Titr" pitchFamily="2" charset="-78"/>
              </a:rPr>
              <a:t>.</a:t>
            </a:r>
          </a:p>
          <a:p>
            <a:pPr algn="just" rtl="1">
              <a:buFont typeface="Wingdings" pitchFamily="2" charset="2"/>
              <a:buChar char="v"/>
            </a:pPr>
            <a:r>
              <a:rPr lang="fa-IR" dirty="0" smtClean="0">
                <a:cs typeface="B Titr" pitchFamily="2" charset="-78"/>
              </a:rPr>
              <a:t>مثال: وقتی </a:t>
            </a:r>
            <a:r>
              <a:rPr lang="fa-IR" dirty="0">
                <a:cs typeface="B Titr" pitchFamily="2" charset="-78"/>
              </a:rPr>
              <a:t>که </a:t>
            </a:r>
            <a:r>
              <a:rPr lang="fa-IR" dirty="0" smtClean="0">
                <a:cs typeface="B Titr" pitchFamily="2" charset="-78"/>
              </a:rPr>
              <a:t>مادر </a:t>
            </a:r>
            <a:r>
              <a:rPr lang="fa-IR" dirty="0">
                <a:cs typeface="B Titr" pitchFamily="2" charset="-78"/>
              </a:rPr>
              <a:t>می گوید اگر پنج دقیقه آرام بنشینی می توانی بیرون بروی و بازی کنی.</a:t>
            </a:r>
            <a:endParaRPr lang="en-US" dirty="0">
              <a:cs typeface="B Titr" pitchFamily="2" charset="-78"/>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1947D8-F89B-4E30-9AFC-72B6C3B72886}" type="slidenum">
              <a:rPr kumimoji="0" lang="fa-IR" sz="1200" b="0" i="0" u="none" strike="noStrike" kern="1200" cap="none" spc="0" normalizeH="0" baseline="0" noProof="0" smtClean="0">
                <a:ln>
                  <a:noFill/>
                </a:ln>
                <a:solidFill>
                  <a:prstClr val="black">
                    <a:tint val="75000"/>
                  </a:prstClr>
                </a:solidFill>
                <a:effectLst/>
                <a:uLnTx/>
                <a:uFillTx/>
                <a:latin typeface="Calibri"/>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fa-IR" sz="1200" b="0" i="0" u="none" strike="noStrike" kern="1200" cap="none" spc="0" normalizeH="0" baseline="0" noProof="0">
              <a:ln>
                <a:noFill/>
              </a:ln>
              <a:solidFill>
                <a:prstClr val="black">
                  <a:tint val="75000"/>
                </a:prstClr>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7935858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720080"/>
          </a:xfrm>
          <a:solidFill>
            <a:srgbClr val="FF0000"/>
          </a:solidFill>
        </p:spPr>
        <p:txBody>
          <a:bodyPr>
            <a:normAutofit/>
          </a:bodyPr>
          <a:lstStyle/>
          <a:p>
            <a:pPr algn="ctr" rtl="1"/>
            <a:r>
              <a:rPr lang="fa-IR" sz="3200" dirty="0" smtClean="0">
                <a:cs typeface="B Titr" pitchFamily="2" charset="-78"/>
              </a:rPr>
              <a:t>خلاصه بحث</a:t>
            </a:r>
            <a:endParaRPr lang="fa-IR" sz="3200" dirty="0">
              <a:cs typeface="B Titr" pitchFamily="2" charset="-78"/>
            </a:endParaRPr>
          </a:p>
        </p:txBody>
      </p:sp>
      <p:sp>
        <p:nvSpPr>
          <p:cNvPr id="3" name="Content Placeholder 2"/>
          <p:cNvSpPr>
            <a:spLocks noGrp="1"/>
          </p:cNvSpPr>
          <p:nvPr>
            <p:ph idx="1"/>
          </p:nvPr>
        </p:nvSpPr>
        <p:spPr>
          <a:xfrm>
            <a:off x="457200" y="1124744"/>
            <a:ext cx="8229600" cy="5256584"/>
          </a:xfrm>
        </p:spPr>
        <p:txBody>
          <a:bodyPr>
            <a:normAutofit/>
          </a:bodyPr>
          <a:lstStyle/>
          <a:p>
            <a:pPr algn="just" rtl="1">
              <a:buFont typeface="Wingdings" pitchFamily="2" charset="2"/>
              <a:buChar char="v"/>
            </a:pPr>
            <a:r>
              <a:rPr lang="fa-IR" dirty="0">
                <a:cs typeface="B Titr" pitchFamily="2" charset="-78"/>
              </a:rPr>
              <a:t>رفتارگرایی می‌گوید که علت هر رفتاری را می‌توان در یک محرک کاملاً مشخص و نزدیک و جداگانه، جستجو کرد</a:t>
            </a:r>
            <a:r>
              <a:rPr lang="fa-IR" dirty="0" smtClean="0">
                <a:cs typeface="B Titr" pitchFamily="2" charset="-78"/>
              </a:rPr>
              <a:t>.</a:t>
            </a:r>
            <a:endParaRPr lang="fa-IR" dirty="0">
              <a:cs typeface="B Titr" pitchFamily="2" charset="-78"/>
            </a:endParaRPr>
          </a:p>
          <a:p>
            <a:pPr algn="just" rtl="1">
              <a:buFont typeface="Wingdings" pitchFamily="2" charset="2"/>
              <a:buChar char="v"/>
            </a:pPr>
            <a:r>
              <a:rPr lang="fa-IR" dirty="0">
                <a:cs typeface="B Titr" pitchFamily="2" charset="-78"/>
              </a:rPr>
              <a:t>اگر همه چیز را در قالب رفتارگرایی ببینیم، به سمت </a:t>
            </a:r>
            <a:r>
              <a:rPr lang="fa-IR" dirty="0">
                <a:solidFill>
                  <a:srgbClr val="FF0000"/>
                </a:solidFill>
                <a:cs typeface="B Titr" pitchFamily="2" charset="-78"/>
              </a:rPr>
              <a:t>محرک‌های بیرونی و انگیزاننده‌های بیرونی</a:t>
            </a:r>
            <a:r>
              <a:rPr lang="fa-IR" dirty="0">
                <a:cs typeface="B Titr" pitchFamily="2" charset="-78"/>
              </a:rPr>
              <a:t> سوق داده خواهیم شد</a:t>
            </a:r>
            <a:r>
              <a:rPr lang="fa-IR" dirty="0" smtClean="0">
                <a:cs typeface="B Titr" pitchFamily="2" charset="-78"/>
              </a:rPr>
              <a:t>.</a:t>
            </a:r>
            <a:endParaRPr lang="fa-IR" dirty="0">
              <a:cs typeface="B Titr" pitchFamily="2" charset="-78"/>
            </a:endParaRPr>
          </a:p>
          <a:p>
            <a:pPr algn="just" rtl="1">
              <a:buFont typeface="Wingdings" pitchFamily="2" charset="2"/>
              <a:buChar char="v"/>
            </a:pPr>
            <a:r>
              <a:rPr lang="fa-IR" dirty="0">
                <a:cs typeface="B Titr" pitchFamily="2" charset="-78"/>
              </a:rPr>
              <a:t>اما  هنر ما در انگیزش این است که انگیزه های درونی را در خود تقویت کنیم. </a:t>
            </a:r>
            <a:r>
              <a:rPr lang="fa-IR" dirty="0">
                <a:solidFill>
                  <a:srgbClr val="FF0000"/>
                </a:solidFill>
                <a:cs typeface="B Titr" pitchFamily="2" charset="-78"/>
              </a:rPr>
              <a:t>انگیزاننده‌های درونی</a:t>
            </a:r>
            <a:r>
              <a:rPr lang="fa-IR" dirty="0">
                <a:cs typeface="B Titr" pitchFamily="2" charset="-78"/>
              </a:rPr>
              <a:t>، قدرتمندتر و پایدارتر هستند و به رشد ما، کمک بیشتری می‌کنند. </a:t>
            </a:r>
            <a:endParaRPr lang="fa-IR" dirty="0" smtClean="0">
              <a:cs typeface="B Titr" pitchFamily="2" charset="-78"/>
            </a:endParaRPr>
          </a:p>
          <a:p>
            <a:pPr algn="just" rtl="1">
              <a:buFont typeface="Wingdings" pitchFamily="2" charset="2"/>
              <a:buChar char="v"/>
            </a:pPr>
            <a:r>
              <a:rPr lang="fa-IR" dirty="0">
                <a:solidFill>
                  <a:srgbClr val="FF0000"/>
                </a:solidFill>
                <a:cs typeface="B Titr" pitchFamily="2" charset="-78"/>
              </a:rPr>
              <a:t>ترکیب این دو کمک می‌کند که ما در تسلط بر خود، به نقطه‌ای بهتر برسیم.</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1947D8-F89B-4E30-9AFC-72B6C3B72886}" type="slidenum">
              <a:rPr kumimoji="0" lang="fa-IR" sz="1200" b="0" i="0" u="none" strike="noStrike" kern="1200" cap="none" spc="0" normalizeH="0" baseline="0" noProof="0" smtClean="0">
                <a:ln>
                  <a:noFill/>
                </a:ln>
                <a:solidFill>
                  <a:prstClr val="black">
                    <a:tint val="75000"/>
                  </a:prstClr>
                </a:solidFill>
                <a:effectLst/>
                <a:uLnTx/>
                <a:uFillTx/>
                <a:latin typeface="Calibri"/>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fa-IR" sz="1200" b="0" i="0" u="none" strike="noStrike" kern="1200" cap="none" spc="0" normalizeH="0" baseline="0" noProof="0">
              <a:ln>
                <a:noFill/>
              </a:ln>
              <a:solidFill>
                <a:prstClr val="black">
                  <a:tint val="75000"/>
                </a:prstClr>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31725671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smtClean="0">
                <a:solidFill>
                  <a:srgbClr val="FF0000"/>
                </a:solidFill>
                <a:cs typeface="B Titr" pitchFamily="2" charset="-78"/>
              </a:rPr>
              <a:t>رفتارگرایی و یادگیری اجتماعی</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1291130"/>
            <a:ext cx="8229600" cy="4428445"/>
          </a:xfrm>
        </p:spPr>
        <p:txBody>
          <a:bodyPr>
            <a:normAutofit/>
          </a:bodyPr>
          <a:lstStyle/>
          <a:p>
            <a:pPr algn="just" rtl="1">
              <a:buFont typeface="Wingdings" pitchFamily="2" charset="2"/>
              <a:buChar char="v"/>
            </a:pPr>
            <a:endParaRPr lang="fa-IR" dirty="0">
              <a:cs typeface="B Titr" pitchFamily="2" charset="-78"/>
            </a:endParaRPr>
          </a:p>
          <a:p>
            <a:pPr algn="just" rtl="1">
              <a:buFont typeface="Wingdings" pitchFamily="2" charset="2"/>
              <a:buChar char="v"/>
            </a:pPr>
            <a:r>
              <a:rPr lang="fa-IR" dirty="0">
                <a:cs typeface="B Titr" pitchFamily="2" charset="-78"/>
              </a:rPr>
              <a:t>رفتارگرایی مکتب و نگرشی است که از دیرباز در میان اندیشمندان و تحلیل‌گران و فیلسوفان رواج داشته است. </a:t>
            </a:r>
            <a:endParaRPr lang="fa-IR" dirty="0" smtClean="0">
              <a:cs typeface="B Titr" pitchFamily="2" charset="-78"/>
            </a:endParaRPr>
          </a:p>
          <a:p>
            <a:pPr algn="just" rtl="1">
              <a:buFont typeface="Wingdings" pitchFamily="2" charset="2"/>
              <a:buChar char="v"/>
            </a:pPr>
            <a:r>
              <a:rPr lang="fa-IR" dirty="0">
                <a:cs typeface="B Titr" pitchFamily="2" charset="-78"/>
              </a:rPr>
              <a:t>رواج گسترده روانشناسی رفتارگرا را می‌توان حاصل </a:t>
            </a:r>
            <a:r>
              <a:rPr lang="fa-IR" dirty="0" smtClean="0">
                <a:cs typeface="B Titr" pitchFamily="2" charset="-78"/>
              </a:rPr>
              <a:t>تلاش ها </a:t>
            </a:r>
            <a:r>
              <a:rPr lang="fa-IR" dirty="0">
                <a:cs typeface="B Titr" pitchFamily="2" charset="-78"/>
              </a:rPr>
              <a:t>و فعالیت‌های نسل جدیدی از دانشمندان رفتارگرا مانند </a:t>
            </a:r>
            <a:r>
              <a:rPr lang="fa-IR" dirty="0">
                <a:solidFill>
                  <a:srgbClr val="FF0000"/>
                </a:solidFill>
                <a:cs typeface="B Titr" pitchFamily="2" charset="-78"/>
              </a:rPr>
              <a:t>جان واتسون، پاولوف و اسکینر</a:t>
            </a:r>
            <a:r>
              <a:rPr lang="fa-IR" dirty="0">
                <a:cs typeface="B Titr" pitchFamily="2" charset="-78"/>
              </a:rPr>
              <a:t> دانست.</a:t>
            </a:r>
          </a:p>
          <a:p>
            <a:pPr marL="0" indent="0" algn="just" rtl="1">
              <a:buNone/>
            </a:pP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2</a:t>
            </a:fld>
            <a:endParaRPr lang="fa-IR"/>
          </a:p>
        </p:txBody>
      </p:sp>
    </p:spTree>
    <p:extLst>
      <p:ext uri="{BB962C8B-B14F-4D97-AF65-F5344CB8AC3E}">
        <p14:creationId xmlns:p14="http://schemas.microsoft.com/office/powerpoint/2010/main" val="1534953790"/>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720080"/>
          </a:xfrm>
          <a:solidFill>
            <a:srgbClr val="FF0000"/>
          </a:solidFill>
        </p:spPr>
        <p:txBody>
          <a:bodyPr>
            <a:normAutofit/>
          </a:bodyPr>
          <a:lstStyle/>
          <a:p>
            <a:pPr algn="ctr"/>
            <a:r>
              <a:rPr lang="fa-IR" sz="3200" dirty="0" smtClean="0">
                <a:cs typeface="B Titr" pitchFamily="2" charset="-78"/>
              </a:rPr>
              <a:t>نظریه یادگیری اجتماعی</a:t>
            </a:r>
            <a:endParaRPr lang="fa-IR" sz="3200" dirty="0">
              <a:cs typeface="B Titr" pitchFamily="2" charset="-78"/>
            </a:endParaRPr>
          </a:p>
        </p:txBody>
      </p:sp>
      <p:sp>
        <p:nvSpPr>
          <p:cNvPr id="3" name="Content Placeholder 2"/>
          <p:cNvSpPr>
            <a:spLocks noGrp="1"/>
          </p:cNvSpPr>
          <p:nvPr>
            <p:ph idx="1"/>
          </p:nvPr>
        </p:nvSpPr>
        <p:spPr>
          <a:xfrm>
            <a:off x="457200" y="1124744"/>
            <a:ext cx="8229600" cy="5256584"/>
          </a:xfrm>
        </p:spPr>
        <p:txBody>
          <a:bodyPr>
            <a:normAutofit/>
          </a:bodyPr>
          <a:lstStyle/>
          <a:p>
            <a:pPr algn="just" rtl="1"/>
            <a:endParaRPr lang="fa-IR" sz="2800" dirty="0" smtClean="0">
              <a:cs typeface="B Titr" pitchFamily="2" charset="-78"/>
            </a:endParaRPr>
          </a:p>
          <a:p>
            <a:pPr algn="just" rtl="1">
              <a:buFont typeface="Wingdings" pitchFamily="2" charset="2"/>
              <a:buChar char="v"/>
            </a:pPr>
            <a:r>
              <a:rPr lang="fa-IR" dirty="0" smtClean="0">
                <a:cs typeface="B Titr" pitchFamily="2" charset="-78"/>
              </a:rPr>
              <a:t>مهمترین نظریه یادگیری </a:t>
            </a:r>
            <a:r>
              <a:rPr lang="fa-IR" sz="2800" dirty="0" smtClean="0">
                <a:cs typeface="B Titr" pitchFamily="2" charset="-78"/>
              </a:rPr>
              <a:t>اجتماعی را آلبرت بندورا ابداع کرد.</a:t>
            </a:r>
            <a:r>
              <a:rPr lang="en-US" sz="2800" dirty="0" smtClean="0">
                <a:cs typeface="B Titr" pitchFamily="2" charset="-78"/>
              </a:rPr>
              <a:t> </a:t>
            </a:r>
            <a:endParaRPr lang="fa-IR" sz="2800" dirty="0" smtClean="0">
              <a:cs typeface="B Titr" pitchFamily="2" charset="-78"/>
            </a:endParaRPr>
          </a:p>
          <a:p>
            <a:pPr algn="just" rtl="1">
              <a:buFont typeface="Wingdings" pitchFamily="2" charset="2"/>
              <a:buChar char="v"/>
            </a:pPr>
            <a:r>
              <a:rPr lang="fa-IR" dirty="0">
                <a:cs typeface="B Titr" pitchFamily="2" charset="-78"/>
              </a:rPr>
              <a:t> بندورا، </a:t>
            </a:r>
            <a:r>
              <a:rPr lang="fa-IR" dirty="0" smtClean="0">
                <a:cs typeface="B Titr" pitchFamily="2" charset="-78"/>
              </a:rPr>
              <a:t>احساس </a:t>
            </a:r>
            <a:r>
              <a:rPr lang="fa-IR" dirty="0">
                <a:cs typeface="B Titr" pitchFamily="2" charset="-78"/>
              </a:rPr>
              <a:t>کرد که مفاهیم محرک و پاسخ و شرطی شدن، برای درک رفتارهای پیچیده‌ی انسان‌ها کافی نیست.</a:t>
            </a:r>
            <a:endParaRPr lang="fa-IR" sz="2800" dirty="0" smtClean="0">
              <a:cs typeface="B Titr" pitchFamily="2" charset="-78"/>
            </a:endParaRPr>
          </a:p>
          <a:p>
            <a:pPr algn="just" rtl="1">
              <a:buFont typeface="Wingdings" pitchFamily="2" charset="2"/>
              <a:buChar char="v"/>
            </a:pPr>
            <a:r>
              <a:rPr lang="fa-IR" sz="2800" dirty="0" smtClean="0">
                <a:cs typeface="B Titr" pitchFamily="2" charset="-78"/>
              </a:rPr>
              <a:t>نظریه بندورا بر سرمشق گیری به عنوان منبع قدرتمند رشد تاکید کرد که به </a:t>
            </a:r>
            <a:r>
              <a:rPr lang="fa-IR" sz="2800" dirty="0" smtClean="0">
                <a:solidFill>
                  <a:srgbClr val="FF0000"/>
                </a:solidFill>
                <a:cs typeface="B Titr" pitchFamily="2" charset="-78"/>
              </a:rPr>
              <a:t>تقلید یا یادگیری مشاهده ای </a:t>
            </a:r>
            <a:r>
              <a:rPr lang="fa-IR" sz="2800" dirty="0" smtClean="0">
                <a:cs typeface="B Titr" pitchFamily="2" charset="-78"/>
              </a:rPr>
              <a:t>نیز معروف است.</a:t>
            </a:r>
          </a:p>
          <a:p>
            <a:pPr algn="just" rtl="1"/>
            <a:endParaRPr lang="fa-IR" sz="2800" dirty="0" smtClean="0">
              <a:cs typeface="B Titr" pitchFamily="2" charset="-78"/>
            </a:endParaRPr>
          </a:p>
          <a:p>
            <a:pPr algn="just" rtl="1"/>
            <a:endParaRPr lang="fa-IR" sz="2800" dirty="0">
              <a:cs typeface="B Titr" pitchFamily="2" charset="-78"/>
            </a:endParaRPr>
          </a:p>
        </p:txBody>
      </p:sp>
      <p:sp>
        <p:nvSpPr>
          <p:cNvPr id="5" name="Slide Number Placeholder 4"/>
          <p:cNvSpPr>
            <a:spLocks noGrp="1"/>
          </p:cNvSpPr>
          <p:nvPr>
            <p:ph type="sldNum" sz="quarter" idx="12"/>
          </p:nvPr>
        </p:nvSpPr>
        <p:spPr/>
        <p:txBody>
          <a:bodyPr/>
          <a:lstStyle/>
          <a:p>
            <a:fld id="{221947D8-F89B-4E30-9AFC-72B6C3B72886}" type="slidenum">
              <a:rPr lang="fa-IR" smtClean="0"/>
              <a:pPr/>
              <a:t>20</a:t>
            </a:fld>
            <a:endParaRPr lang="fa-IR"/>
          </a:p>
        </p:txBody>
      </p:sp>
    </p:spTree>
    <p:extLst>
      <p:ext uri="{BB962C8B-B14F-4D97-AF65-F5344CB8AC3E}">
        <p14:creationId xmlns:p14="http://schemas.microsoft.com/office/powerpoint/2010/main" val="31898374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720080"/>
          </a:xfrm>
          <a:solidFill>
            <a:srgbClr val="FF0000"/>
          </a:solidFill>
        </p:spPr>
        <p:txBody>
          <a:bodyPr>
            <a:normAutofit/>
          </a:bodyPr>
          <a:lstStyle/>
          <a:p>
            <a:pPr algn="ctr"/>
            <a:r>
              <a:rPr lang="fa-IR" sz="3200" dirty="0" smtClean="0">
                <a:cs typeface="B Titr" pitchFamily="2" charset="-78"/>
              </a:rPr>
              <a:t>نظریه یادگیری اجتماعی</a:t>
            </a:r>
            <a:endParaRPr lang="fa-IR" sz="3200" dirty="0">
              <a:cs typeface="B Titr" pitchFamily="2" charset="-78"/>
            </a:endParaRPr>
          </a:p>
        </p:txBody>
      </p:sp>
      <p:sp>
        <p:nvSpPr>
          <p:cNvPr id="3" name="Content Placeholder 2"/>
          <p:cNvSpPr>
            <a:spLocks noGrp="1"/>
          </p:cNvSpPr>
          <p:nvPr>
            <p:ph idx="1"/>
          </p:nvPr>
        </p:nvSpPr>
        <p:spPr>
          <a:xfrm>
            <a:off x="457200" y="1124744"/>
            <a:ext cx="8229600" cy="5256584"/>
          </a:xfrm>
        </p:spPr>
        <p:txBody>
          <a:bodyPr>
            <a:normAutofit/>
          </a:bodyPr>
          <a:lstStyle/>
          <a:p>
            <a:pPr algn="just" rtl="1"/>
            <a:endParaRPr lang="fa-IR" sz="2800" dirty="0" smtClean="0">
              <a:cs typeface="B Titr" pitchFamily="2" charset="-78"/>
            </a:endParaRPr>
          </a:p>
          <a:p>
            <a:pPr algn="just" rtl="1">
              <a:buFont typeface="Wingdings" pitchFamily="2" charset="2"/>
              <a:buChar char="v"/>
            </a:pPr>
            <a:r>
              <a:rPr lang="fa-IR" dirty="0" smtClean="0">
                <a:solidFill>
                  <a:srgbClr val="FF0000"/>
                </a:solidFill>
                <a:cs typeface="B Titr" pitchFamily="2" charset="-78"/>
              </a:rPr>
              <a:t>جبر </a:t>
            </a:r>
            <a:r>
              <a:rPr lang="fa-IR" dirty="0">
                <a:solidFill>
                  <a:srgbClr val="FF0000"/>
                </a:solidFill>
                <a:cs typeface="B Titr" pitchFamily="2" charset="-78"/>
              </a:rPr>
              <a:t>متقابل یا تعیین گری </a:t>
            </a:r>
            <a:r>
              <a:rPr lang="fa-IR" dirty="0" smtClean="0">
                <a:solidFill>
                  <a:srgbClr val="FF0000"/>
                </a:solidFill>
                <a:cs typeface="B Titr" pitchFamily="2" charset="-78"/>
              </a:rPr>
              <a:t>متقابل</a:t>
            </a:r>
          </a:p>
          <a:p>
            <a:pPr algn="just" rtl="1">
              <a:buFont typeface="Wingdings" pitchFamily="2" charset="2"/>
              <a:buChar char="v"/>
            </a:pPr>
            <a:r>
              <a:rPr lang="fa-IR" dirty="0">
                <a:cs typeface="B Titr" pitchFamily="2" charset="-78"/>
              </a:rPr>
              <a:t>بندورا معتقد است که شخص(باورها، انتظارات، نگرش ها، دانش، راهبردها و </a:t>
            </a:r>
            <a:r>
              <a:rPr lang="fa-IR" dirty="0" smtClean="0">
                <a:cs typeface="B Titr" pitchFamily="2" charset="-78"/>
              </a:rPr>
              <a:t>...)،</a:t>
            </a:r>
          </a:p>
          <a:p>
            <a:pPr algn="just" rtl="1">
              <a:buFont typeface="Wingdings" pitchFamily="2" charset="2"/>
              <a:buChar char="v"/>
            </a:pPr>
            <a:r>
              <a:rPr lang="fa-IR" dirty="0" smtClean="0">
                <a:cs typeface="B Titr" pitchFamily="2" charset="-78"/>
              </a:rPr>
              <a:t> </a:t>
            </a:r>
            <a:r>
              <a:rPr lang="fa-IR" dirty="0">
                <a:cs typeface="B Titr" pitchFamily="2" charset="-78"/>
              </a:rPr>
              <a:t>محیط(فیزیکی و اجتماعی</a:t>
            </a:r>
            <a:r>
              <a:rPr lang="fa-IR" dirty="0" smtClean="0">
                <a:cs typeface="B Titr" pitchFamily="2" charset="-78"/>
              </a:rPr>
              <a:t>)</a:t>
            </a:r>
          </a:p>
          <a:p>
            <a:pPr algn="just" rtl="1">
              <a:buFont typeface="Wingdings" pitchFamily="2" charset="2"/>
              <a:buChar char="v"/>
            </a:pPr>
            <a:r>
              <a:rPr lang="fa-IR" dirty="0" smtClean="0">
                <a:cs typeface="B Titr" pitchFamily="2" charset="-78"/>
              </a:rPr>
              <a:t>و </a:t>
            </a:r>
            <a:r>
              <a:rPr lang="fa-IR" dirty="0">
                <a:cs typeface="B Titr" pitchFamily="2" charset="-78"/>
              </a:rPr>
              <a:t>رفتارفرد(عملی و کلامی) به طور تعاملی عمل می کنند تا رفتار بعدی شخص تعیین شود</a:t>
            </a:r>
            <a:r>
              <a:rPr lang="fa-IR" dirty="0" smtClean="0">
                <a:cs typeface="B Titr" pitchFamily="2" charset="-78"/>
              </a:rPr>
              <a:t>.</a:t>
            </a:r>
          </a:p>
          <a:p>
            <a:pPr algn="just" rtl="1">
              <a:buFont typeface="Wingdings" pitchFamily="2" charset="2"/>
              <a:buChar char="v"/>
            </a:pPr>
            <a:r>
              <a:rPr lang="fa-IR" dirty="0" smtClean="0">
                <a:cs typeface="B Titr" pitchFamily="2" charset="-78"/>
              </a:rPr>
              <a:t> </a:t>
            </a:r>
            <a:r>
              <a:rPr lang="fa-IR" dirty="0">
                <a:cs typeface="B Titr" pitchFamily="2" charset="-78"/>
              </a:rPr>
              <a:t>به عبارت دیگر، هیچ یک از این عوامل به تنهایی تعیین کننده رفتار فرد نمی باشد.</a:t>
            </a:r>
            <a:endParaRPr lang="fa-IR" sz="2800" dirty="0" smtClean="0">
              <a:cs typeface="B Titr" pitchFamily="2" charset="-78"/>
            </a:endParaRPr>
          </a:p>
          <a:p>
            <a:pPr algn="just" rtl="1"/>
            <a:endParaRPr lang="fa-IR" sz="2800" dirty="0">
              <a:cs typeface="B Titr" pitchFamily="2" charset="-78"/>
            </a:endParaRPr>
          </a:p>
        </p:txBody>
      </p:sp>
      <p:sp>
        <p:nvSpPr>
          <p:cNvPr id="5" name="Slide Number Placeholder 4"/>
          <p:cNvSpPr>
            <a:spLocks noGrp="1"/>
          </p:cNvSpPr>
          <p:nvPr>
            <p:ph type="sldNum" sz="quarter" idx="12"/>
          </p:nvPr>
        </p:nvSpPr>
        <p:spPr/>
        <p:txBody>
          <a:bodyPr/>
          <a:lstStyle/>
          <a:p>
            <a:fld id="{221947D8-F89B-4E30-9AFC-72B6C3B72886}" type="slidenum">
              <a:rPr lang="fa-IR" smtClean="0"/>
              <a:pPr/>
              <a:t>21</a:t>
            </a:fld>
            <a:endParaRPr lang="fa-IR"/>
          </a:p>
        </p:txBody>
      </p:sp>
    </p:spTree>
    <p:extLst>
      <p:ext uri="{BB962C8B-B14F-4D97-AF65-F5344CB8AC3E}">
        <p14:creationId xmlns:p14="http://schemas.microsoft.com/office/powerpoint/2010/main" val="11768585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720080"/>
          </a:xfrm>
          <a:solidFill>
            <a:srgbClr val="FF0000"/>
          </a:solidFill>
        </p:spPr>
        <p:txBody>
          <a:bodyPr>
            <a:normAutofit/>
          </a:bodyPr>
          <a:lstStyle/>
          <a:p>
            <a:pPr algn="ctr"/>
            <a:r>
              <a:rPr lang="fa-IR" sz="3200" dirty="0" smtClean="0">
                <a:cs typeface="B Titr" pitchFamily="2" charset="-78"/>
              </a:rPr>
              <a:t>نظریه یادگیری اجتماعی</a:t>
            </a:r>
            <a:endParaRPr lang="fa-IR" sz="3200" dirty="0">
              <a:cs typeface="B Titr" pitchFamily="2" charset="-78"/>
            </a:endParaRPr>
          </a:p>
        </p:txBody>
      </p:sp>
      <p:sp>
        <p:nvSpPr>
          <p:cNvPr id="3" name="Content Placeholder 2"/>
          <p:cNvSpPr>
            <a:spLocks noGrp="1"/>
          </p:cNvSpPr>
          <p:nvPr>
            <p:ph idx="1"/>
          </p:nvPr>
        </p:nvSpPr>
        <p:spPr>
          <a:xfrm>
            <a:off x="457200" y="1124744"/>
            <a:ext cx="8229600" cy="5256584"/>
          </a:xfrm>
        </p:spPr>
        <p:txBody>
          <a:bodyPr>
            <a:normAutofit/>
          </a:bodyPr>
          <a:lstStyle/>
          <a:p>
            <a:pPr algn="just" rtl="1"/>
            <a:endParaRPr lang="fa-IR" sz="2800" dirty="0" smtClean="0">
              <a:cs typeface="B Titr" pitchFamily="2" charset="-78"/>
            </a:endParaRPr>
          </a:p>
          <a:p>
            <a:pPr algn="just" rtl="1">
              <a:buFont typeface="Wingdings" pitchFamily="2" charset="2"/>
              <a:buChar char="v"/>
            </a:pPr>
            <a:r>
              <a:rPr lang="fa-IR" dirty="0">
                <a:solidFill>
                  <a:srgbClr val="FF0000"/>
                </a:solidFill>
                <a:cs typeface="B Titr" pitchFamily="2" charset="-78"/>
              </a:rPr>
              <a:t>یادگیری خود نظم </a:t>
            </a:r>
            <a:r>
              <a:rPr lang="fa-IR" dirty="0" smtClean="0">
                <a:solidFill>
                  <a:srgbClr val="FF0000"/>
                </a:solidFill>
                <a:cs typeface="B Titr" pitchFamily="2" charset="-78"/>
              </a:rPr>
              <a:t>دهی:</a:t>
            </a:r>
          </a:p>
          <a:p>
            <a:pPr algn="just" rtl="1">
              <a:buFont typeface="Wingdings" pitchFamily="2" charset="2"/>
              <a:buChar char="v"/>
            </a:pPr>
            <a:r>
              <a:rPr lang="fa-IR" dirty="0" smtClean="0">
                <a:cs typeface="B Titr" pitchFamily="2" charset="-78"/>
              </a:rPr>
              <a:t>یادگیری </a:t>
            </a:r>
            <a:r>
              <a:rPr lang="fa-IR" dirty="0">
                <a:cs typeface="B Titr" pitchFamily="2" charset="-78"/>
              </a:rPr>
              <a:t>خود نظم دهی </a:t>
            </a:r>
            <a:r>
              <a:rPr lang="fa-IR" dirty="0" smtClean="0">
                <a:cs typeface="B Titr" pitchFamily="2" charset="-78"/>
              </a:rPr>
              <a:t>یکی </a:t>
            </a:r>
            <a:r>
              <a:rPr lang="fa-IR" dirty="0">
                <a:cs typeface="B Titr" pitchFamily="2" charset="-78"/>
              </a:rPr>
              <a:t>از مفاهیم مورد تاکید بندورا است. منظور </a:t>
            </a:r>
            <a:r>
              <a:rPr lang="fa-IR" dirty="0" smtClean="0">
                <a:cs typeface="B Titr" pitchFamily="2" charset="-78"/>
              </a:rPr>
              <a:t>از آن"تولید </a:t>
            </a:r>
            <a:r>
              <a:rPr lang="fa-IR" dirty="0">
                <a:cs typeface="B Titr" pitchFamily="2" charset="-78"/>
              </a:rPr>
              <a:t>و هدایت اندیشه، هیجان ها و رفتارها توسط خود فرد به منظور رسیدن به هدف </a:t>
            </a:r>
            <a:r>
              <a:rPr lang="fa-IR" dirty="0" smtClean="0">
                <a:cs typeface="B Titr" pitchFamily="2" charset="-78"/>
              </a:rPr>
              <a:t>است.</a:t>
            </a:r>
          </a:p>
          <a:p>
            <a:pPr algn="just" rtl="1">
              <a:buFont typeface="Wingdings" pitchFamily="2" charset="2"/>
              <a:buChar char="v"/>
            </a:pPr>
            <a:endParaRPr lang="fa-IR" sz="2800" dirty="0">
              <a:cs typeface="B Titr" pitchFamily="2" charset="-78"/>
            </a:endParaRPr>
          </a:p>
        </p:txBody>
      </p:sp>
      <p:sp>
        <p:nvSpPr>
          <p:cNvPr id="5" name="Slide Number Placeholder 4"/>
          <p:cNvSpPr>
            <a:spLocks noGrp="1"/>
          </p:cNvSpPr>
          <p:nvPr>
            <p:ph type="sldNum" sz="quarter" idx="12"/>
          </p:nvPr>
        </p:nvSpPr>
        <p:spPr/>
        <p:txBody>
          <a:bodyPr/>
          <a:lstStyle/>
          <a:p>
            <a:fld id="{221947D8-F89B-4E30-9AFC-72B6C3B72886}" type="slidenum">
              <a:rPr lang="fa-IR" smtClean="0"/>
              <a:pPr/>
              <a:t>22</a:t>
            </a:fld>
            <a:endParaRPr lang="fa-IR"/>
          </a:p>
        </p:txBody>
      </p:sp>
    </p:spTree>
    <p:extLst>
      <p:ext uri="{BB962C8B-B14F-4D97-AF65-F5344CB8AC3E}">
        <p14:creationId xmlns:p14="http://schemas.microsoft.com/office/powerpoint/2010/main" val="19762137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720080"/>
          </a:xfrm>
          <a:solidFill>
            <a:srgbClr val="FF0000"/>
          </a:solidFill>
        </p:spPr>
        <p:txBody>
          <a:bodyPr>
            <a:normAutofit/>
          </a:bodyPr>
          <a:lstStyle/>
          <a:p>
            <a:pPr algn="ctr"/>
            <a:r>
              <a:rPr lang="fa-IR" sz="3200" dirty="0" smtClean="0">
                <a:cs typeface="B Titr" pitchFamily="2" charset="-78"/>
              </a:rPr>
              <a:t>نظریه یادگیری اجتماعی</a:t>
            </a:r>
            <a:endParaRPr lang="fa-IR" sz="3200" dirty="0">
              <a:cs typeface="B Titr" pitchFamily="2" charset="-78"/>
            </a:endParaRPr>
          </a:p>
        </p:txBody>
      </p:sp>
      <p:sp>
        <p:nvSpPr>
          <p:cNvPr id="3" name="Content Placeholder 2"/>
          <p:cNvSpPr>
            <a:spLocks noGrp="1"/>
          </p:cNvSpPr>
          <p:nvPr>
            <p:ph idx="1"/>
          </p:nvPr>
        </p:nvSpPr>
        <p:spPr>
          <a:xfrm>
            <a:off x="457200" y="1124744"/>
            <a:ext cx="8229600" cy="5256584"/>
          </a:xfrm>
        </p:spPr>
        <p:txBody>
          <a:bodyPr>
            <a:normAutofit/>
          </a:bodyPr>
          <a:lstStyle/>
          <a:p>
            <a:pPr algn="just" rtl="1"/>
            <a:endParaRPr lang="fa-IR" sz="2800" dirty="0" smtClean="0">
              <a:cs typeface="B Titr" pitchFamily="2" charset="-78"/>
            </a:endParaRPr>
          </a:p>
          <a:p>
            <a:pPr algn="just" rtl="1">
              <a:buFont typeface="Wingdings" pitchFamily="2" charset="2"/>
              <a:buChar char="v"/>
            </a:pPr>
            <a:r>
              <a:rPr lang="fa-IR" dirty="0" smtClean="0">
                <a:solidFill>
                  <a:srgbClr val="FF0000"/>
                </a:solidFill>
                <a:cs typeface="B Titr" pitchFamily="2" charset="-78"/>
              </a:rPr>
              <a:t>خودکارآمدی</a:t>
            </a:r>
          </a:p>
          <a:p>
            <a:pPr algn="just" rtl="1">
              <a:buFont typeface="Wingdings" pitchFamily="2" charset="2"/>
              <a:buChar char="v"/>
            </a:pPr>
            <a:r>
              <a:rPr lang="fa-IR" dirty="0" smtClean="0">
                <a:cs typeface="B Titr" pitchFamily="2" charset="-78"/>
              </a:rPr>
              <a:t>باوری است که شخص به قابلیت‌ها و توانایی‌های خود برای سازمان‌دهی و اجرای اقدامات لازم در موقعیت‌های پیش رو دارد.</a:t>
            </a:r>
          </a:p>
          <a:p>
            <a:pPr algn="just" rtl="1">
              <a:buFont typeface="Wingdings" pitchFamily="2" charset="2"/>
              <a:buChar char="v"/>
            </a:pPr>
            <a:r>
              <a:rPr lang="fa-IR" dirty="0" smtClean="0">
                <a:cs typeface="B Titr" pitchFamily="2" charset="-78"/>
              </a:rPr>
              <a:t> </a:t>
            </a:r>
            <a:r>
              <a:rPr lang="fa-IR" dirty="0">
                <a:cs typeface="B Titr" pitchFamily="2" charset="-78"/>
              </a:rPr>
              <a:t>يك منبع شخصي كليدي در </a:t>
            </a:r>
            <a:r>
              <a:rPr lang="fa-IR" dirty="0" smtClean="0">
                <a:cs typeface="B Titr" pitchFamily="2" charset="-78"/>
              </a:rPr>
              <a:t>تحول، سازش </a:t>
            </a:r>
            <a:r>
              <a:rPr lang="fa-IR" dirty="0">
                <a:cs typeface="B Titr" pitchFamily="2" charset="-78"/>
              </a:rPr>
              <a:t>يافتگي و تغيير شخصي </a:t>
            </a:r>
            <a:r>
              <a:rPr lang="fa-IR" dirty="0" smtClean="0">
                <a:cs typeface="B Titr" pitchFamily="2" charset="-78"/>
              </a:rPr>
              <a:t>است.</a:t>
            </a:r>
          </a:p>
          <a:p>
            <a:pPr algn="just" rtl="1">
              <a:buFont typeface="Wingdings" pitchFamily="2" charset="2"/>
              <a:buChar char="v"/>
            </a:pPr>
            <a:r>
              <a:rPr lang="fa-IR" dirty="0" smtClean="0">
                <a:cs typeface="B Titr" pitchFamily="2" charset="-78"/>
              </a:rPr>
              <a:t>بندورا چنین باوری را عامل تعیین‌کننده‌ی طرز فکر، نحوه‌ی رفتار و احساسات مردم می‌‌داند.</a:t>
            </a:r>
            <a:endParaRPr lang="fa-IR" sz="2800" dirty="0">
              <a:cs typeface="B Titr" pitchFamily="2" charset="-78"/>
            </a:endParaRPr>
          </a:p>
        </p:txBody>
      </p:sp>
      <p:sp>
        <p:nvSpPr>
          <p:cNvPr id="5" name="Slide Number Placeholder 4"/>
          <p:cNvSpPr>
            <a:spLocks noGrp="1"/>
          </p:cNvSpPr>
          <p:nvPr>
            <p:ph type="sldNum" sz="quarter" idx="12"/>
          </p:nvPr>
        </p:nvSpPr>
        <p:spPr/>
        <p:txBody>
          <a:bodyPr/>
          <a:lstStyle/>
          <a:p>
            <a:fld id="{221947D8-F89B-4E30-9AFC-72B6C3B72886}" type="slidenum">
              <a:rPr lang="fa-IR" smtClean="0"/>
              <a:pPr/>
              <a:t>23</a:t>
            </a:fld>
            <a:endParaRPr lang="fa-IR"/>
          </a:p>
        </p:txBody>
      </p:sp>
    </p:spTree>
    <p:extLst>
      <p:ext uri="{BB962C8B-B14F-4D97-AF65-F5344CB8AC3E}">
        <p14:creationId xmlns:p14="http://schemas.microsoft.com/office/powerpoint/2010/main" val="41207830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720080"/>
          </a:xfrm>
          <a:solidFill>
            <a:srgbClr val="FF0000"/>
          </a:solidFill>
        </p:spPr>
        <p:txBody>
          <a:bodyPr>
            <a:normAutofit/>
          </a:bodyPr>
          <a:lstStyle/>
          <a:p>
            <a:pPr algn="ctr"/>
            <a:r>
              <a:rPr lang="fa-IR" sz="3200" dirty="0" smtClean="0">
                <a:cs typeface="B Titr" pitchFamily="2" charset="-78"/>
              </a:rPr>
              <a:t>نظریه یادگیری اجتماعی</a:t>
            </a:r>
            <a:endParaRPr lang="fa-IR" sz="3200" dirty="0">
              <a:cs typeface="B Titr" pitchFamily="2" charset="-78"/>
            </a:endParaRPr>
          </a:p>
        </p:txBody>
      </p:sp>
      <p:sp>
        <p:nvSpPr>
          <p:cNvPr id="3" name="Content Placeholder 2"/>
          <p:cNvSpPr>
            <a:spLocks noGrp="1"/>
          </p:cNvSpPr>
          <p:nvPr>
            <p:ph idx="1"/>
          </p:nvPr>
        </p:nvSpPr>
        <p:spPr>
          <a:xfrm>
            <a:off x="457200" y="1124744"/>
            <a:ext cx="8229600" cy="5256584"/>
          </a:xfrm>
        </p:spPr>
        <p:txBody>
          <a:bodyPr>
            <a:normAutofit/>
          </a:bodyPr>
          <a:lstStyle/>
          <a:p>
            <a:pPr algn="just" rtl="1"/>
            <a:endParaRPr lang="fa-IR" sz="2800" dirty="0" smtClean="0">
              <a:cs typeface="B Titr" pitchFamily="2" charset="-78"/>
            </a:endParaRPr>
          </a:p>
          <a:p>
            <a:pPr algn="just" rtl="1">
              <a:buFont typeface="Wingdings" pitchFamily="2" charset="2"/>
              <a:buChar char="v"/>
            </a:pPr>
            <a:r>
              <a:rPr lang="fa-IR" dirty="0" smtClean="0">
                <a:solidFill>
                  <a:srgbClr val="FF0000"/>
                </a:solidFill>
                <a:cs typeface="B Titr" pitchFamily="2" charset="-78"/>
              </a:rPr>
              <a:t>منابع خودکارآمدی</a:t>
            </a:r>
          </a:p>
          <a:p>
            <a:pPr algn="just" rtl="1">
              <a:buFont typeface="Wingdings" pitchFamily="2" charset="2"/>
              <a:buChar char="v"/>
            </a:pPr>
            <a:r>
              <a:rPr lang="fa-IR" dirty="0">
                <a:cs typeface="B Titr" pitchFamily="2" charset="-78"/>
              </a:rPr>
              <a:t>تجربه‌های </a:t>
            </a:r>
            <a:r>
              <a:rPr lang="fa-IR" dirty="0" smtClean="0">
                <a:cs typeface="B Titr" pitchFamily="2" charset="-78"/>
              </a:rPr>
              <a:t>موفقیت‌آمیز</a:t>
            </a:r>
          </a:p>
          <a:p>
            <a:pPr algn="just" rtl="1">
              <a:buFont typeface="Wingdings" pitchFamily="2" charset="2"/>
              <a:buChar char="v"/>
            </a:pPr>
            <a:r>
              <a:rPr lang="fa-IR" dirty="0">
                <a:cs typeface="B Titr" pitchFamily="2" charset="-78"/>
              </a:rPr>
              <a:t> الگوبرداری اجتماعی </a:t>
            </a:r>
            <a:r>
              <a:rPr lang="fa-IR" dirty="0" smtClean="0">
                <a:cs typeface="B Titr" pitchFamily="2" charset="-78"/>
              </a:rPr>
              <a:t>وتجارب جانشيني</a:t>
            </a:r>
          </a:p>
          <a:p>
            <a:pPr algn="just" rtl="1">
              <a:buFont typeface="Wingdings" pitchFamily="2" charset="2"/>
              <a:buChar char="v"/>
            </a:pPr>
            <a:r>
              <a:rPr lang="fa-IR" dirty="0">
                <a:cs typeface="B Titr" pitchFamily="2" charset="-78"/>
              </a:rPr>
              <a:t>ترغیب </a:t>
            </a:r>
            <a:r>
              <a:rPr lang="fa-IR" dirty="0" smtClean="0">
                <a:cs typeface="B Titr" pitchFamily="2" charset="-78"/>
              </a:rPr>
              <a:t>یا </a:t>
            </a:r>
            <a:r>
              <a:rPr lang="fa-IR" dirty="0">
                <a:cs typeface="B Titr" pitchFamily="2" charset="-78"/>
              </a:rPr>
              <a:t>قانع سازي </a:t>
            </a:r>
            <a:r>
              <a:rPr lang="fa-IR" dirty="0" smtClean="0">
                <a:cs typeface="B Titr" pitchFamily="2" charset="-78"/>
              </a:rPr>
              <a:t>كلامي و اجتماعی</a:t>
            </a:r>
          </a:p>
          <a:p>
            <a:pPr algn="just" rtl="1">
              <a:buFont typeface="Wingdings" pitchFamily="2" charset="2"/>
              <a:buChar char="v"/>
            </a:pPr>
            <a:r>
              <a:rPr lang="fa-IR" dirty="0">
                <a:cs typeface="B Titr" pitchFamily="2" charset="-78"/>
              </a:rPr>
              <a:t>واکنش‌های </a:t>
            </a:r>
            <a:r>
              <a:rPr lang="fa-IR" dirty="0" smtClean="0">
                <a:cs typeface="B Titr" pitchFamily="2" charset="-78"/>
              </a:rPr>
              <a:t>روان‌شناختی یا حالت هاي فيزيولوژيكي- هيجاني</a:t>
            </a:r>
          </a:p>
          <a:p>
            <a:pPr algn="just" rtl="1">
              <a:buFont typeface="Wingdings" pitchFamily="2" charset="2"/>
              <a:buChar char="v"/>
            </a:pPr>
            <a:r>
              <a:rPr lang="fa-IR" dirty="0">
                <a:solidFill>
                  <a:srgbClr val="FF0000"/>
                </a:solidFill>
                <a:cs typeface="B Titr" pitchFamily="2" charset="-78"/>
              </a:rPr>
              <a:t>افراد باورهاي خودكارآمدي شان را به واسطه تفسير و ارزيابي اطلاعات اساسي به دست </a:t>
            </a:r>
            <a:r>
              <a:rPr lang="fa-IR" dirty="0" smtClean="0">
                <a:solidFill>
                  <a:srgbClr val="FF0000"/>
                </a:solidFill>
                <a:cs typeface="B Titr" pitchFamily="2" charset="-78"/>
              </a:rPr>
              <a:t>آمـده از </a:t>
            </a:r>
            <a:r>
              <a:rPr lang="fa-IR" dirty="0">
                <a:solidFill>
                  <a:srgbClr val="FF0000"/>
                </a:solidFill>
                <a:cs typeface="B Titr" pitchFamily="2" charset="-78"/>
              </a:rPr>
              <a:t>اين منابع چهار گانه بنا </a:t>
            </a:r>
            <a:r>
              <a:rPr lang="fa-IR" dirty="0" smtClean="0">
                <a:solidFill>
                  <a:srgbClr val="FF0000"/>
                </a:solidFill>
                <a:cs typeface="B Titr" pitchFamily="2" charset="-78"/>
              </a:rPr>
              <a:t>مي كنند</a:t>
            </a:r>
            <a:r>
              <a:rPr lang="fa-IR" dirty="0">
                <a:solidFill>
                  <a:srgbClr val="FF0000"/>
                </a:solidFill>
                <a:cs typeface="B Titr" pitchFamily="2" charset="-78"/>
              </a:rPr>
              <a:t>. </a:t>
            </a:r>
            <a:endParaRPr lang="fa-IR" sz="2800" dirty="0">
              <a:solidFill>
                <a:srgbClr val="FF0000"/>
              </a:solidFill>
              <a:cs typeface="B Titr" pitchFamily="2" charset="-78"/>
            </a:endParaRPr>
          </a:p>
        </p:txBody>
      </p:sp>
      <p:sp>
        <p:nvSpPr>
          <p:cNvPr id="5" name="Slide Number Placeholder 4"/>
          <p:cNvSpPr>
            <a:spLocks noGrp="1"/>
          </p:cNvSpPr>
          <p:nvPr>
            <p:ph type="sldNum" sz="quarter" idx="12"/>
          </p:nvPr>
        </p:nvSpPr>
        <p:spPr/>
        <p:txBody>
          <a:bodyPr/>
          <a:lstStyle/>
          <a:p>
            <a:fld id="{221947D8-F89B-4E30-9AFC-72B6C3B72886}" type="slidenum">
              <a:rPr lang="fa-IR" smtClean="0"/>
              <a:pPr/>
              <a:t>24</a:t>
            </a:fld>
            <a:endParaRPr lang="fa-IR"/>
          </a:p>
        </p:txBody>
      </p:sp>
    </p:spTree>
    <p:extLst>
      <p:ext uri="{BB962C8B-B14F-4D97-AF65-F5344CB8AC3E}">
        <p14:creationId xmlns:p14="http://schemas.microsoft.com/office/powerpoint/2010/main" val="27276919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720080"/>
          </a:xfrm>
          <a:solidFill>
            <a:srgbClr val="FF0000"/>
          </a:solidFill>
        </p:spPr>
        <p:txBody>
          <a:bodyPr>
            <a:normAutofit/>
          </a:bodyPr>
          <a:lstStyle/>
          <a:p>
            <a:pPr algn="ctr"/>
            <a:r>
              <a:rPr lang="fa-IR" sz="3200" dirty="0" smtClean="0">
                <a:cs typeface="B Titr" pitchFamily="2" charset="-78"/>
              </a:rPr>
              <a:t>نظریه یادگیری اجتماعی</a:t>
            </a:r>
            <a:endParaRPr lang="fa-IR" sz="3200" dirty="0">
              <a:cs typeface="B Titr" pitchFamily="2" charset="-78"/>
            </a:endParaRPr>
          </a:p>
        </p:txBody>
      </p:sp>
      <p:sp>
        <p:nvSpPr>
          <p:cNvPr id="3" name="Content Placeholder 2"/>
          <p:cNvSpPr>
            <a:spLocks noGrp="1"/>
          </p:cNvSpPr>
          <p:nvPr>
            <p:ph idx="1"/>
          </p:nvPr>
        </p:nvSpPr>
        <p:spPr>
          <a:xfrm>
            <a:off x="457200" y="1124744"/>
            <a:ext cx="8229600" cy="5256584"/>
          </a:xfrm>
        </p:spPr>
        <p:txBody>
          <a:bodyPr>
            <a:normAutofit/>
          </a:bodyPr>
          <a:lstStyle/>
          <a:p>
            <a:pPr algn="just" rtl="1"/>
            <a:endParaRPr lang="fa-IR" sz="2800" dirty="0" smtClean="0">
              <a:cs typeface="B Titr" pitchFamily="2" charset="-78"/>
            </a:endParaRPr>
          </a:p>
          <a:p>
            <a:pPr algn="just" rtl="1">
              <a:buFont typeface="Wingdings" pitchFamily="2" charset="2"/>
              <a:buChar char="v"/>
            </a:pPr>
            <a:r>
              <a:rPr lang="fa-IR" dirty="0" smtClean="0">
                <a:solidFill>
                  <a:srgbClr val="FF0000"/>
                </a:solidFill>
                <a:cs typeface="B Titr" pitchFamily="2" charset="-78"/>
              </a:rPr>
              <a:t>خودکارآمدی</a:t>
            </a:r>
          </a:p>
          <a:p>
            <a:pPr algn="just" rtl="1">
              <a:buFont typeface="Wingdings" pitchFamily="2" charset="2"/>
              <a:buChar char="v"/>
            </a:pPr>
            <a:r>
              <a:rPr lang="fa-IR" dirty="0">
                <a:cs typeface="B Titr" pitchFamily="2" charset="-78"/>
              </a:rPr>
              <a:t>باورهاي خودكارآمدي داراي چند جنبه مختلف از جمله وجوه</a:t>
            </a:r>
          </a:p>
          <a:p>
            <a:pPr algn="just" rtl="1">
              <a:buFont typeface="Wingdings" pitchFamily="2" charset="2"/>
              <a:buChar char="v"/>
            </a:pPr>
            <a:r>
              <a:rPr lang="fa-IR" dirty="0">
                <a:cs typeface="B Titr" pitchFamily="2" charset="-78"/>
              </a:rPr>
              <a:t>تحصيلي، اجتماعي و هيجاني </a:t>
            </a:r>
            <a:r>
              <a:rPr lang="fa-IR" dirty="0" smtClean="0">
                <a:cs typeface="B Titr" pitchFamily="2" charset="-78"/>
              </a:rPr>
              <a:t>است.</a:t>
            </a:r>
            <a:endParaRPr lang="fa-IR" sz="2800" dirty="0">
              <a:cs typeface="B Titr" pitchFamily="2" charset="-78"/>
            </a:endParaRPr>
          </a:p>
        </p:txBody>
      </p:sp>
      <p:sp>
        <p:nvSpPr>
          <p:cNvPr id="5" name="Slide Number Placeholder 4"/>
          <p:cNvSpPr>
            <a:spLocks noGrp="1"/>
          </p:cNvSpPr>
          <p:nvPr>
            <p:ph type="sldNum" sz="quarter" idx="12"/>
          </p:nvPr>
        </p:nvSpPr>
        <p:spPr/>
        <p:txBody>
          <a:bodyPr/>
          <a:lstStyle/>
          <a:p>
            <a:fld id="{221947D8-F89B-4E30-9AFC-72B6C3B72886}" type="slidenum">
              <a:rPr lang="fa-IR" smtClean="0"/>
              <a:pPr/>
              <a:t>25</a:t>
            </a:fld>
            <a:endParaRPr lang="fa-IR"/>
          </a:p>
        </p:txBody>
      </p:sp>
    </p:spTree>
    <p:extLst>
      <p:ext uri="{BB962C8B-B14F-4D97-AF65-F5344CB8AC3E}">
        <p14:creationId xmlns:p14="http://schemas.microsoft.com/office/powerpoint/2010/main" val="35817404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720080"/>
          </a:xfrm>
          <a:solidFill>
            <a:srgbClr val="FF0000"/>
          </a:solidFill>
        </p:spPr>
        <p:txBody>
          <a:bodyPr>
            <a:normAutofit/>
          </a:bodyPr>
          <a:lstStyle/>
          <a:p>
            <a:pPr algn="ctr"/>
            <a:r>
              <a:rPr lang="fa-IR" sz="3200" dirty="0" smtClean="0">
                <a:cs typeface="B Titr" pitchFamily="2" charset="-78"/>
              </a:rPr>
              <a:t>نظریه یادگیری اجتماعی</a:t>
            </a:r>
            <a:endParaRPr lang="fa-IR" sz="3200" dirty="0">
              <a:cs typeface="B Titr" pitchFamily="2" charset="-78"/>
            </a:endParaRPr>
          </a:p>
        </p:txBody>
      </p:sp>
      <p:sp>
        <p:nvSpPr>
          <p:cNvPr id="3" name="Content Placeholder 2"/>
          <p:cNvSpPr>
            <a:spLocks noGrp="1"/>
          </p:cNvSpPr>
          <p:nvPr>
            <p:ph idx="1"/>
          </p:nvPr>
        </p:nvSpPr>
        <p:spPr>
          <a:xfrm>
            <a:off x="457200" y="1124744"/>
            <a:ext cx="8229600" cy="5256584"/>
          </a:xfrm>
        </p:spPr>
        <p:txBody>
          <a:bodyPr>
            <a:normAutofit/>
          </a:bodyPr>
          <a:lstStyle/>
          <a:p>
            <a:pPr algn="just" rtl="1"/>
            <a:endParaRPr lang="fa-IR" sz="2800" dirty="0" smtClean="0">
              <a:cs typeface="B Titr" pitchFamily="2" charset="-78"/>
            </a:endParaRPr>
          </a:p>
          <a:p>
            <a:pPr algn="just" rtl="1">
              <a:buFont typeface="Wingdings" pitchFamily="2" charset="2"/>
              <a:buChar char="v"/>
            </a:pPr>
            <a:r>
              <a:rPr lang="fa-IR" dirty="0" smtClean="0">
                <a:cs typeface="B Titr" pitchFamily="2" charset="-78"/>
              </a:rPr>
              <a:t>کتاب های آلبرت بندورا:</a:t>
            </a:r>
            <a:endParaRPr lang="fa-IR" dirty="0">
              <a:cs typeface="B Titr" pitchFamily="2" charset="-78"/>
            </a:endParaRPr>
          </a:p>
          <a:p>
            <a:pPr algn="just" rtl="1">
              <a:buFont typeface="Wingdings" pitchFamily="2" charset="2"/>
              <a:buChar char="v"/>
            </a:pPr>
            <a:r>
              <a:rPr lang="fa-IR" dirty="0">
                <a:cs typeface="B Titr" pitchFamily="2" charset="-78"/>
              </a:rPr>
              <a:t> خودکارآمدی: تمرین کنترل بر خود </a:t>
            </a:r>
            <a:endParaRPr lang="fa-IR" dirty="0" smtClean="0">
              <a:cs typeface="B Titr" pitchFamily="2" charset="-78"/>
            </a:endParaRPr>
          </a:p>
          <a:p>
            <a:pPr algn="just" rtl="1">
              <a:buFont typeface="Wingdings" pitchFamily="2" charset="2"/>
              <a:buChar char="v"/>
            </a:pPr>
            <a:r>
              <a:rPr lang="fa-IR" dirty="0" smtClean="0">
                <a:cs typeface="B Titr" pitchFamily="2" charset="-78"/>
              </a:rPr>
              <a:t>بنیادهای </a:t>
            </a:r>
            <a:r>
              <a:rPr lang="fa-IR" dirty="0">
                <a:cs typeface="B Titr" pitchFamily="2" charset="-78"/>
              </a:rPr>
              <a:t>اجتماعی فکر و </a:t>
            </a:r>
            <a:r>
              <a:rPr lang="fa-IR" dirty="0" smtClean="0">
                <a:cs typeface="B Titr" pitchFamily="2" charset="-78"/>
              </a:rPr>
              <a:t>عمل</a:t>
            </a:r>
          </a:p>
          <a:p>
            <a:pPr algn="just" rtl="1">
              <a:buFont typeface="Wingdings" pitchFamily="2" charset="2"/>
              <a:buChar char="v"/>
            </a:pPr>
            <a:r>
              <a:rPr lang="fa-IR" dirty="0" smtClean="0">
                <a:cs typeface="B Titr" pitchFamily="2" charset="-78"/>
              </a:rPr>
              <a:t>نظریه </a:t>
            </a:r>
            <a:r>
              <a:rPr lang="fa-IR" dirty="0">
                <a:cs typeface="B Titr" pitchFamily="2" charset="-78"/>
              </a:rPr>
              <a:t>یادگیری </a:t>
            </a:r>
            <a:r>
              <a:rPr lang="fa-IR" dirty="0" smtClean="0">
                <a:cs typeface="B Titr" pitchFamily="2" charset="-78"/>
              </a:rPr>
              <a:t>اجتماعی</a:t>
            </a:r>
          </a:p>
          <a:p>
            <a:pPr algn="just" rtl="1">
              <a:buFont typeface="Wingdings" pitchFamily="2" charset="2"/>
              <a:buChar char="v"/>
            </a:pPr>
            <a:r>
              <a:rPr lang="fa-IR" dirty="0" smtClean="0">
                <a:cs typeface="B Titr" pitchFamily="2" charset="-78"/>
              </a:rPr>
              <a:t>خودکارآمدی </a:t>
            </a:r>
            <a:r>
              <a:rPr lang="fa-IR" dirty="0">
                <a:cs typeface="B Titr" pitchFamily="2" charset="-78"/>
              </a:rPr>
              <a:t>در جوامع در حال </a:t>
            </a:r>
            <a:r>
              <a:rPr lang="fa-IR" dirty="0" smtClean="0">
                <a:cs typeface="B Titr" pitchFamily="2" charset="-78"/>
              </a:rPr>
              <a:t>تغییر</a:t>
            </a:r>
          </a:p>
          <a:p>
            <a:pPr algn="just" rtl="1">
              <a:buFont typeface="Wingdings" pitchFamily="2" charset="2"/>
              <a:buChar char="v"/>
            </a:pPr>
            <a:r>
              <a:rPr lang="fa-IR" dirty="0" smtClean="0">
                <a:cs typeface="B Titr" pitchFamily="2" charset="-78"/>
              </a:rPr>
              <a:t>خشونت</a:t>
            </a:r>
            <a:r>
              <a:rPr lang="fa-IR" dirty="0">
                <a:cs typeface="B Titr" pitchFamily="2" charset="-78"/>
              </a:rPr>
              <a:t>: تحلیلی از منظر یادگیری </a:t>
            </a:r>
            <a:r>
              <a:rPr lang="fa-IR" dirty="0" smtClean="0">
                <a:cs typeface="B Titr" pitchFamily="2" charset="-78"/>
              </a:rPr>
              <a:t>اجتماعی</a:t>
            </a:r>
          </a:p>
          <a:p>
            <a:pPr algn="just" rtl="1">
              <a:buFont typeface="Wingdings" pitchFamily="2" charset="2"/>
              <a:buChar char="v"/>
            </a:pPr>
            <a:r>
              <a:rPr lang="fa-IR" dirty="0">
                <a:solidFill>
                  <a:srgbClr val="FF0000"/>
                </a:solidFill>
                <a:cs typeface="B Titr" pitchFamily="2" charset="-78"/>
              </a:rPr>
              <a:t>بی‌قیدی نسبت به </a:t>
            </a:r>
            <a:r>
              <a:rPr lang="fa-IR" dirty="0" smtClean="0">
                <a:solidFill>
                  <a:srgbClr val="FF0000"/>
                </a:solidFill>
                <a:cs typeface="B Titr" pitchFamily="2" charset="-78"/>
              </a:rPr>
              <a:t>اخلاق</a:t>
            </a:r>
            <a:endParaRPr lang="fa-IR" sz="2800" dirty="0">
              <a:solidFill>
                <a:srgbClr val="FF0000"/>
              </a:solidFill>
              <a:cs typeface="B Titr" pitchFamily="2" charset="-78"/>
            </a:endParaRPr>
          </a:p>
        </p:txBody>
      </p:sp>
      <p:sp>
        <p:nvSpPr>
          <p:cNvPr id="5" name="Slide Number Placeholder 4"/>
          <p:cNvSpPr>
            <a:spLocks noGrp="1"/>
          </p:cNvSpPr>
          <p:nvPr>
            <p:ph type="sldNum" sz="quarter" idx="12"/>
          </p:nvPr>
        </p:nvSpPr>
        <p:spPr/>
        <p:txBody>
          <a:bodyPr/>
          <a:lstStyle/>
          <a:p>
            <a:fld id="{221947D8-F89B-4E30-9AFC-72B6C3B72886}" type="slidenum">
              <a:rPr lang="fa-IR" smtClean="0"/>
              <a:pPr/>
              <a:t>26</a:t>
            </a:fld>
            <a:endParaRPr lang="fa-IR"/>
          </a:p>
        </p:txBody>
      </p:sp>
    </p:spTree>
    <p:extLst>
      <p:ext uri="{BB962C8B-B14F-4D97-AF65-F5344CB8AC3E}">
        <p14:creationId xmlns:p14="http://schemas.microsoft.com/office/powerpoint/2010/main" val="15500697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965" y="1443835"/>
            <a:ext cx="8229600" cy="3512215"/>
          </a:xfrm>
        </p:spPr>
        <p:txBody>
          <a:bodyPr>
            <a:normAutofit/>
          </a:bodyPr>
          <a:lstStyle/>
          <a:p>
            <a:pPr algn="just" rtl="1">
              <a:buFont typeface="Wingdings" pitchFamily="2" charset="2"/>
              <a:buChar char="v"/>
            </a:pPr>
            <a:r>
              <a:rPr lang="fa-IR" sz="2800" dirty="0" smtClean="0">
                <a:solidFill>
                  <a:srgbClr val="FF0000"/>
                </a:solidFill>
                <a:cs typeface="B Titr" pitchFamily="2" charset="-78"/>
              </a:rPr>
              <a:t>تغییر رفتار </a:t>
            </a:r>
            <a:r>
              <a:rPr lang="fa-IR" sz="2800" dirty="0" smtClean="0">
                <a:cs typeface="B Titr" pitchFamily="2" charset="-78"/>
              </a:rPr>
              <a:t>از روش هایی تشکیل می شود که برای برطرف کردن رفتارهای ناخوشایند و افزایش دادن پاسخ های خوشایند، شرطی سازی و سرمشق گیری را ترکیب می کنند. </a:t>
            </a:r>
          </a:p>
          <a:p>
            <a:pPr algn="just" rtl="1">
              <a:buFont typeface="Wingdings" pitchFamily="2" charset="2"/>
              <a:buChar char="v"/>
            </a:pPr>
            <a:r>
              <a:rPr lang="fa-IR" sz="2800" dirty="0" smtClean="0">
                <a:cs typeface="B Titr" pitchFamily="2" charset="-78"/>
              </a:rPr>
              <a:t>رفتارگرایی و نظریه یادگیری اجتماعی در درمان کردن دامنه وسیعی از </a:t>
            </a:r>
            <a:r>
              <a:rPr lang="fa-IR" sz="2800" dirty="0" smtClean="0">
                <a:solidFill>
                  <a:srgbClr val="FF0000"/>
                </a:solidFill>
                <a:cs typeface="B Titr" pitchFamily="2" charset="-78"/>
              </a:rPr>
              <a:t>مشکلات سازگاری </a:t>
            </a:r>
            <a:r>
              <a:rPr lang="fa-IR" sz="2800" dirty="0" smtClean="0">
                <a:cs typeface="B Titr" pitchFamily="2" charset="-78"/>
              </a:rPr>
              <a:t>مفید بوده اند.</a:t>
            </a:r>
          </a:p>
          <a:p>
            <a:pPr algn="just" rtl="1">
              <a:buFont typeface="Wingdings" pitchFamily="2" charset="2"/>
              <a:buChar char="v"/>
            </a:pPr>
            <a:r>
              <a:rPr lang="fa-IR" dirty="0" smtClean="0">
                <a:cs typeface="B Titr" pitchFamily="2" charset="-78"/>
              </a:rPr>
              <a:t>انتقاد: دست کم گرفتن افراد در رشد خودشان</a:t>
            </a:r>
            <a:endParaRPr lang="fa-IR" sz="2800" dirty="0" smtClean="0">
              <a:cs typeface="B Titr" pitchFamily="2" charset="-78"/>
            </a:endParaRPr>
          </a:p>
          <a:p>
            <a:pPr algn="just" rtl="1"/>
            <a:endParaRPr lang="fa-IR" sz="2800" dirty="0" smtClean="0">
              <a:cs typeface="B Titr" pitchFamily="2" charset="-78"/>
            </a:endParaRPr>
          </a:p>
        </p:txBody>
      </p:sp>
      <p:sp>
        <p:nvSpPr>
          <p:cNvPr id="2" name="Slide Number Placeholder 1"/>
          <p:cNvSpPr>
            <a:spLocks noGrp="1"/>
          </p:cNvSpPr>
          <p:nvPr>
            <p:ph type="sldNum" sz="quarter" idx="12"/>
          </p:nvPr>
        </p:nvSpPr>
        <p:spPr/>
        <p:txBody>
          <a:bodyPr/>
          <a:lstStyle/>
          <a:p>
            <a:fld id="{221947D8-F89B-4E30-9AFC-72B6C3B72886}" type="slidenum">
              <a:rPr lang="fa-IR" smtClean="0"/>
              <a:pPr/>
              <a:t>27</a:t>
            </a:fld>
            <a:endParaRPr lang="fa-IR"/>
          </a:p>
        </p:txBody>
      </p:sp>
      <p:sp>
        <p:nvSpPr>
          <p:cNvPr id="5" name="Title 1"/>
          <p:cNvSpPr>
            <a:spLocks noGrp="1"/>
          </p:cNvSpPr>
          <p:nvPr>
            <p:ph type="title"/>
          </p:nvPr>
        </p:nvSpPr>
        <p:spPr>
          <a:xfrm>
            <a:off x="467544" y="260648"/>
            <a:ext cx="8229600" cy="720080"/>
          </a:xfrm>
          <a:solidFill>
            <a:srgbClr val="FF0000"/>
          </a:solidFill>
        </p:spPr>
        <p:txBody>
          <a:bodyPr>
            <a:normAutofit fontScale="90000"/>
          </a:bodyPr>
          <a:lstStyle/>
          <a:p>
            <a:pPr algn="ctr"/>
            <a:r>
              <a:rPr lang="fa-IR" sz="3200" dirty="0">
                <a:cs typeface="B Titr" pitchFamily="2" charset="-78"/>
              </a:rPr>
              <a:t>خدمات و نقطه ضعف های رفتارگرایی و یادگیری </a:t>
            </a:r>
            <a:r>
              <a:rPr lang="fa-IR" sz="3200" dirty="0" smtClean="0">
                <a:cs typeface="B Titr" pitchFamily="2" charset="-78"/>
              </a:rPr>
              <a:t>اجتماعی</a:t>
            </a:r>
            <a:endParaRPr lang="fa-IR" sz="3200" dirty="0">
              <a:cs typeface="B Titr" pitchFamily="2" charset="-78"/>
            </a:endParaRPr>
          </a:p>
        </p:txBody>
      </p:sp>
    </p:spTree>
    <p:extLst>
      <p:ext uri="{BB962C8B-B14F-4D97-AF65-F5344CB8AC3E}">
        <p14:creationId xmlns:p14="http://schemas.microsoft.com/office/powerpoint/2010/main" val="29782437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smtClean="0">
                <a:solidFill>
                  <a:srgbClr val="FF0000"/>
                </a:solidFill>
                <a:cs typeface="B Titr" pitchFamily="2" charset="-78"/>
              </a:rPr>
              <a:t>رفتارگرایی و یادگیری اجتماعی</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1291130"/>
            <a:ext cx="8229600" cy="4428445"/>
          </a:xfrm>
        </p:spPr>
        <p:txBody>
          <a:bodyPr>
            <a:normAutofit/>
          </a:bodyPr>
          <a:lstStyle/>
          <a:p>
            <a:pPr algn="just" rtl="1">
              <a:buFont typeface="Wingdings" pitchFamily="2" charset="2"/>
              <a:buChar char="v"/>
            </a:pPr>
            <a:endParaRPr lang="fa-IR" dirty="0">
              <a:cs typeface="B Titr" pitchFamily="2" charset="-78"/>
            </a:endParaRPr>
          </a:p>
          <a:p>
            <a:pPr algn="just" rtl="1">
              <a:buFont typeface="Wingdings" pitchFamily="2" charset="2"/>
              <a:buChar char="v"/>
            </a:pPr>
            <a:r>
              <a:rPr lang="fa-IR" dirty="0">
                <a:cs typeface="B Titr" pitchFamily="2" charset="-78"/>
              </a:rPr>
              <a:t>این محققان، ترجیح می‌دادند از </a:t>
            </a:r>
            <a:r>
              <a:rPr lang="fa-IR" dirty="0">
                <a:solidFill>
                  <a:srgbClr val="FF0000"/>
                </a:solidFill>
                <a:cs typeface="B Titr" pitchFamily="2" charset="-78"/>
              </a:rPr>
              <a:t>شیوه‌های ذهنی و تحلیلی </a:t>
            </a:r>
            <a:r>
              <a:rPr lang="fa-IR" dirty="0">
                <a:cs typeface="B Titr" pitchFamily="2" charset="-78"/>
              </a:rPr>
              <a:t>در شخصیت شناسی فاصله بگیرند و دقیقاً </a:t>
            </a:r>
            <a:r>
              <a:rPr lang="fa-IR" dirty="0">
                <a:solidFill>
                  <a:srgbClr val="FF0000"/>
                </a:solidFill>
                <a:cs typeface="B Titr" pitchFamily="2" charset="-78"/>
              </a:rPr>
              <a:t>راجع به رفتار</a:t>
            </a:r>
            <a:r>
              <a:rPr lang="fa-IR" dirty="0">
                <a:cs typeface="B Titr" pitchFamily="2" charset="-78"/>
              </a:rPr>
              <a:t>، یعنی همان چیزی که مستقیماً دیده می‌شود صحبت کنند</a:t>
            </a:r>
            <a:r>
              <a:rPr lang="fa-IR" dirty="0" smtClean="0">
                <a:cs typeface="B Titr" pitchFamily="2" charset="-78"/>
              </a:rPr>
              <a:t>.</a:t>
            </a:r>
          </a:p>
          <a:p>
            <a:pPr algn="just" rtl="1">
              <a:buFont typeface="Wingdings" pitchFamily="2" charset="2"/>
              <a:buChar char="v"/>
            </a:pPr>
            <a:r>
              <a:rPr lang="fa-IR" dirty="0" smtClean="0">
                <a:cs typeface="B Titr" pitchFamily="2" charset="-78"/>
              </a:rPr>
              <a:t>معتقد بودند رفتار </a:t>
            </a:r>
            <a:r>
              <a:rPr lang="fa-IR" dirty="0">
                <a:cs typeface="B Titr" pitchFamily="2" charset="-78"/>
              </a:rPr>
              <a:t>را هم می‌توان با </a:t>
            </a:r>
            <a:r>
              <a:rPr lang="fa-IR" dirty="0">
                <a:solidFill>
                  <a:srgbClr val="FF0000"/>
                </a:solidFill>
                <a:cs typeface="B Titr" pitchFamily="2" charset="-78"/>
              </a:rPr>
              <a:t>پاداش، تنبیه و شرطی سازی و </a:t>
            </a:r>
            <a:r>
              <a:rPr lang="fa-IR" dirty="0" smtClean="0">
                <a:solidFill>
                  <a:srgbClr val="FF0000"/>
                </a:solidFill>
                <a:cs typeface="B Titr" pitchFamily="2" charset="-78"/>
              </a:rPr>
              <a:t>مهندسی </a:t>
            </a:r>
            <a:r>
              <a:rPr lang="fa-IR" dirty="0">
                <a:solidFill>
                  <a:srgbClr val="FF0000"/>
                </a:solidFill>
                <a:cs typeface="B Titr" pitchFamily="2" charset="-78"/>
              </a:rPr>
              <a:t>سایر عوامل محیطی</a:t>
            </a:r>
            <a:r>
              <a:rPr lang="fa-IR" dirty="0">
                <a:cs typeface="B Titr" pitchFamily="2" charset="-78"/>
              </a:rPr>
              <a:t>، تغییر داد.</a:t>
            </a:r>
          </a:p>
          <a:p>
            <a:pPr algn="just" rtl="1">
              <a:buFont typeface="Wingdings" pitchFamily="2" charset="2"/>
              <a:buChar char="v"/>
            </a:pPr>
            <a:endParaRPr lang="fa-IR"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3</a:t>
            </a:fld>
            <a:endParaRPr lang="fa-IR"/>
          </a:p>
        </p:txBody>
      </p:sp>
    </p:spTree>
    <p:extLst>
      <p:ext uri="{BB962C8B-B14F-4D97-AF65-F5344CB8AC3E}">
        <p14:creationId xmlns:p14="http://schemas.microsoft.com/office/powerpoint/2010/main" val="3446523978"/>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smtClean="0">
                <a:solidFill>
                  <a:srgbClr val="FF0000"/>
                </a:solidFill>
                <a:cs typeface="B Titr" pitchFamily="2" charset="-78"/>
              </a:rPr>
              <a:t>رفتارگرایی و یادگیری اجتماعی</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1291130"/>
            <a:ext cx="8229600" cy="4428445"/>
          </a:xfrm>
        </p:spPr>
        <p:txBody>
          <a:bodyPr>
            <a:normAutofit/>
          </a:bodyPr>
          <a:lstStyle/>
          <a:p>
            <a:pPr marL="0" indent="0" algn="just" rtl="1">
              <a:buNone/>
            </a:pPr>
            <a:endParaRPr lang="fa-IR" dirty="0">
              <a:cs typeface="B Titr" pitchFamily="2" charset="-78"/>
            </a:endParaRPr>
          </a:p>
          <a:p>
            <a:pPr algn="just" rtl="1">
              <a:buFont typeface="Wingdings" pitchFamily="2" charset="2"/>
              <a:buChar char="v"/>
            </a:pPr>
            <a:r>
              <a:rPr lang="fa-IR" dirty="0">
                <a:cs typeface="B Titr" pitchFamily="2" charset="-78"/>
              </a:rPr>
              <a:t>در نگاه طرفداران این مکتب، یادگیری چیزی محسوب می‌شود که در نهایت به </a:t>
            </a:r>
            <a:r>
              <a:rPr lang="fa-IR" dirty="0">
                <a:solidFill>
                  <a:srgbClr val="FF0000"/>
                </a:solidFill>
                <a:cs typeface="B Titr" pitchFamily="2" charset="-78"/>
              </a:rPr>
              <a:t>تغییر رفتار </a:t>
            </a:r>
            <a:r>
              <a:rPr lang="fa-IR" dirty="0">
                <a:cs typeface="B Titr" pitchFamily="2" charset="-78"/>
              </a:rPr>
              <a:t>منتهی </a:t>
            </a:r>
            <a:r>
              <a:rPr lang="fa-IR" dirty="0" smtClean="0">
                <a:cs typeface="B Titr" pitchFamily="2" charset="-78"/>
              </a:rPr>
              <a:t>شود.</a:t>
            </a: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4</a:t>
            </a:fld>
            <a:endParaRPr lang="fa-IR"/>
          </a:p>
        </p:txBody>
      </p:sp>
    </p:spTree>
    <p:extLst>
      <p:ext uri="{BB962C8B-B14F-4D97-AF65-F5344CB8AC3E}">
        <p14:creationId xmlns:p14="http://schemas.microsoft.com/office/powerpoint/2010/main" val="1682304293"/>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smtClean="0">
                <a:solidFill>
                  <a:srgbClr val="FF0000"/>
                </a:solidFill>
                <a:cs typeface="B Titr" pitchFamily="2" charset="-78"/>
              </a:rPr>
              <a:t>شرطی سازی کلاسیک</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1291130"/>
            <a:ext cx="8229600" cy="4428445"/>
          </a:xfrm>
        </p:spPr>
        <p:txBody>
          <a:bodyPr>
            <a:normAutofit/>
          </a:bodyPr>
          <a:lstStyle/>
          <a:p>
            <a:pPr algn="just" rtl="1">
              <a:buFont typeface="Wingdings" pitchFamily="2" charset="2"/>
              <a:buChar char="v"/>
            </a:pPr>
            <a:endParaRPr lang="fa-IR" dirty="0">
              <a:cs typeface="B Titr" pitchFamily="2" charset="-78"/>
            </a:endParaRPr>
          </a:p>
          <a:p>
            <a:pPr algn="just" rtl="1">
              <a:buFont typeface="Wingdings" pitchFamily="2" charset="2"/>
              <a:buChar char="v"/>
            </a:pPr>
            <a:endParaRPr lang="fa-IR" dirty="0">
              <a:cs typeface="B Titr" pitchFamily="2" charset="-78"/>
            </a:endParaRPr>
          </a:p>
          <a:p>
            <a:pPr marL="0" indent="0" algn="just" rtl="1">
              <a:buNone/>
            </a:pP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5</a:t>
            </a:fld>
            <a:endParaRPr lang="fa-I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8966" y="1138425"/>
            <a:ext cx="8246070" cy="4733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8114933"/>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solidFill>
            <a:srgbClr val="FFFF00"/>
          </a:solidFill>
        </p:spPr>
        <p:txBody>
          <a:bodyPr>
            <a:normAutofit/>
          </a:bodyPr>
          <a:lstStyle/>
          <a:p>
            <a:pPr algn="ctr"/>
            <a:r>
              <a:rPr lang="fa-IR" sz="2800" dirty="0" smtClean="0">
                <a:solidFill>
                  <a:srgbClr val="FF0000"/>
                </a:solidFill>
                <a:cs typeface="B Titr" pitchFamily="2" charset="-78"/>
              </a:rPr>
              <a:t>شرطی </a:t>
            </a:r>
            <a:r>
              <a:rPr lang="fa-IR" sz="2800" dirty="0">
                <a:solidFill>
                  <a:srgbClr val="FF0000"/>
                </a:solidFill>
                <a:cs typeface="B Titr" pitchFamily="2" charset="-78"/>
              </a:rPr>
              <a:t>سازی </a:t>
            </a:r>
            <a:r>
              <a:rPr lang="fa-IR" sz="2800" dirty="0" smtClean="0">
                <a:solidFill>
                  <a:srgbClr val="FF0000"/>
                </a:solidFill>
                <a:cs typeface="B Titr" pitchFamily="2" charset="-78"/>
              </a:rPr>
              <a:t>کلاسیک</a:t>
            </a:r>
            <a:endParaRPr lang="fa-IR" sz="2800" dirty="0">
              <a:solidFill>
                <a:srgbClr val="FF0000"/>
              </a:solidFill>
              <a:cs typeface="B Titr" pitchFamily="2" charset="-78"/>
            </a:endParaRPr>
          </a:p>
        </p:txBody>
      </p:sp>
      <p:sp>
        <p:nvSpPr>
          <p:cNvPr id="3" name="Content Placeholder 2"/>
          <p:cNvSpPr>
            <a:spLocks noGrp="1"/>
          </p:cNvSpPr>
          <p:nvPr>
            <p:ph idx="1"/>
          </p:nvPr>
        </p:nvSpPr>
        <p:spPr>
          <a:xfrm>
            <a:off x="467544" y="1052736"/>
            <a:ext cx="8229600" cy="5544616"/>
          </a:xfrm>
        </p:spPr>
        <p:txBody>
          <a:bodyPr>
            <a:normAutofit/>
          </a:bodyPr>
          <a:lstStyle/>
          <a:p>
            <a:pPr algn="just" rtl="1">
              <a:buFont typeface="Wingdings" pitchFamily="2" charset="2"/>
              <a:buChar char="v"/>
            </a:pPr>
            <a:r>
              <a:rPr lang="fa-IR" sz="2400" dirty="0" smtClean="0">
                <a:cs typeface="B Titr" panose="00000700000000000000" pitchFamily="2" charset="-78"/>
              </a:rPr>
              <a:t>محرکهای </a:t>
            </a:r>
            <a:r>
              <a:rPr lang="fa-IR" sz="2400" dirty="0">
                <a:cs typeface="B Titr" panose="00000700000000000000" pitchFamily="2" charset="-78"/>
              </a:rPr>
              <a:t>غیر شرطی (طبیعی) تقریباً همیشه از لحاظ زیستی رویدادهای </a:t>
            </a:r>
            <a:r>
              <a:rPr lang="fa-IR" sz="2400" dirty="0" smtClean="0">
                <a:cs typeface="B Titr" panose="00000700000000000000" pitchFamily="2" charset="-78"/>
              </a:rPr>
              <a:t>مهم </a:t>
            </a:r>
            <a:r>
              <a:rPr lang="fa-IR" sz="2400" dirty="0">
                <a:cs typeface="B Titr" panose="00000700000000000000" pitchFamily="2" charset="-78"/>
              </a:rPr>
              <a:t>و معنادار </a:t>
            </a:r>
            <a:r>
              <a:rPr lang="fa-IR" sz="2400" dirty="0" smtClean="0">
                <a:cs typeface="B Titr" panose="00000700000000000000" pitchFamily="2" charset="-78"/>
              </a:rPr>
              <a:t>هستند، </a:t>
            </a:r>
            <a:r>
              <a:rPr lang="fa-IR" sz="2400" dirty="0">
                <a:cs typeface="B Titr" panose="00000700000000000000" pitchFamily="2" charset="-78"/>
              </a:rPr>
              <a:t>بنابراین نقش شرطی سازی کلاسیک این است که ارگانیسم را قادر سازد تا رویدادهای مهمی مثل غذا یا درد را پیش بینی کنند</a:t>
            </a:r>
            <a:r>
              <a:rPr lang="fa-IR" sz="2400" dirty="0" smtClean="0">
                <a:cs typeface="B Titr" panose="00000700000000000000" pitchFamily="2" charset="-78"/>
              </a:rPr>
              <a:t>.</a:t>
            </a:r>
          </a:p>
          <a:p>
            <a:pPr algn="just" rtl="1">
              <a:buFont typeface="Wingdings" pitchFamily="2" charset="2"/>
              <a:buChar char="v"/>
            </a:pPr>
            <a:r>
              <a:rPr lang="fa-IR" sz="2400" dirty="0">
                <a:cs typeface="B Titr" panose="00000700000000000000" pitchFamily="2" charset="-78"/>
              </a:rPr>
              <a:t> همچنین شرطی سازی تنها هنگامی ثمربخش خواهد بود که محرک شرطی بر محرک غیر شرطی مقدم شود. </a:t>
            </a:r>
            <a:endParaRPr lang="fa-IR" sz="2400" dirty="0" smtClean="0">
              <a:cs typeface="B Titr" panose="00000700000000000000" pitchFamily="2" charset="-78"/>
            </a:endParaRPr>
          </a:p>
          <a:p>
            <a:pPr algn="just" rtl="1">
              <a:buFont typeface="Wingdings" pitchFamily="2" charset="2"/>
              <a:buChar char="v"/>
            </a:pPr>
            <a:r>
              <a:rPr lang="fa-IR" sz="2400" dirty="0" smtClean="0">
                <a:cs typeface="B Titr" panose="00000700000000000000" pitchFamily="2" charset="-78"/>
              </a:rPr>
              <a:t>یعنی محرک </a:t>
            </a:r>
            <a:r>
              <a:rPr lang="fa-IR" sz="2400" dirty="0">
                <a:cs typeface="B Titr" panose="00000700000000000000" pitchFamily="2" charset="-78"/>
              </a:rPr>
              <a:t>شرطی که همزمان با محرک غیر شرطی یا پس از آن </a:t>
            </a:r>
            <a:r>
              <a:rPr lang="fa-IR" sz="2400" dirty="0" smtClean="0">
                <a:cs typeface="B Titr" panose="00000700000000000000" pitchFamily="2" charset="-78"/>
              </a:rPr>
              <a:t>ارایه </a:t>
            </a:r>
            <a:r>
              <a:rPr lang="fa-IR" sz="2400" dirty="0">
                <a:cs typeface="B Titr" panose="00000700000000000000" pitchFamily="2" charset="-78"/>
              </a:rPr>
              <a:t>شود، خیلی پیش بینی کننده نخواهد </a:t>
            </a:r>
            <a:r>
              <a:rPr lang="fa-IR" sz="2400" dirty="0" smtClean="0">
                <a:cs typeface="B Titr" panose="00000700000000000000" pitchFamily="2" charset="-78"/>
              </a:rPr>
              <a:t>بود.</a:t>
            </a:r>
          </a:p>
          <a:p>
            <a:pPr algn="just" rtl="1">
              <a:buFont typeface="Wingdings" pitchFamily="2" charset="2"/>
              <a:buChar char="v"/>
            </a:pPr>
            <a:endParaRPr lang="fa-IR" sz="2400" dirty="0" smtClean="0">
              <a:cs typeface="B Titr" panose="00000700000000000000" pitchFamily="2" charset="-78"/>
            </a:endParaRPr>
          </a:p>
          <a:p>
            <a:pPr algn="just" rtl="1">
              <a:buFont typeface="Wingdings" pitchFamily="2" charset="2"/>
              <a:buChar char="v"/>
            </a:pPr>
            <a:endParaRPr lang="fa-IR" sz="2400" dirty="0">
              <a:cs typeface="B Titr" panose="00000700000000000000"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6</a:t>
            </a:fld>
            <a:endParaRPr lang="fa-IR"/>
          </a:p>
        </p:txBody>
      </p:sp>
    </p:spTree>
    <p:extLst>
      <p:ext uri="{BB962C8B-B14F-4D97-AF65-F5344CB8AC3E}">
        <p14:creationId xmlns:p14="http://schemas.microsoft.com/office/powerpoint/2010/main" val="11035731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smtClean="0">
                <a:solidFill>
                  <a:srgbClr val="FF0000"/>
                </a:solidFill>
                <a:cs typeface="B Titr" pitchFamily="2" charset="-78"/>
              </a:rPr>
              <a:t>رفتارگرایی و یادگیری اجتماعی</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1291130"/>
            <a:ext cx="8229600" cy="4428445"/>
          </a:xfrm>
        </p:spPr>
        <p:txBody>
          <a:bodyPr>
            <a:normAutofit/>
          </a:bodyPr>
          <a:lstStyle/>
          <a:p>
            <a:pPr marL="0" indent="0" algn="just" rtl="1">
              <a:buNone/>
            </a:pPr>
            <a:endParaRPr lang="fa-IR" dirty="0">
              <a:cs typeface="B Titr" pitchFamily="2" charset="-78"/>
            </a:endParaRPr>
          </a:p>
          <a:p>
            <a:pPr algn="just" rtl="1">
              <a:buFont typeface="Wingdings" pitchFamily="2" charset="2"/>
              <a:buChar char="v"/>
            </a:pPr>
            <a:r>
              <a:rPr lang="fa-IR" dirty="0" smtClean="0">
                <a:cs typeface="B Titr" pitchFamily="2" charset="-78"/>
              </a:rPr>
              <a:t>کاربرد </a:t>
            </a:r>
            <a:r>
              <a:rPr lang="fa-IR" dirty="0">
                <a:cs typeface="B Titr" pitchFamily="2" charset="-78"/>
              </a:rPr>
              <a:t>شرطی سازی کلاسیک </a:t>
            </a:r>
            <a:endParaRPr lang="fa-IR" dirty="0" smtClean="0">
              <a:cs typeface="B Titr" pitchFamily="2" charset="-78"/>
            </a:endParaRPr>
          </a:p>
          <a:p>
            <a:pPr algn="just" rtl="1">
              <a:buFont typeface="Wingdings" pitchFamily="2" charset="2"/>
              <a:buChar char="v"/>
            </a:pPr>
            <a:r>
              <a:rPr lang="fa-IR" dirty="0" smtClean="0">
                <a:cs typeface="B Titr" pitchFamily="2" charset="-78"/>
              </a:rPr>
              <a:t>مرتبط ساختن تجربه‌های </a:t>
            </a:r>
            <a:r>
              <a:rPr lang="fa-IR" dirty="0">
                <a:cs typeface="B Titr" pitchFamily="2" charset="-78"/>
              </a:rPr>
              <a:t>عاطفی </a:t>
            </a:r>
            <a:r>
              <a:rPr lang="fa-IR" dirty="0" smtClean="0">
                <a:cs typeface="B Titr" pitchFamily="2" charset="-78"/>
              </a:rPr>
              <a:t>مثبت و منفی به </a:t>
            </a:r>
            <a:r>
              <a:rPr lang="fa-IR" dirty="0">
                <a:cs typeface="B Titr" pitchFamily="2" charset="-78"/>
              </a:rPr>
              <a:t>یادگیری </a:t>
            </a:r>
            <a:r>
              <a:rPr lang="fa-IR" dirty="0" smtClean="0">
                <a:cs typeface="B Titr" pitchFamily="2" charset="-78"/>
              </a:rPr>
              <a:t>و مدرسه</a:t>
            </a:r>
          </a:p>
        </p:txBody>
      </p:sp>
      <p:sp>
        <p:nvSpPr>
          <p:cNvPr id="4" name="Slide Number Placeholder 3"/>
          <p:cNvSpPr>
            <a:spLocks noGrp="1"/>
          </p:cNvSpPr>
          <p:nvPr>
            <p:ph type="sldNum" sz="quarter" idx="12"/>
          </p:nvPr>
        </p:nvSpPr>
        <p:spPr/>
        <p:txBody>
          <a:bodyPr/>
          <a:lstStyle/>
          <a:p>
            <a:fld id="{221947D8-F89B-4E30-9AFC-72B6C3B72886}" type="slidenum">
              <a:rPr lang="fa-IR" smtClean="0"/>
              <a:pPr/>
              <a:t>7</a:t>
            </a:fld>
            <a:endParaRPr lang="fa-IR"/>
          </a:p>
        </p:txBody>
      </p:sp>
    </p:spTree>
    <p:extLst>
      <p:ext uri="{BB962C8B-B14F-4D97-AF65-F5344CB8AC3E}">
        <p14:creationId xmlns:p14="http://schemas.microsoft.com/office/powerpoint/2010/main" val="2356228929"/>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smtClean="0">
                <a:solidFill>
                  <a:srgbClr val="FF0000"/>
                </a:solidFill>
                <a:cs typeface="B Titr" pitchFamily="2" charset="-78"/>
              </a:rPr>
              <a:t>رفتارگرایی و یادگیری اجتماعی</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1291130"/>
            <a:ext cx="8229600" cy="4428445"/>
          </a:xfrm>
        </p:spPr>
        <p:txBody>
          <a:bodyPr>
            <a:normAutofit/>
          </a:bodyPr>
          <a:lstStyle/>
          <a:p>
            <a:pPr marL="0" indent="0" algn="just" rtl="1">
              <a:buNone/>
            </a:pPr>
            <a:endParaRPr lang="fa-IR" dirty="0">
              <a:cs typeface="B Titr" pitchFamily="2" charset="-78"/>
            </a:endParaRPr>
          </a:p>
          <a:p>
            <a:pPr algn="just" rtl="1">
              <a:buFont typeface="Wingdings" pitchFamily="2" charset="2"/>
              <a:buChar char="v"/>
            </a:pPr>
            <a:r>
              <a:rPr lang="fa-IR" dirty="0">
                <a:cs typeface="B Titr" pitchFamily="2" charset="-78"/>
              </a:rPr>
              <a:t>جان واتسون </a:t>
            </a:r>
            <a:r>
              <a:rPr lang="fa-IR" dirty="0" smtClean="0">
                <a:cs typeface="B Titr" pitchFamily="2" charset="-78"/>
              </a:rPr>
              <a:t>را </a:t>
            </a:r>
            <a:r>
              <a:rPr lang="fa-IR" dirty="0">
                <a:cs typeface="B Titr" pitchFamily="2" charset="-78"/>
              </a:rPr>
              <a:t>می‌توان از بزرگترین روانشناسان قرن بیستم دانست</a:t>
            </a:r>
            <a:r>
              <a:rPr lang="fa-IR" dirty="0" smtClean="0">
                <a:cs typeface="B Titr" pitchFamily="2" charset="-78"/>
              </a:rPr>
              <a:t>.</a:t>
            </a:r>
          </a:p>
          <a:p>
            <a:pPr algn="just" rtl="1">
              <a:buFont typeface="Wingdings" pitchFamily="2" charset="2"/>
              <a:buChar char="v"/>
            </a:pPr>
            <a:r>
              <a:rPr lang="fa-IR" dirty="0">
                <a:cs typeface="B Titr" pitchFamily="2" charset="-78"/>
              </a:rPr>
              <a:t>اگر چه واتسون، نقش داشته‌های اولیه و طبیعی موجودات را رد نمی‌کرد و می‌پذیرفت، اما بر این باور بود که </a:t>
            </a:r>
            <a:r>
              <a:rPr lang="fa-IR" dirty="0">
                <a:solidFill>
                  <a:srgbClr val="FF0000"/>
                </a:solidFill>
                <a:cs typeface="B Titr" pitchFamily="2" charset="-78"/>
              </a:rPr>
              <a:t>نقش محیط در رشد و تربیتِ فرد</a:t>
            </a:r>
            <a:r>
              <a:rPr lang="fa-IR" dirty="0">
                <a:cs typeface="B Titr" pitchFamily="2" charset="-78"/>
              </a:rPr>
              <a:t>، بسیار بیشتر از آن چیزی است که روانشناسان در نظر می‌گیرند</a:t>
            </a:r>
            <a:r>
              <a:rPr lang="fa-IR" dirty="0" smtClean="0">
                <a:cs typeface="B Titr" pitchFamily="2" charset="-78"/>
              </a:rPr>
              <a:t>.</a:t>
            </a:r>
          </a:p>
          <a:p>
            <a:pPr algn="just" rtl="1">
              <a:buFont typeface="Wingdings" pitchFamily="2" charset="2"/>
              <a:buChar char="v"/>
            </a:pPr>
            <a:r>
              <a:rPr lang="fa-IR" dirty="0">
                <a:cs typeface="B Titr" pitchFamily="2" charset="-78"/>
              </a:rPr>
              <a:t>دغدغه‌ی جان واتسون، </a:t>
            </a:r>
            <a:r>
              <a:rPr lang="fa-IR" dirty="0">
                <a:solidFill>
                  <a:srgbClr val="FF0000"/>
                </a:solidFill>
                <a:cs typeface="B Titr" pitchFamily="2" charset="-78"/>
              </a:rPr>
              <a:t>پیش بینی و کنترل رفتار </a:t>
            </a:r>
            <a:r>
              <a:rPr lang="fa-IR" dirty="0">
                <a:cs typeface="B Titr" pitchFamily="2" charset="-78"/>
              </a:rPr>
              <a:t>بود. </a:t>
            </a: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8</a:t>
            </a:fld>
            <a:endParaRPr lang="fa-IR"/>
          </a:p>
        </p:txBody>
      </p:sp>
    </p:spTree>
    <p:extLst>
      <p:ext uri="{BB962C8B-B14F-4D97-AF65-F5344CB8AC3E}">
        <p14:creationId xmlns:p14="http://schemas.microsoft.com/office/powerpoint/2010/main" val="714504466"/>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smtClean="0">
                <a:solidFill>
                  <a:srgbClr val="FF0000"/>
                </a:solidFill>
                <a:cs typeface="B Titr" pitchFamily="2" charset="-78"/>
              </a:rPr>
              <a:t>رفتارگرایی و یادگیری اجتماعی</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1291130"/>
            <a:ext cx="8229600" cy="4428445"/>
          </a:xfrm>
        </p:spPr>
        <p:txBody>
          <a:bodyPr>
            <a:normAutofit/>
          </a:bodyPr>
          <a:lstStyle/>
          <a:p>
            <a:pPr marL="0" indent="0" algn="just" rtl="1">
              <a:buNone/>
            </a:pPr>
            <a:endParaRPr lang="fa-IR" dirty="0">
              <a:cs typeface="B Titr" pitchFamily="2" charset="-78"/>
            </a:endParaRPr>
          </a:p>
          <a:p>
            <a:pPr algn="just" rtl="1">
              <a:buFont typeface="Wingdings" pitchFamily="2" charset="2"/>
              <a:buChar char="v"/>
            </a:pPr>
            <a:r>
              <a:rPr lang="fa-IR" dirty="0">
                <a:cs typeface="B Titr" pitchFamily="2" charset="-78"/>
              </a:rPr>
              <a:t>جان واتسون </a:t>
            </a:r>
            <a:r>
              <a:rPr lang="fa-IR" dirty="0" smtClean="0">
                <a:cs typeface="B Titr" pitchFamily="2" charset="-78"/>
              </a:rPr>
              <a:t>و شرطی سازی هیجان ها در انسان</a:t>
            </a:r>
          </a:p>
          <a:p>
            <a:pPr algn="just" rtl="1">
              <a:buFont typeface="Wingdings" pitchFamily="2" charset="2"/>
              <a:buChar char="v"/>
            </a:pPr>
            <a:r>
              <a:rPr lang="fa-IR" dirty="0" smtClean="0">
                <a:cs typeface="B Titr" pitchFamily="2" charset="-78"/>
              </a:rPr>
              <a:t>واتسون هیجان</a:t>
            </a:r>
            <a:r>
              <a:rPr lang="en-US" dirty="0" smtClean="0">
                <a:cs typeface="B Titr" pitchFamily="2" charset="-78"/>
              </a:rPr>
              <a:t> </a:t>
            </a:r>
            <a:r>
              <a:rPr lang="fa-IR" dirty="0" smtClean="0">
                <a:cs typeface="B Titr" pitchFamily="2" charset="-78"/>
              </a:rPr>
              <a:t>ها </a:t>
            </a:r>
            <a:r>
              <a:rPr lang="fa-IR" dirty="0">
                <a:cs typeface="B Titr" pitchFamily="2" charset="-78"/>
              </a:rPr>
              <a:t>صرفا </a:t>
            </a:r>
            <a:r>
              <a:rPr lang="fa-IR" dirty="0" smtClean="0">
                <a:cs typeface="B Titr" pitchFamily="2" charset="-78"/>
              </a:rPr>
              <a:t>پاسخ</a:t>
            </a:r>
            <a:r>
              <a:rPr lang="en-US" dirty="0" smtClean="0">
                <a:cs typeface="B Titr" pitchFamily="2" charset="-78"/>
              </a:rPr>
              <a:t> </a:t>
            </a:r>
            <a:r>
              <a:rPr lang="fa-IR" dirty="0" smtClean="0">
                <a:cs typeface="B Titr" pitchFamily="2" charset="-78"/>
              </a:rPr>
              <a:t>های </a:t>
            </a:r>
            <a:r>
              <a:rPr lang="fa-IR" dirty="0">
                <a:cs typeface="B Titr" pitchFamily="2" charset="-78"/>
              </a:rPr>
              <a:t>بدنی به </a:t>
            </a:r>
            <a:r>
              <a:rPr lang="fa-IR" dirty="0" smtClean="0">
                <a:cs typeface="B Titr" pitchFamily="2" charset="-78"/>
              </a:rPr>
              <a:t>محرک</a:t>
            </a:r>
            <a:r>
              <a:rPr lang="en-US" dirty="0" smtClean="0">
                <a:cs typeface="B Titr" pitchFamily="2" charset="-78"/>
              </a:rPr>
              <a:t> </a:t>
            </a:r>
            <a:r>
              <a:rPr lang="fa-IR" dirty="0" smtClean="0">
                <a:cs typeface="B Titr" pitchFamily="2" charset="-78"/>
              </a:rPr>
              <a:t>های </a:t>
            </a:r>
            <a:r>
              <a:rPr lang="fa-IR" dirty="0">
                <a:cs typeface="B Titr" pitchFamily="2" charset="-78"/>
              </a:rPr>
              <a:t>خاصی </a:t>
            </a:r>
            <a:r>
              <a:rPr lang="fa-IR" dirty="0" smtClean="0">
                <a:cs typeface="B Titr" pitchFamily="2" charset="-78"/>
              </a:rPr>
              <a:t>می داند. </a:t>
            </a:r>
          </a:p>
          <a:p>
            <a:pPr algn="just" rtl="1">
              <a:buFont typeface="Wingdings" pitchFamily="2" charset="2"/>
              <a:buChar char="v"/>
            </a:pPr>
            <a:r>
              <a:rPr lang="fa-IR" dirty="0" smtClean="0">
                <a:cs typeface="B Titr" pitchFamily="2" charset="-78"/>
              </a:rPr>
              <a:t>محرکی </a:t>
            </a:r>
            <a:r>
              <a:rPr lang="fa-IR" dirty="0">
                <a:cs typeface="B Titr" pitchFamily="2" charset="-78"/>
              </a:rPr>
              <a:t>مثل حضور یک حمله کننده تغییرات درونی بدنی ، مثل ضربان قلب و </a:t>
            </a:r>
            <a:r>
              <a:rPr lang="fa-IR" dirty="0" smtClean="0">
                <a:cs typeface="B Titr" pitchFamily="2" charset="-78"/>
              </a:rPr>
              <a:t>پاسخ</a:t>
            </a:r>
            <a:r>
              <a:rPr lang="en-US" dirty="0" smtClean="0">
                <a:cs typeface="B Titr" pitchFamily="2" charset="-78"/>
              </a:rPr>
              <a:t> </a:t>
            </a:r>
            <a:r>
              <a:rPr lang="fa-IR" dirty="0" smtClean="0">
                <a:cs typeface="B Titr" pitchFamily="2" charset="-78"/>
              </a:rPr>
              <a:t>های </a:t>
            </a:r>
            <a:r>
              <a:rPr lang="fa-IR" dirty="0">
                <a:cs typeface="B Titr" pitchFamily="2" charset="-78"/>
              </a:rPr>
              <a:t>آشکار یادگرفته شده مقتضی را ایجاد کنند. </a:t>
            </a:r>
            <a:endParaRPr lang="fa-IR" dirty="0" smtClean="0">
              <a:cs typeface="B Titr" pitchFamily="2" charset="-78"/>
            </a:endParaRPr>
          </a:p>
          <a:p>
            <a:pPr algn="just" rtl="1">
              <a:buFont typeface="Wingdings" pitchFamily="2" charset="2"/>
              <a:buChar char="v"/>
            </a:pPr>
            <a:r>
              <a:rPr lang="fa-IR" dirty="0" smtClean="0">
                <a:cs typeface="B Titr" pitchFamily="2" charset="-78"/>
              </a:rPr>
              <a:t>این </a:t>
            </a:r>
            <a:r>
              <a:rPr lang="fa-IR" dirty="0">
                <a:cs typeface="B Titr" pitchFamily="2" charset="-78"/>
              </a:rPr>
              <a:t>نظریه به هیچ نوع ادراک هشیارانه هیجان یا </a:t>
            </a:r>
            <a:r>
              <a:rPr lang="fa-IR" dirty="0" smtClean="0">
                <a:cs typeface="B Titr" pitchFamily="2" charset="-78"/>
              </a:rPr>
              <a:t>احساس</a:t>
            </a:r>
            <a:r>
              <a:rPr lang="en-US" dirty="0" smtClean="0">
                <a:cs typeface="B Titr" pitchFamily="2" charset="-78"/>
              </a:rPr>
              <a:t> </a:t>
            </a:r>
            <a:r>
              <a:rPr lang="fa-IR" dirty="0" smtClean="0">
                <a:cs typeface="B Titr" pitchFamily="2" charset="-78"/>
              </a:rPr>
              <a:t>های </a:t>
            </a:r>
            <a:r>
              <a:rPr lang="fa-IR" dirty="0">
                <a:cs typeface="B Titr" pitchFamily="2" charset="-78"/>
              </a:rPr>
              <a:t>حاصل از اعضا درونی اشاره نمی کند. </a:t>
            </a:r>
            <a:endParaRPr lang="fa-IR" dirty="0" smtClean="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9</a:t>
            </a:fld>
            <a:endParaRPr lang="fa-IR"/>
          </a:p>
        </p:txBody>
      </p:sp>
    </p:spTree>
    <p:extLst>
      <p:ext uri="{BB962C8B-B14F-4D97-AF65-F5344CB8AC3E}">
        <p14:creationId xmlns:p14="http://schemas.microsoft.com/office/powerpoint/2010/main" val="1105855880"/>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1941</TotalTime>
  <Words>1396</Words>
  <Application>Microsoft Office PowerPoint</Application>
  <PresentationFormat>On-screen Show (4:3)</PresentationFormat>
  <Paragraphs>157</Paragraphs>
  <Slides>27</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27</vt:i4>
      </vt:variant>
    </vt:vector>
  </HeadingPairs>
  <TitlesOfParts>
    <vt:vector size="36" baseType="lpstr">
      <vt:lpstr>Arial</vt:lpstr>
      <vt:lpstr>B Nazanin</vt:lpstr>
      <vt:lpstr>B Titr</vt:lpstr>
      <vt:lpstr>Calibri</vt:lpstr>
      <vt:lpstr>Tahoma</vt:lpstr>
      <vt:lpstr>Times New Roman</vt:lpstr>
      <vt:lpstr>Wingdings</vt:lpstr>
      <vt:lpstr>Office Theme</vt:lpstr>
      <vt:lpstr>4_Office Theme</vt:lpstr>
      <vt:lpstr>PowerPoint Presentation</vt:lpstr>
      <vt:lpstr>رفتارگرایی و یادگیری اجتماعی</vt:lpstr>
      <vt:lpstr>رفتارگرایی و یادگیری اجتماعی</vt:lpstr>
      <vt:lpstr>رفتارگرایی و یادگیری اجتماعی</vt:lpstr>
      <vt:lpstr>شرطی سازی کلاسیک</vt:lpstr>
      <vt:lpstr>شرطی سازی کلاسیک</vt:lpstr>
      <vt:lpstr>رفتارگرایی و یادگیری اجتماعی</vt:lpstr>
      <vt:lpstr>رفتارگرایی و یادگیری اجتماعی</vt:lpstr>
      <vt:lpstr>رفتارگرایی و یادگیری اجتماعی</vt:lpstr>
      <vt:lpstr>رفتارگرایی و یادگیری اجتماعی</vt:lpstr>
      <vt:lpstr>نظریه شرطی سازی کنشگر</vt:lpstr>
      <vt:lpstr>نظریه شرطی سازی کنشگر</vt:lpstr>
      <vt:lpstr>نظریه شرطی سازی کنشگر</vt:lpstr>
      <vt:lpstr>نظریه شرطی سازی کنشگر</vt:lpstr>
      <vt:lpstr>نظریه شرطی سازی کنشگر</vt:lpstr>
      <vt:lpstr>نظریه شرطی سازی کنشگر</vt:lpstr>
      <vt:lpstr>نظریه شرطی سازی کنشگر</vt:lpstr>
      <vt:lpstr>نظریه شرطی سازی کنشگر</vt:lpstr>
      <vt:lpstr>خلاصه بحث</vt:lpstr>
      <vt:lpstr>نظریه یادگیری اجتماعی</vt:lpstr>
      <vt:lpstr>نظریه یادگیری اجتماعی</vt:lpstr>
      <vt:lpstr>نظریه یادگیری اجتماعی</vt:lpstr>
      <vt:lpstr>نظریه یادگیری اجتماعی</vt:lpstr>
      <vt:lpstr>نظریه یادگیری اجتماعی</vt:lpstr>
      <vt:lpstr>نظریه یادگیری اجتماعی</vt:lpstr>
      <vt:lpstr>نظریه یادگیری اجتماعی</vt:lpstr>
      <vt:lpstr>خدمات و نقطه ضعف های رفتارگرایی و یادگیری اجتماعی</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araz</cp:lastModifiedBy>
  <cp:revision>341</cp:revision>
  <dcterms:created xsi:type="dcterms:W3CDTF">2013-08-21T19:17:07Z</dcterms:created>
  <dcterms:modified xsi:type="dcterms:W3CDTF">2020-04-19T06:20:07Z</dcterms:modified>
</cp:coreProperties>
</file>