
<file path=[Content_Types].xml><?xml version="1.0" encoding="utf-8"?>
<Types xmlns="http://schemas.openxmlformats.org/package/2006/content-types">
  <Default Extension="png" ContentType="image/png"/>
  <Default Extension="jpeg" ContentType="image/jpeg"/>
  <Default Extension="m4a" ContentType="audio/mp4"/>
  <Default Extension="amr" ContentType="audio/unknown"/>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6" r:id="rId2"/>
  </p:sldMasterIdLst>
  <p:notesMasterIdLst>
    <p:notesMasterId r:id="rId19"/>
  </p:notesMasterIdLst>
  <p:sldIdLst>
    <p:sldId id="260" r:id="rId3"/>
    <p:sldId id="261" r:id="rId4"/>
    <p:sldId id="257" r:id="rId5"/>
    <p:sldId id="282" r:id="rId6"/>
    <p:sldId id="287" r:id="rId7"/>
    <p:sldId id="470" r:id="rId8"/>
    <p:sldId id="471" r:id="rId9"/>
    <p:sldId id="527" r:id="rId10"/>
    <p:sldId id="304" r:id="rId11"/>
    <p:sldId id="305" r:id="rId12"/>
    <p:sldId id="310" r:id="rId13"/>
    <p:sldId id="306" r:id="rId14"/>
    <p:sldId id="307" r:id="rId15"/>
    <p:sldId id="528" r:id="rId16"/>
    <p:sldId id="308" r:id="rId17"/>
    <p:sldId id="51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E0000"/>
    <a:srgbClr val="157FFF"/>
    <a:srgbClr val="F7E289"/>
    <a:srgbClr val="FF9E1D"/>
    <a:srgbClr val="D68B1C"/>
    <a:srgbClr val="D09622"/>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06" autoAdjust="0"/>
    <p:restoredTop sz="84192" autoAdjust="0"/>
  </p:normalViewPr>
  <p:slideViewPr>
    <p:cSldViewPr>
      <p:cViewPr varScale="1">
        <p:scale>
          <a:sx n="62" d="100"/>
          <a:sy n="62" d="100"/>
        </p:scale>
        <p:origin x="1560" y="60"/>
      </p:cViewPr>
      <p:guideLst>
        <p:guide orient="horz" pos="2160"/>
        <p:guide pos="2880"/>
      </p:guideLst>
    </p:cSldViewPr>
  </p:slideViewPr>
  <p:notesTextViewPr>
    <p:cViewPr>
      <p:scale>
        <a:sx n="3" d="2"/>
        <a:sy n="3" d="2"/>
      </p:scale>
      <p:origin x="0" y="0"/>
    </p:cViewPr>
  </p:notesTextViewPr>
  <p:gridSpacing cx="152705" cy="152705"/>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889F4C-472A-4147-B528-B3037C8F62C9}" type="datetimeFigureOut">
              <a:rPr lang="en-US" smtClean="0"/>
              <a:t>3/8/2020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8AA5A4-10AA-47AE-AB4E-CAC41C62346A}" type="slidenum">
              <a:rPr lang="en-US" smtClean="0"/>
              <a:t>‹#›</a:t>
            </a:fld>
            <a:endParaRPr lang="en-US"/>
          </a:p>
        </p:txBody>
      </p:sp>
    </p:spTree>
    <p:extLst>
      <p:ext uri="{BB962C8B-B14F-4D97-AF65-F5344CB8AC3E}">
        <p14:creationId xmlns:p14="http://schemas.microsoft.com/office/powerpoint/2010/main" val="2744737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cs typeface="Arial" charset="0"/>
            </a:endParaRP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6D29CB2B-9B74-4A0E-AE76-C509FB8B11E3}" type="slidenum">
              <a:rPr lang="fa-IR" altLang="en-US">
                <a:solidFill>
                  <a:srgbClr val="000000"/>
                </a:solidFill>
                <a:latin typeface="Times New Roman" pitchFamily="18" charset="0"/>
              </a:rPr>
              <a:pPr eaLnBrk="1" hangingPunct="1"/>
              <a:t>1</a:t>
            </a:fld>
            <a:endParaRPr lang="en-US" altLang="en-US">
              <a:solidFill>
                <a:srgbClr val="000000"/>
              </a:solidFill>
              <a:latin typeface="Times New Roman" pitchFamily="18" charset="0"/>
              <a:cs typeface="Tahoma"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253875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77607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428665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pPr/>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8936099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48965" y="527605"/>
            <a:ext cx="8551480" cy="763525"/>
          </a:xfrm>
          <a:effectLst/>
        </p:spPr>
        <p:txBody>
          <a:bodyPr>
            <a:normAutofit/>
          </a:bodyPr>
          <a:lstStyle>
            <a:lvl1pPr algn="l">
              <a:defRPr sz="3600">
                <a:solidFill>
                  <a:schemeClr val="bg2">
                    <a:lumMod val="25000"/>
                  </a:schemeClr>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48965" y="1291130"/>
            <a:ext cx="6400800" cy="610819"/>
          </a:xfrm>
        </p:spPr>
        <p:txBody>
          <a:bodyPr>
            <a:normAutofit/>
          </a:bodyPr>
          <a:lstStyle>
            <a:lvl1pPr marL="0" indent="0" algn="l">
              <a:buNone/>
              <a:defRPr sz="2600">
                <a:solidFill>
                  <a:schemeClr val="bg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253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3542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238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57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794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85893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3932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6566315" cy="61082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601669" y="1596540"/>
            <a:ext cx="8093365" cy="458115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64471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26759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066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6819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58071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27665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Content Placeholder 2"/>
          <p:cNvSpPr>
            <a:spLocks noGrp="1"/>
          </p:cNvSpPr>
          <p:nvPr>
            <p:ph sz="quarter" idx="1"/>
          </p:nvPr>
        </p:nvSpPr>
        <p:spPr>
          <a:xfrm>
            <a:off x="457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quarter" idx="2"/>
          </p:nvPr>
        </p:nvSpPr>
        <p:spPr>
          <a:xfrm>
            <a:off x="4648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half" idx="3"/>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©John Wiley &amp; Sons, Inc. 2007                  Huffman: Psychology in Action (8e)</a:t>
            </a:r>
          </a:p>
        </p:txBody>
      </p:sp>
      <p:sp>
        <p:nvSpPr>
          <p:cNvPr id="8" name="Rectangle 6"/>
          <p:cNvSpPr>
            <a:spLocks noGrp="1" noChangeArrowheads="1"/>
          </p:cNvSpPr>
          <p:nvPr>
            <p:ph type="sldNum" sz="quarter" idx="12"/>
          </p:nvPr>
        </p:nvSpPr>
        <p:spPr>
          <a:ln/>
        </p:spPr>
        <p:txBody>
          <a:bodyPr/>
          <a:lstStyle>
            <a:lvl1pPr>
              <a:defRPr/>
            </a:lvl1pPr>
          </a:lstStyle>
          <a:p>
            <a:pPr>
              <a:defRPr/>
            </a:pPr>
            <a:fld id="{1752BD06-436E-44F6-9E9B-145A0AE75AED}"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20502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7"/>
            <a:ext cx="8229600" cy="1139825"/>
          </a:xfrm>
        </p:spPr>
        <p:txBody>
          <a:bodyPr/>
          <a:lstStyle/>
          <a:p>
            <a:r>
              <a:rPr lang="en-US" smtClean="0"/>
              <a:t>Click to edit Master title style</a:t>
            </a:r>
            <a:endParaRPr lang="fa-IR"/>
          </a:p>
        </p:txBody>
      </p:sp>
      <p:sp>
        <p:nvSpPr>
          <p:cNvPr id="3" name="Text Placeholder 2"/>
          <p:cNvSpPr>
            <a:spLocks noGrp="1"/>
          </p:cNvSpPr>
          <p:nvPr>
            <p:ph type="body" sz="half" idx="1"/>
          </p:nvPr>
        </p:nvSpPr>
        <p:spPr>
          <a:xfrm>
            <a:off x="457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4"/>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prstClr val="black">
                  <a:tint val="75000"/>
                </a:prstClr>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solidFill>
                  <a:prstClr val="black">
                    <a:tint val="75000"/>
                  </a:prstClr>
                </a:solidFill>
              </a:rPr>
              <a:t>©John Wiley &amp; Sons, Inc. 2007                  Huffman: Psychology in Action (8e)</a:t>
            </a:r>
          </a:p>
        </p:txBody>
      </p:sp>
      <p:sp>
        <p:nvSpPr>
          <p:cNvPr id="7" name="Rectangle 6"/>
          <p:cNvSpPr>
            <a:spLocks noGrp="1" noChangeArrowheads="1"/>
          </p:cNvSpPr>
          <p:nvPr>
            <p:ph type="sldNum" sz="quarter" idx="12"/>
          </p:nvPr>
        </p:nvSpPr>
        <p:spPr>
          <a:ln/>
        </p:spPr>
        <p:txBody>
          <a:bodyPr/>
          <a:lstStyle>
            <a:lvl1pPr>
              <a:defRPr/>
            </a:lvl1pPr>
          </a:lstStyle>
          <a:p>
            <a:pPr>
              <a:defRPr/>
            </a:pPr>
            <a:fld id="{21AAEFAD-DD6C-4EDF-A2F1-831CBBD31740}"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185969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823310" y="527605"/>
            <a:ext cx="7016195" cy="684885"/>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1823310" y="1443835"/>
            <a:ext cx="7016195" cy="4275740"/>
          </a:xfrm>
        </p:spPr>
        <p:txBody>
          <a:bodyPr/>
          <a:lstStyle>
            <a:lvl1pPr>
              <a:defRPr sz="28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53074F12-AA26-4AC8-9962-C36BB8F32554}" type="datetimeFigureOut">
              <a:rPr lang="en-US" smtClean="0"/>
              <a:pPr/>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1629391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074F12-AA26-4AC8-9962-C36BB8F32554}" type="datetimeFigureOut">
              <a:rPr lang="en-US" smtClean="0"/>
              <a:pPr/>
              <a:t>3/8/2020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8634415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074F12-AA26-4AC8-9962-C36BB8F32554}" type="datetimeFigureOut">
              <a:rPr lang="en-US" smtClean="0"/>
              <a:pPr/>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556791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8965" y="680310"/>
            <a:ext cx="8398775" cy="532180"/>
          </a:xfrm>
        </p:spPr>
        <p:txBody>
          <a:bodyPr>
            <a:normAutofit/>
          </a:bodyPr>
          <a:lstStyle>
            <a:lvl1pPr algn="l">
              <a:defRPr sz="3600">
                <a:solidFill>
                  <a:schemeClr val="bg2">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48965" y="1443834"/>
            <a:ext cx="4123035" cy="620719"/>
          </a:xfrm>
        </p:spPr>
        <p:txBody>
          <a:bodyPr anchor="b"/>
          <a:lstStyle>
            <a:lvl1pPr marL="0" indent="0">
              <a:buNone/>
              <a:defRPr sz="2400" b="1" baseline="0">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4896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705" y="1443834"/>
            <a:ext cx="4123035" cy="620719"/>
          </a:xfrm>
        </p:spPr>
        <p:txBody>
          <a:bodyPr anchor="b"/>
          <a:lstStyle>
            <a:lvl1pPr marL="0" indent="0">
              <a:buNone/>
              <a:defRPr sz="2400" b="1">
                <a:solidFill>
                  <a:schemeClr val="bg2">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705" y="2054655"/>
            <a:ext cx="4123035" cy="3035058"/>
          </a:xfr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1229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074F12-AA26-4AC8-9962-C36BB8F32554}" type="datetimeFigureOut">
              <a:rPr lang="en-US" smtClean="0"/>
              <a:pPr/>
              <a:t>3/8/2020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029773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074F12-AA26-4AC8-9962-C36BB8F32554}" type="datetimeFigureOut">
              <a:rPr lang="en-US" smtClean="0"/>
              <a:pPr/>
              <a:t>3/8/2020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4251864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074F12-AA26-4AC8-9962-C36BB8F32554}" type="datetimeFigureOut">
              <a:rPr lang="en-US" smtClean="0"/>
              <a:pPr/>
              <a:t>3/8/2020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extLst>
      <p:ext uri="{BB962C8B-B14F-4D97-AF65-F5344CB8AC3E}">
        <p14:creationId xmlns:p14="http://schemas.microsoft.com/office/powerpoint/2010/main" val="3174452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1.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pPr/>
              <a:t>3/8/2020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pPr/>
              <a:t>‹#›</a:t>
            </a:fld>
            <a:endParaRPr lang="en-US"/>
          </a:p>
        </p:txBody>
      </p:sp>
    </p:spTree>
    <p:extLst>
      <p:ext uri="{BB962C8B-B14F-4D97-AF65-F5344CB8AC3E}">
        <p14:creationId xmlns:p14="http://schemas.microsoft.com/office/powerpoint/2010/main" val="1944039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74F12-AA26-4AC8-9962-C36BB8F32554}" type="datetimeFigureOut">
              <a:rPr lang="en-US" smtClean="0">
                <a:solidFill>
                  <a:prstClr val="black">
                    <a:tint val="75000"/>
                  </a:prstClr>
                </a:solidFill>
              </a:rPr>
              <a:pPr/>
              <a:t>3/8/2020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CC60-E8CD-4174-8B1A-7DF615B22EE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8150605"/>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amr"/><Relationship Id="rId1" Type="http://schemas.microsoft.com/office/2007/relationships/media" Target="../media/media4.amr"/><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5.amr"/><Relationship Id="rId1" Type="http://schemas.microsoft.com/office/2007/relationships/media" Target="../media/media5.amr"/><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6.amr"/><Relationship Id="rId1" Type="http://schemas.microsoft.com/office/2007/relationships/media" Target="../media/media6.amr"/><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7.amr"/><Relationship Id="rId1" Type="http://schemas.microsoft.com/office/2007/relationships/media" Target="../media/media7.amr"/><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amr"/><Relationship Id="rId1" Type="http://schemas.microsoft.com/office/2007/relationships/media" Target="../media/media2.amr"/><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3.amr"/><Relationship Id="rId1" Type="http://schemas.microsoft.com/office/2007/relationships/media" Target="../media/media3.amr"/><Relationship Id="rId5" Type="http://schemas.openxmlformats.org/officeDocument/2006/relationships/image" Target="../media/image4.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8" descr="www.haminekehast.ir-besmellah-rangi-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0" y="0"/>
            <a:ext cx="9144000" cy="6858000"/>
          </a:xfrm>
        </p:spPr>
      </p:pic>
    </p:spTree>
    <p:extLst>
      <p:ext uri="{BB962C8B-B14F-4D97-AF65-F5344CB8AC3E}">
        <p14:creationId xmlns:p14="http://schemas.microsoft.com/office/powerpoint/2010/main" val="19927920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p:cTn id="7" dur="1000" fill="hold"/>
                                        <p:tgtEl>
                                          <p:spTgt spid="15362"/>
                                        </p:tgtEl>
                                        <p:attrNameLst>
                                          <p:attrName>ppt_w</p:attrName>
                                        </p:attrNameLst>
                                      </p:cBhvr>
                                      <p:tavLst>
                                        <p:tav tm="0">
                                          <p:val>
                                            <p:fltVal val="0"/>
                                          </p:val>
                                        </p:tav>
                                        <p:tav tm="100000">
                                          <p:val>
                                            <p:strVal val="#ppt_w"/>
                                          </p:val>
                                        </p:tav>
                                      </p:tavLst>
                                    </p:anim>
                                    <p:anim calcmode="lin" valueType="num">
                                      <p:cBhvr>
                                        <p:cTn id="8" dur="1000" fill="hold"/>
                                        <p:tgtEl>
                                          <p:spTgt spid="15362"/>
                                        </p:tgtEl>
                                        <p:attrNameLst>
                                          <p:attrName>ppt_h</p:attrName>
                                        </p:attrNameLst>
                                      </p:cBhvr>
                                      <p:tavLst>
                                        <p:tav tm="0">
                                          <p:val>
                                            <p:fltVal val="0"/>
                                          </p:val>
                                        </p:tav>
                                        <p:tav tm="100000">
                                          <p:val>
                                            <p:strVal val="#ppt_h"/>
                                          </p:val>
                                        </p:tav>
                                      </p:tavLst>
                                    </p:anim>
                                    <p:anim calcmode="lin" valueType="num">
                                      <p:cBhvr>
                                        <p:cTn id="9" dur="1000" fill="hold"/>
                                        <p:tgtEl>
                                          <p:spTgt spid="15362"/>
                                        </p:tgtEl>
                                        <p:attrNameLst>
                                          <p:attrName>style.rotation</p:attrName>
                                        </p:attrNameLst>
                                      </p:cBhvr>
                                      <p:tavLst>
                                        <p:tav tm="0">
                                          <p:val>
                                            <p:fltVal val="90"/>
                                          </p:val>
                                        </p:tav>
                                        <p:tav tm="100000">
                                          <p:val>
                                            <p:fltVal val="0"/>
                                          </p:val>
                                        </p:tav>
                                      </p:tavLst>
                                    </p:anim>
                                    <p:animEffect transition="in" filter="fade">
                                      <p:cBhvr>
                                        <p:cTn id="10" dur="10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7940660" cy="610820"/>
          </a:xfrm>
          <a:solidFill>
            <a:srgbClr val="FF0000"/>
          </a:solidFill>
        </p:spPr>
        <p:txBody>
          <a:bodyPr>
            <a:normAutofit fontScale="90000"/>
          </a:bodyPr>
          <a:lstStyle/>
          <a:p>
            <a:pPr algn="ctr"/>
            <a:r>
              <a:rPr lang="fa-IR" dirty="0" smtClean="0">
                <a:solidFill>
                  <a:srgbClr val="FFFF00"/>
                </a:solidFill>
                <a:cs typeface="B Titr" pitchFamily="2" charset="-78"/>
              </a:rPr>
              <a:t>نظریه های اواسط قرن بیستم</a:t>
            </a:r>
            <a:endParaRPr lang="fa-IR" dirty="0">
              <a:solidFill>
                <a:srgbClr val="FFFF00"/>
              </a:solidFill>
              <a:cs typeface="B Titr" pitchFamily="2" charset="-78"/>
            </a:endParaRPr>
          </a:p>
        </p:txBody>
      </p:sp>
      <p:sp>
        <p:nvSpPr>
          <p:cNvPr id="3" name="Content Placeholder 2"/>
          <p:cNvSpPr>
            <a:spLocks noGrp="1"/>
          </p:cNvSpPr>
          <p:nvPr>
            <p:ph idx="1"/>
          </p:nvPr>
        </p:nvSpPr>
        <p:spPr/>
        <p:txBody>
          <a:bodyPr>
            <a:normAutofit/>
          </a:bodyPr>
          <a:lstStyle/>
          <a:p>
            <a:pPr algn="just" rtl="1">
              <a:buFont typeface="Wingdings" pitchFamily="2" charset="2"/>
              <a:buChar char="q"/>
            </a:pPr>
            <a:r>
              <a:rPr lang="fa-IR" dirty="0" smtClean="0">
                <a:latin typeface="Times New Roman" pitchFamily="18" charset="0"/>
                <a:cs typeface="B Titr" pitchFamily="2" charset="-78"/>
              </a:rPr>
              <a:t>دیدگاه روانکاوی</a:t>
            </a:r>
            <a:endParaRPr lang="en-US" dirty="0" smtClean="0">
              <a:latin typeface="Times New Roman" pitchFamily="18" charset="0"/>
              <a:cs typeface="B Titr" pitchFamily="2" charset="-78"/>
            </a:endParaRPr>
          </a:p>
          <a:p>
            <a:pPr algn="just" rtl="1">
              <a:buFont typeface="Wingdings" pitchFamily="2" charset="2"/>
              <a:buChar char="q"/>
            </a:pPr>
            <a:r>
              <a:rPr lang="fa-IR" dirty="0" smtClean="0">
                <a:latin typeface="Times New Roman" pitchFamily="18" charset="0"/>
                <a:cs typeface="B Titr" pitchFamily="2" charset="-78"/>
              </a:rPr>
              <a:t>طبق </a:t>
            </a:r>
            <a:r>
              <a:rPr lang="fa-IR" dirty="0">
                <a:latin typeface="Times New Roman" pitchFamily="18" charset="0"/>
                <a:cs typeface="B Titr" pitchFamily="2" charset="-78"/>
              </a:rPr>
              <a:t>دیدگاه روانکاوی،افراد یک رشته مراحلی را می گذرانند که در آنها با تعارض های بین </a:t>
            </a:r>
            <a:r>
              <a:rPr lang="fa-IR" dirty="0" smtClean="0">
                <a:latin typeface="Times New Roman" pitchFamily="18" charset="0"/>
                <a:cs typeface="B Titr" pitchFamily="2" charset="-78"/>
              </a:rPr>
              <a:t>سایق</a:t>
            </a:r>
            <a:r>
              <a:rPr lang="en-US" dirty="0" smtClean="0">
                <a:latin typeface="Times New Roman" pitchFamily="18" charset="0"/>
                <a:cs typeface="B Titr" pitchFamily="2" charset="-78"/>
              </a:rPr>
              <a:t> </a:t>
            </a:r>
            <a:r>
              <a:rPr lang="fa-IR" dirty="0" smtClean="0">
                <a:latin typeface="Times New Roman" pitchFamily="18" charset="0"/>
                <a:cs typeface="B Titr" pitchFamily="2" charset="-78"/>
              </a:rPr>
              <a:t>های </a:t>
            </a:r>
            <a:r>
              <a:rPr lang="fa-IR" dirty="0">
                <a:latin typeface="Times New Roman" pitchFamily="18" charset="0"/>
                <a:cs typeface="B Titr" pitchFamily="2" charset="-78"/>
              </a:rPr>
              <a:t>زیستی و انتظارات اجتماعی روبه رو می شوند. </a:t>
            </a:r>
            <a:endParaRPr lang="en-US" dirty="0" smtClean="0">
              <a:latin typeface="Times New Roman" pitchFamily="18" charset="0"/>
              <a:cs typeface="B Titr" pitchFamily="2" charset="-78"/>
            </a:endParaRPr>
          </a:p>
          <a:p>
            <a:pPr algn="just" rtl="1">
              <a:buFont typeface="Wingdings" pitchFamily="2" charset="2"/>
              <a:buChar char="q"/>
            </a:pPr>
            <a:r>
              <a:rPr lang="fa-IR" dirty="0">
                <a:latin typeface="Times New Roman" pitchFamily="18" charset="0"/>
                <a:cs typeface="B Titr" pitchFamily="2" charset="-78"/>
              </a:rPr>
              <a:t>توانایی افراد </a:t>
            </a:r>
            <a:r>
              <a:rPr lang="fa-IR" dirty="0" smtClean="0">
                <a:latin typeface="Times New Roman" pitchFamily="18" charset="0"/>
                <a:cs typeface="B Titr" pitchFamily="2" charset="-78"/>
              </a:rPr>
              <a:t>بر مبنای روش حل تعارض ها، آموختن</a:t>
            </a:r>
            <a:r>
              <a:rPr lang="fa-IR" dirty="0">
                <a:latin typeface="Times New Roman" pitchFamily="18" charset="0"/>
                <a:cs typeface="B Titr" pitchFamily="2" charset="-78"/>
              </a:rPr>
              <a:t>، کنار آمدن با دیگران و مقابله کردن با </a:t>
            </a:r>
            <a:r>
              <a:rPr lang="fa-IR" dirty="0" smtClean="0">
                <a:latin typeface="Times New Roman" pitchFamily="18" charset="0"/>
                <a:cs typeface="B Titr" pitchFamily="2" charset="-78"/>
              </a:rPr>
              <a:t>اضطراب، مشخص می شود.</a:t>
            </a:r>
            <a:endParaRPr lang="fa-IR" dirty="0">
              <a:latin typeface="Times New Roman" pitchFamily="18" charset="0"/>
              <a:cs typeface="B Titr" pitchFamily="2" charset="-78"/>
            </a:endParaRPr>
          </a:p>
        </p:txBody>
      </p:sp>
      <p:sp>
        <p:nvSpPr>
          <p:cNvPr id="4" name="Slide Number Placeholder 3"/>
          <p:cNvSpPr>
            <a:spLocks noGrp="1"/>
          </p:cNvSpPr>
          <p:nvPr>
            <p:ph type="sldNum" sz="quarter" idx="12"/>
          </p:nvPr>
        </p:nvSpPr>
        <p:spPr/>
        <p:txBody>
          <a:bodyPr/>
          <a:lstStyle/>
          <a:p>
            <a:fld id="{221947D8-F89B-4E30-9AFC-72B6C3B72886}" type="slidenum">
              <a:rPr lang="fa-IR" smtClean="0"/>
              <a:pPr/>
              <a:t>10</a:t>
            </a:fld>
            <a:endParaRPr lang="fa-IR"/>
          </a:p>
        </p:txBody>
      </p:sp>
      <p:pic>
        <p:nvPicPr>
          <p:cNvPr id="5" name="Voice 02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3464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643772010"/>
              </p:ext>
            </p:extLst>
          </p:nvPr>
        </p:nvGraphicFramePr>
        <p:xfrm>
          <a:off x="0" y="0"/>
          <a:ext cx="9144000" cy="6858000"/>
        </p:xfrm>
        <a:graphic>
          <a:graphicData uri="http://schemas.openxmlformats.org/drawingml/2006/table">
            <a:tbl>
              <a:tblPr firstRow="1" bandRow="1">
                <a:tableStyleId>{5C22544A-7EE6-4342-B048-85BDC9FD1C3A}</a:tableStyleId>
              </a:tblPr>
              <a:tblGrid>
                <a:gridCol w="6817895">
                  <a:extLst>
                    <a:ext uri="{9D8B030D-6E8A-4147-A177-3AD203B41FA5}">
                      <a16:colId xmlns:a16="http://schemas.microsoft.com/office/drawing/2014/main" val="20000"/>
                    </a:ext>
                  </a:extLst>
                </a:gridCol>
                <a:gridCol w="1042737">
                  <a:extLst>
                    <a:ext uri="{9D8B030D-6E8A-4147-A177-3AD203B41FA5}">
                      <a16:colId xmlns:a16="http://schemas.microsoft.com/office/drawing/2014/main" val="20001"/>
                    </a:ext>
                  </a:extLst>
                </a:gridCol>
                <a:gridCol w="1283368">
                  <a:extLst>
                    <a:ext uri="{9D8B030D-6E8A-4147-A177-3AD203B41FA5}">
                      <a16:colId xmlns:a16="http://schemas.microsoft.com/office/drawing/2014/main" val="20002"/>
                    </a:ext>
                  </a:extLst>
                </a:gridCol>
              </a:tblGrid>
              <a:tr h="643887">
                <a:tc>
                  <a:txBody>
                    <a:bodyPr/>
                    <a:lstStyle/>
                    <a:p>
                      <a:pPr algn="ctr"/>
                      <a:r>
                        <a:rPr lang="fa-IR" dirty="0" smtClean="0">
                          <a:cs typeface="B Nazanin" pitchFamily="2" charset="-78"/>
                        </a:rPr>
                        <a:t>شرح</a:t>
                      </a:r>
                      <a:endParaRPr lang="en-US" dirty="0">
                        <a:cs typeface="B Nazanin" pitchFamily="2" charset="-78"/>
                      </a:endParaRPr>
                    </a:p>
                  </a:txBody>
                  <a:tcPr/>
                </a:tc>
                <a:tc>
                  <a:txBody>
                    <a:bodyPr/>
                    <a:lstStyle/>
                    <a:p>
                      <a:pPr algn="ctr"/>
                      <a:r>
                        <a:rPr lang="fa-IR" dirty="0" smtClean="0">
                          <a:cs typeface="B Nazanin" pitchFamily="2" charset="-78"/>
                        </a:rPr>
                        <a:t>دوره رشد</a:t>
                      </a:r>
                      <a:endParaRPr lang="en-US" dirty="0">
                        <a:cs typeface="B Nazanin" pitchFamily="2" charset="-78"/>
                      </a:endParaRPr>
                    </a:p>
                  </a:txBody>
                  <a:tcPr/>
                </a:tc>
                <a:tc>
                  <a:txBody>
                    <a:bodyPr/>
                    <a:lstStyle/>
                    <a:p>
                      <a:pPr algn="ctr"/>
                      <a:r>
                        <a:rPr lang="fa-IR" sz="1600" dirty="0" smtClean="0">
                          <a:cs typeface="B Nazanin" pitchFamily="2" charset="-78"/>
                        </a:rPr>
                        <a:t>مرحله</a:t>
                      </a:r>
                    </a:p>
                    <a:p>
                      <a:pPr algn="ctr"/>
                      <a:r>
                        <a:rPr lang="fa-IR" sz="1600" dirty="0" smtClean="0">
                          <a:cs typeface="B Nazanin" pitchFamily="2" charset="-78"/>
                        </a:rPr>
                        <a:t> روانی-</a:t>
                      </a:r>
                      <a:r>
                        <a:rPr lang="fa-IR" sz="1600" baseline="0" dirty="0" smtClean="0">
                          <a:cs typeface="B Nazanin" pitchFamily="2" charset="-78"/>
                        </a:rPr>
                        <a:t> جنسی</a:t>
                      </a:r>
                      <a:endParaRPr lang="en-US" sz="1600" dirty="0">
                        <a:cs typeface="B Nazanin" pitchFamily="2" charset="-78"/>
                      </a:endParaRPr>
                    </a:p>
                  </a:txBody>
                  <a:tcPr/>
                </a:tc>
                <a:extLst>
                  <a:ext uri="{0D108BD9-81ED-4DB2-BD59-A6C34878D82A}">
                    <a16:rowId xmlns:a16="http://schemas.microsoft.com/office/drawing/2014/main" val="10000"/>
                  </a:ext>
                </a:extLst>
              </a:tr>
              <a:tr h="1351339">
                <a:tc>
                  <a:txBody>
                    <a:bodyPr/>
                    <a:lstStyle/>
                    <a:p>
                      <a:pPr algn="just" rtl="1"/>
                      <a:r>
                        <a:rPr lang="fa-IR" sz="1800" dirty="0" smtClean="0">
                          <a:cs typeface="B Nazanin" pitchFamily="2" charset="-78"/>
                        </a:rPr>
                        <a:t> خودِ تازه، فعالیت های مکیدن بچه را به سمت پستان یا شیشه شیر هدایت می کند. اگر</a:t>
                      </a:r>
                      <a:r>
                        <a:rPr lang="fa-IR" sz="1800" baseline="0" dirty="0" smtClean="0">
                          <a:cs typeface="B Nazanin" pitchFamily="2" charset="-78"/>
                        </a:rPr>
                        <a:t> نیازهای دهانی به طور مناسب ارضا نشوند امکان دارد که فرد عادت هایی مثل شست مکیدن، ناخن جویدن، و مداد جویدن را در کودکی، و پرخوری و سیگار کشیدن را در بزرگسالی پرورش دهد.</a:t>
                      </a:r>
                      <a:endParaRPr lang="en-US" sz="1800" dirty="0">
                        <a:cs typeface="B Nazanin" pitchFamily="2" charset="-78"/>
                      </a:endParaRPr>
                    </a:p>
                  </a:txBody>
                  <a:tcPr/>
                </a:tc>
                <a:tc>
                  <a:txBody>
                    <a:bodyPr/>
                    <a:lstStyle/>
                    <a:p>
                      <a:pPr algn="ctr" rtl="1"/>
                      <a:r>
                        <a:rPr lang="fa-IR" b="1" dirty="0" smtClean="0">
                          <a:effectLst>
                            <a:outerShdw blurRad="38100" dist="38100" dir="2700000" algn="tl">
                              <a:srgbClr val="000000">
                                <a:alpha val="43137"/>
                              </a:srgbClr>
                            </a:outerShdw>
                          </a:effectLst>
                          <a:cs typeface="B Nazanin" pitchFamily="2" charset="-78"/>
                        </a:rPr>
                        <a:t>تولد تا 1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دهانی</a:t>
                      </a:r>
                    </a:p>
                    <a:p>
                      <a:pPr algn="ctr"/>
                      <a:endParaRPr lang="fa-IR" b="1" dirty="0" smtClean="0">
                        <a:effectLst>
                          <a:outerShdw blurRad="38100" dist="38100" dir="2700000" algn="tl">
                            <a:srgbClr val="000000">
                              <a:alpha val="43137"/>
                            </a:srgbClr>
                          </a:outerShdw>
                        </a:effectLst>
                        <a:cs typeface="B Nazanin" pitchFamily="2" charset="-78"/>
                      </a:endParaRPr>
                    </a:p>
                    <a:p>
                      <a:pPr algn="ct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val="10001"/>
                  </a:ext>
                </a:extLst>
              </a:tr>
              <a:tr h="1621606">
                <a:tc>
                  <a:txBody>
                    <a:bodyPr/>
                    <a:lstStyle/>
                    <a:p>
                      <a:pPr algn="just" rtl="1"/>
                      <a:r>
                        <a:rPr lang="fa-IR" sz="1800" dirty="0" smtClean="0">
                          <a:cs typeface="B Nazanin" pitchFamily="2" charset="-78"/>
                        </a:rPr>
                        <a:t> کودکان نوپا و پیش دبستانی از نگهداشتن و رها کردن</a:t>
                      </a:r>
                      <a:r>
                        <a:rPr lang="fa-IR" sz="1800" baseline="0" dirty="0" smtClean="0">
                          <a:cs typeface="B Nazanin" pitchFamily="2" charset="-78"/>
                        </a:rPr>
                        <a:t> ادرار و مدفوع لذت می برند. آموزش استفاده از توالت، مسأله مهمی بین والد و فرزند می شود. اگر والدین اصرار داشته باشند که کودکان قبل از این که آمادگی داشته باشند، آموزش ببینند، یا چنان چه آنها توقع خیلی کم داشته باشند، تعارض های مریوط به کنترل مقعد ممکن است به شکل نظم و پاکیزگی بیش از حد یا شلختگی و بی نظمی آشکار شوند.</a:t>
                      </a:r>
                      <a:endParaRPr lang="en-US" sz="1800"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1</a:t>
                      </a:r>
                      <a:r>
                        <a:rPr lang="fa-IR" b="1" baseline="0" dirty="0" smtClean="0">
                          <a:effectLst>
                            <a:outerShdw blurRad="38100" dist="38100" dir="2700000" algn="tl">
                              <a:srgbClr val="000000">
                                <a:alpha val="43137"/>
                              </a:srgbClr>
                            </a:outerShdw>
                          </a:effectLst>
                          <a:cs typeface="B Nazanin" pitchFamily="2" charset="-78"/>
                        </a:rPr>
                        <a:t> </a:t>
                      </a:r>
                      <a:r>
                        <a:rPr lang="fa-IR" b="1" dirty="0" smtClean="0">
                          <a:effectLst>
                            <a:outerShdw blurRad="38100" dist="38100" dir="2700000" algn="tl">
                              <a:srgbClr val="000000">
                                <a:alpha val="43137"/>
                              </a:srgbClr>
                            </a:outerShdw>
                          </a:effectLst>
                          <a:cs typeface="B Nazanin" pitchFamily="2" charset="-78"/>
                        </a:rPr>
                        <a:t>تا 3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sz="1800" b="1" kern="1200" dirty="0" smtClean="0">
                          <a:solidFill>
                            <a:schemeClr val="dk1"/>
                          </a:solidFill>
                          <a:effectLst>
                            <a:outerShdw blurRad="38100" dist="38100" dir="2700000" algn="tl">
                              <a:srgbClr val="000000">
                                <a:alpha val="43137"/>
                              </a:srgbClr>
                            </a:outerShdw>
                          </a:effectLst>
                          <a:latin typeface="+mn-lt"/>
                          <a:ea typeface="+mn-ea"/>
                          <a:cs typeface="B Nazanin" pitchFamily="2" charset="-78"/>
                        </a:rPr>
                        <a:t>مقعدی</a:t>
                      </a:r>
                      <a:endParaRPr lang="en-US" sz="1800" b="1" kern="1200" dirty="0">
                        <a:solidFill>
                          <a:schemeClr val="dk1"/>
                        </a:solidFill>
                        <a:effectLst>
                          <a:outerShdw blurRad="38100" dist="38100" dir="2700000" algn="tl">
                            <a:srgbClr val="000000">
                              <a:alpha val="43137"/>
                            </a:srgbClr>
                          </a:outerShdw>
                        </a:effectLst>
                        <a:latin typeface="+mn-lt"/>
                        <a:ea typeface="+mn-ea"/>
                        <a:cs typeface="B Nazanin" pitchFamily="2" charset="-78"/>
                      </a:endParaRPr>
                    </a:p>
                  </a:txBody>
                  <a:tcPr/>
                </a:tc>
                <a:extLst>
                  <a:ext uri="{0D108BD9-81ED-4DB2-BD59-A6C34878D82A}">
                    <a16:rowId xmlns:a16="http://schemas.microsoft.com/office/drawing/2014/main" val="10002"/>
                  </a:ext>
                </a:extLst>
              </a:tr>
              <a:tr h="1545326">
                <a:tc>
                  <a:txBody>
                    <a:bodyPr/>
                    <a:lstStyle/>
                    <a:p>
                      <a:pPr algn="just" rtl="1"/>
                      <a:r>
                        <a:rPr lang="fa-IR" dirty="0" smtClean="0">
                          <a:cs typeface="B Nazanin" pitchFamily="2" charset="-78"/>
                        </a:rPr>
                        <a:t>هنگامی که کودکان پیش</a:t>
                      </a:r>
                      <a:r>
                        <a:rPr lang="fa-IR" baseline="0" dirty="0" smtClean="0">
                          <a:cs typeface="B Nazanin" pitchFamily="2" charset="-78"/>
                        </a:rPr>
                        <a:t> دبستانی از تحریک اندام تناسلی لذت می برند، تعارض ادیپ در مورد پسرها و تعارض الکترا در مورد دختران ایجاد می شود: کودکان نسبت به والدِ جنسِ مخالفِ خود احساس جنسی می کنند. آنها برای اجتناب از تنبیه، این میل را رها کرده و خصوصیات و ارزش های والدِ هم جنسِ خود را می پذیرند. در نتیجه، فراخود شکل می گیرد، و کودکان هر بار که از این معیارها تخلف کنند، احساس گناه می کنند. </a:t>
                      </a:r>
                      <a:endParaRPr lang="fa-IR" dirty="0" smtClean="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3 تا 6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آلتی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val="10003"/>
                  </a:ext>
                </a:extLst>
              </a:tr>
              <a:tr h="730014">
                <a:tc>
                  <a:txBody>
                    <a:bodyPr/>
                    <a:lstStyle/>
                    <a:p>
                      <a:pPr algn="just" rtl="1"/>
                      <a:r>
                        <a:rPr lang="fa-IR" dirty="0" smtClean="0">
                          <a:cs typeface="B Nazanin" pitchFamily="2" charset="-78"/>
                        </a:rPr>
                        <a:t>غرایز جنسی خفته هستند و فراخود بیشتر رشد می کند.</a:t>
                      </a:r>
                      <a:r>
                        <a:rPr lang="fa-IR" baseline="0" dirty="0" smtClean="0">
                          <a:cs typeface="B Nazanin" pitchFamily="2" charset="-78"/>
                        </a:rPr>
                        <a:t> کودک از بزرگسالان و همسالانِ هم جنسِ خارج از خانواده، ارزش های اجتماعی تازه ای را کسب می کند.</a:t>
                      </a:r>
                      <a:endParaRPr lang="en-US"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6 تا 11 سالگی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نهفتگی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val="10004"/>
                  </a:ext>
                </a:extLst>
              </a:tr>
              <a:tr h="965828">
                <a:tc>
                  <a:txBody>
                    <a:bodyPr/>
                    <a:lstStyle/>
                    <a:p>
                      <a:pPr algn="just" rtl="1"/>
                      <a:r>
                        <a:rPr lang="fa-IR" dirty="0" smtClean="0">
                          <a:cs typeface="B Nazanin" pitchFamily="2" charset="-78"/>
                        </a:rPr>
                        <a:t>با</a:t>
                      </a:r>
                      <a:r>
                        <a:rPr lang="fa-IR" baseline="0" dirty="0" smtClean="0">
                          <a:cs typeface="B Nazanin" pitchFamily="2" charset="-78"/>
                        </a:rPr>
                        <a:t> فراسیدن بلوغ، تکانه های جنسیِ مرحله آلتی از نو ظاهر می شوند. اگر رشد در طول مراحل پیشین موفقیت آمیز بوده باشد، به ازدواج، رابطۀ جنسی پخته، و به دنیا آوردن فرزندان و بزرگ کردن آنها منجر می شود. این مرحله تا بزرگسالی ادامه می یابد.</a:t>
                      </a:r>
                      <a:endParaRPr lang="en-US" dirty="0">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نوجوانی</a:t>
                      </a:r>
                      <a:endParaRPr lang="en-US" b="1" dirty="0">
                        <a:effectLst>
                          <a:outerShdw blurRad="38100" dist="38100" dir="2700000" algn="tl">
                            <a:srgbClr val="000000">
                              <a:alpha val="43137"/>
                            </a:srgbClr>
                          </a:outerShdw>
                        </a:effectLst>
                        <a:cs typeface="B Nazanin" pitchFamily="2" charset="-78"/>
                      </a:endParaRPr>
                    </a:p>
                  </a:txBody>
                  <a:tcPr/>
                </a:tc>
                <a:tc>
                  <a:txBody>
                    <a:bodyPr/>
                    <a:lstStyle/>
                    <a:p>
                      <a:pPr algn="ctr"/>
                      <a:r>
                        <a:rPr lang="fa-IR" b="1" dirty="0" smtClean="0">
                          <a:effectLst>
                            <a:outerShdw blurRad="38100" dist="38100" dir="2700000" algn="tl">
                              <a:srgbClr val="000000">
                                <a:alpha val="43137"/>
                              </a:srgbClr>
                            </a:outerShdw>
                          </a:effectLst>
                          <a:cs typeface="B Nazanin" pitchFamily="2" charset="-78"/>
                        </a:rPr>
                        <a:t>تناسلی</a:t>
                      </a:r>
                      <a:endParaRPr lang="en-US" b="1" dirty="0">
                        <a:effectLst>
                          <a:outerShdw blurRad="38100" dist="38100" dir="2700000" algn="tl">
                            <a:srgbClr val="000000">
                              <a:alpha val="43137"/>
                            </a:srgbClr>
                          </a:outerShdw>
                        </a:effectLst>
                        <a:cs typeface="B Nazanin" pitchFamily="2" charset="-78"/>
                      </a:endParaRP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66286406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1671" y="222194"/>
            <a:ext cx="7940660" cy="763525"/>
          </a:xfrm>
        </p:spPr>
        <p:txBody>
          <a:bodyPr>
            <a:normAutofit/>
          </a:bodyPr>
          <a:lstStyle/>
          <a:p>
            <a:pPr algn="ctr" rtl="1"/>
            <a:r>
              <a:rPr lang="ar-SA" sz="3500" b="1" dirty="0" smtClean="0">
                <a:solidFill>
                  <a:srgbClr val="FF0000"/>
                </a:solidFill>
                <a:cs typeface="B Titr" pitchFamily="2" charset="-78"/>
              </a:rPr>
              <a:t>تقسيم بندي روان و</a:t>
            </a:r>
            <a:r>
              <a:rPr lang="fa-IR" sz="3500" b="1" dirty="0" smtClean="0">
                <a:solidFill>
                  <a:srgbClr val="FF0000"/>
                </a:solidFill>
                <a:cs typeface="B Titr" pitchFamily="2" charset="-78"/>
              </a:rPr>
              <a:t> </a:t>
            </a:r>
            <a:r>
              <a:rPr lang="ar-SA" sz="3500" b="1" dirty="0" smtClean="0">
                <a:solidFill>
                  <a:srgbClr val="FF0000"/>
                </a:solidFill>
                <a:cs typeface="B Titr" pitchFamily="2" charset="-78"/>
              </a:rPr>
              <a:t>سطح هشياري انسان</a:t>
            </a:r>
            <a:r>
              <a:rPr lang="en-US" sz="3500" dirty="0" smtClean="0">
                <a:solidFill>
                  <a:srgbClr val="FF0000"/>
                </a:solidFill>
                <a:cs typeface="B Titr" pitchFamily="2" charset="-78"/>
              </a:rPr>
              <a:t> </a:t>
            </a:r>
            <a:endParaRPr lang="en-US" sz="3500" b="1" dirty="0" smtClean="0">
              <a:solidFill>
                <a:srgbClr val="FF0000"/>
              </a:solidFill>
              <a:cs typeface="B Titr" pitchFamily="2" charset="-78"/>
            </a:endParaRPr>
          </a:p>
        </p:txBody>
      </p:sp>
      <p:sp>
        <p:nvSpPr>
          <p:cNvPr id="11267" name="Rectangle 3"/>
          <p:cNvSpPr>
            <a:spLocks noGrp="1" noChangeArrowheads="1"/>
          </p:cNvSpPr>
          <p:nvPr>
            <p:ph type="body" idx="1"/>
          </p:nvPr>
        </p:nvSpPr>
        <p:spPr>
          <a:xfrm>
            <a:off x="448965" y="1138425"/>
            <a:ext cx="8382000" cy="4114800"/>
          </a:xfrm>
        </p:spPr>
        <p:txBody>
          <a:bodyPr>
            <a:normAutofit fontScale="92500"/>
          </a:bodyPr>
          <a:lstStyle/>
          <a:p>
            <a:pPr algn="just" rtl="1">
              <a:buFont typeface="Wingdings" pitchFamily="2" charset="2"/>
              <a:buChar char="v"/>
            </a:pPr>
            <a:r>
              <a:rPr lang="ar-SA" sz="2200" b="1" dirty="0" smtClean="0">
                <a:solidFill>
                  <a:srgbClr val="FF0000"/>
                </a:solidFill>
                <a:cs typeface="B Titr" pitchFamily="2" charset="-78"/>
              </a:rPr>
              <a:t>خودآگاه يا هشيار</a:t>
            </a:r>
            <a:r>
              <a:rPr lang="fa-IR" sz="2200" b="1" dirty="0" smtClean="0">
                <a:solidFill>
                  <a:srgbClr val="FF0000"/>
                </a:solidFill>
                <a:cs typeface="B Titr" pitchFamily="2" charset="-78"/>
              </a:rPr>
              <a:t> </a:t>
            </a:r>
            <a:r>
              <a:rPr lang="en-US" sz="2200" b="1" dirty="0" smtClean="0">
                <a:solidFill>
                  <a:srgbClr val="FF0000"/>
                </a:solidFill>
                <a:cs typeface="B Titr" pitchFamily="2" charset="-78"/>
              </a:rPr>
              <a:t> </a:t>
            </a:r>
            <a:r>
              <a:rPr lang="en-US" sz="1500" dirty="0" smtClean="0">
                <a:solidFill>
                  <a:srgbClr val="FF0000"/>
                </a:solidFill>
                <a:cs typeface="B Titr" pitchFamily="2" charset="-78"/>
              </a:rPr>
              <a:t>:(CONSCIOUS)</a:t>
            </a:r>
            <a:r>
              <a:rPr lang="ar-SA" sz="2200" dirty="0" smtClean="0">
                <a:cs typeface="B Titr" pitchFamily="2" charset="-78"/>
              </a:rPr>
              <a:t>محتواي آن در برگيرنده تمام احساسات، افكار، ادراكات و</a:t>
            </a:r>
            <a:r>
              <a:rPr lang="fa-IR" sz="2200" dirty="0" smtClean="0">
                <a:cs typeface="B Titr" pitchFamily="2" charset="-78"/>
              </a:rPr>
              <a:t> </a:t>
            </a:r>
            <a:r>
              <a:rPr lang="ar-SA" sz="2200" dirty="0" smtClean="0">
                <a:cs typeface="B Titr" pitchFamily="2" charset="-78"/>
              </a:rPr>
              <a:t>آرزوهايي كه ما </a:t>
            </a:r>
            <a:r>
              <a:rPr lang="fa-IR" sz="2200" dirty="0" smtClean="0">
                <a:cs typeface="B Titr" pitchFamily="2" charset="-78"/>
              </a:rPr>
              <a:t>(</a:t>
            </a:r>
            <a:r>
              <a:rPr lang="ar-SA" sz="2200" dirty="0" smtClean="0">
                <a:cs typeface="B Titr" pitchFamily="2" charset="-78"/>
              </a:rPr>
              <a:t>در زمان حال</a:t>
            </a:r>
            <a:r>
              <a:rPr lang="fa-IR" sz="2200" dirty="0" smtClean="0">
                <a:cs typeface="B Titr" pitchFamily="2" charset="-78"/>
              </a:rPr>
              <a:t>) </a:t>
            </a:r>
            <a:r>
              <a:rPr lang="ar-SA" sz="2200" dirty="0" smtClean="0">
                <a:cs typeface="B Titr" pitchFamily="2" charset="-78"/>
              </a:rPr>
              <a:t>از آنها آگاهي</a:t>
            </a:r>
            <a:r>
              <a:rPr lang="en-US" sz="2200" dirty="0" smtClean="0">
                <a:cs typeface="B Titr" pitchFamily="2" charset="-78"/>
              </a:rPr>
              <a:t> </a:t>
            </a:r>
            <a:r>
              <a:rPr lang="ar-SA" sz="2200" dirty="0" smtClean="0">
                <a:cs typeface="B Titr" pitchFamily="2" charset="-78"/>
              </a:rPr>
              <a:t>داريم </a:t>
            </a:r>
            <a:r>
              <a:rPr lang="fa-IR" sz="2200" dirty="0" smtClean="0">
                <a:cs typeface="B Titr" pitchFamily="2" charset="-78"/>
              </a:rPr>
              <a:t>(</a:t>
            </a:r>
            <a:r>
              <a:rPr lang="ar-SA" sz="2200" dirty="0" smtClean="0">
                <a:cs typeface="B Titr" pitchFamily="2" charset="-78"/>
              </a:rPr>
              <a:t>آگاهي در افكار جاري</a:t>
            </a:r>
            <a:r>
              <a:rPr lang="fa-IR" sz="2200" dirty="0" smtClean="0">
                <a:cs typeface="B Titr" pitchFamily="2" charset="-78"/>
              </a:rPr>
              <a:t>). (10</a:t>
            </a:r>
            <a:r>
              <a:rPr lang="ar-SA" sz="2200" dirty="0" smtClean="0">
                <a:cs typeface="B Titr" pitchFamily="2" charset="-78"/>
              </a:rPr>
              <a:t> درصد روان</a:t>
            </a:r>
            <a:r>
              <a:rPr lang="fa-IR" sz="2200" dirty="0" smtClean="0">
                <a:cs typeface="B Titr" pitchFamily="2" charset="-78"/>
              </a:rPr>
              <a:t>).</a:t>
            </a:r>
          </a:p>
          <a:p>
            <a:pPr algn="just" rtl="1">
              <a:buFont typeface="Wingdings" pitchFamily="2" charset="2"/>
              <a:buChar char="v"/>
            </a:pPr>
            <a:r>
              <a:rPr lang="ar-SA" sz="2200" b="1" dirty="0" smtClean="0">
                <a:solidFill>
                  <a:srgbClr val="FF0000"/>
                </a:solidFill>
                <a:cs typeface="B Titr" pitchFamily="2" charset="-78"/>
              </a:rPr>
              <a:t>نيمه خودآگاه يا نيمه هشيار</a:t>
            </a:r>
            <a:r>
              <a:rPr lang="en-US" sz="1500" dirty="0" smtClean="0">
                <a:solidFill>
                  <a:srgbClr val="FF0000"/>
                </a:solidFill>
                <a:cs typeface="B Titr" pitchFamily="2" charset="-78"/>
              </a:rPr>
              <a:t>:(SUBCONSCIOUS)</a:t>
            </a:r>
            <a:r>
              <a:rPr lang="en-US" sz="2200" dirty="0" smtClean="0">
                <a:solidFill>
                  <a:srgbClr val="FF0000"/>
                </a:solidFill>
                <a:cs typeface="B Titr" pitchFamily="2" charset="-78"/>
              </a:rPr>
              <a:t> </a:t>
            </a:r>
            <a:r>
              <a:rPr lang="fa-IR" sz="2200" dirty="0" smtClean="0">
                <a:solidFill>
                  <a:srgbClr val="FF0000"/>
                </a:solidFill>
                <a:cs typeface="B Titr" pitchFamily="2" charset="-78"/>
              </a:rPr>
              <a:t> </a:t>
            </a:r>
            <a:r>
              <a:rPr lang="ar-SA" sz="2200" dirty="0" smtClean="0">
                <a:cs typeface="B Titr" pitchFamily="2" charset="-78"/>
              </a:rPr>
              <a:t>در برگيرنده اطلاعات اندوخته شده و يا همان حافظه سهل الوصول</a:t>
            </a:r>
            <a:r>
              <a:rPr lang="fa-IR" sz="2200" dirty="0" smtClean="0">
                <a:cs typeface="B Titr" pitchFamily="2" charset="-78"/>
              </a:rPr>
              <a:t> </a:t>
            </a:r>
            <a:r>
              <a:rPr lang="ar-SA" sz="2200" dirty="0" smtClean="0">
                <a:cs typeface="B Titr" pitchFamily="2" charset="-78"/>
              </a:rPr>
              <a:t>و خاطرات </a:t>
            </a:r>
            <a:r>
              <a:rPr lang="fa-IR" sz="2200" dirty="0" smtClean="0">
                <a:cs typeface="B Titr" pitchFamily="2" charset="-78"/>
              </a:rPr>
              <a:t>است</a:t>
            </a:r>
            <a:r>
              <a:rPr lang="ar-SA" sz="2200" dirty="0" smtClean="0">
                <a:cs typeface="B Titr" pitchFamily="2" charset="-78"/>
              </a:rPr>
              <a:t> كه با كمي تلاش مي</a:t>
            </a:r>
            <a:r>
              <a:rPr lang="fa-IR" sz="2200" dirty="0" smtClean="0">
                <a:cs typeface="B Titr" pitchFamily="2" charset="-78"/>
              </a:rPr>
              <a:t> </a:t>
            </a:r>
            <a:r>
              <a:rPr lang="ar-SA" sz="2200" dirty="0" smtClean="0">
                <a:cs typeface="B Titr" pitchFamily="2" charset="-78"/>
              </a:rPr>
              <a:t>توانيم به محتويات آن دسترسي پيدا كنيم</a:t>
            </a:r>
            <a:r>
              <a:rPr lang="fa-IR" sz="2200" dirty="0" smtClean="0">
                <a:cs typeface="B Titr" pitchFamily="2" charset="-78"/>
              </a:rPr>
              <a:t>. (10</a:t>
            </a:r>
            <a:r>
              <a:rPr lang="ar-SA" sz="2200" dirty="0" smtClean="0">
                <a:cs typeface="B Titr" pitchFamily="2" charset="-78"/>
              </a:rPr>
              <a:t> تا </a:t>
            </a:r>
            <a:r>
              <a:rPr lang="fa-IR" sz="2200" dirty="0" smtClean="0">
                <a:cs typeface="B Titr" pitchFamily="2" charset="-78"/>
              </a:rPr>
              <a:t>15</a:t>
            </a:r>
            <a:r>
              <a:rPr lang="ar-SA" sz="2200" dirty="0" smtClean="0">
                <a:cs typeface="B Titr" pitchFamily="2" charset="-78"/>
              </a:rPr>
              <a:t> درصد روان</a:t>
            </a:r>
            <a:r>
              <a:rPr lang="fa-IR" sz="2200" dirty="0" smtClean="0">
                <a:cs typeface="B Titr" pitchFamily="2" charset="-78"/>
              </a:rPr>
              <a:t>).</a:t>
            </a:r>
          </a:p>
          <a:p>
            <a:pPr algn="just" rtl="1">
              <a:buFont typeface="Wingdings" pitchFamily="2" charset="2"/>
              <a:buChar char="v"/>
            </a:pPr>
            <a:r>
              <a:rPr lang="ar-SA" sz="2200" b="1" dirty="0" smtClean="0">
                <a:solidFill>
                  <a:srgbClr val="FF0000"/>
                </a:solidFill>
                <a:cs typeface="B Titr" pitchFamily="2" charset="-78"/>
              </a:rPr>
              <a:t>ناخودآگاه يا ناهشيار</a:t>
            </a:r>
            <a:r>
              <a:rPr lang="en-US" sz="1500" dirty="0" smtClean="0">
                <a:solidFill>
                  <a:srgbClr val="FF0000"/>
                </a:solidFill>
                <a:cs typeface="B Titr" pitchFamily="2" charset="-78"/>
              </a:rPr>
              <a:t>:(UNCONSCIOUS)</a:t>
            </a:r>
            <a:r>
              <a:rPr lang="en-US" sz="2200" dirty="0" smtClean="0">
                <a:solidFill>
                  <a:srgbClr val="FF0000"/>
                </a:solidFill>
                <a:cs typeface="B Titr" pitchFamily="2" charset="-78"/>
              </a:rPr>
              <a:t> </a:t>
            </a:r>
            <a:r>
              <a:rPr lang="fa-IR" sz="2200" dirty="0" smtClean="0">
                <a:cs typeface="B Titr" pitchFamily="2" charset="-78"/>
              </a:rPr>
              <a:t> </a:t>
            </a:r>
            <a:r>
              <a:rPr lang="ar-SA" sz="2200" dirty="0" smtClean="0">
                <a:cs typeface="B Titr" pitchFamily="2" charset="-78"/>
              </a:rPr>
              <a:t>به منزله انباريست براي احساسات، عقايد، خواسته ها، اميال، خاطرات، آرزوها، روياها، خيال پردازيها</a:t>
            </a:r>
            <a:r>
              <a:rPr lang="fa-IR" sz="2200" dirty="0" smtClean="0">
                <a:cs typeface="B Titr" pitchFamily="2" charset="-78"/>
              </a:rPr>
              <a:t> </a:t>
            </a:r>
            <a:r>
              <a:rPr lang="ar-SA" sz="2200" dirty="0" smtClean="0">
                <a:cs typeface="B Titr" pitchFamily="2" charset="-78"/>
              </a:rPr>
              <a:t>و ترس</a:t>
            </a:r>
            <a:r>
              <a:rPr lang="fa-IR" sz="2200" dirty="0" smtClean="0">
                <a:cs typeface="B Titr" pitchFamily="2" charset="-78"/>
              </a:rPr>
              <a:t> </a:t>
            </a:r>
            <a:r>
              <a:rPr lang="ar-SA" sz="2200" dirty="0" smtClean="0">
                <a:cs typeface="B Titr" pitchFamily="2" charset="-78"/>
              </a:rPr>
              <a:t>هايي كه به واسطه دردناك بودن، </a:t>
            </a:r>
            <a:r>
              <a:rPr lang="fa-IR" sz="2200" dirty="0" smtClean="0">
                <a:cs typeface="B Titr" pitchFamily="2" charset="-78"/>
              </a:rPr>
              <a:t>آ</a:t>
            </a:r>
            <a:r>
              <a:rPr lang="ar-SA" sz="2200" dirty="0" smtClean="0">
                <a:cs typeface="B Titr" pitchFamily="2" charset="-78"/>
              </a:rPr>
              <a:t>زار</a:t>
            </a:r>
            <a:r>
              <a:rPr lang="fa-IR" sz="2200" dirty="0" smtClean="0">
                <a:cs typeface="B Titr" pitchFamily="2" charset="-78"/>
              </a:rPr>
              <a:t> </a:t>
            </a:r>
            <a:r>
              <a:rPr lang="ar-SA" sz="2200" dirty="0" smtClean="0">
                <a:cs typeface="B Titr" pitchFamily="2" charset="-78"/>
              </a:rPr>
              <a:t>دهنده بودن، اضطراب آور بودن، آسيب زا بودن، تعارض آميز بودن، ناپسند بودن و يا شرم آور بودن سركوب و واپس زده شده اند</a:t>
            </a:r>
            <a:r>
              <a:rPr lang="fa-IR" sz="2200" dirty="0" smtClean="0">
                <a:cs typeface="B Titr" pitchFamily="2" charset="-78"/>
              </a:rPr>
              <a:t>. </a:t>
            </a:r>
          </a:p>
          <a:p>
            <a:pPr algn="just" rtl="1">
              <a:buFontTx/>
              <a:buNone/>
            </a:pPr>
            <a:r>
              <a:rPr lang="fa-IR" sz="2200" dirty="0" smtClean="0">
                <a:cs typeface="B Titr" pitchFamily="2" charset="-78"/>
              </a:rPr>
              <a:t>     </a:t>
            </a:r>
            <a:r>
              <a:rPr lang="ar-SA" sz="2200" dirty="0" smtClean="0">
                <a:cs typeface="B Titr" pitchFamily="2" charset="-78"/>
              </a:rPr>
              <a:t>مثل آرزوهاي نامعقول، انگيزه هاي خشونت بار، اميال غير اخلاقي، نيازهاي خودخواهانه، اميال جنسي ناپسند، تجارب شرم آور وغيره</a:t>
            </a:r>
            <a:r>
              <a:rPr lang="fa-IR" sz="2200" dirty="0" smtClean="0">
                <a:cs typeface="B Titr" pitchFamily="2" charset="-78"/>
              </a:rPr>
              <a:t>. (75</a:t>
            </a:r>
            <a:r>
              <a:rPr lang="ar-SA" sz="2200" dirty="0" smtClean="0">
                <a:cs typeface="B Titr" pitchFamily="2" charset="-78"/>
              </a:rPr>
              <a:t> تا </a:t>
            </a:r>
            <a:r>
              <a:rPr lang="fa-IR" sz="2200" dirty="0" smtClean="0">
                <a:cs typeface="B Titr" pitchFamily="2" charset="-78"/>
              </a:rPr>
              <a:t>80</a:t>
            </a:r>
            <a:r>
              <a:rPr lang="ar-SA" sz="2200" dirty="0" smtClean="0">
                <a:cs typeface="B Titr" pitchFamily="2" charset="-78"/>
              </a:rPr>
              <a:t> درصد روان</a:t>
            </a:r>
            <a:r>
              <a:rPr lang="fa-IR" sz="2200" dirty="0" smtClean="0">
                <a:cs typeface="B Titr" pitchFamily="2" charset="-78"/>
              </a:rPr>
              <a:t>).</a:t>
            </a:r>
            <a:endParaRPr lang="en-US" sz="2200" b="1" dirty="0" smtClean="0">
              <a:cs typeface="B Titr" pitchFamily="2" charset="-78"/>
            </a:endParaRPr>
          </a:p>
          <a:p>
            <a:pPr algn="just" rtl="1">
              <a:buFontTx/>
              <a:buNone/>
            </a:pPr>
            <a:endParaRPr lang="fa-IR" sz="2200" dirty="0" smtClean="0">
              <a:cs typeface="B Nazanin" pitchFamily="2" charset="-78"/>
            </a:endParaRPr>
          </a:p>
        </p:txBody>
      </p:sp>
      <p:pic>
        <p:nvPicPr>
          <p:cNvPr id="3" name="Voice 02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9131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2195"/>
            <a:ext cx="7772400" cy="610820"/>
          </a:xfrm>
        </p:spPr>
        <p:txBody>
          <a:bodyPr>
            <a:normAutofit fontScale="90000"/>
          </a:bodyPr>
          <a:lstStyle/>
          <a:p>
            <a:pPr algn="ctr"/>
            <a:r>
              <a:rPr lang="fa-IR" sz="4400" b="1" dirty="0" smtClean="0">
                <a:solidFill>
                  <a:srgbClr val="FF0000"/>
                </a:solidFill>
                <a:cs typeface="B Titr" pitchFamily="2" charset="-78"/>
              </a:rPr>
              <a:t>ساختارشخصیت از دیدگاه فروید</a:t>
            </a:r>
            <a:endParaRPr lang="en-US" sz="4400" b="1" dirty="0" smtClean="0">
              <a:solidFill>
                <a:srgbClr val="FF0000"/>
              </a:solidFill>
              <a:cs typeface="B Titr" pitchFamily="2" charset="-78"/>
            </a:endParaRPr>
          </a:p>
        </p:txBody>
      </p:sp>
      <p:sp>
        <p:nvSpPr>
          <p:cNvPr id="13315" name="Text Box 4"/>
          <p:cNvSpPr txBox="1">
            <a:spLocks noChangeArrowheads="1"/>
          </p:cNvSpPr>
          <p:nvPr/>
        </p:nvSpPr>
        <p:spPr bwMode="auto">
          <a:xfrm>
            <a:off x="5486400" y="1788217"/>
            <a:ext cx="30480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r" rtl="1">
              <a:spcBef>
                <a:spcPct val="50000"/>
              </a:spcBef>
              <a:buClr>
                <a:srgbClr val="00FFFF"/>
              </a:buClr>
              <a:buFont typeface="Wingdings" pitchFamily="2" charset="2"/>
              <a:buChar char="q"/>
            </a:pPr>
            <a:r>
              <a:rPr lang="fa-IR" b="1" dirty="0">
                <a:cs typeface="B Nazanin" pitchFamily="2" charset="-78"/>
              </a:rPr>
              <a:t> </a:t>
            </a:r>
            <a:r>
              <a:rPr lang="fa-IR" sz="3200" b="1" dirty="0">
                <a:cs typeface="B Titr" pitchFamily="2" charset="-78"/>
              </a:rPr>
              <a:t>نهاد یا او</a:t>
            </a:r>
          </a:p>
          <a:p>
            <a:pPr algn="r" rtl="1">
              <a:spcBef>
                <a:spcPct val="50000"/>
              </a:spcBef>
              <a:buClr>
                <a:srgbClr val="00FFFF"/>
              </a:buClr>
              <a:buFont typeface="Wingdings" pitchFamily="2" charset="2"/>
              <a:buChar char="q"/>
            </a:pPr>
            <a:r>
              <a:rPr lang="fa-IR" sz="3200" b="1" dirty="0">
                <a:cs typeface="B Titr" pitchFamily="2" charset="-78"/>
              </a:rPr>
              <a:t> خود یا من</a:t>
            </a:r>
          </a:p>
          <a:p>
            <a:pPr algn="r" rtl="1">
              <a:spcBef>
                <a:spcPct val="50000"/>
              </a:spcBef>
              <a:buClr>
                <a:srgbClr val="00FFFF"/>
              </a:buClr>
              <a:buFont typeface="Wingdings" pitchFamily="2" charset="2"/>
              <a:buChar char="q"/>
            </a:pPr>
            <a:r>
              <a:rPr lang="fa-IR" sz="3200" b="1" dirty="0">
                <a:cs typeface="B Titr" pitchFamily="2" charset="-78"/>
              </a:rPr>
              <a:t> فراخود یا فرامن</a:t>
            </a:r>
            <a:endParaRPr lang="en-US" sz="3200" b="1" dirty="0">
              <a:cs typeface="B Titr" pitchFamily="2" charset="-78"/>
            </a:endParaRPr>
          </a:p>
        </p:txBody>
      </p:sp>
      <p:pic>
        <p:nvPicPr>
          <p:cNvPr id="13316" name="Picture 9" descr="40433-31"/>
          <p:cNvPicPr>
            <a:picLocks noChangeAspect="1" noChangeArrowheads="1"/>
          </p:cNvPicPr>
          <p:nvPr/>
        </p:nvPicPr>
        <p:blipFill>
          <a:blip r:embed="rId2">
            <a:extLst>
              <a:ext uri="{28A0092B-C50C-407E-A947-70E740481C1C}">
                <a14:useLocalDpi xmlns:a14="http://schemas.microsoft.com/office/drawing/2010/main" val="0"/>
              </a:ext>
            </a:extLst>
          </a:blip>
          <a:srcRect l="11281" t="8955" r="7874" b="5971"/>
          <a:stretch>
            <a:fillRect/>
          </a:stretch>
        </p:blipFill>
        <p:spPr bwMode="auto">
          <a:xfrm>
            <a:off x="296260" y="998161"/>
            <a:ext cx="35067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02451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222195"/>
            <a:ext cx="7772400" cy="610820"/>
          </a:xfrm>
        </p:spPr>
        <p:txBody>
          <a:bodyPr>
            <a:normAutofit fontScale="90000"/>
          </a:bodyPr>
          <a:lstStyle/>
          <a:p>
            <a:pPr algn="ctr"/>
            <a:r>
              <a:rPr lang="fa-IR" sz="4400" b="1" dirty="0" smtClean="0">
                <a:solidFill>
                  <a:srgbClr val="FF0000"/>
                </a:solidFill>
                <a:cs typeface="B Titr" pitchFamily="2" charset="-78"/>
              </a:rPr>
              <a:t>ساختارشخصیت از دیدگاه فروید</a:t>
            </a:r>
            <a:endParaRPr lang="en-US" sz="4400" b="1" dirty="0" smtClean="0">
              <a:solidFill>
                <a:srgbClr val="FF0000"/>
              </a:solidFill>
              <a:cs typeface="B Titr" pitchFamily="2" charset="-78"/>
            </a:endParaRPr>
          </a:p>
        </p:txBody>
      </p:sp>
      <p:sp>
        <p:nvSpPr>
          <p:cNvPr id="13315" name="Text Box 4"/>
          <p:cNvSpPr txBox="1">
            <a:spLocks noChangeArrowheads="1"/>
          </p:cNvSpPr>
          <p:nvPr/>
        </p:nvSpPr>
        <p:spPr bwMode="auto">
          <a:xfrm>
            <a:off x="448965" y="1138425"/>
            <a:ext cx="824607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rtl="1">
              <a:spcBef>
                <a:spcPct val="50000"/>
              </a:spcBef>
              <a:buClr>
                <a:srgbClr val="00FFFF"/>
              </a:buClr>
              <a:buFont typeface="Wingdings" pitchFamily="2" charset="2"/>
              <a:buChar char="q"/>
            </a:pPr>
            <a:r>
              <a:rPr lang="fa-IR" b="1" dirty="0">
                <a:cs typeface="B Nazanin" pitchFamily="2" charset="-78"/>
              </a:rPr>
              <a:t> </a:t>
            </a:r>
            <a:r>
              <a:rPr lang="fa-IR" sz="3200" b="1" dirty="0" smtClean="0">
                <a:cs typeface="B Titr" pitchFamily="2" charset="-78"/>
              </a:rPr>
              <a:t>نهاد:</a:t>
            </a:r>
            <a:r>
              <a:rPr lang="fa-IR" sz="2000" b="1" dirty="0" smtClean="0">
                <a:cs typeface="B Titr" pitchFamily="2" charset="-78"/>
              </a:rPr>
              <a:t>بزرگترین </a:t>
            </a:r>
            <a:r>
              <a:rPr lang="fa-IR" sz="2000" b="1" dirty="0">
                <a:cs typeface="B Titr" pitchFamily="2" charset="-78"/>
              </a:rPr>
              <a:t>بخش شخصیت و منبع نیازها و امیال </a:t>
            </a:r>
            <a:r>
              <a:rPr lang="fa-IR" sz="2000" b="1" dirty="0" smtClean="0">
                <a:cs typeface="B Titr" pitchFamily="2" charset="-78"/>
              </a:rPr>
              <a:t>زیستی است. </a:t>
            </a:r>
            <a:r>
              <a:rPr lang="fa-IR" sz="2000" b="1" dirty="0">
                <a:cs typeface="B Titr" pitchFamily="2" charset="-78"/>
              </a:rPr>
              <a:t>نهاد طبق اصل لذت عمل کرده، </a:t>
            </a:r>
            <a:r>
              <a:rPr lang="fa-IR" sz="2000" b="1" dirty="0" smtClean="0">
                <a:cs typeface="B Titr" pitchFamily="2" charset="-78"/>
              </a:rPr>
              <a:t>و </a:t>
            </a:r>
            <a:r>
              <a:rPr lang="fa-IR" sz="2000" b="1" dirty="0">
                <a:cs typeface="B Titr" pitchFamily="2" charset="-78"/>
              </a:rPr>
              <a:t>ساختاری خودخواه، لذت جو، </a:t>
            </a:r>
            <a:r>
              <a:rPr lang="fa-IR" sz="2000" b="1" dirty="0" smtClean="0">
                <a:cs typeface="B Titr" pitchFamily="2" charset="-78"/>
              </a:rPr>
              <a:t>غیر اخلاقی و </a:t>
            </a:r>
            <a:r>
              <a:rPr lang="fa-IR" sz="2000" b="1" dirty="0">
                <a:cs typeface="B Titr" pitchFamily="2" charset="-78"/>
              </a:rPr>
              <a:t>لجوج دارد</a:t>
            </a:r>
            <a:r>
              <a:rPr lang="fa-IR" sz="2000" b="1" dirty="0" smtClean="0">
                <a:cs typeface="B Titr" pitchFamily="2" charset="-78"/>
              </a:rPr>
              <a:t>.</a:t>
            </a:r>
            <a:endParaRPr lang="fa-IR" sz="2000" b="1" dirty="0">
              <a:cs typeface="B Titr" pitchFamily="2" charset="-78"/>
            </a:endParaRPr>
          </a:p>
          <a:p>
            <a:pPr algn="just" rtl="1">
              <a:spcBef>
                <a:spcPct val="50000"/>
              </a:spcBef>
              <a:buClr>
                <a:srgbClr val="00FFFF"/>
              </a:buClr>
              <a:buFont typeface="Wingdings" pitchFamily="2" charset="2"/>
              <a:buChar char="q"/>
            </a:pPr>
            <a:r>
              <a:rPr lang="fa-IR" sz="3200" b="1" dirty="0">
                <a:cs typeface="B Titr" pitchFamily="2" charset="-78"/>
              </a:rPr>
              <a:t> خود یا من:</a:t>
            </a:r>
            <a:r>
              <a:rPr lang="fa-IR" sz="2000" b="1" dirty="0">
                <a:cs typeface="B Titr" pitchFamily="2" charset="-78"/>
              </a:rPr>
              <a:t>نماینده منطق و عقل و رابط بین نهاد و محیط خارج است. من می کوشد در خواستهای نهاد را به صورت منطقی برآورد کند و اگر با واقعیت هماهنگی ندارند آنها را به تعویق انداخته یا هدایت مجدد کند</a:t>
            </a:r>
            <a:r>
              <a:rPr lang="fa-IR" sz="2000" b="1" dirty="0" smtClean="0">
                <a:cs typeface="B Titr" pitchFamily="2" charset="-78"/>
              </a:rPr>
              <a:t>.</a:t>
            </a:r>
            <a:endParaRPr lang="fa-IR" sz="2000" b="1" dirty="0">
              <a:cs typeface="B Titr" pitchFamily="2" charset="-78"/>
            </a:endParaRPr>
          </a:p>
          <a:p>
            <a:pPr algn="just" rtl="1">
              <a:spcBef>
                <a:spcPct val="50000"/>
              </a:spcBef>
              <a:buClr>
                <a:srgbClr val="00FFFF"/>
              </a:buClr>
              <a:buFont typeface="Wingdings" pitchFamily="2" charset="2"/>
              <a:buChar char="q"/>
            </a:pPr>
            <a:r>
              <a:rPr lang="fa-IR" sz="3200" b="1" dirty="0">
                <a:cs typeface="B Titr" pitchFamily="2" charset="-78"/>
              </a:rPr>
              <a:t> فراخود یا فرامن:</a:t>
            </a:r>
            <a:r>
              <a:rPr lang="fa-IR" sz="2000" b="1" dirty="0">
                <a:cs typeface="B Titr" pitchFamily="2" charset="-78"/>
              </a:rPr>
              <a:t>از تعامل با والدین بوجود می آید. </a:t>
            </a:r>
            <a:r>
              <a:rPr lang="fa-IR" sz="2000" b="1" dirty="0" smtClean="0">
                <a:cs typeface="B Titr" pitchFamily="2" charset="-78"/>
              </a:rPr>
              <a:t>یک </a:t>
            </a:r>
            <a:r>
              <a:rPr lang="fa-IR" sz="2000" b="1" dirty="0">
                <a:cs typeface="B Titr" pitchFamily="2" charset="-78"/>
              </a:rPr>
              <a:t>قسمت از فرامن، </a:t>
            </a:r>
            <a:r>
              <a:rPr lang="fa-IR" sz="2000" b="1" dirty="0" smtClean="0">
                <a:cs typeface="B Titr" pitchFamily="2" charset="-78"/>
              </a:rPr>
              <a:t>وجدان </a:t>
            </a:r>
            <a:r>
              <a:rPr lang="fa-IR" sz="2000" b="1" dirty="0">
                <a:cs typeface="B Titr" pitchFamily="2" charset="-78"/>
              </a:rPr>
              <a:t>را تشکیل می دهد قسمت دوم فرامن، خودآرمانی است. فرامن نه برای لذت تلاش می کند و نه برای دستیابی به اهداف منطقی، بلکه تنها برای کمال اخلاقی می کوشد.</a:t>
            </a:r>
            <a:endParaRPr lang="fa-IR" sz="2000" b="1" dirty="0" smtClean="0">
              <a:cs typeface="B Titr" pitchFamily="2" charset="-78"/>
            </a:endParaRPr>
          </a:p>
          <a:p>
            <a:pPr algn="r" rtl="1">
              <a:spcBef>
                <a:spcPct val="50000"/>
              </a:spcBef>
              <a:buClr>
                <a:srgbClr val="00FFFF"/>
              </a:buClr>
              <a:buFont typeface="Wingdings" pitchFamily="2" charset="2"/>
              <a:buChar char="q"/>
            </a:pPr>
            <a:endParaRPr lang="en-US" sz="3200" b="1" dirty="0">
              <a:cs typeface="B Titr" pitchFamily="2" charset="-78"/>
            </a:endParaRPr>
          </a:p>
        </p:txBody>
      </p:sp>
      <p:pic>
        <p:nvPicPr>
          <p:cNvPr id="2" name="Voice 02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62798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normAutofit/>
          </a:bodyPr>
          <a:lstStyle/>
          <a:p>
            <a:pPr algn="ctr" rtl="1"/>
            <a:r>
              <a:rPr lang="fa-IR" sz="3500" b="1" dirty="0" smtClean="0">
                <a:solidFill>
                  <a:srgbClr val="FF0000"/>
                </a:solidFill>
                <a:cs typeface="B Titr" pitchFamily="2" charset="-78"/>
              </a:rPr>
              <a:t>تکلیف عملکردی</a:t>
            </a:r>
            <a:endParaRPr lang="en-US" sz="3500" b="1" dirty="0" smtClean="0">
              <a:solidFill>
                <a:srgbClr val="FF0000"/>
              </a:solidFill>
              <a:cs typeface="B Titr" pitchFamily="2" charset="-78"/>
            </a:endParaRPr>
          </a:p>
        </p:txBody>
      </p:sp>
      <p:sp>
        <p:nvSpPr>
          <p:cNvPr id="24579" name="Rectangle 3"/>
          <p:cNvSpPr>
            <a:spLocks noGrp="1" noChangeArrowheads="1"/>
          </p:cNvSpPr>
          <p:nvPr>
            <p:ph type="body" idx="1"/>
          </p:nvPr>
        </p:nvSpPr>
        <p:spPr>
          <a:xfrm>
            <a:off x="685800" y="1138424"/>
            <a:ext cx="7924800" cy="4428445"/>
          </a:xfrm>
        </p:spPr>
        <p:txBody>
          <a:bodyPr>
            <a:normAutofit/>
          </a:bodyPr>
          <a:lstStyle/>
          <a:p>
            <a:pPr algn="just" rtl="1">
              <a:buFont typeface="Wingdings" pitchFamily="2" charset="2"/>
              <a:buChar char="v"/>
            </a:pPr>
            <a:r>
              <a:rPr lang="fa-IR" sz="2400" b="1" dirty="0" smtClean="0">
                <a:cs typeface="B Titr" pitchFamily="2" charset="-78"/>
              </a:rPr>
              <a:t>دانشجویان ارجمند خدمات و </a:t>
            </a:r>
            <a:r>
              <a:rPr lang="fa-IR" sz="2400" b="1" dirty="0">
                <a:cs typeface="B Titr" pitchFamily="2" charset="-78"/>
              </a:rPr>
              <a:t>میزان تأثیر نظریه رشد روانی- جنسی فروید  </a:t>
            </a:r>
            <a:r>
              <a:rPr lang="fa-IR" sz="2400" b="1" dirty="0" smtClean="0">
                <a:cs typeface="B Titr" pitchFamily="2" charset="-78"/>
              </a:rPr>
              <a:t>بر دیدگاه های بعدی رشد را تحلیل کرده، انتقادات وارد شده بر آن </a:t>
            </a:r>
            <a:r>
              <a:rPr lang="fa-IR" sz="2400" b="1" dirty="0">
                <a:cs typeface="B Titr" pitchFamily="2" charset="-78"/>
              </a:rPr>
              <a:t>را </a:t>
            </a:r>
            <a:r>
              <a:rPr lang="fa-IR" sz="2400" b="1" dirty="0" smtClean="0">
                <a:cs typeface="B Titr" pitchFamily="2" charset="-78"/>
              </a:rPr>
              <a:t>نوشته و پس جمع بندي کرده و تا پایان اسفندماه از طریق ایمیل ارسال نمایید.</a:t>
            </a:r>
          </a:p>
          <a:p>
            <a:pPr algn="just" rtl="1">
              <a:buFont typeface="Wingdings" pitchFamily="2" charset="2"/>
              <a:buChar char="v"/>
            </a:pPr>
            <a:r>
              <a:rPr lang="fa-IR" sz="2400" b="1" dirty="0" smtClean="0">
                <a:cs typeface="B Titr" pitchFamily="2" charset="-78"/>
              </a:rPr>
              <a:t>لطفا نوشتن مشخصات کامل اعم از نام و نام خانوادگی، شماره دانشجویی و شماره کلاس و ورودی در گزارش فراموش نشود.</a:t>
            </a:r>
            <a:endParaRPr lang="en-US" sz="2400" b="1" dirty="0" smtClean="0">
              <a:cs typeface="B Titr" pitchFamily="2" charset="-78"/>
            </a:endParaRPr>
          </a:p>
        </p:txBody>
      </p:sp>
      <p:pic>
        <p:nvPicPr>
          <p:cNvPr id="2" name="Voice 02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16859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715962"/>
          </a:xfrm>
        </p:spPr>
        <p:txBody>
          <a:bodyPr>
            <a:normAutofit/>
          </a:bodyPr>
          <a:lstStyle/>
          <a:p>
            <a:pPr algn="ctr" rtl="1"/>
            <a:r>
              <a:rPr lang="fa-IR" sz="3500" b="1" dirty="0" smtClean="0">
                <a:solidFill>
                  <a:srgbClr val="FF0000"/>
                </a:solidFill>
                <a:cs typeface="B Titr" pitchFamily="2" charset="-78"/>
              </a:rPr>
              <a:t>آدرس پست الکترونیک</a:t>
            </a:r>
            <a:endParaRPr lang="en-US" sz="3500" b="1" dirty="0" smtClean="0">
              <a:solidFill>
                <a:srgbClr val="FF0000"/>
              </a:solidFill>
              <a:cs typeface="B Titr" pitchFamily="2" charset="-78"/>
            </a:endParaRPr>
          </a:p>
        </p:txBody>
      </p:sp>
      <p:sp>
        <p:nvSpPr>
          <p:cNvPr id="24579" name="Rectangle 3"/>
          <p:cNvSpPr>
            <a:spLocks noGrp="1" noChangeArrowheads="1"/>
          </p:cNvSpPr>
          <p:nvPr>
            <p:ph type="body" idx="1"/>
          </p:nvPr>
        </p:nvSpPr>
        <p:spPr>
          <a:xfrm>
            <a:off x="685800" y="1138424"/>
            <a:ext cx="7924800" cy="4428445"/>
          </a:xfrm>
        </p:spPr>
        <p:txBody>
          <a:bodyPr>
            <a:normAutofit/>
          </a:bodyPr>
          <a:lstStyle/>
          <a:p>
            <a:pPr algn="just">
              <a:buFont typeface="Wingdings" pitchFamily="2" charset="2"/>
              <a:buChar char="v"/>
            </a:pPr>
            <a:r>
              <a:rPr lang="en-US" sz="5400" b="1" dirty="0" smtClean="0">
                <a:latin typeface="Times New Roman" panose="02020603050405020304" pitchFamily="18" charset="0"/>
                <a:cs typeface="Times New Roman" panose="02020603050405020304" pitchFamily="18" charset="0"/>
              </a:rPr>
              <a:t>aeghbali88@gmail.com</a:t>
            </a:r>
          </a:p>
        </p:txBody>
      </p:sp>
    </p:spTree>
    <p:extLst>
      <p:ext uri="{BB962C8B-B14F-4D97-AF65-F5344CB8AC3E}">
        <p14:creationId xmlns:p14="http://schemas.microsoft.com/office/powerpoint/2010/main" val="3739684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1670" y="4680737"/>
            <a:ext cx="2978395" cy="461665"/>
          </a:xfrm>
          <a:prstGeom prst="rect">
            <a:avLst/>
          </a:prstGeom>
        </p:spPr>
        <p:style>
          <a:lnRef idx="3">
            <a:schemeClr val="lt1"/>
          </a:lnRef>
          <a:fillRef idx="1">
            <a:schemeClr val="dk1"/>
          </a:fillRef>
          <a:effectRef idx="1">
            <a:schemeClr val="dk1"/>
          </a:effectRef>
          <a:fontRef idx="minor">
            <a:schemeClr val="lt1"/>
          </a:fontRef>
        </p:style>
        <p:txBody>
          <a:bodyPr wrap="square" rtlCol="1">
            <a:spAutoFit/>
          </a:bodyPr>
          <a:lstStyle/>
          <a:p>
            <a:pPr algn="ctr"/>
            <a:r>
              <a:rPr lang="fa-IR" sz="2400" dirty="0" smtClean="0">
                <a:cs typeface="B Titr" pitchFamily="2" charset="-78"/>
              </a:rPr>
              <a:t>گروه علوم تربیتی</a:t>
            </a:r>
            <a:endParaRPr lang="fa-IR" sz="2400" dirty="0">
              <a:cs typeface="B Titr" pitchFamily="2" charset="-78"/>
            </a:endParaRPr>
          </a:p>
        </p:txBody>
      </p:sp>
      <p:sp>
        <p:nvSpPr>
          <p:cNvPr id="6" name="Rectangle 5"/>
          <p:cNvSpPr/>
          <p:nvPr/>
        </p:nvSpPr>
        <p:spPr>
          <a:xfrm>
            <a:off x="4046421" y="783350"/>
            <a:ext cx="4572000" cy="2800767"/>
          </a:xfrm>
          <a:prstGeom prst="rect">
            <a:avLst/>
          </a:prstGeom>
        </p:spPr>
        <p:txBody>
          <a:bodyPr>
            <a:spAutoFit/>
          </a:bodyPr>
          <a:lstStyle/>
          <a:p>
            <a:pPr algn="ctr" rtl="1"/>
            <a:r>
              <a:rPr lang="fa-IR" sz="2800" dirty="0" smtClean="0">
                <a:cs typeface="B Titr" pitchFamily="2" charset="-78"/>
              </a:rPr>
              <a:t>دانشگاه فرهنگیان</a:t>
            </a:r>
            <a:r>
              <a:rPr lang="en-US" sz="2800" dirty="0" smtClean="0">
                <a:cs typeface="B Titr" pitchFamily="2" charset="-78"/>
              </a:rPr>
              <a:t> </a:t>
            </a:r>
            <a:r>
              <a:rPr lang="fa-IR" sz="2800" dirty="0" smtClean="0">
                <a:cs typeface="B Titr" pitchFamily="2" charset="-78"/>
              </a:rPr>
              <a:t>اردبیل</a:t>
            </a:r>
          </a:p>
          <a:p>
            <a:pPr algn="ctr"/>
            <a:endParaRPr lang="fa-IR" sz="4000" dirty="0" smtClean="0">
              <a:cs typeface="B Titr" pitchFamily="2" charset="-78"/>
            </a:endParaRPr>
          </a:p>
          <a:p>
            <a:pPr algn="ctr"/>
            <a:r>
              <a:rPr lang="fa-IR" sz="2800" dirty="0" smtClean="0">
                <a:cs typeface="B Titr" pitchFamily="2" charset="-78"/>
              </a:rPr>
              <a:t>نیمسال دوم سال تحصیلی 99-98</a:t>
            </a:r>
          </a:p>
          <a:p>
            <a:pPr algn="ctr"/>
            <a:endParaRPr lang="fa-IR" sz="4000" dirty="0" smtClean="0">
              <a:cs typeface="B Titr" pitchFamily="2" charset="-78"/>
            </a:endParaRPr>
          </a:p>
          <a:p>
            <a:pPr algn="ctr"/>
            <a:r>
              <a:rPr lang="fa-IR" sz="4000" dirty="0" smtClean="0">
                <a:cs typeface="B Titr" pitchFamily="2" charset="-78"/>
              </a:rPr>
              <a:t>دکتر علی اقبالی</a:t>
            </a:r>
            <a:endParaRPr lang="fa-IR" sz="4000" dirty="0">
              <a:cs typeface="B Titr" pitchFamily="2" charset="-78"/>
            </a:endParaRPr>
          </a:p>
        </p:txBody>
      </p:sp>
      <p:sp>
        <p:nvSpPr>
          <p:cNvPr id="2" name="Slide Number Placeholder 1"/>
          <p:cNvSpPr>
            <a:spLocks noGrp="1"/>
          </p:cNvSpPr>
          <p:nvPr>
            <p:ph type="sldNum" sz="quarter" idx="12"/>
          </p:nvPr>
        </p:nvSpPr>
        <p:spPr/>
        <p:txBody>
          <a:bodyPr/>
          <a:lstStyle/>
          <a:p>
            <a:fld id="{221947D8-F89B-4E30-9AFC-72B6C3B72886}" type="slidenum">
              <a:rPr lang="fa-IR" smtClean="0"/>
              <a:pPr/>
              <a:t>2</a:t>
            </a:fld>
            <a:endParaRPr lang="fa-IR"/>
          </a:p>
        </p:txBody>
      </p:sp>
      <p:pic>
        <p:nvPicPr>
          <p:cNvPr id="7" name="Content Placeholder 6"/>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01670" y="527605"/>
            <a:ext cx="3054100" cy="412553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pic>
        <p:nvPicPr>
          <p:cNvPr id="3" name="Voice 01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3104239"/>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مباحث گذشته</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lstStyle/>
          <a:p>
            <a:pPr algn="just" rtl="1">
              <a:buFont typeface="Wingdings" pitchFamily="2" charset="2"/>
              <a:buChar char="Ø"/>
            </a:pPr>
            <a:r>
              <a:rPr lang="fa-IR" dirty="0" smtClean="0">
                <a:cs typeface="B Titr" pitchFamily="2" charset="-78"/>
              </a:rPr>
              <a:t>تعریف روان شناسی رشد و ابعاد آن</a:t>
            </a:r>
          </a:p>
          <a:p>
            <a:pPr algn="just" rtl="1">
              <a:buFont typeface="Wingdings" pitchFamily="2" charset="2"/>
              <a:buChar char="Ø"/>
            </a:pPr>
            <a:r>
              <a:rPr lang="fa-IR" dirty="0" smtClean="0">
                <a:cs typeface="B Titr" pitchFamily="2" charset="-78"/>
              </a:rPr>
              <a:t>دلایل مطالعه رشد</a:t>
            </a:r>
          </a:p>
          <a:p>
            <a:pPr algn="just" rtl="1">
              <a:buFont typeface="Wingdings" pitchFamily="2" charset="2"/>
              <a:buChar char="Ø"/>
            </a:pPr>
            <a:r>
              <a:rPr lang="fa-IR" dirty="0" smtClean="0">
                <a:cs typeface="B Titr" pitchFamily="2" charset="-78"/>
              </a:rPr>
              <a:t>نظریه و ضرورت آن</a:t>
            </a:r>
          </a:p>
          <a:p>
            <a:pPr algn="just" rtl="1">
              <a:buFont typeface="Wingdings" pitchFamily="2" charset="2"/>
              <a:buChar char="Ø"/>
            </a:pPr>
            <a:r>
              <a:rPr lang="fa-IR" dirty="0" smtClean="0">
                <a:cs typeface="B Titr" pitchFamily="2" charset="-78"/>
              </a:rPr>
              <a:t>موضوعات اساسی در رشد</a:t>
            </a:r>
          </a:p>
          <a:p>
            <a:pPr algn="just" rtl="1">
              <a:buFont typeface="Wingdings" pitchFamily="2" charset="2"/>
              <a:buChar char="Ø"/>
            </a:pPr>
            <a:endParaRPr lang="en-US" dirty="0" smtClean="0">
              <a:cs typeface="B Titr" pitchFamily="2" charset="-78"/>
            </a:endParaRPr>
          </a:p>
        </p:txBody>
      </p:sp>
      <p:pic>
        <p:nvPicPr>
          <p:cNvPr id="4" name="Voice 019">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6590" y="3123590"/>
            <a:ext cx="609600" cy="609600"/>
          </a:xfrm>
          <a:prstGeom prst="rect">
            <a:avLst/>
          </a:prstGeom>
        </p:spPr>
      </p:pic>
    </p:spTree>
    <p:extLst>
      <p:ext uri="{BB962C8B-B14F-4D97-AF65-F5344CB8AC3E}">
        <p14:creationId xmlns:p14="http://schemas.microsoft.com/office/powerpoint/2010/main" val="4103309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517900" y="527605"/>
            <a:ext cx="7321605" cy="684885"/>
          </a:xfrm>
        </p:spPr>
        <p:txBody>
          <a:bodyPr>
            <a:normAutofit/>
          </a:bodyPr>
          <a:lstStyle/>
          <a:p>
            <a:pPr algn="ctr" rtl="1"/>
            <a:r>
              <a:rPr lang="fa-IR" b="1" dirty="0" smtClean="0">
                <a:solidFill>
                  <a:srgbClr val="FF0000"/>
                </a:solidFill>
                <a:latin typeface="Times New Roman" pitchFamily="18" charset="0"/>
                <a:cs typeface="B Titr" pitchFamily="2" charset="-78"/>
              </a:rPr>
              <a:t>موضوعات اساسی رشد</a:t>
            </a:r>
            <a:endParaRPr lang="en-US" b="1" dirty="0">
              <a:solidFill>
                <a:srgbClr val="FF0000"/>
              </a:solidFill>
              <a:latin typeface="Times New Roman" pitchFamily="18" charset="0"/>
              <a:cs typeface="B Titr" pitchFamily="2" charset="-78"/>
            </a:endParaRPr>
          </a:p>
        </p:txBody>
      </p:sp>
      <p:sp>
        <p:nvSpPr>
          <p:cNvPr id="5" name="Content Placeholder 4"/>
          <p:cNvSpPr>
            <a:spLocks noGrp="1"/>
          </p:cNvSpPr>
          <p:nvPr>
            <p:ph idx="1"/>
          </p:nvPr>
        </p:nvSpPr>
        <p:spPr/>
        <p:txBody>
          <a:bodyPr>
            <a:normAutofit lnSpcReduction="10000"/>
          </a:bodyPr>
          <a:lstStyle/>
          <a:p>
            <a:pPr algn="r" rtl="1">
              <a:buFont typeface="Wingdings" pitchFamily="2" charset="2"/>
              <a:buChar char="v"/>
            </a:pPr>
            <a:r>
              <a:rPr lang="fa-IR" dirty="0">
                <a:latin typeface="Times New Roman" pitchFamily="18" charset="0"/>
                <a:cs typeface="B Titr" pitchFamily="2" charset="-78"/>
              </a:rPr>
              <a:t> آیا تأثیر عوامل ارثی بر رشد مهم تر است یا تأثیر عوامل محیطی؟ </a:t>
            </a:r>
          </a:p>
          <a:p>
            <a:pPr marL="0" indent="0" algn="r" rtl="1">
              <a:buNone/>
            </a:pPr>
            <a:endParaRPr lang="en-US" dirty="0" smtClean="0">
              <a:latin typeface="Times New Roman" pitchFamily="18" charset="0"/>
              <a:cs typeface="B Titr" pitchFamily="2" charset="-78"/>
            </a:endParaRPr>
          </a:p>
          <a:p>
            <a:pPr algn="r" rtl="1">
              <a:buFont typeface="Wingdings" pitchFamily="2" charset="2"/>
              <a:buChar char="v"/>
            </a:pPr>
            <a:r>
              <a:rPr lang="fa-IR" dirty="0" smtClean="0">
                <a:latin typeface="Times New Roman" pitchFamily="18" charset="0"/>
                <a:cs typeface="B Titr" pitchFamily="2" charset="-78"/>
              </a:rPr>
              <a:t>آیا دور</a:t>
            </a:r>
            <a:r>
              <a:rPr lang="fa-IR" dirty="0">
                <a:latin typeface="Times New Roman" pitchFamily="18" charset="0"/>
                <a:cs typeface="B Titr" pitchFamily="2" charset="-78"/>
              </a:rPr>
              <a:t>ه</a:t>
            </a:r>
            <a:r>
              <a:rPr lang="fa-IR" dirty="0" smtClean="0">
                <a:latin typeface="Times New Roman" pitchFamily="18" charset="0"/>
                <a:cs typeface="B Titr" pitchFamily="2" charset="-78"/>
              </a:rPr>
              <a:t> </a:t>
            </a:r>
            <a:r>
              <a:rPr lang="fa-IR" dirty="0">
                <a:latin typeface="Times New Roman" pitchFamily="18" charset="0"/>
                <a:cs typeface="B Titr" pitchFamily="2" charset="-78"/>
              </a:rPr>
              <a:t>رشد پیوسته است یا ناپیوسته؟</a:t>
            </a:r>
          </a:p>
          <a:p>
            <a:pPr algn="r" rtl="1">
              <a:buFont typeface="Wingdings" pitchFamily="2" charset="2"/>
              <a:buChar char="v"/>
            </a:pPr>
            <a:endParaRPr lang="fa-IR" dirty="0">
              <a:latin typeface="Times New Roman" pitchFamily="18" charset="0"/>
              <a:cs typeface="B Titr" pitchFamily="2" charset="-78"/>
            </a:endParaRPr>
          </a:p>
          <a:p>
            <a:pPr algn="r" rtl="1">
              <a:buFont typeface="Wingdings" pitchFamily="2" charset="2"/>
              <a:buChar char="v"/>
            </a:pPr>
            <a:r>
              <a:rPr lang="fa-IR" dirty="0">
                <a:latin typeface="Times New Roman" pitchFamily="18" charset="0"/>
                <a:cs typeface="B Titr" pitchFamily="2" charset="-78"/>
              </a:rPr>
              <a:t> آیا یک </a:t>
            </a:r>
            <a:r>
              <a:rPr lang="fa-IR" dirty="0" smtClean="0">
                <a:latin typeface="Times New Roman" pitchFamily="18" charset="0"/>
                <a:cs typeface="B Titr" pitchFamily="2" charset="-78"/>
              </a:rPr>
              <a:t>دوره </a:t>
            </a:r>
            <a:r>
              <a:rPr lang="fa-IR" dirty="0">
                <a:latin typeface="Times New Roman" pitchFamily="18" charset="0"/>
                <a:cs typeface="B Titr" pitchFamily="2" charset="-78"/>
              </a:rPr>
              <a:t>رشد تمام افراد را مشخص می کند یا چند </a:t>
            </a:r>
            <a:r>
              <a:rPr lang="fa-IR" dirty="0" smtClean="0">
                <a:latin typeface="Times New Roman" pitchFamily="18" charset="0"/>
                <a:cs typeface="B Titr" pitchFamily="2" charset="-78"/>
              </a:rPr>
              <a:t>دوره </a:t>
            </a:r>
            <a:r>
              <a:rPr lang="fa-IR" dirty="0">
                <a:latin typeface="Times New Roman" pitchFamily="18" charset="0"/>
                <a:cs typeface="B Titr" pitchFamily="2" charset="-78"/>
              </a:rPr>
              <a:t>احتمالی وجود دارد؟</a:t>
            </a:r>
          </a:p>
          <a:p>
            <a:pPr algn="r" rtl="1">
              <a:buFont typeface="Wingdings" pitchFamily="2" charset="2"/>
              <a:buChar char="v"/>
            </a:pPr>
            <a:endParaRPr lang="fa-IR" dirty="0">
              <a:latin typeface="Times New Roman" pitchFamily="18" charset="0"/>
              <a:cs typeface="B Titr" pitchFamily="2" charset="-78"/>
            </a:endParaRPr>
          </a:p>
          <a:p>
            <a:pPr algn="r" rtl="1">
              <a:buFont typeface="Wingdings" pitchFamily="2" charset="2"/>
              <a:buChar char="v"/>
            </a:pPr>
            <a:r>
              <a:rPr lang="fa-IR" dirty="0">
                <a:latin typeface="Times New Roman" pitchFamily="18" charset="0"/>
                <a:cs typeface="B Titr" pitchFamily="2" charset="-78"/>
              </a:rPr>
              <a:t> </a:t>
            </a:r>
            <a:endParaRPr lang="en-US" dirty="0">
              <a:latin typeface="Times New Roman" pitchFamily="18" charset="0"/>
              <a:cs typeface="B Titr" pitchFamily="2" charset="-78"/>
            </a:endParaRPr>
          </a:p>
        </p:txBody>
      </p:sp>
    </p:spTree>
    <p:extLst>
      <p:ext uri="{BB962C8B-B14F-4D97-AF65-F5344CB8AC3E}">
        <p14:creationId xmlns:p14="http://schemas.microsoft.com/office/powerpoint/2010/main" val="19598276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rmAutofit fontScale="90000"/>
          </a:bodyPr>
          <a:lstStyle/>
          <a:p>
            <a:pPr algn="ctr" rtl="1"/>
            <a:r>
              <a:rPr lang="fa-IR" dirty="0" smtClean="0">
                <a:solidFill>
                  <a:srgbClr val="FF0000"/>
                </a:solidFill>
                <a:cs typeface="B Titr" pitchFamily="2" charset="-78"/>
              </a:rPr>
              <a:t>پهنه عمر: </a:t>
            </a:r>
            <a:r>
              <a:rPr lang="fa-IR" dirty="0">
                <a:solidFill>
                  <a:srgbClr val="FF0000"/>
                </a:solidFill>
                <a:cs typeface="B Titr" pitchFamily="2" charset="-78"/>
              </a:rPr>
              <a:t>دیدگاهی متعادل (</a:t>
            </a:r>
            <a:r>
              <a:rPr lang="en-US" dirty="0">
                <a:solidFill>
                  <a:srgbClr val="FF0000"/>
                </a:solidFill>
                <a:cs typeface="B Titr" pitchFamily="2" charset="-78"/>
              </a:rPr>
              <a:t>Life </a:t>
            </a:r>
            <a:r>
              <a:rPr lang="en-US" dirty="0" smtClean="0">
                <a:solidFill>
                  <a:srgbClr val="FF0000"/>
                </a:solidFill>
                <a:cs typeface="B Titr" pitchFamily="2" charset="-78"/>
              </a:rPr>
              <a:t>Span</a:t>
            </a:r>
            <a:r>
              <a:rPr lang="fa-IR" dirty="0" smtClean="0">
                <a:solidFill>
                  <a:srgbClr val="FF0000"/>
                </a:solidFill>
                <a:cs typeface="B Titr" pitchFamily="2" charset="-78"/>
              </a:rPr>
              <a:t>)</a:t>
            </a:r>
            <a:endParaRPr lang="en-US"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cs typeface="B Titr" pitchFamily="2" charset="-78"/>
              </a:rPr>
              <a:t>چهار فرض دیدگاه </a:t>
            </a:r>
            <a:r>
              <a:rPr lang="fa-IR" dirty="0">
                <a:cs typeface="B Titr" pitchFamily="2" charset="-78"/>
              </a:rPr>
              <a:t>«عمر» </a:t>
            </a:r>
            <a:endParaRPr lang="fa-IR" dirty="0" smtClean="0">
              <a:cs typeface="B Titr" pitchFamily="2" charset="-78"/>
            </a:endParaRPr>
          </a:p>
          <a:p>
            <a:pPr algn="just" rtl="1">
              <a:buFont typeface="Wingdings" pitchFamily="2" charset="2"/>
              <a:buChar char="q"/>
            </a:pPr>
            <a:r>
              <a:rPr lang="fa-IR" dirty="0" smtClean="0">
                <a:cs typeface="B Titr" pitchFamily="2" charset="-78"/>
              </a:rPr>
              <a:t>رشد</a:t>
            </a:r>
            <a:r>
              <a:rPr lang="fa-IR" dirty="0">
                <a:cs typeface="B Titr" pitchFamily="2" charset="-78"/>
              </a:rPr>
              <a:t>:</a:t>
            </a:r>
          </a:p>
          <a:p>
            <a:pPr algn="just" rtl="1">
              <a:buFont typeface="Wingdings" pitchFamily="2" charset="2"/>
              <a:buChar char="q"/>
            </a:pPr>
            <a:r>
              <a:rPr lang="fa-IR" dirty="0">
                <a:cs typeface="B Titr" pitchFamily="2" charset="-78"/>
              </a:rPr>
              <a:t> دائمی </a:t>
            </a:r>
            <a:r>
              <a:rPr lang="fa-IR" dirty="0" smtClean="0">
                <a:cs typeface="B Titr" pitchFamily="2" charset="-78"/>
              </a:rPr>
              <a:t>و مادام العمر</a:t>
            </a:r>
            <a:endParaRPr lang="fa-IR" dirty="0">
              <a:cs typeface="B Titr" pitchFamily="2" charset="-78"/>
            </a:endParaRPr>
          </a:p>
          <a:p>
            <a:pPr algn="just" rtl="1">
              <a:buFont typeface="Wingdings" pitchFamily="2" charset="2"/>
              <a:buChar char="q"/>
            </a:pPr>
            <a:r>
              <a:rPr lang="fa-IR" dirty="0">
                <a:cs typeface="B Titr" pitchFamily="2" charset="-78"/>
              </a:rPr>
              <a:t> چند </a:t>
            </a:r>
            <a:r>
              <a:rPr lang="fa-IR" dirty="0" smtClean="0">
                <a:cs typeface="B Titr" pitchFamily="2" charset="-78"/>
              </a:rPr>
              <a:t>بعدی </a:t>
            </a:r>
            <a:r>
              <a:rPr lang="fa-IR" dirty="0">
                <a:cs typeface="B Titr" pitchFamily="2" charset="-78"/>
              </a:rPr>
              <a:t>و چند جهتی </a:t>
            </a:r>
          </a:p>
          <a:p>
            <a:pPr algn="just" rtl="1">
              <a:buFont typeface="Wingdings" pitchFamily="2" charset="2"/>
              <a:buChar char="q"/>
            </a:pPr>
            <a:r>
              <a:rPr lang="fa-IR" dirty="0">
                <a:cs typeface="B Titr" pitchFamily="2" charset="-78"/>
              </a:rPr>
              <a:t> بسیار انعطاف پذیر</a:t>
            </a:r>
          </a:p>
          <a:p>
            <a:pPr algn="just" rtl="1">
              <a:buFont typeface="Wingdings" pitchFamily="2" charset="2"/>
              <a:buChar char="q"/>
            </a:pPr>
            <a:r>
              <a:rPr lang="fa-IR" dirty="0">
                <a:cs typeface="B Titr" pitchFamily="2" charset="-78"/>
              </a:rPr>
              <a:t> چندین نیروی </a:t>
            </a:r>
            <a:r>
              <a:rPr lang="fa-IR" dirty="0" smtClean="0">
                <a:cs typeface="B Titr" pitchFamily="2" charset="-78"/>
              </a:rPr>
              <a:t>مؤثر(چندموقعیتی)، </a:t>
            </a:r>
            <a:r>
              <a:rPr lang="fa-IR" dirty="0">
                <a:cs typeface="B Titr" pitchFamily="2" charset="-78"/>
              </a:rPr>
              <a:t>با هم بر آن تأثیر </a:t>
            </a:r>
            <a:r>
              <a:rPr lang="fa-IR" dirty="0" smtClean="0">
                <a:cs typeface="B Titr" pitchFamily="2" charset="-78"/>
              </a:rPr>
              <a:t>دارند.</a:t>
            </a:r>
            <a:endParaRPr lang="fa-IR" dirty="0">
              <a:cs typeface="B Titr" pitchFamily="2" charset="-78"/>
            </a:endParaRPr>
          </a:p>
        </p:txBody>
      </p:sp>
    </p:spTree>
    <p:extLst>
      <p:ext uri="{BB962C8B-B14F-4D97-AF65-F5344CB8AC3E}">
        <p14:creationId xmlns:p14="http://schemas.microsoft.com/office/powerpoint/2010/main" val="7963064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lnSpcReduction="10000"/>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خلاصه دیدگاه جان </a:t>
            </a:r>
            <a:r>
              <a:rPr lang="fa-IR" dirty="0">
                <a:solidFill>
                  <a:srgbClr val="FF0000"/>
                </a:solidFill>
                <a:latin typeface="Times New Roman" pitchFamily="18" charset="0"/>
                <a:cs typeface="B Titr" pitchFamily="2" charset="-78"/>
              </a:rPr>
              <a:t>لاک</a:t>
            </a:r>
          </a:p>
          <a:p>
            <a:pPr algn="just" rtl="1">
              <a:buFont typeface="Wingdings" pitchFamily="2" charset="2"/>
              <a:buChar char="q"/>
            </a:pPr>
            <a:r>
              <a:rPr lang="fa-IR" dirty="0" smtClean="0">
                <a:latin typeface="Times New Roman" pitchFamily="18" charset="0"/>
                <a:cs typeface="B Titr" pitchFamily="2" charset="-78"/>
              </a:rPr>
              <a:t>رشد به </a:t>
            </a:r>
            <a:r>
              <a:rPr lang="fa-IR" dirty="0">
                <a:latin typeface="Times New Roman" pitchFamily="18" charset="0"/>
                <a:cs typeface="B Titr" pitchFamily="2" charset="-78"/>
              </a:rPr>
              <a:t>صورت پیوسته </a:t>
            </a:r>
            <a:r>
              <a:rPr lang="fa-IR" dirty="0" smtClean="0">
                <a:latin typeface="Times New Roman" pitchFamily="18" charset="0"/>
                <a:cs typeface="B Titr" pitchFamily="2" charset="-78"/>
              </a:rPr>
              <a:t>است.</a:t>
            </a:r>
          </a:p>
          <a:p>
            <a:pPr algn="just" rtl="1">
              <a:buFont typeface="Wingdings" pitchFamily="2" charset="2"/>
              <a:buChar char="q"/>
            </a:pPr>
            <a:r>
              <a:rPr lang="fa-IR" dirty="0" smtClean="0">
                <a:latin typeface="Times New Roman" pitchFamily="18" charset="0"/>
                <a:cs typeface="B Titr" pitchFamily="2" charset="-78"/>
              </a:rPr>
              <a:t>طرفدار دیدگاه تربیت در رشد است.</a:t>
            </a:r>
          </a:p>
          <a:p>
            <a:pPr algn="just" rtl="1">
              <a:buFont typeface="Wingdings" pitchFamily="2" charset="2"/>
              <a:buChar char="q"/>
            </a:pPr>
            <a:r>
              <a:rPr lang="fa-IR" dirty="0" smtClean="0">
                <a:latin typeface="Times New Roman" pitchFamily="18" charset="0"/>
                <a:cs typeface="B Titr" pitchFamily="2" charset="-78"/>
              </a:rPr>
              <a:t>کودک در جریان رشد منفعل است.</a:t>
            </a:r>
          </a:p>
          <a:p>
            <a:pPr algn="just" rtl="1">
              <a:buFont typeface="Wingdings" pitchFamily="2" charset="2"/>
              <a:buChar char="q"/>
            </a:pPr>
            <a:r>
              <a:rPr lang="fa-IR" dirty="0" smtClean="0">
                <a:latin typeface="Times New Roman" pitchFamily="18" charset="0"/>
                <a:cs typeface="B Titr" pitchFamily="2" charset="-78"/>
              </a:rPr>
              <a:t>تداعی، تکرار، تقلید و پاداش و تنبیه چهار روش محیطی موثر است.</a:t>
            </a:r>
          </a:p>
          <a:p>
            <a:pPr algn="just" rtl="1">
              <a:buFont typeface="Wingdings" pitchFamily="2" charset="2"/>
              <a:buChar char="q"/>
            </a:pPr>
            <a:r>
              <a:rPr lang="fa-IR" dirty="0" smtClean="0">
                <a:latin typeface="Times New Roman" pitchFamily="18" charset="0"/>
                <a:cs typeface="B Titr" pitchFamily="2" charset="-78"/>
              </a:rPr>
              <a:t>بهترین پاداش تحسین و بهترین تنبیه عدم تایید است.</a:t>
            </a:r>
          </a:p>
          <a:p>
            <a:pPr algn="just" rtl="1">
              <a:buFont typeface="Wingdings" pitchFamily="2" charset="2"/>
              <a:buChar char="q"/>
            </a:pPr>
            <a:r>
              <a:rPr lang="fa-IR" dirty="0" smtClean="0">
                <a:latin typeface="Times New Roman" pitchFamily="18" charset="0"/>
                <a:cs typeface="B Titr" pitchFamily="2" charset="-78"/>
              </a:rPr>
              <a:t>هدف تعلیم و تربیت، خویشتن داری است.</a:t>
            </a:r>
            <a:endParaRPr lang="fa-IR" dirty="0">
              <a:latin typeface="Times New Roman" pitchFamily="18" charset="0"/>
              <a:cs typeface="B Titr" pitchFamily="2" charset="-7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57" y="69490"/>
            <a:ext cx="2205268" cy="21378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75612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endParaRPr lang="fa-IR" dirty="0">
              <a:cs typeface="B Titr" pitchFamily="2" charset="-78"/>
            </a:endParaRPr>
          </a:p>
          <a:p>
            <a:pPr algn="just" rtl="1">
              <a:buFont typeface="Wingdings" pitchFamily="2" charset="2"/>
              <a:buChar char="q"/>
            </a:pPr>
            <a:r>
              <a:rPr lang="fa-IR" dirty="0" smtClean="0">
                <a:solidFill>
                  <a:srgbClr val="FF0000"/>
                </a:solidFill>
                <a:latin typeface="Times New Roman" pitchFamily="18" charset="0"/>
                <a:cs typeface="B Titr" pitchFamily="2" charset="-78"/>
              </a:rPr>
              <a:t>خلاصه دیدگاه ژان ژاک روسو</a:t>
            </a:r>
          </a:p>
          <a:p>
            <a:pPr algn="just" rtl="1">
              <a:buFont typeface="Wingdings" pitchFamily="2" charset="2"/>
              <a:buChar char="q"/>
            </a:pPr>
            <a:r>
              <a:rPr lang="fa-IR" dirty="0" smtClean="0">
                <a:solidFill>
                  <a:srgbClr val="FF0000"/>
                </a:solidFill>
                <a:latin typeface="Times New Roman" pitchFamily="18" charset="0"/>
                <a:cs typeface="B Titr" pitchFamily="2" charset="-78"/>
              </a:rPr>
              <a:t> </a:t>
            </a:r>
            <a:r>
              <a:rPr lang="fa-IR" sz="2400" dirty="0" smtClean="0">
                <a:latin typeface="Times New Roman" pitchFamily="18" charset="0"/>
                <a:cs typeface="B Titr" pitchFamily="2" charset="-78"/>
              </a:rPr>
              <a:t>کودک مداری</a:t>
            </a:r>
          </a:p>
          <a:p>
            <a:pPr algn="just" rtl="1">
              <a:buFont typeface="Wingdings" pitchFamily="2" charset="2"/>
              <a:buChar char="q"/>
            </a:pPr>
            <a:r>
              <a:rPr lang="fa-IR" sz="2400" dirty="0" smtClean="0">
                <a:latin typeface="Times New Roman" pitchFamily="18" charset="0"/>
                <a:cs typeface="B Titr" pitchFamily="2" charset="-78"/>
              </a:rPr>
              <a:t> طرح وجود مرحله در رشد (نوباوگی، کودکی، اواخر کودکی و نوجوانی)</a:t>
            </a:r>
            <a:endParaRPr lang="fa-IR" sz="2400" dirty="0">
              <a:latin typeface="Times New Roman" pitchFamily="18" charset="0"/>
              <a:cs typeface="B Titr" pitchFamily="2" charset="-78"/>
            </a:endParaRPr>
          </a:p>
          <a:p>
            <a:pPr algn="just" rtl="1">
              <a:buFont typeface="Wingdings" pitchFamily="2" charset="2"/>
              <a:buChar char="q"/>
            </a:pPr>
            <a:r>
              <a:rPr lang="fa-IR" sz="2400" dirty="0" smtClean="0">
                <a:latin typeface="Times New Roman" pitchFamily="18" charset="0"/>
                <a:cs typeface="B Titr" pitchFamily="2" charset="-78"/>
              </a:rPr>
              <a:t>طرح مفهوم رسش </a:t>
            </a:r>
          </a:p>
          <a:p>
            <a:pPr algn="just" rtl="1">
              <a:buFont typeface="Wingdings" pitchFamily="2" charset="2"/>
              <a:buChar char="q"/>
            </a:pPr>
            <a:r>
              <a:rPr lang="fa-IR" sz="2400" dirty="0" smtClean="0">
                <a:latin typeface="Times New Roman" pitchFamily="18" charset="0"/>
                <a:cs typeface="B Titr" pitchFamily="2" charset="-78"/>
              </a:rPr>
              <a:t>رشد </a:t>
            </a:r>
            <a:r>
              <a:rPr lang="fa-IR" sz="2400" dirty="0">
                <a:latin typeface="Times New Roman" pitchFamily="18" charset="0"/>
                <a:cs typeface="B Titr" pitchFamily="2" charset="-78"/>
              </a:rPr>
              <a:t>به صورت فرایندی </a:t>
            </a:r>
            <a:r>
              <a:rPr lang="fa-IR" sz="2400" dirty="0" smtClean="0">
                <a:latin typeface="Times New Roman" pitchFamily="18" charset="0"/>
                <a:cs typeface="B Titr" pitchFamily="2" charset="-78"/>
              </a:rPr>
              <a:t>ناپیوسته </a:t>
            </a:r>
            <a:r>
              <a:rPr lang="fa-IR" sz="2400" dirty="0">
                <a:latin typeface="Times New Roman" pitchFamily="18" charset="0"/>
                <a:cs typeface="B Titr" pitchFamily="2" charset="-78"/>
              </a:rPr>
              <a:t>و مرحله </a:t>
            </a:r>
            <a:r>
              <a:rPr lang="fa-IR" sz="2400" dirty="0" smtClean="0">
                <a:latin typeface="Times New Roman" pitchFamily="18" charset="0"/>
                <a:cs typeface="B Titr" pitchFamily="2" charset="-78"/>
              </a:rPr>
              <a:t>ای است.</a:t>
            </a:r>
          </a:p>
          <a:p>
            <a:pPr algn="just" rtl="1">
              <a:buFont typeface="Wingdings" pitchFamily="2" charset="2"/>
              <a:buChar char="q"/>
            </a:pPr>
            <a:r>
              <a:rPr lang="fa-IR" sz="2400" dirty="0" smtClean="0">
                <a:latin typeface="Times New Roman" pitchFamily="18" charset="0"/>
                <a:cs typeface="B Titr" pitchFamily="2" charset="-78"/>
              </a:rPr>
              <a:t>طرفدار طبیعت دررشد </a:t>
            </a:r>
          </a:p>
          <a:p>
            <a:pPr algn="just" rtl="1">
              <a:buFont typeface="Wingdings" pitchFamily="2" charset="2"/>
              <a:buChar char="q"/>
            </a:pPr>
            <a:r>
              <a:rPr lang="fa-IR" sz="2400" dirty="0" smtClean="0">
                <a:latin typeface="Times New Roman" pitchFamily="18" charset="0"/>
                <a:cs typeface="B Titr" pitchFamily="2" charset="-78"/>
              </a:rPr>
              <a:t>تاثیرگذاری بر صاحب نظران بعدی رشد (پیاژه، گزل، مونته سوری)</a:t>
            </a:r>
            <a:endParaRPr lang="fa-IR" sz="2400" dirty="0">
              <a:latin typeface="Times New Roman" pitchFamily="18" charset="0"/>
              <a:cs typeface="B Titr" pitchFamily="2" charset="-78"/>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33" y="69489"/>
            <a:ext cx="2157413" cy="228001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9390068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70" y="527605"/>
            <a:ext cx="8246070" cy="610820"/>
          </a:xfrm>
        </p:spPr>
        <p:txBody>
          <a:bodyPr>
            <a:noAutofit/>
          </a:bodyPr>
          <a:lstStyle/>
          <a:p>
            <a:pPr algn="ctr" rtl="1"/>
            <a:r>
              <a:rPr lang="fa-IR" dirty="0" smtClean="0">
                <a:solidFill>
                  <a:srgbClr val="FF0000"/>
                </a:solidFill>
                <a:cs typeface="B Titr" pitchFamily="2" charset="-78"/>
              </a:rPr>
              <a:t>آغاز بررسی علمی کودک</a:t>
            </a:r>
            <a:r>
              <a:rPr lang="fa-IR" sz="2800" dirty="0" smtClean="0">
                <a:solidFill>
                  <a:srgbClr val="FF0000"/>
                </a:solidFill>
                <a:cs typeface="B Titr" pitchFamily="2" charset="-78"/>
              </a:rPr>
              <a:t> (</a:t>
            </a:r>
            <a:r>
              <a:rPr lang="en-US" sz="2800" dirty="0">
                <a:solidFill>
                  <a:srgbClr val="FF0000"/>
                </a:solidFill>
                <a:cs typeface="B Titr" pitchFamily="2" charset="-78"/>
              </a:rPr>
              <a:t>scientific Beginnings</a:t>
            </a:r>
            <a:r>
              <a:rPr lang="fa-IR" sz="2800" dirty="0" smtClean="0">
                <a:solidFill>
                  <a:srgbClr val="FF0000"/>
                </a:solidFill>
                <a:cs typeface="B Titr" pitchFamily="2" charset="-78"/>
              </a:rPr>
              <a:t>)</a:t>
            </a:r>
            <a:endParaRPr lang="en-US" sz="2800" dirty="0">
              <a:solidFill>
                <a:srgbClr val="FF0000"/>
              </a:solidFill>
              <a:cs typeface="B Titr" pitchFamily="2" charset="-78"/>
            </a:endParaRPr>
          </a:p>
        </p:txBody>
      </p:sp>
      <p:sp>
        <p:nvSpPr>
          <p:cNvPr id="3" name="Content Placeholder 2"/>
          <p:cNvSpPr>
            <a:spLocks noGrp="1"/>
          </p:cNvSpPr>
          <p:nvPr>
            <p:ph idx="1"/>
          </p:nvPr>
        </p:nvSpPr>
        <p:spPr>
          <a:xfrm>
            <a:off x="601669" y="1291130"/>
            <a:ext cx="8093365" cy="4428445"/>
          </a:xfrm>
        </p:spPr>
        <p:txBody>
          <a:bodyPr>
            <a:normAutofit/>
          </a:bodyPr>
          <a:lstStyle/>
          <a:p>
            <a:pPr algn="just" rtl="1">
              <a:buFont typeface="Wingdings" pitchFamily="2" charset="2"/>
              <a:buChar char="q"/>
            </a:pPr>
            <a:r>
              <a:rPr lang="fa-IR" dirty="0" smtClean="0">
                <a:solidFill>
                  <a:srgbClr val="FF0000"/>
                </a:solidFill>
                <a:latin typeface="Times New Roman" pitchFamily="18" charset="0"/>
                <a:cs typeface="B Titr" pitchFamily="2" charset="-78"/>
              </a:rPr>
              <a:t>پدربزرگ مطالعه علمی کودک: چارلزداروین</a:t>
            </a:r>
            <a:endParaRPr lang="fa-IR" dirty="0">
              <a:solidFill>
                <a:srgbClr val="FF0000"/>
              </a:solidFill>
              <a:latin typeface="Times New Roman" pitchFamily="18" charset="0"/>
              <a:cs typeface="B Titr" pitchFamily="2" charset="-78"/>
            </a:endParaRPr>
          </a:p>
          <a:p>
            <a:pPr algn="just" rtl="1">
              <a:buFont typeface="Wingdings" pitchFamily="2" charset="2"/>
              <a:buChar char="q"/>
            </a:pPr>
            <a:r>
              <a:rPr lang="fa-IR" dirty="0" smtClean="0">
                <a:latin typeface="Times New Roman" pitchFamily="18" charset="0"/>
                <a:cs typeface="B Titr" pitchFamily="2" charset="-78"/>
              </a:rPr>
              <a:t>تاکید </a:t>
            </a:r>
            <a:r>
              <a:rPr lang="fa-IR" dirty="0">
                <a:latin typeface="Times New Roman" pitchFamily="18" charset="0"/>
                <a:cs typeface="B Titr" pitchFamily="2" charset="-78"/>
              </a:rPr>
              <a:t>داروین بر ارزش سازگاری ویژگی های جسمانی و رفتاری به نظریه های مهم رشد راه یافته است</a:t>
            </a:r>
            <a:r>
              <a:rPr lang="fa-IR" dirty="0" smtClean="0">
                <a:latin typeface="Times New Roman" pitchFamily="18" charset="0"/>
                <a:cs typeface="B Titr" pitchFamily="2" charset="-78"/>
              </a:rPr>
              <a:t>.</a:t>
            </a:r>
          </a:p>
          <a:p>
            <a:pPr algn="just" rtl="1">
              <a:buFont typeface="Wingdings" pitchFamily="2" charset="2"/>
              <a:buChar char="q"/>
            </a:pPr>
            <a:r>
              <a:rPr lang="fa-IR" dirty="0">
                <a:solidFill>
                  <a:srgbClr val="FF0000"/>
                </a:solidFill>
                <a:latin typeface="Times New Roman" pitchFamily="18" charset="0"/>
                <a:cs typeface="B Titr" pitchFamily="2" charset="-78"/>
              </a:rPr>
              <a:t>دوره هنجاری مطالعه رشد: استانلی هال و آرنولد گزل</a:t>
            </a:r>
          </a:p>
          <a:p>
            <a:pPr algn="just" rtl="1">
              <a:buFont typeface="Wingdings" pitchFamily="2" charset="2"/>
              <a:buChar char="q"/>
            </a:pPr>
            <a:r>
              <a:rPr lang="fa-IR" dirty="0">
                <a:latin typeface="Times New Roman" pitchFamily="18" charset="0"/>
                <a:cs typeface="B Titr" pitchFamily="2" charset="-78"/>
              </a:rPr>
              <a:t> هال بنیانگذار جنبش مطالعه کودک در اوایل قرن 20 محسوب می شود. </a:t>
            </a:r>
          </a:p>
          <a:p>
            <a:pPr algn="just" rtl="1">
              <a:buFont typeface="Wingdings" pitchFamily="2" charset="2"/>
              <a:buChar char="q"/>
            </a:pPr>
            <a:r>
              <a:rPr lang="fa-IR" dirty="0">
                <a:latin typeface="Times New Roman" pitchFamily="18" charset="0"/>
                <a:cs typeface="B Titr" pitchFamily="2" charset="-78"/>
              </a:rPr>
              <a:t>هال و گزل با الهام از داروین رشد را به صورت فرایندی ژنتیکی درنظر گرفتند.</a:t>
            </a:r>
          </a:p>
          <a:p>
            <a:pPr algn="just" rtl="1">
              <a:buFont typeface="Wingdings" pitchFamily="2" charset="2"/>
              <a:buChar char="q"/>
            </a:pPr>
            <a:r>
              <a:rPr lang="fa-IR" dirty="0">
                <a:latin typeface="Times New Roman" pitchFamily="18" charset="0"/>
                <a:cs typeface="B Titr" pitchFamily="2" charset="-78"/>
              </a:rPr>
              <a:t>رویکرد هنجاری را در مطالعه رشد عرضه کردند.</a:t>
            </a:r>
          </a:p>
          <a:p>
            <a:pPr algn="just" rtl="1">
              <a:buFont typeface="Wingdings" pitchFamily="2" charset="2"/>
              <a:buChar char="q"/>
            </a:pPr>
            <a:endParaRPr lang="fa-IR" dirty="0">
              <a:latin typeface="Times New Roman" pitchFamily="18" charset="0"/>
              <a:cs typeface="B Titr" pitchFamily="2" charset="-78"/>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1441"/>
            <a:ext cx="1059785" cy="137509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pic>
        <p:nvPicPr>
          <p:cNvPr id="5" name="Voice 020">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2671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4487368" y="1557850"/>
            <a:ext cx="39624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rtl="1">
              <a:spcBef>
                <a:spcPct val="50000"/>
              </a:spcBef>
            </a:pPr>
            <a:r>
              <a:rPr lang="fa-IR" sz="5400" b="1" dirty="0" smtClean="0">
                <a:cs typeface="B Titr" pitchFamily="2" charset="-78"/>
              </a:rPr>
              <a:t>دیدگاه فروید</a:t>
            </a:r>
            <a:endParaRPr lang="fa-IR" sz="5400" b="1" dirty="0">
              <a:cs typeface="B Titr" pitchFamily="2" charset="-78"/>
            </a:endParaRPr>
          </a:p>
        </p:txBody>
      </p:sp>
      <p:grpSp>
        <p:nvGrpSpPr>
          <p:cNvPr id="3075" name="Group 9"/>
          <p:cNvGrpSpPr>
            <a:grpSpLocks/>
          </p:cNvGrpSpPr>
          <p:nvPr/>
        </p:nvGrpSpPr>
        <p:grpSpPr bwMode="auto">
          <a:xfrm>
            <a:off x="143555" y="956050"/>
            <a:ext cx="3544888" cy="4953000"/>
            <a:chOff x="432" y="624"/>
            <a:chExt cx="2233" cy="3120"/>
          </a:xfrm>
        </p:grpSpPr>
        <p:pic>
          <p:nvPicPr>
            <p:cNvPr id="3079" name="Picture 7" descr="IH16977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624"/>
              <a:ext cx="2233" cy="3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8" descr="IH169777"/>
            <p:cNvPicPr>
              <a:picLocks noChangeAspect="1" noChangeArrowheads="1"/>
            </p:cNvPicPr>
            <p:nvPr/>
          </p:nvPicPr>
          <p:blipFill>
            <a:blip r:embed="rId2">
              <a:extLst>
                <a:ext uri="{28A0092B-C50C-407E-A947-70E740481C1C}">
                  <a14:useLocalDpi xmlns:a14="http://schemas.microsoft.com/office/drawing/2010/main" val="0"/>
                </a:ext>
              </a:extLst>
            </a:blip>
            <a:srcRect t="9230" r="69907" b="79999"/>
            <a:stretch>
              <a:fillRect/>
            </a:stretch>
          </p:blipFill>
          <p:spPr bwMode="auto">
            <a:xfrm rot="10800000">
              <a:off x="432" y="624"/>
              <a:ext cx="672"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6" name="Text Box 10"/>
          <p:cNvSpPr txBox="1">
            <a:spLocks noChangeArrowheads="1"/>
          </p:cNvSpPr>
          <p:nvPr/>
        </p:nvSpPr>
        <p:spPr bwMode="auto">
          <a:xfrm>
            <a:off x="4724705" y="2970885"/>
            <a:ext cx="3886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algn="ctr" eaLnBrk="0" fontAlgn="base" hangingPunct="0">
              <a:spcBef>
                <a:spcPct val="0"/>
              </a:spcBef>
              <a:spcAft>
                <a:spcPct val="0"/>
              </a:spcAft>
              <a:defRPr sz="2400">
                <a:solidFill>
                  <a:schemeClr val="tx1"/>
                </a:solidFill>
                <a:latin typeface="Times New Roman" pitchFamily="18" charset="0"/>
              </a:defRPr>
            </a:lvl6pPr>
            <a:lvl7pPr marL="2971800" indent="-228600" algn="ctr" eaLnBrk="0" fontAlgn="base" hangingPunct="0">
              <a:spcBef>
                <a:spcPct val="0"/>
              </a:spcBef>
              <a:spcAft>
                <a:spcPct val="0"/>
              </a:spcAft>
              <a:defRPr sz="2400">
                <a:solidFill>
                  <a:schemeClr val="tx1"/>
                </a:solidFill>
                <a:latin typeface="Times New Roman" pitchFamily="18" charset="0"/>
              </a:defRPr>
            </a:lvl7pPr>
            <a:lvl8pPr marL="3429000" indent="-228600" algn="ctr" eaLnBrk="0" fontAlgn="base" hangingPunct="0">
              <a:spcBef>
                <a:spcPct val="0"/>
              </a:spcBef>
              <a:spcAft>
                <a:spcPct val="0"/>
              </a:spcAft>
              <a:defRPr sz="2400">
                <a:solidFill>
                  <a:schemeClr val="tx1"/>
                </a:solidFill>
                <a:latin typeface="Times New Roman" pitchFamily="18" charset="0"/>
              </a:defRPr>
            </a:lvl8pPr>
            <a:lvl9pPr marL="3886200" indent="-228600" algn="ctr" eaLnBrk="0" fontAlgn="base" hangingPunct="0">
              <a:spcBef>
                <a:spcPct val="0"/>
              </a:spcBef>
              <a:spcAft>
                <a:spcPct val="0"/>
              </a:spcAft>
              <a:defRPr sz="2400">
                <a:solidFill>
                  <a:schemeClr val="tx1"/>
                </a:solidFill>
                <a:latin typeface="Times New Roman" pitchFamily="18" charset="0"/>
              </a:defRPr>
            </a:lvl9pPr>
          </a:lstStyle>
          <a:p>
            <a:pPr algn="just" rtl="1">
              <a:spcBef>
                <a:spcPct val="50000"/>
              </a:spcBef>
            </a:pPr>
            <a:r>
              <a:rPr lang="fa-IR" sz="4000" b="1" dirty="0">
                <a:solidFill>
                  <a:srgbClr val="FF0000"/>
                </a:solidFill>
                <a:cs typeface="B Titr" pitchFamily="2" charset="-78"/>
              </a:rPr>
              <a:t>رشد روانی- جنسی</a:t>
            </a:r>
            <a:endParaRPr lang="en-US" sz="4000" b="1" dirty="0">
              <a:solidFill>
                <a:srgbClr val="FF0000"/>
              </a:solidFill>
              <a:cs typeface="B Titr" pitchFamily="2" charset="-78"/>
            </a:endParaRPr>
          </a:p>
        </p:txBody>
      </p:sp>
      <p:sp>
        <p:nvSpPr>
          <p:cNvPr id="8" name="Title 1"/>
          <p:cNvSpPr>
            <a:spLocks noGrp="1"/>
          </p:cNvSpPr>
          <p:nvPr>
            <p:ph type="title"/>
          </p:nvPr>
        </p:nvSpPr>
        <p:spPr>
          <a:xfrm>
            <a:off x="143554" y="69490"/>
            <a:ext cx="8704186" cy="886560"/>
          </a:xfrm>
          <a:solidFill>
            <a:srgbClr val="FF0000"/>
          </a:solidFill>
        </p:spPr>
        <p:txBody>
          <a:bodyPr>
            <a:normAutofit/>
          </a:bodyPr>
          <a:lstStyle/>
          <a:p>
            <a:pPr algn="ctr"/>
            <a:r>
              <a:rPr lang="fa-IR" dirty="0" smtClean="0">
                <a:solidFill>
                  <a:srgbClr val="FFFF00"/>
                </a:solidFill>
                <a:cs typeface="B Titr" pitchFamily="2" charset="-78"/>
              </a:rPr>
              <a:t>نظریه های اواسط قرن بیستم</a:t>
            </a:r>
            <a:endParaRPr lang="fa-IR" dirty="0">
              <a:solidFill>
                <a:srgbClr val="FFFF00"/>
              </a:solidFill>
              <a:cs typeface="B Titr" pitchFamily="2" charset="-78"/>
            </a:endParaRPr>
          </a:p>
        </p:txBody>
      </p:sp>
    </p:spTree>
    <p:extLst>
      <p:ext uri="{BB962C8B-B14F-4D97-AF65-F5344CB8AC3E}">
        <p14:creationId xmlns:p14="http://schemas.microsoft.com/office/powerpoint/2010/main" val="84953903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1806</TotalTime>
  <Words>1156</Words>
  <Application>Microsoft Office PowerPoint</Application>
  <PresentationFormat>On-screen Show (4:3)</PresentationFormat>
  <Paragraphs>99</Paragraphs>
  <Slides>16</Slides>
  <Notes>1</Notes>
  <HiddenSlides>0</HiddenSlides>
  <MMClips>7</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16</vt:i4>
      </vt:variant>
    </vt:vector>
  </HeadingPairs>
  <TitlesOfParts>
    <vt:vector size="25" baseType="lpstr">
      <vt:lpstr>Arial</vt:lpstr>
      <vt:lpstr>B Nazanin</vt:lpstr>
      <vt:lpstr>B Titr</vt:lpstr>
      <vt:lpstr>Calibri</vt:lpstr>
      <vt:lpstr>Tahoma</vt:lpstr>
      <vt:lpstr>Times New Roman</vt:lpstr>
      <vt:lpstr>Wingdings</vt:lpstr>
      <vt:lpstr>Office Theme</vt:lpstr>
      <vt:lpstr>4_Office Theme</vt:lpstr>
      <vt:lpstr>PowerPoint Presentation</vt:lpstr>
      <vt:lpstr>PowerPoint Presentation</vt:lpstr>
      <vt:lpstr>مباحث گذشته</vt:lpstr>
      <vt:lpstr>موضوعات اساسی رشد</vt:lpstr>
      <vt:lpstr>پهنه عمر: دیدگاهی متعادل (Life Span)</vt:lpstr>
      <vt:lpstr>آغاز بررسی علمی کودک (scientific Beginnings)</vt:lpstr>
      <vt:lpstr>آغاز بررسی علمی کودک (scientific Beginnings)</vt:lpstr>
      <vt:lpstr>آغاز بررسی علمی کودک (scientific Beginnings)</vt:lpstr>
      <vt:lpstr>نظریه های اواسط قرن بیستم</vt:lpstr>
      <vt:lpstr>نظریه های اواسط قرن بیستم</vt:lpstr>
      <vt:lpstr>PowerPoint Presentation</vt:lpstr>
      <vt:lpstr>تقسيم بندي روان و سطح هشياري انسان </vt:lpstr>
      <vt:lpstr>ساختارشخصیت از دیدگاه فروید</vt:lpstr>
      <vt:lpstr>ساختارشخصیت از دیدگاه فروید</vt:lpstr>
      <vt:lpstr>تکلیف عملکردی</vt:lpstr>
      <vt:lpstr>آدرس پست الکترونیک</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araz</cp:lastModifiedBy>
  <cp:revision>294</cp:revision>
  <dcterms:created xsi:type="dcterms:W3CDTF">2013-08-21T19:17:07Z</dcterms:created>
  <dcterms:modified xsi:type="dcterms:W3CDTF">2020-03-08T18:28:42Z</dcterms:modified>
</cp:coreProperties>
</file>