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26"/>
  </p:notesMasterIdLst>
  <p:handoutMasterIdLst>
    <p:handoutMasterId r:id="rId27"/>
  </p:handoutMasterIdLst>
  <p:sldIdLst>
    <p:sldId id="400" r:id="rId2"/>
    <p:sldId id="399" r:id="rId3"/>
    <p:sldId id="314" r:id="rId4"/>
    <p:sldId id="396" r:id="rId5"/>
    <p:sldId id="397" r:id="rId6"/>
    <p:sldId id="316" r:id="rId7"/>
    <p:sldId id="317" r:id="rId8"/>
    <p:sldId id="318" r:id="rId9"/>
    <p:sldId id="319" r:id="rId10"/>
    <p:sldId id="320" r:id="rId11"/>
    <p:sldId id="321" r:id="rId12"/>
    <p:sldId id="322" r:id="rId13"/>
    <p:sldId id="323" r:id="rId14"/>
    <p:sldId id="324" r:id="rId15"/>
    <p:sldId id="325" r:id="rId16"/>
    <p:sldId id="326" r:id="rId17"/>
    <p:sldId id="327" r:id="rId18"/>
    <p:sldId id="328" r:id="rId19"/>
    <p:sldId id="329" r:id="rId20"/>
    <p:sldId id="330" r:id="rId21"/>
    <p:sldId id="331" r:id="rId22"/>
    <p:sldId id="398" r:id="rId23"/>
    <p:sldId id="332" r:id="rId24"/>
    <p:sldId id="333" r:id="rId25"/>
  </p:sldIdLst>
  <p:sldSz cx="9144000" cy="6858000" type="screen4x3"/>
  <p:notesSz cx="6858000" cy="9144000"/>
  <p:embeddedFontLst>
    <p:embeddedFont>
      <p:font typeface="Georgia" pitchFamily="18" charset="0"/>
      <p:regular r:id="rId28"/>
      <p:bold r:id="rId29"/>
      <p:italic r:id="rId30"/>
      <p:boldItalic r:id="rId31"/>
    </p:embeddedFont>
    <p:embeddedFont>
      <p:font typeface="B Baran" pitchFamily="2" charset="-78"/>
      <p:regular r:id="rId32"/>
      <p:italic r:id="rId33"/>
    </p:embeddedFont>
    <p:embeddedFont>
      <p:font typeface="B Hamid" pitchFamily="2" charset="-78"/>
      <p:regular r:id="rId34"/>
    </p:embeddedFont>
    <p:embeddedFont>
      <p:font typeface="B Elham" pitchFamily="2" charset="-78"/>
      <p:regular r:id="rId35"/>
    </p:embeddedFont>
    <p:embeddedFont>
      <p:font typeface="B Mitra" pitchFamily="2" charset="-78"/>
      <p:regular r:id="rId36"/>
      <p:bold r:id="rId37"/>
    </p:embeddedFont>
    <p:embeddedFont>
      <p:font typeface="B Davat" pitchFamily="2" charset="-78"/>
      <p:regular r:id="rId38"/>
    </p:embeddedFont>
    <p:embeddedFont>
      <p:font typeface="B Mah" pitchFamily="2" charset="-78"/>
      <p:regular r:id="rId39"/>
    </p:embeddedFont>
    <p:embeddedFont>
      <p:font typeface="B Arabic Style" pitchFamily="2" charset="-78"/>
      <p:regular r:id="rId40"/>
    </p:embeddedFont>
    <p:embeddedFont>
      <p:font typeface="Wingdings 2" pitchFamily="18" charset="2"/>
      <p:regular r:id="rId41"/>
    </p:embeddedFont>
    <p:embeddedFont>
      <p:font typeface="B Nazanin" pitchFamily="2" charset="-78"/>
      <p:regular r:id="rId42"/>
      <p:bold r:id="rId43"/>
    </p:embeddedFont>
    <p:embeddedFont>
      <p:font typeface="2  Nazanin" charset="-78"/>
      <p:regular r:id="rId44"/>
      <p:bold r:id="rId45"/>
    </p:embeddedFont>
    <p:embeddedFont>
      <p:font typeface="Verdana" pitchFamily="34" charset="0"/>
      <p:regular r:id="rId46"/>
      <p:bold r:id="rId47"/>
      <p:italic r:id="rId48"/>
      <p:boldItalic r:id="rId49"/>
    </p:embeddedFont>
    <p:embeddedFont>
      <p:font typeface="Calibri" pitchFamily="34" charset="0"/>
      <p:regular r:id="rId50"/>
      <p:bold r:id="rId51"/>
      <p:italic r:id="rId52"/>
      <p:boldItalic r:id="rId53"/>
    </p:embeddedFont>
  </p:embeddedFontLst>
  <p:defaultTextStyle>
    <a:defPPr>
      <a:defRPr lang="en-US"/>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006600"/>
    <a:srgbClr val="FF6600"/>
    <a:srgbClr val="990099"/>
    <a:srgbClr val="9900CC"/>
  </p:clrMru>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4624" autoAdjust="0"/>
  </p:normalViewPr>
  <p:slideViewPr>
    <p:cSldViewPr>
      <p:cViewPr varScale="1">
        <p:scale>
          <a:sx n="78" d="100"/>
          <a:sy n="78" d="100"/>
        </p:scale>
        <p:origin x="-116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font" Target="fonts/font23.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openxmlformats.org/officeDocument/2006/relationships/font" Target="fonts/font2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font" Target="fonts/font22.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font" Target="fonts/font2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24.fntdata"/><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rtl="0" fontAlgn="auto">
              <a:spcBef>
                <a:spcPts val="0"/>
              </a:spcBef>
              <a:spcAft>
                <a:spcPts val="0"/>
              </a:spcAft>
              <a:defRPr sz="1200">
                <a:latin typeface="+mn-lt"/>
                <a:cs typeface="+mn-cs"/>
              </a:defRPr>
            </a:lvl1pPr>
          </a:lstStyle>
          <a:p>
            <a:pPr>
              <a:defRPr/>
            </a:pPr>
            <a:endParaRPr lang="fa-IR"/>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rtl="0" fontAlgn="auto">
              <a:spcBef>
                <a:spcPts val="0"/>
              </a:spcBef>
              <a:spcAft>
                <a:spcPts val="0"/>
              </a:spcAft>
              <a:defRPr sz="1200">
                <a:latin typeface="+mn-lt"/>
                <a:cs typeface="+mn-cs"/>
              </a:defRPr>
            </a:lvl1pPr>
          </a:lstStyle>
          <a:p>
            <a:pPr>
              <a:defRPr/>
            </a:pPr>
            <a:fld id="{F704C196-CE0E-41C2-855B-C081A7684552}" type="datetimeFigureOut">
              <a:rPr lang="fa-IR"/>
              <a:pPr>
                <a:defRPr/>
              </a:pPr>
              <a:t>08/24/1441</a:t>
            </a:fld>
            <a:endParaRPr lang="fa-IR"/>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rtl="0" fontAlgn="auto">
              <a:spcBef>
                <a:spcPts val="0"/>
              </a:spcBef>
              <a:spcAft>
                <a:spcPts val="0"/>
              </a:spcAft>
              <a:defRPr sz="1200">
                <a:latin typeface="+mn-lt"/>
                <a:cs typeface="+mn-cs"/>
              </a:defRPr>
            </a:lvl1pPr>
          </a:lstStyle>
          <a:p>
            <a:pPr>
              <a:defRPr/>
            </a:pPr>
            <a:endParaRPr lang="fa-IR"/>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rtl="0" fontAlgn="auto">
              <a:spcBef>
                <a:spcPts val="0"/>
              </a:spcBef>
              <a:spcAft>
                <a:spcPts val="0"/>
              </a:spcAft>
              <a:defRPr sz="1200">
                <a:latin typeface="+mn-lt"/>
                <a:cs typeface="+mn-cs"/>
              </a:defRPr>
            </a:lvl1pPr>
          </a:lstStyle>
          <a:p>
            <a:pPr>
              <a:defRPr/>
            </a:pPr>
            <a:fld id="{DD0872D1-CF46-4987-842D-4094BC9124F3}" type="slidenum">
              <a:rPr lang="fa-IR"/>
              <a:pPr>
                <a:defRPr/>
              </a:pPr>
              <a:t>‹#›</a:t>
            </a:fld>
            <a:endParaRPr lang="fa-I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rtl="0" fontAlgn="auto">
              <a:spcBef>
                <a:spcPts val="0"/>
              </a:spcBef>
              <a:spcAft>
                <a:spcPts val="0"/>
              </a:spcAft>
              <a:defRPr sz="1200">
                <a:latin typeface="+mn-lt"/>
                <a:cs typeface="+mn-cs"/>
              </a:defRPr>
            </a:lvl1pPr>
          </a:lstStyle>
          <a:p>
            <a:pPr>
              <a:defRPr/>
            </a:pPr>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rtl="0" fontAlgn="auto">
              <a:spcBef>
                <a:spcPts val="0"/>
              </a:spcBef>
              <a:spcAft>
                <a:spcPts val="0"/>
              </a:spcAft>
              <a:defRPr sz="1200">
                <a:latin typeface="+mn-lt"/>
                <a:cs typeface="+mn-cs"/>
              </a:defRPr>
            </a:lvl1pPr>
          </a:lstStyle>
          <a:p>
            <a:pPr>
              <a:defRPr/>
            </a:pPr>
            <a:fld id="{75EEC738-468E-44F3-9E45-514CC41B326D}" type="datetimeFigureOut">
              <a:rPr lang="fa-IR"/>
              <a:pPr>
                <a:defRPr/>
              </a:pPr>
              <a:t>08/24/1441</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fa-I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rtl="0" fontAlgn="auto">
              <a:spcBef>
                <a:spcPts val="0"/>
              </a:spcBef>
              <a:spcAft>
                <a:spcPts val="0"/>
              </a:spcAft>
              <a:defRPr sz="1200">
                <a:latin typeface="+mn-lt"/>
                <a:cs typeface="+mn-cs"/>
              </a:defRPr>
            </a:lvl1pPr>
          </a:lstStyle>
          <a:p>
            <a:pPr>
              <a:defRPr/>
            </a:pPr>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rtl="0" fontAlgn="auto">
              <a:spcBef>
                <a:spcPts val="0"/>
              </a:spcBef>
              <a:spcAft>
                <a:spcPts val="0"/>
              </a:spcAft>
              <a:defRPr sz="1200">
                <a:latin typeface="+mn-lt"/>
                <a:cs typeface="+mn-cs"/>
              </a:defRPr>
            </a:lvl1pPr>
          </a:lstStyle>
          <a:p>
            <a:pPr>
              <a:defRPr/>
            </a:pPr>
            <a:fld id="{2EAC87CA-3033-4D7F-8341-A6774799326C}" type="slidenum">
              <a:rPr lang="fa-IR"/>
              <a:pPr>
                <a:defRPr/>
              </a:pPr>
              <a:t>‹#›</a:t>
            </a:fld>
            <a:endParaRPr lang="fa-IR"/>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0" fontAlgn="auto">
              <a:spcBef>
                <a:spcPts val="0"/>
              </a:spcBef>
              <a:spcAft>
                <a:spcPts val="0"/>
              </a:spcAft>
              <a:defRPr/>
            </a:pPr>
            <a:endParaRPr lang="en-US"/>
          </a:p>
        </p:txBody>
      </p:sp>
      <p:sp>
        <p:nvSpPr>
          <p:cNvPr id="5" name="Oval 4"/>
          <p:cNvSpPr/>
          <p:nvPr/>
        </p:nvSpPr>
        <p:spPr>
          <a:xfrm>
            <a:off x="1157290" y="1344615"/>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0" fontAlgn="auto">
              <a:spcBef>
                <a:spcPts val="0"/>
              </a:spcBef>
              <a:spcAft>
                <a:spcPts val="0"/>
              </a:spcAft>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fld id="{ECE58296-E990-4A04-9856-F2F5B6F5B6F6}" type="datetimeFigureOut">
              <a:rPr lang="en-US"/>
              <a:pPr>
                <a:defRPr/>
              </a:pPr>
              <a:t>4/17/2020</a:t>
            </a:fld>
            <a:endParaRPr lang="en-US"/>
          </a:p>
        </p:txBody>
      </p:sp>
      <p:sp>
        <p:nvSpPr>
          <p:cNvPr id="7" name="Footer Placeholder 19"/>
          <p:cNvSpPr>
            <a:spLocks noGrp="1"/>
          </p:cNvSpPr>
          <p:nvPr>
            <p:ph type="ftr" sz="quarter" idx="11"/>
          </p:nvPr>
        </p:nvSpPr>
        <p:spPr/>
        <p:txBody>
          <a:bodyPr/>
          <a:lstStyle>
            <a:lvl1pPr>
              <a:defRPr/>
            </a:lvl1pPr>
            <a:extLst/>
          </a:lstStyle>
          <a:p>
            <a:pPr>
              <a:defRPr/>
            </a:pPr>
            <a:endParaRPr lang="en-US"/>
          </a:p>
        </p:txBody>
      </p:sp>
      <p:sp>
        <p:nvSpPr>
          <p:cNvPr id="8" name="Slide Number Placeholder 9"/>
          <p:cNvSpPr>
            <a:spLocks noGrp="1"/>
          </p:cNvSpPr>
          <p:nvPr>
            <p:ph type="sldNum" sz="quarter" idx="12"/>
          </p:nvPr>
        </p:nvSpPr>
        <p:spPr/>
        <p:txBody>
          <a:bodyPr/>
          <a:lstStyle>
            <a:lvl1pPr>
              <a:defRPr/>
            </a:lvl1pPr>
            <a:extLst/>
          </a:lstStyle>
          <a:p>
            <a:pPr>
              <a:defRPr/>
            </a:pPr>
            <a:fld id="{ACDE4102-5563-4A69-9AB1-2CE8E4F2A5F8}" type="slidenum">
              <a:rPr lang="en-US"/>
              <a:pPr>
                <a:defRPr/>
              </a:pPr>
              <a:t>‹#›</a:t>
            </a:fld>
            <a:endParaRPr lang="en-US"/>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8E5A0AD9-5878-4990-B3F1-93DA2938CA31}" type="datetimeFigureOut">
              <a:rPr lang="en-US"/>
              <a:pPr>
                <a:defRPr/>
              </a:pPr>
              <a:t>4/17/2020</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EF833536-FF20-40DF-AD3E-B6BA58517D71}" type="slidenum">
              <a:rPr lang="en-US"/>
              <a:pPr>
                <a:defRPr/>
              </a:pPr>
              <a:t>‹#›</a:t>
            </a:fld>
            <a:endParaRPr lang="en-US"/>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40"/>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2"/>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6336A28A-9794-4728-8E79-A8AD04420320}" type="datetimeFigureOut">
              <a:rPr lang="en-US"/>
              <a:pPr>
                <a:defRPr/>
              </a:pPr>
              <a:t>4/17/2020</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A4DCD3BD-00AF-4DB2-838F-C0C1FB3CC1E6}" type="slidenum">
              <a:rPr lang="en-US"/>
              <a:pPr>
                <a:defRPr/>
              </a:pPr>
              <a:t>‹#›</a:t>
            </a:fld>
            <a:endParaRPr lang="en-US"/>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406E3D3C-6D92-4DE0-BF40-202C62317AD6}" type="datetimeFigureOut">
              <a:rPr lang="en-US"/>
              <a:pPr>
                <a:defRPr/>
              </a:pPr>
              <a:t>4/17/2020</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23E9E4B9-569C-45DF-94E9-0ED720D846B5}" type="slidenum">
              <a:rPr lang="en-US"/>
              <a:pPr>
                <a:defRPr/>
              </a:pPr>
              <a:t>‹#›</a:t>
            </a:fld>
            <a:endParaRPr lang="en-US"/>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0" fontAlgn="auto">
              <a:spcBef>
                <a:spcPts val="0"/>
              </a:spcBef>
              <a:spcAft>
                <a:spcPts val="0"/>
              </a:spcAft>
              <a:defRPr/>
            </a:pPr>
            <a:endParaRPr lang="en-US"/>
          </a:p>
        </p:txBody>
      </p:sp>
      <p:sp>
        <p:nvSpPr>
          <p:cNvPr id="7" name="Oval 6"/>
          <p:cNvSpPr/>
          <p:nvPr/>
        </p:nvSpPr>
        <p:spPr>
          <a:xfrm>
            <a:off x="2408239"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0" fontAlgn="auto">
              <a:spcBef>
                <a:spcPts val="0"/>
              </a:spcBef>
              <a:spcAft>
                <a:spcPts val="0"/>
              </a:spcAft>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AD3DD0ED-4DD3-432B-BD19-DA6762CABAAF}" type="datetimeFigureOut">
              <a:rPr lang="en-US"/>
              <a:pPr>
                <a:defRPr/>
              </a:pPr>
              <a:t>4/17/2020</a:t>
            </a:fld>
            <a:endParaRPr lang="en-US"/>
          </a:p>
        </p:txBody>
      </p:sp>
      <p:sp>
        <p:nvSpPr>
          <p:cNvPr id="9" name="Footer Placeholder 4"/>
          <p:cNvSpPr>
            <a:spLocks noGrp="1"/>
          </p:cNvSpPr>
          <p:nvPr>
            <p:ph type="ftr" sz="quarter" idx="11"/>
          </p:nvPr>
        </p:nvSpPr>
        <p:spPr/>
        <p:txBody>
          <a:bodyPr/>
          <a:lstStyle>
            <a:lvl1pPr>
              <a:defRPr/>
            </a:lvl1pPr>
            <a:extLst/>
          </a:lstStyle>
          <a:p>
            <a:pPr>
              <a:defRPr/>
            </a:pPr>
            <a:endParaRPr lang="en-US"/>
          </a:p>
        </p:txBody>
      </p:sp>
      <p:sp>
        <p:nvSpPr>
          <p:cNvPr id="10" name="Slide Number Placeholder 5"/>
          <p:cNvSpPr>
            <a:spLocks noGrp="1"/>
          </p:cNvSpPr>
          <p:nvPr>
            <p:ph type="sldNum" sz="quarter" idx="12"/>
          </p:nvPr>
        </p:nvSpPr>
        <p:spPr/>
        <p:txBody>
          <a:bodyPr/>
          <a:lstStyle>
            <a:lvl1pPr>
              <a:defRPr/>
            </a:lvl1pPr>
            <a:extLst/>
          </a:lstStyle>
          <a:p>
            <a:pPr>
              <a:defRPr/>
            </a:pPr>
            <a:fld id="{7F6D8B34-1100-493B-BBAA-1A76D2B263F5}" type="slidenum">
              <a:rPr lang="en-US"/>
              <a:pPr>
                <a:defRPr/>
              </a:pPr>
              <a:t>‹#›</a:t>
            </a:fld>
            <a:endParaRPr lang="en-US"/>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36D5F9C7-9721-40D6-BE85-821039AEBBEF}" type="datetimeFigureOut">
              <a:rPr lang="en-US"/>
              <a:pPr>
                <a:defRPr/>
              </a:pPr>
              <a:t>4/17/2020</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4B00C772-8421-4D0F-AFC0-799EFF76A248}" type="slidenum">
              <a:rPr lang="en-US"/>
              <a:pPr>
                <a:defRPr/>
              </a:pPr>
              <a:t>‹#›</a:t>
            </a:fld>
            <a:endParaRPr lang="en-US"/>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3"/>
          <p:cNvSpPr>
            <a:spLocks noGrp="1"/>
          </p:cNvSpPr>
          <p:nvPr>
            <p:ph type="dt" sz="half" idx="10"/>
          </p:nvPr>
        </p:nvSpPr>
        <p:spPr/>
        <p:txBody>
          <a:bodyPr/>
          <a:lstStyle>
            <a:lvl1pPr>
              <a:defRPr/>
            </a:lvl1pPr>
          </a:lstStyle>
          <a:p>
            <a:pPr>
              <a:defRPr/>
            </a:pPr>
            <a:fld id="{80849A20-091A-4436-8AC3-C2C472A472F1}" type="datetimeFigureOut">
              <a:rPr lang="en-US"/>
              <a:pPr>
                <a:defRPr/>
              </a:pPr>
              <a:t>4/17/2020</a:t>
            </a:fld>
            <a:endParaRPr lang="en-US"/>
          </a:p>
        </p:txBody>
      </p:sp>
      <p:sp>
        <p:nvSpPr>
          <p:cNvPr id="8" name="Footer Placeholder 9"/>
          <p:cNvSpPr>
            <a:spLocks noGrp="1"/>
          </p:cNvSpPr>
          <p:nvPr>
            <p:ph type="ftr" sz="quarter" idx="11"/>
          </p:nvPr>
        </p:nvSpPr>
        <p:spPr/>
        <p:txBody>
          <a:bodyPr/>
          <a:lstStyle>
            <a:lvl1pPr>
              <a:defRPr/>
            </a:lvl1pPr>
          </a:lstStyle>
          <a:p>
            <a:pPr>
              <a:defRPr/>
            </a:pPr>
            <a:endParaRPr lang="en-US"/>
          </a:p>
        </p:txBody>
      </p:sp>
      <p:sp>
        <p:nvSpPr>
          <p:cNvPr id="9" name="Slide Number Placeholder 21"/>
          <p:cNvSpPr>
            <a:spLocks noGrp="1"/>
          </p:cNvSpPr>
          <p:nvPr>
            <p:ph type="sldNum" sz="quarter" idx="12"/>
          </p:nvPr>
        </p:nvSpPr>
        <p:spPr/>
        <p:txBody>
          <a:bodyPr/>
          <a:lstStyle>
            <a:lvl1pPr>
              <a:defRPr/>
            </a:lvl1pPr>
          </a:lstStyle>
          <a:p>
            <a:pPr>
              <a:defRPr/>
            </a:pPr>
            <a:fld id="{01B3746E-3D26-4896-A050-138D15AC8F56}" type="slidenum">
              <a:rPr lang="en-US"/>
              <a:pPr>
                <a:defRPr/>
              </a:pPr>
              <a:t>‹#›</a:t>
            </a:fld>
            <a:endParaRPr lang="en-US"/>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EA8F10EB-D583-41C3-8CA9-2ADC5D1BAC53}" type="datetimeFigureOut">
              <a:rPr lang="en-US"/>
              <a:pPr>
                <a:defRPr/>
              </a:pPr>
              <a:t>4/17/2020</a:t>
            </a:fld>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8A4D4BE2-2D73-448E-B60B-1ABE58886639}" type="slidenum">
              <a:rPr lang="en-US"/>
              <a:pPr>
                <a:defRPr/>
              </a:pPr>
              <a:t>‹#›</a:t>
            </a:fld>
            <a:endParaRPr lang="en-US"/>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3" name="Rectangle 2"/>
          <p:cNvSpPr/>
          <p:nvPr/>
        </p:nvSpPr>
        <p:spPr bwMode="invGray">
          <a:xfrm>
            <a:off x="1014416"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extLst/>
          </a:lstStyle>
          <a:p>
            <a:pPr>
              <a:defRPr/>
            </a:pPr>
            <a:fld id="{F0F4F542-BD50-4227-A6AA-3CF3621E2937}" type="datetimeFigureOut">
              <a:rPr lang="en-US"/>
              <a:pPr>
                <a:defRPr/>
              </a:pPr>
              <a:t>4/17/2020</a:t>
            </a:fld>
            <a:endParaRPr lang="en-US"/>
          </a:p>
        </p:txBody>
      </p:sp>
      <p:sp>
        <p:nvSpPr>
          <p:cNvPr id="5" name="Footer Placeholder 2"/>
          <p:cNvSpPr>
            <a:spLocks noGrp="1"/>
          </p:cNvSpPr>
          <p:nvPr>
            <p:ph type="ftr" sz="quarter" idx="11"/>
          </p:nvPr>
        </p:nvSpPr>
        <p:spPr/>
        <p:txBody>
          <a:bodyPr/>
          <a:lstStyle>
            <a:lvl1pPr>
              <a:defRPr/>
            </a:lvl1pPr>
            <a:extLst/>
          </a:lstStyle>
          <a:p>
            <a:pPr>
              <a:defRPr/>
            </a:pPr>
            <a:endParaRPr lang="en-US"/>
          </a:p>
        </p:txBody>
      </p:sp>
      <p:sp>
        <p:nvSpPr>
          <p:cNvPr id="6" name="Slide Number Placeholder 3"/>
          <p:cNvSpPr>
            <a:spLocks noGrp="1"/>
          </p:cNvSpPr>
          <p:nvPr>
            <p:ph type="sldNum" sz="quarter" idx="12"/>
          </p:nvPr>
        </p:nvSpPr>
        <p:spPr/>
        <p:txBody>
          <a:bodyPr/>
          <a:lstStyle>
            <a:lvl1pPr>
              <a:defRPr/>
            </a:lvl1pPr>
            <a:extLst/>
          </a:lstStyle>
          <a:p>
            <a:pPr>
              <a:defRPr/>
            </a:pPr>
            <a:fld id="{FDBFC27C-3DE0-48AF-BEEE-07743D56B282}" type="slidenum">
              <a:rPr lang="en-US"/>
              <a:pPr>
                <a:defRPr/>
              </a:pPr>
              <a:t>‹#›</a:t>
            </a:fld>
            <a:endParaRPr lang="en-US"/>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2"/>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CF5FD6CB-1AD1-46DE-A62C-261C4776076C}" type="datetimeFigureOut">
              <a:rPr lang="en-US"/>
              <a:pPr>
                <a:defRPr/>
              </a:pPr>
              <a:t>4/17/2020</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C41FE33E-1D89-4842-B439-02D306D3B500}" type="slidenum">
              <a:rPr lang="en-US"/>
              <a:pPr>
                <a:defRPr/>
              </a:pPr>
              <a:t>‹#›</a:t>
            </a:fld>
            <a:endParaRPr lang="en-US"/>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algn="l" rtl="0" fontAlgn="auto">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6" name="Flowchart: Process 5"/>
          <p:cNvSpPr/>
          <p:nvPr/>
        </p:nvSpPr>
        <p:spPr>
          <a:xfrm rot="19468671">
            <a:off x="396875" y="954090"/>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0" fontAlgn="auto">
              <a:spcBef>
                <a:spcPts val="0"/>
              </a:spcBef>
              <a:spcAft>
                <a:spcPts val="0"/>
              </a:spcAft>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5"/>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2AE5F528-26D4-43D9-BDCD-F3933E1A20B6}" type="datetimeFigureOut">
              <a:rPr lang="en-US"/>
              <a:pPr>
                <a:defRPr/>
              </a:pPr>
              <a:t>4/17/2020</a:t>
            </a:fld>
            <a:endParaRPr lang="en-US"/>
          </a:p>
        </p:txBody>
      </p:sp>
      <p:sp>
        <p:nvSpPr>
          <p:cNvPr id="9" name="Footer Placeholder 5"/>
          <p:cNvSpPr>
            <a:spLocks noGrp="1"/>
          </p:cNvSpPr>
          <p:nvPr>
            <p:ph type="ftr" sz="quarter" idx="11"/>
          </p:nvPr>
        </p:nvSpPr>
        <p:spPr/>
        <p:txBody>
          <a:bodyPr/>
          <a:lstStyle>
            <a:lvl1pPr>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lvl1pPr>
            <a:extLst/>
          </a:lstStyle>
          <a:p>
            <a:pPr>
              <a:defRPr/>
            </a:pPr>
            <a:fld id="{C9F68597-67B8-4FF9-A1A6-709396EAFC3E}" type="slidenum">
              <a:rPr lang="en-US"/>
              <a:pPr>
                <a:defRPr/>
              </a:pPr>
              <a:t>‹#›</a:t>
            </a:fld>
            <a:endParaRPr lang="en-US"/>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7" name="Pie 6"/>
          <p:cNvSpPr/>
          <p:nvPr/>
        </p:nvSpPr>
        <p:spPr>
          <a:xfrm>
            <a:off x="-815974"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8" name="Oval 7"/>
          <p:cNvSpPr/>
          <p:nvPr/>
        </p:nvSpPr>
        <p:spPr>
          <a:xfrm>
            <a:off x="168275" y="20640"/>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11" name="Donut 10"/>
          <p:cNvSpPr/>
          <p:nvPr/>
        </p:nvSpPr>
        <p:spPr>
          <a:xfrm rot="2315675">
            <a:off x="182881" y="1055079"/>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12" name="Rectangle 11"/>
          <p:cNvSpPr/>
          <p:nvPr/>
        </p:nvSpPr>
        <p:spPr>
          <a:xfrm>
            <a:off x="1012827"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5" name="Title Placeholder 4"/>
          <p:cNvSpPr>
            <a:spLocks noGrp="1"/>
          </p:cNvSpPr>
          <p:nvPr>
            <p:ph type="title"/>
          </p:nvPr>
        </p:nvSpPr>
        <p:spPr>
          <a:xfrm>
            <a:off x="1435100" y="274638"/>
            <a:ext cx="7499351" cy="1143000"/>
          </a:xfrm>
          <a:prstGeom prst="rect">
            <a:avLst/>
          </a:prstGeom>
        </p:spPr>
        <p:txBody>
          <a:bodyPr anchor="ctr">
            <a:normAutofit/>
          </a:bodyPr>
          <a:lstStyle>
            <a:extLst/>
          </a:lstStyle>
          <a:p>
            <a:r>
              <a:rPr lang="en-US" smtClean="0"/>
              <a:t>Click to edit Master title style</a:t>
            </a:r>
            <a:endParaRPr lang="en-US"/>
          </a:p>
        </p:txBody>
      </p:sp>
      <p:sp>
        <p:nvSpPr>
          <p:cNvPr id="1033" name="Text Placeholder 8"/>
          <p:cNvSpPr>
            <a:spLocks noGrp="1"/>
          </p:cNvSpPr>
          <p:nvPr>
            <p:ph type="body" idx="1"/>
          </p:nvPr>
        </p:nvSpPr>
        <p:spPr bwMode="auto">
          <a:xfrm>
            <a:off x="1435100" y="1447800"/>
            <a:ext cx="7499351"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rtl="0" eaLnBrk="1" fontAlgn="auto" latinLnBrk="0" hangingPunct="1">
              <a:spcBef>
                <a:spcPts val="0"/>
              </a:spcBef>
              <a:spcAft>
                <a:spcPts val="0"/>
              </a:spcAft>
              <a:defRPr kumimoji="0" sz="1200">
                <a:solidFill>
                  <a:schemeClr val="bg2">
                    <a:shade val="50000"/>
                    <a:satMod val="200000"/>
                  </a:schemeClr>
                </a:solidFill>
                <a:latin typeface="+mn-lt"/>
                <a:cs typeface="+mn-cs"/>
              </a:defRPr>
            </a:lvl1pPr>
            <a:extLst/>
          </a:lstStyle>
          <a:p>
            <a:pPr>
              <a:defRPr/>
            </a:pPr>
            <a:fld id="{8335CEE0-CAB2-4D74-B094-11C2106FDCAF}" type="datetimeFigureOut">
              <a:rPr lang="en-US"/>
              <a:pPr>
                <a:defRPr/>
              </a:pPr>
              <a:t>4/17/2020</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algn="l" rtl="0"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rtl="0"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fld id="{FC9BC29E-98D5-453B-8751-BBC8920A93B5}" type="slidenum">
              <a:rPr lang="en-US"/>
              <a:pPr>
                <a:defRPr/>
              </a:pPr>
              <a:t>‹#›</a:t>
            </a:fld>
            <a:endParaRPr lang="en-US"/>
          </a:p>
        </p:txBody>
      </p:sp>
      <p:sp>
        <p:nvSpPr>
          <p:cNvPr id="15" name="Rectangle 14"/>
          <p:cNvSpPr/>
          <p:nvPr/>
        </p:nvSpPr>
        <p:spPr bwMode="invGray">
          <a:xfrm>
            <a:off x="1014416"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70" r:id="rId1"/>
    <p:sldLayoutId id="2147483763" r:id="rId2"/>
    <p:sldLayoutId id="2147483771" r:id="rId3"/>
    <p:sldLayoutId id="2147483764" r:id="rId4"/>
    <p:sldLayoutId id="2147483765" r:id="rId5"/>
    <p:sldLayoutId id="2147483766" r:id="rId6"/>
    <p:sldLayoutId id="2147483772" r:id="rId7"/>
    <p:sldLayoutId id="2147483767" r:id="rId8"/>
    <p:sldLayoutId id="2147483773" r:id="rId9"/>
    <p:sldLayoutId id="2147483768" r:id="rId10"/>
    <p:sldLayoutId id="2147483769" r:id="rId11"/>
  </p:sldLayoutIdLst>
  <p:transition>
    <p:zoom/>
  </p:transition>
  <p:txStyles>
    <p:titleStyle>
      <a:lvl1pPr algn="l" rtl="1" eaLnBrk="1" fontAlgn="base" hangingPunct="1">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1" eaLnBrk="1" fontAlgn="base" hangingPunct="1">
        <a:spcBef>
          <a:spcPct val="0"/>
        </a:spcBef>
        <a:spcAft>
          <a:spcPct val="0"/>
        </a:spcAft>
        <a:defRPr sz="4300">
          <a:solidFill>
            <a:srgbClr val="572314"/>
          </a:solidFill>
          <a:latin typeface="Georgia" pitchFamily="18" charset="0"/>
        </a:defRPr>
      </a:lvl2pPr>
      <a:lvl3pPr algn="l" rtl="1" eaLnBrk="1" fontAlgn="base" hangingPunct="1">
        <a:spcBef>
          <a:spcPct val="0"/>
        </a:spcBef>
        <a:spcAft>
          <a:spcPct val="0"/>
        </a:spcAft>
        <a:defRPr sz="4300">
          <a:solidFill>
            <a:srgbClr val="572314"/>
          </a:solidFill>
          <a:latin typeface="Georgia" pitchFamily="18" charset="0"/>
        </a:defRPr>
      </a:lvl3pPr>
      <a:lvl4pPr algn="l" rtl="1" eaLnBrk="1" fontAlgn="base" hangingPunct="1">
        <a:spcBef>
          <a:spcPct val="0"/>
        </a:spcBef>
        <a:spcAft>
          <a:spcPct val="0"/>
        </a:spcAft>
        <a:defRPr sz="4300">
          <a:solidFill>
            <a:srgbClr val="572314"/>
          </a:solidFill>
          <a:latin typeface="Georgia" pitchFamily="18" charset="0"/>
        </a:defRPr>
      </a:lvl4pPr>
      <a:lvl5pPr algn="l" rtl="1" eaLnBrk="1" fontAlgn="base" hangingPunct="1">
        <a:spcBef>
          <a:spcPct val="0"/>
        </a:spcBef>
        <a:spcAft>
          <a:spcPct val="0"/>
        </a:spcAft>
        <a:defRPr sz="4300">
          <a:solidFill>
            <a:srgbClr val="572314"/>
          </a:solidFill>
          <a:latin typeface="Georgia" pitchFamily="18" charset="0"/>
        </a:defRPr>
      </a:lvl5pPr>
      <a:lvl6pPr marL="457200" algn="l" rtl="1" eaLnBrk="1" fontAlgn="base" hangingPunct="1">
        <a:spcBef>
          <a:spcPct val="0"/>
        </a:spcBef>
        <a:spcAft>
          <a:spcPct val="0"/>
        </a:spcAft>
        <a:defRPr sz="4300">
          <a:solidFill>
            <a:srgbClr val="572314"/>
          </a:solidFill>
          <a:latin typeface="Georgia" pitchFamily="18" charset="0"/>
        </a:defRPr>
      </a:lvl6pPr>
      <a:lvl7pPr marL="914400" algn="l" rtl="1" eaLnBrk="1" fontAlgn="base" hangingPunct="1">
        <a:spcBef>
          <a:spcPct val="0"/>
        </a:spcBef>
        <a:spcAft>
          <a:spcPct val="0"/>
        </a:spcAft>
        <a:defRPr sz="4300">
          <a:solidFill>
            <a:srgbClr val="572314"/>
          </a:solidFill>
          <a:latin typeface="Georgia" pitchFamily="18" charset="0"/>
        </a:defRPr>
      </a:lvl7pPr>
      <a:lvl8pPr marL="1371600" algn="l" rtl="1" eaLnBrk="1" fontAlgn="base" hangingPunct="1">
        <a:spcBef>
          <a:spcPct val="0"/>
        </a:spcBef>
        <a:spcAft>
          <a:spcPct val="0"/>
        </a:spcAft>
        <a:defRPr sz="4300">
          <a:solidFill>
            <a:srgbClr val="572314"/>
          </a:solidFill>
          <a:latin typeface="Georgia" pitchFamily="18" charset="0"/>
        </a:defRPr>
      </a:lvl8pPr>
      <a:lvl9pPr marL="1828800" algn="l" rtl="1" eaLnBrk="1" fontAlgn="base" hangingPunct="1">
        <a:spcBef>
          <a:spcPct val="0"/>
        </a:spcBef>
        <a:spcAft>
          <a:spcPct val="0"/>
        </a:spcAft>
        <a:defRPr sz="4300">
          <a:solidFill>
            <a:srgbClr val="572314"/>
          </a:solidFill>
          <a:latin typeface="Georgia" pitchFamily="18" charset="0"/>
        </a:defRPr>
      </a:lvl9pPr>
      <a:extLst/>
    </p:titleStyle>
    <p:bodyStyle>
      <a:lvl1pPr marL="365125" indent="-282575" algn="r" rtl="1" eaLnBrk="1" fontAlgn="base" hangingPunct="1">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r" rtl="1" eaLnBrk="1" fontAlgn="base" hangingPunct="1">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r" rtl="1" eaLnBrk="1" fontAlgn="base" hangingPunct="1">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r" rtl="1" eaLnBrk="1" fontAlgn="base" hangingPunct="1">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r" rtl="1" eaLnBrk="1" fontAlgn="base" hangingPunct="1">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6858000"/>
          </a:xfrm>
        </p:spPr>
        <p:style>
          <a:lnRef idx="0">
            <a:scrgbClr r="0" g="0" b="0"/>
          </a:lnRef>
          <a:fillRef idx="1003">
            <a:schemeClr val="lt2"/>
          </a:fillRef>
          <a:effectRef idx="0">
            <a:scrgbClr r="0" g="0" b="0"/>
          </a:effectRef>
          <a:fontRef idx="major"/>
        </p:style>
        <p:txBody>
          <a:bodyPr>
            <a:normAutofit/>
          </a:bodyPr>
          <a:lstStyle/>
          <a:p>
            <a:pPr algn="ctr"/>
            <a:r>
              <a:rPr lang="fa-IR" sz="7200" dirty="0" err="1" smtClean="0">
                <a:cs typeface="B Baran" pitchFamily="2" charset="-78"/>
              </a:rPr>
              <a:t>بسم</a:t>
            </a:r>
            <a:r>
              <a:rPr lang="fa-IR" sz="7200" dirty="0" smtClean="0">
                <a:cs typeface="B Baran" pitchFamily="2" charset="-78"/>
              </a:rPr>
              <a:t> الله </a:t>
            </a:r>
            <a:r>
              <a:rPr lang="fa-IR" sz="7200" dirty="0" err="1" smtClean="0">
                <a:cs typeface="B Baran" pitchFamily="2" charset="-78"/>
              </a:rPr>
              <a:t>الرحمن</a:t>
            </a:r>
            <a:r>
              <a:rPr lang="fa-IR" sz="7200" dirty="0" smtClean="0">
                <a:cs typeface="B Baran" pitchFamily="2" charset="-78"/>
              </a:rPr>
              <a:t> </a:t>
            </a:r>
            <a:r>
              <a:rPr lang="fa-IR" sz="7200" dirty="0" err="1" smtClean="0">
                <a:cs typeface="B Baran" pitchFamily="2" charset="-78"/>
              </a:rPr>
              <a:t>الرحیم</a:t>
            </a:r>
            <a:endParaRPr lang="fa-IR" sz="7200" dirty="0">
              <a:cs typeface="B Baran" pitchFamily="2" charset="-78"/>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7162800" cy="1828800"/>
          </a:xfrm>
        </p:spPr>
        <p:txBody>
          <a:bodyPr>
            <a:normAutofit fontScale="90000"/>
          </a:bodyPr>
          <a:lstStyle/>
          <a:p>
            <a:pPr algn="just" rtl="1"/>
            <a:r>
              <a:rPr lang="fa-IR" sz="3200" b="1" dirty="0">
                <a:cs typeface="B Nazanin" pitchFamily="2" charset="-78"/>
              </a:rPr>
              <a:t>گرایش و میل دانش آموز به بدرفتاری به میزان زیادی به برداشت او و میزان پذیرش معلم به عنوان مدیر کلاسی بستگی دارد به دیگر سخن هر اندازه دانش آموز معلم را به عنوان مدیر کلاس بپذیرد از میزان بدرفتاری کاسته می شود.</a:t>
            </a:r>
            <a:endParaRPr lang="en-US" sz="3200" b="1" dirty="0">
              <a:cs typeface="B Nazanin" pitchFamily="2" charset="-78"/>
            </a:endParaRPr>
          </a:p>
        </p:txBody>
      </p:sp>
      <p:sp>
        <p:nvSpPr>
          <p:cNvPr id="3" name="Content Placeholder 2"/>
          <p:cNvSpPr>
            <a:spLocks noGrp="1"/>
          </p:cNvSpPr>
          <p:nvPr>
            <p:ph sz="quarter" idx="1"/>
          </p:nvPr>
        </p:nvSpPr>
        <p:spPr>
          <a:xfrm>
            <a:off x="1371600" y="2057400"/>
            <a:ext cx="7086600" cy="2133600"/>
          </a:xfrm>
        </p:spPr>
        <p:txBody>
          <a:bodyPr>
            <a:normAutofit lnSpcReduction="10000"/>
          </a:bodyPr>
          <a:lstStyle/>
          <a:p>
            <a:pPr algn="just" rtl="1"/>
            <a:r>
              <a:rPr lang="fa-IR" sz="2700" b="1" dirty="0">
                <a:cs typeface="B Nazanin" pitchFamily="2" charset="-78"/>
              </a:rPr>
              <a:t>یکی از راه هایی که به دانش آموز تسلط معلم را ثابت می کند میزان آگاهی معلم از احتمال بدرفتاری و منشا بدرفتاری است.</a:t>
            </a:r>
          </a:p>
          <a:p>
            <a:pPr algn="just" rtl="1"/>
            <a:r>
              <a:rPr lang="fa-IR" sz="2700" b="1" dirty="0">
                <a:cs typeface="B Nazanin" pitchFamily="2" charset="-78"/>
              </a:rPr>
              <a:t>بسیاری از پژوهش ها نشان داده که عمدتا منشا بدرفتاری های کلاس ناشی از یک نفر است</a:t>
            </a:r>
            <a:r>
              <a:rPr lang="fa-IR" sz="2700" b="1" dirty="0" smtClean="0">
                <a:cs typeface="B Nazanin" pitchFamily="2" charset="-78"/>
              </a:rPr>
              <a:t>.</a:t>
            </a:r>
            <a:endParaRPr lang="fa-IR" sz="2700" b="1" dirty="0">
              <a:cs typeface="B Nazanin" pitchFamily="2" charset="-78"/>
            </a:endParaRPr>
          </a:p>
        </p:txBody>
      </p:sp>
      <p:sp>
        <p:nvSpPr>
          <p:cNvPr id="4" name="TextBox 3"/>
          <p:cNvSpPr txBox="1"/>
          <p:nvPr/>
        </p:nvSpPr>
        <p:spPr>
          <a:xfrm>
            <a:off x="1961439" y="4191000"/>
            <a:ext cx="6250494" cy="3000821"/>
          </a:xfrm>
          <a:prstGeom prst="rect">
            <a:avLst/>
          </a:prstGeom>
          <a:noFill/>
        </p:spPr>
        <p:txBody>
          <a:bodyPr wrap="square" rtlCol="0">
            <a:spAutoFit/>
          </a:bodyPr>
          <a:lstStyle/>
          <a:p>
            <a:pPr marL="457200" indent="-457200" rtl="1">
              <a:buFont typeface="Wingdings" pitchFamily="2" charset="2"/>
              <a:buChar char="ü"/>
            </a:pPr>
            <a:r>
              <a:rPr lang="fa-IR" sz="2700" b="1" dirty="0">
                <a:cs typeface="B Nazanin" pitchFamily="2" charset="-78"/>
              </a:rPr>
              <a:t>زمان بدرفتاری ها معمولا برای </a:t>
            </a:r>
            <a:r>
              <a:rPr lang="fa-IR" sz="2700" b="1" dirty="0">
                <a:solidFill>
                  <a:srgbClr val="FF0000"/>
                </a:solidFill>
                <a:cs typeface="B Nazanin" pitchFamily="2" charset="-78"/>
              </a:rPr>
              <a:t>دانش آموزان قوی هنگام ورود و یا </a:t>
            </a:r>
            <a:r>
              <a:rPr lang="fa-IR" sz="2700" b="1" dirty="0" smtClean="0">
                <a:solidFill>
                  <a:srgbClr val="FF0000"/>
                </a:solidFill>
                <a:cs typeface="B Nazanin" pitchFamily="2" charset="-78"/>
              </a:rPr>
              <a:t>پایان </a:t>
            </a:r>
            <a:r>
              <a:rPr lang="fa-IR" sz="2700" b="1" dirty="0">
                <a:solidFill>
                  <a:srgbClr val="FF0000"/>
                </a:solidFill>
                <a:cs typeface="B Nazanin" pitchFamily="2" charset="-78"/>
              </a:rPr>
              <a:t>درس</a:t>
            </a:r>
            <a:r>
              <a:rPr lang="fa-IR" sz="2700" b="1" dirty="0">
                <a:cs typeface="B Nazanin" pitchFamily="2" charset="-78"/>
              </a:rPr>
              <a:t> است </a:t>
            </a:r>
            <a:r>
              <a:rPr lang="fa-IR" sz="2700" b="1" dirty="0" smtClean="0">
                <a:cs typeface="B Nazanin" pitchFamily="2" charset="-78"/>
              </a:rPr>
              <a:t>و </a:t>
            </a:r>
            <a:r>
              <a:rPr lang="fa-IR" sz="2700" b="1" dirty="0">
                <a:cs typeface="B Nazanin" pitchFamily="2" charset="-78"/>
              </a:rPr>
              <a:t>برای </a:t>
            </a:r>
            <a:r>
              <a:rPr lang="fa-IR" sz="2700" b="1" dirty="0">
                <a:solidFill>
                  <a:srgbClr val="FF0000"/>
                </a:solidFill>
                <a:cs typeface="B Nazanin" pitchFamily="2" charset="-78"/>
              </a:rPr>
              <a:t>دانش آموزان ضعیف در میانه درس </a:t>
            </a:r>
            <a:r>
              <a:rPr lang="fa-IR" sz="2700" b="1" dirty="0">
                <a:cs typeface="B Nazanin" pitchFamily="2" charset="-78"/>
              </a:rPr>
              <a:t>که مایلند هر </a:t>
            </a:r>
            <a:r>
              <a:rPr lang="fa-IR" sz="2700" b="1" dirty="0" smtClean="0">
                <a:cs typeface="B Nazanin" pitchFamily="2" charset="-78"/>
              </a:rPr>
              <a:t>چه</a:t>
            </a:r>
          </a:p>
          <a:p>
            <a:pPr rtl="1"/>
            <a:r>
              <a:rPr lang="fa-IR" sz="2700" b="1" dirty="0" smtClean="0">
                <a:cs typeface="B Nazanin" pitchFamily="2" charset="-78"/>
              </a:rPr>
              <a:t> زودتر </a:t>
            </a:r>
            <a:r>
              <a:rPr lang="fa-IR" sz="2700" b="1" dirty="0">
                <a:cs typeface="B Nazanin" pitchFamily="2" charset="-78"/>
              </a:rPr>
              <a:t>درس پایان پذیرد</a:t>
            </a:r>
            <a:r>
              <a:rPr lang="fa-IR" sz="2700" b="1" dirty="0" smtClean="0">
                <a:cs typeface="B Nazanin" pitchFamily="2" charset="-78"/>
              </a:rPr>
              <a:t>.</a:t>
            </a:r>
          </a:p>
          <a:p>
            <a:pPr rtl="1"/>
            <a:r>
              <a:rPr lang="fa-IR" sz="2700" b="1" dirty="0" smtClean="0">
                <a:cs typeface="B Nazanin" pitchFamily="2" charset="-78"/>
              </a:rPr>
              <a:t> </a:t>
            </a:r>
            <a:r>
              <a:rPr lang="fa-IR" sz="2700" b="1" dirty="0">
                <a:cs typeface="B Nazanin" pitchFamily="2" charset="-78"/>
              </a:rPr>
              <a:t>معلم در این زمان ها باید رفتار پیشگیرانه ای داشته باشد.</a:t>
            </a:r>
            <a:endParaRPr lang="en-US" sz="2700" b="1" dirty="0">
              <a:cs typeface="B Nazanin" pitchFamily="2" charset="-78"/>
            </a:endParaRPr>
          </a:p>
          <a:p>
            <a:pPr algn="just" rtl="1"/>
            <a:endParaRPr lang="en-US" sz="2700" b="1" dirty="0">
              <a:cs typeface="B Nazanin" pitchFamily="2" charset="-78"/>
            </a:endParaRPr>
          </a:p>
        </p:txBody>
      </p:sp>
    </p:spTree>
    <p:extLst>
      <p:ext uri="{BB962C8B-B14F-4D97-AF65-F5344CB8AC3E}">
        <p14:creationId xmlns:p14="http://schemas.microsoft.com/office/powerpoint/2010/main" xmlns="" val="248982729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 calcmode="lin" valueType="num">
                                      <p:cBhvr additive="base">
                                        <p:cTn id="2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0" end="0"/>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 calcmode="lin" valueType="num">
                                      <p:cBhvr additive="base">
                                        <p:cTn id="3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fade">
                                      <p:cBhvr>
                                        <p:cTn id="36" dur="1000"/>
                                        <p:tgtEl>
                                          <p:spTgt spid="4">
                                            <p:txEl>
                                              <p:pRg st="2" end="2"/>
                                            </p:txEl>
                                          </p:spTgt>
                                        </p:tgtEl>
                                      </p:cBhvr>
                                    </p:animEffect>
                                    <p:anim calcmode="lin" valueType="num">
                                      <p:cBhvr>
                                        <p:cTn id="3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876800"/>
            <a:ext cx="8153400" cy="1143000"/>
          </a:xfrm>
        </p:spPr>
        <p:txBody>
          <a:bodyPr>
            <a:normAutofit/>
          </a:bodyPr>
          <a:lstStyle/>
          <a:p>
            <a:pPr marL="457200" indent="-457200" algn="r" rtl="1">
              <a:buFont typeface="Wingdings" pitchFamily="2" charset="2"/>
              <a:buChar char="ü"/>
            </a:pPr>
            <a:r>
              <a:rPr lang="fa-IR" sz="2700" dirty="0">
                <a:solidFill>
                  <a:schemeClr val="accent3">
                    <a:lumMod val="60000"/>
                    <a:lumOff val="40000"/>
                  </a:schemeClr>
                </a:solidFill>
                <a:cs typeface="B Nazanin" pitchFamily="2" charset="-78"/>
              </a:rPr>
              <a:t>شکست</a:t>
            </a:r>
            <a:r>
              <a:rPr lang="fa-IR" sz="2700" dirty="0">
                <a:cs typeface="B Nazanin" pitchFamily="2" charset="-78"/>
              </a:rPr>
              <a:t> مدیریت کلاسی زمانی است که معلم دانش آموزان را به دلیل بدرفتاری به </a:t>
            </a:r>
            <a:r>
              <a:rPr lang="fa-IR" sz="2700" dirty="0">
                <a:solidFill>
                  <a:schemeClr val="accent3">
                    <a:lumMod val="60000"/>
                    <a:lumOff val="40000"/>
                  </a:schemeClr>
                </a:solidFill>
                <a:cs typeface="B Nazanin" pitchFamily="2" charset="-78"/>
              </a:rPr>
              <a:t>مدیر</a:t>
            </a:r>
            <a:r>
              <a:rPr lang="fa-IR" sz="2000" dirty="0">
                <a:cs typeface="B Nazanin" pitchFamily="2" charset="-78"/>
              </a:rPr>
              <a:t> ارجا دهد.</a:t>
            </a:r>
            <a:endParaRPr lang="en-US" sz="2000" dirty="0">
              <a:cs typeface="B Nazanin" pitchFamily="2" charset="-78"/>
            </a:endParaRPr>
          </a:p>
        </p:txBody>
      </p:sp>
      <p:sp>
        <p:nvSpPr>
          <p:cNvPr id="3" name="Content Placeholder 2"/>
          <p:cNvSpPr>
            <a:spLocks noGrp="1"/>
          </p:cNvSpPr>
          <p:nvPr>
            <p:ph sz="quarter" idx="1"/>
          </p:nvPr>
        </p:nvSpPr>
        <p:spPr>
          <a:xfrm>
            <a:off x="685800" y="762000"/>
            <a:ext cx="7467600" cy="3200400"/>
          </a:xfrm>
        </p:spPr>
        <p:txBody>
          <a:bodyPr>
            <a:noAutofit/>
          </a:bodyPr>
          <a:lstStyle/>
          <a:p>
            <a:pPr marL="0" indent="0" algn="just" rtl="1">
              <a:buNone/>
            </a:pPr>
            <a:r>
              <a:rPr lang="fa-IR" sz="2800" u="sng" dirty="0" smtClean="0">
                <a:cs typeface="B Nazanin" pitchFamily="2" charset="-78"/>
              </a:rPr>
              <a:t>مثال:</a:t>
            </a:r>
          </a:p>
          <a:p>
            <a:pPr algn="just" rtl="1"/>
            <a:r>
              <a:rPr lang="fa-IR" sz="2800" dirty="0" smtClean="0">
                <a:cs typeface="B Nazanin" pitchFamily="2" charset="-78"/>
              </a:rPr>
              <a:t>کنترل </a:t>
            </a:r>
            <a:r>
              <a:rPr lang="fa-IR" sz="2800" dirty="0">
                <a:cs typeface="B Nazanin" pitchFamily="2" charset="-78"/>
              </a:rPr>
              <a:t>دانش آموزان از طریق ژست </a:t>
            </a:r>
            <a:r>
              <a:rPr lang="fa-IR" sz="2800" dirty="0" smtClean="0">
                <a:cs typeface="B Nazanin" pitchFamily="2" charset="-78"/>
              </a:rPr>
              <a:t>صورت. </a:t>
            </a:r>
          </a:p>
          <a:p>
            <a:pPr algn="just" rtl="1"/>
            <a:r>
              <a:rPr lang="fa-IR" sz="2800" dirty="0" smtClean="0">
                <a:cs typeface="B Nazanin" pitchFamily="2" charset="-78"/>
              </a:rPr>
              <a:t> </a:t>
            </a:r>
            <a:r>
              <a:rPr lang="fa-IR" sz="2800" dirty="0">
                <a:cs typeface="B Nazanin" pitchFamily="2" charset="-78"/>
              </a:rPr>
              <a:t>ارتباط </a:t>
            </a:r>
            <a:r>
              <a:rPr lang="fa-IR" sz="2800" dirty="0" smtClean="0">
                <a:cs typeface="B Nazanin" pitchFamily="2" charset="-78"/>
              </a:rPr>
              <a:t>چشمی.</a:t>
            </a:r>
          </a:p>
          <a:p>
            <a:pPr algn="just" rtl="1"/>
            <a:r>
              <a:rPr lang="fa-IR" sz="2800" dirty="0" smtClean="0">
                <a:cs typeface="B Nazanin" pitchFamily="2" charset="-78"/>
              </a:rPr>
              <a:t>انگشت </a:t>
            </a:r>
            <a:r>
              <a:rPr lang="fa-IR" sz="2800" dirty="0">
                <a:cs typeface="B Nazanin" pitchFamily="2" charset="-78"/>
              </a:rPr>
              <a:t>اشاره </a:t>
            </a:r>
            <a:r>
              <a:rPr lang="fa-IR" sz="2800" dirty="0" smtClean="0">
                <a:cs typeface="B Nazanin" pitchFamily="2" charset="-78"/>
              </a:rPr>
              <a:t>.</a:t>
            </a:r>
          </a:p>
          <a:p>
            <a:pPr algn="just" rtl="1"/>
            <a:r>
              <a:rPr lang="fa-IR" sz="2800" dirty="0" smtClean="0">
                <a:cs typeface="B Nazanin" pitchFamily="2" charset="-78"/>
              </a:rPr>
              <a:t> </a:t>
            </a:r>
            <a:r>
              <a:rPr lang="fa-IR" sz="2800" dirty="0">
                <a:cs typeface="B Nazanin" pitchFamily="2" charset="-78"/>
              </a:rPr>
              <a:t>حالت صورت یا گفتن جملاتی از قبیل حسن این مطلب برای تو جالب </a:t>
            </a:r>
            <a:r>
              <a:rPr lang="fa-IR" sz="2800" dirty="0" smtClean="0">
                <a:cs typeface="B Nazanin" pitchFamily="2" charset="-78"/>
              </a:rPr>
              <a:t>است. </a:t>
            </a:r>
          </a:p>
          <a:p>
            <a:pPr algn="just" rtl="1"/>
            <a:r>
              <a:rPr lang="fa-IR" sz="2800" dirty="0" smtClean="0">
                <a:cs typeface="B Nazanin" pitchFamily="2" charset="-78"/>
              </a:rPr>
              <a:t> </a:t>
            </a:r>
            <a:r>
              <a:rPr lang="fa-IR" sz="2800" dirty="0">
                <a:cs typeface="B Nazanin" pitchFamily="2" charset="-78"/>
              </a:rPr>
              <a:t>لطفا منتظر </a:t>
            </a:r>
            <a:r>
              <a:rPr lang="fa-IR" sz="2800" dirty="0" smtClean="0">
                <a:cs typeface="B Nazanin" pitchFamily="2" charset="-78"/>
              </a:rPr>
              <a:t>بمانید. </a:t>
            </a:r>
          </a:p>
          <a:p>
            <a:pPr algn="just" rtl="1"/>
            <a:r>
              <a:rPr lang="fa-IR" sz="2800" dirty="0" smtClean="0">
                <a:cs typeface="B Nazanin" pitchFamily="2" charset="-78"/>
              </a:rPr>
              <a:t> </a:t>
            </a:r>
            <a:r>
              <a:rPr lang="fa-IR" sz="2800" dirty="0">
                <a:cs typeface="B Nazanin" pitchFamily="2" charset="-78"/>
              </a:rPr>
              <a:t>دوباره تکرار می </a:t>
            </a:r>
            <a:r>
              <a:rPr lang="fa-IR" sz="2800" dirty="0" smtClean="0">
                <a:cs typeface="B Nazanin" pitchFamily="2" charset="-78"/>
              </a:rPr>
              <a:t>کنم.</a:t>
            </a:r>
            <a:endParaRPr lang="en-US" sz="2800" dirty="0">
              <a:cs typeface="B Nazanin" pitchFamily="2" charset="-78"/>
            </a:endParaRPr>
          </a:p>
        </p:txBody>
      </p:sp>
    </p:spTree>
    <p:extLst>
      <p:ext uri="{BB962C8B-B14F-4D97-AF65-F5344CB8AC3E}">
        <p14:creationId xmlns:p14="http://schemas.microsoft.com/office/powerpoint/2010/main" xmlns="" val="95040188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heel(1)">
                                      <p:cBhvr>
                                        <p:cTn id="15" dur="2000"/>
                                        <p:tgtEl>
                                          <p:spTgt spid="3">
                                            <p:txEl>
                                              <p:pRg st="2" end="2"/>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heel(1)">
                                      <p:cBhvr>
                                        <p:cTn id="18" dur="2000"/>
                                        <p:tgtEl>
                                          <p:spTgt spid="3">
                                            <p:txEl>
                                              <p:pRg st="3" end="3"/>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heel(1)">
                                      <p:cBhvr>
                                        <p:cTn id="21" dur="2000"/>
                                        <p:tgtEl>
                                          <p:spTgt spid="3">
                                            <p:txEl>
                                              <p:pRg st="4" end="4"/>
                                            </p:txEl>
                                          </p:spTgt>
                                        </p:tgtEl>
                                      </p:cBhvr>
                                    </p:animEffect>
                                  </p:childTnLst>
                                </p:cTn>
                              </p:par>
                              <p:par>
                                <p:cTn id="22" presetID="21" presetClass="entr" presetSubtype="1"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heel(1)">
                                      <p:cBhvr>
                                        <p:cTn id="24" dur="2000"/>
                                        <p:tgtEl>
                                          <p:spTgt spid="3">
                                            <p:txEl>
                                              <p:pRg st="5" end="5"/>
                                            </p:txEl>
                                          </p:spTgt>
                                        </p:tgtEl>
                                      </p:cBhvr>
                                    </p:animEffect>
                                  </p:childTnLst>
                                </p:cTn>
                              </p:par>
                              <p:par>
                                <p:cTn id="25" presetID="21" presetClass="entr" presetSubtype="1"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heel(1)">
                                      <p:cBhvr>
                                        <p:cTn id="27" dur="2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circle(in)">
                                      <p:cBhvr>
                                        <p:cTn id="3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143000" y="381000"/>
            <a:ext cx="7772400" cy="5486400"/>
          </a:xfrm>
        </p:spPr>
        <p:txBody>
          <a:bodyPr>
            <a:normAutofit fontScale="92500" lnSpcReduction="20000"/>
          </a:bodyPr>
          <a:lstStyle/>
          <a:p>
            <a:pPr algn="just" rtl="1"/>
            <a:r>
              <a:rPr lang="fa-IR" b="1" dirty="0" smtClean="0">
                <a:cs typeface="B Nazanin" pitchFamily="2" charset="-78"/>
              </a:rPr>
              <a:t>معلم در </a:t>
            </a:r>
            <a:r>
              <a:rPr lang="fa-IR" b="1" dirty="0">
                <a:cs typeface="B Nazanin" pitchFamily="2" charset="-78"/>
              </a:rPr>
              <a:t>فرآیند تدریس نباید ارائه درس را به خاطر دانش آموز بدرفتار که فعلی را </a:t>
            </a:r>
            <a:r>
              <a:rPr lang="fa-IR" b="1" dirty="0" smtClean="0">
                <a:cs typeface="B Nazanin" pitchFamily="2" charset="-78"/>
              </a:rPr>
              <a:t>انجام </a:t>
            </a:r>
            <a:r>
              <a:rPr lang="fa-IR" b="1" dirty="0">
                <a:cs typeface="B Nazanin" pitchFamily="2" charset="-78"/>
              </a:rPr>
              <a:t>داده قطع کند بلکه باید مداخله ای دیگر انجام دهد که توجه دانش آموزان به درس جلب شود و اگر نشد از مداخله ای دیگر  تا اینکه توجه دانش آموزان صددرصد جمع شود</a:t>
            </a:r>
            <a:r>
              <a:rPr lang="fa-IR" b="1" dirty="0" smtClean="0"/>
              <a:t>.</a:t>
            </a:r>
          </a:p>
          <a:p>
            <a:pPr algn="just" rtl="1"/>
            <a:r>
              <a:rPr lang="fa-IR" b="1" dirty="0">
                <a:cs typeface="B Nazanin" pitchFamily="2" charset="-78"/>
              </a:rPr>
              <a:t>البته بهتر است همیشه به بررسی علت اصلی به وجود آمدن رفتار نامطلوب پرداخت و  علت اصلی را کشف کرد و برای آن راه حل پیدا کرد</a:t>
            </a:r>
            <a:r>
              <a:rPr lang="fa-IR" b="1" dirty="0" smtClean="0">
                <a:cs typeface="B Nazanin" pitchFamily="2" charset="-78"/>
              </a:rPr>
              <a:t>.</a:t>
            </a:r>
          </a:p>
          <a:p>
            <a:pPr algn="just" rtl="1"/>
            <a:r>
              <a:rPr lang="fa-IR" b="1" dirty="0">
                <a:cs typeface="B Nazanin" pitchFamily="2" charset="-78"/>
              </a:rPr>
              <a:t>که البته همه ی موارد در دفتر محرمانه معلم ثبت می گردد</a:t>
            </a:r>
            <a:r>
              <a:rPr lang="fa-IR" b="1" dirty="0" smtClean="0">
                <a:cs typeface="B Nazanin" pitchFamily="2" charset="-78"/>
              </a:rPr>
              <a:t>.</a:t>
            </a:r>
          </a:p>
          <a:p>
            <a:pPr algn="just" rtl="1"/>
            <a:r>
              <a:rPr lang="fa-IR" b="1" dirty="0">
                <a:cs typeface="B Nazanin" pitchFamily="2" charset="-78"/>
              </a:rPr>
              <a:t>پژوهشگران پس از بررسی متوجه شده اند که جایزه و پاداش برای ایجاد رفتار مطلوب در کلاس چندن کارساز </a:t>
            </a:r>
            <a:r>
              <a:rPr lang="fa-IR" b="1" dirty="0" smtClean="0">
                <a:cs typeface="B Nazanin" pitchFamily="2" charset="-78"/>
              </a:rPr>
              <a:t>نیست. </a:t>
            </a:r>
            <a:r>
              <a:rPr lang="fa-IR" b="1" dirty="0">
                <a:cs typeface="B Nazanin" pitchFamily="2" charset="-78"/>
              </a:rPr>
              <a:t>این عمل خوب است ولی دائمی کارساز </a:t>
            </a:r>
            <a:r>
              <a:rPr lang="fa-IR" b="1" dirty="0" smtClean="0">
                <a:cs typeface="B Nazanin" pitchFamily="2" charset="-78"/>
              </a:rPr>
              <a:t>نیست</a:t>
            </a:r>
            <a:r>
              <a:rPr lang="fa-IR" b="1" dirty="0">
                <a:cs typeface="B Nazanin" pitchFamily="2" charset="-78"/>
              </a:rPr>
              <a:t>.</a:t>
            </a:r>
            <a:endParaRPr lang="en-US" b="1" dirty="0">
              <a:cs typeface="B Nazanin" pitchFamily="2" charset="-78"/>
            </a:endParaRPr>
          </a:p>
          <a:p>
            <a:pPr algn="just" rtl="1"/>
            <a:endParaRPr lang="en-US" sz="2800" dirty="0">
              <a:cs typeface="B Nazanin" pitchFamily="2" charset="-78"/>
            </a:endParaRPr>
          </a:p>
          <a:p>
            <a:pPr algn="just" rtl="1"/>
            <a:endParaRPr lang="en-US" sz="2800" dirty="0">
              <a:cs typeface="B Nazanin" pitchFamily="2" charset="-78"/>
            </a:endParaRPr>
          </a:p>
          <a:p>
            <a:pPr algn="just" rtl="1"/>
            <a:endParaRPr lang="en-US" dirty="0"/>
          </a:p>
        </p:txBody>
      </p:sp>
    </p:spTree>
    <p:extLst>
      <p:ext uri="{BB962C8B-B14F-4D97-AF65-F5344CB8AC3E}">
        <p14:creationId xmlns:p14="http://schemas.microsoft.com/office/powerpoint/2010/main" xmlns="" val="337950003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4876800"/>
            <a:ext cx="7620001" cy="1752600"/>
          </a:xfrm>
        </p:spPr>
        <p:txBody>
          <a:bodyPr>
            <a:noAutofit/>
          </a:bodyPr>
          <a:lstStyle/>
          <a:p>
            <a:pPr algn="r" rtl="1"/>
            <a:r>
              <a:rPr lang="fa-IR" sz="2400" b="1" dirty="0">
                <a:cs typeface="B Nazanin" pitchFamily="2" charset="-78"/>
              </a:rPr>
              <a:t>راه حل</a:t>
            </a:r>
            <a:r>
              <a:rPr lang="fa-IR" sz="2400" b="1" dirty="0" smtClean="0">
                <a:cs typeface="B Nazanin" pitchFamily="2" charset="-78"/>
              </a:rPr>
              <a:t>:</a:t>
            </a:r>
            <a:r>
              <a:rPr lang="en-US" sz="2400" b="1" dirty="0" smtClean="0">
                <a:cs typeface="B Nazanin" pitchFamily="2" charset="-78"/>
              </a:rPr>
              <a:t/>
            </a:r>
            <a:br>
              <a:rPr lang="en-US" sz="2400" b="1" dirty="0" smtClean="0">
                <a:cs typeface="B Nazanin" pitchFamily="2" charset="-78"/>
              </a:rPr>
            </a:br>
            <a:r>
              <a:rPr lang="fa-IR" sz="2400" b="1" dirty="0" smtClean="0">
                <a:cs typeface="B Nazanin" pitchFamily="2" charset="-78"/>
              </a:rPr>
              <a:t> </a:t>
            </a:r>
            <a:r>
              <a:rPr lang="fa-IR" sz="2400" b="1" dirty="0">
                <a:cs typeface="B Nazanin" pitchFamily="2" charset="-78"/>
              </a:rPr>
              <a:t>بهتر این است که آن دانش آموز موقعی که معلم مشغول بررسی تکالیف دیگر دانش آموزان است یک یا دو تمرین را همان جا انجام دهد تا معلوم شود که علت انجام ندادن تکلیف چه بوده است؟ شاید دانش </a:t>
            </a:r>
            <a:r>
              <a:rPr lang="fa-IR" sz="2400" b="1" dirty="0" smtClean="0">
                <a:cs typeface="B Nazanin" pitchFamily="2" charset="-78"/>
              </a:rPr>
              <a:t>آموز </a:t>
            </a:r>
            <a:r>
              <a:rPr lang="fa-IR" sz="2400" b="1" dirty="0">
                <a:cs typeface="B Nazanin" pitchFamily="2" charset="-78"/>
              </a:rPr>
              <a:t>نتوانسته تکالیفش را انجام دهد، بلد نبوده</a:t>
            </a:r>
            <a:r>
              <a:rPr lang="fa-IR" sz="2400" b="1" dirty="0" smtClean="0">
                <a:cs typeface="B Nazanin" pitchFamily="2" charset="-78"/>
              </a:rPr>
              <a:t>...</a:t>
            </a:r>
            <a:endParaRPr lang="en-US" sz="2400" b="1" dirty="0">
              <a:cs typeface="B Nazanin" pitchFamily="2" charset="-78"/>
            </a:endParaRPr>
          </a:p>
        </p:txBody>
      </p:sp>
      <p:sp>
        <p:nvSpPr>
          <p:cNvPr id="3" name="Content Placeholder 2"/>
          <p:cNvSpPr>
            <a:spLocks noGrp="1"/>
          </p:cNvSpPr>
          <p:nvPr>
            <p:ph sz="quarter" idx="1"/>
          </p:nvPr>
        </p:nvSpPr>
        <p:spPr>
          <a:xfrm>
            <a:off x="1143000" y="1371600"/>
            <a:ext cx="7772400" cy="2057400"/>
          </a:xfrm>
        </p:spPr>
        <p:txBody>
          <a:bodyPr/>
          <a:lstStyle/>
          <a:p>
            <a:pPr algn="just" rtl="1"/>
            <a:r>
              <a:rPr lang="fa-IR" dirty="0">
                <a:cs typeface="B Nazanin" pitchFamily="2" charset="-78"/>
              </a:rPr>
              <a:t>بین بدرفتاری و خطای </a:t>
            </a:r>
            <a:r>
              <a:rPr lang="fa-IR" dirty="0" smtClean="0">
                <a:cs typeface="B Nazanin" pitchFamily="2" charset="-78"/>
              </a:rPr>
              <a:t>تحصیلی </a:t>
            </a:r>
            <a:r>
              <a:rPr lang="fa-IR" dirty="0">
                <a:cs typeface="B Nazanin" pitchFamily="2" charset="-78"/>
              </a:rPr>
              <a:t>تفاوت وجود دارد و این دو را باید از هم جدا کرد و برای هر کدام راه حل جداگانه ای یافت</a:t>
            </a:r>
            <a:r>
              <a:rPr lang="fa-IR" dirty="0" smtClean="0">
                <a:cs typeface="B Nazanin" pitchFamily="2" charset="-78"/>
              </a:rPr>
              <a:t>.</a:t>
            </a:r>
            <a:endParaRPr lang="en-US" dirty="0" smtClean="0">
              <a:cs typeface="B Nazanin" pitchFamily="2" charset="-78"/>
            </a:endParaRPr>
          </a:p>
          <a:p>
            <a:pPr algn="just" rtl="1"/>
            <a:r>
              <a:rPr lang="fa-IR" dirty="0">
                <a:cs typeface="B Nazanin" pitchFamily="2" charset="-78"/>
              </a:rPr>
              <a:t>اگر دانش آموزی درس نخوانده، تکالیفش را انجام نداده، این موارد جزء </a:t>
            </a:r>
            <a:r>
              <a:rPr lang="fa-IR" dirty="0">
                <a:solidFill>
                  <a:srgbClr val="FF0000"/>
                </a:solidFill>
                <a:cs typeface="B Nazanin" pitchFamily="2" charset="-78"/>
              </a:rPr>
              <a:t>خطای تحصیلی </a:t>
            </a:r>
            <a:r>
              <a:rPr lang="fa-IR" dirty="0">
                <a:cs typeface="B Nazanin" pitchFamily="2" charset="-78"/>
              </a:rPr>
              <a:t>است که باید راه حلی مناسب و مطلوب برای آن یافت</a:t>
            </a:r>
            <a:r>
              <a:rPr lang="fa-IR" dirty="0" smtClean="0">
                <a:cs typeface="B Nazanin" pitchFamily="2" charset="-78"/>
              </a:rPr>
              <a:t>.</a:t>
            </a:r>
            <a:endParaRPr lang="en-US" dirty="0" smtClean="0">
              <a:cs typeface="B Nazanin" pitchFamily="2" charset="-78"/>
            </a:endParaRPr>
          </a:p>
          <a:p>
            <a:pPr algn="just" rtl="1"/>
            <a:endParaRPr lang="en-US" dirty="0">
              <a:cs typeface="B Nazanin" pitchFamily="2" charset="-78"/>
            </a:endParaRPr>
          </a:p>
        </p:txBody>
      </p:sp>
      <p:sp>
        <p:nvSpPr>
          <p:cNvPr id="4" name="TextBox 3"/>
          <p:cNvSpPr txBox="1"/>
          <p:nvPr/>
        </p:nvSpPr>
        <p:spPr>
          <a:xfrm>
            <a:off x="457200" y="3810000"/>
            <a:ext cx="184731" cy="369332"/>
          </a:xfrm>
          <a:prstGeom prst="rect">
            <a:avLst/>
          </a:prstGeom>
          <a:noFill/>
        </p:spPr>
        <p:txBody>
          <a:bodyPr wrap="none" rtlCol="0">
            <a:spAutoFit/>
          </a:bodyPr>
          <a:lstStyle/>
          <a:p>
            <a:endParaRPr lang="en-US" dirty="0"/>
          </a:p>
        </p:txBody>
      </p:sp>
      <p:sp>
        <p:nvSpPr>
          <p:cNvPr id="5" name="Title 1"/>
          <p:cNvSpPr txBox="1">
            <a:spLocks/>
          </p:cNvSpPr>
          <p:nvPr/>
        </p:nvSpPr>
        <p:spPr>
          <a:xfrm>
            <a:off x="685800" y="0"/>
            <a:ext cx="7467600" cy="11430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fa-IR" b="1" dirty="0" smtClean="0">
                <a:cs typeface="B Nazanin" pitchFamily="2" charset="-78"/>
              </a:rPr>
              <a:t>بدرفتای و خطای تحصیلی:</a:t>
            </a:r>
            <a:r>
              <a:rPr lang="en-US" b="1" dirty="0" smtClean="0"/>
              <a:t/>
            </a:r>
            <a:br>
              <a:rPr lang="en-US" b="1" dirty="0" smtClean="0"/>
            </a:br>
            <a:endParaRPr lang="en-US" b="1" dirty="0"/>
          </a:p>
        </p:txBody>
      </p:sp>
    </p:spTree>
    <p:extLst>
      <p:ext uri="{BB962C8B-B14F-4D97-AF65-F5344CB8AC3E}">
        <p14:creationId xmlns:p14="http://schemas.microsoft.com/office/powerpoint/2010/main" xmlns="" val="66977771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304800"/>
            <a:ext cx="7467600" cy="2743200"/>
          </a:xfrm>
        </p:spPr>
        <p:txBody>
          <a:bodyPr/>
          <a:lstStyle/>
          <a:p>
            <a:pPr algn="r" rtl="1"/>
            <a:r>
              <a:rPr lang="fa-IR" dirty="0">
                <a:cs typeface="B Nazanin" pitchFamily="2" charset="-78"/>
              </a:rPr>
              <a:t>بدرفتاری شامل:</a:t>
            </a:r>
            <a:endParaRPr lang="en-US" dirty="0">
              <a:cs typeface="B Nazanin" pitchFamily="2" charset="-78"/>
            </a:endParaRPr>
          </a:p>
          <a:p>
            <a:pPr algn="r" rtl="1"/>
            <a:r>
              <a:rPr lang="fa-IR" dirty="0">
                <a:cs typeface="B Nazanin" pitchFamily="2" charset="-78"/>
              </a:rPr>
              <a:t>تاخیر در </a:t>
            </a:r>
            <a:r>
              <a:rPr lang="fa-IR" dirty="0" smtClean="0">
                <a:cs typeface="B Nazanin" pitchFamily="2" charset="-78"/>
              </a:rPr>
              <a:t>ور</a:t>
            </a:r>
            <a:r>
              <a:rPr lang="fa-IR" dirty="0">
                <a:cs typeface="B Nazanin" pitchFamily="2" charset="-78"/>
              </a:rPr>
              <a:t>و</a:t>
            </a:r>
            <a:r>
              <a:rPr lang="fa-IR" dirty="0" smtClean="0">
                <a:cs typeface="B Nazanin" pitchFamily="2" charset="-78"/>
              </a:rPr>
              <a:t>د </a:t>
            </a:r>
            <a:r>
              <a:rPr lang="fa-IR" dirty="0">
                <a:cs typeface="B Nazanin" pitchFamily="2" charset="-78"/>
              </a:rPr>
              <a:t>به کلاس</a:t>
            </a:r>
            <a:endParaRPr lang="en-US" dirty="0">
              <a:cs typeface="B Nazanin" pitchFamily="2" charset="-78"/>
            </a:endParaRPr>
          </a:p>
          <a:p>
            <a:pPr algn="r" rtl="1"/>
            <a:r>
              <a:rPr lang="fa-IR" dirty="0">
                <a:cs typeface="B Nazanin" pitchFamily="2" charset="-78"/>
              </a:rPr>
              <a:t>بی توجهی و بازیگوشی</a:t>
            </a:r>
            <a:endParaRPr lang="en-US" dirty="0">
              <a:cs typeface="B Nazanin" pitchFamily="2" charset="-78"/>
            </a:endParaRPr>
          </a:p>
          <a:p>
            <a:pPr algn="r" rtl="1"/>
            <a:r>
              <a:rPr lang="fa-IR" dirty="0">
                <a:cs typeface="B Nazanin" pitchFamily="2" charset="-78"/>
              </a:rPr>
              <a:t>فراموش کردن دفتر و کتاب</a:t>
            </a:r>
            <a:endParaRPr lang="en-US" dirty="0">
              <a:cs typeface="B Nazanin" pitchFamily="2" charset="-78"/>
            </a:endParaRPr>
          </a:p>
          <a:p>
            <a:pPr algn="r" rtl="1"/>
            <a:r>
              <a:rPr lang="fa-IR" dirty="0">
                <a:cs typeface="B Nazanin" pitchFamily="2" charset="-78"/>
              </a:rPr>
              <a:t>حرف زدن</a:t>
            </a:r>
            <a:endParaRPr lang="en-US" dirty="0">
              <a:cs typeface="B Nazanin" pitchFamily="2" charset="-78"/>
            </a:endParaRPr>
          </a:p>
          <a:p>
            <a:pPr algn="r"/>
            <a:endParaRPr lang="en-US" dirty="0">
              <a:cs typeface="B Nazanin" pitchFamily="2" charset="-78"/>
            </a:endParaRPr>
          </a:p>
        </p:txBody>
      </p:sp>
      <p:sp>
        <p:nvSpPr>
          <p:cNvPr id="4" name="Title 1"/>
          <p:cNvSpPr txBox="1">
            <a:spLocks/>
          </p:cNvSpPr>
          <p:nvPr/>
        </p:nvSpPr>
        <p:spPr>
          <a:xfrm>
            <a:off x="609600" y="4419600"/>
            <a:ext cx="7467600" cy="11430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a:p>
        </p:txBody>
      </p:sp>
      <p:sp>
        <p:nvSpPr>
          <p:cNvPr id="5" name="TextBox 4"/>
          <p:cNvSpPr txBox="1"/>
          <p:nvPr/>
        </p:nvSpPr>
        <p:spPr>
          <a:xfrm>
            <a:off x="990600" y="3124201"/>
            <a:ext cx="7696200" cy="1754326"/>
          </a:xfrm>
          <a:prstGeom prst="rect">
            <a:avLst/>
          </a:prstGeom>
          <a:noFill/>
        </p:spPr>
        <p:txBody>
          <a:bodyPr wrap="square" rtlCol="0">
            <a:spAutoFit/>
          </a:bodyPr>
          <a:lstStyle/>
          <a:p>
            <a:pPr rtl="1"/>
            <a:r>
              <a:rPr lang="fa-IR" sz="2800" b="1" dirty="0">
                <a:cs typeface="B Nazanin" pitchFamily="2" charset="-78"/>
              </a:rPr>
              <a:t>که باز باید علت اصلی بدرفتاری را جست و جو کرد و </a:t>
            </a:r>
            <a:r>
              <a:rPr lang="fa-IR" sz="2800" b="1" dirty="0" smtClean="0">
                <a:cs typeface="B Nazanin" pitchFamily="2" charset="-78"/>
              </a:rPr>
              <a:t>راه </a:t>
            </a:r>
            <a:r>
              <a:rPr lang="fa-IR" sz="2800" b="1" dirty="0">
                <a:cs typeface="B Nazanin" pitchFamily="2" charset="-78"/>
              </a:rPr>
              <a:t>حل مطلوب برای آن پیدا کرد</a:t>
            </a:r>
            <a:endParaRPr lang="en-US" sz="2800" b="1" dirty="0">
              <a:cs typeface="B Nazanin" pitchFamily="2" charset="-78"/>
            </a:endParaRPr>
          </a:p>
          <a:p>
            <a:pPr rtl="1"/>
            <a:r>
              <a:rPr lang="fa-IR" sz="2800" b="1" dirty="0">
                <a:cs typeface="B Nazanin" pitchFamily="2" charset="-78"/>
              </a:rPr>
              <a:t>مثلا برای تاخیر علت را از مدیر یا خانواده او جویا شویم.</a:t>
            </a:r>
            <a:endParaRPr lang="en-US" sz="2800" b="1" dirty="0">
              <a:cs typeface="B Nazanin" pitchFamily="2" charset="-78"/>
            </a:endParaRPr>
          </a:p>
          <a:p>
            <a:endParaRPr lang="en-US" sz="2400" dirty="0">
              <a:cs typeface="B Nazanin" pitchFamily="2" charset="-78"/>
            </a:endParaRPr>
          </a:p>
        </p:txBody>
      </p:sp>
      <p:sp>
        <p:nvSpPr>
          <p:cNvPr id="6" name="TextBox 5"/>
          <p:cNvSpPr txBox="1"/>
          <p:nvPr/>
        </p:nvSpPr>
        <p:spPr>
          <a:xfrm>
            <a:off x="1066800" y="4953000"/>
            <a:ext cx="7696200" cy="2185214"/>
          </a:xfrm>
          <a:prstGeom prst="rect">
            <a:avLst/>
          </a:prstGeom>
          <a:noFill/>
        </p:spPr>
        <p:txBody>
          <a:bodyPr wrap="square" rtlCol="0">
            <a:spAutoFit/>
          </a:bodyPr>
          <a:lstStyle/>
          <a:p>
            <a:pPr rtl="1"/>
            <a:r>
              <a:rPr lang="fa-IR" sz="2800" b="1" dirty="0">
                <a:cs typeface="B Nazanin" pitchFamily="2" charset="-78"/>
              </a:rPr>
              <a:t>هر چه دانش آموز بی توجه تر باشد نشان دهنده ی عدم دوستی بین معلم و دانش آموز است </a:t>
            </a:r>
            <a:endParaRPr lang="fa-IR" sz="2800" b="1" dirty="0" smtClean="0">
              <a:cs typeface="B Nazanin" pitchFamily="2" charset="-78"/>
            </a:endParaRPr>
          </a:p>
          <a:p>
            <a:pPr rtl="1"/>
            <a:r>
              <a:rPr lang="fa-IR" sz="2800" b="1" dirty="0" smtClean="0">
                <a:cs typeface="B Nazanin" pitchFamily="2" charset="-78"/>
              </a:rPr>
              <a:t>که </a:t>
            </a:r>
            <a:r>
              <a:rPr lang="fa-IR" sz="2800" b="1" dirty="0">
                <a:cs typeface="B Nazanin" pitchFamily="2" charset="-78"/>
              </a:rPr>
              <a:t>نیاز به اصلاح دارد یا روش ارائه درس نیازمند اصلاح است که باید با زندگی روزمره </a:t>
            </a:r>
            <a:r>
              <a:rPr lang="fa-IR" sz="2800" b="1" dirty="0" smtClean="0">
                <a:cs typeface="B Nazanin" pitchFamily="2" charset="-78"/>
              </a:rPr>
              <a:t>دانش </a:t>
            </a:r>
            <a:r>
              <a:rPr lang="fa-IR" sz="2800" b="1" dirty="0">
                <a:cs typeface="B Nazanin" pitchFamily="2" charset="-78"/>
              </a:rPr>
              <a:t>آموز سنخیت داشته باشد.</a:t>
            </a:r>
            <a:endParaRPr lang="en-US" sz="2800" b="1" dirty="0">
              <a:cs typeface="B Nazanin" pitchFamily="2" charset="-78"/>
            </a:endParaRPr>
          </a:p>
          <a:p>
            <a:pPr algn="just" rtl="1"/>
            <a:endParaRPr lang="en-US" sz="2400" dirty="0">
              <a:cs typeface="B Nazanin" pitchFamily="2" charset="-78"/>
            </a:endParaRPr>
          </a:p>
        </p:txBody>
      </p:sp>
    </p:spTree>
    <p:extLst>
      <p:ext uri="{BB962C8B-B14F-4D97-AF65-F5344CB8AC3E}">
        <p14:creationId xmlns:p14="http://schemas.microsoft.com/office/powerpoint/2010/main" xmlns="" val="152937910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xEl>
                                              <p:pRg st="0" end="0"/>
                                            </p:txEl>
                                          </p:spTgt>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3">
                                            <p:txEl>
                                              <p:pRg st="1" end="1"/>
                                            </p:txEl>
                                          </p:spTgt>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3">
                                            <p:txEl>
                                              <p:pRg st="2" end="2"/>
                                            </p:txEl>
                                          </p:spTgt>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3">
                                            <p:txEl>
                                              <p:pRg st="3" end="3"/>
                                            </p:txEl>
                                          </p:spTgt>
                                        </p:tgtEl>
                                        <p:attrNameLst>
                                          <p:attrName>r</p:attrName>
                                        </p:attrNameLst>
                                      </p:cBhvr>
                                    </p:animRot>
                                  </p:childTnLst>
                                </p:cTn>
                              </p:par>
                              <p:par>
                                <p:cTn id="13" presetID="8" presetClass="emph" presetSubtype="0" fill="hold" nodeType="withEffect">
                                  <p:stCondLst>
                                    <p:cond delay="0"/>
                                  </p:stCondLst>
                                  <p:childTnLst>
                                    <p:animRot by="21600000">
                                      <p:cBhvr>
                                        <p:cTn id="14" dur="2000" fill="hold"/>
                                        <p:tgtEl>
                                          <p:spTgt spid="3">
                                            <p:txEl>
                                              <p:pRg st="4" end="4"/>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1000"/>
                                        <p:tgtEl>
                                          <p:spTgt spid="5">
                                            <p:txEl>
                                              <p:pRg st="1" end="1"/>
                                            </p:txEl>
                                          </p:spTgt>
                                        </p:tgtEl>
                                      </p:cBhvr>
                                    </p:animEffect>
                                    <p:anim calcmode="lin" valueType="num">
                                      <p:cBhvr>
                                        <p:cTn id="2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 calcmode="lin" valueType="num">
                                      <p:cBhvr additive="base">
                                        <p:cTn id="3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rtl="1"/>
            <a:r>
              <a:rPr lang="fa-IR" sz="2400" b="1" dirty="0">
                <a:cs typeface="B Nazanin" pitchFamily="2" charset="-78"/>
              </a:rPr>
              <a:t>اگر دانش آموز به دلیل اینکه تکالیف خود را </a:t>
            </a:r>
            <a:r>
              <a:rPr lang="fa-IR" sz="2400" b="1" dirty="0" smtClean="0">
                <a:cs typeface="B Nazanin" pitchFamily="2" charset="-78"/>
              </a:rPr>
              <a:t>انجام </a:t>
            </a:r>
            <a:r>
              <a:rPr lang="fa-IR" sz="2400" b="1" dirty="0">
                <a:cs typeface="B Nazanin" pitchFamily="2" charset="-78"/>
              </a:rPr>
              <a:t>نداد، دائما مورد سرزنش قرار بگیرد باعث می شود دانش آموز به آن سرزنش عادت کرده و معلم نیز به هدف خود نمی رسد.</a:t>
            </a:r>
            <a:endParaRPr lang="en-US" sz="2400" b="1" dirty="0">
              <a:cs typeface="B Nazanin" pitchFamily="2" charset="-78"/>
            </a:endParaRPr>
          </a:p>
        </p:txBody>
      </p:sp>
      <p:sp>
        <p:nvSpPr>
          <p:cNvPr id="3" name="Content Placeholder 2"/>
          <p:cNvSpPr>
            <a:spLocks noGrp="1"/>
          </p:cNvSpPr>
          <p:nvPr>
            <p:ph sz="quarter" idx="1"/>
          </p:nvPr>
        </p:nvSpPr>
        <p:spPr/>
        <p:txBody>
          <a:bodyPr/>
          <a:lstStyle/>
          <a:p>
            <a:pPr marL="0" indent="0" algn="just" rtl="1">
              <a:buNone/>
            </a:pPr>
            <a:r>
              <a:rPr lang="fa-IR" sz="2800" b="1" dirty="0">
                <a:cs typeface="B Nazanin" pitchFamily="2" charset="-78"/>
              </a:rPr>
              <a:t>برای سرزنش  کردن اگر مجبور شدید، روال زیر را در پی بگیرید</a:t>
            </a:r>
            <a:r>
              <a:rPr lang="fa-IR" sz="2800" b="1" dirty="0" smtClean="0">
                <a:cs typeface="B Nazanin" pitchFamily="2" charset="-78"/>
              </a:rPr>
              <a:t>:</a:t>
            </a:r>
          </a:p>
          <a:p>
            <a:pPr lvl="0" algn="just" rtl="1"/>
            <a:r>
              <a:rPr lang="fa-IR" sz="2800" b="1" dirty="0" smtClean="0">
                <a:cs typeface="B Nazanin" pitchFamily="2" charset="-78"/>
              </a:rPr>
              <a:t>اگر </a:t>
            </a:r>
            <a:r>
              <a:rPr lang="fa-IR" sz="2800" b="1" dirty="0">
                <a:cs typeface="B Nazanin" pitchFamily="2" charset="-78"/>
              </a:rPr>
              <a:t>از سرزنش استفاده می کنید مطمئن شوید که استفاده از آن موثر خواهد بود.</a:t>
            </a:r>
            <a:endParaRPr lang="en-US" sz="2800" b="1" dirty="0">
              <a:cs typeface="B Nazanin" pitchFamily="2" charset="-78"/>
            </a:endParaRPr>
          </a:p>
          <a:p>
            <a:pPr lvl="0" algn="just" rtl="1"/>
            <a:r>
              <a:rPr lang="fa-IR" sz="2800" b="1" dirty="0">
                <a:cs typeface="B Nazanin" pitchFamily="2" charset="-78"/>
              </a:rPr>
              <a:t>میزان تحسین کلامی بیشتر از سرزنش </a:t>
            </a:r>
            <a:r>
              <a:rPr lang="fa-IR" sz="2800" b="1" dirty="0" smtClean="0">
                <a:cs typeface="B Nazanin" pitchFamily="2" charset="-78"/>
              </a:rPr>
              <a:t>است.</a:t>
            </a:r>
            <a:endParaRPr lang="en-US" sz="2800" b="1" dirty="0">
              <a:cs typeface="B Nazanin" pitchFamily="2" charset="-78"/>
            </a:endParaRPr>
          </a:p>
          <a:p>
            <a:pPr lvl="0" algn="just" rtl="1"/>
            <a:r>
              <a:rPr lang="fa-IR" sz="2800" b="1" dirty="0">
                <a:cs typeface="B Nazanin" pitchFamily="2" charset="-78"/>
              </a:rPr>
              <a:t>دائما یک دانش آموز مورد سرزنش قرار </a:t>
            </a:r>
            <a:r>
              <a:rPr lang="fa-IR" sz="2800" b="1" dirty="0" smtClean="0">
                <a:cs typeface="B Nazanin" pitchFamily="2" charset="-78"/>
              </a:rPr>
              <a:t>نگیرد.</a:t>
            </a:r>
            <a:endParaRPr lang="en-US" sz="2800" b="1" dirty="0">
              <a:cs typeface="B Nazanin" pitchFamily="2" charset="-78"/>
            </a:endParaRPr>
          </a:p>
          <a:p>
            <a:pPr lvl="0" algn="just" rtl="1"/>
            <a:r>
              <a:rPr lang="fa-IR" sz="2800" b="1" dirty="0">
                <a:cs typeface="B Nazanin" pitchFamily="2" charset="-78"/>
              </a:rPr>
              <a:t>عمل خاصی مورد سرزنش قرار بگیرد نه خود </a:t>
            </a:r>
            <a:r>
              <a:rPr lang="fa-IR" sz="2800" b="1" dirty="0" smtClean="0">
                <a:cs typeface="B Nazanin" pitchFamily="2" charset="-78"/>
              </a:rPr>
              <a:t>شخص.</a:t>
            </a:r>
            <a:endParaRPr lang="en-US" sz="2800" b="1" dirty="0">
              <a:cs typeface="B Nazanin" pitchFamily="2" charset="-78"/>
            </a:endParaRPr>
          </a:p>
          <a:p>
            <a:pPr lvl="0" algn="just" rtl="1"/>
            <a:r>
              <a:rPr lang="fa-IR" sz="2800" b="1" dirty="0">
                <a:cs typeface="B Nazanin" pitchFamily="2" charset="-78"/>
              </a:rPr>
              <a:t>دلیل رفتار یا عمل ناشایست را بیان </a:t>
            </a:r>
            <a:r>
              <a:rPr lang="fa-IR" sz="2800" b="1" dirty="0" smtClean="0">
                <a:cs typeface="B Nazanin" pitchFamily="2" charset="-78"/>
              </a:rPr>
              <a:t>کند.</a:t>
            </a:r>
            <a:endParaRPr lang="en-US" sz="2800" b="1" dirty="0">
              <a:cs typeface="B Nazanin" pitchFamily="2" charset="-78"/>
            </a:endParaRPr>
          </a:p>
          <a:p>
            <a:pPr lvl="0" algn="just" rtl="1"/>
            <a:r>
              <a:rPr lang="fa-IR" sz="2800" b="1" dirty="0">
                <a:cs typeface="B Nazanin" pitchFamily="2" charset="-78"/>
              </a:rPr>
              <a:t>راه کار عمل نامطلوب به مطلوب را ارائه </a:t>
            </a:r>
            <a:r>
              <a:rPr lang="fa-IR" sz="2800" b="1" dirty="0" smtClean="0">
                <a:cs typeface="B Nazanin" pitchFamily="2" charset="-78"/>
              </a:rPr>
              <a:t>دهید.</a:t>
            </a:r>
            <a:endParaRPr lang="en-US" sz="2800" b="1" dirty="0">
              <a:cs typeface="B Nazanin" pitchFamily="2" charset="-78"/>
            </a:endParaRPr>
          </a:p>
          <a:p>
            <a:pPr lvl="0" algn="just" rtl="1"/>
            <a:r>
              <a:rPr lang="fa-IR" sz="2800" b="1" dirty="0">
                <a:cs typeface="B Nazanin" pitchFamily="2" charset="-78"/>
              </a:rPr>
              <a:t>رفتارهای پسندیده ی دانش آموزان را پیدا کرده و تحسین کنید و به کلاس اعلام </a:t>
            </a:r>
            <a:r>
              <a:rPr lang="fa-IR" sz="2800" b="1" dirty="0" smtClean="0">
                <a:cs typeface="B Nazanin" pitchFamily="2" charset="-78"/>
              </a:rPr>
              <a:t>کنید.</a:t>
            </a:r>
            <a:endParaRPr lang="en-US" sz="2800" b="1" dirty="0">
              <a:cs typeface="B Nazanin" pitchFamily="2" charset="-78"/>
            </a:endParaRPr>
          </a:p>
          <a:p>
            <a:pPr marL="0" indent="0" algn="just" rtl="1">
              <a:buNone/>
            </a:pPr>
            <a:endParaRPr lang="en-US" sz="2800" b="1" dirty="0">
              <a:cs typeface="B Nazanin" pitchFamily="2" charset="-78"/>
            </a:endParaRPr>
          </a:p>
        </p:txBody>
      </p:sp>
    </p:spTree>
    <p:extLst>
      <p:ext uri="{BB962C8B-B14F-4D97-AF65-F5344CB8AC3E}">
        <p14:creationId xmlns:p14="http://schemas.microsoft.com/office/powerpoint/2010/main" xmlns="" val="173367487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1" end="1"/>
                                            </p:txEl>
                                          </p:spTgt>
                                        </p:tgtEl>
                                      </p:cBhvr>
                                    </p:animEffect>
                                  </p:childTnLst>
                                </p:cTn>
                              </p:par>
                              <p:par>
                                <p:cTn id="22" presetID="31"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6"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7" dur="1000"/>
                                        <p:tgtEl>
                                          <p:spTgt spid="3">
                                            <p:txEl>
                                              <p:pRg st="2" end="2"/>
                                            </p:txEl>
                                          </p:spTgt>
                                        </p:tgtEl>
                                      </p:cBhvr>
                                    </p:animEffect>
                                  </p:childTnLst>
                                </p:cTn>
                              </p:par>
                              <p:par>
                                <p:cTn id="28" presetID="31" presetClass="entr" presetSubtype="0"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3" end="3"/>
                                            </p:txEl>
                                          </p:spTgt>
                                        </p:tgtEl>
                                      </p:cBhvr>
                                    </p:animEffect>
                                  </p:childTnLst>
                                </p:cTn>
                              </p:par>
                              <p:par>
                                <p:cTn id="34" presetID="31" presetClass="entr" presetSubtype="0" fill="hold"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p:cTn id="36"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4" end="4"/>
                                            </p:txEl>
                                          </p:spTgt>
                                        </p:tgtEl>
                                      </p:cBhvr>
                                    </p:animEffect>
                                  </p:childTnLst>
                                </p:cTn>
                              </p:par>
                              <p:par>
                                <p:cTn id="40" presetID="31" presetClass="entr" presetSubtype="0" fill="hold" nodeType="with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4"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5" dur="1000"/>
                                        <p:tgtEl>
                                          <p:spTgt spid="3">
                                            <p:txEl>
                                              <p:pRg st="5" end="5"/>
                                            </p:txEl>
                                          </p:spTgt>
                                        </p:tgtEl>
                                      </p:cBhvr>
                                    </p:animEffect>
                                  </p:childTnLst>
                                </p:cTn>
                              </p:par>
                              <p:par>
                                <p:cTn id="46" presetID="31" presetClass="entr" presetSubtype="0" fill="hold" nodeType="with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p:cTn id="48"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9"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0"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1" dur="1000"/>
                                        <p:tgtEl>
                                          <p:spTgt spid="3">
                                            <p:txEl>
                                              <p:pRg st="6" end="6"/>
                                            </p:txEl>
                                          </p:spTgt>
                                        </p:tgtEl>
                                      </p:cBhvr>
                                    </p:animEffect>
                                  </p:childTnLst>
                                </p:cTn>
                              </p:par>
                              <p:par>
                                <p:cTn id="52" presetID="31" presetClass="entr" presetSubtype="0" fill="hold" nodeType="with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p:cTn id="54"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5"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6"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7"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7924800" cy="1143000"/>
          </a:xfrm>
        </p:spPr>
        <p:style>
          <a:lnRef idx="1">
            <a:schemeClr val="accent4"/>
          </a:lnRef>
          <a:fillRef idx="2">
            <a:schemeClr val="accent4"/>
          </a:fillRef>
          <a:effectRef idx="1">
            <a:schemeClr val="accent4"/>
          </a:effectRef>
          <a:fontRef idx="minor">
            <a:schemeClr val="dk1"/>
          </a:fontRef>
        </p:style>
        <p:txBody>
          <a:bodyPr>
            <a:noAutofit/>
          </a:bodyPr>
          <a:lstStyle/>
          <a:p>
            <a:pPr algn="ctr"/>
            <a:r>
              <a:rPr lang="fa-IR" sz="3600" b="1" dirty="0">
                <a:cs typeface="B Nazanin" pitchFamily="2" charset="-78"/>
              </a:rPr>
              <a:t>تبیین قواعد در قالب </a:t>
            </a:r>
            <a:r>
              <a:rPr lang="fa-IR" sz="3600" b="1" dirty="0" smtClean="0">
                <a:cs typeface="B Nazanin" pitchFamily="2" charset="-78"/>
              </a:rPr>
              <a:t>رفتارهای مطلوب </a:t>
            </a:r>
            <a:r>
              <a:rPr lang="fa-IR" sz="3600" b="1" dirty="0">
                <a:cs typeface="B Nazanin" pitchFamily="2" charset="-78"/>
              </a:rPr>
              <a:t>مورد انتظار</a:t>
            </a:r>
            <a:r>
              <a:rPr lang="en-US" sz="3600" b="1" dirty="0">
                <a:cs typeface="B Nazanin" pitchFamily="2" charset="-78"/>
              </a:rPr>
              <a:t/>
            </a:r>
            <a:br>
              <a:rPr lang="en-US" sz="3600" b="1" dirty="0">
                <a:cs typeface="B Nazanin" pitchFamily="2" charset="-78"/>
              </a:rPr>
            </a:br>
            <a:endParaRPr lang="en-US" sz="3600" b="1" dirty="0">
              <a:cs typeface="B Nazanin" pitchFamily="2" charset="-78"/>
            </a:endParaRPr>
          </a:p>
        </p:txBody>
      </p:sp>
      <p:sp>
        <p:nvSpPr>
          <p:cNvPr id="3" name="Content Placeholder 2"/>
          <p:cNvSpPr>
            <a:spLocks noGrp="1"/>
          </p:cNvSpPr>
          <p:nvPr>
            <p:ph sz="quarter" idx="1"/>
          </p:nvPr>
        </p:nvSpPr>
        <p:spPr>
          <a:xfrm>
            <a:off x="1219200" y="1600200"/>
            <a:ext cx="7924800" cy="4724400"/>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marL="0" indent="0" algn="just" rtl="1">
              <a:buNone/>
            </a:pPr>
            <a:r>
              <a:rPr lang="fa-IR" sz="2800" b="1" i="1" u="sng" dirty="0">
                <a:cs typeface="B Nazanin" pitchFamily="2" charset="-78"/>
              </a:rPr>
              <a:t>قواعد مربوط به کلاس</a:t>
            </a:r>
            <a:r>
              <a:rPr lang="fa-IR" sz="2800" b="1" dirty="0">
                <a:cs typeface="B Nazanin" pitchFamily="2" charset="-78"/>
              </a:rPr>
              <a:t>        </a:t>
            </a:r>
            <a:r>
              <a:rPr lang="fa-IR" sz="2800" b="1" dirty="0" smtClean="0">
                <a:cs typeface="B Nazanin" pitchFamily="2" charset="-78"/>
              </a:rPr>
              <a:t>        </a:t>
            </a:r>
            <a:r>
              <a:rPr lang="fa-IR" sz="2800" b="1" i="1" u="sng" dirty="0" smtClean="0">
                <a:cs typeface="B Nazanin" pitchFamily="2" charset="-78"/>
              </a:rPr>
              <a:t>قواعد </a:t>
            </a:r>
            <a:r>
              <a:rPr lang="fa-IR" sz="2800" b="1" i="1" u="sng" dirty="0">
                <a:cs typeface="B Nazanin" pitchFamily="2" charset="-78"/>
              </a:rPr>
              <a:t>مربوط به انجام تکالیف</a:t>
            </a:r>
            <a:endParaRPr lang="en-US" sz="2800" b="1" i="1" u="sng" dirty="0">
              <a:cs typeface="B Nazanin" pitchFamily="2" charset="-78"/>
            </a:endParaRPr>
          </a:p>
          <a:p>
            <a:pPr marL="0" lvl="0" indent="0" algn="just" rtl="1">
              <a:buNone/>
            </a:pPr>
            <a:r>
              <a:rPr lang="fa-IR" sz="2800" dirty="0" smtClean="0">
                <a:cs typeface="B Nazanin" pitchFamily="2" charset="-78"/>
              </a:rPr>
              <a:t>1. نشستن </a:t>
            </a:r>
            <a:r>
              <a:rPr lang="fa-IR" sz="2800" dirty="0">
                <a:cs typeface="B Nazanin" pitchFamily="2" charset="-78"/>
              </a:rPr>
              <a:t>روی صندل یا نیمکت </a:t>
            </a:r>
            <a:r>
              <a:rPr lang="fa-IR" sz="2800" dirty="0" smtClean="0">
                <a:cs typeface="B Nazanin" pitchFamily="2" charset="-78"/>
              </a:rPr>
              <a:t>     </a:t>
            </a:r>
            <a:r>
              <a:rPr lang="fa-IR" sz="2800" dirty="0">
                <a:cs typeface="B Nazanin" pitchFamily="2" charset="-78"/>
              </a:rPr>
              <a:t>1. انجام تکالیف معین</a:t>
            </a:r>
            <a:endParaRPr lang="en-US" sz="2800" dirty="0">
              <a:cs typeface="B Nazanin" pitchFamily="2" charset="-78"/>
            </a:endParaRPr>
          </a:p>
          <a:p>
            <a:pPr marL="0" lvl="0" indent="0" algn="just" rtl="1">
              <a:buNone/>
            </a:pPr>
            <a:r>
              <a:rPr lang="fa-IR" sz="2800" dirty="0" smtClean="0">
                <a:cs typeface="B Nazanin" pitchFamily="2" charset="-78"/>
              </a:rPr>
              <a:t>2. نگاه </a:t>
            </a:r>
            <a:r>
              <a:rPr lang="fa-IR" sz="2800" dirty="0">
                <a:cs typeface="B Nazanin" pitchFamily="2" charset="-78"/>
              </a:rPr>
              <a:t>کردن به جلو       </a:t>
            </a:r>
            <a:r>
              <a:rPr lang="fa-IR" sz="2800" dirty="0" smtClean="0">
                <a:cs typeface="B Nazanin" pitchFamily="2" charset="-78"/>
              </a:rPr>
              <a:t>              </a:t>
            </a:r>
            <a:r>
              <a:rPr lang="fa-IR" sz="2800" dirty="0">
                <a:cs typeface="B Nazanin" pitchFamily="2" charset="-78"/>
              </a:rPr>
              <a:t>2. رعایت زمان تحویل تکالیف</a:t>
            </a:r>
            <a:endParaRPr lang="en-US" sz="2800" dirty="0">
              <a:cs typeface="B Nazanin" pitchFamily="2" charset="-78"/>
            </a:endParaRPr>
          </a:p>
          <a:p>
            <a:pPr marL="0" lvl="0" indent="0" algn="just" rtl="1">
              <a:buNone/>
            </a:pPr>
            <a:r>
              <a:rPr lang="fa-IR" sz="2800" dirty="0" smtClean="0">
                <a:cs typeface="B Nazanin" pitchFamily="2" charset="-78"/>
              </a:rPr>
              <a:t>3. کار </a:t>
            </a:r>
            <a:r>
              <a:rPr lang="fa-IR" sz="2800" dirty="0">
                <a:cs typeface="B Nazanin" pitchFamily="2" charset="-78"/>
              </a:rPr>
              <a:t>کردن به آرامی         </a:t>
            </a:r>
            <a:r>
              <a:rPr lang="fa-IR" sz="2800" dirty="0" smtClean="0">
                <a:cs typeface="B Nazanin" pitchFamily="2" charset="-78"/>
              </a:rPr>
              <a:t>           </a:t>
            </a:r>
            <a:r>
              <a:rPr lang="fa-IR" sz="2800" dirty="0">
                <a:cs typeface="B Nazanin" pitchFamily="2" charset="-78"/>
              </a:rPr>
              <a:t>3. نظم در انجام تکالیف</a:t>
            </a:r>
            <a:endParaRPr lang="en-US" sz="2800" dirty="0">
              <a:cs typeface="B Nazanin" pitchFamily="2" charset="-78"/>
            </a:endParaRPr>
          </a:p>
          <a:p>
            <a:pPr marL="0" lvl="0" indent="0" algn="just" rtl="1">
              <a:buNone/>
            </a:pPr>
            <a:r>
              <a:rPr lang="fa-IR" sz="2800" dirty="0" smtClean="0">
                <a:cs typeface="B Nazanin" pitchFamily="2" charset="-78"/>
              </a:rPr>
              <a:t>4. بلند </a:t>
            </a:r>
            <a:r>
              <a:rPr lang="fa-IR" sz="2800" dirty="0">
                <a:cs typeface="B Nazanin" pitchFamily="2" charset="-78"/>
              </a:rPr>
              <a:t>کردن دست برای اجازه گرفتن </a:t>
            </a:r>
            <a:r>
              <a:rPr lang="fa-IR" sz="2800" dirty="0" smtClean="0">
                <a:cs typeface="B Nazanin" pitchFamily="2" charset="-78"/>
              </a:rPr>
              <a:t>  4</a:t>
            </a:r>
            <a:r>
              <a:rPr lang="fa-IR" sz="2800" dirty="0">
                <a:cs typeface="B Nazanin" pitchFamily="2" charset="-78"/>
              </a:rPr>
              <a:t>. پرسش به هنگام </a:t>
            </a:r>
            <a:r>
              <a:rPr lang="fa-IR" sz="2800" dirty="0" smtClean="0">
                <a:cs typeface="B Nazanin" pitchFamily="2" charset="-78"/>
              </a:rPr>
              <a:t>ابهام</a:t>
            </a:r>
            <a:endParaRPr lang="en-US" sz="2800" dirty="0">
              <a:cs typeface="B Nazanin" pitchFamily="2" charset="-78"/>
            </a:endParaRPr>
          </a:p>
          <a:p>
            <a:pPr marL="0" lvl="0" indent="0" algn="just" rtl="1">
              <a:buNone/>
            </a:pPr>
            <a:r>
              <a:rPr lang="fa-IR" sz="2800" dirty="0" smtClean="0">
                <a:cs typeface="B Nazanin" pitchFamily="2" charset="-78"/>
              </a:rPr>
              <a:t>5. گوش دادن</a:t>
            </a:r>
          </a:p>
        </p:txBody>
      </p:sp>
    </p:spTree>
    <p:extLst>
      <p:ext uri="{BB962C8B-B14F-4D97-AF65-F5344CB8AC3E}">
        <p14:creationId xmlns:p14="http://schemas.microsoft.com/office/powerpoint/2010/main" xmlns="" val="85222724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152400"/>
            <a:ext cx="7499351" cy="1066800"/>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algn="r" rtl="1"/>
            <a:r>
              <a:rPr lang="fa-IR" sz="2400" b="1" dirty="0" smtClean="0">
                <a:cs typeface="B Nazanin" pitchFamily="2" charset="-78"/>
              </a:rPr>
              <a:t/>
            </a:r>
            <a:br>
              <a:rPr lang="fa-IR" sz="2400" b="1" dirty="0" smtClean="0">
                <a:cs typeface="B Nazanin" pitchFamily="2" charset="-78"/>
              </a:rPr>
            </a:br>
            <a:r>
              <a:rPr lang="fa-IR" sz="2400" b="1" dirty="0" smtClean="0">
                <a:cs typeface="B Nazanin" pitchFamily="2" charset="-78"/>
              </a:rPr>
              <a:t>کلاس </a:t>
            </a:r>
            <a:r>
              <a:rPr lang="fa-IR" sz="2400" b="1" dirty="0">
                <a:cs typeface="B Nazanin" pitchFamily="2" charset="-78"/>
              </a:rPr>
              <a:t>آزاد و کلاسی که با تهدید ساکت و آرام شده باشد محیط مناسبی برای یادگیری نخواهد بود.</a:t>
            </a:r>
            <a:r>
              <a:rPr lang="en-US" sz="3600" b="1" dirty="0">
                <a:cs typeface="B Nazanin" pitchFamily="2" charset="-78"/>
              </a:rPr>
              <a:t/>
            </a:r>
            <a:br>
              <a:rPr lang="en-US" sz="3600" b="1" dirty="0">
                <a:cs typeface="B Nazanin" pitchFamily="2" charset="-78"/>
              </a:rPr>
            </a:br>
            <a:endParaRPr lang="en-US" sz="3600" b="1" dirty="0">
              <a:cs typeface="B Nazanin" pitchFamily="2" charset="-78"/>
            </a:endParaRPr>
          </a:p>
        </p:txBody>
      </p:sp>
      <p:sp>
        <p:nvSpPr>
          <p:cNvPr id="3" name="Content Placeholder 2"/>
          <p:cNvSpPr>
            <a:spLocks noGrp="1"/>
          </p:cNvSpPr>
          <p:nvPr>
            <p:ph sz="quarter" idx="1"/>
          </p:nvPr>
        </p:nvSpPr>
        <p:spPr>
          <a:xfrm>
            <a:off x="1435100" y="1219200"/>
            <a:ext cx="7499351" cy="5486400"/>
          </a:xfrm>
        </p:spPr>
        <p:txBody>
          <a:bodyPr/>
          <a:lstStyle/>
          <a:p>
            <a:pPr algn="r" rtl="1"/>
            <a:r>
              <a:rPr lang="fa-IR" sz="2800" b="1" i="1" u="sng" dirty="0">
                <a:solidFill>
                  <a:srgbClr val="0070C0"/>
                </a:solidFill>
                <a:cs typeface="B Nazanin" pitchFamily="2" charset="-78"/>
              </a:rPr>
              <a:t>چند کار اثر بخش برای حفظ نظم </a:t>
            </a:r>
            <a:r>
              <a:rPr lang="fa-IR" sz="2800" b="1" i="1" u="sng">
                <a:solidFill>
                  <a:srgbClr val="0070C0"/>
                </a:solidFill>
                <a:cs typeface="B Nazanin" pitchFamily="2" charset="-78"/>
              </a:rPr>
              <a:t>در </a:t>
            </a:r>
            <a:r>
              <a:rPr lang="fa-IR" sz="2800" b="1" i="1" u="sng" smtClean="0">
                <a:solidFill>
                  <a:srgbClr val="0070C0"/>
                </a:solidFill>
                <a:cs typeface="B Nazanin" pitchFamily="2" charset="-78"/>
              </a:rPr>
              <a:t>کلاس :</a:t>
            </a:r>
            <a:endParaRPr lang="fa-IR" sz="2800" b="1" i="1" u="sng" dirty="0" smtClean="0">
              <a:solidFill>
                <a:srgbClr val="0070C0"/>
              </a:solidFill>
              <a:cs typeface="B Nazanin" pitchFamily="2" charset="-78"/>
            </a:endParaRPr>
          </a:p>
          <a:p>
            <a:pPr lvl="0" algn="r" rtl="1"/>
            <a:r>
              <a:rPr lang="fa-IR" sz="2800" b="1" dirty="0" smtClean="0">
                <a:cs typeface="B Nazanin" pitchFamily="2" charset="-78"/>
              </a:rPr>
              <a:t>با </a:t>
            </a:r>
            <a:r>
              <a:rPr lang="fa-IR" sz="2800" b="1" dirty="0">
                <a:cs typeface="B Nazanin" pitchFamily="2" charset="-78"/>
              </a:rPr>
              <a:t>همفکری دانش آموز برای کلاس قواعد و مقرراتی تنظیم کنید تا </a:t>
            </a:r>
            <a:r>
              <a:rPr lang="fa-IR" sz="2800" b="1" dirty="0" smtClean="0">
                <a:cs typeface="B Nazanin" pitchFamily="2" charset="-78"/>
              </a:rPr>
              <a:t>دانش </a:t>
            </a:r>
            <a:r>
              <a:rPr lang="fa-IR" sz="2800" b="1" dirty="0">
                <a:cs typeface="B Nazanin" pitchFamily="2" charset="-78"/>
              </a:rPr>
              <a:t>آموز در آن دخالت کنند.</a:t>
            </a:r>
            <a:endParaRPr lang="en-US" sz="2800" b="1" dirty="0">
              <a:cs typeface="B Nazanin" pitchFamily="2" charset="-78"/>
            </a:endParaRPr>
          </a:p>
          <a:p>
            <a:pPr lvl="0" algn="r" rtl="1"/>
            <a:r>
              <a:rPr lang="fa-IR" sz="2800" b="1" dirty="0">
                <a:cs typeface="B Nazanin" pitchFamily="2" charset="-78"/>
              </a:rPr>
              <a:t>جذاب کردن ارائه درس(نمایش- داستان-بازی) هر لحظه برای ارائه درس آماده باشیم.</a:t>
            </a:r>
            <a:endParaRPr lang="en-US" sz="2800" b="1" dirty="0">
              <a:cs typeface="B Nazanin" pitchFamily="2" charset="-78"/>
            </a:endParaRPr>
          </a:p>
          <a:p>
            <a:pPr lvl="0" algn="r" rtl="1"/>
            <a:r>
              <a:rPr lang="fa-IR" sz="2800" b="1" dirty="0">
                <a:cs typeface="B Nazanin" pitchFamily="2" charset="-78"/>
              </a:rPr>
              <a:t>مقداری نیز شوخ طبع باشیم.</a:t>
            </a:r>
            <a:endParaRPr lang="en-US" sz="2800" b="1" dirty="0">
              <a:cs typeface="B Nazanin" pitchFamily="2" charset="-78"/>
            </a:endParaRPr>
          </a:p>
          <a:p>
            <a:pPr lvl="0" algn="r" rtl="1"/>
            <a:r>
              <a:rPr lang="fa-IR" sz="2800" b="1" dirty="0">
                <a:cs typeface="B Nazanin" pitchFamily="2" charset="-78"/>
              </a:rPr>
              <a:t>نشان دادن احساس دوستی و علاقه به دانش آموزان البته تا حدی که دانش آموز شما را با هم بازیهایش یکسان نشمارد – حد دوستی را باید شناخت و حفظ کرد.</a:t>
            </a:r>
            <a:endParaRPr lang="en-US" sz="2800" b="1" dirty="0">
              <a:cs typeface="B Nazanin" pitchFamily="2" charset="-78"/>
            </a:endParaRPr>
          </a:p>
          <a:p>
            <a:pPr algn="r" rtl="1"/>
            <a:endParaRPr lang="en-US" sz="2800" b="1" dirty="0" smtClean="0">
              <a:cs typeface="B Nazanin" pitchFamily="2" charset="-78"/>
            </a:endParaRPr>
          </a:p>
          <a:p>
            <a:pPr algn="r" rtl="1"/>
            <a:endParaRPr lang="en-US" sz="2800" b="1" dirty="0">
              <a:cs typeface="B Nazanin" pitchFamily="2" charset="-78"/>
            </a:endParaRPr>
          </a:p>
        </p:txBody>
      </p:sp>
    </p:spTree>
    <p:extLst>
      <p:ext uri="{BB962C8B-B14F-4D97-AF65-F5344CB8AC3E}">
        <p14:creationId xmlns:p14="http://schemas.microsoft.com/office/powerpoint/2010/main" xmlns="" val="207661780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0" end="0"/>
                                            </p:txEl>
                                          </p:spTgt>
                                        </p:tgtEl>
                                      </p:cBhvr>
                                    </p:animEffect>
                                    <p:animScale>
                                      <p:cBhvr>
                                        <p:cTn id="12" dur="250" autoRev="1" fill="hold"/>
                                        <p:tgtEl>
                                          <p:spTgt spid="3">
                                            <p:txEl>
                                              <p:pRg st="0" end="0"/>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1)">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66800" y="533400"/>
            <a:ext cx="7696200" cy="5940552"/>
          </a:xfrm>
        </p:spPr>
        <p:style>
          <a:lnRef idx="2">
            <a:schemeClr val="accent4">
              <a:shade val="50000"/>
            </a:schemeClr>
          </a:lnRef>
          <a:fillRef idx="1">
            <a:schemeClr val="accent4"/>
          </a:fillRef>
          <a:effectRef idx="0">
            <a:schemeClr val="accent4"/>
          </a:effectRef>
          <a:fontRef idx="minor">
            <a:schemeClr val="lt1"/>
          </a:fontRef>
        </p:style>
        <p:txBody>
          <a:bodyPr>
            <a:normAutofit fontScale="92500" lnSpcReduction="10000"/>
          </a:bodyPr>
          <a:lstStyle/>
          <a:p>
            <a:pPr lvl="0" algn="r" rtl="1"/>
            <a:r>
              <a:rPr lang="fa-IR" sz="2800" b="1" dirty="0" smtClean="0">
                <a:solidFill>
                  <a:srgbClr val="002060"/>
                </a:solidFill>
                <a:cs typeface="B Nazanin" pitchFamily="2" charset="-78"/>
              </a:rPr>
              <a:t>راهکار های حفظ نظم در کلاس درس :</a:t>
            </a:r>
          </a:p>
          <a:p>
            <a:pPr lvl="0" algn="r" rtl="1"/>
            <a:r>
              <a:rPr lang="fa-IR" sz="2800" b="1" dirty="0" smtClean="0">
                <a:cs typeface="B Nazanin" pitchFamily="2" charset="-78"/>
              </a:rPr>
              <a:t>بهترین </a:t>
            </a:r>
            <a:r>
              <a:rPr lang="fa-IR" sz="2800" b="1" dirty="0">
                <a:cs typeface="B Nazanin" pitchFamily="2" charset="-78"/>
              </a:rPr>
              <a:t>روش را </a:t>
            </a:r>
            <a:r>
              <a:rPr lang="fa-IR" sz="2800" b="1" dirty="0" smtClean="0">
                <a:cs typeface="B Nazanin" pitchFamily="2" charset="-78"/>
              </a:rPr>
              <a:t>باید برای </a:t>
            </a:r>
            <a:r>
              <a:rPr lang="fa-IR" sz="2800" b="1" dirty="0">
                <a:cs typeface="B Nazanin" pitchFamily="2" charset="-78"/>
              </a:rPr>
              <a:t>ارائه درس یافت که دانش آموزان با آن روش بهتر یاد می گیرند.</a:t>
            </a:r>
            <a:endParaRPr lang="en-US" sz="2800" b="1" dirty="0">
              <a:cs typeface="B Nazanin" pitchFamily="2" charset="-78"/>
            </a:endParaRPr>
          </a:p>
          <a:p>
            <a:pPr lvl="0" algn="r" rtl="1"/>
            <a:r>
              <a:rPr lang="fa-IR" sz="2800" b="1" dirty="0">
                <a:cs typeface="B Nazanin" pitchFamily="2" charset="-78"/>
              </a:rPr>
              <a:t>تاکید بر روی نکات مثبت هر دانش آموز</a:t>
            </a:r>
            <a:endParaRPr lang="en-US" sz="2800" b="1" dirty="0">
              <a:cs typeface="B Nazanin" pitchFamily="2" charset="-78"/>
            </a:endParaRPr>
          </a:p>
          <a:p>
            <a:pPr lvl="0" algn="r" rtl="1"/>
            <a:r>
              <a:rPr lang="fa-IR" sz="2800" b="1" dirty="0">
                <a:cs typeface="B Nazanin" pitchFamily="2" charset="-78"/>
              </a:rPr>
              <a:t>پرهیز از تنبیه گروهی</a:t>
            </a:r>
            <a:endParaRPr lang="en-US" sz="2800" b="1" dirty="0">
              <a:cs typeface="B Nazanin" pitchFamily="2" charset="-78"/>
            </a:endParaRPr>
          </a:p>
          <a:p>
            <a:pPr lvl="0" algn="r" rtl="1"/>
            <a:r>
              <a:rPr lang="fa-IR" sz="2800" b="1" dirty="0">
                <a:cs typeface="B Nazanin" pitchFamily="2" charset="-78"/>
              </a:rPr>
              <a:t>پرهیز از مسخره کردن دانش آموز در عوض افزایش احترام به </a:t>
            </a:r>
            <a:r>
              <a:rPr lang="fa-IR" sz="2800" b="1" dirty="0" smtClean="0">
                <a:cs typeface="B Nazanin" pitchFamily="2" charset="-78"/>
              </a:rPr>
              <a:t>دانش </a:t>
            </a:r>
            <a:r>
              <a:rPr lang="fa-IR" sz="2800" b="1" dirty="0">
                <a:cs typeface="B Nazanin" pitchFamily="2" charset="-78"/>
              </a:rPr>
              <a:t>آموز (آقای فلانی – </a:t>
            </a:r>
            <a:r>
              <a:rPr lang="fa-IR" sz="2800" b="1" dirty="0" smtClean="0">
                <a:cs typeface="B Nazanin" pitchFamily="2" charset="-78"/>
              </a:rPr>
              <a:t>خانم </a:t>
            </a:r>
            <a:r>
              <a:rPr lang="fa-IR" sz="2800" b="1" dirty="0">
                <a:cs typeface="B Nazanin" pitchFamily="2" charset="-78"/>
              </a:rPr>
              <a:t>فلانی </a:t>
            </a:r>
            <a:r>
              <a:rPr lang="fa-IR" sz="2800" b="1" dirty="0" smtClean="0">
                <a:cs typeface="B Nazanin" pitchFamily="2" charset="-78"/>
              </a:rPr>
              <a:t>، هر </a:t>
            </a:r>
            <a:r>
              <a:rPr lang="fa-IR" sz="2800" b="1" dirty="0">
                <a:cs typeface="B Nazanin" pitchFamily="2" charset="-78"/>
              </a:rPr>
              <a:t>چقدر </a:t>
            </a:r>
            <a:r>
              <a:rPr lang="fa-IR" sz="2800" b="1" dirty="0" smtClean="0">
                <a:cs typeface="B Nazanin" pitchFamily="2" charset="-78"/>
              </a:rPr>
              <a:t>بتوانیم </a:t>
            </a:r>
            <a:r>
              <a:rPr lang="fa-IR" sz="2800" b="1" dirty="0">
                <a:cs typeface="B Nazanin" pitchFamily="2" charset="-78"/>
              </a:rPr>
              <a:t>به دانش آموزان شخصیت بدهیم او خود را بزرگ تر می بیند و کارها ساده می شود)</a:t>
            </a:r>
            <a:endParaRPr lang="en-US" sz="2800" b="1" dirty="0">
              <a:cs typeface="B Nazanin" pitchFamily="2" charset="-78"/>
            </a:endParaRPr>
          </a:p>
          <a:p>
            <a:pPr lvl="0" algn="r" rtl="1"/>
            <a:r>
              <a:rPr lang="fa-IR" sz="2800" b="1" dirty="0">
                <a:cs typeface="B Nazanin" pitchFamily="2" charset="-78"/>
              </a:rPr>
              <a:t>عدم استفاده از نمره برای تهدید</a:t>
            </a:r>
            <a:endParaRPr lang="en-US" sz="2800" b="1" dirty="0">
              <a:cs typeface="B Nazanin" pitchFamily="2" charset="-78"/>
            </a:endParaRPr>
          </a:p>
          <a:p>
            <a:pPr lvl="0" algn="r" rtl="1"/>
            <a:r>
              <a:rPr lang="fa-IR" sz="2800" b="1" dirty="0">
                <a:cs typeface="B Nazanin" pitchFamily="2" charset="-78"/>
              </a:rPr>
              <a:t>استفاده از والدین برای کاستن از بدرفتاری</a:t>
            </a:r>
            <a:endParaRPr lang="en-US" sz="2800" b="1" dirty="0">
              <a:cs typeface="B Nazanin" pitchFamily="2" charset="-78"/>
            </a:endParaRPr>
          </a:p>
          <a:p>
            <a:pPr lvl="0" algn="r" rtl="1"/>
            <a:r>
              <a:rPr lang="fa-IR" sz="2800" b="1" dirty="0">
                <a:cs typeface="B Nazanin" pitchFamily="2" charset="-78"/>
              </a:rPr>
              <a:t>عدم ارائه  تکلیف درس به عنوان عامل تنبیهی</a:t>
            </a:r>
            <a:endParaRPr lang="en-US" sz="2800" b="1" dirty="0">
              <a:cs typeface="B Nazanin" pitchFamily="2" charset="-78"/>
            </a:endParaRPr>
          </a:p>
          <a:p>
            <a:pPr algn="r"/>
            <a:r>
              <a:rPr lang="fa-IR" sz="2800" dirty="0" smtClean="0">
                <a:cs typeface="B Nazanin" pitchFamily="2" charset="-78"/>
              </a:rPr>
              <a:t>جذاب و متنوع کردن دروس </a:t>
            </a:r>
          </a:p>
          <a:p>
            <a:pPr algn="r"/>
            <a:r>
              <a:rPr lang="fa-IR" sz="2800" dirty="0" smtClean="0">
                <a:cs typeface="B Nazanin" pitchFamily="2" charset="-78"/>
              </a:rPr>
              <a:t>نشان دادن علاقه و احساس و دوستی با دانش آموزان </a:t>
            </a:r>
            <a:endParaRPr lang="en-US" sz="2800" dirty="0">
              <a:cs typeface="B Nazanin" pitchFamily="2" charset="-78"/>
            </a:endParaRPr>
          </a:p>
        </p:txBody>
      </p:sp>
    </p:spTree>
    <p:extLst>
      <p:ext uri="{BB962C8B-B14F-4D97-AF65-F5344CB8AC3E}">
        <p14:creationId xmlns:p14="http://schemas.microsoft.com/office/powerpoint/2010/main" xmlns="" val="419875490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580">
                                          <p:stCondLst>
                                            <p:cond delay="0"/>
                                          </p:stCondLst>
                                        </p:cTn>
                                        <p:tgtEl>
                                          <p:spTgt spid="3">
                                            <p:txEl>
                                              <p:pRg st="5" end="5"/>
                                            </p:txEl>
                                          </p:spTgt>
                                        </p:tgtEl>
                                      </p:cBhvr>
                                    </p:animEffect>
                                    <p:anim calcmode="lin" valueType="num">
                                      <p:cBhvr>
                                        <p:cTn id="9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5" end="5"/>
                                            </p:txEl>
                                          </p:spTgt>
                                        </p:tgtEl>
                                      </p:cBhvr>
                                      <p:to x="100000" y="60000"/>
                                    </p:animScale>
                                    <p:animScale>
                                      <p:cBhvr>
                                        <p:cTn id="104" dur="166" decel="50000">
                                          <p:stCondLst>
                                            <p:cond delay="676"/>
                                          </p:stCondLst>
                                        </p:cTn>
                                        <p:tgtEl>
                                          <p:spTgt spid="3">
                                            <p:txEl>
                                              <p:pRg st="5" end="5"/>
                                            </p:txEl>
                                          </p:spTgt>
                                        </p:tgtEl>
                                      </p:cBhvr>
                                      <p:to x="100000" y="100000"/>
                                    </p:animScale>
                                    <p:animScale>
                                      <p:cBhvr>
                                        <p:cTn id="105" dur="26">
                                          <p:stCondLst>
                                            <p:cond delay="1312"/>
                                          </p:stCondLst>
                                        </p:cTn>
                                        <p:tgtEl>
                                          <p:spTgt spid="3">
                                            <p:txEl>
                                              <p:pRg st="5" end="5"/>
                                            </p:txEl>
                                          </p:spTgt>
                                        </p:tgtEl>
                                      </p:cBhvr>
                                      <p:to x="100000" y="80000"/>
                                    </p:animScale>
                                    <p:animScale>
                                      <p:cBhvr>
                                        <p:cTn id="106" dur="166" decel="50000">
                                          <p:stCondLst>
                                            <p:cond delay="1338"/>
                                          </p:stCondLst>
                                        </p:cTn>
                                        <p:tgtEl>
                                          <p:spTgt spid="3">
                                            <p:txEl>
                                              <p:pRg st="5" end="5"/>
                                            </p:txEl>
                                          </p:spTgt>
                                        </p:tgtEl>
                                      </p:cBhvr>
                                      <p:to x="100000" y="100000"/>
                                    </p:animScale>
                                    <p:animScale>
                                      <p:cBhvr>
                                        <p:cTn id="107" dur="26">
                                          <p:stCondLst>
                                            <p:cond delay="1642"/>
                                          </p:stCondLst>
                                        </p:cTn>
                                        <p:tgtEl>
                                          <p:spTgt spid="3">
                                            <p:txEl>
                                              <p:pRg st="5" end="5"/>
                                            </p:txEl>
                                          </p:spTgt>
                                        </p:tgtEl>
                                      </p:cBhvr>
                                      <p:to x="100000" y="90000"/>
                                    </p:animScale>
                                    <p:animScale>
                                      <p:cBhvr>
                                        <p:cTn id="108" dur="166" decel="50000">
                                          <p:stCondLst>
                                            <p:cond delay="1668"/>
                                          </p:stCondLst>
                                        </p:cTn>
                                        <p:tgtEl>
                                          <p:spTgt spid="3">
                                            <p:txEl>
                                              <p:pRg st="5" end="5"/>
                                            </p:txEl>
                                          </p:spTgt>
                                        </p:tgtEl>
                                      </p:cBhvr>
                                      <p:to x="100000" y="100000"/>
                                    </p:animScale>
                                    <p:animScale>
                                      <p:cBhvr>
                                        <p:cTn id="109" dur="26">
                                          <p:stCondLst>
                                            <p:cond delay="1808"/>
                                          </p:stCondLst>
                                        </p:cTn>
                                        <p:tgtEl>
                                          <p:spTgt spid="3">
                                            <p:txEl>
                                              <p:pRg st="5" end="5"/>
                                            </p:txEl>
                                          </p:spTgt>
                                        </p:tgtEl>
                                      </p:cBhvr>
                                      <p:to x="100000" y="95000"/>
                                    </p:animScale>
                                    <p:animScale>
                                      <p:cBhvr>
                                        <p:cTn id="110" dur="166" decel="50000">
                                          <p:stCondLst>
                                            <p:cond delay="1834"/>
                                          </p:stCondLst>
                                        </p:cTn>
                                        <p:tgtEl>
                                          <p:spTgt spid="3">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nodeType="clickEffect">
                                  <p:stCondLst>
                                    <p:cond delay="0"/>
                                  </p:stCondLst>
                                  <p:childTnLst>
                                    <p:set>
                                      <p:cBhvr>
                                        <p:cTn id="114" dur="1" fill="hold">
                                          <p:stCondLst>
                                            <p:cond delay="0"/>
                                          </p:stCondLst>
                                        </p:cTn>
                                        <p:tgtEl>
                                          <p:spTgt spid="3">
                                            <p:txEl>
                                              <p:pRg st="6" end="6"/>
                                            </p:txEl>
                                          </p:spTgt>
                                        </p:tgtEl>
                                        <p:attrNameLst>
                                          <p:attrName>style.visibility</p:attrName>
                                        </p:attrNameLst>
                                      </p:cBhvr>
                                      <p:to>
                                        <p:strVal val="visible"/>
                                      </p:to>
                                    </p:set>
                                    <p:animEffect transition="in" filter="wipe(down)">
                                      <p:cBhvr>
                                        <p:cTn id="115" dur="580">
                                          <p:stCondLst>
                                            <p:cond delay="0"/>
                                          </p:stCondLst>
                                        </p:cTn>
                                        <p:tgtEl>
                                          <p:spTgt spid="3">
                                            <p:txEl>
                                              <p:pRg st="6" end="6"/>
                                            </p:txEl>
                                          </p:spTgt>
                                        </p:tgtEl>
                                      </p:cBhvr>
                                    </p:animEffect>
                                    <p:anim calcmode="lin" valueType="num">
                                      <p:cBhvr>
                                        <p:cTn id="116"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6" end="6"/>
                                            </p:txEl>
                                          </p:spTgt>
                                        </p:tgtEl>
                                      </p:cBhvr>
                                      <p:to x="100000" y="60000"/>
                                    </p:animScale>
                                    <p:animScale>
                                      <p:cBhvr>
                                        <p:cTn id="122" dur="166" decel="50000">
                                          <p:stCondLst>
                                            <p:cond delay="676"/>
                                          </p:stCondLst>
                                        </p:cTn>
                                        <p:tgtEl>
                                          <p:spTgt spid="3">
                                            <p:txEl>
                                              <p:pRg st="6" end="6"/>
                                            </p:txEl>
                                          </p:spTgt>
                                        </p:tgtEl>
                                      </p:cBhvr>
                                      <p:to x="100000" y="100000"/>
                                    </p:animScale>
                                    <p:animScale>
                                      <p:cBhvr>
                                        <p:cTn id="123" dur="26">
                                          <p:stCondLst>
                                            <p:cond delay="1312"/>
                                          </p:stCondLst>
                                        </p:cTn>
                                        <p:tgtEl>
                                          <p:spTgt spid="3">
                                            <p:txEl>
                                              <p:pRg st="6" end="6"/>
                                            </p:txEl>
                                          </p:spTgt>
                                        </p:tgtEl>
                                      </p:cBhvr>
                                      <p:to x="100000" y="80000"/>
                                    </p:animScale>
                                    <p:animScale>
                                      <p:cBhvr>
                                        <p:cTn id="124" dur="166" decel="50000">
                                          <p:stCondLst>
                                            <p:cond delay="1338"/>
                                          </p:stCondLst>
                                        </p:cTn>
                                        <p:tgtEl>
                                          <p:spTgt spid="3">
                                            <p:txEl>
                                              <p:pRg st="6" end="6"/>
                                            </p:txEl>
                                          </p:spTgt>
                                        </p:tgtEl>
                                      </p:cBhvr>
                                      <p:to x="100000" y="100000"/>
                                    </p:animScale>
                                    <p:animScale>
                                      <p:cBhvr>
                                        <p:cTn id="125" dur="26">
                                          <p:stCondLst>
                                            <p:cond delay="1642"/>
                                          </p:stCondLst>
                                        </p:cTn>
                                        <p:tgtEl>
                                          <p:spTgt spid="3">
                                            <p:txEl>
                                              <p:pRg st="6" end="6"/>
                                            </p:txEl>
                                          </p:spTgt>
                                        </p:tgtEl>
                                      </p:cBhvr>
                                      <p:to x="100000" y="90000"/>
                                    </p:animScale>
                                    <p:animScale>
                                      <p:cBhvr>
                                        <p:cTn id="126" dur="166" decel="50000">
                                          <p:stCondLst>
                                            <p:cond delay="1668"/>
                                          </p:stCondLst>
                                        </p:cTn>
                                        <p:tgtEl>
                                          <p:spTgt spid="3">
                                            <p:txEl>
                                              <p:pRg st="6" end="6"/>
                                            </p:txEl>
                                          </p:spTgt>
                                        </p:tgtEl>
                                      </p:cBhvr>
                                      <p:to x="100000" y="100000"/>
                                    </p:animScale>
                                    <p:animScale>
                                      <p:cBhvr>
                                        <p:cTn id="127" dur="26">
                                          <p:stCondLst>
                                            <p:cond delay="1808"/>
                                          </p:stCondLst>
                                        </p:cTn>
                                        <p:tgtEl>
                                          <p:spTgt spid="3">
                                            <p:txEl>
                                              <p:pRg st="6" end="6"/>
                                            </p:txEl>
                                          </p:spTgt>
                                        </p:tgtEl>
                                      </p:cBhvr>
                                      <p:to x="100000" y="95000"/>
                                    </p:animScale>
                                    <p:animScale>
                                      <p:cBhvr>
                                        <p:cTn id="128" dur="166" decel="50000">
                                          <p:stCondLst>
                                            <p:cond delay="1834"/>
                                          </p:stCondLst>
                                        </p:cTn>
                                        <p:tgtEl>
                                          <p:spTgt spid="3">
                                            <p:txEl>
                                              <p:pRg st="6" end="6"/>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nodeType="clickEffect">
                                  <p:stCondLst>
                                    <p:cond delay="0"/>
                                  </p:stCondLst>
                                  <p:childTnLst>
                                    <p:set>
                                      <p:cBhvr>
                                        <p:cTn id="132" dur="1" fill="hold">
                                          <p:stCondLst>
                                            <p:cond delay="0"/>
                                          </p:stCondLst>
                                        </p:cTn>
                                        <p:tgtEl>
                                          <p:spTgt spid="3">
                                            <p:txEl>
                                              <p:pRg st="7" end="7"/>
                                            </p:txEl>
                                          </p:spTgt>
                                        </p:tgtEl>
                                        <p:attrNameLst>
                                          <p:attrName>style.visibility</p:attrName>
                                        </p:attrNameLst>
                                      </p:cBhvr>
                                      <p:to>
                                        <p:strVal val="visible"/>
                                      </p:to>
                                    </p:set>
                                    <p:animEffect transition="in" filter="wipe(down)">
                                      <p:cBhvr>
                                        <p:cTn id="133" dur="580">
                                          <p:stCondLst>
                                            <p:cond delay="0"/>
                                          </p:stCondLst>
                                        </p:cTn>
                                        <p:tgtEl>
                                          <p:spTgt spid="3">
                                            <p:txEl>
                                              <p:pRg st="7" end="7"/>
                                            </p:txEl>
                                          </p:spTgt>
                                        </p:tgtEl>
                                      </p:cBhvr>
                                    </p:animEffect>
                                    <p:anim calcmode="lin" valueType="num">
                                      <p:cBhvr>
                                        <p:cTn id="134"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3">
                                            <p:txEl>
                                              <p:pRg st="7" end="7"/>
                                            </p:txEl>
                                          </p:spTgt>
                                        </p:tgtEl>
                                      </p:cBhvr>
                                      <p:to x="100000" y="60000"/>
                                    </p:animScale>
                                    <p:animScale>
                                      <p:cBhvr>
                                        <p:cTn id="140" dur="166" decel="50000">
                                          <p:stCondLst>
                                            <p:cond delay="676"/>
                                          </p:stCondLst>
                                        </p:cTn>
                                        <p:tgtEl>
                                          <p:spTgt spid="3">
                                            <p:txEl>
                                              <p:pRg st="7" end="7"/>
                                            </p:txEl>
                                          </p:spTgt>
                                        </p:tgtEl>
                                      </p:cBhvr>
                                      <p:to x="100000" y="100000"/>
                                    </p:animScale>
                                    <p:animScale>
                                      <p:cBhvr>
                                        <p:cTn id="141" dur="26">
                                          <p:stCondLst>
                                            <p:cond delay="1312"/>
                                          </p:stCondLst>
                                        </p:cTn>
                                        <p:tgtEl>
                                          <p:spTgt spid="3">
                                            <p:txEl>
                                              <p:pRg st="7" end="7"/>
                                            </p:txEl>
                                          </p:spTgt>
                                        </p:tgtEl>
                                      </p:cBhvr>
                                      <p:to x="100000" y="80000"/>
                                    </p:animScale>
                                    <p:animScale>
                                      <p:cBhvr>
                                        <p:cTn id="142" dur="166" decel="50000">
                                          <p:stCondLst>
                                            <p:cond delay="1338"/>
                                          </p:stCondLst>
                                        </p:cTn>
                                        <p:tgtEl>
                                          <p:spTgt spid="3">
                                            <p:txEl>
                                              <p:pRg st="7" end="7"/>
                                            </p:txEl>
                                          </p:spTgt>
                                        </p:tgtEl>
                                      </p:cBhvr>
                                      <p:to x="100000" y="100000"/>
                                    </p:animScale>
                                    <p:animScale>
                                      <p:cBhvr>
                                        <p:cTn id="143" dur="26">
                                          <p:stCondLst>
                                            <p:cond delay="1642"/>
                                          </p:stCondLst>
                                        </p:cTn>
                                        <p:tgtEl>
                                          <p:spTgt spid="3">
                                            <p:txEl>
                                              <p:pRg st="7" end="7"/>
                                            </p:txEl>
                                          </p:spTgt>
                                        </p:tgtEl>
                                      </p:cBhvr>
                                      <p:to x="100000" y="90000"/>
                                    </p:animScale>
                                    <p:animScale>
                                      <p:cBhvr>
                                        <p:cTn id="144" dur="166" decel="50000">
                                          <p:stCondLst>
                                            <p:cond delay="1668"/>
                                          </p:stCondLst>
                                        </p:cTn>
                                        <p:tgtEl>
                                          <p:spTgt spid="3">
                                            <p:txEl>
                                              <p:pRg st="7" end="7"/>
                                            </p:txEl>
                                          </p:spTgt>
                                        </p:tgtEl>
                                      </p:cBhvr>
                                      <p:to x="100000" y="100000"/>
                                    </p:animScale>
                                    <p:animScale>
                                      <p:cBhvr>
                                        <p:cTn id="145" dur="26">
                                          <p:stCondLst>
                                            <p:cond delay="1808"/>
                                          </p:stCondLst>
                                        </p:cTn>
                                        <p:tgtEl>
                                          <p:spTgt spid="3">
                                            <p:txEl>
                                              <p:pRg st="7" end="7"/>
                                            </p:txEl>
                                          </p:spTgt>
                                        </p:tgtEl>
                                      </p:cBhvr>
                                      <p:to x="100000" y="95000"/>
                                    </p:animScale>
                                    <p:animScale>
                                      <p:cBhvr>
                                        <p:cTn id="146" dur="166" decel="50000">
                                          <p:stCondLst>
                                            <p:cond delay="1834"/>
                                          </p:stCondLst>
                                        </p:cTn>
                                        <p:tgtEl>
                                          <p:spTgt spid="3">
                                            <p:txEl>
                                              <p:pRg st="7" end="7"/>
                                            </p:tx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nodeType="clickEffect">
                                  <p:stCondLst>
                                    <p:cond delay="0"/>
                                  </p:stCondLst>
                                  <p:childTnLst>
                                    <p:set>
                                      <p:cBhvr>
                                        <p:cTn id="150" dur="1" fill="hold">
                                          <p:stCondLst>
                                            <p:cond delay="0"/>
                                          </p:stCondLst>
                                        </p:cTn>
                                        <p:tgtEl>
                                          <p:spTgt spid="3">
                                            <p:txEl>
                                              <p:pRg st="8" end="8"/>
                                            </p:txEl>
                                          </p:spTgt>
                                        </p:tgtEl>
                                        <p:attrNameLst>
                                          <p:attrName>style.visibility</p:attrName>
                                        </p:attrNameLst>
                                      </p:cBhvr>
                                      <p:to>
                                        <p:strVal val="visible"/>
                                      </p:to>
                                    </p:set>
                                    <p:animEffect transition="in" filter="wipe(down)">
                                      <p:cBhvr>
                                        <p:cTn id="151" dur="580">
                                          <p:stCondLst>
                                            <p:cond delay="0"/>
                                          </p:stCondLst>
                                        </p:cTn>
                                        <p:tgtEl>
                                          <p:spTgt spid="3">
                                            <p:txEl>
                                              <p:pRg st="8" end="8"/>
                                            </p:txEl>
                                          </p:spTgt>
                                        </p:tgtEl>
                                      </p:cBhvr>
                                    </p:animEffect>
                                    <p:anim calcmode="lin" valueType="num">
                                      <p:cBhvr>
                                        <p:cTn id="152"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3">
                                            <p:txEl>
                                              <p:pRg st="8" end="8"/>
                                            </p:txEl>
                                          </p:spTgt>
                                        </p:tgtEl>
                                      </p:cBhvr>
                                      <p:to x="100000" y="60000"/>
                                    </p:animScale>
                                    <p:animScale>
                                      <p:cBhvr>
                                        <p:cTn id="158" dur="166" decel="50000">
                                          <p:stCondLst>
                                            <p:cond delay="676"/>
                                          </p:stCondLst>
                                        </p:cTn>
                                        <p:tgtEl>
                                          <p:spTgt spid="3">
                                            <p:txEl>
                                              <p:pRg st="8" end="8"/>
                                            </p:txEl>
                                          </p:spTgt>
                                        </p:tgtEl>
                                      </p:cBhvr>
                                      <p:to x="100000" y="100000"/>
                                    </p:animScale>
                                    <p:animScale>
                                      <p:cBhvr>
                                        <p:cTn id="159" dur="26">
                                          <p:stCondLst>
                                            <p:cond delay="1312"/>
                                          </p:stCondLst>
                                        </p:cTn>
                                        <p:tgtEl>
                                          <p:spTgt spid="3">
                                            <p:txEl>
                                              <p:pRg st="8" end="8"/>
                                            </p:txEl>
                                          </p:spTgt>
                                        </p:tgtEl>
                                      </p:cBhvr>
                                      <p:to x="100000" y="80000"/>
                                    </p:animScale>
                                    <p:animScale>
                                      <p:cBhvr>
                                        <p:cTn id="160" dur="166" decel="50000">
                                          <p:stCondLst>
                                            <p:cond delay="1338"/>
                                          </p:stCondLst>
                                        </p:cTn>
                                        <p:tgtEl>
                                          <p:spTgt spid="3">
                                            <p:txEl>
                                              <p:pRg st="8" end="8"/>
                                            </p:txEl>
                                          </p:spTgt>
                                        </p:tgtEl>
                                      </p:cBhvr>
                                      <p:to x="100000" y="100000"/>
                                    </p:animScale>
                                    <p:animScale>
                                      <p:cBhvr>
                                        <p:cTn id="161" dur="26">
                                          <p:stCondLst>
                                            <p:cond delay="1642"/>
                                          </p:stCondLst>
                                        </p:cTn>
                                        <p:tgtEl>
                                          <p:spTgt spid="3">
                                            <p:txEl>
                                              <p:pRg st="8" end="8"/>
                                            </p:txEl>
                                          </p:spTgt>
                                        </p:tgtEl>
                                      </p:cBhvr>
                                      <p:to x="100000" y="90000"/>
                                    </p:animScale>
                                    <p:animScale>
                                      <p:cBhvr>
                                        <p:cTn id="162" dur="166" decel="50000">
                                          <p:stCondLst>
                                            <p:cond delay="1668"/>
                                          </p:stCondLst>
                                        </p:cTn>
                                        <p:tgtEl>
                                          <p:spTgt spid="3">
                                            <p:txEl>
                                              <p:pRg st="8" end="8"/>
                                            </p:txEl>
                                          </p:spTgt>
                                        </p:tgtEl>
                                      </p:cBhvr>
                                      <p:to x="100000" y="100000"/>
                                    </p:animScale>
                                    <p:animScale>
                                      <p:cBhvr>
                                        <p:cTn id="163" dur="26">
                                          <p:stCondLst>
                                            <p:cond delay="1808"/>
                                          </p:stCondLst>
                                        </p:cTn>
                                        <p:tgtEl>
                                          <p:spTgt spid="3">
                                            <p:txEl>
                                              <p:pRg st="8" end="8"/>
                                            </p:txEl>
                                          </p:spTgt>
                                        </p:tgtEl>
                                      </p:cBhvr>
                                      <p:to x="100000" y="95000"/>
                                    </p:animScale>
                                    <p:animScale>
                                      <p:cBhvr>
                                        <p:cTn id="164" dur="166" decel="50000">
                                          <p:stCondLst>
                                            <p:cond delay="1834"/>
                                          </p:stCondLst>
                                        </p:cTn>
                                        <p:tgtEl>
                                          <p:spTgt spid="3">
                                            <p:txEl>
                                              <p:pRg st="8" end="8"/>
                                            </p:txEl>
                                          </p:spTgt>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nodeType="clickEffect">
                                  <p:stCondLst>
                                    <p:cond delay="0"/>
                                  </p:stCondLst>
                                  <p:childTnLst>
                                    <p:set>
                                      <p:cBhvr>
                                        <p:cTn id="168" dur="1" fill="hold">
                                          <p:stCondLst>
                                            <p:cond delay="0"/>
                                          </p:stCondLst>
                                        </p:cTn>
                                        <p:tgtEl>
                                          <p:spTgt spid="3">
                                            <p:txEl>
                                              <p:pRg st="9" end="9"/>
                                            </p:txEl>
                                          </p:spTgt>
                                        </p:tgtEl>
                                        <p:attrNameLst>
                                          <p:attrName>style.visibility</p:attrName>
                                        </p:attrNameLst>
                                      </p:cBhvr>
                                      <p:to>
                                        <p:strVal val="visible"/>
                                      </p:to>
                                    </p:set>
                                    <p:animEffect transition="in" filter="wipe(down)">
                                      <p:cBhvr>
                                        <p:cTn id="169" dur="580">
                                          <p:stCondLst>
                                            <p:cond delay="0"/>
                                          </p:stCondLst>
                                        </p:cTn>
                                        <p:tgtEl>
                                          <p:spTgt spid="3">
                                            <p:txEl>
                                              <p:pRg st="9" end="9"/>
                                            </p:txEl>
                                          </p:spTgt>
                                        </p:tgtEl>
                                      </p:cBhvr>
                                    </p:animEffect>
                                    <p:anim calcmode="lin" valueType="num">
                                      <p:cBhvr>
                                        <p:cTn id="170"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75" dur="26">
                                          <p:stCondLst>
                                            <p:cond delay="650"/>
                                          </p:stCondLst>
                                        </p:cTn>
                                        <p:tgtEl>
                                          <p:spTgt spid="3">
                                            <p:txEl>
                                              <p:pRg st="9" end="9"/>
                                            </p:txEl>
                                          </p:spTgt>
                                        </p:tgtEl>
                                      </p:cBhvr>
                                      <p:to x="100000" y="60000"/>
                                    </p:animScale>
                                    <p:animScale>
                                      <p:cBhvr>
                                        <p:cTn id="176" dur="166" decel="50000">
                                          <p:stCondLst>
                                            <p:cond delay="676"/>
                                          </p:stCondLst>
                                        </p:cTn>
                                        <p:tgtEl>
                                          <p:spTgt spid="3">
                                            <p:txEl>
                                              <p:pRg st="9" end="9"/>
                                            </p:txEl>
                                          </p:spTgt>
                                        </p:tgtEl>
                                      </p:cBhvr>
                                      <p:to x="100000" y="100000"/>
                                    </p:animScale>
                                    <p:animScale>
                                      <p:cBhvr>
                                        <p:cTn id="177" dur="26">
                                          <p:stCondLst>
                                            <p:cond delay="1312"/>
                                          </p:stCondLst>
                                        </p:cTn>
                                        <p:tgtEl>
                                          <p:spTgt spid="3">
                                            <p:txEl>
                                              <p:pRg st="9" end="9"/>
                                            </p:txEl>
                                          </p:spTgt>
                                        </p:tgtEl>
                                      </p:cBhvr>
                                      <p:to x="100000" y="80000"/>
                                    </p:animScale>
                                    <p:animScale>
                                      <p:cBhvr>
                                        <p:cTn id="178" dur="166" decel="50000">
                                          <p:stCondLst>
                                            <p:cond delay="1338"/>
                                          </p:stCondLst>
                                        </p:cTn>
                                        <p:tgtEl>
                                          <p:spTgt spid="3">
                                            <p:txEl>
                                              <p:pRg st="9" end="9"/>
                                            </p:txEl>
                                          </p:spTgt>
                                        </p:tgtEl>
                                      </p:cBhvr>
                                      <p:to x="100000" y="100000"/>
                                    </p:animScale>
                                    <p:animScale>
                                      <p:cBhvr>
                                        <p:cTn id="179" dur="26">
                                          <p:stCondLst>
                                            <p:cond delay="1642"/>
                                          </p:stCondLst>
                                        </p:cTn>
                                        <p:tgtEl>
                                          <p:spTgt spid="3">
                                            <p:txEl>
                                              <p:pRg st="9" end="9"/>
                                            </p:txEl>
                                          </p:spTgt>
                                        </p:tgtEl>
                                      </p:cBhvr>
                                      <p:to x="100000" y="90000"/>
                                    </p:animScale>
                                    <p:animScale>
                                      <p:cBhvr>
                                        <p:cTn id="180" dur="166" decel="50000">
                                          <p:stCondLst>
                                            <p:cond delay="1668"/>
                                          </p:stCondLst>
                                        </p:cTn>
                                        <p:tgtEl>
                                          <p:spTgt spid="3">
                                            <p:txEl>
                                              <p:pRg st="9" end="9"/>
                                            </p:txEl>
                                          </p:spTgt>
                                        </p:tgtEl>
                                      </p:cBhvr>
                                      <p:to x="100000" y="100000"/>
                                    </p:animScale>
                                    <p:animScale>
                                      <p:cBhvr>
                                        <p:cTn id="181" dur="26">
                                          <p:stCondLst>
                                            <p:cond delay="1808"/>
                                          </p:stCondLst>
                                        </p:cTn>
                                        <p:tgtEl>
                                          <p:spTgt spid="3">
                                            <p:txEl>
                                              <p:pRg st="9" end="9"/>
                                            </p:txEl>
                                          </p:spTgt>
                                        </p:tgtEl>
                                      </p:cBhvr>
                                      <p:to x="100000" y="95000"/>
                                    </p:animScale>
                                    <p:animScale>
                                      <p:cBhvr>
                                        <p:cTn id="182" dur="166" decel="50000">
                                          <p:stCondLst>
                                            <p:cond delay="1834"/>
                                          </p:stCondLst>
                                        </p:cTn>
                                        <p:tgtEl>
                                          <p:spTgt spid="3">
                                            <p:txEl>
                                              <p:pRg st="9" end="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sz="3600" b="1" dirty="0">
                <a:cs typeface="B Nazanin" pitchFamily="2" charset="-78"/>
              </a:rPr>
              <a:t>سازماندهی فیزیکی کلاس درس</a:t>
            </a:r>
            <a:r>
              <a:rPr lang="en-US" dirty="0"/>
              <a:t/>
            </a:r>
            <a:br>
              <a:rPr lang="en-US" dirty="0"/>
            </a:br>
            <a:endParaRPr lang="en-US" dirty="0"/>
          </a:p>
        </p:txBody>
      </p:sp>
      <p:sp>
        <p:nvSpPr>
          <p:cNvPr id="3" name="Content Placeholder 2"/>
          <p:cNvSpPr>
            <a:spLocks noGrp="1"/>
          </p:cNvSpPr>
          <p:nvPr>
            <p:ph sz="quarter" idx="1"/>
          </p:nvPr>
        </p:nvSpPr>
        <p:spPr>
          <a:xfrm>
            <a:off x="1295400" y="990600"/>
            <a:ext cx="7543800" cy="5407152"/>
          </a:xfrm>
        </p:spPr>
        <p:txBody>
          <a:bodyPr>
            <a:normAutofit fontScale="85000" lnSpcReduction="20000"/>
          </a:bodyPr>
          <a:lstStyle/>
          <a:p>
            <a:pPr algn="r" rtl="1"/>
            <a:r>
              <a:rPr lang="fa-IR" b="1" dirty="0">
                <a:cs typeface="B Nazanin" pitchFamily="2" charset="-78"/>
              </a:rPr>
              <a:t>سازماندهی کلاس یکی از مهم ترین عوامل برای کمک به فراهم نمودن فرصت تدریس موثر است.</a:t>
            </a:r>
            <a:endParaRPr lang="en-US" b="1" dirty="0">
              <a:cs typeface="B Nazanin" pitchFamily="2" charset="-78"/>
            </a:endParaRPr>
          </a:p>
          <a:p>
            <a:pPr algn="r" rtl="1"/>
            <a:r>
              <a:rPr lang="fa-IR" b="1" dirty="0">
                <a:cs typeface="B Nazanin" pitchFamily="2" charset="-78"/>
              </a:rPr>
              <a:t>برخی نمونه های سازمان دهی کلاس درس:</a:t>
            </a:r>
            <a:endParaRPr lang="en-US" b="1" dirty="0">
              <a:cs typeface="B Nazanin" pitchFamily="2" charset="-78"/>
            </a:endParaRPr>
          </a:p>
          <a:p>
            <a:pPr algn="r" rtl="1"/>
            <a:r>
              <a:rPr lang="fa-IR" b="1" dirty="0">
                <a:cs typeface="B Nazanin" pitchFamily="2" charset="-78"/>
              </a:rPr>
              <a:t>1.	انتخاب مکانی برای نصب تابلوی کلاسی یا اختصاص دادن چند تابلو به کلاس</a:t>
            </a:r>
          </a:p>
          <a:p>
            <a:pPr algn="r" rtl="1"/>
            <a:r>
              <a:rPr lang="fa-IR" b="1" dirty="0">
                <a:cs typeface="B Nazanin" pitchFamily="2" charset="-78"/>
              </a:rPr>
              <a:t>2.	انتخاب </a:t>
            </a:r>
            <a:r>
              <a:rPr lang="fa-IR" b="1" dirty="0" smtClean="0">
                <a:cs typeface="B Nazanin" pitchFamily="2" charset="-78"/>
              </a:rPr>
              <a:t>مکان </a:t>
            </a:r>
            <a:r>
              <a:rPr lang="fa-IR" b="1" dirty="0">
                <a:cs typeface="B Nazanin" pitchFamily="2" charset="-78"/>
              </a:rPr>
              <a:t>هایی برای قرار گرفتن معلم که توان </a:t>
            </a:r>
            <a:r>
              <a:rPr lang="fa-IR" b="1" dirty="0" smtClean="0">
                <a:cs typeface="B Nazanin" pitchFamily="2" charset="-78"/>
              </a:rPr>
              <a:t>تدریس </a:t>
            </a:r>
            <a:r>
              <a:rPr lang="fa-IR" b="1" dirty="0">
                <a:cs typeface="B Nazanin" pitchFamily="2" charset="-78"/>
              </a:rPr>
              <a:t>مدیریتی او را افزایش دهد.</a:t>
            </a:r>
          </a:p>
          <a:p>
            <a:pPr algn="r" rtl="1"/>
            <a:r>
              <a:rPr lang="fa-IR" b="1" dirty="0">
                <a:cs typeface="B Nazanin" pitchFamily="2" charset="-78"/>
              </a:rPr>
              <a:t>3.	چیدن میز و نیمکت ها طوری باشد که کنترل دانش آموزان توسط معلم با مشکل مواجه نسازد.</a:t>
            </a:r>
          </a:p>
          <a:p>
            <a:pPr algn="r" rtl="1"/>
            <a:r>
              <a:rPr lang="fa-IR" b="1" dirty="0">
                <a:cs typeface="B Nazanin" pitchFamily="2" charset="-78"/>
              </a:rPr>
              <a:t>4.	تبیین گوشه هایی در داخل کلاس یا خارج از کلاس برای انجام کارهای مختلف</a:t>
            </a:r>
          </a:p>
          <a:p>
            <a:pPr marL="0" indent="0" algn="r" rtl="1">
              <a:buNone/>
            </a:pPr>
            <a:r>
              <a:rPr lang="fa-IR" b="1" dirty="0">
                <a:cs typeface="B Nazanin" pitchFamily="2" charset="-78"/>
              </a:rPr>
              <a:t>(گوشه علوم – گوشه هنر – گوشه کتاب – جایی بری کار با چوب – کار با گل – شن و آب – گوشه مغازه – گوشه خواندن – گوشه نمایش – گوشه موسیقی</a:t>
            </a:r>
          </a:p>
          <a:p>
            <a:endParaRPr lang="fa-IR" dirty="0" smtClean="0">
              <a:cs typeface="B Nazanin" pitchFamily="2" charset="-78"/>
            </a:endParaRPr>
          </a:p>
        </p:txBody>
      </p:sp>
    </p:spTree>
    <p:extLst>
      <p:ext uri="{BB962C8B-B14F-4D97-AF65-F5344CB8AC3E}">
        <p14:creationId xmlns:p14="http://schemas.microsoft.com/office/powerpoint/2010/main" xmlns="" val="188138099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wipe(left)">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wipe(left)">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wipe(right)">
                                      <p:cBhvr>
                                        <p:cTn id="36" dur="5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wipe(right)">
                                      <p:cBhvr>
                                        <p:cTn id="41" dur="500"/>
                                        <p:tgtEl>
                                          <p:spTgt spid="3">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2" presetClass="emph" presetSubtype="0" fill="hold" nodeType="clickEffect">
                                  <p:stCondLst>
                                    <p:cond delay="0"/>
                                  </p:stCondLst>
                                  <p:childTnLst>
                                    <p:animRot by="120000">
                                      <p:cBhvr>
                                        <p:cTn id="45" dur="100" fill="hold">
                                          <p:stCondLst>
                                            <p:cond delay="0"/>
                                          </p:stCondLst>
                                        </p:cTn>
                                        <p:tgtEl>
                                          <p:spTgt spid="3">
                                            <p:txEl>
                                              <p:pRg st="6" end="6"/>
                                            </p:txEl>
                                          </p:spTgt>
                                        </p:tgtEl>
                                        <p:attrNameLst>
                                          <p:attrName>r</p:attrName>
                                        </p:attrNameLst>
                                      </p:cBhvr>
                                    </p:animRot>
                                    <p:animRot by="-240000">
                                      <p:cBhvr>
                                        <p:cTn id="46" dur="200" fill="hold">
                                          <p:stCondLst>
                                            <p:cond delay="200"/>
                                          </p:stCondLst>
                                        </p:cTn>
                                        <p:tgtEl>
                                          <p:spTgt spid="3">
                                            <p:txEl>
                                              <p:pRg st="6" end="6"/>
                                            </p:txEl>
                                          </p:spTgt>
                                        </p:tgtEl>
                                        <p:attrNameLst>
                                          <p:attrName>r</p:attrName>
                                        </p:attrNameLst>
                                      </p:cBhvr>
                                    </p:animRot>
                                    <p:animRot by="240000">
                                      <p:cBhvr>
                                        <p:cTn id="47" dur="200" fill="hold">
                                          <p:stCondLst>
                                            <p:cond delay="400"/>
                                          </p:stCondLst>
                                        </p:cTn>
                                        <p:tgtEl>
                                          <p:spTgt spid="3">
                                            <p:txEl>
                                              <p:pRg st="6" end="6"/>
                                            </p:txEl>
                                          </p:spTgt>
                                        </p:tgtEl>
                                        <p:attrNameLst>
                                          <p:attrName>r</p:attrName>
                                        </p:attrNameLst>
                                      </p:cBhvr>
                                    </p:animRot>
                                    <p:animRot by="-240000">
                                      <p:cBhvr>
                                        <p:cTn id="48" dur="200" fill="hold">
                                          <p:stCondLst>
                                            <p:cond delay="600"/>
                                          </p:stCondLst>
                                        </p:cTn>
                                        <p:tgtEl>
                                          <p:spTgt spid="3">
                                            <p:txEl>
                                              <p:pRg st="6" end="6"/>
                                            </p:txEl>
                                          </p:spTgt>
                                        </p:tgtEl>
                                        <p:attrNameLst>
                                          <p:attrName>r</p:attrName>
                                        </p:attrNameLst>
                                      </p:cBhvr>
                                    </p:animRot>
                                    <p:animRot by="120000">
                                      <p:cBhvr>
                                        <p:cTn id="49" dur="200" fill="hold">
                                          <p:stCondLst>
                                            <p:cond delay="800"/>
                                          </p:stCondLst>
                                        </p:cTn>
                                        <p:tgtEl>
                                          <p:spTgt spid="3">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359898"/>
            <a:ext cx="4495800" cy="47830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fa-IR" sz="2000" b="1" dirty="0" smtClean="0">
                <a:cs typeface="B Hamid" pitchFamily="2" charset="-78"/>
              </a:rPr>
              <a:t>دانشگاه فرهنگیان امام خمینی ( ره )گرگان</a:t>
            </a:r>
            <a:endParaRPr lang="fa-IR" sz="2000" b="1" dirty="0">
              <a:cs typeface="B Hamid" pitchFamily="2" charset="-78"/>
            </a:endParaRPr>
          </a:p>
        </p:txBody>
      </p:sp>
      <p:sp>
        <p:nvSpPr>
          <p:cNvPr id="3" name="Subtitle 2"/>
          <p:cNvSpPr>
            <a:spLocks noGrp="1"/>
          </p:cNvSpPr>
          <p:nvPr>
            <p:ph type="subTitle" idx="1"/>
          </p:nvPr>
        </p:nvSpPr>
        <p:spPr>
          <a:xfrm>
            <a:off x="1432560" y="838200"/>
            <a:ext cx="7406640" cy="5791200"/>
          </a:xfrm>
        </p:spPr>
        <p:style>
          <a:lnRef idx="1">
            <a:schemeClr val="accent1"/>
          </a:lnRef>
          <a:fillRef idx="2">
            <a:schemeClr val="accent1"/>
          </a:fillRef>
          <a:effectRef idx="1">
            <a:schemeClr val="accent1"/>
          </a:effectRef>
          <a:fontRef idx="minor">
            <a:schemeClr val="dk1"/>
          </a:fontRef>
        </p:style>
        <p:txBody>
          <a:bodyPr/>
          <a:lstStyle/>
          <a:p>
            <a:pPr algn="ctr"/>
            <a:endParaRPr lang="fa-IR" dirty="0" smtClean="0">
              <a:cs typeface="B Elham" pitchFamily="2" charset="-78"/>
            </a:endParaRPr>
          </a:p>
          <a:p>
            <a:pPr algn="ctr"/>
            <a:r>
              <a:rPr lang="fa-IR" dirty="0" smtClean="0">
                <a:cs typeface="B Mitra" pitchFamily="2" charset="-78"/>
              </a:rPr>
              <a:t>برنامه ریزی درسی کلاس های </a:t>
            </a:r>
            <a:r>
              <a:rPr lang="fa-IR" dirty="0" err="1" smtClean="0">
                <a:cs typeface="B Mitra" pitchFamily="2" charset="-78"/>
              </a:rPr>
              <a:t>چندپایه</a:t>
            </a:r>
            <a:r>
              <a:rPr lang="fa-IR" dirty="0" smtClean="0">
                <a:cs typeface="B Mitra" pitchFamily="2" charset="-78"/>
              </a:rPr>
              <a:t> </a:t>
            </a:r>
          </a:p>
          <a:p>
            <a:pPr algn="ctr"/>
            <a:endParaRPr lang="fa-IR" dirty="0" smtClean="0">
              <a:cs typeface="B Elham" pitchFamily="2" charset="-78"/>
            </a:endParaRPr>
          </a:p>
          <a:p>
            <a:pPr algn="ctr"/>
            <a:r>
              <a:rPr lang="fa-IR" dirty="0" smtClean="0">
                <a:cs typeface="B Hamid" pitchFamily="2" charset="-78"/>
              </a:rPr>
              <a:t>موضوع </a:t>
            </a:r>
          </a:p>
          <a:p>
            <a:pPr algn="ctr"/>
            <a:r>
              <a:rPr lang="fa-IR" dirty="0" smtClean="0">
                <a:cs typeface="B Davat" pitchFamily="2" charset="-78"/>
              </a:rPr>
              <a:t>مدیریت </a:t>
            </a:r>
            <a:r>
              <a:rPr lang="fa-IR" dirty="0" err="1" smtClean="0">
                <a:cs typeface="B Davat" pitchFamily="2" charset="-78"/>
              </a:rPr>
              <a:t>وچینش</a:t>
            </a:r>
            <a:r>
              <a:rPr lang="fa-IR" dirty="0" smtClean="0">
                <a:cs typeface="B Davat" pitchFamily="2" charset="-78"/>
              </a:rPr>
              <a:t> کلاسهای چند پایه</a:t>
            </a:r>
          </a:p>
          <a:p>
            <a:pPr algn="ctr"/>
            <a:endParaRPr lang="fa-IR" dirty="0" smtClean="0">
              <a:cs typeface="B Davat" pitchFamily="2" charset="-78"/>
            </a:endParaRPr>
          </a:p>
          <a:p>
            <a:pPr algn="ctr"/>
            <a:r>
              <a:rPr lang="fa-IR" dirty="0" smtClean="0">
                <a:cs typeface="B Mah" pitchFamily="2" charset="-78"/>
              </a:rPr>
              <a:t>مدرس : </a:t>
            </a:r>
            <a:r>
              <a:rPr lang="fa-IR" dirty="0" err="1" smtClean="0">
                <a:cs typeface="B Mah" pitchFamily="2" charset="-78"/>
              </a:rPr>
              <a:t>عبدالرحمان</a:t>
            </a:r>
            <a:r>
              <a:rPr lang="fa-IR" dirty="0" smtClean="0">
                <a:cs typeface="B Mah" pitchFamily="2" charset="-78"/>
              </a:rPr>
              <a:t> </a:t>
            </a:r>
            <a:r>
              <a:rPr lang="fa-IR" dirty="0" err="1" smtClean="0">
                <a:cs typeface="B Mah" pitchFamily="2" charset="-78"/>
              </a:rPr>
              <a:t>سقر</a:t>
            </a:r>
            <a:endParaRPr lang="fa-IR" dirty="0" smtClean="0">
              <a:cs typeface="B Mah" pitchFamily="2" charset="-78"/>
            </a:endParaRPr>
          </a:p>
          <a:p>
            <a:pPr algn="ctr"/>
            <a:endParaRPr lang="fa-IR" dirty="0" smtClean="0">
              <a:cs typeface="B Mah" pitchFamily="2" charset="-78"/>
            </a:endParaRPr>
          </a:p>
          <a:p>
            <a:pPr algn="ctr"/>
            <a:r>
              <a:rPr lang="fa-IR" dirty="0" err="1" smtClean="0">
                <a:cs typeface="B Arabic Style" pitchFamily="2" charset="-78"/>
              </a:rPr>
              <a:t>نیمسال</a:t>
            </a:r>
            <a:r>
              <a:rPr lang="fa-IR" dirty="0" smtClean="0">
                <a:cs typeface="B Arabic Style" pitchFamily="2" charset="-78"/>
              </a:rPr>
              <a:t> دوم سال تحصیلی 99- 1398</a:t>
            </a:r>
            <a:r>
              <a:rPr lang="fa-IR" dirty="0" smtClean="0"/>
              <a:t> </a:t>
            </a:r>
          </a:p>
          <a:p>
            <a:pPr algn="ctr"/>
            <a:endParaRPr lang="fa-IR"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anim calcmode="lin" valueType="num">
                                      <p:cBhvr>
                                        <p:cTn id="15" dur="1000" fill="hold"/>
                                        <p:tgtEl>
                                          <p:spTgt spid="3">
                                            <p:bg/>
                                          </p:spTgt>
                                        </p:tgtEl>
                                        <p:attrNameLst>
                                          <p:attrName>ppt_x</p:attrName>
                                        </p:attrNameLst>
                                      </p:cBhvr>
                                      <p:tavLst>
                                        <p:tav tm="0">
                                          <p:val>
                                            <p:strVal val="#ppt_x"/>
                                          </p:val>
                                        </p:tav>
                                        <p:tav tm="100000">
                                          <p:val>
                                            <p:strVal val="#ppt_x"/>
                                          </p:val>
                                        </p:tav>
                                      </p:tavLst>
                                    </p:anim>
                                    <p:anim calcmode="lin" valueType="num">
                                      <p:cBhvr>
                                        <p:cTn id="16"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b="1" dirty="0">
                <a:cs typeface="B Nazanin" pitchFamily="2" charset="-78"/>
              </a:rPr>
              <a:t>چیدمان و نحوه نشستن دانش آموزان در کلاس </a:t>
            </a:r>
            <a:endParaRPr lang="en-US" b="1" dirty="0">
              <a:cs typeface="B Nazanin" pitchFamily="2" charset="-78"/>
            </a:endParaRPr>
          </a:p>
        </p:txBody>
      </p:sp>
      <p:sp>
        <p:nvSpPr>
          <p:cNvPr id="3" name="Content Placeholder 2"/>
          <p:cNvSpPr>
            <a:spLocks noGrp="1"/>
          </p:cNvSpPr>
          <p:nvPr>
            <p:ph sz="quarter" idx="1"/>
          </p:nvPr>
        </p:nvSpPr>
        <p:spPr/>
        <p:txBody>
          <a:bodyPr>
            <a:normAutofit/>
          </a:bodyPr>
          <a:lstStyle/>
          <a:p>
            <a:pPr lvl="0" algn="just" rtl="1"/>
            <a:r>
              <a:rPr lang="fa-IR" sz="3200" b="1" dirty="0">
                <a:cs typeface="B Nazanin" pitchFamily="2" charset="-78"/>
              </a:rPr>
              <a:t>به شکل معمولی</a:t>
            </a:r>
            <a:endParaRPr lang="en-US" sz="3200" b="1" dirty="0">
              <a:cs typeface="B Nazanin" pitchFamily="2" charset="-78"/>
            </a:endParaRPr>
          </a:p>
          <a:p>
            <a:pPr algn="just" rtl="1"/>
            <a:endParaRPr lang="en-US" sz="3200" b="1" dirty="0">
              <a:cs typeface="B Nazanin" pitchFamily="2" charset="-78"/>
            </a:endParaRPr>
          </a:p>
        </p:txBody>
      </p:sp>
      <p:sp>
        <p:nvSpPr>
          <p:cNvPr id="11" name="Rectangle 10"/>
          <p:cNvSpPr/>
          <p:nvPr/>
        </p:nvSpPr>
        <p:spPr>
          <a:xfrm>
            <a:off x="2209800" y="2667000"/>
            <a:ext cx="4343400" cy="3657600"/>
          </a:xfrm>
          <a:prstGeom prst="rect">
            <a:avLst/>
          </a:prstGeom>
          <a:solidFill>
            <a:schemeClr val="bg1"/>
          </a:solidFill>
          <a:ln>
            <a:solidFill>
              <a:schemeClr val="tx1">
                <a:alpha val="9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p:cNvSpPr/>
          <p:nvPr/>
        </p:nvSpPr>
        <p:spPr>
          <a:xfrm>
            <a:off x="2743200" y="4099446"/>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572000" y="3200400"/>
            <a:ext cx="304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572000" y="4724400"/>
            <a:ext cx="304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029200" y="3200400"/>
            <a:ext cx="304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29200" y="4724400"/>
            <a:ext cx="304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486400" y="4724400"/>
            <a:ext cx="304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486400" y="3200400"/>
            <a:ext cx="304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49696707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5400" b="1" dirty="0" smtClean="0">
                <a:cs typeface="B Nazanin" pitchFamily="2" charset="-78"/>
              </a:rPr>
              <a:t>یو شکل</a:t>
            </a:r>
            <a:endParaRPr lang="en-US" sz="5400" b="1" dirty="0">
              <a:cs typeface="B Nazanin" pitchFamily="2" charset="-78"/>
            </a:endParaRPr>
          </a:p>
        </p:txBody>
      </p:sp>
      <p:sp>
        <p:nvSpPr>
          <p:cNvPr id="3" name="Content Placeholder 2"/>
          <p:cNvSpPr>
            <a:spLocks noGrp="1"/>
          </p:cNvSpPr>
          <p:nvPr>
            <p:ph sz="quarter" idx="1"/>
          </p:nvPr>
        </p:nvSpPr>
        <p:spPr/>
        <p:txBody>
          <a:bodyPr/>
          <a:lstStyle/>
          <a:p>
            <a:endParaRPr lang="fa-IR" dirty="0" smtClean="0"/>
          </a:p>
          <a:p>
            <a:endParaRPr lang="fa-IR" dirty="0"/>
          </a:p>
          <a:p>
            <a:endParaRPr lang="fa-IR" dirty="0" smtClean="0"/>
          </a:p>
          <a:p>
            <a:endParaRPr lang="fa-IR" dirty="0"/>
          </a:p>
          <a:p>
            <a:r>
              <a:rPr lang="fa-IR" dirty="0" smtClean="0"/>
              <a:t>دانش آموز   </a:t>
            </a:r>
          </a:p>
          <a:p>
            <a:pPr marL="0" indent="0">
              <a:buNone/>
            </a:pPr>
            <a:endParaRPr lang="fa-IR" dirty="0"/>
          </a:p>
          <a:p>
            <a:pPr marL="0" indent="0">
              <a:buNone/>
            </a:pPr>
            <a:r>
              <a:rPr lang="fa-IR" dirty="0" smtClean="0"/>
              <a:t>معلم     </a:t>
            </a:r>
          </a:p>
          <a:p>
            <a:pPr marL="0" indent="0">
              <a:buNone/>
            </a:pPr>
            <a:endParaRPr lang="fa-IR" dirty="0"/>
          </a:p>
          <a:p>
            <a:pPr marL="0" indent="0">
              <a:buNone/>
            </a:pPr>
            <a:r>
              <a:rPr lang="fa-IR" dirty="0" smtClean="0"/>
              <a:t>تخته</a:t>
            </a:r>
          </a:p>
        </p:txBody>
      </p:sp>
      <p:sp>
        <p:nvSpPr>
          <p:cNvPr id="4" name="Rectangle 3"/>
          <p:cNvSpPr/>
          <p:nvPr/>
        </p:nvSpPr>
        <p:spPr>
          <a:xfrm>
            <a:off x="2514600" y="3048000"/>
            <a:ext cx="3505200" cy="304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743200" y="48768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72000" y="3200400"/>
            <a:ext cx="838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86400" y="3582537"/>
            <a:ext cx="304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86400" y="4724400"/>
            <a:ext cx="304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581400" y="3200400"/>
            <a:ext cx="838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572000" y="5638800"/>
            <a:ext cx="838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657600" y="5638800"/>
            <a:ext cx="838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667000" y="3582537"/>
            <a:ext cx="76200" cy="1141863"/>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7620000" y="5791200"/>
            <a:ext cx="76200" cy="913263"/>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086600" y="49530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72200" y="3886200"/>
            <a:ext cx="838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96609175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p:cTn id="12"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 calcmode="lin" valueType="num">
                                      <p:cBhvr>
                                        <p:cTn id="20"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 calcmode="lin" valueType="num">
                                      <p:cBhvr>
                                        <p:cTn id="28"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چیدمان کلاس درس</a:t>
            </a:r>
            <a:endParaRPr lang="fa-IR" dirty="0"/>
          </a:p>
        </p:txBody>
      </p:sp>
      <p:sp>
        <p:nvSpPr>
          <p:cNvPr id="5" name="Content Placeholder 4"/>
          <p:cNvSpPr>
            <a:spLocks noGrp="1"/>
          </p:cNvSpPr>
          <p:nvPr>
            <p:ph idx="1"/>
          </p:nvPr>
        </p:nvSpPr>
        <p:spPr>
          <a:prstGeom prst="rect">
            <a:avLst/>
          </a:prstGeom>
          <a:solidFill>
            <a:schemeClr val="bg1"/>
          </a:solidFill>
          <a:ln>
            <a:solidFill>
              <a:schemeClr val="tx1">
                <a:alpha val="9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8"/>
            <a:endParaRPr lang="fa-IR" dirty="0"/>
          </a:p>
        </p:txBody>
      </p:sp>
      <p:sp>
        <p:nvSpPr>
          <p:cNvPr id="6" name="Title 1"/>
          <p:cNvSpPr txBox="1">
            <a:spLocks/>
          </p:cNvSpPr>
          <p:nvPr/>
        </p:nvSpPr>
        <p:spPr>
          <a:xfrm>
            <a:off x="1435100" y="274638"/>
            <a:ext cx="7499351" cy="1143000"/>
          </a:xfrm>
          <a:prstGeom prst="rect">
            <a:avLst/>
          </a:prstGeom>
        </p:spPr>
        <p:txBody>
          <a:bodyPr anchor="ctr">
            <a:normAutofit fontScale="97500"/>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fa-IR" sz="4300" b="1" i="0" u="none" strike="noStrike" kern="1200" cap="none" spc="0" normalizeH="0" baseline="0" noProof="0" dirty="0" smtClean="0">
                <a:ln>
                  <a:noFill/>
                </a:ln>
                <a:solidFill>
                  <a:srgbClr val="572314"/>
                </a:solidFill>
                <a:effectLst>
                  <a:outerShdw blurRad="50000" dist="30000" dir="5400000" algn="tl" rotWithShape="0">
                    <a:srgbClr val="000000">
                      <a:alpha val="30000"/>
                    </a:srgbClr>
                  </a:outerShdw>
                </a:effectLst>
                <a:uLnTx/>
                <a:uFillTx/>
                <a:latin typeface="+mj-lt"/>
                <a:ea typeface="+mj-ea"/>
                <a:cs typeface="B Nazanin" pitchFamily="2" charset="-78"/>
              </a:rPr>
              <a:t> </a:t>
            </a:r>
            <a:endParaRPr kumimoji="0" lang="en-US" sz="4300" b="1" i="0" u="none" strike="noStrike" kern="1200" cap="none" spc="0" normalizeH="0" baseline="0" noProof="0" dirty="0">
              <a:ln>
                <a:noFill/>
              </a:ln>
              <a:solidFill>
                <a:srgbClr val="572314"/>
              </a:solidFill>
              <a:effectLst>
                <a:outerShdw blurRad="50000" dist="30000" dir="5400000" algn="tl" rotWithShape="0">
                  <a:srgbClr val="000000">
                    <a:alpha val="30000"/>
                  </a:srgbClr>
                </a:outerShdw>
              </a:effectLst>
              <a:uLnTx/>
              <a:uFillTx/>
              <a:latin typeface="+mj-lt"/>
              <a:ea typeface="+mj-ea"/>
              <a:cs typeface="B Nazanin" pitchFamily="2" charset="-78"/>
            </a:endParaRPr>
          </a:p>
        </p:txBody>
      </p:sp>
      <p:sp>
        <p:nvSpPr>
          <p:cNvPr id="7" name="Content Placeholder 2"/>
          <p:cNvSpPr txBox="1">
            <a:spLocks/>
          </p:cNvSpPr>
          <p:nvPr/>
        </p:nvSpPr>
        <p:spPr bwMode="auto">
          <a:xfrm>
            <a:off x="1435100" y="1447800"/>
            <a:ext cx="7499351"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65125" marR="0" lvl="0" indent="-282575" algn="just" defTabSz="914400" rtl="1" eaLnBrk="1" fontAlgn="base" latinLnBrk="0" hangingPunct="1">
              <a:lnSpc>
                <a:spcPct val="100000"/>
              </a:lnSpc>
              <a:spcBef>
                <a:spcPts val="600"/>
              </a:spcBef>
              <a:spcAft>
                <a:spcPct val="0"/>
              </a:spcAft>
              <a:buClr>
                <a:schemeClr val="accent1"/>
              </a:buClr>
              <a:buSzPct val="80000"/>
              <a:buFont typeface="Wingdings 2" pitchFamily="18" charset="2"/>
              <a:buChar char=""/>
              <a:tabLst/>
              <a:defRPr/>
            </a:pPr>
            <a:endParaRPr kumimoji="0" lang="en-US" sz="3200" b="1" i="0" u="none" strike="noStrike" kern="1200" cap="none" spc="0" normalizeH="0" baseline="0" noProof="0" dirty="0">
              <a:ln>
                <a:noFill/>
              </a:ln>
              <a:solidFill>
                <a:schemeClr val="tx1"/>
              </a:solidFill>
              <a:effectLst/>
              <a:uLnTx/>
              <a:uFillTx/>
              <a:latin typeface="+mn-lt"/>
              <a:ea typeface="+mn-ea"/>
              <a:cs typeface="B Nazanin" pitchFamily="2" charset="-78"/>
            </a:endParaRPr>
          </a:p>
        </p:txBody>
      </p:sp>
      <p:sp>
        <p:nvSpPr>
          <p:cNvPr id="8" name="Rectangle 7"/>
          <p:cNvSpPr/>
          <p:nvPr/>
        </p:nvSpPr>
        <p:spPr>
          <a:xfrm>
            <a:off x="2286000" y="1905000"/>
            <a:ext cx="4343400" cy="4267200"/>
          </a:xfrm>
          <a:prstGeom prst="rect">
            <a:avLst/>
          </a:prstGeom>
          <a:solidFill>
            <a:schemeClr val="bg1"/>
          </a:solidFill>
          <a:ln>
            <a:solidFill>
              <a:schemeClr val="tx1">
                <a:alpha val="9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Oval 8"/>
          <p:cNvSpPr/>
          <p:nvPr/>
        </p:nvSpPr>
        <p:spPr>
          <a:xfrm>
            <a:off x="3733800" y="22860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5400000">
            <a:off x="5112134" y="2736466"/>
            <a:ext cx="304800" cy="1232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572000" y="4724400"/>
            <a:ext cx="304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5400000">
            <a:off x="5105876" y="3199924"/>
            <a:ext cx="303846" cy="12191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029200" y="4724400"/>
            <a:ext cx="304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486400" y="4724400"/>
            <a:ext cx="304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5400000">
            <a:off x="5107065" y="3607948"/>
            <a:ext cx="304800" cy="12165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flipV="1">
            <a:off x="4572000" y="1981199"/>
            <a:ext cx="1600200" cy="762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flipH="1">
            <a:off x="2285999" y="3581400"/>
            <a:ext cx="76199" cy="16002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6"/>
                                        </p:tgtEl>
                                      </p:cBhvr>
                                    </p:animEffect>
                                    <p:animScale>
                                      <p:cBhvr>
                                        <p:cTn id="14" dur="250" autoRev="1" fill="hold"/>
                                        <p:tgtEl>
                                          <p:spTgt spid="6"/>
                                        </p:tgtEl>
                                      </p:cBhvr>
                                      <p:by x="105000" y="105000"/>
                                    </p:animScale>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nodePh="1">
                                  <p:stCondLst>
                                    <p:cond delay="0"/>
                                  </p:stCondLst>
                                  <p:endCondLst>
                                    <p:cond evt="begin" delay="0">
                                      <p:tn val="17"/>
                                    </p:cond>
                                  </p:end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800" b="1" dirty="0" smtClean="0">
                <a:cs typeface="B Nazanin" pitchFamily="2" charset="-78"/>
              </a:rPr>
              <a:t>قوی </a:t>
            </a:r>
            <a:r>
              <a:rPr lang="en-US" sz="4800" b="1" dirty="0" smtClean="0">
                <a:cs typeface="B Nazanin" pitchFamily="2" charset="-78"/>
              </a:rPr>
              <a:t>A</a:t>
            </a:r>
            <a:r>
              <a:rPr lang="fa-IR" sz="4800" b="1" dirty="0" smtClean="0">
                <a:cs typeface="B Nazanin" pitchFamily="2" charset="-78"/>
              </a:rPr>
              <a:t>متوسط </a:t>
            </a:r>
            <a:r>
              <a:rPr lang="en-US" sz="4800" b="1" dirty="0" smtClean="0">
                <a:cs typeface="B Nazanin" pitchFamily="2" charset="-78"/>
              </a:rPr>
              <a:t>B</a:t>
            </a:r>
            <a:r>
              <a:rPr lang="fa-IR" sz="4800" b="1" dirty="0" smtClean="0">
                <a:cs typeface="B Nazanin" pitchFamily="2" charset="-78"/>
              </a:rPr>
              <a:t>ضعیف</a:t>
            </a:r>
            <a:r>
              <a:rPr lang="en-US" sz="4800" b="1" dirty="0" smtClean="0">
                <a:cs typeface="B Nazanin" pitchFamily="2" charset="-78"/>
              </a:rPr>
              <a:t>W</a:t>
            </a:r>
            <a:endParaRPr lang="en-US" sz="4800" b="1" dirty="0">
              <a:cs typeface="B Nazanin" pitchFamily="2" charset="-78"/>
            </a:endParaRPr>
          </a:p>
        </p:txBody>
      </p:sp>
      <p:sp>
        <p:nvSpPr>
          <p:cNvPr id="3" name="Content Placeholder 2"/>
          <p:cNvSpPr>
            <a:spLocks noGrp="1"/>
          </p:cNvSpPr>
          <p:nvPr>
            <p:ph sz="quarter" idx="1"/>
          </p:nvPr>
        </p:nvSpPr>
        <p:spPr/>
        <p:txBody>
          <a:bodyPr>
            <a:normAutofit/>
          </a:bodyPr>
          <a:lstStyle/>
          <a:p>
            <a:pPr marL="0" indent="0" algn="ctr">
              <a:buNone/>
            </a:pPr>
            <a:r>
              <a:rPr lang="en-US" sz="3600" dirty="0" smtClean="0"/>
              <a:t>A</a:t>
            </a:r>
          </a:p>
          <a:p>
            <a:pPr marL="0" indent="0" algn="ctr">
              <a:buNone/>
            </a:pPr>
            <a:r>
              <a:rPr lang="en-US" sz="3600" dirty="0" smtClean="0"/>
              <a:t>W        </a:t>
            </a:r>
            <a:r>
              <a:rPr lang="en-US" sz="3600" dirty="0" err="1" smtClean="0"/>
              <a:t>W</a:t>
            </a:r>
            <a:endParaRPr lang="en-US" sz="3600" dirty="0" smtClean="0"/>
          </a:p>
          <a:p>
            <a:pPr marL="0" indent="0" algn="ctr">
              <a:buNone/>
            </a:pPr>
            <a:r>
              <a:rPr lang="en-US" sz="3600" dirty="0" smtClean="0"/>
              <a:t>B                    </a:t>
            </a:r>
            <a:r>
              <a:rPr lang="en-US" sz="3600" dirty="0" err="1" smtClean="0"/>
              <a:t>B</a:t>
            </a:r>
            <a:endParaRPr lang="en-US" sz="3600" dirty="0" smtClean="0"/>
          </a:p>
          <a:p>
            <a:pPr marL="0" indent="0" algn="ctr">
              <a:buNone/>
            </a:pPr>
            <a:r>
              <a:rPr lang="en-US" sz="3600" dirty="0" smtClean="0"/>
              <a:t>A                             </a:t>
            </a:r>
            <a:r>
              <a:rPr lang="en-US" sz="3600" dirty="0" err="1" smtClean="0"/>
              <a:t>A</a:t>
            </a:r>
            <a:endParaRPr lang="en-US" sz="3600" dirty="0" smtClean="0"/>
          </a:p>
          <a:p>
            <a:pPr marL="0" indent="0" algn="ctr">
              <a:buNone/>
            </a:pPr>
            <a:r>
              <a:rPr lang="en-US" sz="3600" dirty="0" smtClean="0"/>
              <a:t>W                                    </a:t>
            </a:r>
            <a:r>
              <a:rPr lang="en-US" sz="3600" dirty="0" err="1" smtClean="0"/>
              <a:t>W</a:t>
            </a:r>
            <a:endParaRPr lang="en-US" sz="3600" dirty="0" smtClean="0"/>
          </a:p>
          <a:p>
            <a:pPr marL="0" indent="0" algn="ctr">
              <a:buNone/>
            </a:pPr>
            <a:r>
              <a:rPr lang="en-US" sz="3600" dirty="0" smtClean="0"/>
              <a:t>B                                             </a:t>
            </a:r>
            <a:r>
              <a:rPr lang="en-US" sz="3600" dirty="0" err="1" smtClean="0"/>
              <a:t>B</a:t>
            </a:r>
            <a:endParaRPr lang="en-US" sz="3600" dirty="0"/>
          </a:p>
        </p:txBody>
      </p:sp>
    </p:spTree>
    <p:extLst>
      <p:ext uri="{BB962C8B-B14F-4D97-AF65-F5344CB8AC3E}">
        <p14:creationId xmlns:p14="http://schemas.microsoft.com/office/powerpoint/2010/main" xmlns="" val="344070345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2" presetClass="emph" presetSubtype="0" fill="hold" nodeType="clickEffect">
                                  <p:stCondLst>
                                    <p:cond delay="0"/>
                                  </p:stCondLst>
                                  <p:childTnLst>
                                    <p:animRot by="120000">
                                      <p:cBhvr>
                                        <p:cTn id="24" dur="100" fill="hold">
                                          <p:stCondLst>
                                            <p:cond delay="0"/>
                                          </p:stCondLst>
                                        </p:cTn>
                                        <p:tgtEl>
                                          <p:spTgt spid="3">
                                            <p:txEl>
                                              <p:pRg st="0" end="0"/>
                                            </p:txEl>
                                          </p:spTgt>
                                        </p:tgtEl>
                                        <p:attrNameLst>
                                          <p:attrName>r</p:attrName>
                                        </p:attrNameLst>
                                      </p:cBhvr>
                                    </p:animRot>
                                    <p:animRot by="-240000">
                                      <p:cBhvr>
                                        <p:cTn id="25" dur="200" fill="hold">
                                          <p:stCondLst>
                                            <p:cond delay="200"/>
                                          </p:stCondLst>
                                        </p:cTn>
                                        <p:tgtEl>
                                          <p:spTgt spid="3">
                                            <p:txEl>
                                              <p:pRg st="0" end="0"/>
                                            </p:txEl>
                                          </p:spTgt>
                                        </p:tgtEl>
                                        <p:attrNameLst>
                                          <p:attrName>r</p:attrName>
                                        </p:attrNameLst>
                                      </p:cBhvr>
                                    </p:animRot>
                                    <p:animRot by="240000">
                                      <p:cBhvr>
                                        <p:cTn id="26" dur="200" fill="hold">
                                          <p:stCondLst>
                                            <p:cond delay="400"/>
                                          </p:stCondLst>
                                        </p:cTn>
                                        <p:tgtEl>
                                          <p:spTgt spid="3">
                                            <p:txEl>
                                              <p:pRg st="0" end="0"/>
                                            </p:txEl>
                                          </p:spTgt>
                                        </p:tgtEl>
                                        <p:attrNameLst>
                                          <p:attrName>r</p:attrName>
                                        </p:attrNameLst>
                                      </p:cBhvr>
                                    </p:animRot>
                                    <p:animRot by="-240000">
                                      <p:cBhvr>
                                        <p:cTn id="27" dur="200" fill="hold">
                                          <p:stCondLst>
                                            <p:cond delay="600"/>
                                          </p:stCondLst>
                                        </p:cTn>
                                        <p:tgtEl>
                                          <p:spTgt spid="3">
                                            <p:txEl>
                                              <p:pRg st="0" end="0"/>
                                            </p:txEl>
                                          </p:spTgt>
                                        </p:tgtEl>
                                        <p:attrNameLst>
                                          <p:attrName>r</p:attrName>
                                        </p:attrNameLst>
                                      </p:cBhvr>
                                    </p:animRot>
                                    <p:animRot by="120000">
                                      <p:cBhvr>
                                        <p:cTn id="28" dur="200" fill="hold">
                                          <p:stCondLst>
                                            <p:cond delay="800"/>
                                          </p:stCondLst>
                                        </p:cTn>
                                        <p:tgtEl>
                                          <p:spTgt spid="3">
                                            <p:txEl>
                                              <p:pRg st="0" end="0"/>
                                            </p:txEl>
                                          </p:spTgt>
                                        </p:tgtEl>
                                        <p:attrNameLst>
                                          <p:attrName>r</p:attrName>
                                        </p:attrNameLst>
                                      </p:cBhvr>
                                    </p:animRot>
                                  </p:childTnLst>
                                </p:cTn>
                              </p:par>
                              <p:par>
                                <p:cTn id="29" presetID="32" presetClass="emph" presetSubtype="0" fill="hold" nodeType="withEffect">
                                  <p:stCondLst>
                                    <p:cond delay="0"/>
                                  </p:stCondLst>
                                  <p:childTnLst>
                                    <p:animRot by="120000">
                                      <p:cBhvr>
                                        <p:cTn id="30" dur="100" fill="hold">
                                          <p:stCondLst>
                                            <p:cond delay="0"/>
                                          </p:stCondLst>
                                        </p:cTn>
                                        <p:tgtEl>
                                          <p:spTgt spid="3">
                                            <p:txEl>
                                              <p:pRg st="1" end="1"/>
                                            </p:txEl>
                                          </p:spTgt>
                                        </p:tgtEl>
                                        <p:attrNameLst>
                                          <p:attrName>r</p:attrName>
                                        </p:attrNameLst>
                                      </p:cBhvr>
                                    </p:animRot>
                                    <p:animRot by="-240000">
                                      <p:cBhvr>
                                        <p:cTn id="31" dur="200" fill="hold">
                                          <p:stCondLst>
                                            <p:cond delay="200"/>
                                          </p:stCondLst>
                                        </p:cTn>
                                        <p:tgtEl>
                                          <p:spTgt spid="3">
                                            <p:txEl>
                                              <p:pRg st="1" end="1"/>
                                            </p:txEl>
                                          </p:spTgt>
                                        </p:tgtEl>
                                        <p:attrNameLst>
                                          <p:attrName>r</p:attrName>
                                        </p:attrNameLst>
                                      </p:cBhvr>
                                    </p:animRot>
                                    <p:animRot by="240000">
                                      <p:cBhvr>
                                        <p:cTn id="32" dur="200" fill="hold">
                                          <p:stCondLst>
                                            <p:cond delay="400"/>
                                          </p:stCondLst>
                                        </p:cTn>
                                        <p:tgtEl>
                                          <p:spTgt spid="3">
                                            <p:txEl>
                                              <p:pRg st="1" end="1"/>
                                            </p:txEl>
                                          </p:spTgt>
                                        </p:tgtEl>
                                        <p:attrNameLst>
                                          <p:attrName>r</p:attrName>
                                        </p:attrNameLst>
                                      </p:cBhvr>
                                    </p:animRot>
                                    <p:animRot by="-240000">
                                      <p:cBhvr>
                                        <p:cTn id="33" dur="200" fill="hold">
                                          <p:stCondLst>
                                            <p:cond delay="600"/>
                                          </p:stCondLst>
                                        </p:cTn>
                                        <p:tgtEl>
                                          <p:spTgt spid="3">
                                            <p:txEl>
                                              <p:pRg st="1" end="1"/>
                                            </p:txEl>
                                          </p:spTgt>
                                        </p:tgtEl>
                                        <p:attrNameLst>
                                          <p:attrName>r</p:attrName>
                                        </p:attrNameLst>
                                      </p:cBhvr>
                                    </p:animRot>
                                    <p:animRot by="120000">
                                      <p:cBhvr>
                                        <p:cTn id="34" dur="200" fill="hold">
                                          <p:stCondLst>
                                            <p:cond delay="800"/>
                                          </p:stCondLst>
                                        </p:cTn>
                                        <p:tgtEl>
                                          <p:spTgt spid="3">
                                            <p:txEl>
                                              <p:pRg st="1" end="1"/>
                                            </p:txEl>
                                          </p:spTgt>
                                        </p:tgtEl>
                                        <p:attrNameLst>
                                          <p:attrName>r</p:attrName>
                                        </p:attrNameLst>
                                      </p:cBhvr>
                                    </p:animRot>
                                  </p:childTnLst>
                                </p:cTn>
                              </p:par>
                              <p:par>
                                <p:cTn id="35" presetID="32" presetClass="emph" presetSubtype="0" fill="hold" nodeType="withEffect">
                                  <p:stCondLst>
                                    <p:cond delay="0"/>
                                  </p:stCondLst>
                                  <p:childTnLst>
                                    <p:animRot by="120000">
                                      <p:cBhvr>
                                        <p:cTn id="36" dur="100" fill="hold">
                                          <p:stCondLst>
                                            <p:cond delay="0"/>
                                          </p:stCondLst>
                                        </p:cTn>
                                        <p:tgtEl>
                                          <p:spTgt spid="3">
                                            <p:txEl>
                                              <p:pRg st="2" end="2"/>
                                            </p:txEl>
                                          </p:spTgt>
                                        </p:tgtEl>
                                        <p:attrNameLst>
                                          <p:attrName>r</p:attrName>
                                        </p:attrNameLst>
                                      </p:cBhvr>
                                    </p:animRot>
                                    <p:animRot by="-240000">
                                      <p:cBhvr>
                                        <p:cTn id="37" dur="200" fill="hold">
                                          <p:stCondLst>
                                            <p:cond delay="200"/>
                                          </p:stCondLst>
                                        </p:cTn>
                                        <p:tgtEl>
                                          <p:spTgt spid="3">
                                            <p:txEl>
                                              <p:pRg st="2" end="2"/>
                                            </p:txEl>
                                          </p:spTgt>
                                        </p:tgtEl>
                                        <p:attrNameLst>
                                          <p:attrName>r</p:attrName>
                                        </p:attrNameLst>
                                      </p:cBhvr>
                                    </p:animRot>
                                    <p:animRot by="240000">
                                      <p:cBhvr>
                                        <p:cTn id="38" dur="200" fill="hold">
                                          <p:stCondLst>
                                            <p:cond delay="400"/>
                                          </p:stCondLst>
                                        </p:cTn>
                                        <p:tgtEl>
                                          <p:spTgt spid="3">
                                            <p:txEl>
                                              <p:pRg st="2" end="2"/>
                                            </p:txEl>
                                          </p:spTgt>
                                        </p:tgtEl>
                                        <p:attrNameLst>
                                          <p:attrName>r</p:attrName>
                                        </p:attrNameLst>
                                      </p:cBhvr>
                                    </p:animRot>
                                    <p:animRot by="-240000">
                                      <p:cBhvr>
                                        <p:cTn id="39" dur="200" fill="hold">
                                          <p:stCondLst>
                                            <p:cond delay="600"/>
                                          </p:stCondLst>
                                        </p:cTn>
                                        <p:tgtEl>
                                          <p:spTgt spid="3">
                                            <p:txEl>
                                              <p:pRg st="2" end="2"/>
                                            </p:txEl>
                                          </p:spTgt>
                                        </p:tgtEl>
                                        <p:attrNameLst>
                                          <p:attrName>r</p:attrName>
                                        </p:attrNameLst>
                                      </p:cBhvr>
                                    </p:animRot>
                                    <p:animRot by="120000">
                                      <p:cBhvr>
                                        <p:cTn id="40" dur="200" fill="hold">
                                          <p:stCondLst>
                                            <p:cond delay="800"/>
                                          </p:stCondLst>
                                        </p:cTn>
                                        <p:tgtEl>
                                          <p:spTgt spid="3">
                                            <p:txEl>
                                              <p:pRg st="2" end="2"/>
                                            </p:txEl>
                                          </p:spTgt>
                                        </p:tgtEl>
                                        <p:attrNameLst>
                                          <p:attrName>r</p:attrName>
                                        </p:attrNameLst>
                                      </p:cBhvr>
                                    </p:animRot>
                                  </p:childTnLst>
                                </p:cTn>
                              </p:par>
                              <p:par>
                                <p:cTn id="41" presetID="32" presetClass="emph" presetSubtype="0" fill="hold" nodeType="withEffect">
                                  <p:stCondLst>
                                    <p:cond delay="0"/>
                                  </p:stCondLst>
                                  <p:childTnLst>
                                    <p:animRot by="120000">
                                      <p:cBhvr>
                                        <p:cTn id="42" dur="100" fill="hold">
                                          <p:stCondLst>
                                            <p:cond delay="0"/>
                                          </p:stCondLst>
                                        </p:cTn>
                                        <p:tgtEl>
                                          <p:spTgt spid="3">
                                            <p:txEl>
                                              <p:pRg st="3" end="3"/>
                                            </p:txEl>
                                          </p:spTgt>
                                        </p:tgtEl>
                                        <p:attrNameLst>
                                          <p:attrName>r</p:attrName>
                                        </p:attrNameLst>
                                      </p:cBhvr>
                                    </p:animRot>
                                    <p:animRot by="-240000">
                                      <p:cBhvr>
                                        <p:cTn id="43" dur="200" fill="hold">
                                          <p:stCondLst>
                                            <p:cond delay="200"/>
                                          </p:stCondLst>
                                        </p:cTn>
                                        <p:tgtEl>
                                          <p:spTgt spid="3">
                                            <p:txEl>
                                              <p:pRg st="3" end="3"/>
                                            </p:txEl>
                                          </p:spTgt>
                                        </p:tgtEl>
                                        <p:attrNameLst>
                                          <p:attrName>r</p:attrName>
                                        </p:attrNameLst>
                                      </p:cBhvr>
                                    </p:animRot>
                                    <p:animRot by="240000">
                                      <p:cBhvr>
                                        <p:cTn id="44" dur="200" fill="hold">
                                          <p:stCondLst>
                                            <p:cond delay="400"/>
                                          </p:stCondLst>
                                        </p:cTn>
                                        <p:tgtEl>
                                          <p:spTgt spid="3">
                                            <p:txEl>
                                              <p:pRg st="3" end="3"/>
                                            </p:txEl>
                                          </p:spTgt>
                                        </p:tgtEl>
                                        <p:attrNameLst>
                                          <p:attrName>r</p:attrName>
                                        </p:attrNameLst>
                                      </p:cBhvr>
                                    </p:animRot>
                                    <p:animRot by="-240000">
                                      <p:cBhvr>
                                        <p:cTn id="45" dur="200" fill="hold">
                                          <p:stCondLst>
                                            <p:cond delay="600"/>
                                          </p:stCondLst>
                                        </p:cTn>
                                        <p:tgtEl>
                                          <p:spTgt spid="3">
                                            <p:txEl>
                                              <p:pRg st="3" end="3"/>
                                            </p:txEl>
                                          </p:spTgt>
                                        </p:tgtEl>
                                        <p:attrNameLst>
                                          <p:attrName>r</p:attrName>
                                        </p:attrNameLst>
                                      </p:cBhvr>
                                    </p:animRot>
                                    <p:animRot by="120000">
                                      <p:cBhvr>
                                        <p:cTn id="46" dur="200" fill="hold">
                                          <p:stCondLst>
                                            <p:cond delay="800"/>
                                          </p:stCondLst>
                                        </p:cTn>
                                        <p:tgtEl>
                                          <p:spTgt spid="3">
                                            <p:txEl>
                                              <p:pRg st="3" end="3"/>
                                            </p:txEl>
                                          </p:spTgt>
                                        </p:tgtEl>
                                        <p:attrNameLst>
                                          <p:attrName>r</p:attrName>
                                        </p:attrNameLst>
                                      </p:cBhvr>
                                    </p:animRot>
                                  </p:childTnLst>
                                </p:cTn>
                              </p:par>
                              <p:par>
                                <p:cTn id="47" presetID="32" presetClass="emph" presetSubtype="0" fill="hold" nodeType="withEffect">
                                  <p:stCondLst>
                                    <p:cond delay="0"/>
                                  </p:stCondLst>
                                  <p:childTnLst>
                                    <p:animRot by="120000">
                                      <p:cBhvr>
                                        <p:cTn id="48" dur="100" fill="hold">
                                          <p:stCondLst>
                                            <p:cond delay="0"/>
                                          </p:stCondLst>
                                        </p:cTn>
                                        <p:tgtEl>
                                          <p:spTgt spid="3">
                                            <p:txEl>
                                              <p:pRg st="4" end="4"/>
                                            </p:txEl>
                                          </p:spTgt>
                                        </p:tgtEl>
                                        <p:attrNameLst>
                                          <p:attrName>r</p:attrName>
                                        </p:attrNameLst>
                                      </p:cBhvr>
                                    </p:animRot>
                                    <p:animRot by="-240000">
                                      <p:cBhvr>
                                        <p:cTn id="49" dur="200" fill="hold">
                                          <p:stCondLst>
                                            <p:cond delay="200"/>
                                          </p:stCondLst>
                                        </p:cTn>
                                        <p:tgtEl>
                                          <p:spTgt spid="3">
                                            <p:txEl>
                                              <p:pRg st="4" end="4"/>
                                            </p:txEl>
                                          </p:spTgt>
                                        </p:tgtEl>
                                        <p:attrNameLst>
                                          <p:attrName>r</p:attrName>
                                        </p:attrNameLst>
                                      </p:cBhvr>
                                    </p:animRot>
                                    <p:animRot by="240000">
                                      <p:cBhvr>
                                        <p:cTn id="50" dur="200" fill="hold">
                                          <p:stCondLst>
                                            <p:cond delay="400"/>
                                          </p:stCondLst>
                                        </p:cTn>
                                        <p:tgtEl>
                                          <p:spTgt spid="3">
                                            <p:txEl>
                                              <p:pRg st="4" end="4"/>
                                            </p:txEl>
                                          </p:spTgt>
                                        </p:tgtEl>
                                        <p:attrNameLst>
                                          <p:attrName>r</p:attrName>
                                        </p:attrNameLst>
                                      </p:cBhvr>
                                    </p:animRot>
                                    <p:animRot by="-240000">
                                      <p:cBhvr>
                                        <p:cTn id="51" dur="200" fill="hold">
                                          <p:stCondLst>
                                            <p:cond delay="600"/>
                                          </p:stCondLst>
                                        </p:cTn>
                                        <p:tgtEl>
                                          <p:spTgt spid="3">
                                            <p:txEl>
                                              <p:pRg st="4" end="4"/>
                                            </p:txEl>
                                          </p:spTgt>
                                        </p:tgtEl>
                                        <p:attrNameLst>
                                          <p:attrName>r</p:attrName>
                                        </p:attrNameLst>
                                      </p:cBhvr>
                                    </p:animRot>
                                    <p:animRot by="120000">
                                      <p:cBhvr>
                                        <p:cTn id="52" dur="200" fill="hold">
                                          <p:stCondLst>
                                            <p:cond delay="800"/>
                                          </p:stCondLst>
                                        </p:cTn>
                                        <p:tgtEl>
                                          <p:spTgt spid="3">
                                            <p:txEl>
                                              <p:pRg st="4" end="4"/>
                                            </p:txEl>
                                          </p:spTgt>
                                        </p:tgtEl>
                                        <p:attrNameLst>
                                          <p:attrName>r</p:attrName>
                                        </p:attrNameLst>
                                      </p:cBhvr>
                                    </p:animRot>
                                  </p:childTnLst>
                                </p:cTn>
                              </p:par>
                              <p:par>
                                <p:cTn id="53" presetID="32" presetClass="emph" presetSubtype="0" fill="hold" nodeType="withEffect">
                                  <p:stCondLst>
                                    <p:cond delay="0"/>
                                  </p:stCondLst>
                                  <p:childTnLst>
                                    <p:animRot by="120000">
                                      <p:cBhvr>
                                        <p:cTn id="54" dur="100" fill="hold">
                                          <p:stCondLst>
                                            <p:cond delay="0"/>
                                          </p:stCondLst>
                                        </p:cTn>
                                        <p:tgtEl>
                                          <p:spTgt spid="3">
                                            <p:txEl>
                                              <p:pRg st="5" end="5"/>
                                            </p:txEl>
                                          </p:spTgt>
                                        </p:tgtEl>
                                        <p:attrNameLst>
                                          <p:attrName>r</p:attrName>
                                        </p:attrNameLst>
                                      </p:cBhvr>
                                    </p:animRot>
                                    <p:animRot by="-240000">
                                      <p:cBhvr>
                                        <p:cTn id="55" dur="200" fill="hold">
                                          <p:stCondLst>
                                            <p:cond delay="200"/>
                                          </p:stCondLst>
                                        </p:cTn>
                                        <p:tgtEl>
                                          <p:spTgt spid="3">
                                            <p:txEl>
                                              <p:pRg st="5" end="5"/>
                                            </p:txEl>
                                          </p:spTgt>
                                        </p:tgtEl>
                                        <p:attrNameLst>
                                          <p:attrName>r</p:attrName>
                                        </p:attrNameLst>
                                      </p:cBhvr>
                                    </p:animRot>
                                    <p:animRot by="240000">
                                      <p:cBhvr>
                                        <p:cTn id="56" dur="200" fill="hold">
                                          <p:stCondLst>
                                            <p:cond delay="400"/>
                                          </p:stCondLst>
                                        </p:cTn>
                                        <p:tgtEl>
                                          <p:spTgt spid="3">
                                            <p:txEl>
                                              <p:pRg st="5" end="5"/>
                                            </p:txEl>
                                          </p:spTgt>
                                        </p:tgtEl>
                                        <p:attrNameLst>
                                          <p:attrName>r</p:attrName>
                                        </p:attrNameLst>
                                      </p:cBhvr>
                                    </p:animRot>
                                    <p:animRot by="-240000">
                                      <p:cBhvr>
                                        <p:cTn id="57" dur="200" fill="hold">
                                          <p:stCondLst>
                                            <p:cond delay="600"/>
                                          </p:stCondLst>
                                        </p:cTn>
                                        <p:tgtEl>
                                          <p:spTgt spid="3">
                                            <p:txEl>
                                              <p:pRg st="5" end="5"/>
                                            </p:txEl>
                                          </p:spTgt>
                                        </p:tgtEl>
                                        <p:attrNameLst>
                                          <p:attrName>r</p:attrName>
                                        </p:attrNameLst>
                                      </p:cBhvr>
                                    </p:animRot>
                                    <p:animRot by="120000">
                                      <p:cBhvr>
                                        <p:cTn id="58" dur="200" fill="hold">
                                          <p:stCondLst>
                                            <p:cond delay="800"/>
                                          </p:stCondLst>
                                        </p:cTn>
                                        <p:tgtEl>
                                          <p:spTgt spid="3">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ctr" rtl="1"/>
            <a:r>
              <a:rPr lang="fa-IR" b="1" dirty="0" smtClean="0">
                <a:cs typeface="B Nazanin" pitchFamily="2" charset="-78"/>
              </a:rPr>
              <a:t>دانش </a:t>
            </a:r>
            <a:r>
              <a:rPr lang="fa-IR" b="1" dirty="0">
                <a:cs typeface="B Nazanin" pitchFamily="2" charset="-78"/>
              </a:rPr>
              <a:t>آموزان پایه بالاتر و پایین تر</a:t>
            </a:r>
            <a:r>
              <a:rPr lang="en-US" b="1" dirty="0">
                <a:cs typeface="B Nazanin" pitchFamily="2" charset="-78"/>
              </a:rPr>
              <a:t/>
            </a:r>
            <a:br>
              <a:rPr lang="en-US" b="1" dirty="0">
                <a:cs typeface="B Nazanin" pitchFamily="2" charset="-78"/>
              </a:rPr>
            </a:br>
            <a:endParaRPr lang="en-US" b="1" dirty="0">
              <a:cs typeface="B Nazanin" pitchFamily="2" charset="-78"/>
            </a:endParaRPr>
          </a:p>
        </p:txBody>
      </p:sp>
      <p:sp>
        <p:nvSpPr>
          <p:cNvPr id="3" name="Content Placeholder 2"/>
          <p:cNvSpPr>
            <a:spLocks noGrp="1"/>
          </p:cNvSpPr>
          <p:nvPr>
            <p:ph sz="quarter" idx="1"/>
          </p:nvPr>
        </p:nvSpPr>
        <p:spPr/>
        <p:txBody>
          <a:bodyPr/>
          <a:lstStyle/>
          <a:p>
            <a:pPr algn="r" rtl="1"/>
            <a:r>
              <a:rPr lang="fa-IR" dirty="0" smtClean="0">
                <a:cs typeface="B Nazanin" pitchFamily="2" charset="-78"/>
              </a:rPr>
              <a:t>بالاتر:  </a:t>
            </a:r>
            <a:r>
              <a:rPr lang="en-US" dirty="0" smtClean="0">
                <a:cs typeface="B Nazanin" pitchFamily="2" charset="-78"/>
              </a:rPr>
              <a:t>H</a:t>
            </a:r>
          </a:p>
          <a:p>
            <a:pPr algn="r" rtl="1"/>
            <a:r>
              <a:rPr lang="fa-IR" dirty="0" smtClean="0">
                <a:cs typeface="B Nazanin" pitchFamily="2" charset="-78"/>
              </a:rPr>
              <a:t>پایین تر:   </a:t>
            </a:r>
            <a:r>
              <a:rPr lang="en-US" dirty="0" smtClean="0">
                <a:cs typeface="B Nazanin" pitchFamily="2" charset="-78"/>
              </a:rPr>
              <a:t>L</a:t>
            </a:r>
            <a:endParaRPr lang="fa-IR" dirty="0" smtClean="0">
              <a:cs typeface="B Nazanin" pitchFamily="2" charset="-78"/>
            </a:endParaRPr>
          </a:p>
          <a:p>
            <a:pPr marL="0" indent="0" algn="ctr" rtl="1">
              <a:buNone/>
            </a:pPr>
            <a:r>
              <a:rPr lang="en-US" sz="3600" dirty="0" smtClean="0"/>
              <a:t>L  H</a:t>
            </a:r>
          </a:p>
          <a:p>
            <a:pPr marL="0" indent="0" algn="ctr" rtl="1">
              <a:buNone/>
            </a:pPr>
            <a:r>
              <a:rPr lang="en-US" sz="3600" dirty="0" smtClean="0"/>
              <a:t>L  H           L  H</a:t>
            </a:r>
          </a:p>
          <a:p>
            <a:pPr marL="0" indent="0" algn="ctr" rtl="1">
              <a:buNone/>
            </a:pPr>
            <a:r>
              <a:rPr lang="en-US" sz="3600" dirty="0" smtClean="0"/>
              <a:t>L  H                       L  H</a:t>
            </a:r>
          </a:p>
          <a:p>
            <a:pPr marL="0" indent="0" algn="ctr" rtl="1">
              <a:buNone/>
            </a:pPr>
            <a:r>
              <a:rPr lang="en-US" sz="3600" dirty="0" smtClean="0"/>
              <a:t>L  H                               L  H</a:t>
            </a:r>
          </a:p>
        </p:txBody>
      </p:sp>
    </p:spTree>
    <p:extLst>
      <p:ext uri="{BB962C8B-B14F-4D97-AF65-F5344CB8AC3E}">
        <p14:creationId xmlns:p14="http://schemas.microsoft.com/office/powerpoint/2010/main" xmlns="" val="362753455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1000"/>
                                        <p:tgtEl>
                                          <p:spTgt spid="3">
                                            <p:txEl>
                                              <p:pRg st="1" end="1"/>
                                            </p:txEl>
                                          </p:spTgt>
                                        </p:tgtEl>
                                      </p:cBhvr>
                                    </p:animEffect>
                                    <p:anim calcmode="lin" valueType="num">
                                      <p:cBhvr>
                                        <p:cTn id="3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8" presetClass="emph" presetSubtype="0" fill="hold" nodeType="clickEffect">
                                  <p:stCondLst>
                                    <p:cond delay="0"/>
                                  </p:stCondLst>
                                  <p:childTnLst>
                                    <p:animRot by="21600000">
                                      <p:cBhvr>
                                        <p:cTn id="36" dur="2000" fill="hold"/>
                                        <p:tgtEl>
                                          <p:spTgt spid="3">
                                            <p:txEl>
                                              <p:pRg st="2" end="2"/>
                                            </p:txEl>
                                          </p:spTgt>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3">
                                            <p:txEl>
                                              <p:pRg st="3" end="3"/>
                                            </p:txEl>
                                          </p:spTgt>
                                        </p:tgtEl>
                                        <p:attrNameLst>
                                          <p:attrName>r</p:attrName>
                                        </p:attrNameLst>
                                      </p:cBhvr>
                                    </p:animRot>
                                  </p:childTnLst>
                                </p:cTn>
                              </p:par>
                              <p:par>
                                <p:cTn id="39" presetID="8" presetClass="emph" presetSubtype="0" fill="hold" nodeType="withEffect">
                                  <p:stCondLst>
                                    <p:cond delay="0"/>
                                  </p:stCondLst>
                                  <p:childTnLst>
                                    <p:animRot by="21600000">
                                      <p:cBhvr>
                                        <p:cTn id="40" dur="2000" fill="hold"/>
                                        <p:tgtEl>
                                          <p:spTgt spid="3">
                                            <p:txEl>
                                              <p:pRg st="4" end="4"/>
                                            </p:txEl>
                                          </p:spTgt>
                                        </p:tgtEl>
                                        <p:attrNameLst>
                                          <p:attrName>r</p:attrName>
                                        </p:attrNameLst>
                                      </p:cBhvr>
                                    </p:animRot>
                                  </p:childTnLst>
                                </p:cTn>
                              </p:par>
                              <p:par>
                                <p:cTn id="41" presetID="8" presetClass="emph" presetSubtype="0" fill="hold" nodeType="withEffect">
                                  <p:stCondLst>
                                    <p:cond delay="0"/>
                                  </p:stCondLst>
                                  <p:childTnLst>
                                    <p:animRot by="21600000">
                                      <p:cBhvr>
                                        <p:cTn id="42" dur="2000" fill="hold"/>
                                        <p:tgtEl>
                                          <p:spTgt spid="3">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14734" y="152400"/>
            <a:ext cx="7600666" cy="1046440"/>
          </a:xfrm>
          <a:prstGeom prst="rect">
            <a:avLst/>
          </a:prstGeom>
          <a:noFill/>
        </p:spPr>
        <p:txBody>
          <a:bodyPr wrap="square" rtlCol="0">
            <a:spAutoFit/>
          </a:bodyPr>
          <a:lstStyle/>
          <a:p>
            <a:pPr lvl="0" algn="r"/>
            <a:r>
              <a:rPr lang="fa-IR" sz="4400" b="1" dirty="0">
                <a:cs typeface="B Nazanin" pitchFamily="2" charset="-78"/>
              </a:rPr>
              <a:t>منظور از مدیریت کلاس چیست</a:t>
            </a:r>
            <a:r>
              <a:rPr lang="fa-IR" sz="4400" b="1" dirty="0" smtClean="0">
                <a:cs typeface="B Nazanin" pitchFamily="2" charset="-78"/>
              </a:rPr>
              <a:t>؟</a:t>
            </a:r>
          </a:p>
          <a:p>
            <a:pPr lvl="0" algn="r"/>
            <a:endParaRPr lang="en-US" b="1" dirty="0">
              <a:cs typeface="B Nazanin" pitchFamily="2" charset="-78"/>
            </a:endParaRPr>
          </a:p>
        </p:txBody>
      </p:sp>
      <p:sp>
        <p:nvSpPr>
          <p:cNvPr id="5" name="TextBox 4"/>
          <p:cNvSpPr txBox="1"/>
          <p:nvPr/>
        </p:nvSpPr>
        <p:spPr>
          <a:xfrm>
            <a:off x="4419600" y="1670685"/>
            <a:ext cx="4358600" cy="830997"/>
          </a:xfrm>
          <a:prstGeom prst="rect">
            <a:avLst/>
          </a:prstGeom>
          <a:noFill/>
        </p:spPr>
        <p:txBody>
          <a:bodyPr wrap="square" rtlCol="0">
            <a:spAutoFit/>
          </a:bodyPr>
          <a:lstStyle/>
          <a:p>
            <a:r>
              <a:rPr lang="fa-IR" sz="4800" b="1" dirty="0">
                <a:cs typeface="B Nazanin" pitchFamily="2" charset="-78"/>
              </a:rPr>
              <a:t>مدیریت کلاس </a:t>
            </a:r>
            <a:r>
              <a:rPr lang="fa-IR" sz="4800" b="1" dirty="0" smtClean="0">
                <a:cs typeface="B Nazanin" pitchFamily="2" charset="-78"/>
              </a:rPr>
              <a:t>درس</a:t>
            </a:r>
            <a:endParaRPr lang="en-US" sz="4800" b="1" dirty="0">
              <a:cs typeface="B Nazanin" pitchFamily="2" charset="-78"/>
            </a:endParaRPr>
          </a:p>
        </p:txBody>
      </p:sp>
      <p:sp>
        <p:nvSpPr>
          <p:cNvPr id="6" name="TextBox 5"/>
          <p:cNvSpPr txBox="1"/>
          <p:nvPr/>
        </p:nvSpPr>
        <p:spPr>
          <a:xfrm>
            <a:off x="1066800" y="2667000"/>
            <a:ext cx="7924800" cy="1200329"/>
          </a:xfrm>
          <a:prstGeom prst="rect">
            <a:avLst/>
          </a:prstGeom>
          <a:noFill/>
        </p:spPr>
        <p:txBody>
          <a:bodyPr wrap="square" rtlCol="0">
            <a:spAutoFit/>
          </a:bodyPr>
          <a:lstStyle/>
          <a:p>
            <a:pPr algn="ctr" rtl="1"/>
            <a:r>
              <a:rPr lang="fa-IR" sz="2400" b="1" dirty="0">
                <a:cs typeface="B Nazanin" pitchFamily="2" charset="-78"/>
              </a:rPr>
              <a:t>کاستن از بدرفتاری نیست                </a:t>
            </a:r>
            <a:r>
              <a:rPr lang="fa-IR" sz="2400" b="1" dirty="0" smtClean="0">
                <a:cs typeface="B Nazanin" pitchFamily="2" charset="-78"/>
              </a:rPr>
              <a:t>            </a:t>
            </a:r>
            <a:r>
              <a:rPr lang="fa-IR" sz="2400" b="1" dirty="0">
                <a:cs typeface="B Nazanin" pitchFamily="2" charset="-78"/>
              </a:rPr>
              <a:t>ایجاد یک محیط یادگیری </a:t>
            </a:r>
            <a:r>
              <a:rPr lang="fa-IR" sz="2400" b="1" dirty="0" smtClean="0">
                <a:cs typeface="B Nazanin" pitchFamily="2" charset="-78"/>
              </a:rPr>
              <a:t>است</a:t>
            </a:r>
          </a:p>
          <a:p>
            <a:pPr algn="ctr" rtl="1"/>
            <a:endParaRPr lang="en-US" sz="2400" b="1" dirty="0">
              <a:cs typeface="B Nazanin" pitchFamily="2" charset="-78"/>
            </a:endParaRPr>
          </a:p>
          <a:p>
            <a:pPr algn="ctr"/>
            <a:r>
              <a:rPr lang="fa-IR" sz="2400" b="1" dirty="0">
                <a:cs typeface="B Nazanin" pitchFamily="2" charset="-78"/>
              </a:rPr>
              <a:t>افزایش رفتار مطلوب است   </a:t>
            </a:r>
            <a:r>
              <a:rPr lang="fa-IR" sz="2400" b="1" dirty="0" smtClean="0">
                <a:cs typeface="B Nazanin" pitchFamily="2" charset="-78"/>
              </a:rPr>
              <a:t>                            </a:t>
            </a:r>
            <a:r>
              <a:rPr lang="fa-IR" sz="2400" b="1" dirty="0">
                <a:cs typeface="B Nazanin" pitchFamily="2" charset="-78"/>
              </a:rPr>
              <a:t>ایجاد یک محیط منظم نیست</a:t>
            </a:r>
            <a:endParaRPr lang="en-US" sz="2400" b="1" dirty="0">
              <a:cs typeface="B Nazanin" pitchFamily="2" charset="-78"/>
            </a:endParaRPr>
          </a:p>
        </p:txBody>
      </p:sp>
      <p:sp>
        <p:nvSpPr>
          <p:cNvPr id="7" name="TextBox 6"/>
          <p:cNvSpPr txBox="1"/>
          <p:nvPr/>
        </p:nvSpPr>
        <p:spPr>
          <a:xfrm>
            <a:off x="990600" y="4419600"/>
            <a:ext cx="7772401" cy="2062103"/>
          </a:xfrm>
          <a:prstGeom prst="rect">
            <a:avLst/>
          </a:prstGeom>
          <a:noFill/>
        </p:spPr>
        <p:txBody>
          <a:bodyPr wrap="square" rtlCol="0">
            <a:spAutoFit/>
          </a:bodyPr>
          <a:lstStyle/>
          <a:p>
            <a:pPr algn="r"/>
            <a:r>
              <a:rPr lang="fa-IR" sz="2400" b="1" dirty="0">
                <a:cs typeface="B Nazanin" pitchFamily="2" charset="-78"/>
              </a:rPr>
              <a:t>مدیریت کلاس </a:t>
            </a:r>
            <a:r>
              <a:rPr lang="fa-IR" sz="2400" b="1" dirty="0" smtClean="0">
                <a:cs typeface="B Nazanin" pitchFamily="2" charset="-78"/>
              </a:rPr>
              <a:t>درس:</a:t>
            </a:r>
          </a:p>
          <a:p>
            <a:pPr algn="r"/>
            <a:r>
              <a:rPr lang="fa-IR" sz="2400" b="1" dirty="0" smtClean="0">
                <a:cs typeface="B Nazanin" pitchFamily="2" charset="-78"/>
              </a:rPr>
              <a:t> </a:t>
            </a:r>
            <a:r>
              <a:rPr lang="fa-IR" sz="2400" b="1" dirty="0">
                <a:cs typeface="B Nazanin" pitchFamily="2" charset="-78"/>
              </a:rPr>
              <a:t>به پیش بینی ها و روندهای ضروری برای ایجاد </a:t>
            </a:r>
            <a:r>
              <a:rPr lang="fa-IR" sz="2400" b="1" dirty="0" smtClean="0">
                <a:cs typeface="B Nazanin" pitchFamily="2" charset="-78"/>
              </a:rPr>
              <a:t>و حفظ </a:t>
            </a:r>
            <a:r>
              <a:rPr lang="fa-IR" sz="2400" b="1" dirty="0">
                <a:cs typeface="B Nazanin" pitchFamily="2" charset="-78"/>
              </a:rPr>
              <a:t>محیطی </a:t>
            </a:r>
            <a:r>
              <a:rPr lang="fa-IR" sz="2400" b="1" dirty="0" smtClean="0">
                <a:cs typeface="B Nazanin" pitchFamily="2" charset="-78"/>
              </a:rPr>
              <a:t>که </a:t>
            </a:r>
            <a:r>
              <a:rPr lang="fa-IR" sz="2400" b="1" dirty="0">
                <a:cs typeface="B Nazanin" pitchFamily="2" charset="-78"/>
              </a:rPr>
              <a:t>در آن </a:t>
            </a:r>
            <a:r>
              <a:rPr lang="fa-IR" sz="2400" b="1" dirty="0" smtClean="0">
                <a:cs typeface="B Nazanin" pitchFamily="2" charset="-78"/>
              </a:rPr>
              <a:t>یاددهی و یادگیری </a:t>
            </a:r>
            <a:r>
              <a:rPr lang="fa-IR" sz="2400" b="1" dirty="0">
                <a:cs typeface="B Nazanin" pitchFamily="2" charset="-78"/>
              </a:rPr>
              <a:t>به وقوع می پیوندد تعریف شده است</a:t>
            </a:r>
            <a:r>
              <a:rPr lang="fa-IR" sz="2000" b="1" dirty="0" smtClean="0">
                <a:cs typeface="B Nazanin" pitchFamily="2" charset="-78"/>
              </a:rPr>
              <a:t>.</a:t>
            </a:r>
            <a:endParaRPr lang="en-US" sz="2000" b="1" dirty="0" smtClean="0">
              <a:cs typeface="B Nazanin" pitchFamily="2" charset="-78"/>
            </a:endParaRPr>
          </a:p>
          <a:p>
            <a:pPr algn="r"/>
            <a:r>
              <a:rPr lang="fa-IR" sz="2000" b="1" dirty="0" smtClean="0">
                <a:cs typeface="B Nazanin" pitchFamily="2" charset="-78"/>
              </a:rPr>
              <a:t>مهم ترین هدف از مدیریت کلاس اثر بخش یادگیری یاافزایش یادگیری دانش آموزان است.</a:t>
            </a:r>
            <a:endParaRPr lang="en-US" sz="2000" b="1" dirty="0">
              <a:cs typeface="B Nazanin" pitchFamily="2" charset="-78"/>
            </a:endParaRPr>
          </a:p>
          <a:p>
            <a:pPr algn="r"/>
            <a:endParaRPr lang="en-US" sz="1600" b="1" dirty="0">
              <a:cs typeface="B Nazanin" pitchFamily="2" charset="-78"/>
            </a:endParaRPr>
          </a:p>
        </p:txBody>
      </p:sp>
    </p:spTree>
    <p:extLst>
      <p:ext uri="{BB962C8B-B14F-4D97-AF65-F5344CB8AC3E}">
        <p14:creationId xmlns:p14="http://schemas.microsoft.com/office/powerpoint/2010/main" xmlns="" val="87001764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horizont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تفاوت مفهوم مدیریت کلاس و انضباط</a:t>
            </a:r>
            <a:endParaRPr lang="en-US" dirty="0"/>
          </a:p>
        </p:txBody>
      </p:sp>
      <p:sp>
        <p:nvSpPr>
          <p:cNvPr id="3" name="Content Placeholder 2"/>
          <p:cNvSpPr>
            <a:spLocks noGrp="1"/>
          </p:cNvSpPr>
          <p:nvPr>
            <p:ph idx="1"/>
          </p:nvPr>
        </p:nvSpPr>
        <p:spPr>
          <a:xfrm>
            <a:off x="1295400" y="1447800"/>
            <a:ext cx="7639051" cy="5410200"/>
          </a:xfrm>
        </p:spPr>
        <p:txBody>
          <a:bodyPr/>
          <a:lstStyle/>
          <a:p>
            <a:pPr>
              <a:buNone/>
            </a:pPr>
            <a:r>
              <a:rPr lang="fa-IR" dirty="0" smtClean="0"/>
              <a:t>منظور از انضباط فقط ساکت بودن و گوش دادن به حرف های معلم نیست زیرا جو کلاس باید متنوع و دوست داشتنی باشد .</a:t>
            </a:r>
          </a:p>
          <a:p>
            <a:pPr>
              <a:buNone/>
            </a:pPr>
            <a:r>
              <a:rPr lang="fa-IR" dirty="0" smtClean="0"/>
              <a:t>انضباط به آن دسته از اعمال معلم اطلاق می شود که مانع سرزدن رفتارهایی از دانش آموزان می شود که فعالیت کلاس را مختل یا تهدید به اختلال می کند .</a:t>
            </a:r>
          </a:p>
          <a:p>
            <a:pPr>
              <a:buNone/>
            </a:pPr>
            <a:r>
              <a:rPr lang="fa-IR" dirty="0" smtClean="0"/>
              <a:t>مدیریت کلاس مفهومی وسیع تر است زیرا مدیریت کلاس یعنی فرایند اطمینان یافتن ازاین که در تدریس کلاسی نظم کافی وجود دارد و از موانع یادذگیری جلوگیری می کند .</a:t>
            </a:r>
            <a:endParaRPr lang="en-US" dirty="0"/>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شیوه های مدیریت در کلاس چند پایه </a:t>
            </a:r>
            <a:endParaRPr lang="en-US" dirty="0"/>
          </a:p>
        </p:txBody>
      </p:sp>
      <p:sp>
        <p:nvSpPr>
          <p:cNvPr id="3" name="Content Placeholder 2"/>
          <p:cNvSpPr>
            <a:spLocks noGrp="1"/>
          </p:cNvSpPr>
          <p:nvPr>
            <p:ph idx="1"/>
          </p:nvPr>
        </p:nvSpPr>
        <p:spPr/>
        <p:txBody>
          <a:bodyPr/>
          <a:lstStyle/>
          <a:p>
            <a:pPr>
              <a:buNone/>
            </a:pPr>
            <a:r>
              <a:rPr lang="fa-IR" b="1" dirty="0" smtClean="0">
                <a:cs typeface="2  Nazanin" pitchFamily="2" charset="-78"/>
              </a:rPr>
              <a:t>آماده نمودن و توجیه والدین </a:t>
            </a:r>
          </a:p>
          <a:p>
            <a:pPr>
              <a:buNone/>
            </a:pPr>
            <a:r>
              <a:rPr lang="fa-IR" b="1" dirty="0" smtClean="0">
                <a:cs typeface="2  Nazanin" pitchFamily="2" charset="-78"/>
              </a:rPr>
              <a:t>شناخت دانش آموزان </a:t>
            </a:r>
          </a:p>
          <a:p>
            <a:pPr>
              <a:buNone/>
            </a:pPr>
            <a:r>
              <a:rPr lang="fa-IR" b="1" dirty="0" smtClean="0">
                <a:cs typeface="2  Nazanin" pitchFamily="2" charset="-78"/>
              </a:rPr>
              <a:t>ایجاد فضای اخلاقی در مدرسه و کلاس درس </a:t>
            </a:r>
          </a:p>
          <a:p>
            <a:pPr>
              <a:buNone/>
            </a:pPr>
            <a:r>
              <a:rPr lang="fa-IR" b="1" dirty="0" smtClean="0">
                <a:cs typeface="2  Nazanin" pitchFamily="2" charset="-78"/>
              </a:rPr>
              <a:t>سازمان دهی کلاس درس </a:t>
            </a:r>
            <a:endParaRPr lang="en-US" b="1" dirty="0">
              <a:cs typeface="2  Nazanin" pitchFamily="2" charset="-78"/>
            </a:endParaRPr>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467600" cy="655638"/>
          </a:xfrm>
        </p:spPr>
        <p:txBody>
          <a:bodyPr>
            <a:noAutofit/>
          </a:bodyPr>
          <a:lstStyle/>
          <a:p>
            <a:pPr algn="ctr"/>
            <a:r>
              <a:rPr lang="fa-IR" sz="4000" b="1" dirty="0">
                <a:cs typeface="B Nazanin" pitchFamily="2" charset="-78"/>
              </a:rPr>
              <a:t>مفاهیم عمده در مدیریت کلاس:</a:t>
            </a:r>
            <a:endParaRPr lang="en-US" sz="4000" b="1" dirty="0">
              <a:cs typeface="B Nazanin" pitchFamily="2" charset="-78"/>
            </a:endParaRPr>
          </a:p>
        </p:txBody>
      </p:sp>
      <p:sp>
        <p:nvSpPr>
          <p:cNvPr id="3" name="Content Placeholder 2"/>
          <p:cNvSpPr>
            <a:spLocks noGrp="1"/>
          </p:cNvSpPr>
          <p:nvPr>
            <p:ph sz="quarter" idx="1"/>
          </p:nvPr>
        </p:nvSpPr>
        <p:spPr/>
        <p:txBody>
          <a:bodyPr>
            <a:noAutofit/>
          </a:bodyPr>
          <a:lstStyle/>
          <a:p>
            <a:pPr algn="r" rtl="1"/>
            <a:r>
              <a:rPr lang="fa-IR" sz="4000" b="1" dirty="0">
                <a:solidFill>
                  <a:srgbClr val="FF0000"/>
                </a:solidFill>
                <a:cs typeface="B Nazanin" pitchFamily="2" charset="-78"/>
              </a:rPr>
              <a:t>توان آموزشی </a:t>
            </a:r>
            <a:endParaRPr lang="fa-IR" sz="4000" b="1" dirty="0" smtClean="0">
              <a:solidFill>
                <a:srgbClr val="FF0000"/>
              </a:solidFill>
              <a:cs typeface="B Nazanin" pitchFamily="2" charset="-78"/>
            </a:endParaRPr>
          </a:p>
          <a:p>
            <a:pPr algn="r" rtl="1"/>
            <a:endParaRPr lang="fa-IR" sz="4000" b="1" dirty="0" smtClean="0">
              <a:solidFill>
                <a:srgbClr val="FF0000"/>
              </a:solidFill>
              <a:cs typeface="B Nazanin" pitchFamily="2" charset="-78"/>
            </a:endParaRPr>
          </a:p>
          <a:p>
            <a:pPr algn="r" rtl="1"/>
            <a:r>
              <a:rPr lang="fa-IR" sz="4000" b="1" dirty="0" smtClean="0">
                <a:solidFill>
                  <a:srgbClr val="FF0000"/>
                </a:solidFill>
                <a:cs typeface="B Nazanin" pitchFamily="2" charset="-78"/>
              </a:rPr>
              <a:t> </a:t>
            </a:r>
            <a:r>
              <a:rPr lang="fa-IR" sz="4000" b="1" dirty="0">
                <a:solidFill>
                  <a:srgbClr val="FF0000"/>
                </a:solidFill>
                <a:cs typeface="B Nazanin" pitchFamily="2" charset="-78"/>
              </a:rPr>
              <a:t>تدوین و اجرای قواعد </a:t>
            </a:r>
            <a:endParaRPr lang="fa-IR" sz="4000" b="1" dirty="0" smtClean="0">
              <a:solidFill>
                <a:srgbClr val="FF0000"/>
              </a:solidFill>
              <a:cs typeface="B Nazanin" pitchFamily="2" charset="-78"/>
            </a:endParaRPr>
          </a:p>
          <a:p>
            <a:pPr algn="r" rtl="1"/>
            <a:endParaRPr lang="fa-IR" sz="4000" b="1" dirty="0" smtClean="0">
              <a:solidFill>
                <a:srgbClr val="FF0000"/>
              </a:solidFill>
              <a:cs typeface="B Nazanin" pitchFamily="2" charset="-78"/>
            </a:endParaRPr>
          </a:p>
          <a:p>
            <a:pPr algn="r" rtl="1"/>
            <a:r>
              <a:rPr lang="fa-IR" sz="4000" b="1" dirty="0" smtClean="0">
                <a:solidFill>
                  <a:srgbClr val="FF0000"/>
                </a:solidFill>
                <a:cs typeface="B Nazanin" pitchFamily="2" charset="-78"/>
              </a:rPr>
              <a:t> </a:t>
            </a:r>
            <a:r>
              <a:rPr lang="fa-IR" sz="4000" b="1" dirty="0">
                <a:solidFill>
                  <a:srgbClr val="FF0000"/>
                </a:solidFill>
                <a:cs typeface="B Nazanin" pitchFamily="2" charset="-78"/>
              </a:rPr>
              <a:t>مدیریت مداخلات </a:t>
            </a:r>
            <a:endParaRPr lang="fa-IR" sz="4000" b="1" dirty="0" smtClean="0">
              <a:solidFill>
                <a:srgbClr val="FF0000"/>
              </a:solidFill>
              <a:cs typeface="B Nazanin" pitchFamily="2" charset="-78"/>
            </a:endParaRPr>
          </a:p>
          <a:p>
            <a:pPr algn="r" rtl="1"/>
            <a:endParaRPr lang="fa-IR" sz="4000" b="1" dirty="0">
              <a:solidFill>
                <a:srgbClr val="FF0000"/>
              </a:solidFill>
              <a:cs typeface="B Nazanin" pitchFamily="2" charset="-78"/>
            </a:endParaRPr>
          </a:p>
          <a:p>
            <a:pPr algn="r" rtl="1"/>
            <a:r>
              <a:rPr lang="fa-IR" sz="4000" b="1" dirty="0" smtClean="0">
                <a:solidFill>
                  <a:srgbClr val="FF0000"/>
                </a:solidFill>
                <a:cs typeface="B Nazanin" pitchFamily="2" charset="-78"/>
              </a:rPr>
              <a:t> </a:t>
            </a:r>
            <a:r>
              <a:rPr lang="fa-IR" sz="4000" b="1" dirty="0">
                <a:solidFill>
                  <a:srgbClr val="FF0000"/>
                </a:solidFill>
                <a:cs typeface="B Nazanin" pitchFamily="2" charset="-78"/>
              </a:rPr>
              <a:t>بدرفتاری و خطای تحصیلی</a:t>
            </a:r>
            <a:endParaRPr lang="en-US" sz="4000" b="1" dirty="0">
              <a:solidFill>
                <a:srgbClr val="FF0000"/>
              </a:solidFill>
              <a:cs typeface="B Nazanin" pitchFamily="2" charset="-78"/>
            </a:endParaRPr>
          </a:p>
        </p:txBody>
      </p:sp>
    </p:spTree>
    <p:extLst>
      <p:ext uri="{BB962C8B-B14F-4D97-AF65-F5344CB8AC3E}">
        <p14:creationId xmlns:p14="http://schemas.microsoft.com/office/powerpoint/2010/main" xmlns="" val="385235403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2000"/>
                                        <p:tgtEl>
                                          <p:spTgt spid="3">
                                            <p:txEl>
                                              <p:pRg st="0" end="0"/>
                                            </p:txEl>
                                          </p:spTgt>
                                        </p:tgtEl>
                                      </p:cBhvr>
                                    </p:animEffect>
                                    <p:anim calcmode="lin" valueType="num">
                                      <p:cBhvr>
                                        <p:cTn id="26"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2000"/>
                                        <p:tgtEl>
                                          <p:spTgt spid="3">
                                            <p:txEl>
                                              <p:pRg st="2" end="2"/>
                                            </p:txEl>
                                          </p:spTgt>
                                        </p:tgtEl>
                                      </p:cBhvr>
                                    </p:animEffect>
                                    <p:anim calcmode="lin" valueType="num">
                                      <p:cBhvr>
                                        <p:cTn id="33"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34"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2000"/>
                                        <p:tgtEl>
                                          <p:spTgt spid="3">
                                            <p:txEl>
                                              <p:pRg st="4" end="4"/>
                                            </p:txEl>
                                          </p:spTgt>
                                        </p:tgtEl>
                                      </p:cBhvr>
                                    </p:animEffect>
                                    <p:anim calcmode="lin" valueType="num">
                                      <p:cBhvr>
                                        <p:cTn id="40"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41"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45" presetClass="entr" presetSubtype="0" fill="hold"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2000"/>
                                        <p:tgtEl>
                                          <p:spTgt spid="3">
                                            <p:txEl>
                                              <p:pRg st="6" end="6"/>
                                            </p:txEl>
                                          </p:spTgt>
                                        </p:tgtEl>
                                      </p:cBhvr>
                                    </p:animEffect>
                                    <p:anim calcmode="lin" valueType="num">
                                      <p:cBhvr>
                                        <p:cTn id="47"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48"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a:cs typeface="B Nazanin" pitchFamily="2" charset="-78"/>
              </a:rPr>
              <a:t>توان آموزشی:</a:t>
            </a:r>
            <a:endParaRPr lang="en-US" b="1" dirty="0">
              <a:cs typeface="B Nazanin" pitchFamily="2" charset="-78"/>
            </a:endParaRPr>
          </a:p>
        </p:txBody>
      </p:sp>
      <p:sp>
        <p:nvSpPr>
          <p:cNvPr id="3" name="Content Placeholder 2"/>
          <p:cNvSpPr>
            <a:spLocks noGrp="1"/>
          </p:cNvSpPr>
          <p:nvPr>
            <p:ph sz="quarter" idx="1"/>
          </p:nvPr>
        </p:nvSpPr>
        <p:spPr/>
        <p:txBody>
          <a:bodyPr/>
          <a:lstStyle/>
          <a:p>
            <a:pPr marL="0" indent="0" algn="r" rtl="1">
              <a:buNone/>
            </a:pPr>
            <a:r>
              <a:rPr lang="fa-IR" b="1" dirty="0">
                <a:cs typeface="B Nazanin" pitchFamily="2" charset="-78"/>
              </a:rPr>
              <a:t>در اصل پیش نیاز بنیادی مدیریت کلاس اثربخش، توان آموزشی است که شامل موارد ذیل می باشد:</a:t>
            </a:r>
          </a:p>
          <a:p>
            <a:pPr marL="0" indent="0" algn="r" rtl="1">
              <a:buNone/>
            </a:pPr>
            <a:r>
              <a:rPr lang="fa-IR" b="1" dirty="0" smtClean="0">
                <a:cs typeface="B Nazanin" pitchFamily="2" charset="-78"/>
              </a:rPr>
              <a:t>1.</a:t>
            </a:r>
            <a:r>
              <a:rPr lang="fa-IR" b="1" dirty="0">
                <a:cs typeface="B Nazanin" pitchFamily="2" charset="-78"/>
              </a:rPr>
              <a:t>	مدیریت زمان که سرعت مناسب ارائه محتوای درس و انجام فعالیت های یادگیری را تعیین می کند.</a:t>
            </a:r>
          </a:p>
          <a:p>
            <a:pPr marL="0" indent="0" algn="r" rtl="1">
              <a:buNone/>
            </a:pPr>
            <a:r>
              <a:rPr lang="fa-IR" b="1" dirty="0" smtClean="0">
                <a:cs typeface="B Nazanin" pitchFamily="2" charset="-78"/>
              </a:rPr>
              <a:t>2.	ارائه </a:t>
            </a:r>
            <a:r>
              <a:rPr lang="fa-IR" b="1" dirty="0">
                <a:cs typeface="B Nazanin" pitchFamily="2" charset="-78"/>
              </a:rPr>
              <a:t>بازخورد تحصیلی اثر </a:t>
            </a:r>
            <a:r>
              <a:rPr lang="fa-IR" b="1" dirty="0" smtClean="0">
                <a:cs typeface="B Nazanin" pitchFamily="2" charset="-78"/>
              </a:rPr>
              <a:t>بخش</a:t>
            </a:r>
          </a:p>
          <a:p>
            <a:pPr marL="0" indent="0" algn="r" rtl="1">
              <a:buNone/>
            </a:pPr>
            <a:r>
              <a:rPr lang="fa-IR" b="1" dirty="0" smtClean="0">
                <a:cs typeface="B Nazanin" pitchFamily="2" charset="-78"/>
              </a:rPr>
              <a:t>3- کارکردهای تدریس مثل توجه به پیش نیازها ،ارائه تمرین هدایت شده</a:t>
            </a:r>
            <a:endParaRPr lang="fa-IR" b="1" dirty="0">
              <a:cs typeface="B Nazanin" pitchFamily="2" charset="-78"/>
            </a:endParaRPr>
          </a:p>
          <a:p>
            <a:pPr algn="r" rtl="1"/>
            <a:r>
              <a:rPr lang="fa-IR" b="1" dirty="0" smtClean="0">
                <a:cs typeface="B Nazanin" pitchFamily="2" charset="-78"/>
              </a:rPr>
              <a:t>معلم </a:t>
            </a:r>
            <a:r>
              <a:rPr lang="fa-IR" b="1" dirty="0">
                <a:cs typeface="B Nazanin" pitchFamily="2" charset="-78"/>
              </a:rPr>
              <a:t>اثربخش خوب می داند که مدیریت کلاسی اساسا فرآیند کاهش بدرفتاری نیست، بلکه بیشتر فرآیندی برای ارتقای سطح رفتار مناسب است.</a:t>
            </a:r>
          </a:p>
          <a:p>
            <a:pPr algn="r" rtl="1"/>
            <a:endParaRPr lang="en-US" dirty="0"/>
          </a:p>
        </p:txBody>
      </p:sp>
    </p:spTree>
    <p:extLst>
      <p:ext uri="{BB962C8B-B14F-4D97-AF65-F5344CB8AC3E}">
        <p14:creationId xmlns:p14="http://schemas.microsoft.com/office/powerpoint/2010/main" xmlns="" val="310596960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3">
                                            <p:txEl>
                                              <p:pRg st="0" end="0"/>
                                            </p:txEl>
                                          </p:spTgt>
                                        </p:tgtEl>
                                        <p:attrNameLst>
                                          <p:attrName>r</p:attrName>
                                        </p:attrNameLst>
                                      </p:cBhvr>
                                    </p:animRot>
                                    <p:animRot by="-240000">
                                      <p:cBhvr>
                                        <p:cTn id="12" dur="200" fill="hold">
                                          <p:stCondLst>
                                            <p:cond delay="200"/>
                                          </p:stCondLst>
                                        </p:cTn>
                                        <p:tgtEl>
                                          <p:spTgt spid="3">
                                            <p:txEl>
                                              <p:pRg st="0" end="0"/>
                                            </p:txEl>
                                          </p:spTgt>
                                        </p:tgtEl>
                                        <p:attrNameLst>
                                          <p:attrName>r</p:attrName>
                                        </p:attrNameLst>
                                      </p:cBhvr>
                                    </p:animRot>
                                    <p:animRot by="240000">
                                      <p:cBhvr>
                                        <p:cTn id="13" dur="200" fill="hold">
                                          <p:stCondLst>
                                            <p:cond delay="400"/>
                                          </p:stCondLst>
                                        </p:cTn>
                                        <p:tgtEl>
                                          <p:spTgt spid="3">
                                            <p:txEl>
                                              <p:pRg st="0" end="0"/>
                                            </p:txEl>
                                          </p:spTgt>
                                        </p:tgtEl>
                                        <p:attrNameLst>
                                          <p:attrName>r</p:attrName>
                                        </p:attrNameLst>
                                      </p:cBhvr>
                                    </p:animRot>
                                    <p:animRot by="-240000">
                                      <p:cBhvr>
                                        <p:cTn id="14" dur="200" fill="hold">
                                          <p:stCondLst>
                                            <p:cond delay="600"/>
                                          </p:stCondLst>
                                        </p:cTn>
                                        <p:tgtEl>
                                          <p:spTgt spid="3">
                                            <p:txEl>
                                              <p:pRg st="0" end="0"/>
                                            </p:txEl>
                                          </p:spTgt>
                                        </p:tgtEl>
                                        <p:attrNameLst>
                                          <p:attrName>r</p:attrName>
                                        </p:attrNameLst>
                                      </p:cBhvr>
                                    </p:animRot>
                                    <p:animRot by="120000">
                                      <p:cBhvr>
                                        <p:cTn id="15" dur="200" fill="hold">
                                          <p:stCondLst>
                                            <p:cond delay="800"/>
                                          </p:stCondLst>
                                        </p:cTn>
                                        <p:tgtEl>
                                          <p:spTgt spid="3">
                                            <p:txEl>
                                              <p:pRg st="0" end="0"/>
                                            </p:txEl>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circle(in)">
                                      <p:cBhvr>
                                        <p:cTn id="4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a:cs typeface="B Nazanin" pitchFamily="2" charset="-78"/>
              </a:rPr>
              <a:t>تدوین و اجرای قواعد:</a:t>
            </a:r>
            <a:endParaRPr lang="en-US" b="1" dirty="0">
              <a:cs typeface="B Nazanin" pitchFamily="2" charset="-78"/>
            </a:endParaRPr>
          </a:p>
        </p:txBody>
      </p:sp>
      <p:sp>
        <p:nvSpPr>
          <p:cNvPr id="3" name="Content Placeholder 2"/>
          <p:cNvSpPr>
            <a:spLocks noGrp="1"/>
          </p:cNvSpPr>
          <p:nvPr>
            <p:ph sz="quarter" idx="1"/>
          </p:nvPr>
        </p:nvSpPr>
        <p:spPr>
          <a:xfrm>
            <a:off x="1143000" y="1600200"/>
            <a:ext cx="7772400" cy="1066800"/>
          </a:xfrm>
        </p:spPr>
        <p:txBody>
          <a:bodyPr/>
          <a:lstStyle/>
          <a:p>
            <a:pPr algn="ctr" rtl="1"/>
            <a:r>
              <a:rPr lang="fa-IR" b="1" dirty="0">
                <a:cs typeface="B Nazanin" pitchFamily="2" charset="-78"/>
              </a:rPr>
              <a:t>تدوین و اجرای قواعد در کلاس درس هم دارای ارزش آموزشی و هم دارای ارزش مدیریتی </a:t>
            </a:r>
            <a:r>
              <a:rPr lang="fa-IR" b="1" dirty="0" smtClean="0">
                <a:cs typeface="B Nazanin" pitchFamily="2" charset="-78"/>
              </a:rPr>
              <a:t>است.</a:t>
            </a:r>
            <a:endParaRPr lang="en-US" b="1" dirty="0">
              <a:cs typeface="B Nazanin" pitchFamily="2" charset="-78"/>
            </a:endParaRPr>
          </a:p>
        </p:txBody>
      </p:sp>
      <p:sp>
        <p:nvSpPr>
          <p:cNvPr id="4" name="TextBox 3"/>
          <p:cNvSpPr txBox="1"/>
          <p:nvPr/>
        </p:nvSpPr>
        <p:spPr>
          <a:xfrm>
            <a:off x="4184932" y="2514600"/>
            <a:ext cx="3810659" cy="2677656"/>
          </a:xfrm>
          <a:prstGeom prst="rect">
            <a:avLst/>
          </a:prstGeom>
          <a:noFill/>
        </p:spPr>
        <p:txBody>
          <a:bodyPr wrap="none" rtlCol="0">
            <a:spAutoFit/>
          </a:bodyPr>
          <a:lstStyle/>
          <a:p>
            <a:pPr algn="r" rtl="1"/>
            <a:r>
              <a:rPr lang="fa-IR" sz="2400" b="1" dirty="0">
                <a:cs typeface="B Nazanin" pitchFamily="2" charset="-78"/>
              </a:rPr>
              <a:t>مثال:</a:t>
            </a:r>
            <a:endParaRPr lang="en-US" sz="2400" b="1" dirty="0">
              <a:cs typeface="B Nazanin" pitchFamily="2" charset="-78"/>
            </a:endParaRPr>
          </a:p>
          <a:p>
            <a:pPr marL="342900" lvl="0" indent="-342900" algn="r" rtl="1">
              <a:buFont typeface="Arial" pitchFamily="34" charset="0"/>
              <a:buChar char="•"/>
            </a:pPr>
            <a:r>
              <a:rPr lang="fa-IR" sz="2400" b="1" dirty="0" smtClean="0">
                <a:cs typeface="B Nazanin" pitchFamily="2" charset="-78"/>
              </a:rPr>
              <a:t>برای </a:t>
            </a:r>
            <a:r>
              <a:rPr lang="fa-IR" sz="2400" b="1" dirty="0">
                <a:cs typeface="B Nazanin" pitchFamily="2" charset="-78"/>
              </a:rPr>
              <a:t>حرف زدن دست بلند </a:t>
            </a:r>
            <a:r>
              <a:rPr lang="fa-IR" sz="2400" b="1" dirty="0" smtClean="0">
                <a:cs typeface="B Nazanin" pitchFamily="2" charset="-78"/>
              </a:rPr>
              <a:t>کند.</a:t>
            </a:r>
            <a:endParaRPr lang="en-US" sz="2400" b="1" dirty="0">
              <a:cs typeface="B Nazanin" pitchFamily="2" charset="-78"/>
            </a:endParaRPr>
          </a:p>
          <a:p>
            <a:pPr marL="342900" lvl="0" indent="-342900" algn="r" rtl="1">
              <a:buFont typeface="Arial" pitchFamily="34" charset="0"/>
              <a:buChar char="•"/>
            </a:pPr>
            <a:r>
              <a:rPr lang="fa-IR" sz="2400" b="1" dirty="0">
                <a:cs typeface="B Nazanin" pitchFamily="2" charset="-78"/>
              </a:rPr>
              <a:t>بدون اجازه حرف </a:t>
            </a:r>
            <a:r>
              <a:rPr lang="fa-IR" sz="2400" b="1" dirty="0" smtClean="0">
                <a:cs typeface="B Nazanin" pitchFamily="2" charset="-78"/>
              </a:rPr>
              <a:t>نزند.</a:t>
            </a:r>
            <a:endParaRPr lang="en-US" sz="2400" b="1" dirty="0">
              <a:cs typeface="B Nazanin" pitchFamily="2" charset="-78"/>
            </a:endParaRPr>
          </a:p>
          <a:p>
            <a:pPr marL="342900" lvl="0" indent="-342900" algn="r" rtl="1">
              <a:buFont typeface="Arial" pitchFamily="34" charset="0"/>
              <a:buChar char="•"/>
            </a:pPr>
            <a:r>
              <a:rPr lang="fa-IR" sz="2400" b="1" dirty="0">
                <a:cs typeface="B Nazanin" pitchFamily="2" charset="-78"/>
              </a:rPr>
              <a:t>سر کلاس چیزی </a:t>
            </a:r>
            <a:r>
              <a:rPr lang="fa-IR" sz="2400" b="1" dirty="0" smtClean="0">
                <a:cs typeface="B Nazanin" pitchFamily="2" charset="-78"/>
              </a:rPr>
              <a:t>نخورند.</a:t>
            </a:r>
            <a:endParaRPr lang="en-US" sz="2400" b="1" dirty="0">
              <a:cs typeface="B Nazanin" pitchFamily="2" charset="-78"/>
            </a:endParaRPr>
          </a:p>
          <a:p>
            <a:pPr marL="342900" lvl="0" indent="-342900" algn="r" rtl="1">
              <a:buFont typeface="Arial" pitchFamily="34" charset="0"/>
              <a:buChar char="•"/>
            </a:pPr>
            <a:r>
              <a:rPr lang="fa-IR" sz="2400" b="1" dirty="0">
                <a:cs typeface="B Nazanin" pitchFamily="2" charset="-78"/>
              </a:rPr>
              <a:t>کتاب را به آرامی ورق </a:t>
            </a:r>
            <a:r>
              <a:rPr lang="fa-IR" sz="2400" b="1" dirty="0" smtClean="0">
                <a:cs typeface="B Nazanin" pitchFamily="2" charset="-78"/>
              </a:rPr>
              <a:t>بزنند.</a:t>
            </a:r>
            <a:endParaRPr lang="en-US" sz="2400" b="1" dirty="0">
              <a:cs typeface="B Nazanin" pitchFamily="2" charset="-78"/>
            </a:endParaRPr>
          </a:p>
          <a:p>
            <a:pPr marL="342900" indent="-342900" algn="r" rtl="1">
              <a:buFont typeface="Arial" pitchFamily="34" charset="0"/>
              <a:buChar char="•"/>
            </a:pPr>
            <a:r>
              <a:rPr lang="fa-IR" sz="2400" b="1" dirty="0">
                <a:cs typeface="B Nazanin" pitchFamily="2" charset="-78"/>
              </a:rPr>
              <a:t>پایت را محکم به زمین </a:t>
            </a:r>
            <a:r>
              <a:rPr lang="fa-IR" sz="2400" b="1" dirty="0" smtClean="0">
                <a:cs typeface="B Nazanin" pitchFamily="2" charset="-78"/>
              </a:rPr>
              <a:t>نزن.</a:t>
            </a:r>
          </a:p>
          <a:p>
            <a:pPr lvl="0"/>
            <a:r>
              <a:rPr lang="fa-IR" sz="2400" b="1" dirty="0" smtClean="0">
                <a:cs typeface="B Nazanin" pitchFamily="2" charset="-78"/>
              </a:rPr>
              <a:t>برای دستشویی رفتن بدون اجازه دادن حرف بزنند.</a:t>
            </a:r>
            <a:endParaRPr lang="en-US" sz="2400" b="1" dirty="0" smtClean="0">
              <a:cs typeface="B Nazanin" pitchFamily="2" charset="-78"/>
            </a:endParaRPr>
          </a:p>
        </p:txBody>
      </p:sp>
      <p:sp>
        <p:nvSpPr>
          <p:cNvPr id="6" name="TextBox 5"/>
          <p:cNvSpPr txBox="1"/>
          <p:nvPr/>
        </p:nvSpPr>
        <p:spPr>
          <a:xfrm>
            <a:off x="1053126" y="5410200"/>
            <a:ext cx="8090874" cy="1384995"/>
          </a:xfrm>
          <a:prstGeom prst="rect">
            <a:avLst/>
          </a:prstGeom>
          <a:noFill/>
        </p:spPr>
        <p:txBody>
          <a:bodyPr wrap="square" rtlCol="0">
            <a:spAutoFit/>
          </a:bodyPr>
          <a:lstStyle/>
          <a:p>
            <a:pPr algn="r" rtl="1"/>
            <a:r>
              <a:rPr lang="fa-IR" sz="2800" b="1" dirty="0" smtClean="0">
                <a:cs typeface="B Nazanin" pitchFamily="2" charset="-78"/>
              </a:rPr>
              <a:t>این قواعد باید در ابتدای سال تحصیلی به دانش آموزان ارائه شود یا نوشته گردد و </a:t>
            </a:r>
          </a:p>
          <a:p>
            <a:pPr algn="r" rtl="1"/>
            <a:r>
              <a:rPr lang="fa-IR" sz="2800" b="1" dirty="0" smtClean="0">
                <a:cs typeface="B Nazanin" pitchFamily="2" charset="-78"/>
              </a:rPr>
              <a:t>در برخورد باید عمل انجام شده مورد بازخواست قرار گیرد نه فرد</a:t>
            </a:r>
            <a:r>
              <a:rPr lang="fa-IR" sz="2400" dirty="0" smtClean="0">
                <a:cs typeface="B Nazanin" pitchFamily="2" charset="-78"/>
              </a:rPr>
              <a:t>.</a:t>
            </a:r>
            <a:endParaRPr lang="en-US" sz="2400" dirty="0">
              <a:cs typeface="B Nazanin" pitchFamily="2" charset="-78"/>
            </a:endParaRPr>
          </a:p>
        </p:txBody>
      </p:sp>
    </p:spTree>
    <p:extLst>
      <p:ext uri="{BB962C8B-B14F-4D97-AF65-F5344CB8AC3E}">
        <p14:creationId xmlns:p14="http://schemas.microsoft.com/office/powerpoint/2010/main" xmlns="" val="393330589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2" dur="500"/>
                                        <p:tgtEl>
                                          <p:spTgt spid="4">
                                            <p:txEl>
                                              <p:pRg st="0" end="0"/>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5" dur="500"/>
                                        <p:tgtEl>
                                          <p:spTgt spid="4">
                                            <p:txEl>
                                              <p:pRg st="1" end="1"/>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8" dur="500"/>
                                        <p:tgtEl>
                                          <p:spTgt spid="4">
                                            <p:txEl>
                                              <p:pRg st="2" end="2"/>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randombar(horizontal)">
                                      <p:cBhvr>
                                        <p:cTn id="31" dur="500"/>
                                        <p:tgtEl>
                                          <p:spTgt spid="4">
                                            <p:txEl>
                                              <p:pRg st="3" end="3"/>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randombar(horizontal)">
                                      <p:cBhvr>
                                        <p:cTn id="34" dur="500"/>
                                        <p:tgtEl>
                                          <p:spTgt spid="4">
                                            <p:txEl>
                                              <p:pRg st="4" end="4"/>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7" dur="500"/>
                                        <p:tgtEl>
                                          <p:spTgt spid="4">
                                            <p:txEl>
                                              <p:pRg st="5" end="5"/>
                                            </p:txEl>
                                          </p:spTgt>
                                        </p:tgtEl>
                                      </p:cBhvr>
                                    </p:animEffect>
                                  </p:childTnLst>
                                </p:cTn>
                              </p:par>
                              <p:par>
                                <p:cTn id="38" presetID="14" presetClass="entr" presetSubtype="10" fill="hold" nodeType="with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animEffect transition="in" filter="randombar(horizontal)">
                                      <p:cBhvr>
                                        <p:cTn id="40" dur="500"/>
                                        <p:tgtEl>
                                          <p:spTgt spid="4">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6">
                                            <p:txEl>
                                              <p:pRg st="0" end="0"/>
                                            </p:txEl>
                                          </p:spTgt>
                                        </p:tgtEl>
                                        <p:attrNameLst>
                                          <p:attrName>style.visibility</p:attrName>
                                        </p:attrNameLst>
                                      </p:cBhvr>
                                      <p:to>
                                        <p:strVal val="visible"/>
                                      </p:to>
                                    </p:set>
                                    <p:anim calcmode="lin" valueType="num">
                                      <p:cBhvr additive="base">
                                        <p:cTn id="4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0" end="0"/>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6">
                                            <p:txEl>
                                              <p:pRg st="1" end="1"/>
                                            </p:txEl>
                                          </p:spTgt>
                                        </p:tgtEl>
                                        <p:attrNameLst>
                                          <p:attrName>style.visibility</p:attrName>
                                        </p:attrNameLst>
                                      </p:cBhvr>
                                      <p:to>
                                        <p:strVal val="visible"/>
                                      </p:to>
                                    </p:set>
                                    <p:anim calcmode="lin" valueType="num">
                                      <p:cBhvr additive="base">
                                        <p:cTn id="4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800" b="1" dirty="0">
                <a:cs typeface="B Nazanin" pitchFamily="2" charset="-78"/>
              </a:rPr>
              <a:t>مدیریت مداخلات</a:t>
            </a:r>
            <a:endParaRPr lang="en-US" sz="4800" b="1" dirty="0">
              <a:cs typeface="B Nazanin" pitchFamily="2" charset="-78"/>
            </a:endParaRPr>
          </a:p>
        </p:txBody>
      </p:sp>
      <p:sp>
        <p:nvSpPr>
          <p:cNvPr id="3" name="Content Placeholder 2"/>
          <p:cNvSpPr>
            <a:spLocks noGrp="1"/>
          </p:cNvSpPr>
          <p:nvPr>
            <p:ph sz="quarter" idx="1"/>
          </p:nvPr>
        </p:nvSpPr>
        <p:spPr>
          <a:xfrm>
            <a:off x="1066800" y="1600200"/>
            <a:ext cx="7848600" cy="2438400"/>
          </a:xfrm>
        </p:spPr>
        <p:txBody>
          <a:bodyPr>
            <a:normAutofit fontScale="70000" lnSpcReduction="20000"/>
          </a:bodyPr>
          <a:lstStyle/>
          <a:p>
            <a:pPr algn="ctr" rtl="1"/>
            <a:r>
              <a:rPr lang="fa-IR" b="1" dirty="0">
                <a:cs typeface="B Nazanin" pitchFamily="2" charset="-78"/>
              </a:rPr>
              <a:t>فرآیند کلاسی با زیر نظر قرار گرفتن رفتار دانش آموز و مداخله به هنگام ضرورت یکی از مهم ترین ارکان مدیریت کلاس اثر بخش است.</a:t>
            </a:r>
          </a:p>
          <a:p>
            <a:pPr algn="ctr" rtl="1"/>
            <a:r>
              <a:rPr lang="fa-IR" b="1" dirty="0">
                <a:cs typeface="B Nazanin" pitchFamily="2" charset="-78"/>
              </a:rPr>
              <a:t>اگر قوائد به طور موثر تدوین شده باشند و اگر فرآیند آموزشی مناسبی در کلاس حاکم گردد از میزان نیاز به مداخله کاسته می شود.</a:t>
            </a:r>
          </a:p>
          <a:p>
            <a:pPr algn="ctr" rtl="1"/>
            <a:r>
              <a:rPr lang="fa-IR" b="1" dirty="0">
                <a:cs typeface="B Nazanin" pitchFamily="2" charset="-78"/>
              </a:rPr>
              <a:t>اما در بعضی مواقع باز نیاز به مداخله هست که معلم مجبور است با آنها مقابله </a:t>
            </a:r>
            <a:r>
              <a:rPr lang="fa-IR" b="1" dirty="0" smtClean="0">
                <a:cs typeface="B Nazanin" pitchFamily="2" charset="-78"/>
              </a:rPr>
              <a:t>کند.</a:t>
            </a:r>
            <a:endParaRPr lang="fa-IR" b="1" dirty="0">
              <a:cs typeface="B Nazanin" pitchFamily="2" charset="-78"/>
            </a:endParaRPr>
          </a:p>
          <a:p>
            <a:pPr algn="just" rtl="1"/>
            <a:endParaRPr lang="en-US" dirty="0"/>
          </a:p>
        </p:txBody>
      </p:sp>
      <p:sp>
        <p:nvSpPr>
          <p:cNvPr id="4" name="TextBox 3"/>
          <p:cNvSpPr txBox="1"/>
          <p:nvPr/>
        </p:nvSpPr>
        <p:spPr>
          <a:xfrm>
            <a:off x="5336990" y="4038600"/>
            <a:ext cx="2834494" cy="2616101"/>
          </a:xfrm>
          <a:prstGeom prst="rect">
            <a:avLst/>
          </a:prstGeom>
          <a:noFill/>
        </p:spPr>
        <p:txBody>
          <a:bodyPr wrap="none" rtlCol="0">
            <a:spAutoFit/>
          </a:bodyPr>
          <a:lstStyle/>
          <a:p>
            <a:pPr algn="r" rtl="1"/>
            <a:r>
              <a:rPr lang="fa-IR" sz="2800" b="1" dirty="0">
                <a:cs typeface="B Nazanin" pitchFamily="2" charset="-78"/>
              </a:rPr>
              <a:t>مثال:</a:t>
            </a:r>
            <a:endParaRPr lang="en-US" sz="2800" b="1" dirty="0">
              <a:cs typeface="B Nazanin" pitchFamily="2" charset="-78"/>
            </a:endParaRPr>
          </a:p>
          <a:p>
            <a:pPr marL="342900" indent="-342900" algn="r" rtl="1">
              <a:buFont typeface="Arial" pitchFamily="34" charset="0"/>
              <a:buChar char="•"/>
            </a:pPr>
            <a:r>
              <a:rPr lang="fa-IR" sz="2800" b="1" dirty="0">
                <a:cs typeface="B Nazanin" pitchFamily="2" charset="-78"/>
              </a:rPr>
              <a:t>تاخیر در ورود به کلاس </a:t>
            </a:r>
            <a:endParaRPr lang="fa-IR" sz="2800" b="1" dirty="0" smtClean="0">
              <a:cs typeface="B Nazanin" pitchFamily="2" charset="-78"/>
            </a:endParaRPr>
          </a:p>
          <a:p>
            <a:pPr marL="342900" indent="-342900" algn="r" rtl="1">
              <a:buFont typeface="Arial" pitchFamily="34" charset="0"/>
              <a:buChar char="•"/>
            </a:pPr>
            <a:r>
              <a:rPr lang="fa-IR" sz="2800" b="1" dirty="0" smtClean="0">
                <a:cs typeface="B Nazanin" pitchFamily="2" charset="-78"/>
              </a:rPr>
              <a:t> </a:t>
            </a:r>
            <a:r>
              <a:rPr lang="fa-IR" sz="2800" b="1" dirty="0">
                <a:cs typeface="B Nazanin" pitchFamily="2" charset="-78"/>
              </a:rPr>
              <a:t>فراموش کردن دفتر و </a:t>
            </a:r>
            <a:r>
              <a:rPr lang="fa-IR" sz="2800" b="1" dirty="0" smtClean="0">
                <a:cs typeface="B Nazanin" pitchFamily="2" charset="-78"/>
              </a:rPr>
              <a:t>کتاب</a:t>
            </a:r>
          </a:p>
          <a:p>
            <a:pPr marL="342900" indent="-342900" algn="r" rtl="1">
              <a:buFont typeface="Arial" pitchFamily="34" charset="0"/>
              <a:buChar char="•"/>
            </a:pPr>
            <a:r>
              <a:rPr lang="fa-IR" sz="2800" b="1" dirty="0" smtClean="0">
                <a:cs typeface="B Nazanin" pitchFamily="2" charset="-78"/>
              </a:rPr>
              <a:t>بی </a:t>
            </a:r>
            <a:r>
              <a:rPr lang="fa-IR" sz="2800" b="1" dirty="0">
                <a:cs typeface="B Nazanin" pitchFamily="2" charset="-78"/>
              </a:rPr>
              <a:t>توجهی یا </a:t>
            </a:r>
            <a:r>
              <a:rPr lang="fa-IR" sz="2800" b="1" dirty="0" smtClean="0">
                <a:cs typeface="B Nazanin" pitchFamily="2" charset="-78"/>
              </a:rPr>
              <a:t>بازیگوشی</a:t>
            </a:r>
          </a:p>
          <a:p>
            <a:pPr marL="342900" indent="-342900" algn="r" rtl="1">
              <a:buFont typeface="Arial" pitchFamily="34" charset="0"/>
              <a:buChar char="•"/>
            </a:pPr>
            <a:r>
              <a:rPr lang="fa-IR" sz="2800" b="1" dirty="0" smtClean="0">
                <a:cs typeface="B Nazanin" pitchFamily="2" charset="-78"/>
              </a:rPr>
              <a:t>حرف </a:t>
            </a:r>
            <a:r>
              <a:rPr lang="fa-IR" sz="2800" b="1" dirty="0">
                <a:cs typeface="B Nazanin" pitchFamily="2" charset="-78"/>
              </a:rPr>
              <a:t>زدن و ...</a:t>
            </a:r>
            <a:endParaRPr lang="en-US" sz="2800" b="1" dirty="0">
              <a:cs typeface="B Nazanin" pitchFamily="2" charset="-78"/>
            </a:endParaRPr>
          </a:p>
          <a:p>
            <a:pPr algn="r"/>
            <a:endParaRPr lang="en-US" sz="2400" b="1" dirty="0"/>
          </a:p>
        </p:txBody>
      </p:sp>
    </p:spTree>
    <p:extLst>
      <p:ext uri="{BB962C8B-B14F-4D97-AF65-F5344CB8AC3E}">
        <p14:creationId xmlns:p14="http://schemas.microsoft.com/office/powerpoint/2010/main" xmlns="" val="27485376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 calcmode="lin" valueType="num">
                                      <p:cBhvr>
                                        <p:cTn id="30"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1"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32"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33" dur="1000"/>
                                        <p:tgtEl>
                                          <p:spTgt spid="4">
                                            <p:txEl>
                                              <p:pRg st="0" end="0"/>
                                            </p:txEl>
                                          </p:spTgt>
                                        </p:tgtEl>
                                      </p:cBhvr>
                                    </p:animEffect>
                                  </p:childTnLst>
                                </p:cTn>
                              </p:par>
                              <p:par>
                                <p:cTn id="34" presetID="31" presetClass="entr" presetSubtype="0" fill="hold" nodeType="with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 calcmode="lin" valueType="num">
                                      <p:cBhvr>
                                        <p:cTn id="36"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7"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38"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39" dur="1000"/>
                                        <p:tgtEl>
                                          <p:spTgt spid="4">
                                            <p:txEl>
                                              <p:pRg st="1" end="1"/>
                                            </p:txEl>
                                          </p:spTgt>
                                        </p:tgtEl>
                                      </p:cBhvr>
                                    </p:animEffect>
                                  </p:childTnLst>
                                </p:cTn>
                              </p:par>
                              <p:par>
                                <p:cTn id="40" presetID="31" presetClass="entr" presetSubtype="0" fill="hold" nodeType="with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 calcmode="lin" valueType="num">
                                      <p:cBhvr>
                                        <p:cTn id="42"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43"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44"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45" dur="1000"/>
                                        <p:tgtEl>
                                          <p:spTgt spid="4">
                                            <p:txEl>
                                              <p:pRg st="2" end="2"/>
                                            </p:txEl>
                                          </p:spTgt>
                                        </p:tgtEl>
                                      </p:cBhvr>
                                    </p:animEffect>
                                  </p:childTnLst>
                                </p:cTn>
                              </p:par>
                              <p:par>
                                <p:cTn id="46" presetID="31" presetClass="entr" presetSubtype="0" fill="hold" nodeType="withEffect">
                                  <p:stCondLst>
                                    <p:cond delay="0"/>
                                  </p:stCondLst>
                                  <p:childTnLst>
                                    <p:set>
                                      <p:cBhvr>
                                        <p:cTn id="47" dur="1" fill="hold">
                                          <p:stCondLst>
                                            <p:cond delay="0"/>
                                          </p:stCondLst>
                                        </p:cTn>
                                        <p:tgtEl>
                                          <p:spTgt spid="4">
                                            <p:txEl>
                                              <p:pRg st="3" end="3"/>
                                            </p:txEl>
                                          </p:spTgt>
                                        </p:tgtEl>
                                        <p:attrNameLst>
                                          <p:attrName>style.visibility</p:attrName>
                                        </p:attrNameLst>
                                      </p:cBhvr>
                                      <p:to>
                                        <p:strVal val="visible"/>
                                      </p:to>
                                    </p:set>
                                    <p:anim calcmode="lin" valueType="num">
                                      <p:cBhvr>
                                        <p:cTn id="48"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49"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50"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51" dur="1000"/>
                                        <p:tgtEl>
                                          <p:spTgt spid="4">
                                            <p:txEl>
                                              <p:pRg st="3" end="3"/>
                                            </p:txEl>
                                          </p:spTgt>
                                        </p:tgtEl>
                                      </p:cBhvr>
                                    </p:animEffect>
                                  </p:childTnLst>
                                </p:cTn>
                              </p:par>
                              <p:par>
                                <p:cTn id="52" presetID="31" presetClass="entr" presetSubtype="0" fill="hold" nodeType="withEffect">
                                  <p:stCondLst>
                                    <p:cond delay="0"/>
                                  </p:stCondLst>
                                  <p:childTnLst>
                                    <p:set>
                                      <p:cBhvr>
                                        <p:cTn id="53" dur="1" fill="hold">
                                          <p:stCondLst>
                                            <p:cond delay="0"/>
                                          </p:stCondLst>
                                        </p:cTn>
                                        <p:tgtEl>
                                          <p:spTgt spid="4">
                                            <p:txEl>
                                              <p:pRg st="4" end="4"/>
                                            </p:txEl>
                                          </p:spTgt>
                                        </p:tgtEl>
                                        <p:attrNameLst>
                                          <p:attrName>style.visibility</p:attrName>
                                        </p:attrNameLst>
                                      </p:cBhvr>
                                      <p:to>
                                        <p:strVal val="visible"/>
                                      </p:to>
                                    </p:set>
                                    <p:anim calcmode="lin" valueType="num">
                                      <p:cBhvr>
                                        <p:cTn id="54"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55"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56"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57"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11">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2">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111</Template>
  <TotalTime>182</TotalTime>
  <Words>1424</Words>
  <Application>Microsoft Office PowerPoint</Application>
  <PresentationFormat>On-screen Show (4:3)</PresentationFormat>
  <Paragraphs>162</Paragraphs>
  <Slides>24</Slides>
  <Notes>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24</vt:i4>
      </vt:variant>
    </vt:vector>
  </HeadingPairs>
  <TitlesOfParts>
    <vt:vector size="41" baseType="lpstr">
      <vt:lpstr>Arial</vt:lpstr>
      <vt:lpstr>Georgia</vt:lpstr>
      <vt:lpstr>B Baran</vt:lpstr>
      <vt:lpstr>B Hamid</vt:lpstr>
      <vt:lpstr>B Elham</vt:lpstr>
      <vt:lpstr>B Mitra</vt:lpstr>
      <vt:lpstr>B Davat</vt:lpstr>
      <vt:lpstr>B Mah</vt:lpstr>
      <vt:lpstr>B Arabic Style</vt:lpstr>
      <vt:lpstr>Times New Roman</vt:lpstr>
      <vt:lpstr>Wingdings 2</vt:lpstr>
      <vt:lpstr>B Nazanin</vt:lpstr>
      <vt:lpstr>2  Nazanin</vt:lpstr>
      <vt:lpstr>Wingdings</vt:lpstr>
      <vt:lpstr>Verdana</vt:lpstr>
      <vt:lpstr>Calibri</vt:lpstr>
      <vt:lpstr>111</vt:lpstr>
      <vt:lpstr>بسم الله الرحمن الرحیم</vt:lpstr>
      <vt:lpstr>دانشگاه فرهنگیان امام خمینی ( ره )گرگان</vt:lpstr>
      <vt:lpstr>Slide 3</vt:lpstr>
      <vt:lpstr>تفاوت مفهوم مدیریت کلاس و انضباط</vt:lpstr>
      <vt:lpstr>شیوه های مدیریت در کلاس چند پایه </vt:lpstr>
      <vt:lpstr>مفاهیم عمده در مدیریت کلاس:</vt:lpstr>
      <vt:lpstr>توان آموزشی:</vt:lpstr>
      <vt:lpstr>تدوین و اجرای قواعد:</vt:lpstr>
      <vt:lpstr>مدیریت مداخلات</vt:lpstr>
      <vt:lpstr>گرایش و میل دانش آموز به بدرفتاری به میزان زیادی به برداشت او و میزان پذیرش معلم به عنوان مدیر کلاسی بستگی دارد به دیگر سخن هر اندازه دانش آموز معلم را به عنوان مدیر کلاس بپذیرد از میزان بدرفتاری کاسته می شود.</vt:lpstr>
      <vt:lpstr>شکست مدیریت کلاسی زمانی است که معلم دانش آموزان را به دلیل بدرفتاری به مدیر ارجا دهد.</vt:lpstr>
      <vt:lpstr>Slide 12</vt:lpstr>
      <vt:lpstr>راه حل:  بهتر این است که آن دانش آموز موقعی که معلم مشغول بررسی تکالیف دیگر دانش آموزان است یک یا دو تمرین را همان جا انجام دهد تا معلوم شود که علت انجام ندادن تکلیف چه بوده است؟ شاید دانش آموز نتوانسته تکالیفش را انجام دهد، بلد نبوده...</vt:lpstr>
      <vt:lpstr>Slide 14</vt:lpstr>
      <vt:lpstr>اگر دانش آموز به دلیل اینکه تکالیف خود را انجام نداد، دائما مورد سرزنش قرار بگیرد باعث می شود دانش آموز به آن سرزنش عادت کرده و معلم نیز به هدف خود نمی رسد.</vt:lpstr>
      <vt:lpstr>تبیین قواعد در قالب رفتارهای مطلوب مورد انتظار </vt:lpstr>
      <vt:lpstr> کلاس آزاد و کلاسی که با تهدید ساکت و آرام شده باشد محیط مناسبی برای یادگیری نخواهد بود. </vt:lpstr>
      <vt:lpstr>Slide 18</vt:lpstr>
      <vt:lpstr>سازماندهی فیزیکی کلاس درس </vt:lpstr>
      <vt:lpstr>چیدمان و نحوه نشستن دانش آموزان در کلاس </vt:lpstr>
      <vt:lpstr>یو شکل</vt:lpstr>
      <vt:lpstr>چیدمان کلاس درس</vt:lpstr>
      <vt:lpstr>قوی Aمتوسط BضعیفW</vt:lpstr>
      <vt:lpstr>دانش آموزان پایه بالاتر و پایین تر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taha</dc:creator>
  <cp:lastModifiedBy>Hooshmand</cp:lastModifiedBy>
  <cp:revision>28</cp:revision>
  <dcterms:created xsi:type="dcterms:W3CDTF">2015-01-04T11:07:52Z</dcterms:created>
  <dcterms:modified xsi:type="dcterms:W3CDTF">2020-04-17T10:23:01Z</dcterms:modified>
</cp:coreProperties>
</file>