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61" r:id="rId2"/>
    <p:sldId id="262" r:id="rId3"/>
    <p:sldId id="263" r:id="rId4"/>
    <p:sldId id="299" r:id="rId5"/>
    <p:sldId id="265" r:id="rId6"/>
    <p:sldId id="266" r:id="rId7"/>
    <p:sldId id="267" r:id="rId8"/>
    <p:sldId id="268" r:id="rId9"/>
    <p:sldId id="269" r:id="rId10"/>
    <p:sldId id="271" r:id="rId11"/>
    <p:sldId id="272" r:id="rId12"/>
    <p:sldId id="273" r:id="rId13"/>
    <p:sldId id="274" r:id="rId14"/>
    <p:sldId id="301" r:id="rId15"/>
    <p:sldId id="300"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4" r:id="rId35"/>
    <p:sldId id="295" r:id="rId36"/>
    <p:sldId id="296" r:id="rId37"/>
    <p:sldId id="297"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B88DF-5AFC-403A-AC8F-55B3C7042915}" type="datetimeFigureOut">
              <a:rPr lang="en-US" smtClean="0"/>
              <a:t>3/10/2020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B58D77-B6F9-4D33-9DDA-F93CD773126B}" type="slidenum">
              <a:rPr lang="en-US" smtClean="0"/>
              <a:t>‹#›</a:t>
            </a:fld>
            <a:endParaRPr lang="en-US"/>
          </a:p>
        </p:txBody>
      </p:sp>
    </p:spTree>
    <p:extLst>
      <p:ext uri="{BB962C8B-B14F-4D97-AF65-F5344CB8AC3E}">
        <p14:creationId xmlns:p14="http://schemas.microsoft.com/office/powerpoint/2010/main" val="178426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B76641-5302-4AFD-8659-B79DECD81832}" type="slidenum">
              <a:rPr lang="ar-SA"/>
              <a:pPr/>
              <a:t>1</a:t>
            </a:fld>
            <a:endParaRPr lang="en-US"/>
          </a:p>
        </p:txBody>
      </p:sp>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6810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8C801B-88C3-446E-BA42-B20E4C6DF0D5}" type="slidenum">
              <a:rPr lang="ar-SA"/>
              <a:pPr/>
              <a:t>11</a:t>
            </a:fld>
            <a:endParaRPr lang="en-US"/>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64718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D7C987-6DF0-40BB-9235-171299F0C595}" type="slidenum">
              <a:rPr lang="ar-SA"/>
              <a:pPr/>
              <a:t>12</a:t>
            </a:fld>
            <a:endParaRPr lang="en-US"/>
          </a:p>
        </p:txBody>
      </p:sp>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31220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D6500C-CA0B-42DC-93BF-6512C5EAD258}" type="slidenum">
              <a:rPr lang="ar-SA"/>
              <a:pPr/>
              <a:t>13</a:t>
            </a:fld>
            <a:endParaRPr lang="en-US"/>
          </a:p>
        </p:txBody>
      </p:sp>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343137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27469F-FED8-4DF1-8446-8362526ECE2D}" type="slidenum">
              <a:rPr lang="ar-SA"/>
              <a:pPr/>
              <a:t>16</a:t>
            </a:fld>
            <a:endParaRPr lang="en-US"/>
          </a:p>
        </p:txBody>
      </p:sp>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207464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665F73-DED8-44DD-AC92-41BD6FB3CFC6}" type="slidenum">
              <a:rPr lang="ar-SA"/>
              <a:pPr/>
              <a:t>17</a:t>
            </a:fld>
            <a:endParaRPr lang="en-US"/>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44743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3EADC6-9174-4DBE-85C3-C5A9E626D803}" type="slidenum">
              <a:rPr lang="ar-SA"/>
              <a:pPr/>
              <a:t>18</a:t>
            </a:fld>
            <a:endParaRPr lang="en-US"/>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72610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24DF8B-1D34-4B89-BD08-941FFC48AF06}" type="slidenum">
              <a:rPr lang="ar-SA"/>
              <a:pPr/>
              <a:t>19</a:t>
            </a:fld>
            <a:endParaRPr lang="en-US"/>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23945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4A8241-9498-4286-BE0B-0CEECBE4F9E1}" type="slidenum">
              <a:rPr lang="ar-SA"/>
              <a:pPr/>
              <a:t>20</a:t>
            </a:fld>
            <a:endParaRPr lang="en-US"/>
          </a:p>
        </p:txBody>
      </p:sp>
      <p:sp>
        <p:nvSpPr>
          <p:cNvPr id="193538" name="Rectangle 2"/>
          <p:cNvSpPr>
            <a:spLocks noGrp="1" noRot="1" noChangeAspect="1" noChangeArrowheads="1" noTextEdit="1"/>
          </p:cNvSpPr>
          <p:nvPr>
            <p:ph type="sldImg"/>
          </p:nvPr>
        </p:nvSpPr>
        <p:spPr>
          <a:ln/>
        </p:spPr>
      </p:sp>
      <p:sp>
        <p:nvSpPr>
          <p:cNvPr id="1935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23995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C8E37-D6C5-44A7-B47E-F97B969E3EAB}" type="slidenum">
              <a:rPr lang="ar-SA"/>
              <a:pPr/>
              <a:t>21</a:t>
            </a:fld>
            <a:endParaRPr lang="en-US"/>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21202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D8379F-E8A6-4B60-86C4-FC6AD666D589}" type="slidenum">
              <a:rPr lang="ar-SA"/>
              <a:pPr/>
              <a:t>22</a:t>
            </a:fld>
            <a:endParaRPr lang="en-US"/>
          </a:p>
        </p:txBody>
      </p:sp>
      <p:sp>
        <p:nvSpPr>
          <p:cNvPr id="195586" name="Rectangle 2"/>
          <p:cNvSpPr>
            <a:spLocks noGrp="1" noRot="1" noChangeAspec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10113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276E34-DAA7-4297-87FD-F6043C5456B9}" type="slidenum">
              <a:rPr lang="ar-SA"/>
              <a:pPr/>
              <a:t>2</a:t>
            </a:fld>
            <a:endParaRPr lang="en-US"/>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954938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19E907-4E11-49E5-9BA5-62F083DD3F68}" type="slidenum">
              <a:rPr lang="ar-SA"/>
              <a:pPr/>
              <a:t>23</a:t>
            </a:fld>
            <a:endParaRPr lang="en-U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569041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52B4BC-D9F5-4350-8276-C6E9D51417C7}" type="slidenum">
              <a:rPr lang="ar-SA"/>
              <a:pPr/>
              <a:t>24</a:t>
            </a:fld>
            <a:endParaRPr lang="en-US"/>
          </a:p>
        </p:txBody>
      </p:sp>
      <p:sp>
        <p:nvSpPr>
          <p:cNvPr id="197634" name="Rectangle 2"/>
          <p:cNvSpPr>
            <a:spLocks noGrp="1" noRot="1" noChangeAspect="1" noChangeArrowheads="1" noTextEdit="1"/>
          </p:cNvSpPr>
          <p:nvPr>
            <p:ph type="sldImg"/>
          </p:nvPr>
        </p:nvSpPr>
        <p:spPr>
          <a:ln/>
        </p:spPr>
      </p:sp>
      <p:sp>
        <p:nvSpPr>
          <p:cNvPr id="197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415728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B3559C-EF43-46B4-9AD1-48D8A7EC6525}" type="slidenum">
              <a:rPr lang="ar-SA"/>
              <a:pPr/>
              <a:t>25</a:t>
            </a:fld>
            <a:endParaRPr lang="en-US"/>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49264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D82640-FA59-4CDA-A6F9-850CBA692030}" type="slidenum">
              <a:rPr lang="ar-SA"/>
              <a:pPr/>
              <a:t>26</a:t>
            </a:fld>
            <a:endParaRPr lang="en-US"/>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286768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3F896-18FB-448D-BB1C-C35C0682AD3B}" type="slidenum">
              <a:rPr lang="ar-SA"/>
              <a:pPr/>
              <a:t>27</a:t>
            </a:fld>
            <a:endParaRPr lang="en-US"/>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846486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06E613-89FB-4684-A7A2-E91FF2323C00}" type="slidenum">
              <a:rPr lang="ar-SA"/>
              <a:pPr/>
              <a:t>28</a:t>
            </a:fld>
            <a:endParaRPr lang="en-US"/>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596292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B4B39C-FEDF-4DCE-BFE3-F1BC202BE045}" type="slidenum">
              <a:rPr lang="ar-SA"/>
              <a:pPr/>
              <a:t>29</a:t>
            </a:fld>
            <a:endParaRPr lang="en-U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369236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265087-2301-435E-B417-81E29CB58EF9}" type="slidenum">
              <a:rPr lang="ar-SA"/>
              <a:pPr/>
              <a:t>30</a:t>
            </a:fld>
            <a:endParaRPr lang="en-US"/>
          </a:p>
        </p:txBody>
      </p:sp>
      <p:sp>
        <p:nvSpPr>
          <p:cNvPr id="203778" name="Rectangle 2"/>
          <p:cNvSpPr>
            <a:spLocks noGrp="1" noRot="1" noChangeAspect="1" noChangeArrowheads="1" noTextEdit="1"/>
          </p:cNvSpPr>
          <p:nvPr>
            <p:ph type="sldImg"/>
          </p:nvPr>
        </p:nvSpPr>
        <p:spPr>
          <a:ln/>
        </p:spPr>
      </p:sp>
      <p:sp>
        <p:nvSpPr>
          <p:cNvPr id="2037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044975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CC761F-543A-4363-B345-F689BCAD32E4}" type="slidenum">
              <a:rPr lang="ar-SA"/>
              <a:pPr/>
              <a:t>31</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582321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61241-CC6A-4772-ADAE-01EAEF412B9F}" type="slidenum">
              <a:rPr lang="ar-SA"/>
              <a:pPr/>
              <a:t>32</a:t>
            </a:fld>
            <a:endParaRPr lang="en-US"/>
          </a:p>
        </p:txBody>
      </p:sp>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98489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0394B0-593F-48C2-82F6-464B558B057C}" type="slidenum">
              <a:rPr lang="ar-SA"/>
              <a:pPr/>
              <a:t>3</a:t>
            </a:fld>
            <a:endParaRPr lang="en-US"/>
          </a:p>
        </p:txBody>
      </p:sp>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964369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6A97E8-57CF-48BC-9D1C-88251C9B2C20}" type="slidenum">
              <a:rPr lang="ar-SA"/>
              <a:pPr/>
              <a:t>33</a:t>
            </a:fld>
            <a:endParaRPr lang="en-U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031788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75591A-CFB0-462D-95A1-08458760D2A2}" type="slidenum">
              <a:rPr lang="ar-SA"/>
              <a:pPr/>
              <a:t>34</a:t>
            </a:fld>
            <a:endParaRPr lang="en-U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798687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EDE3EE-B602-418C-92F2-6EC595C55B28}" type="slidenum">
              <a:rPr lang="ar-SA"/>
              <a:pPr/>
              <a:t>35</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558677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A5DA37-A44D-47D5-B64D-1D0D81E9701D}" type="slidenum">
              <a:rPr lang="ar-SA"/>
              <a:pPr/>
              <a:t>36</a:t>
            </a:fld>
            <a:endParaRPr lang="en-U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808656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D58F52-0E42-4616-99E3-11D87FC76DD0}" type="slidenum">
              <a:rPr lang="ar-SA"/>
              <a:pPr/>
              <a:t>37</a:t>
            </a:fld>
            <a:endParaRPr lang="en-US"/>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77730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74ECA6-1FC1-4AD3-BB7F-D494F04E573D}" type="slidenum">
              <a:rPr lang="ar-SA"/>
              <a:pPr/>
              <a:t>5</a:t>
            </a:fld>
            <a:endParaRPr 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0657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60ABA3-D06F-4766-B7F8-34025056EADF}" type="slidenum">
              <a:rPr lang="ar-SA"/>
              <a:pPr/>
              <a:t>6</a:t>
            </a:fld>
            <a:endParaRPr lang="en-US"/>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69013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D370C4-C91D-43D0-BFED-5FC967BD5ABE}" type="slidenum">
              <a:rPr lang="ar-SA"/>
              <a:pPr/>
              <a:t>7</a:t>
            </a:fld>
            <a:endParaRPr lang="en-US"/>
          </a:p>
        </p:txBody>
      </p:sp>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42167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119A1D-B103-40D2-A4D2-D35CBF726E43}" type="slidenum">
              <a:rPr lang="ar-SA"/>
              <a:pPr/>
              <a:t>8</a:t>
            </a:fld>
            <a:endParaRPr lang="en-US"/>
          </a:p>
        </p:txBody>
      </p:sp>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47686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DBCA1E-EFC2-4035-8521-4D32551D0016}" type="slidenum">
              <a:rPr lang="ar-SA"/>
              <a:pPr/>
              <a:t>9</a:t>
            </a:fld>
            <a:endParaRPr lang="en-US"/>
          </a:p>
        </p:txBody>
      </p:sp>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77962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A41D07-B8B2-4210-B3FB-1AA6B2884248}" type="slidenum">
              <a:rPr lang="ar-SA"/>
              <a:pPr/>
              <a:t>10</a:t>
            </a:fld>
            <a:endParaRPr lang="en-US"/>
          </a:p>
        </p:txBody>
      </p:sp>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27854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79EE85-9542-41A3-8285-5D4543B7F5A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3934543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79EE85-9542-41A3-8285-5D4543B7F5A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3988827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79EE85-9542-41A3-8285-5D4543B7F5A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469021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79EE85-9542-41A3-8285-5D4543B7F5A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3038798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79EE85-9542-41A3-8285-5D4543B7F5A7}" type="datetimeFigureOut">
              <a:rPr lang="en-US" smtClean="0"/>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2667576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79EE85-9542-41A3-8285-5D4543B7F5A7}"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390995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79EE85-9542-41A3-8285-5D4543B7F5A7}" type="datetimeFigureOut">
              <a:rPr lang="en-US" smtClean="0"/>
              <a:t>3/10/2020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3949704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79EE85-9542-41A3-8285-5D4543B7F5A7}" type="datetimeFigureOut">
              <a:rPr lang="en-US" smtClean="0"/>
              <a:t>3/10/2020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4202057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9EE85-9542-41A3-8285-5D4543B7F5A7}" type="datetimeFigureOut">
              <a:rPr lang="en-US" smtClean="0"/>
              <a:t>3/10/2020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2173738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79EE85-9542-41A3-8285-5D4543B7F5A7}"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301880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79EE85-9542-41A3-8285-5D4543B7F5A7}" type="datetimeFigureOut">
              <a:rPr lang="en-US" smtClean="0"/>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175F7-CDD9-4999-A36E-00D5AE0B5F24}" type="slidenum">
              <a:rPr lang="en-US" smtClean="0"/>
              <a:t>‹#›</a:t>
            </a:fld>
            <a:endParaRPr lang="en-US"/>
          </a:p>
        </p:txBody>
      </p:sp>
    </p:spTree>
    <p:extLst>
      <p:ext uri="{BB962C8B-B14F-4D97-AF65-F5344CB8AC3E}">
        <p14:creationId xmlns:p14="http://schemas.microsoft.com/office/powerpoint/2010/main" val="2407873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9EE85-9542-41A3-8285-5D4543B7F5A7}" type="datetimeFigureOut">
              <a:rPr lang="en-US" smtClean="0"/>
              <a:t>3/10/2020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1175F7-CDD9-4999-A36E-00D5AE0B5F24}" type="slidenum">
              <a:rPr lang="en-US" smtClean="0"/>
              <a:t>‹#›</a:t>
            </a:fld>
            <a:endParaRPr lang="en-US"/>
          </a:p>
        </p:txBody>
      </p:sp>
    </p:spTree>
    <p:extLst>
      <p:ext uri="{BB962C8B-B14F-4D97-AF65-F5344CB8AC3E}">
        <p14:creationId xmlns:p14="http://schemas.microsoft.com/office/powerpoint/2010/main" val="343638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audio" Target="../media/audio2.wav"/></Relationships>
</file>

<file path=ppt/slides/_rels/slide10.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audio" Target="../media/audio9.wav"/></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audio" Target="../media/audio10.wav"/></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audio" Target="../media/audio9.wav"/></Relationships>
</file>

<file path=ppt/slides/_rels/slide26.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audio" Target="../media/audio4.wav"/></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audio" Target="../media/audio6.wav"/><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audio" Target="../media/audio4.wav"/><Relationship Id="rId4" Type="http://schemas.openxmlformats.org/officeDocument/2006/relationships/audio" Target="../media/audio5.wav"/></Relationships>
</file>

<file path=ppt/slides/_rels/slide32.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audio" Target="../media/audio6.wav"/></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audio" Target="../media/audio8.wav"/><Relationship Id="rId4" Type="http://schemas.openxmlformats.org/officeDocument/2006/relationships/audio" Target="../media/audio7.wav"/></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5"/>
          <a:tile tx="0" ty="0" sx="100000" sy="100000" flip="none" algn="tl"/>
        </a:blipFill>
        <a:effectLst/>
      </p:bgPr>
    </p:bg>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6BA3A4A0-37BF-41D1-8C22-785F9427BD92}" type="slidenum">
              <a:rPr lang="ar-SA"/>
              <a:pPr/>
              <a:t>1</a:t>
            </a:fld>
            <a:endParaRPr lang="en-US"/>
          </a:p>
        </p:txBody>
      </p:sp>
      <p:sp>
        <p:nvSpPr>
          <p:cNvPr id="173062" name="AutoShape 6"/>
          <p:cNvSpPr>
            <a:spLocks noChangeArrowheads="1"/>
          </p:cNvSpPr>
          <p:nvPr/>
        </p:nvSpPr>
        <p:spPr bwMode="auto">
          <a:xfrm>
            <a:off x="4440239" y="476251"/>
            <a:ext cx="3743325" cy="1368425"/>
          </a:xfrm>
          <a:prstGeom prst="downArrowCallout">
            <a:avLst>
              <a:gd name="adj1" fmla="val 136648"/>
              <a:gd name="adj2" fmla="val 112877"/>
              <a:gd name="adj3" fmla="val 13921"/>
              <a:gd name="adj4" fmla="val 63921"/>
            </a:avLst>
          </a:prstGeom>
          <a:solidFill>
            <a:srgbClr val="FF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FF"/>
            </a:extrusionClr>
            <a:contourClr>
              <a:srgbClr val="FF00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fa-IR" sz="4000" dirty="0">
                <a:cs typeface="B Titr" panose="00000700000000000000" pitchFamily="2" charset="-78"/>
              </a:rPr>
              <a:t>تعریف </a:t>
            </a:r>
            <a:r>
              <a:rPr lang="fa-IR" sz="4000" dirty="0" smtClean="0">
                <a:cs typeface="B Titr" panose="00000700000000000000" pitchFamily="2" charset="-78"/>
              </a:rPr>
              <a:t>کنش </a:t>
            </a:r>
            <a:r>
              <a:rPr lang="fa-IR" sz="4000" dirty="0">
                <a:cs typeface="B Titr" panose="00000700000000000000" pitchFamily="2" charset="-78"/>
              </a:rPr>
              <a:t>پژوهی</a:t>
            </a:r>
            <a:endParaRPr lang="en-US" sz="4000" dirty="0">
              <a:cs typeface="B Titr" panose="00000700000000000000" pitchFamily="2" charset="-78"/>
            </a:endParaRPr>
          </a:p>
        </p:txBody>
      </p:sp>
      <p:sp>
        <p:nvSpPr>
          <p:cNvPr id="173064" name="AutoShape 8"/>
          <p:cNvSpPr>
            <a:spLocks noChangeArrowheads="1"/>
          </p:cNvSpPr>
          <p:nvPr/>
        </p:nvSpPr>
        <p:spPr bwMode="auto">
          <a:xfrm>
            <a:off x="997527" y="1341438"/>
            <a:ext cx="9635548" cy="5040312"/>
          </a:xfrm>
          <a:prstGeom prst="horizontalScroll">
            <a:avLst>
              <a:gd name="adj" fmla="val 21481"/>
            </a:avLst>
          </a:prstGeom>
          <a:solidFill>
            <a:srgbClr val="FFFF99"/>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2800" dirty="0" smtClean="0">
                <a:solidFill>
                  <a:srgbClr val="6600CC"/>
                </a:solidFill>
                <a:cs typeface="B Titr" panose="00000700000000000000" pitchFamily="2" charset="-78"/>
              </a:rPr>
              <a:t>کنش پژوهی، پژوهشی است جهت شناسایی، تبیین و حل مساله </a:t>
            </a:r>
          </a:p>
          <a:p>
            <a:pPr algn="ctr"/>
            <a:r>
              <a:rPr lang="fa-IR" sz="2800" dirty="0" smtClean="0">
                <a:solidFill>
                  <a:srgbClr val="6600CC"/>
                </a:solidFill>
                <a:cs typeface="B Titr" panose="00000700000000000000" pitchFamily="2" charset="-78"/>
              </a:rPr>
              <a:t>توسط عوامل درگیر در آن به منظور بهبود وضعیت</a:t>
            </a:r>
            <a:endParaRPr lang="en-US" sz="2800" dirty="0">
              <a:solidFill>
                <a:srgbClr val="6600CC"/>
              </a:solidFill>
              <a:cs typeface="B Titr" panose="00000700000000000000" pitchFamily="2" charset="-78"/>
            </a:endParaRPr>
          </a:p>
        </p:txBody>
      </p:sp>
    </p:spTree>
    <p:extLst>
      <p:ext uri="{BB962C8B-B14F-4D97-AF65-F5344CB8AC3E}">
        <p14:creationId xmlns:p14="http://schemas.microsoft.com/office/powerpoint/2010/main" val="3622850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3062"/>
                                        </p:tgtEl>
                                        <p:attrNameLst>
                                          <p:attrName>style.visibility</p:attrName>
                                        </p:attrNameLst>
                                      </p:cBhvr>
                                      <p:to>
                                        <p:strVal val="visible"/>
                                      </p:to>
                                    </p:set>
                                    <p:anim calcmode="lin" valueType="num">
                                      <p:cBhvr additive="base">
                                        <p:cTn id="7" dur="500" fill="hold"/>
                                        <p:tgtEl>
                                          <p:spTgt spid="173062"/>
                                        </p:tgtEl>
                                        <p:attrNameLst>
                                          <p:attrName>ppt_x</p:attrName>
                                        </p:attrNameLst>
                                      </p:cBhvr>
                                      <p:tavLst>
                                        <p:tav tm="0">
                                          <p:val>
                                            <p:strVal val="#ppt_x"/>
                                          </p:val>
                                        </p:tav>
                                        <p:tav tm="100000">
                                          <p:val>
                                            <p:strVal val="#ppt_x"/>
                                          </p:val>
                                        </p:tav>
                                      </p:tavLst>
                                    </p:anim>
                                    <p:anim calcmode="lin" valueType="num">
                                      <p:cBhvr additive="base">
                                        <p:cTn id="8" dur="500" fill="hold"/>
                                        <p:tgtEl>
                                          <p:spTgt spid="17306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suction.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4" presetClass="entr" presetSubtype="0" fill="hold" grpId="0" nodeType="clickEffect">
                                  <p:stCondLst>
                                    <p:cond delay="0"/>
                                  </p:stCondLst>
                                  <p:childTnLst>
                                    <p:set>
                                      <p:cBhvr>
                                        <p:cTn id="12" dur="1" fill="hold">
                                          <p:stCondLst>
                                            <p:cond delay="0"/>
                                          </p:stCondLst>
                                        </p:cTn>
                                        <p:tgtEl>
                                          <p:spTgt spid="173064"/>
                                        </p:tgtEl>
                                        <p:attrNameLst>
                                          <p:attrName>style.visibility</p:attrName>
                                        </p:attrNameLst>
                                      </p:cBhvr>
                                      <p:to>
                                        <p:strVal val="visible"/>
                                      </p:to>
                                    </p:set>
                                    <p:anim to="" calcmode="lin" valueType="num">
                                      <p:cBhvr>
                                        <p:cTn id="13" dur="1" fill="hold"/>
                                        <p:tgtEl>
                                          <p:spTgt spid="173064"/>
                                        </p:tgtEl>
                                        <p:attrNameLst>
                                          <p:attrName/>
                                        </p:attrNameLst>
                                      </p:cBhvr>
                                    </p:anim>
                                  </p:childTnLst>
                                  <p:subTnLst>
                                    <p:audio>
                                      <p:cMediaNode>
                                        <p:cTn display="0" masterRel="sameClick">
                                          <p:stCondLst>
                                            <p:cond evt="begin" delay="0">
                                              <p:tn val="11"/>
                                            </p:cond>
                                          </p:stCondLst>
                                          <p:endCondLst>
                                            <p:cond evt="onStopAudio" delay="0">
                                              <p:tgtEl>
                                                <p:sldTgt/>
                                              </p:tgtEl>
                                            </p:cond>
                                          </p:endCondLst>
                                        </p:cTn>
                                        <p:tgtEl>
                                          <p:sndTgt r:embed="rId4"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62" grpId="0" animBg="1"/>
      <p:bldP spid="173064"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69EDE975-E2C4-42B1-BBC8-8AAEC49098BE}" type="slidenum">
              <a:rPr lang="ar-SA"/>
              <a:pPr/>
              <a:t>10</a:t>
            </a:fld>
            <a:endParaRPr lang="en-US"/>
          </a:p>
        </p:txBody>
      </p:sp>
      <p:sp>
        <p:nvSpPr>
          <p:cNvPr id="128003" name="Rectangle 3"/>
          <p:cNvSpPr>
            <a:spLocks noGrp="1" noChangeArrowheads="1"/>
          </p:cNvSpPr>
          <p:nvPr>
            <p:ph type="body" idx="1"/>
          </p:nvPr>
        </p:nvSpPr>
        <p:spPr>
          <a:xfrm>
            <a:off x="2711451" y="1600200"/>
            <a:ext cx="7777163" cy="5068888"/>
          </a:xfrm>
        </p:spPr>
        <p:txBody>
          <a:bodyPr>
            <a:normAutofit/>
          </a:bodyPr>
          <a:lstStyle/>
          <a:p>
            <a:pPr algn="r" rtl="1">
              <a:buFontTx/>
              <a:buChar char="-"/>
            </a:pPr>
            <a:r>
              <a:rPr lang="fa-IR" sz="3200" b="1" dirty="0">
                <a:cs typeface="B Lotus" panose="00000400000000000000" pitchFamily="2" charset="-78"/>
              </a:rPr>
              <a:t>جدا سازی مطالب ضد و نقیض از هم </a:t>
            </a:r>
          </a:p>
          <a:p>
            <a:pPr algn="r" rtl="1">
              <a:buFontTx/>
              <a:buChar char="-"/>
            </a:pPr>
            <a:r>
              <a:rPr lang="fa-IR" sz="3200" b="1" dirty="0">
                <a:cs typeface="B Lotus" panose="00000400000000000000" pitchFamily="2" charset="-78"/>
              </a:rPr>
              <a:t>استفاده از تجربیات مفید افراد نه صرفاً تأکید به مباحث نظری</a:t>
            </a:r>
          </a:p>
          <a:p>
            <a:pPr algn="r" rtl="1">
              <a:buFontTx/>
              <a:buChar char="-"/>
            </a:pPr>
            <a:r>
              <a:rPr lang="fa-IR" sz="3200" b="1" dirty="0">
                <a:cs typeface="B Lotus" panose="00000400000000000000" pitchFamily="2" charset="-78"/>
              </a:rPr>
              <a:t>تفسیر بر اساس داده های منطقی و مؤثق جهت پیشنهاد راه حلهای منطقی</a:t>
            </a:r>
          </a:p>
          <a:p>
            <a:pPr algn="r" rtl="1">
              <a:buFontTx/>
              <a:buChar char="-"/>
            </a:pPr>
            <a:r>
              <a:rPr lang="fa-IR" sz="3200" b="1" dirty="0" smtClean="0">
                <a:cs typeface="B Lotus" panose="00000400000000000000" pitchFamily="2" charset="-78"/>
              </a:rPr>
              <a:t>توجه </a:t>
            </a:r>
            <a:r>
              <a:rPr lang="fa-IR" sz="3200" b="1" dirty="0">
                <a:cs typeface="B Lotus" panose="00000400000000000000" pitchFamily="2" charset="-78"/>
              </a:rPr>
              <a:t>به توضیحی منطقی و معقول نه همیشه بهترین ودرست ترین </a:t>
            </a:r>
            <a:r>
              <a:rPr lang="fa-IR" sz="3200" b="1" dirty="0" smtClean="0">
                <a:cs typeface="B Lotus" panose="00000400000000000000" pitchFamily="2" charset="-78"/>
              </a:rPr>
              <a:t>توضیح</a:t>
            </a:r>
            <a:endParaRPr lang="fa-IR" sz="3200" b="1" dirty="0">
              <a:cs typeface="B Lotus" panose="00000400000000000000" pitchFamily="2" charset="-78"/>
            </a:endParaRPr>
          </a:p>
        </p:txBody>
      </p:sp>
      <p:sp>
        <p:nvSpPr>
          <p:cNvPr id="128004" name="Rectangle 4"/>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a:r>
              <a:rPr lang="fa-IR">
                <a:cs typeface="B Titr" panose="00000700000000000000" pitchFamily="2" charset="-78"/>
              </a:rPr>
              <a:t>مرحله چهارم</a:t>
            </a:r>
            <a:endParaRPr lang="en-US">
              <a:cs typeface="B Titr" panose="00000700000000000000" pitchFamily="2" charset="-78"/>
            </a:endParaRPr>
          </a:p>
        </p:txBody>
      </p:sp>
      <p:sp>
        <p:nvSpPr>
          <p:cNvPr id="128005" name="WordArt 5"/>
          <p:cNvSpPr>
            <a:spLocks noChangeArrowheads="1" noChangeShapeType="1" noTextEdit="1"/>
          </p:cNvSpPr>
          <p:nvPr/>
        </p:nvSpPr>
        <p:spPr bwMode="auto">
          <a:xfrm>
            <a:off x="3935414" y="73026"/>
            <a:ext cx="4752975" cy="1268413"/>
          </a:xfrm>
          <a:prstGeom prst="rect">
            <a:avLst/>
          </a:prstGeom>
        </p:spPr>
        <p:txBody>
          <a:bodyPr wrap="none" fromWordArt="1">
            <a:prstTxWarp prst="textChevron">
              <a:avLst>
                <a:gd name="adj" fmla="val 43056"/>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تجزیه و تحلیل و تفسیر داده ها</a:t>
            </a:r>
            <a:endParaRPr lang="en-US"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Tree>
    <p:extLst>
      <p:ext uri="{BB962C8B-B14F-4D97-AF65-F5344CB8AC3E}">
        <p14:creationId xmlns:p14="http://schemas.microsoft.com/office/powerpoint/2010/main" val="43783022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8004"/>
                                        </p:tgtEl>
                                        <p:attrNameLst>
                                          <p:attrName>style.visibility</p:attrName>
                                        </p:attrNameLst>
                                      </p:cBhvr>
                                      <p:to>
                                        <p:strVal val="visible"/>
                                      </p:to>
                                    </p:set>
                                    <p:anim calcmode="lin" valueType="num">
                                      <p:cBhvr>
                                        <p:cTn id="7" dur="500" fill="hold"/>
                                        <p:tgtEl>
                                          <p:spTgt spid="128004"/>
                                        </p:tgtEl>
                                        <p:attrNameLst>
                                          <p:attrName>ppt_w</p:attrName>
                                        </p:attrNameLst>
                                      </p:cBhvr>
                                      <p:tavLst>
                                        <p:tav tm="0">
                                          <p:val>
                                            <p:fltVal val="0"/>
                                          </p:val>
                                        </p:tav>
                                        <p:tav tm="100000">
                                          <p:val>
                                            <p:strVal val="#ppt_w"/>
                                          </p:val>
                                        </p:tav>
                                      </p:tavLst>
                                    </p:anim>
                                    <p:anim calcmode="lin" valueType="num">
                                      <p:cBhvr>
                                        <p:cTn id="8" dur="500" fill="hold"/>
                                        <p:tgtEl>
                                          <p:spTgt spid="128004"/>
                                        </p:tgtEl>
                                        <p:attrNameLst>
                                          <p:attrName>ppt_h</p:attrName>
                                        </p:attrNameLst>
                                      </p:cBhvr>
                                      <p:tavLst>
                                        <p:tav tm="0">
                                          <p:val>
                                            <p:fltVal val="0"/>
                                          </p:val>
                                        </p:tav>
                                        <p:tav tm="100000">
                                          <p:val>
                                            <p:strVal val="#ppt_h"/>
                                          </p:val>
                                        </p:tav>
                                      </p:tavLst>
                                    </p:anim>
                                    <p:animEffect transition="in" filter="fade">
                                      <p:cBhvr>
                                        <p:cTn id="9" dur="500"/>
                                        <p:tgtEl>
                                          <p:spTgt spid="128004"/>
                                        </p:tgtEl>
                                      </p:cBhvr>
                                    </p:animEffect>
                                  </p:childTnLst>
                                  <p:subTnLst>
                                    <p:audio>
                                      <p:cMediaNode>
                                        <p:cTn display="0" masterRel="sameClick">
                                          <p:stCondLst>
                                            <p:cond evt="begin" delay="0">
                                              <p:tn val="5"/>
                                            </p:cond>
                                          </p:stCondLst>
                                          <p:endCondLst>
                                            <p:cond evt="onStopAudio" delay="0">
                                              <p:tgtEl>
                                                <p:sldTgt/>
                                              </p:tgtEl>
                                            </p:cond>
                                          </p:endCondLst>
                                        </p:cTn>
                                        <p:tgtEl>
                                          <p:sndTgt r:embed="rId3" name="bomb.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34" presetClass="entr" presetSubtype="0" fill="hold" grpId="0" nodeType="clickEffect">
                                  <p:stCondLst>
                                    <p:cond delay="0"/>
                                  </p:stCondLst>
                                  <p:childTnLst>
                                    <p:set>
                                      <p:cBhvr>
                                        <p:cTn id="13" dur="1" fill="hold">
                                          <p:stCondLst>
                                            <p:cond delay="0"/>
                                          </p:stCondLst>
                                        </p:cTn>
                                        <p:tgtEl>
                                          <p:spTgt spid="128005"/>
                                        </p:tgtEl>
                                        <p:attrNameLst>
                                          <p:attrName>style.visibility</p:attrName>
                                        </p:attrNameLst>
                                      </p:cBhvr>
                                      <p:to>
                                        <p:strVal val="visible"/>
                                      </p:to>
                                    </p:set>
                                    <p:anim from="(-#ppt_w/2)" to="(#ppt_x)" calcmode="lin" valueType="num">
                                      <p:cBhvr>
                                        <p:cTn id="14" dur="600" fill="hold">
                                          <p:stCondLst>
                                            <p:cond delay="0"/>
                                          </p:stCondLst>
                                        </p:cTn>
                                        <p:tgtEl>
                                          <p:spTgt spid="128005"/>
                                        </p:tgtEl>
                                        <p:attrNameLst>
                                          <p:attrName>ppt_x</p:attrName>
                                        </p:attrNameLst>
                                      </p:cBhvr>
                                    </p:anim>
                                    <p:anim from="0" to="-1.0" calcmode="lin" valueType="num">
                                      <p:cBhvr>
                                        <p:cTn id="15" dur="200" decel="50000" autoRev="1" fill="hold">
                                          <p:stCondLst>
                                            <p:cond delay="600"/>
                                          </p:stCondLst>
                                        </p:cTn>
                                        <p:tgtEl>
                                          <p:spTgt spid="128005"/>
                                        </p:tgtEl>
                                        <p:attrNameLst>
                                          <p:attrName>xshear</p:attrName>
                                        </p:attrNameLst>
                                      </p:cBhvr>
                                    </p:anim>
                                    <p:animScale>
                                      <p:cBhvr>
                                        <p:cTn id="16" dur="200" decel="100000" autoRev="1" fill="hold">
                                          <p:stCondLst>
                                            <p:cond delay="600"/>
                                          </p:stCondLst>
                                        </p:cTn>
                                        <p:tgtEl>
                                          <p:spTgt spid="128005"/>
                                        </p:tgtEl>
                                      </p:cBhvr>
                                      <p:from x="100000" y="100000"/>
                                      <p:to x="80000" y="100000"/>
                                    </p:animScale>
                                    <p:anim by="(#ppt_h/3+#ppt_w*0.1)" calcmode="lin" valueType="num">
                                      <p:cBhvr additive="sum">
                                        <p:cTn id="17" dur="200" decel="100000" autoRev="1" fill="hold">
                                          <p:stCondLst>
                                            <p:cond delay="600"/>
                                          </p:stCondLst>
                                        </p:cTn>
                                        <p:tgtEl>
                                          <p:spTgt spid="128005"/>
                                        </p:tgtEl>
                                        <p:attrNameLst>
                                          <p:attrName>ppt_x</p:attrName>
                                        </p:attrNameLst>
                                      </p:cBhvr>
                                    </p:anim>
                                  </p:childTnLst>
                                  <p:subTnLst>
                                    <p:audio>
                                      <p:cMediaNode>
                                        <p:cTn display="0" masterRel="sameClick">
                                          <p:stCondLst>
                                            <p:cond evt="begin" delay="0">
                                              <p:tn val="12"/>
                                            </p:cond>
                                          </p:stCondLst>
                                          <p:endCondLst>
                                            <p:cond evt="onStopAudio" delay="0">
                                              <p:tgtEl>
                                                <p:sldTgt/>
                                              </p:tgtEl>
                                            </p:cond>
                                          </p:endCondLst>
                                        </p:cTn>
                                        <p:tgtEl>
                                          <p:sndTgt r:embed="rId4" name="suction.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28003">
                                            <p:txEl>
                                              <p:pRg st="0" end="0"/>
                                            </p:txEl>
                                          </p:spTgt>
                                        </p:tgtEl>
                                        <p:attrNameLst>
                                          <p:attrName>style.visibility</p:attrName>
                                        </p:attrNameLst>
                                      </p:cBhvr>
                                      <p:to>
                                        <p:strVal val="visible"/>
                                      </p:to>
                                    </p:set>
                                    <p:anim calcmode="discrete" valueType="clr">
                                      <p:cBhvr override="childStyle">
                                        <p:cTn id="22" dur="80"/>
                                        <p:tgtEl>
                                          <p:spTgt spid="12800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28003">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128003">
                                            <p:txEl>
                                              <p:pRg st="0" end="0"/>
                                            </p:txEl>
                                          </p:spTgt>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128003">
                                            <p:txEl>
                                              <p:pRg st="1" end="1"/>
                                            </p:txEl>
                                          </p:spTgt>
                                        </p:tgtEl>
                                        <p:attrNameLst>
                                          <p:attrName>style.visibility</p:attrName>
                                        </p:attrNameLst>
                                      </p:cBhvr>
                                      <p:to>
                                        <p:strVal val="visible"/>
                                      </p:to>
                                    </p:set>
                                    <p:anim calcmode="discrete" valueType="clr">
                                      <p:cBhvr override="childStyle">
                                        <p:cTn id="29" dur="80"/>
                                        <p:tgtEl>
                                          <p:spTgt spid="12800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28003">
                                            <p:txEl>
                                              <p:pRg st="1" end="1"/>
                                            </p:txEl>
                                          </p:spTgt>
                                        </p:tgtEl>
                                        <p:attrNameLst>
                                          <p:attrName>fillcolor</p:attrName>
                                        </p:attrNameLst>
                                      </p:cBhvr>
                                      <p:tavLst>
                                        <p:tav tm="0">
                                          <p:val>
                                            <p:clrVal>
                                              <a:schemeClr val="accent2"/>
                                            </p:clrVal>
                                          </p:val>
                                        </p:tav>
                                        <p:tav tm="50000">
                                          <p:val>
                                            <p:clrVal>
                                              <a:schemeClr val="hlink"/>
                                            </p:clrVal>
                                          </p:val>
                                        </p:tav>
                                      </p:tavLst>
                                    </p:anim>
                                    <p:set>
                                      <p:cBhvr>
                                        <p:cTn id="31" dur="80"/>
                                        <p:tgtEl>
                                          <p:spTgt spid="128003">
                                            <p:txEl>
                                              <p:pRg st="1" end="1"/>
                                            </p:txEl>
                                          </p:spTgt>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28003">
                                            <p:txEl>
                                              <p:pRg st="2" end="2"/>
                                            </p:txEl>
                                          </p:spTgt>
                                        </p:tgtEl>
                                        <p:attrNameLst>
                                          <p:attrName>style.visibility</p:attrName>
                                        </p:attrNameLst>
                                      </p:cBhvr>
                                      <p:to>
                                        <p:strVal val="visible"/>
                                      </p:to>
                                    </p:set>
                                    <p:anim calcmode="discrete" valueType="clr">
                                      <p:cBhvr override="childStyle">
                                        <p:cTn id="36" dur="80"/>
                                        <p:tgtEl>
                                          <p:spTgt spid="12800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28003">
                                            <p:txEl>
                                              <p:pRg st="2" end="2"/>
                                            </p:txEl>
                                          </p:spTgt>
                                        </p:tgtEl>
                                        <p:attrNameLst>
                                          <p:attrName>fillcolor</p:attrName>
                                        </p:attrNameLst>
                                      </p:cBhvr>
                                      <p:tavLst>
                                        <p:tav tm="0">
                                          <p:val>
                                            <p:clrVal>
                                              <a:schemeClr val="accent2"/>
                                            </p:clrVal>
                                          </p:val>
                                        </p:tav>
                                        <p:tav tm="50000">
                                          <p:val>
                                            <p:clrVal>
                                              <a:schemeClr val="hlink"/>
                                            </p:clrVal>
                                          </p:val>
                                        </p:tav>
                                      </p:tavLst>
                                    </p:anim>
                                    <p:set>
                                      <p:cBhvr>
                                        <p:cTn id="38" dur="80"/>
                                        <p:tgtEl>
                                          <p:spTgt spid="128003">
                                            <p:txEl>
                                              <p:pRg st="2" end="2"/>
                                            </p:txEl>
                                          </p:spTgt>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128003">
                                            <p:txEl>
                                              <p:pRg st="3" end="3"/>
                                            </p:txEl>
                                          </p:spTgt>
                                        </p:tgtEl>
                                        <p:attrNameLst>
                                          <p:attrName>style.visibility</p:attrName>
                                        </p:attrNameLst>
                                      </p:cBhvr>
                                      <p:to>
                                        <p:strVal val="visible"/>
                                      </p:to>
                                    </p:set>
                                    <p:anim calcmode="discrete" valueType="clr">
                                      <p:cBhvr override="childStyle">
                                        <p:cTn id="43" dur="80"/>
                                        <p:tgtEl>
                                          <p:spTgt spid="12800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28003">
                                            <p:txEl>
                                              <p:pRg st="3" end="3"/>
                                            </p:txEl>
                                          </p:spTgt>
                                        </p:tgtEl>
                                        <p:attrNameLst>
                                          <p:attrName>fillcolor</p:attrName>
                                        </p:attrNameLst>
                                      </p:cBhvr>
                                      <p:tavLst>
                                        <p:tav tm="0">
                                          <p:val>
                                            <p:clrVal>
                                              <a:schemeClr val="accent2"/>
                                            </p:clrVal>
                                          </p:val>
                                        </p:tav>
                                        <p:tav tm="50000">
                                          <p:val>
                                            <p:clrVal>
                                              <a:schemeClr val="hlink"/>
                                            </p:clrVal>
                                          </p:val>
                                        </p:tav>
                                      </p:tavLst>
                                    </p:anim>
                                    <p:set>
                                      <p:cBhvr>
                                        <p:cTn id="45" dur="80"/>
                                        <p:tgtEl>
                                          <p:spTgt spid="12800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build="p"/>
      <p:bldP spid="128004" grpId="0" animBg="1"/>
      <p:bldP spid="12800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s.n.Amighi</a:t>
            </a:r>
          </a:p>
        </p:txBody>
      </p:sp>
      <p:sp>
        <p:nvSpPr>
          <p:cNvPr id="6" name="Slide Number Placeholder 5"/>
          <p:cNvSpPr>
            <a:spLocks noGrp="1"/>
          </p:cNvSpPr>
          <p:nvPr>
            <p:ph type="sldNum" sz="quarter" idx="12"/>
          </p:nvPr>
        </p:nvSpPr>
        <p:spPr/>
        <p:txBody>
          <a:bodyPr/>
          <a:lstStyle/>
          <a:p>
            <a:fld id="{8F94351F-4350-4C15-A4F5-3AA04CF91F0D}" type="slidenum">
              <a:rPr lang="ar-SA"/>
              <a:pPr/>
              <a:t>11</a:t>
            </a:fld>
            <a:endParaRPr lang="en-US"/>
          </a:p>
        </p:txBody>
      </p:sp>
      <p:sp>
        <p:nvSpPr>
          <p:cNvPr id="132100" name="WordArt 4"/>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32099" name="Rectangle 3"/>
          <p:cNvSpPr>
            <a:spLocks noGrp="1" noChangeArrowheads="1"/>
          </p:cNvSpPr>
          <p:nvPr>
            <p:ph type="body" idx="1"/>
          </p:nvPr>
        </p:nvSpPr>
        <p:spPr>
          <a:xfrm>
            <a:off x="2474913" y="333375"/>
            <a:ext cx="8229600" cy="5797550"/>
          </a:xfrm>
        </p:spPr>
        <p:txBody>
          <a:bodyPr>
            <a:noAutofit/>
          </a:bodyPr>
          <a:lstStyle/>
          <a:p>
            <a:pPr algn="r" rtl="1">
              <a:lnSpc>
                <a:spcPct val="100000"/>
              </a:lnSpc>
            </a:pPr>
            <a:r>
              <a:rPr lang="fa-IR" sz="1600" b="1" dirty="0" smtClean="0">
                <a:cs typeface="B Titr" panose="00000700000000000000" pitchFamily="2" charset="-78"/>
              </a:rPr>
              <a:t>پرخاشگري </a:t>
            </a:r>
            <a:r>
              <a:rPr lang="fa-IR" sz="1600" b="1" dirty="0">
                <a:cs typeface="B Titr" panose="00000700000000000000" pitchFamily="2" charset="-78"/>
              </a:rPr>
              <a:t>: </a:t>
            </a:r>
          </a:p>
          <a:p>
            <a:pPr algn="r" rtl="1">
              <a:lnSpc>
                <a:spcPct val="100000"/>
              </a:lnSpc>
            </a:pPr>
            <a:r>
              <a:rPr lang="fa-IR" sz="1600" b="1" dirty="0">
                <a:cs typeface="B Lotus" panose="00000400000000000000" pitchFamily="2" charset="-78"/>
              </a:rPr>
              <a:t>يكي از رايج ترين واكنش هاي فرد نسبت به ناراحتي ها و ناكامي ها مي باشد كه به منظور صدمه رساندن به ديگران ، كسب پاداش ، ارضاي نيازها يا رفع موانع انجام مي پذيرد چون تمام اعمال و رفتارهاي انسان داراي هدف هستند رفتار پرخاشگرانه نيز هدفدار است . (( فرويد )) پرخاشگري را غريزه اي ويرانگر و كينه توز در درون انسان مي داند كه به صورت تخريب ، كشتن ، ضرب و جرح و اعمال خصمانه ظاهر مي شود . پرخاشگري رفتار آموخته شده اي است و فرد پرخاشگر با مشاهده رفتار اطرافيان و تقليد از آنان به تدريج مي آموزد كه براي كاهش تنش هاي حاصله از ناكامي به رفتارهاي مختلف از جمله پرخاشگري متوسل شود . تظاهرات پرخاشگرانه به سن ، توان جسمي ، جنس ، موقعيت اجتماعي ، نوع شخصيت و عوامل فرهنگي بستگي دارد . ( شفيع آبادي ، 1368 ) </a:t>
            </a:r>
          </a:p>
          <a:p>
            <a:pPr algn="r" rtl="1">
              <a:lnSpc>
                <a:spcPct val="100000"/>
              </a:lnSpc>
            </a:pPr>
            <a:r>
              <a:rPr lang="fa-IR" sz="1600" b="1" dirty="0">
                <a:cs typeface="B Titr" panose="00000700000000000000" pitchFamily="2" charset="-78"/>
              </a:rPr>
              <a:t>علائم و نشانه هاي پرخاشگري </a:t>
            </a:r>
          </a:p>
          <a:p>
            <a:pPr algn="r" rtl="1">
              <a:lnSpc>
                <a:spcPct val="100000"/>
              </a:lnSpc>
            </a:pPr>
            <a:r>
              <a:rPr lang="fa-IR" sz="1600" b="1" dirty="0">
                <a:cs typeface="B Lotus" panose="00000400000000000000" pitchFamily="2" charset="-78"/>
              </a:rPr>
              <a:t>به طوركلي علائم پرخاشگري را مي توان به دو دسته يكي در رابطه با خود و ديگري در ارتباط با ديگران طبقه بندي كرد : </a:t>
            </a:r>
          </a:p>
          <a:p>
            <a:pPr algn="r" rtl="1">
              <a:lnSpc>
                <a:spcPct val="100000"/>
              </a:lnSpc>
            </a:pPr>
            <a:r>
              <a:rPr lang="fa-IR" sz="1600" b="1" dirty="0">
                <a:cs typeface="B Lotus" panose="00000400000000000000" pitchFamily="2" charset="-78"/>
              </a:rPr>
              <a:t>1-علائم در رابطه با خود : پرخاشگري به صورت احساس خستگي و فرسودگي ، دروغ گويي ، به هم فشردن دندان ها ، نگاه هاي تند و خشن ، حسادت ، گوشه گيري ، عصيان و حالات دفاعي به خود گرفتن بروز مي كند .   </a:t>
            </a:r>
          </a:p>
          <a:p>
            <a:pPr algn="r" rtl="1">
              <a:lnSpc>
                <a:spcPct val="100000"/>
              </a:lnSpc>
            </a:pPr>
            <a:r>
              <a:rPr lang="fa-IR" sz="1600" b="1" dirty="0">
                <a:cs typeface="B Lotus" panose="00000400000000000000" pitchFamily="2" charset="-78"/>
              </a:rPr>
              <a:t>2-علائم در رابطه با ديگران : پرخاشگري به صورت ايجاد مزاحمت براي اطرافيان ، سرزنش ديگران ، برهم زدن نظم ، دزدي ، تخريب ، استهزاء ديگران ، ناديده گرفتن حقوق سايرين و زمينه سازي براي ايجاد درگيري مشاهده مي شود . ( شفيع آبادي ، 1368 ) </a:t>
            </a:r>
          </a:p>
        </p:txBody>
      </p:sp>
    </p:spTree>
    <p:extLst>
      <p:ext uri="{BB962C8B-B14F-4D97-AF65-F5344CB8AC3E}">
        <p14:creationId xmlns:p14="http://schemas.microsoft.com/office/powerpoint/2010/main" val="4077429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84E7374-47F0-4956-9BD9-BF10E7FB3465}" type="slidenum">
              <a:rPr lang="ar-SA"/>
              <a:pPr/>
              <a:t>12</a:t>
            </a:fld>
            <a:endParaRPr lang="en-US"/>
          </a:p>
        </p:txBody>
      </p:sp>
      <p:sp>
        <p:nvSpPr>
          <p:cNvPr id="136196" name="WordArt 4"/>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36195" name="Rectangle 3"/>
          <p:cNvSpPr>
            <a:spLocks noGrp="1" noChangeArrowheads="1"/>
          </p:cNvSpPr>
          <p:nvPr>
            <p:ph type="body" idx="1"/>
          </p:nvPr>
        </p:nvSpPr>
        <p:spPr>
          <a:xfrm>
            <a:off x="2640013" y="476250"/>
            <a:ext cx="8064500" cy="5905500"/>
          </a:xfrm>
        </p:spPr>
        <p:txBody>
          <a:bodyPr>
            <a:normAutofit fontScale="77500" lnSpcReduction="20000"/>
          </a:bodyPr>
          <a:lstStyle/>
          <a:p>
            <a:pPr lvl="0" algn="ctr" rtl="1"/>
            <a:r>
              <a:rPr lang="fa-IR" sz="4600" b="1" dirty="0"/>
              <a:t>علل پرخاشگري</a:t>
            </a:r>
            <a:endParaRPr lang="en-US" sz="4600" b="1" dirty="0"/>
          </a:p>
          <a:p>
            <a:pPr lvl="0" algn="just" rtl="1"/>
            <a:r>
              <a:rPr lang="fa-IR" b="1" u="sng" dirty="0">
                <a:cs typeface="B Ferdosi" panose="00000400000000000000" pitchFamily="2" charset="-78"/>
              </a:rPr>
              <a:t>1-علل غريزي </a:t>
            </a:r>
            <a:r>
              <a:rPr lang="fa-IR" b="1" dirty="0">
                <a:cs typeface="B Ferdosi" panose="00000400000000000000" pitchFamily="2" charset="-78"/>
              </a:rPr>
              <a:t>: ((فرويد)) پرخاشگري را حالت غريزي و ذاتي مي داند . به نظر او حالت پرخاشگري در تمام انسان ها از تولد تا مرگ وجود دارد و اين خصوصيت بين انسان و حيوان مشترك است . به عقيده او نيروي حاصله از غريزه مرگ پس از انباشته شدن در درون انسان به دو صورت تخليه مي شود . يكي به صورت بيروني كه به بروز رفتارهاي پرخاشگرانه مي انجامد و ديگري به صورت دروني كه به اعمال خودتخريبي و احساس گناه شدي در فرد منتهي مي شود . </a:t>
            </a:r>
            <a:endParaRPr lang="en-US" dirty="0">
              <a:cs typeface="B Ferdosi" panose="00000400000000000000" pitchFamily="2" charset="-78"/>
            </a:endParaRPr>
          </a:p>
          <a:p>
            <a:pPr lvl="0" algn="just" rtl="1"/>
            <a:r>
              <a:rPr lang="fa-IR" b="1" u="sng" dirty="0">
                <a:cs typeface="B Ferdosi" panose="00000400000000000000" pitchFamily="2" charset="-78"/>
              </a:rPr>
              <a:t>2-علل زيستي </a:t>
            </a:r>
            <a:r>
              <a:rPr lang="fa-IR" b="1" dirty="0">
                <a:cs typeface="B Ferdosi" panose="00000400000000000000" pitchFamily="2" charset="-78"/>
              </a:rPr>
              <a:t>: پرخاشگري ممكن است ناشي از اختلالات و بيماري هاي جسمي باشد . به عنوان مثال اگر فردي اختلال شنوايي و يا بينايي داشته باشد ممكن است به رفتارهاي پرخاشگرانه متوسل شود . معلمان و مربيان بايد به اين مورد كه بين دانش آموزان مدارس شايع است توجه خاصي مبذول دارند . </a:t>
            </a:r>
            <a:endParaRPr lang="en-US" dirty="0">
              <a:cs typeface="B Ferdosi" panose="00000400000000000000" pitchFamily="2" charset="-78"/>
            </a:endParaRPr>
          </a:p>
          <a:p>
            <a:pPr lvl="0" algn="just" rtl="1"/>
            <a:r>
              <a:rPr lang="fa-IR" b="1" u="sng" dirty="0">
                <a:cs typeface="B Ferdosi" panose="00000400000000000000" pitchFamily="2" charset="-78"/>
              </a:rPr>
              <a:t>3-علل محيطي </a:t>
            </a:r>
            <a:r>
              <a:rPr lang="fa-IR" b="1" dirty="0">
                <a:cs typeface="B Ferdosi" panose="00000400000000000000" pitchFamily="2" charset="-78"/>
              </a:rPr>
              <a:t>: از اين ديگاه پرخاشگري رفتاري آموخته شده است . اگر فرد به هدفش نرسد و ناكام شود يكي از رفتارهاي او رفتار پرخاشگرانه خواهدبود كه از آن طريق نياز دروني خود را برآورده مي سازد . در رابطه با علل محيطي پرخاشگري ، خانواده ، مدرسه و جامعه نقش بسيار مهمي دارند . بي توجهي و يا توجه افراطي اعضاي خانواده به كودك ، تنبيهات شديد ، تبعيض ها و بي عدالتي هاي بين فرزندان ، تشويق هاي بيجا ، حسادت و احساس ناامني كودك ، واگذاري كارهاي فراوان و خارج از توان به كودك ، نزاع هاي خانوادگي ، بي ارزش شمردن كودك و ممانعت از فعاليت هاي او ، عدم استفاده صحيح از اوقات فراغت ، غيبت هاي طولاني والدين و فقر اقتصادي خانواده مي تواند به بروز رفتارهاي پرخاشگرانه بينجامد . از اين رو والدين بايد با شيوه هاي صحيح تربيت كودك در هرسن آشنا شوند تا به موقع بتوانند از يادگيري رفتارهاي پرخاشگرانه در كودك جلوگيري به عمل آورند . ( شفيع آبادي ، 1368 ) </a:t>
            </a:r>
            <a:endParaRPr lang="en-US" dirty="0">
              <a:cs typeface="B Ferdosi" panose="00000400000000000000" pitchFamily="2" charset="-78"/>
            </a:endParaRPr>
          </a:p>
          <a:p>
            <a:pPr marL="114300" indent="-114300" algn="just" rtl="1">
              <a:lnSpc>
                <a:spcPct val="80000"/>
              </a:lnSpc>
              <a:buNone/>
            </a:pPr>
            <a:endParaRPr lang="en-US" sz="1800" b="1" dirty="0">
              <a:cs typeface="B Lotus" panose="00000400000000000000" pitchFamily="2" charset="-78"/>
            </a:endParaRPr>
          </a:p>
        </p:txBody>
      </p:sp>
    </p:spTree>
    <p:extLst>
      <p:ext uri="{BB962C8B-B14F-4D97-AF65-F5344CB8AC3E}">
        <p14:creationId xmlns:p14="http://schemas.microsoft.com/office/powerpoint/2010/main" val="11321566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A3860CE-FDF2-4C95-8224-B60DF6812EB5}" type="slidenum">
              <a:rPr lang="ar-SA"/>
              <a:pPr/>
              <a:t>13</a:t>
            </a:fld>
            <a:endParaRPr lang="en-US"/>
          </a:p>
        </p:txBody>
      </p:sp>
      <p:sp>
        <p:nvSpPr>
          <p:cNvPr id="135171" name="WordArt 3"/>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35170" name="Rectangle 2"/>
          <p:cNvSpPr>
            <a:spLocks noGrp="1" noChangeArrowheads="1"/>
          </p:cNvSpPr>
          <p:nvPr>
            <p:ph type="body" idx="1"/>
          </p:nvPr>
        </p:nvSpPr>
        <p:spPr>
          <a:xfrm>
            <a:off x="2640013" y="333375"/>
            <a:ext cx="8064500" cy="6191250"/>
          </a:xfrm>
        </p:spPr>
        <p:txBody>
          <a:bodyPr/>
          <a:lstStyle/>
          <a:p>
            <a:pPr marL="114300" indent="-114300" algn="just" rtl="1">
              <a:lnSpc>
                <a:spcPct val="80000"/>
              </a:lnSpc>
            </a:pPr>
            <a:r>
              <a:rPr lang="fa-IR" sz="1800" b="1" dirty="0" smtClean="0">
                <a:cs typeface="B Lotus" panose="00000400000000000000" pitchFamily="2" charset="-78"/>
              </a:rPr>
              <a:t>3-علل محيطي : از اين ديگاه پرخاشگري رفتاري آموخته شده است . اگر فرد به هدفش نرسد و ناكام شود يكي از رفتارهاي او رفتار پرخاشگرانه خواهدبود كه از آن طريق نياز دروني خود را برآورده مي سازد . در رابطه با علل محيطي پرخاشگري ، خانواده ، مدرسه و جامعه نقش بسيار مهمي دارند . بي توجهي و يا توجه افراطي اعضاي خانواده به كودك ، تنبيهات شديد ، تبعيض ها و بي عدالتي هاي بين فرزندان ، تشويق هاي بيجا ، حسادت و احساس ناامني كودك ، واگذاري كارهاي فراوان و خارج از توان به كودك ، نزاع هاي خانوادگي ، بي ارزش شمردن كودك و ممانعت از فعاليت هاي او ، عدم استفاده صحيح از اوقات فراغت ، غيبت هاي طولاني والدين و فقر اقتصادي خانواده مي تواند به بروز رفتارهاي پرخاشگرانه بينجامد . از اين رو والدين بايد با شيوه هاي صحيح تربيت كودك در هرسن آشنا شوند تا به موقع بتوانند از يادگيري رفتارهاي پرخاشگرانه در كودك جلوگيري به عمل آورند . ( شفيع آبادي ، 1368 ) </a:t>
            </a:r>
          </a:p>
        </p:txBody>
      </p:sp>
    </p:spTree>
    <p:extLst>
      <p:ext uri="{BB962C8B-B14F-4D97-AF65-F5344CB8AC3E}">
        <p14:creationId xmlns:p14="http://schemas.microsoft.com/office/powerpoint/2010/main" val="1443439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1784"/>
          </a:xfrm>
        </p:spPr>
        <p:txBody>
          <a:bodyPr/>
          <a:lstStyle/>
          <a:p>
            <a:pPr algn="ctr"/>
            <a:r>
              <a:rPr lang="fa-IR" dirty="0" smtClean="0"/>
              <a:t>علل پرخاشگری راحله</a:t>
            </a:r>
            <a:endParaRPr lang="en-US" dirty="0"/>
          </a:p>
        </p:txBody>
      </p:sp>
      <p:sp>
        <p:nvSpPr>
          <p:cNvPr id="3" name="Content Placeholder 2"/>
          <p:cNvSpPr>
            <a:spLocks noGrp="1"/>
          </p:cNvSpPr>
          <p:nvPr>
            <p:ph idx="1"/>
          </p:nvPr>
        </p:nvSpPr>
        <p:spPr>
          <a:xfrm>
            <a:off x="838200" y="1246910"/>
            <a:ext cx="10515600" cy="4930053"/>
          </a:xfrm>
        </p:spPr>
        <p:txBody>
          <a:bodyPr>
            <a:normAutofit fontScale="92500" lnSpcReduction="20000"/>
          </a:bodyPr>
          <a:lstStyle/>
          <a:p>
            <a:pPr algn="r" rtl="1"/>
            <a:r>
              <a:rPr lang="fa-IR" sz="2600" b="1" dirty="0">
                <a:cs typeface="B Kamran" panose="00000400000000000000" pitchFamily="2" charset="-78"/>
              </a:rPr>
              <a:t>بعد از جمع آوري اطلاعات و بررسي پرونده تحصيلي و اسناد و مدارك موجود ، متوجه شدم كه عوامل زير موجب بروز رفتارهاي نامطلوب راحله شده است : </a:t>
            </a:r>
            <a:endParaRPr lang="en-US" sz="2600" b="1" dirty="0">
              <a:cs typeface="B Kamran" panose="00000400000000000000" pitchFamily="2" charset="-78"/>
            </a:endParaRPr>
          </a:p>
          <a:p>
            <a:pPr lvl="0" algn="r" rtl="1"/>
            <a:r>
              <a:rPr lang="fa-IR" sz="2600" b="1" dirty="0">
                <a:cs typeface="B Kamran" panose="00000400000000000000" pitchFamily="2" charset="-78"/>
              </a:rPr>
              <a:t>1-محروميت از محبت خانواده به علت فوت مادر </a:t>
            </a:r>
            <a:endParaRPr lang="en-US" sz="2600" b="1" dirty="0">
              <a:cs typeface="B Kamran" panose="00000400000000000000" pitchFamily="2" charset="-78"/>
            </a:endParaRPr>
          </a:p>
          <a:p>
            <a:pPr lvl="0" algn="r" rtl="1"/>
            <a:r>
              <a:rPr lang="fa-IR" sz="2600" b="1" dirty="0">
                <a:cs typeface="B Kamran" panose="00000400000000000000" pitchFamily="2" charset="-78"/>
              </a:rPr>
              <a:t>2-عدم توجه كافي والدين به وضعيت درسي و رفتاري راحله </a:t>
            </a:r>
            <a:endParaRPr lang="en-US" sz="2600" b="1" dirty="0">
              <a:cs typeface="B Kamran" panose="00000400000000000000" pitchFamily="2" charset="-78"/>
            </a:endParaRPr>
          </a:p>
          <a:p>
            <a:pPr lvl="0" algn="r" rtl="1"/>
            <a:r>
              <a:rPr lang="fa-IR" sz="2600" b="1" dirty="0">
                <a:cs typeface="B Kamran" panose="00000400000000000000" pitchFamily="2" charset="-78"/>
              </a:rPr>
              <a:t>3-بي سوادي والدين و احساس عدم امنيت در خانواده </a:t>
            </a:r>
            <a:endParaRPr lang="en-US" sz="2600" b="1" dirty="0">
              <a:cs typeface="B Kamran" panose="00000400000000000000" pitchFamily="2" charset="-78"/>
            </a:endParaRPr>
          </a:p>
          <a:p>
            <a:pPr lvl="0" algn="r" rtl="1"/>
            <a:r>
              <a:rPr lang="fa-IR" sz="2600" b="1" dirty="0">
                <a:cs typeface="B Kamran" panose="00000400000000000000" pitchFamily="2" charset="-78"/>
              </a:rPr>
              <a:t>4-فقر اقتصادي و عدم تامين امكانات تحصيلي براي راحله </a:t>
            </a:r>
            <a:endParaRPr lang="en-US" sz="2600" b="1" dirty="0">
              <a:cs typeface="B Kamran" panose="00000400000000000000" pitchFamily="2" charset="-78"/>
            </a:endParaRPr>
          </a:p>
          <a:p>
            <a:pPr lvl="0" algn="r" rtl="1"/>
            <a:r>
              <a:rPr lang="fa-IR" sz="2600" b="1" dirty="0">
                <a:cs typeface="B Kamran" panose="00000400000000000000" pitchFamily="2" charset="-78"/>
              </a:rPr>
              <a:t>5-آزادي بيش از حد در خانه و غرور بي جا </a:t>
            </a:r>
            <a:endParaRPr lang="en-US" sz="2600" b="1" dirty="0">
              <a:cs typeface="B Kamran" panose="00000400000000000000" pitchFamily="2" charset="-78"/>
            </a:endParaRPr>
          </a:p>
          <a:p>
            <a:pPr lvl="0" algn="r" rtl="1"/>
            <a:r>
              <a:rPr lang="fa-IR" sz="2600" b="1" dirty="0">
                <a:cs typeface="B Kamran" panose="00000400000000000000" pitchFamily="2" charset="-78"/>
              </a:rPr>
              <a:t>6-عدم تشويق كافي و عدم انگيزه </a:t>
            </a:r>
            <a:endParaRPr lang="en-US" sz="2600" b="1" dirty="0">
              <a:cs typeface="B Kamran" panose="00000400000000000000" pitchFamily="2" charset="-78"/>
            </a:endParaRPr>
          </a:p>
          <a:p>
            <a:pPr lvl="0" algn="r" rtl="1"/>
            <a:r>
              <a:rPr lang="fa-IR" sz="2600" b="1" dirty="0">
                <a:cs typeface="B Kamran" panose="00000400000000000000" pitchFamily="2" charset="-78"/>
              </a:rPr>
              <a:t>7-بي توجهي معلم نسبت به او به علت بروز رفتارهاي نامناسب </a:t>
            </a:r>
            <a:endParaRPr lang="en-US" sz="2600" b="1" dirty="0">
              <a:cs typeface="B Kamran" panose="00000400000000000000" pitchFamily="2" charset="-78"/>
            </a:endParaRPr>
          </a:p>
          <a:p>
            <a:pPr algn="r" rtl="1"/>
            <a:r>
              <a:rPr lang="fa-IR" sz="2600" b="1" dirty="0">
                <a:cs typeface="B Kamran" panose="00000400000000000000" pitchFamily="2" charset="-78"/>
              </a:rPr>
              <a:t>خلاصه ريشه اكثر مسائل رفتاري راحله را در ساختار خانوادگي او ديدم . او در منزل احساس عدم حمايت مي كرد و مي خواست اين احساس اضطراب را به نوعي از خود دور كند و راه آن را در پرخاشگري و آزار و اذيت ديگران مي ديد . ساختار خانوادگي راحله به گونه اي بود كه فضاي مناسب براي پرداختن به درس و مشق از او گرفته مي شد . </a:t>
            </a:r>
            <a:endParaRPr lang="en-US" sz="2600" b="1" dirty="0">
              <a:cs typeface="B Kamran" panose="00000400000000000000" pitchFamily="2" charset="-78"/>
            </a:endParaRPr>
          </a:p>
          <a:p>
            <a:pPr algn="r" rtl="1"/>
            <a:r>
              <a:rPr lang="fa-IR" sz="2600" b="1" dirty="0">
                <a:cs typeface="B Kamran" panose="00000400000000000000" pitchFamily="2" charset="-78"/>
              </a:rPr>
              <a:t>قبل از پرداختن به ارائه راه حل بهتر است تعريفي از پرخاشگري و علائم و نشانه هاي آن ارائه دهيم . </a:t>
            </a:r>
            <a:endParaRPr lang="en-US" sz="2600" b="1" dirty="0">
              <a:cs typeface="B Kamran" panose="00000400000000000000" pitchFamily="2" charset="-78"/>
            </a:endParaRPr>
          </a:p>
          <a:p>
            <a:endParaRPr lang="en-US" dirty="0"/>
          </a:p>
        </p:txBody>
      </p:sp>
    </p:spTree>
    <p:extLst>
      <p:ext uri="{BB962C8B-B14F-4D97-AF65-F5344CB8AC3E}">
        <p14:creationId xmlns:p14="http://schemas.microsoft.com/office/powerpoint/2010/main" val="66363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002"/>
          </a:xfrm>
        </p:spPr>
        <p:txBody>
          <a:bodyPr>
            <a:noAutofit/>
          </a:bodyPr>
          <a:lstStyle/>
          <a:p>
            <a:pPr algn="ctr"/>
            <a:r>
              <a:rPr lang="fa-IR" sz="3200" b="1" dirty="0">
                <a:cs typeface="B Titr" panose="00000700000000000000" pitchFamily="2" charset="-78"/>
              </a:rPr>
              <a:t>پيشگيري و درمان</a:t>
            </a:r>
            <a:r>
              <a:rPr lang="fa-IR" sz="3200" b="1" dirty="0">
                <a:cs typeface="B Lotus" panose="00000400000000000000" pitchFamily="2" charset="-78"/>
              </a:rPr>
              <a:t> </a:t>
            </a:r>
            <a:endParaRPr lang="en-US" sz="3200" dirty="0"/>
          </a:p>
        </p:txBody>
      </p:sp>
      <p:sp>
        <p:nvSpPr>
          <p:cNvPr id="3" name="Content Placeholder 2"/>
          <p:cNvSpPr>
            <a:spLocks noGrp="1"/>
          </p:cNvSpPr>
          <p:nvPr>
            <p:ph idx="1"/>
          </p:nvPr>
        </p:nvSpPr>
        <p:spPr>
          <a:xfrm>
            <a:off x="838200" y="1229360"/>
            <a:ext cx="10515600" cy="4947603"/>
          </a:xfrm>
        </p:spPr>
        <p:txBody>
          <a:bodyPr>
            <a:normAutofit fontScale="92500"/>
          </a:bodyPr>
          <a:lstStyle/>
          <a:p>
            <a:pPr marL="114300" indent="-114300" algn="just" rtl="1">
              <a:lnSpc>
                <a:spcPct val="80000"/>
              </a:lnSpc>
            </a:pPr>
            <a:r>
              <a:rPr lang="fa-IR" b="1" dirty="0" smtClean="0">
                <a:cs typeface="B Lotus" panose="00000400000000000000" pitchFamily="2" charset="-78"/>
              </a:rPr>
              <a:t>در </a:t>
            </a:r>
            <a:r>
              <a:rPr lang="fa-IR" b="1" dirty="0">
                <a:cs typeface="B Lotus" panose="00000400000000000000" pitchFamily="2" charset="-78"/>
              </a:rPr>
              <a:t>درمان پرخاشگري بايد علل ايجاد كننده آن به خوبي شناسايي شوند . هدف از درمان پرخاشگري هيچ گاه حذف غريزه پرخاشگري در انسان نيست بلكه هدف آن است كه غريزه پرخاشگري به تدريج به سوي اعمال مطلوب تر و مناسب تر سوق داده شود . پيشگيري و درمان از دوجنبه فردي و اجتماعي قابل بررسي است : </a:t>
            </a:r>
          </a:p>
          <a:p>
            <a:pPr marL="114300" indent="-114300" algn="just" rtl="1">
              <a:lnSpc>
                <a:spcPct val="80000"/>
              </a:lnSpc>
            </a:pPr>
            <a:r>
              <a:rPr lang="fa-IR" b="1" dirty="0">
                <a:cs typeface="B Lotus" panose="00000400000000000000" pitchFamily="2" charset="-78"/>
              </a:rPr>
              <a:t>1-پيشگيري و درمان از بعد فردي : در اين مورد ، پيشگيري و درمان با خود فرد انجام مي شود و تغيير رفتار از طريق فعاليت هاي مختلف به خود فرد آموزش داده مي شود . از جمله : ورزش و انجام كارهاي هنري ، سپردن مسؤوليت ، آشناسازي فرد با حقوق ديگران و كمك به فرد براي رعايت قوانين ، آموزش رفتارهاي پسنديده به فرد و تشويق او به انجام اين رفتارها ، شركت در فعاليت هاي اجتماعي ، تامين سلامتي جسمي فرد و تغيير محيط زندگي . </a:t>
            </a:r>
          </a:p>
          <a:p>
            <a:pPr marL="114300" indent="-114300" algn="just" rtl="1">
              <a:lnSpc>
                <a:spcPct val="80000"/>
              </a:lnSpc>
            </a:pPr>
            <a:r>
              <a:rPr lang="fa-IR" b="1" dirty="0">
                <a:cs typeface="B Lotus" panose="00000400000000000000" pitchFamily="2" charset="-78"/>
              </a:rPr>
              <a:t>2-پيشگيري و درمان از بعد اجتماعي : گفتيم خانواده و مدرسه و جامعه در بروز رفتارهاي پرخاشگرانه نقش به سزايي دارند تا هنگامي كه رفتار والدين و ديگركساني كه با فرد سروكار دارند تغيير نكند در اصلاح رفتار پرخاشگرانه دگرگوني چشم گيري حاصل نخواهد شد . در صورتي كه بين اعضاي خانواده و معلم با كودك رابطه متعادل و سالمي برقرار باشد ، رفتارهاي پرخاشگرانه كودك به شدت كاسته خواهدشد . در اين مورد توصيه هاي زير ارائه مي شود : </a:t>
            </a:r>
          </a:p>
          <a:p>
            <a:endParaRPr lang="en-US" dirty="0"/>
          </a:p>
        </p:txBody>
      </p:sp>
    </p:spTree>
    <p:extLst>
      <p:ext uri="{BB962C8B-B14F-4D97-AF65-F5344CB8AC3E}">
        <p14:creationId xmlns:p14="http://schemas.microsoft.com/office/powerpoint/2010/main" val="2907105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92D05C8-EF1B-4742-9FB2-378C16810A80}" type="slidenum">
              <a:rPr lang="ar-SA"/>
              <a:pPr/>
              <a:t>16</a:t>
            </a:fld>
            <a:endParaRPr lang="en-US"/>
          </a:p>
        </p:txBody>
      </p:sp>
      <p:sp>
        <p:nvSpPr>
          <p:cNvPr id="137220" name="WordArt 4"/>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37219" name="Rectangle 3"/>
          <p:cNvSpPr>
            <a:spLocks noGrp="1" noChangeArrowheads="1"/>
          </p:cNvSpPr>
          <p:nvPr>
            <p:ph type="body" idx="1"/>
          </p:nvPr>
        </p:nvSpPr>
        <p:spPr>
          <a:xfrm>
            <a:off x="2711451" y="981076"/>
            <a:ext cx="7921625" cy="4608513"/>
          </a:xfrm>
        </p:spPr>
        <p:txBody>
          <a:bodyPr>
            <a:normAutofit lnSpcReduction="10000"/>
          </a:bodyPr>
          <a:lstStyle/>
          <a:p>
            <a:pPr algn="r" rtl="1">
              <a:lnSpc>
                <a:spcPct val="90000"/>
              </a:lnSpc>
            </a:pPr>
            <a:r>
              <a:rPr lang="fa-IR" sz="2400" b="1" dirty="0">
                <a:cs typeface="B Lotus" panose="00000400000000000000" pitchFamily="2" charset="-78"/>
              </a:rPr>
              <a:t>-ناكامي ها و محروميت هاي كودك حدالامكان برطرف شود . </a:t>
            </a:r>
          </a:p>
          <a:p>
            <a:pPr algn="r" rtl="1">
              <a:lnSpc>
                <a:spcPct val="90000"/>
              </a:lnSpc>
            </a:pPr>
            <a:r>
              <a:rPr lang="fa-IR" sz="2400" b="1" dirty="0">
                <a:cs typeface="B Lotus" panose="00000400000000000000" pitchFamily="2" charset="-78"/>
              </a:rPr>
              <a:t>-مسؤوليت ها و تكاليف سنگين به كودك واگذار نشود . </a:t>
            </a:r>
          </a:p>
          <a:p>
            <a:pPr algn="r" rtl="1">
              <a:lnSpc>
                <a:spcPct val="90000"/>
              </a:lnSpc>
            </a:pPr>
            <a:r>
              <a:rPr lang="fa-IR" sz="2400" b="1" dirty="0">
                <a:cs typeface="B Lotus" panose="00000400000000000000" pitchFamily="2" charset="-78"/>
              </a:rPr>
              <a:t>-به كودك توجه شود اما نه در حد افراطي </a:t>
            </a:r>
          </a:p>
          <a:p>
            <a:pPr algn="r" rtl="1">
              <a:lnSpc>
                <a:spcPct val="90000"/>
              </a:lnSpc>
            </a:pPr>
            <a:r>
              <a:rPr lang="fa-IR" sz="2400" b="1" dirty="0">
                <a:cs typeface="B Lotus" panose="00000400000000000000" pitchFamily="2" charset="-78"/>
              </a:rPr>
              <a:t>-از تنبيه بدني كودك خودداري شود . </a:t>
            </a:r>
          </a:p>
          <a:p>
            <a:pPr algn="r" rtl="1">
              <a:lnSpc>
                <a:spcPct val="90000"/>
              </a:lnSpc>
            </a:pPr>
            <a:r>
              <a:rPr lang="fa-IR" sz="2400" b="1" dirty="0">
                <a:cs typeface="B Lotus" panose="00000400000000000000" pitchFamily="2" charset="-78"/>
              </a:rPr>
              <a:t>-در قبال عصبانيت ها و ناراحتي هاي كودك متقابلا“ پرخاش نشود . </a:t>
            </a:r>
          </a:p>
          <a:p>
            <a:pPr algn="r" rtl="1">
              <a:lnSpc>
                <a:spcPct val="90000"/>
              </a:lnSpc>
            </a:pPr>
            <a:r>
              <a:rPr lang="fa-IR" sz="2400" b="1" dirty="0">
                <a:cs typeface="B Lotus" panose="00000400000000000000" pitchFamily="2" charset="-78"/>
              </a:rPr>
              <a:t>-صميمت بين اعضاي خانواده برقرار شود . </a:t>
            </a:r>
          </a:p>
          <a:p>
            <a:pPr algn="r" rtl="1">
              <a:lnSpc>
                <a:spcPct val="90000"/>
              </a:lnSpc>
            </a:pPr>
            <a:r>
              <a:rPr lang="fa-IR" sz="2400" b="1" dirty="0">
                <a:cs typeface="B Lotus" panose="00000400000000000000" pitchFamily="2" charset="-78"/>
              </a:rPr>
              <a:t>-والدين در تربيت كودك تضاد نداشته باشند . </a:t>
            </a:r>
          </a:p>
          <a:p>
            <a:pPr algn="r" rtl="1">
              <a:lnSpc>
                <a:spcPct val="90000"/>
              </a:lnSpc>
            </a:pPr>
            <a:r>
              <a:rPr lang="fa-IR" sz="2400" b="1" dirty="0">
                <a:cs typeface="B Lotus" panose="00000400000000000000" pitchFamily="2" charset="-78"/>
              </a:rPr>
              <a:t>-پرخاشگري كودك از همان سال هاي اول زندگي كنترل شود تا آن كه در سال هاي بعد به صورت عادت در نيايد . </a:t>
            </a:r>
          </a:p>
          <a:p>
            <a:pPr algn="r" rtl="1">
              <a:lnSpc>
                <a:spcPct val="90000"/>
              </a:lnSpc>
            </a:pPr>
            <a:r>
              <a:rPr lang="fa-IR" sz="2400" b="1" dirty="0">
                <a:cs typeface="B Lotus" panose="00000400000000000000" pitchFamily="2" charset="-78"/>
              </a:rPr>
              <a:t>-كودك از مشاهده صحنه هاي خشونت آميز منع شود . </a:t>
            </a:r>
          </a:p>
          <a:p>
            <a:pPr algn="r" rtl="1">
              <a:lnSpc>
                <a:spcPct val="90000"/>
              </a:lnSpc>
            </a:pPr>
            <a:r>
              <a:rPr lang="fa-IR" sz="2400" b="1" dirty="0">
                <a:cs typeface="B Lotus" panose="00000400000000000000" pitchFamily="2" charset="-78"/>
              </a:rPr>
              <a:t>-نقايص كودك خصوصاً در جمع بيان نشود . ( رشد معلم ، 1370 ) </a:t>
            </a:r>
          </a:p>
        </p:txBody>
      </p:sp>
    </p:spTree>
    <p:extLst>
      <p:ext uri="{BB962C8B-B14F-4D97-AF65-F5344CB8AC3E}">
        <p14:creationId xmlns:p14="http://schemas.microsoft.com/office/powerpoint/2010/main" val="26997292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D7DF5854-1078-4130-8575-E3CF644FE799}" type="slidenum">
              <a:rPr lang="ar-SA"/>
              <a:pPr/>
              <a:t>17</a:t>
            </a:fld>
            <a:endParaRPr lang="en-US"/>
          </a:p>
        </p:txBody>
      </p:sp>
      <p:sp>
        <p:nvSpPr>
          <p:cNvPr id="110595" name="Rectangle 3"/>
          <p:cNvSpPr>
            <a:spLocks noGrp="1" noChangeArrowheads="1"/>
          </p:cNvSpPr>
          <p:nvPr>
            <p:ph type="body" idx="1"/>
          </p:nvPr>
        </p:nvSpPr>
        <p:spPr>
          <a:xfrm>
            <a:off x="1981200" y="1341439"/>
            <a:ext cx="8229600" cy="4530725"/>
          </a:xfrm>
        </p:spPr>
        <p:txBody>
          <a:bodyPr>
            <a:normAutofit/>
          </a:bodyPr>
          <a:lstStyle/>
          <a:p>
            <a:pPr algn="r" rtl="1">
              <a:buFontTx/>
              <a:buChar char="-"/>
            </a:pPr>
            <a:r>
              <a:rPr lang="fa-IR" b="1" dirty="0" smtClean="0">
                <a:cs typeface="B Lotus" panose="00000400000000000000" pitchFamily="2" charset="-78"/>
              </a:rPr>
              <a:t>مروری برآرای متخصصان، تحقیقات پیشین و منابع علمی دیگر</a:t>
            </a:r>
            <a:endParaRPr lang="fa-IR" b="1" dirty="0">
              <a:cs typeface="B Lotus" panose="00000400000000000000" pitchFamily="2" charset="-78"/>
            </a:endParaRPr>
          </a:p>
          <a:p>
            <a:pPr algn="r" rtl="1">
              <a:buFontTx/>
              <a:buChar char="-"/>
            </a:pPr>
            <a:r>
              <a:rPr lang="fa-IR" b="1" dirty="0">
                <a:cs typeface="B Lotus" panose="00000400000000000000" pitchFamily="2" charset="-78"/>
              </a:rPr>
              <a:t>جویا شدن نظر همکاران در مورد انتخاب و چگونگی اجرای راه حل جدید</a:t>
            </a:r>
            <a:endParaRPr lang="en-US" b="1" dirty="0">
              <a:cs typeface="B Lotus" panose="00000400000000000000" pitchFamily="2" charset="-78"/>
            </a:endParaRPr>
          </a:p>
          <a:p>
            <a:pPr algn="r" rtl="1">
              <a:buFontTx/>
              <a:buChar char="-"/>
            </a:pPr>
            <a:r>
              <a:rPr lang="fa-IR" b="1" dirty="0">
                <a:cs typeface="B Lotus" panose="00000400000000000000" pitchFamily="2" charset="-78"/>
              </a:rPr>
              <a:t>مرتبط بودن راه جدید با پرسش اساسی پژوهش(عقلانی بودن راهکار)</a:t>
            </a:r>
          </a:p>
          <a:p>
            <a:pPr algn="r" rtl="1">
              <a:buFontTx/>
              <a:buChar char="-"/>
            </a:pPr>
            <a:r>
              <a:rPr lang="fa-IR" b="1" dirty="0">
                <a:cs typeface="B Lotus" panose="00000400000000000000" pitchFamily="2" charset="-78"/>
              </a:rPr>
              <a:t>اندیشیدن به راه حل های عملی</a:t>
            </a:r>
            <a:endParaRPr lang="en-US" b="1" dirty="0">
              <a:cs typeface="B Lotus" panose="00000400000000000000" pitchFamily="2" charset="-78"/>
            </a:endParaRPr>
          </a:p>
          <a:p>
            <a:pPr algn="r" rtl="1">
              <a:buFontTx/>
              <a:buChar char="-"/>
            </a:pPr>
            <a:r>
              <a:rPr lang="fa-IR" b="1" dirty="0" smtClean="0">
                <a:cs typeface="B Lotus" panose="00000400000000000000" pitchFamily="2" charset="-78"/>
              </a:rPr>
              <a:t>کسب </a:t>
            </a:r>
            <a:r>
              <a:rPr lang="fa-IR" b="1" dirty="0">
                <a:cs typeface="B Lotus" panose="00000400000000000000" pitchFamily="2" charset="-78"/>
              </a:rPr>
              <a:t>اطمینان از پیش نیامدن مشکل</a:t>
            </a:r>
            <a:r>
              <a:rPr lang="en-US" b="1" dirty="0">
                <a:cs typeface="B Lotus" panose="00000400000000000000" pitchFamily="2" charset="-78"/>
              </a:rPr>
              <a:t> </a:t>
            </a:r>
            <a:r>
              <a:rPr lang="fa-IR" b="1" dirty="0">
                <a:cs typeface="B Lotus" panose="00000400000000000000" pitchFamily="2" charset="-78"/>
              </a:rPr>
              <a:t>به وسیله راه جدید در محیط </a:t>
            </a:r>
            <a:r>
              <a:rPr lang="fa-IR" b="1" dirty="0" smtClean="0">
                <a:cs typeface="B Lotus" panose="00000400000000000000" pitchFamily="2" charset="-78"/>
              </a:rPr>
              <a:t>کار</a:t>
            </a:r>
            <a:endParaRPr lang="fa-IR" b="1" dirty="0">
              <a:cs typeface="B Lotus" panose="00000400000000000000" pitchFamily="2" charset="-78"/>
            </a:endParaRPr>
          </a:p>
        </p:txBody>
      </p:sp>
      <p:sp>
        <p:nvSpPr>
          <p:cNvPr id="110599" name="WordArt 7"/>
          <p:cNvSpPr>
            <a:spLocks noChangeArrowheads="1" noChangeShapeType="1" noTextEdit="1"/>
          </p:cNvSpPr>
          <p:nvPr/>
        </p:nvSpPr>
        <p:spPr bwMode="auto">
          <a:xfrm>
            <a:off x="3000375" y="115889"/>
            <a:ext cx="5651500" cy="1368425"/>
          </a:xfrm>
          <a:prstGeom prst="rect">
            <a:avLst/>
          </a:prstGeom>
        </p:spPr>
        <p:txBody>
          <a:bodyPr wrap="none" fromWordArt="1">
            <a:prstTxWarp prst="textChevron">
              <a:avLst>
                <a:gd name="adj" fmla="val 39560"/>
              </a:avLst>
            </a:prstTxWarp>
          </a:bodyPr>
          <a:lstStyle/>
          <a:p>
            <a:pPr algn="ctr"/>
            <a:r>
              <a:rPr lang="fa-IR" sz="3600" kern="10">
                <a:ln w="9525">
                  <a:solidFill>
                    <a:srgbClr val="CC99FF"/>
                  </a:solidFill>
                  <a:round/>
                  <a:headEnd/>
                  <a:tailEnd/>
                </a:ln>
                <a:gradFill rotWithShape="0">
                  <a:gsLst>
                    <a:gs pos="0">
                      <a:srgbClr val="6600CC"/>
                    </a:gs>
                    <a:gs pos="100000">
                      <a:srgbClr val="CC00CC"/>
                    </a:gs>
                  </a:gsLst>
                  <a:path path="rect">
                    <a:fillToRect l="50000" t="50000" r="50000" b="50000"/>
                  </a:path>
                </a:gradFill>
                <a:effectLst>
                  <a:outerShdw dist="53882" dir="2700000" algn="ctr" rotWithShape="0">
                    <a:srgbClr val="9999FF">
                      <a:alpha val="80000"/>
                    </a:srgbClr>
                  </a:outerShdw>
                </a:effectLst>
                <a:cs typeface="B Titr" panose="00000700000000000000" pitchFamily="2" charset="-78"/>
              </a:rPr>
              <a:t>انتخاب راه جدید به صورت موقت</a:t>
            </a:r>
            <a:endParaRPr lang="en-US" sz="3600" kern="10">
              <a:ln w="9525">
                <a:solidFill>
                  <a:srgbClr val="CC99FF"/>
                </a:solidFill>
                <a:round/>
                <a:headEnd/>
                <a:tailEnd/>
              </a:ln>
              <a:gradFill rotWithShape="0">
                <a:gsLst>
                  <a:gs pos="0">
                    <a:srgbClr val="6600CC"/>
                  </a:gs>
                  <a:gs pos="100000">
                    <a:srgbClr val="CC00CC"/>
                  </a:gs>
                </a:gsLst>
                <a:path path="rect">
                  <a:fillToRect l="50000" t="50000" r="50000" b="50000"/>
                </a:path>
              </a:gradFill>
              <a:effectLst>
                <a:outerShdw dist="53882" dir="2700000" algn="ctr" rotWithShape="0">
                  <a:srgbClr val="9999FF">
                    <a:alpha val="80000"/>
                  </a:srgbClr>
                </a:outerShdw>
              </a:effectLst>
              <a:cs typeface="B Titr" panose="00000700000000000000" pitchFamily="2" charset="-78"/>
            </a:endParaRPr>
          </a:p>
        </p:txBody>
      </p:sp>
      <p:sp>
        <p:nvSpPr>
          <p:cNvPr id="110600" name="Rectangle 8"/>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a:r>
              <a:rPr lang="fa-IR">
                <a:cs typeface="B Titr" panose="00000700000000000000" pitchFamily="2" charset="-78"/>
              </a:rPr>
              <a:t>مرحله پنجم</a:t>
            </a:r>
            <a:endParaRPr lang="en-US">
              <a:cs typeface="B Titr" panose="00000700000000000000" pitchFamily="2" charset="-78"/>
            </a:endParaRPr>
          </a:p>
        </p:txBody>
      </p:sp>
      <p:sp>
        <p:nvSpPr>
          <p:cNvPr id="110601" name="AutoShape 9">
            <a:hlinkClick r:id="rId5"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82324024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10600"/>
                                        </p:tgtEl>
                                        <p:attrNameLst>
                                          <p:attrName>style.visibility</p:attrName>
                                        </p:attrNameLst>
                                      </p:cBhvr>
                                      <p:to>
                                        <p:strVal val="visible"/>
                                      </p:to>
                                    </p:set>
                                    <p:anim calcmode="lin" valueType="num">
                                      <p:cBhvr>
                                        <p:cTn id="7" dur="500" fill="hold"/>
                                        <p:tgtEl>
                                          <p:spTgt spid="110600"/>
                                        </p:tgtEl>
                                        <p:attrNameLst>
                                          <p:attrName>ppt_w</p:attrName>
                                        </p:attrNameLst>
                                      </p:cBhvr>
                                      <p:tavLst>
                                        <p:tav tm="0">
                                          <p:val>
                                            <p:fltVal val="0"/>
                                          </p:val>
                                        </p:tav>
                                        <p:tav tm="100000">
                                          <p:val>
                                            <p:strVal val="#ppt_w"/>
                                          </p:val>
                                        </p:tav>
                                      </p:tavLst>
                                    </p:anim>
                                    <p:anim calcmode="lin" valueType="num">
                                      <p:cBhvr>
                                        <p:cTn id="8" dur="500" fill="hold"/>
                                        <p:tgtEl>
                                          <p:spTgt spid="110600"/>
                                        </p:tgtEl>
                                        <p:attrNameLst>
                                          <p:attrName>ppt_h</p:attrName>
                                        </p:attrNameLst>
                                      </p:cBhvr>
                                      <p:tavLst>
                                        <p:tav tm="0">
                                          <p:val>
                                            <p:fltVal val="0"/>
                                          </p:val>
                                        </p:tav>
                                        <p:tav tm="100000">
                                          <p:val>
                                            <p:strVal val="#ppt_h"/>
                                          </p:val>
                                        </p:tav>
                                      </p:tavLst>
                                    </p:anim>
                                    <p:anim calcmode="lin" valueType="num">
                                      <p:cBhvr>
                                        <p:cTn id="9" dur="500" fill="hold"/>
                                        <p:tgtEl>
                                          <p:spTgt spid="110600"/>
                                        </p:tgtEl>
                                        <p:attrNameLst>
                                          <p:attrName>style.rotation</p:attrName>
                                        </p:attrNameLst>
                                      </p:cBhvr>
                                      <p:tavLst>
                                        <p:tav tm="0">
                                          <p:val>
                                            <p:fltVal val="360"/>
                                          </p:val>
                                        </p:tav>
                                        <p:tav tm="100000">
                                          <p:val>
                                            <p:fltVal val="0"/>
                                          </p:val>
                                        </p:tav>
                                      </p:tavLst>
                                    </p:anim>
                                    <p:animEffect transition="in" filter="fade">
                                      <p:cBhvr>
                                        <p:cTn id="10" dur="500"/>
                                        <p:tgtEl>
                                          <p:spTgt spid="110600"/>
                                        </p:tgtEl>
                                      </p:cBhvr>
                                    </p:animEffect>
                                  </p:childTnLst>
                                  <p:subTnLst>
                                    <p:audio>
                                      <p:cMediaNode>
                                        <p:cTn display="0" masterRel="sameClick">
                                          <p:stCondLst>
                                            <p:cond evt="begin" delay="0">
                                              <p:tn val="5"/>
                                            </p:cond>
                                          </p:stCondLst>
                                          <p:endCondLst>
                                            <p:cond evt="onStopAudio" delay="0">
                                              <p:tgtEl>
                                                <p:sldTgt/>
                                              </p:tgtEl>
                                            </p:cond>
                                          </p:endCondLst>
                                        </p:cTn>
                                        <p:tgtEl>
                                          <p:sndTgt r:embed="rId3" name="bomb.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110599"/>
                                        </p:tgtEl>
                                        <p:attrNameLst>
                                          <p:attrName>style.visibility</p:attrName>
                                        </p:attrNameLst>
                                      </p:cBhvr>
                                      <p:to>
                                        <p:strVal val="visible"/>
                                      </p:to>
                                    </p:set>
                                    <p:anim calcmode="lin" valueType="num">
                                      <p:cBhvr>
                                        <p:cTn id="15" dur="500" decel="50000" fill="hold">
                                          <p:stCondLst>
                                            <p:cond delay="0"/>
                                          </p:stCondLst>
                                        </p:cTn>
                                        <p:tgtEl>
                                          <p:spTgt spid="110599"/>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110599"/>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110599"/>
                                        </p:tgtEl>
                                        <p:attrNameLst>
                                          <p:attrName>ppt_w</p:attrName>
                                        </p:attrNameLst>
                                      </p:cBhvr>
                                      <p:tavLst>
                                        <p:tav tm="0">
                                          <p:val>
                                            <p:strVal val="#ppt_w*.05"/>
                                          </p:val>
                                        </p:tav>
                                        <p:tav tm="100000">
                                          <p:val>
                                            <p:strVal val="#ppt_w"/>
                                          </p:val>
                                        </p:tav>
                                      </p:tavLst>
                                    </p:anim>
                                    <p:anim calcmode="lin" valueType="num">
                                      <p:cBhvr>
                                        <p:cTn id="18" dur="1000" fill="hold"/>
                                        <p:tgtEl>
                                          <p:spTgt spid="110599"/>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110599"/>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110599"/>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110599"/>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110599"/>
                                        </p:tgtEl>
                                      </p:cBhvr>
                                    </p:animEffect>
                                  </p:childTnLst>
                                  <p:subTnLst>
                                    <p:audio>
                                      <p:cMediaNode>
                                        <p:cTn display="0" masterRel="sameClick">
                                          <p:stCondLst>
                                            <p:cond evt="begin" delay="0">
                                              <p:tn val="13"/>
                                            </p:cond>
                                          </p:stCondLst>
                                          <p:endCondLst>
                                            <p:cond evt="onStopAudio" delay="0">
                                              <p:tgtEl>
                                                <p:sldTgt/>
                                              </p:tgtEl>
                                            </p:cond>
                                          </p:endCondLst>
                                        </p:cTn>
                                        <p:tgtEl>
                                          <p:sndTgt r:embed="rId4" name="suction.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10595">
                                            <p:txEl>
                                              <p:pRg st="0" end="0"/>
                                            </p:txEl>
                                          </p:spTgt>
                                        </p:tgtEl>
                                        <p:attrNameLst>
                                          <p:attrName>style.visibility</p:attrName>
                                        </p:attrNameLst>
                                      </p:cBhvr>
                                      <p:to>
                                        <p:strVal val="visible"/>
                                      </p:to>
                                    </p:set>
                                    <p:anim calcmode="discrete" valueType="clr">
                                      <p:cBhvr override="childStyle">
                                        <p:cTn id="27" dur="80"/>
                                        <p:tgtEl>
                                          <p:spTgt spid="11059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10595">
                                            <p:txEl>
                                              <p:pRg st="0" end="0"/>
                                            </p:txEl>
                                          </p:spTgt>
                                        </p:tgtEl>
                                        <p:attrNameLst>
                                          <p:attrName>fillcolor</p:attrName>
                                        </p:attrNameLst>
                                      </p:cBhvr>
                                      <p:tavLst>
                                        <p:tav tm="0">
                                          <p:val>
                                            <p:clrVal>
                                              <a:schemeClr val="accent2"/>
                                            </p:clrVal>
                                          </p:val>
                                        </p:tav>
                                        <p:tav tm="50000">
                                          <p:val>
                                            <p:clrVal>
                                              <a:schemeClr val="hlink"/>
                                            </p:clrVal>
                                          </p:val>
                                        </p:tav>
                                      </p:tavLst>
                                    </p:anim>
                                    <p:set>
                                      <p:cBhvr>
                                        <p:cTn id="29" dur="80"/>
                                        <p:tgtEl>
                                          <p:spTgt spid="110595">
                                            <p:txEl>
                                              <p:pRg st="0" end="0"/>
                                            </p:txEl>
                                          </p:spTgt>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110595">
                                            <p:txEl>
                                              <p:pRg st="1" end="1"/>
                                            </p:txEl>
                                          </p:spTgt>
                                        </p:tgtEl>
                                        <p:attrNameLst>
                                          <p:attrName>style.visibility</p:attrName>
                                        </p:attrNameLst>
                                      </p:cBhvr>
                                      <p:to>
                                        <p:strVal val="visible"/>
                                      </p:to>
                                    </p:set>
                                    <p:anim calcmode="discrete" valueType="clr">
                                      <p:cBhvr override="childStyle">
                                        <p:cTn id="34" dur="80"/>
                                        <p:tgtEl>
                                          <p:spTgt spid="11059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10595">
                                            <p:txEl>
                                              <p:pRg st="1" end="1"/>
                                            </p:txEl>
                                          </p:spTgt>
                                        </p:tgtEl>
                                        <p:attrNameLst>
                                          <p:attrName>fillcolor</p:attrName>
                                        </p:attrNameLst>
                                      </p:cBhvr>
                                      <p:tavLst>
                                        <p:tav tm="0">
                                          <p:val>
                                            <p:clrVal>
                                              <a:schemeClr val="accent2"/>
                                            </p:clrVal>
                                          </p:val>
                                        </p:tav>
                                        <p:tav tm="50000">
                                          <p:val>
                                            <p:clrVal>
                                              <a:schemeClr val="hlink"/>
                                            </p:clrVal>
                                          </p:val>
                                        </p:tav>
                                      </p:tavLst>
                                    </p:anim>
                                    <p:set>
                                      <p:cBhvr>
                                        <p:cTn id="36" dur="80"/>
                                        <p:tgtEl>
                                          <p:spTgt spid="110595">
                                            <p:txEl>
                                              <p:pRg st="1" end="1"/>
                                            </p:txEl>
                                          </p:spTgt>
                                        </p:tgtEl>
                                        <p:attrNameLst>
                                          <p:attrName>fill.type</p:attrName>
                                        </p:attrNameLst>
                                      </p:cBhvr>
                                      <p:to>
                                        <p:strVal val="solid"/>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110595">
                                            <p:txEl>
                                              <p:pRg st="2" end="2"/>
                                            </p:txEl>
                                          </p:spTgt>
                                        </p:tgtEl>
                                        <p:attrNameLst>
                                          <p:attrName>style.visibility</p:attrName>
                                        </p:attrNameLst>
                                      </p:cBhvr>
                                      <p:to>
                                        <p:strVal val="visible"/>
                                      </p:to>
                                    </p:set>
                                    <p:anim calcmode="discrete" valueType="clr">
                                      <p:cBhvr override="childStyle">
                                        <p:cTn id="41" dur="80"/>
                                        <p:tgtEl>
                                          <p:spTgt spid="11059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110595">
                                            <p:txEl>
                                              <p:pRg st="2" end="2"/>
                                            </p:txEl>
                                          </p:spTgt>
                                        </p:tgtEl>
                                        <p:attrNameLst>
                                          <p:attrName>fillcolor</p:attrName>
                                        </p:attrNameLst>
                                      </p:cBhvr>
                                      <p:tavLst>
                                        <p:tav tm="0">
                                          <p:val>
                                            <p:clrVal>
                                              <a:schemeClr val="accent2"/>
                                            </p:clrVal>
                                          </p:val>
                                        </p:tav>
                                        <p:tav tm="50000">
                                          <p:val>
                                            <p:clrVal>
                                              <a:schemeClr val="hlink"/>
                                            </p:clrVal>
                                          </p:val>
                                        </p:tav>
                                      </p:tavLst>
                                    </p:anim>
                                    <p:set>
                                      <p:cBhvr>
                                        <p:cTn id="43" dur="80"/>
                                        <p:tgtEl>
                                          <p:spTgt spid="110595">
                                            <p:txEl>
                                              <p:pRg st="2" end="2"/>
                                            </p:txEl>
                                          </p:spTgt>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grpId="0" nodeType="clickEffect">
                                  <p:stCondLst>
                                    <p:cond delay="0"/>
                                  </p:stCondLst>
                                  <p:iterate type="lt">
                                    <p:tmPct val="50000"/>
                                  </p:iterate>
                                  <p:childTnLst>
                                    <p:set>
                                      <p:cBhvr>
                                        <p:cTn id="47" dur="1" fill="hold">
                                          <p:stCondLst>
                                            <p:cond delay="0"/>
                                          </p:stCondLst>
                                        </p:cTn>
                                        <p:tgtEl>
                                          <p:spTgt spid="110595">
                                            <p:txEl>
                                              <p:pRg st="3" end="3"/>
                                            </p:txEl>
                                          </p:spTgt>
                                        </p:tgtEl>
                                        <p:attrNameLst>
                                          <p:attrName>style.visibility</p:attrName>
                                        </p:attrNameLst>
                                      </p:cBhvr>
                                      <p:to>
                                        <p:strVal val="visible"/>
                                      </p:to>
                                    </p:set>
                                    <p:anim calcmode="discrete" valueType="clr">
                                      <p:cBhvr override="childStyle">
                                        <p:cTn id="48" dur="80"/>
                                        <p:tgtEl>
                                          <p:spTgt spid="110595">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110595">
                                            <p:txEl>
                                              <p:pRg st="3" end="3"/>
                                            </p:txEl>
                                          </p:spTgt>
                                        </p:tgtEl>
                                        <p:attrNameLst>
                                          <p:attrName>fillcolor</p:attrName>
                                        </p:attrNameLst>
                                      </p:cBhvr>
                                      <p:tavLst>
                                        <p:tav tm="0">
                                          <p:val>
                                            <p:clrVal>
                                              <a:schemeClr val="accent2"/>
                                            </p:clrVal>
                                          </p:val>
                                        </p:tav>
                                        <p:tav tm="50000">
                                          <p:val>
                                            <p:clrVal>
                                              <a:schemeClr val="hlink"/>
                                            </p:clrVal>
                                          </p:val>
                                        </p:tav>
                                      </p:tavLst>
                                    </p:anim>
                                    <p:set>
                                      <p:cBhvr>
                                        <p:cTn id="50" dur="80"/>
                                        <p:tgtEl>
                                          <p:spTgt spid="110595">
                                            <p:txEl>
                                              <p:pRg st="3" end="3"/>
                                            </p:txEl>
                                          </p:spTgt>
                                        </p:tgtEl>
                                        <p:attrNameLst>
                                          <p:attrName>fill.type</p:attrName>
                                        </p:attrNameLst>
                                      </p:cBhvr>
                                      <p:to>
                                        <p:strVal val="solid"/>
                                      </p:to>
                                    </p:set>
                                  </p:childTnLst>
                                </p:cTn>
                              </p:par>
                            </p:childTnLst>
                          </p:cTn>
                        </p:par>
                      </p:childTnLst>
                    </p:cTn>
                  </p:par>
                  <p:par>
                    <p:cTn id="51" fill="hold">
                      <p:stCondLst>
                        <p:cond delay="indefinite"/>
                      </p:stCondLst>
                      <p:childTnLst>
                        <p:par>
                          <p:cTn id="52" fill="hold">
                            <p:stCondLst>
                              <p:cond delay="0"/>
                            </p:stCondLst>
                            <p:childTnLst>
                              <p:par>
                                <p:cTn id="53" presetID="27" presetClass="entr" presetSubtype="0" fill="hold" grpId="0" nodeType="clickEffect">
                                  <p:stCondLst>
                                    <p:cond delay="0"/>
                                  </p:stCondLst>
                                  <p:iterate type="lt">
                                    <p:tmPct val="50000"/>
                                  </p:iterate>
                                  <p:childTnLst>
                                    <p:set>
                                      <p:cBhvr>
                                        <p:cTn id="54" dur="1" fill="hold">
                                          <p:stCondLst>
                                            <p:cond delay="0"/>
                                          </p:stCondLst>
                                        </p:cTn>
                                        <p:tgtEl>
                                          <p:spTgt spid="110595">
                                            <p:txEl>
                                              <p:pRg st="4" end="4"/>
                                            </p:txEl>
                                          </p:spTgt>
                                        </p:tgtEl>
                                        <p:attrNameLst>
                                          <p:attrName>style.visibility</p:attrName>
                                        </p:attrNameLst>
                                      </p:cBhvr>
                                      <p:to>
                                        <p:strVal val="visible"/>
                                      </p:to>
                                    </p:set>
                                    <p:anim calcmode="discrete" valueType="clr">
                                      <p:cBhvr override="childStyle">
                                        <p:cTn id="55" dur="80"/>
                                        <p:tgtEl>
                                          <p:spTgt spid="110595">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110595">
                                            <p:txEl>
                                              <p:pRg st="4" end="4"/>
                                            </p:txEl>
                                          </p:spTgt>
                                        </p:tgtEl>
                                        <p:attrNameLst>
                                          <p:attrName>fillcolor</p:attrName>
                                        </p:attrNameLst>
                                      </p:cBhvr>
                                      <p:tavLst>
                                        <p:tav tm="0">
                                          <p:val>
                                            <p:clrVal>
                                              <a:schemeClr val="accent2"/>
                                            </p:clrVal>
                                          </p:val>
                                        </p:tav>
                                        <p:tav tm="50000">
                                          <p:val>
                                            <p:clrVal>
                                              <a:schemeClr val="hlink"/>
                                            </p:clrVal>
                                          </p:val>
                                        </p:tav>
                                      </p:tavLst>
                                    </p:anim>
                                    <p:set>
                                      <p:cBhvr>
                                        <p:cTn id="57" dur="80"/>
                                        <p:tgtEl>
                                          <p:spTgt spid="110595">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P spid="110599" grpId="0" animBg="1"/>
      <p:bldP spid="11060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DB994E2-5FB8-42A3-A299-0EF4DA5798CB}" type="slidenum">
              <a:rPr lang="ar-SA"/>
              <a:pPr/>
              <a:t>18</a:t>
            </a:fld>
            <a:endParaRPr lang="en-US"/>
          </a:p>
        </p:txBody>
      </p:sp>
      <p:sp>
        <p:nvSpPr>
          <p:cNvPr id="119812" name="WordArt 4"/>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19811" name="Rectangle 3"/>
          <p:cNvSpPr>
            <a:spLocks noGrp="1" noChangeArrowheads="1"/>
          </p:cNvSpPr>
          <p:nvPr>
            <p:ph type="body" idx="1"/>
          </p:nvPr>
        </p:nvSpPr>
        <p:spPr>
          <a:xfrm>
            <a:off x="2711451" y="404814"/>
            <a:ext cx="7777163" cy="6192837"/>
          </a:xfrm>
        </p:spPr>
        <p:txBody>
          <a:bodyPr/>
          <a:lstStyle/>
          <a:p>
            <a:pPr marL="0" indent="0" algn="r" rtl="1">
              <a:buNone/>
            </a:pPr>
            <a:r>
              <a:rPr lang="fa-IR" dirty="0">
                <a:cs typeface="B Lotus" panose="00000400000000000000" pitchFamily="2" charset="-78"/>
              </a:rPr>
              <a:t>انتخاب چند راه حل براي ايجاد تغيير </a:t>
            </a:r>
          </a:p>
          <a:p>
            <a:pPr marL="177800" indent="-177800" algn="r" rtl="1"/>
            <a:r>
              <a:rPr lang="fa-IR" dirty="0">
                <a:cs typeface="B Lotus" panose="00000400000000000000" pitchFamily="2" charset="-78"/>
              </a:rPr>
              <a:t>1-برقراري ارتباط نزديك و صميمي با راحله توسط خانواده و اولياي مدرسه </a:t>
            </a:r>
          </a:p>
          <a:p>
            <a:pPr marL="177800" indent="-177800" algn="r" rtl="1"/>
            <a:r>
              <a:rPr lang="fa-IR" dirty="0">
                <a:cs typeface="B Lotus" panose="00000400000000000000" pitchFamily="2" charset="-78"/>
              </a:rPr>
              <a:t>2-محبت كردن به او در حد اعتدال </a:t>
            </a:r>
          </a:p>
          <a:p>
            <a:pPr marL="177800" indent="-177800" algn="r" rtl="1"/>
            <a:r>
              <a:rPr lang="fa-IR" dirty="0">
                <a:cs typeface="B Lotus" panose="00000400000000000000" pitchFamily="2" charset="-78"/>
              </a:rPr>
              <a:t>3-هدايت عاطفي در جهت تقويت اعتماد به نفس در او </a:t>
            </a:r>
          </a:p>
          <a:p>
            <a:pPr marL="177800" indent="-177800" algn="r" rtl="1"/>
            <a:r>
              <a:rPr lang="fa-IR" dirty="0">
                <a:cs typeface="B Lotus" panose="00000400000000000000" pitchFamily="2" charset="-78"/>
              </a:rPr>
              <a:t>4-احترام گذاشتن به شخصيت او هم در خانه و هم در مدرسه </a:t>
            </a:r>
          </a:p>
          <a:p>
            <a:pPr marL="177800" indent="-177800" algn="r" rtl="1"/>
            <a:r>
              <a:rPr lang="fa-IR" dirty="0">
                <a:cs typeface="B Lotus" panose="00000400000000000000" pitchFamily="2" charset="-78"/>
              </a:rPr>
              <a:t>5-ارتباط مستمر  خانواده با مدرسه </a:t>
            </a:r>
          </a:p>
          <a:p>
            <a:pPr marL="177800" indent="-177800" algn="r" rtl="1"/>
            <a:r>
              <a:rPr lang="fa-IR" dirty="0">
                <a:cs typeface="B Lotus" panose="00000400000000000000" pitchFamily="2" charset="-78"/>
              </a:rPr>
              <a:t>6-مسؤوليت دادن به او در خانه و مدرسه </a:t>
            </a:r>
          </a:p>
          <a:p>
            <a:pPr marL="177800" indent="-177800" algn="r" rtl="1"/>
            <a:r>
              <a:rPr lang="fa-IR" dirty="0">
                <a:cs typeface="B Lotus" panose="00000400000000000000" pitchFamily="2" charset="-78"/>
              </a:rPr>
              <a:t>7-استفاده از تشويق مناسب و به جا </a:t>
            </a:r>
            <a:endParaRPr lang="en-US" dirty="0">
              <a:cs typeface="B Lotus" panose="00000400000000000000" pitchFamily="2" charset="-78"/>
            </a:endParaRPr>
          </a:p>
        </p:txBody>
      </p:sp>
    </p:spTree>
    <p:extLst>
      <p:ext uri="{BB962C8B-B14F-4D97-AF65-F5344CB8AC3E}">
        <p14:creationId xmlns:p14="http://schemas.microsoft.com/office/powerpoint/2010/main" val="41495871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7362682-FDD7-46BE-A46E-268C47B54AFD}" type="slidenum">
              <a:rPr lang="ar-SA"/>
              <a:pPr/>
              <a:t>19</a:t>
            </a:fld>
            <a:endParaRPr lang="en-US"/>
          </a:p>
        </p:txBody>
      </p:sp>
      <p:sp>
        <p:nvSpPr>
          <p:cNvPr id="111619" name="Rectangle 3"/>
          <p:cNvSpPr>
            <a:spLocks noGrp="1" noChangeArrowheads="1"/>
          </p:cNvSpPr>
          <p:nvPr>
            <p:ph type="body" idx="1"/>
          </p:nvPr>
        </p:nvSpPr>
        <p:spPr>
          <a:xfrm>
            <a:off x="2782889" y="1600201"/>
            <a:ext cx="7850187" cy="4530725"/>
          </a:xfrm>
        </p:spPr>
        <p:txBody>
          <a:bodyPr/>
          <a:lstStyle/>
          <a:p>
            <a:pPr algn="r">
              <a:buFont typeface="Wingdings" panose="05000000000000000000" pitchFamily="2" charset="2"/>
              <a:buNone/>
            </a:pPr>
            <a:r>
              <a:rPr lang="fa-IR" sz="3600" b="1" dirty="0">
                <a:cs typeface="B Lotus" panose="00000400000000000000" pitchFamily="2" charset="-78"/>
              </a:rPr>
              <a:t>- </a:t>
            </a:r>
            <a:r>
              <a:rPr lang="fa-IR" sz="3600" b="1" dirty="0" smtClean="0">
                <a:cs typeface="B Lotus" panose="00000400000000000000" pitchFamily="2" charset="-78"/>
              </a:rPr>
              <a:t>مشاهده، نظارت و ثبت دقیق و منظم تغییرات</a:t>
            </a:r>
            <a:endParaRPr lang="fa-IR" sz="3600" b="1" dirty="0">
              <a:cs typeface="B Lotus" panose="00000400000000000000" pitchFamily="2" charset="-78"/>
            </a:endParaRPr>
          </a:p>
          <a:p>
            <a:pPr algn="r" rtl="1">
              <a:buFontTx/>
              <a:buChar char="-"/>
            </a:pPr>
            <a:r>
              <a:rPr lang="fa-IR" sz="3600" b="1" dirty="0">
                <a:cs typeface="B Lotus" panose="00000400000000000000" pitchFamily="2" charset="-78"/>
              </a:rPr>
              <a:t>ارزیابی </a:t>
            </a:r>
            <a:r>
              <a:rPr lang="fa-IR" sz="3600" b="1" dirty="0" smtClean="0">
                <a:cs typeface="B Lotus" panose="00000400000000000000" pitchFamily="2" charset="-78"/>
              </a:rPr>
              <a:t>حین اجرا (فرایندی)</a:t>
            </a:r>
            <a:endParaRPr lang="fa-IR" sz="3600" b="1" dirty="0">
              <a:cs typeface="B Lotus" panose="00000400000000000000" pitchFamily="2" charset="-78"/>
            </a:endParaRPr>
          </a:p>
          <a:p>
            <a:pPr algn="r" rtl="1">
              <a:buFontTx/>
              <a:buChar char="-"/>
            </a:pPr>
            <a:r>
              <a:rPr lang="fa-IR" sz="3600" b="1" dirty="0">
                <a:cs typeface="B Lotus" panose="00000400000000000000" pitchFamily="2" charset="-78"/>
              </a:rPr>
              <a:t>در میان گذاشتن چگونگی پیشرفت کار با گروه پژوهش </a:t>
            </a:r>
            <a:r>
              <a:rPr lang="fa-IR" sz="3600" b="1" dirty="0" smtClean="0">
                <a:cs typeface="B Lotus" panose="00000400000000000000" pitchFamily="2" charset="-78"/>
              </a:rPr>
              <a:t>و استفاده از ارزیابی‌های بیرونی(ناظران)</a:t>
            </a:r>
            <a:endParaRPr lang="fa-IR" sz="3600" b="1" dirty="0">
              <a:cs typeface="B Lotus" panose="00000400000000000000" pitchFamily="2" charset="-78"/>
            </a:endParaRPr>
          </a:p>
          <a:p>
            <a:pPr algn="r" rtl="1">
              <a:buFontTx/>
              <a:buChar char="-"/>
            </a:pPr>
            <a:r>
              <a:rPr lang="fa-IR" sz="3600" b="1" dirty="0">
                <a:cs typeface="B Lotus" panose="00000400000000000000" pitchFamily="2" charset="-78"/>
              </a:rPr>
              <a:t>اعمال تغییرات لازم در صورت نیاز و ادامه تا پایان کار</a:t>
            </a:r>
          </a:p>
          <a:p>
            <a:pPr algn="r">
              <a:buFontTx/>
              <a:buChar char="-"/>
            </a:pPr>
            <a:endParaRPr lang="en-US" sz="3600" b="1" dirty="0">
              <a:cs typeface="B Lotus" panose="00000400000000000000" pitchFamily="2" charset="-78"/>
            </a:endParaRPr>
          </a:p>
        </p:txBody>
      </p:sp>
      <p:sp>
        <p:nvSpPr>
          <p:cNvPr id="111620" name="WordArt 4"/>
          <p:cNvSpPr>
            <a:spLocks noChangeArrowheads="1" noChangeShapeType="1" noTextEdit="1"/>
          </p:cNvSpPr>
          <p:nvPr/>
        </p:nvSpPr>
        <p:spPr bwMode="auto">
          <a:xfrm>
            <a:off x="3792539" y="188914"/>
            <a:ext cx="4795837" cy="1152525"/>
          </a:xfrm>
          <a:prstGeom prst="rect">
            <a:avLst/>
          </a:prstGeom>
        </p:spPr>
        <p:txBody>
          <a:bodyPr wrap="none" fromWordArt="1">
            <a:prstTxWarp prst="textChevron">
              <a:avLst>
                <a:gd name="adj" fmla="val 25000"/>
              </a:avLst>
            </a:prstTxWarp>
          </a:bodyPr>
          <a:lstStyle/>
          <a:p>
            <a:pPr algn="ctr"/>
            <a:r>
              <a:rPr lang="fa-IR"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اجرای </a:t>
            </a:r>
            <a:r>
              <a:rPr lang="fa-IR" sz="3600"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راهکار </a:t>
            </a:r>
            <a:endParaRPr lang="en-US"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
        <p:nvSpPr>
          <p:cNvPr id="111621" name="Rectangle 5"/>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a:r>
              <a:rPr lang="fa-IR">
                <a:cs typeface="B Titr" panose="00000700000000000000" pitchFamily="2" charset="-78"/>
              </a:rPr>
              <a:t>مرحله ششم</a:t>
            </a:r>
            <a:endParaRPr lang="en-US">
              <a:cs typeface="B Titr" panose="00000700000000000000" pitchFamily="2" charset="-78"/>
            </a:endParaRPr>
          </a:p>
        </p:txBody>
      </p:sp>
      <p:sp>
        <p:nvSpPr>
          <p:cNvPr id="111622" name="AutoShape 6">
            <a:hlinkClick r:id="rId5"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81875978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1621"/>
                                        </p:tgtEl>
                                        <p:attrNameLst>
                                          <p:attrName>style.visibility</p:attrName>
                                        </p:attrNameLst>
                                      </p:cBhvr>
                                      <p:to>
                                        <p:strVal val="visible"/>
                                      </p:to>
                                    </p:set>
                                    <p:animEffect transition="in" filter="wipe(down)">
                                      <p:cBhvr>
                                        <p:cTn id="7" dur="580">
                                          <p:stCondLst>
                                            <p:cond delay="0"/>
                                          </p:stCondLst>
                                        </p:cTn>
                                        <p:tgtEl>
                                          <p:spTgt spid="111621"/>
                                        </p:tgtEl>
                                      </p:cBhvr>
                                    </p:animEffect>
                                    <p:anim calcmode="lin" valueType="num">
                                      <p:cBhvr>
                                        <p:cTn id="8" dur="1822" tmFilter="0,0; 0.14,0.36; 0.43,0.73; 0.71,0.91; 1.0,1.0">
                                          <p:stCondLst>
                                            <p:cond delay="0"/>
                                          </p:stCondLst>
                                        </p:cTn>
                                        <p:tgtEl>
                                          <p:spTgt spid="11162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162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162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162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162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1621"/>
                                        </p:tgtEl>
                                      </p:cBhvr>
                                      <p:to x="100000" y="60000"/>
                                    </p:animScale>
                                    <p:animScale>
                                      <p:cBhvr>
                                        <p:cTn id="14" dur="166" decel="50000">
                                          <p:stCondLst>
                                            <p:cond delay="676"/>
                                          </p:stCondLst>
                                        </p:cTn>
                                        <p:tgtEl>
                                          <p:spTgt spid="111621"/>
                                        </p:tgtEl>
                                      </p:cBhvr>
                                      <p:to x="100000" y="100000"/>
                                    </p:animScale>
                                    <p:animScale>
                                      <p:cBhvr>
                                        <p:cTn id="15" dur="26">
                                          <p:stCondLst>
                                            <p:cond delay="1312"/>
                                          </p:stCondLst>
                                        </p:cTn>
                                        <p:tgtEl>
                                          <p:spTgt spid="111621"/>
                                        </p:tgtEl>
                                      </p:cBhvr>
                                      <p:to x="100000" y="80000"/>
                                    </p:animScale>
                                    <p:animScale>
                                      <p:cBhvr>
                                        <p:cTn id="16" dur="166" decel="50000">
                                          <p:stCondLst>
                                            <p:cond delay="1338"/>
                                          </p:stCondLst>
                                        </p:cTn>
                                        <p:tgtEl>
                                          <p:spTgt spid="111621"/>
                                        </p:tgtEl>
                                      </p:cBhvr>
                                      <p:to x="100000" y="100000"/>
                                    </p:animScale>
                                    <p:animScale>
                                      <p:cBhvr>
                                        <p:cTn id="17" dur="26">
                                          <p:stCondLst>
                                            <p:cond delay="1642"/>
                                          </p:stCondLst>
                                        </p:cTn>
                                        <p:tgtEl>
                                          <p:spTgt spid="111621"/>
                                        </p:tgtEl>
                                      </p:cBhvr>
                                      <p:to x="100000" y="90000"/>
                                    </p:animScale>
                                    <p:animScale>
                                      <p:cBhvr>
                                        <p:cTn id="18" dur="166" decel="50000">
                                          <p:stCondLst>
                                            <p:cond delay="1668"/>
                                          </p:stCondLst>
                                        </p:cTn>
                                        <p:tgtEl>
                                          <p:spTgt spid="111621"/>
                                        </p:tgtEl>
                                      </p:cBhvr>
                                      <p:to x="100000" y="100000"/>
                                    </p:animScale>
                                    <p:animScale>
                                      <p:cBhvr>
                                        <p:cTn id="19" dur="26">
                                          <p:stCondLst>
                                            <p:cond delay="1808"/>
                                          </p:stCondLst>
                                        </p:cTn>
                                        <p:tgtEl>
                                          <p:spTgt spid="111621"/>
                                        </p:tgtEl>
                                      </p:cBhvr>
                                      <p:to x="100000" y="95000"/>
                                    </p:animScale>
                                    <p:animScale>
                                      <p:cBhvr>
                                        <p:cTn id="20" dur="166" decel="50000">
                                          <p:stCondLst>
                                            <p:cond delay="1834"/>
                                          </p:stCondLst>
                                        </p:cTn>
                                        <p:tgtEl>
                                          <p:spTgt spid="111621"/>
                                        </p:tgtEl>
                                      </p:cBhvr>
                                      <p:to x="100000" y="100000"/>
                                    </p:animScale>
                                  </p:childTnLst>
                                  <p:subTnLst>
                                    <p:audio>
                                      <p:cMediaNode>
                                        <p:cTn display="0" masterRel="sameClick">
                                          <p:stCondLst>
                                            <p:cond evt="begin" delay="0">
                                              <p:tn val="5"/>
                                            </p:cond>
                                          </p:stCondLst>
                                          <p:endCondLst>
                                            <p:cond evt="onStopAudio" delay="0">
                                              <p:tgtEl>
                                                <p:sldTgt/>
                                              </p:tgtEl>
                                            </p:cond>
                                          </p:endCondLst>
                                        </p:cTn>
                                        <p:tgtEl>
                                          <p:sndTgt r:embed="rId3" name="bomb.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31" presetClass="entr" presetSubtype="0" fill="hold" grpId="0" nodeType="clickEffect">
                                  <p:stCondLst>
                                    <p:cond delay="0"/>
                                  </p:stCondLst>
                                  <p:iterate type="lt">
                                    <p:tmPct val="5000"/>
                                  </p:iterate>
                                  <p:childTnLst>
                                    <p:set>
                                      <p:cBhvr>
                                        <p:cTn id="24" dur="1" fill="hold">
                                          <p:stCondLst>
                                            <p:cond delay="0"/>
                                          </p:stCondLst>
                                        </p:cTn>
                                        <p:tgtEl>
                                          <p:spTgt spid="111620"/>
                                        </p:tgtEl>
                                        <p:attrNameLst>
                                          <p:attrName>style.visibility</p:attrName>
                                        </p:attrNameLst>
                                      </p:cBhvr>
                                      <p:to>
                                        <p:strVal val="visible"/>
                                      </p:to>
                                    </p:set>
                                    <p:anim calcmode="lin" valueType="num">
                                      <p:cBhvr>
                                        <p:cTn id="25" dur="1000" fill="hold"/>
                                        <p:tgtEl>
                                          <p:spTgt spid="111620"/>
                                        </p:tgtEl>
                                        <p:attrNameLst>
                                          <p:attrName>ppt_w</p:attrName>
                                        </p:attrNameLst>
                                      </p:cBhvr>
                                      <p:tavLst>
                                        <p:tav tm="0">
                                          <p:val>
                                            <p:fltVal val="0"/>
                                          </p:val>
                                        </p:tav>
                                        <p:tav tm="100000">
                                          <p:val>
                                            <p:strVal val="#ppt_w"/>
                                          </p:val>
                                        </p:tav>
                                      </p:tavLst>
                                    </p:anim>
                                    <p:anim calcmode="lin" valueType="num">
                                      <p:cBhvr>
                                        <p:cTn id="26" dur="1000" fill="hold"/>
                                        <p:tgtEl>
                                          <p:spTgt spid="111620"/>
                                        </p:tgtEl>
                                        <p:attrNameLst>
                                          <p:attrName>ppt_h</p:attrName>
                                        </p:attrNameLst>
                                      </p:cBhvr>
                                      <p:tavLst>
                                        <p:tav tm="0">
                                          <p:val>
                                            <p:fltVal val="0"/>
                                          </p:val>
                                        </p:tav>
                                        <p:tav tm="100000">
                                          <p:val>
                                            <p:strVal val="#ppt_h"/>
                                          </p:val>
                                        </p:tav>
                                      </p:tavLst>
                                    </p:anim>
                                    <p:anim calcmode="lin" valueType="num">
                                      <p:cBhvr>
                                        <p:cTn id="27" dur="1000" fill="hold"/>
                                        <p:tgtEl>
                                          <p:spTgt spid="111620"/>
                                        </p:tgtEl>
                                        <p:attrNameLst>
                                          <p:attrName>style.rotation</p:attrName>
                                        </p:attrNameLst>
                                      </p:cBhvr>
                                      <p:tavLst>
                                        <p:tav tm="0">
                                          <p:val>
                                            <p:fltVal val="90"/>
                                          </p:val>
                                        </p:tav>
                                        <p:tav tm="100000">
                                          <p:val>
                                            <p:fltVal val="0"/>
                                          </p:val>
                                        </p:tav>
                                      </p:tavLst>
                                    </p:anim>
                                    <p:animEffect transition="in" filter="fade">
                                      <p:cBhvr>
                                        <p:cTn id="28" dur="1000"/>
                                        <p:tgtEl>
                                          <p:spTgt spid="111620"/>
                                        </p:tgtEl>
                                      </p:cBhvr>
                                    </p:animEffect>
                                  </p:childTnLst>
                                  <p:subTnLst>
                                    <p:audio>
                                      <p:cMediaNode>
                                        <p:cTn display="0" masterRel="sameClick">
                                          <p:stCondLst>
                                            <p:cond evt="begin" delay="0">
                                              <p:tn val="23"/>
                                            </p:cond>
                                          </p:stCondLst>
                                          <p:endCondLst>
                                            <p:cond evt="onStopAudio" delay="0">
                                              <p:tgtEl>
                                                <p:sldTgt/>
                                              </p:tgtEl>
                                            </p:cond>
                                          </p:endCondLst>
                                        </p:cTn>
                                        <p:tgtEl>
                                          <p:sndTgt r:embed="rId4" name="explode.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111619">
                                            <p:txEl>
                                              <p:pRg st="0" end="0"/>
                                            </p:txEl>
                                          </p:spTgt>
                                        </p:tgtEl>
                                        <p:attrNameLst>
                                          <p:attrName>style.visibility</p:attrName>
                                        </p:attrNameLst>
                                      </p:cBhvr>
                                      <p:to>
                                        <p:strVal val="visible"/>
                                      </p:to>
                                    </p:set>
                                    <p:anim calcmode="discrete" valueType="clr">
                                      <p:cBhvr override="childStyle">
                                        <p:cTn id="33" dur="80"/>
                                        <p:tgtEl>
                                          <p:spTgt spid="1116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111619">
                                            <p:txEl>
                                              <p:pRg st="0" end="0"/>
                                            </p:txEl>
                                          </p:spTgt>
                                        </p:tgtEl>
                                        <p:attrNameLst>
                                          <p:attrName>fillcolor</p:attrName>
                                        </p:attrNameLst>
                                      </p:cBhvr>
                                      <p:tavLst>
                                        <p:tav tm="0">
                                          <p:val>
                                            <p:clrVal>
                                              <a:schemeClr val="accent2"/>
                                            </p:clrVal>
                                          </p:val>
                                        </p:tav>
                                        <p:tav tm="50000">
                                          <p:val>
                                            <p:clrVal>
                                              <a:schemeClr val="hlink"/>
                                            </p:clrVal>
                                          </p:val>
                                        </p:tav>
                                      </p:tavLst>
                                    </p:anim>
                                    <p:set>
                                      <p:cBhvr>
                                        <p:cTn id="35" dur="80"/>
                                        <p:tgtEl>
                                          <p:spTgt spid="111619">
                                            <p:txEl>
                                              <p:pRg st="0" end="0"/>
                                            </p:txEl>
                                          </p:spTgt>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111619">
                                            <p:txEl>
                                              <p:pRg st="1" end="1"/>
                                            </p:txEl>
                                          </p:spTgt>
                                        </p:tgtEl>
                                        <p:attrNameLst>
                                          <p:attrName>style.visibility</p:attrName>
                                        </p:attrNameLst>
                                      </p:cBhvr>
                                      <p:to>
                                        <p:strVal val="visible"/>
                                      </p:to>
                                    </p:set>
                                    <p:anim calcmode="discrete" valueType="clr">
                                      <p:cBhvr override="childStyle">
                                        <p:cTn id="40" dur="80"/>
                                        <p:tgtEl>
                                          <p:spTgt spid="11161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111619">
                                            <p:txEl>
                                              <p:pRg st="1" end="1"/>
                                            </p:txEl>
                                          </p:spTgt>
                                        </p:tgtEl>
                                        <p:attrNameLst>
                                          <p:attrName>fillcolor</p:attrName>
                                        </p:attrNameLst>
                                      </p:cBhvr>
                                      <p:tavLst>
                                        <p:tav tm="0">
                                          <p:val>
                                            <p:clrVal>
                                              <a:schemeClr val="accent2"/>
                                            </p:clrVal>
                                          </p:val>
                                        </p:tav>
                                        <p:tav tm="50000">
                                          <p:val>
                                            <p:clrVal>
                                              <a:schemeClr val="hlink"/>
                                            </p:clrVal>
                                          </p:val>
                                        </p:tav>
                                      </p:tavLst>
                                    </p:anim>
                                    <p:set>
                                      <p:cBhvr>
                                        <p:cTn id="42" dur="80"/>
                                        <p:tgtEl>
                                          <p:spTgt spid="111619">
                                            <p:txEl>
                                              <p:pRg st="1" end="1"/>
                                            </p:txEl>
                                          </p:spTgt>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111619">
                                            <p:txEl>
                                              <p:pRg st="2" end="2"/>
                                            </p:txEl>
                                          </p:spTgt>
                                        </p:tgtEl>
                                        <p:attrNameLst>
                                          <p:attrName>style.visibility</p:attrName>
                                        </p:attrNameLst>
                                      </p:cBhvr>
                                      <p:to>
                                        <p:strVal val="visible"/>
                                      </p:to>
                                    </p:set>
                                    <p:anim calcmode="discrete" valueType="clr">
                                      <p:cBhvr override="childStyle">
                                        <p:cTn id="47" dur="80"/>
                                        <p:tgtEl>
                                          <p:spTgt spid="11161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111619">
                                            <p:txEl>
                                              <p:pRg st="2" end="2"/>
                                            </p:txEl>
                                          </p:spTgt>
                                        </p:tgtEl>
                                        <p:attrNameLst>
                                          <p:attrName>fillcolor</p:attrName>
                                        </p:attrNameLst>
                                      </p:cBhvr>
                                      <p:tavLst>
                                        <p:tav tm="0">
                                          <p:val>
                                            <p:clrVal>
                                              <a:schemeClr val="accent2"/>
                                            </p:clrVal>
                                          </p:val>
                                        </p:tav>
                                        <p:tav tm="50000">
                                          <p:val>
                                            <p:clrVal>
                                              <a:schemeClr val="hlink"/>
                                            </p:clrVal>
                                          </p:val>
                                        </p:tav>
                                      </p:tavLst>
                                    </p:anim>
                                    <p:set>
                                      <p:cBhvr>
                                        <p:cTn id="49" dur="80"/>
                                        <p:tgtEl>
                                          <p:spTgt spid="111619">
                                            <p:txEl>
                                              <p:pRg st="2" end="2"/>
                                            </p:txEl>
                                          </p:spTgt>
                                        </p:tgtEl>
                                        <p:attrNameLst>
                                          <p:attrName>fill.type</p:attrName>
                                        </p:attrNameLst>
                                      </p:cBhvr>
                                      <p:to>
                                        <p:strVal val="solid"/>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7" presetClass="entr" presetSubtype="0" fill="hold" grpId="0" nodeType="clickEffect">
                                  <p:stCondLst>
                                    <p:cond delay="0"/>
                                  </p:stCondLst>
                                  <p:iterate type="lt">
                                    <p:tmPct val="50000"/>
                                  </p:iterate>
                                  <p:childTnLst>
                                    <p:set>
                                      <p:cBhvr>
                                        <p:cTn id="53" dur="1" fill="hold">
                                          <p:stCondLst>
                                            <p:cond delay="0"/>
                                          </p:stCondLst>
                                        </p:cTn>
                                        <p:tgtEl>
                                          <p:spTgt spid="111619">
                                            <p:txEl>
                                              <p:pRg st="3" end="3"/>
                                            </p:txEl>
                                          </p:spTgt>
                                        </p:tgtEl>
                                        <p:attrNameLst>
                                          <p:attrName>style.visibility</p:attrName>
                                        </p:attrNameLst>
                                      </p:cBhvr>
                                      <p:to>
                                        <p:strVal val="visible"/>
                                      </p:to>
                                    </p:set>
                                    <p:anim calcmode="discrete" valueType="clr">
                                      <p:cBhvr override="childStyle">
                                        <p:cTn id="54" dur="80"/>
                                        <p:tgtEl>
                                          <p:spTgt spid="11161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111619">
                                            <p:txEl>
                                              <p:pRg st="3" end="3"/>
                                            </p:txEl>
                                          </p:spTgt>
                                        </p:tgtEl>
                                        <p:attrNameLst>
                                          <p:attrName>fillcolor</p:attrName>
                                        </p:attrNameLst>
                                      </p:cBhvr>
                                      <p:tavLst>
                                        <p:tav tm="0">
                                          <p:val>
                                            <p:clrVal>
                                              <a:schemeClr val="accent2"/>
                                            </p:clrVal>
                                          </p:val>
                                        </p:tav>
                                        <p:tav tm="50000">
                                          <p:val>
                                            <p:clrVal>
                                              <a:schemeClr val="hlink"/>
                                            </p:clrVal>
                                          </p:val>
                                        </p:tav>
                                      </p:tavLst>
                                    </p:anim>
                                    <p:set>
                                      <p:cBhvr>
                                        <p:cTn id="56" dur="80"/>
                                        <p:tgtEl>
                                          <p:spTgt spid="111619">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p:bldP spid="111620" grpId="0" animBg="1"/>
      <p:bldP spid="1116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5"/>
          <p:cNvSpPr>
            <a:spLocks noGrp="1" noChangeArrowheads="1"/>
          </p:cNvSpPr>
          <p:nvPr>
            <p:ph type="sldNum" sz="quarter" idx="4294967295"/>
          </p:nvPr>
        </p:nvSpPr>
        <p:spPr>
          <a:xfrm>
            <a:off x="8077200" y="6248400"/>
            <a:ext cx="2133600" cy="457200"/>
          </a:xfrm>
          <a:prstGeom prst="rect">
            <a:avLst/>
          </a:prstGeom>
        </p:spPr>
        <p:txBody>
          <a:bodyPr/>
          <a:lstStyle/>
          <a:p>
            <a:fld id="{501557B5-5DAB-4485-9555-607A0251C8E1}" type="slidenum">
              <a:rPr lang="ar-SA"/>
              <a:pPr/>
              <a:t>2</a:t>
            </a:fld>
            <a:endParaRPr lang="en-US"/>
          </a:p>
        </p:txBody>
      </p:sp>
      <p:sp>
        <p:nvSpPr>
          <p:cNvPr id="103428" name="Rectangle 4"/>
          <p:cNvSpPr>
            <a:spLocks noChangeArrowheads="1"/>
          </p:cNvSpPr>
          <p:nvPr/>
        </p:nvSpPr>
        <p:spPr bwMode="auto">
          <a:xfrm>
            <a:off x="5089526" y="3066473"/>
            <a:ext cx="2951163" cy="916565"/>
          </a:xfrm>
          <a:prstGeom prst="rect">
            <a:avLst/>
          </a:prstGeom>
          <a:ln>
            <a:headEnd/>
            <a:tailEnd/>
          </a:ln>
          <a:extLst/>
        </p:spPr>
        <p:style>
          <a:lnRef idx="2">
            <a:schemeClr val="dk1"/>
          </a:lnRef>
          <a:fillRef idx="1">
            <a:schemeClr val="lt1"/>
          </a:fillRef>
          <a:effectRef idx="0">
            <a:schemeClr val="dk1"/>
          </a:effectRef>
          <a:fontRef idx="minor">
            <a:schemeClr val="dk1"/>
          </a:fontRef>
        </p:style>
        <p:txBody>
          <a:bodyPr wrap="none" anchor="ctr">
            <a:flatTx/>
          </a:bodyPr>
          <a:lstStyle/>
          <a:p>
            <a:pPr algn="ctr"/>
            <a:r>
              <a:rPr lang="fa-IR" sz="3200" dirty="0" smtClean="0">
                <a:cs typeface="B Titr" panose="00000700000000000000" pitchFamily="2" charset="-78"/>
              </a:rPr>
              <a:t>9 مراحل </a:t>
            </a:r>
            <a:r>
              <a:rPr lang="fa-IR" sz="3200" dirty="0" smtClean="0">
                <a:cs typeface="B Titr" panose="00000700000000000000" pitchFamily="2" charset="-78"/>
              </a:rPr>
              <a:t>کنش </a:t>
            </a:r>
            <a:r>
              <a:rPr lang="fa-IR" sz="3200" dirty="0">
                <a:cs typeface="B Titr" panose="00000700000000000000" pitchFamily="2" charset="-78"/>
              </a:rPr>
              <a:t>پژوهی</a:t>
            </a:r>
            <a:endParaRPr lang="en-US" sz="3200" dirty="0">
              <a:cs typeface="B Titr" panose="00000700000000000000" pitchFamily="2" charset="-78"/>
            </a:endParaRPr>
          </a:p>
        </p:txBody>
      </p:sp>
      <p:sp>
        <p:nvSpPr>
          <p:cNvPr id="103429" name="Oval 5"/>
          <p:cNvSpPr>
            <a:spLocks noChangeArrowheads="1"/>
          </p:cNvSpPr>
          <p:nvPr/>
        </p:nvSpPr>
        <p:spPr bwMode="auto">
          <a:xfrm>
            <a:off x="8759825" y="3090863"/>
            <a:ext cx="1728788"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400" b="1">
                <a:cs typeface="B Lotus" panose="00000400000000000000" pitchFamily="2" charset="-78"/>
              </a:rPr>
              <a:t>توصیف وضعیت موجود</a:t>
            </a:r>
          </a:p>
          <a:p>
            <a:pPr algn="ctr"/>
            <a:r>
              <a:rPr lang="fa-IR" sz="1400" b="1">
                <a:cs typeface="B Lotus" panose="00000400000000000000" pitchFamily="2" charset="-78"/>
              </a:rPr>
              <a:t> و تشخیص مسئله</a:t>
            </a:r>
            <a:endParaRPr lang="en-US" sz="1400" b="1">
              <a:cs typeface="B Lotus" panose="00000400000000000000" pitchFamily="2" charset="-78"/>
            </a:endParaRPr>
          </a:p>
        </p:txBody>
      </p:sp>
      <p:sp>
        <p:nvSpPr>
          <p:cNvPr id="103430" name="Oval 6"/>
          <p:cNvSpPr>
            <a:spLocks noChangeArrowheads="1"/>
          </p:cNvSpPr>
          <p:nvPr/>
        </p:nvSpPr>
        <p:spPr bwMode="auto">
          <a:xfrm>
            <a:off x="8329613" y="1052513"/>
            <a:ext cx="1511300" cy="91440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lstStyle/>
          <a:p>
            <a:pPr algn="ctr"/>
            <a:r>
              <a:rPr lang="fa-IR" sz="1400" b="1">
                <a:cs typeface="B Lotus" panose="00000400000000000000" pitchFamily="2" charset="-78"/>
              </a:rPr>
              <a:t>مشخص کردن موضوع</a:t>
            </a:r>
          </a:p>
          <a:p>
            <a:pPr algn="ctr"/>
            <a:r>
              <a:rPr lang="fa-IR" sz="1400" b="1">
                <a:cs typeface="B Lotus" panose="00000400000000000000" pitchFamily="2" charset="-78"/>
              </a:rPr>
              <a:t> و عنوان پژوهش</a:t>
            </a:r>
            <a:endParaRPr lang="en-US" sz="1400" b="1">
              <a:cs typeface="B Lotus" panose="00000400000000000000" pitchFamily="2" charset="-78"/>
            </a:endParaRPr>
          </a:p>
        </p:txBody>
      </p:sp>
      <p:sp>
        <p:nvSpPr>
          <p:cNvPr id="103431" name="Oval 7"/>
          <p:cNvSpPr>
            <a:spLocks noChangeArrowheads="1"/>
          </p:cNvSpPr>
          <p:nvPr/>
        </p:nvSpPr>
        <p:spPr bwMode="auto">
          <a:xfrm>
            <a:off x="6527800" y="476250"/>
            <a:ext cx="1512888"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600" b="1">
                <a:cs typeface="B Lotus" panose="00000400000000000000" pitchFamily="2" charset="-78"/>
              </a:rPr>
              <a:t>تجدید نظر و دادن </a:t>
            </a:r>
          </a:p>
          <a:p>
            <a:pPr algn="ctr"/>
            <a:r>
              <a:rPr lang="fa-IR" sz="1600" b="1">
                <a:cs typeface="B Lotus" panose="00000400000000000000" pitchFamily="2" charset="-78"/>
              </a:rPr>
              <a:t>گزارش نهایی</a:t>
            </a:r>
            <a:endParaRPr lang="en-US" sz="1600" b="1">
              <a:cs typeface="B Lotus" panose="00000400000000000000" pitchFamily="2" charset="-78"/>
            </a:endParaRPr>
          </a:p>
        </p:txBody>
      </p:sp>
      <p:sp>
        <p:nvSpPr>
          <p:cNvPr id="103432" name="Oval 8"/>
          <p:cNvSpPr>
            <a:spLocks noChangeArrowheads="1"/>
          </p:cNvSpPr>
          <p:nvPr/>
        </p:nvSpPr>
        <p:spPr bwMode="auto">
          <a:xfrm>
            <a:off x="8328026" y="4724400"/>
            <a:ext cx="1800225"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600" b="1">
                <a:cs typeface="B Lotus" panose="00000400000000000000" pitchFamily="2" charset="-78"/>
              </a:rPr>
              <a:t>گرد آوری اطلاعات</a:t>
            </a:r>
          </a:p>
          <a:p>
            <a:pPr algn="ctr"/>
            <a:r>
              <a:rPr lang="fa-IR" sz="1600" b="1">
                <a:cs typeface="B Lotus" panose="00000400000000000000" pitchFamily="2" charset="-78"/>
              </a:rPr>
              <a:t> (شواهد 1)</a:t>
            </a:r>
            <a:endParaRPr lang="en-US" sz="1600" b="1">
              <a:cs typeface="B Lotus" panose="00000400000000000000" pitchFamily="2" charset="-78"/>
            </a:endParaRPr>
          </a:p>
        </p:txBody>
      </p:sp>
      <p:sp>
        <p:nvSpPr>
          <p:cNvPr id="103433" name="Oval 9"/>
          <p:cNvSpPr>
            <a:spLocks noChangeArrowheads="1"/>
          </p:cNvSpPr>
          <p:nvPr/>
        </p:nvSpPr>
        <p:spPr bwMode="auto">
          <a:xfrm>
            <a:off x="5951538" y="5373688"/>
            <a:ext cx="165735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600" b="1">
                <a:cs typeface="B Lotus" panose="00000400000000000000" pitchFamily="2" charset="-78"/>
              </a:rPr>
              <a:t>تجزیه و تحلیل و </a:t>
            </a:r>
          </a:p>
          <a:p>
            <a:pPr algn="ctr"/>
            <a:r>
              <a:rPr lang="fa-IR" sz="1600" b="1">
                <a:cs typeface="B Lotus" panose="00000400000000000000" pitchFamily="2" charset="-78"/>
              </a:rPr>
              <a:t>تفسیر داده ها</a:t>
            </a:r>
            <a:endParaRPr lang="en-US" sz="1600" b="1">
              <a:cs typeface="B Lotus" panose="00000400000000000000" pitchFamily="2" charset="-78"/>
            </a:endParaRPr>
          </a:p>
        </p:txBody>
      </p:sp>
      <p:sp>
        <p:nvSpPr>
          <p:cNvPr id="103434" name="Oval 10"/>
          <p:cNvSpPr>
            <a:spLocks noChangeArrowheads="1"/>
          </p:cNvSpPr>
          <p:nvPr/>
        </p:nvSpPr>
        <p:spPr bwMode="auto">
          <a:xfrm>
            <a:off x="3648075" y="5300663"/>
            <a:ext cx="1633538"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600" b="1" dirty="0">
                <a:cs typeface="B Lotus" panose="00000400000000000000" pitchFamily="2" charset="-78"/>
              </a:rPr>
              <a:t>انتخاب </a:t>
            </a:r>
            <a:r>
              <a:rPr lang="fa-IR" sz="1600" b="1" dirty="0" smtClean="0">
                <a:cs typeface="B Lotus" panose="00000400000000000000" pitchFamily="2" charset="-78"/>
              </a:rPr>
              <a:t>راهکار</a:t>
            </a:r>
            <a:endParaRPr lang="fa-IR" sz="1600" b="1" dirty="0">
              <a:cs typeface="B Lotus" panose="00000400000000000000" pitchFamily="2" charset="-78"/>
            </a:endParaRPr>
          </a:p>
        </p:txBody>
      </p:sp>
      <p:sp>
        <p:nvSpPr>
          <p:cNvPr id="103435" name="Oval 11"/>
          <p:cNvSpPr>
            <a:spLocks noChangeArrowheads="1"/>
          </p:cNvSpPr>
          <p:nvPr/>
        </p:nvSpPr>
        <p:spPr bwMode="auto">
          <a:xfrm>
            <a:off x="2640013" y="3716338"/>
            <a:ext cx="165735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600" b="1">
                <a:cs typeface="B Lotus" panose="00000400000000000000" pitchFamily="2" charset="-78"/>
              </a:rPr>
              <a:t>اجرای طرح جدید و</a:t>
            </a:r>
          </a:p>
          <a:p>
            <a:pPr algn="ctr"/>
            <a:r>
              <a:rPr lang="fa-IR" sz="1600" b="1">
                <a:cs typeface="B Lotus" panose="00000400000000000000" pitchFamily="2" charset="-78"/>
              </a:rPr>
              <a:t> نظارت بر آن</a:t>
            </a:r>
            <a:endParaRPr lang="en-US" sz="1600" b="1">
              <a:cs typeface="B Lotus" panose="00000400000000000000" pitchFamily="2" charset="-78"/>
            </a:endParaRPr>
          </a:p>
        </p:txBody>
      </p:sp>
      <p:sp>
        <p:nvSpPr>
          <p:cNvPr id="103436" name="Oval 12"/>
          <p:cNvSpPr>
            <a:spLocks noChangeArrowheads="1"/>
          </p:cNvSpPr>
          <p:nvPr/>
        </p:nvSpPr>
        <p:spPr bwMode="auto">
          <a:xfrm>
            <a:off x="2711450" y="2133600"/>
            <a:ext cx="15113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600" b="1">
                <a:cs typeface="B Lotus" panose="00000400000000000000" pitchFamily="2" charset="-78"/>
              </a:rPr>
              <a:t>گرد آوری اطلاعات</a:t>
            </a:r>
          </a:p>
          <a:p>
            <a:pPr algn="ctr"/>
            <a:r>
              <a:rPr lang="fa-IR" sz="1600" b="1">
                <a:cs typeface="B Lotus" panose="00000400000000000000" pitchFamily="2" charset="-78"/>
              </a:rPr>
              <a:t> (شواهد 2)</a:t>
            </a:r>
            <a:endParaRPr lang="en-US" sz="1600" b="1">
              <a:cs typeface="B Lotus" panose="00000400000000000000" pitchFamily="2" charset="-78"/>
            </a:endParaRPr>
          </a:p>
        </p:txBody>
      </p:sp>
      <p:sp>
        <p:nvSpPr>
          <p:cNvPr id="103437" name="Oval 13"/>
          <p:cNvSpPr>
            <a:spLocks noChangeArrowheads="1"/>
          </p:cNvSpPr>
          <p:nvPr/>
        </p:nvSpPr>
        <p:spPr bwMode="auto">
          <a:xfrm>
            <a:off x="3719513" y="836613"/>
            <a:ext cx="1922462"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1600" b="1">
                <a:cs typeface="B Lotus" panose="00000400000000000000" pitchFamily="2" charset="-78"/>
              </a:rPr>
              <a:t>ارزشیابی تأثیر اقدام جدید</a:t>
            </a:r>
          </a:p>
          <a:p>
            <a:pPr algn="ctr"/>
            <a:r>
              <a:rPr lang="fa-IR" sz="1600" b="1">
                <a:cs typeface="B Lotus" panose="00000400000000000000" pitchFamily="2" charset="-78"/>
              </a:rPr>
              <a:t> و تعیین اعتبار آن</a:t>
            </a:r>
            <a:endParaRPr lang="en-US" sz="1600" b="1">
              <a:cs typeface="B Lotus" panose="00000400000000000000" pitchFamily="2" charset="-78"/>
            </a:endParaRPr>
          </a:p>
        </p:txBody>
      </p:sp>
      <p:sp>
        <p:nvSpPr>
          <p:cNvPr id="103440" name="Line 16"/>
          <p:cNvSpPr>
            <a:spLocks noChangeShapeType="1"/>
          </p:cNvSpPr>
          <p:nvPr/>
        </p:nvSpPr>
        <p:spPr bwMode="auto">
          <a:xfrm>
            <a:off x="9336088" y="2133600"/>
            <a:ext cx="144462"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41" name="Line 17"/>
          <p:cNvSpPr>
            <a:spLocks noChangeShapeType="1"/>
          </p:cNvSpPr>
          <p:nvPr/>
        </p:nvSpPr>
        <p:spPr bwMode="auto">
          <a:xfrm flipV="1">
            <a:off x="3287714" y="3213100"/>
            <a:ext cx="7143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42" name="Line 18"/>
          <p:cNvSpPr>
            <a:spLocks noChangeShapeType="1"/>
          </p:cNvSpPr>
          <p:nvPr/>
        </p:nvSpPr>
        <p:spPr bwMode="auto">
          <a:xfrm flipH="1" flipV="1">
            <a:off x="3432176" y="4797425"/>
            <a:ext cx="360363"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43" name="Line 19"/>
          <p:cNvSpPr>
            <a:spLocks noChangeShapeType="1"/>
          </p:cNvSpPr>
          <p:nvPr/>
        </p:nvSpPr>
        <p:spPr bwMode="auto">
          <a:xfrm flipH="1">
            <a:off x="5446714" y="5805488"/>
            <a:ext cx="4333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44" name="Line 20"/>
          <p:cNvSpPr>
            <a:spLocks noChangeShapeType="1"/>
          </p:cNvSpPr>
          <p:nvPr/>
        </p:nvSpPr>
        <p:spPr bwMode="auto">
          <a:xfrm flipH="1">
            <a:off x="7680326" y="5373688"/>
            <a:ext cx="576263"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45" name="Line 21"/>
          <p:cNvSpPr>
            <a:spLocks noChangeShapeType="1"/>
          </p:cNvSpPr>
          <p:nvPr/>
        </p:nvSpPr>
        <p:spPr bwMode="auto">
          <a:xfrm flipH="1">
            <a:off x="9336088" y="4076701"/>
            <a:ext cx="21590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46" name="Line 22"/>
          <p:cNvSpPr>
            <a:spLocks noChangeShapeType="1"/>
          </p:cNvSpPr>
          <p:nvPr/>
        </p:nvSpPr>
        <p:spPr bwMode="auto">
          <a:xfrm flipV="1">
            <a:off x="5880101" y="1052514"/>
            <a:ext cx="5762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47" name="Line 23"/>
          <p:cNvSpPr>
            <a:spLocks noChangeShapeType="1"/>
          </p:cNvSpPr>
          <p:nvPr/>
        </p:nvSpPr>
        <p:spPr bwMode="auto">
          <a:xfrm flipV="1">
            <a:off x="3790951" y="1628775"/>
            <a:ext cx="28892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529606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03428"/>
                                        </p:tgtEl>
                                        <p:attrNameLst>
                                          <p:attrName>style.visibility</p:attrName>
                                        </p:attrNameLst>
                                      </p:cBhvr>
                                      <p:to>
                                        <p:strVal val="visible"/>
                                      </p:to>
                                    </p:set>
                                    <p:anim calcmode="lin" valueType="num">
                                      <p:cBhvr>
                                        <p:cTn id="7" dur="1000" fill="hold"/>
                                        <p:tgtEl>
                                          <p:spTgt spid="103428"/>
                                        </p:tgtEl>
                                        <p:attrNameLst>
                                          <p:attrName>ppt_w</p:attrName>
                                        </p:attrNameLst>
                                      </p:cBhvr>
                                      <p:tavLst>
                                        <p:tav tm="0">
                                          <p:val>
                                            <p:fltVal val="0"/>
                                          </p:val>
                                        </p:tav>
                                        <p:tav tm="100000">
                                          <p:val>
                                            <p:strVal val="#ppt_w"/>
                                          </p:val>
                                        </p:tav>
                                      </p:tavLst>
                                    </p:anim>
                                    <p:anim calcmode="lin" valueType="num">
                                      <p:cBhvr>
                                        <p:cTn id="8" dur="1000" fill="hold"/>
                                        <p:tgtEl>
                                          <p:spTgt spid="103428"/>
                                        </p:tgtEl>
                                        <p:attrNameLst>
                                          <p:attrName>ppt_h</p:attrName>
                                        </p:attrNameLst>
                                      </p:cBhvr>
                                      <p:tavLst>
                                        <p:tav tm="0">
                                          <p:val>
                                            <p:fltVal val="0"/>
                                          </p:val>
                                        </p:tav>
                                        <p:tav tm="100000">
                                          <p:val>
                                            <p:strVal val="#ppt_h"/>
                                          </p:val>
                                        </p:tav>
                                      </p:tavLst>
                                    </p:anim>
                                    <p:anim calcmode="lin" valueType="num">
                                      <p:cBhvr>
                                        <p:cTn id="9" dur="1000" fill="hold"/>
                                        <p:tgtEl>
                                          <p:spTgt spid="103428"/>
                                        </p:tgtEl>
                                        <p:attrNameLst>
                                          <p:attrName>style.rotation</p:attrName>
                                        </p:attrNameLst>
                                      </p:cBhvr>
                                      <p:tavLst>
                                        <p:tav tm="0">
                                          <p:val>
                                            <p:fltVal val="90"/>
                                          </p:val>
                                        </p:tav>
                                        <p:tav tm="100000">
                                          <p:val>
                                            <p:fltVal val="0"/>
                                          </p:val>
                                        </p:tav>
                                      </p:tavLst>
                                    </p:anim>
                                    <p:animEffect transition="in" filter="fade">
                                      <p:cBhvr>
                                        <p:cTn id="10" dur="1000"/>
                                        <p:tgtEl>
                                          <p:spTgt spid="10342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103430"/>
                                        </p:tgtEl>
                                        <p:attrNameLst>
                                          <p:attrName>style.visibility</p:attrName>
                                        </p:attrNameLst>
                                      </p:cBhvr>
                                      <p:to>
                                        <p:strVal val="visible"/>
                                      </p:to>
                                    </p:set>
                                    <p:anim calcmode="lin" valueType="num">
                                      <p:cBhvr>
                                        <p:cTn id="15" dur="500" fill="hold"/>
                                        <p:tgtEl>
                                          <p:spTgt spid="103430"/>
                                        </p:tgtEl>
                                        <p:attrNameLst>
                                          <p:attrName>ppt_w</p:attrName>
                                        </p:attrNameLst>
                                      </p:cBhvr>
                                      <p:tavLst>
                                        <p:tav tm="0">
                                          <p:val>
                                            <p:fltVal val="0"/>
                                          </p:val>
                                        </p:tav>
                                        <p:tav tm="100000">
                                          <p:val>
                                            <p:strVal val="#ppt_w"/>
                                          </p:val>
                                        </p:tav>
                                      </p:tavLst>
                                    </p:anim>
                                    <p:anim calcmode="lin" valueType="num">
                                      <p:cBhvr>
                                        <p:cTn id="16" dur="500" fill="hold"/>
                                        <p:tgtEl>
                                          <p:spTgt spid="103430"/>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0" presetClass="entr" presetSubtype="0" fill="hold" grpId="0" nodeType="clickEffect">
                                  <p:stCondLst>
                                    <p:cond delay="0"/>
                                  </p:stCondLst>
                                  <p:childTnLst>
                                    <p:set>
                                      <p:cBhvr>
                                        <p:cTn id="20" dur="1" fill="hold">
                                          <p:stCondLst>
                                            <p:cond delay="0"/>
                                          </p:stCondLst>
                                        </p:cTn>
                                        <p:tgtEl>
                                          <p:spTgt spid="103440"/>
                                        </p:tgtEl>
                                        <p:attrNameLst>
                                          <p:attrName>style.visibility</p:attrName>
                                        </p:attrNameLst>
                                      </p:cBhvr>
                                      <p:to>
                                        <p:strVal val="visible"/>
                                      </p:to>
                                    </p:set>
                                    <p:animEffect transition="in" filter="fade">
                                      <p:cBhvr>
                                        <p:cTn id="21" dur="800" decel="100000"/>
                                        <p:tgtEl>
                                          <p:spTgt spid="103440"/>
                                        </p:tgtEl>
                                      </p:cBhvr>
                                    </p:animEffect>
                                    <p:anim calcmode="lin" valueType="num">
                                      <p:cBhvr>
                                        <p:cTn id="22" dur="800" decel="100000" fill="hold"/>
                                        <p:tgtEl>
                                          <p:spTgt spid="103440"/>
                                        </p:tgtEl>
                                        <p:attrNameLst>
                                          <p:attrName>style.rotation</p:attrName>
                                        </p:attrNameLst>
                                      </p:cBhvr>
                                      <p:tavLst>
                                        <p:tav tm="0">
                                          <p:val>
                                            <p:fltVal val="-90"/>
                                          </p:val>
                                        </p:tav>
                                        <p:tav tm="100000">
                                          <p:val>
                                            <p:fltVal val="0"/>
                                          </p:val>
                                        </p:tav>
                                      </p:tavLst>
                                    </p:anim>
                                    <p:anim calcmode="lin" valueType="num">
                                      <p:cBhvr>
                                        <p:cTn id="23" dur="800" decel="100000" fill="hold"/>
                                        <p:tgtEl>
                                          <p:spTgt spid="103440"/>
                                        </p:tgtEl>
                                        <p:attrNameLst>
                                          <p:attrName>ppt_x</p:attrName>
                                        </p:attrNameLst>
                                      </p:cBhvr>
                                      <p:tavLst>
                                        <p:tav tm="0">
                                          <p:val>
                                            <p:strVal val="#ppt_x+0.4"/>
                                          </p:val>
                                        </p:tav>
                                        <p:tav tm="100000">
                                          <p:val>
                                            <p:strVal val="#ppt_x-0.05"/>
                                          </p:val>
                                        </p:tav>
                                      </p:tavLst>
                                    </p:anim>
                                    <p:anim calcmode="lin" valueType="num">
                                      <p:cBhvr>
                                        <p:cTn id="24" dur="800" decel="100000" fill="hold"/>
                                        <p:tgtEl>
                                          <p:spTgt spid="103440"/>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103440"/>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103440"/>
                                        </p:tgtEl>
                                        <p:attrNameLst>
                                          <p:attrName>ppt_y</p:attrName>
                                        </p:attrNameLst>
                                      </p:cBhvr>
                                      <p:tavLst>
                                        <p:tav tm="0">
                                          <p:val>
                                            <p:strVal val="#ppt_y+0.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03429"/>
                                        </p:tgtEl>
                                        <p:attrNameLst>
                                          <p:attrName>style.visibility</p:attrName>
                                        </p:attrNameLst>
                                      </p:cBhvr>
                                      <p:to>
                                        <p:strVal val="visible"/>
                                      </p:to>
                                    </p:set>
                                    <p:anim calcmode="lin" valueType="num">
                                      <p:cBhvr>
                                        <p:cTn id="31" dur="500" fill="hold"/>
                                        <p:tgtEl>
                                          <p:spTgt spid="103429"/>
                                        </p:tgtEl>
                                        <p:attrNameLst>
                                          <p:attrName>ppt_w</p:attrName>
                                        </p:attrNameLst>
                                      </p:cBhvr>
                                      <p:tavLst>
                                        <p:tav tm="0">
                                          <p:val>
                                            <p:fltVal val="0"/>
                                          </p:val>
                                        </p:tav>
                                        <p:tav tm="100000">
                                          <p:val>
                                            <p:strVal val="#ppt_w"/>
                                          </p:val>
                                        </p:tav>
                                      </p:tavLst>
                                    </p:anim>
                                    <p:anim calcmode="lin" valueType="num">
                                      <p:cBhvr>
                                        <p:cTn id="32" dur="500" fill="hold"/>
                                        <p:tgtEl>
                                          <p:spTgt spid="103429"/>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103445"/>
                                        </p:tgtEl>
                                        <p:attrNameLst>
                                          <p:attrName>style.visibility</p:attrName>
                                        </p:attrNameLst>
                                      </p:cBhvr>
                                      <p:to>
                                        <p:strVal val="visible"/>
                                      </p:to>
                                    </p:set>
                                    <p:animEffect transition="in" filter="fade">
                                      <p:cBhvr>
                                        <p:cTn id="37" dur="800" decel="100000"/>
                                        <p:tgtEl>
                                          <p:spTgt spid="103445"/>
                                        </p:tgtEl>
                                      </p:cBhvr>
                                    </p:animEffect>
                                    <p:anim calcmode="lin" valueType="num">
                                      <p:cBhvr>
                                        <p:cTn id="38" dur="800" decel="100000" fill="hold"/>
                                        <p:tgtEl>
                                          <p:spTgt spid="103445"/>
                                        </p:tgtEl>
                                        <p:attrNameLst>
                                          <p:attrName>style.rotation</p:attrName>
                                        </p:attrNameLst>
                                      </p:cBhvr>
                                      <p:tavLst>
                                        <p:tav tm="0">
                                          <p:val>
                                            <p:fltVal val="-90"/>
                                          </p:val>
                                        </p:tav>
                                        <p:tav tm="100000">
                                          <p:val>
                                            <p:fltVal val="0"/>
                                          </p:val>
                                        </p:tav>
                                      </p:tavLst>
                                    </p:anim>
                                    <p:anim calcmode="lin" valueType="num">
                                      <p:cBhvr>
                                        <p:cTn id="39" dur="800" decel="100000" fill="hold"/>
                                        <p:tgtEl>
                                          <p:spTgt spid="103445"/>
                                        </p:tgtEl>
                                        <p:attrNameLst>
                                          <p:attrName>ppt_x</p:attrName>
                                        </p:attrNameLst>
                                      </p:cBhvr>
                                      <p:tavLst>
                                        <p:tav tm="0">
                                          <p:val>
                                            <p:strVal val="#ppt_x+0.4"/>
                                          </p:val>
                                        </p:tav>
                                        <p:tav tm="100000">
                                          <p:val>
                                            <p:strVal val="#ppt_x-0.05"/>
                                          </p:val>
                                        </p:tav>
                                      </p:tavLst>
                                    </p:anim>
                                    <p:anim calcmode="lin" valueType="num">
                                      <p:cBhvr>
                                        <p:cTn id="40" dur="800" decel="100000" fill="hold"/>
                                        <p:tgtEl>
                                          <p:spTgt spid="103445"/>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103445"/>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103445"/>
                                        </p:tgtEl>
                                        <p:attrNameLst>
                                          <p:attrName>ppt_y</p:attrName>
                                        </p:attrNameLst>
                                      </p:cBhvr>
                                      <p:tavLst>
                                        <p:tav tm="0">
                                          <p:val>
                                            <p:strVal val="#ppt_y+0.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103432"/>
                                        </p:tgtEl>
                                        <p:attrNameLst>
                                          <p:attrName>style.visibility</p:attrName>
                                        </p:attrNameLst>
                                      </p:cBhvr>
                                      <p:to>
                                        <p:strVal val="visible"/>
                                      </p:to>
                                    </p:set>
                                    <p:anim calcmode="lin" valueType="num">
                                      <p:cBhvr>
                                        <p:cTn id="47" dur="500" fill="hold"/>
                                        <p:tgtEl>
                                          <p:spTgt spid="103432"/>
                                        </p:tgtEl>
                                        <p:attrNameLst>
                                          <p:attrName>ppt_w</p:attrName>
                                        </p:attrNameLst>
                                      </p:cBhvr>
                                      <p:tavLst>
                                        <p:tav tm="0">
                                          <p:val>
                                            <p:fltVal val="0"/>
                                          </p:val>
                                        </p:tav>
                                        <p:tav tm="100000">
                                          <p:val>
                                            <p:strVal val="#ppt_w"/>
                                          </p:val>
                                        </p:tav>
                                      </p:tavLst>
                                    </p:anim>
                                    <p:anim calcmode="lin" valueType="num">
                                      <p:cBhvr>
                                        <p:cTn id="48" dur="500" fill="hold"/>
                                        <p:tgtEl>
                                          <p:spTgt spid="103432"/>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03444"/>
                                        </p:tgtEl>
                                        <p:attrNameLst>
                                          <p:attrName>style.visibility</p:attrName>
                                        </p:attrNameLst>
                                      </p:cBhvr>
                                      <p:to>
                                        <p:strVal val="visible"/>
                                      </p:to>
                                    </p:set>
                                    <p:anim calcmode="lin" valueType="num">
                                      <p:cBhvr additive="base">
                                        <p:cTn id="53" dur="500" fill="hold"/>
                                        <p:tgtEl>
                                          <p:spTgt spid="103444"/>
                                        </p:tgtEl>
                                        <p:attrNameLst>
                                          <p:attrName>ppt_x</p:attrName>
                                        </p:attrNameLst>
                                      </p:cBhvr>
                                      <p:tavLst>
                                        <p:tav tm="0">
                                          <p:val>
                                            <p:strVal val="#ppt_x"/>
                                          </p:val>
                                        </p:tav>
                                        <p:tav tm="100000">
                                          <p:val>
                                            <p:strVal val="#ppt_x"/>
                                          </p:val>
                                        </p:tav>
                                      </p:tavLst>
                                    </p:anim>
                                    <p:anim calcmode="lin" valueType="num">
                                      <p:cBhvr additive="base">
                                        <p:cTn id="54" dur="500" fill="hold"/>
                                        <p:tgtEl>
                                          <p:spTgt spid="103444"/>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3" presetClass="entr" presetSubtype="16" fill="hold" grpId="0" nodeType="clickEffect">
                                  <p:stCondLst>
                                    <p:cond delay="0"/>
                                  </p:stCondLst>
                                  <p:childTnLst>
                                    <p:set>
                                      <p:cBhvr>
                                        <p:cTn id="58" dur="1" fill="hold">
                                          <p:stCondLst>
                                            <p:cond delay="0"/>
                                          </p:stCondLst>
                                        </p:cTn>
                                        <p:tgtEl>
                                          <p:spTgt spid="103433"/>
                                        </p:tgtEl>
                                        <p:attrNameLst>
                                          <p:attrName>style.visibility</p:attrName>
                                        </p:attrNameLst>
                                      </p:cBhvr>
                                      <p:to>
                                        <p:strVal val="visible"/>
                                      </p:to>
                                    </p:set>
                                    <p:anim calcmode="lin" valueType="num">
                                      <p:cBhvr>
                                        <p:cTn id="59" dur="500" fill="hold"/>
                                        <p:tgtEl>
                                          <p:spTgt spid="103433"/>
                                        </p:tgtEl>
                                        <p:attrNameLst>
                                          <p:attrName>ppt_w</p:attrName>
                                        </p:attrNameLst>
                                      </p:cBhvr>
                                      <p:tavLst>
                                        <p:tav tm="0">
                                          <p:val>
                                            <p:fltVal val="0"/>
                                          </p:val>
                                        </p:tav>
                                        <p:tav tm="100000">
                                          <p:val>
                                            <p:strVal val="#ppt_w"/>
                                          </p:val>
                                        </p:tav>
                                      </p:tavLst>
                                    </p:anim>
                                    <p:anim calcmode="lin" valueType="num">
                                      <p:cBhvr>
                                        <p:cTn id="60" dur="500" fill="hold"/>
                                        <p:tgtEl>
                                          <p:spTgt spid="103433"/>
                                        </p:tgtEl>
                                        <p:attrNameLst>
                                          <p:attrName>ppt_h</p:attrName>
                                        </p:attrNameLst>
                                      </p:cBhvr>
                                      <p:tavLst>
                                        <p:tav tm="0">
                                          <p:val>
                                            <p:fltVal val="0"/>
                                          </p:val>
                                        </p:tav>
                                        <p:tav tm="100000">
                                          <p:val>
                                            <p:strVal val="#ppt_h"/>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03443"/>
                                        </p:tgtEl>
                                        <p:attrNameLst>
                                          <p:attrName>style.visibility</p:attrName>
                                        </p:attrNameLst>
                                      </p:cBhvr>
                                      <p:to>
                                        <p:strVal val="visible"/>
                                      </p:to>
                                    </p:set>
                                    <p:anim calcmode="lin" valueType="num">
                                      <p:cBhvr additive="base">
                                        <p:cTn id="65" dur="500" fill="hold"/>
                                        <p:tgtEl>
                                          <p:spTgt spid="103443"/>
                                        </p:tgtEl>
                                        <p:attrNameLst>
                                          <p:attrName>ppt_x</p:attrName>
                                        </p:attrNameLst>
                                      </p:cBhvr>
                                      <p:tavLst>
                                        <p:tav tm="0">
                                          <p:val>
                                            <p:strVal val="#ppt_x"/>
                                          </p:val>
                                        </p:tav>
                                        <p:tav tm="100000">
                                          <p:val>
                                            <p:strVal val="#ppt_x"/>
                                          </p:val>
                                        </p:tav>
                                      </p:tavLst>
                                    </p:anim>
                                    <p:anim calcmode="lin" valueType="num">
                                      <p:cBhvr additive="base">
                                        <p:cTn id="66" dur="500" fill="hold"/>
                                        <p:tgtEl>
                                          <p:spTgt spid="103443"/>
                                        </p:tgtEl>
                                        <p:attrNameLst>
                                          <p:attrName>ppt_y</p:attrName>
                                        </p:attrNameLst>
                                      </p:cBhvr>
                                      <p:tavLst>
                                        <p:tav tm="0">
                                          <p:val>
                                            <p:strVal val="1+#ppt_h/2"/>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3" presetClass="entr" presetSubtype="16" fill="hold" grpId="0" nodeType="clickEffect">
                                  <p:stCondLst>
                                    <p:cond delay="0"/>
                                  </p:stCondLst>
                                  <p:childTnLst>
                                    <p:set>
                                      <p:cBhvr>
                                        <p:cTn id="70" dur="1" fill="hold">
                                          <p:stCondLst>
                                            <p:cond delay="0"/>
                                          </p:stCondLst>
                                        </p:cTn>
                                        <p:tgtEl>
                                          <p:spTgt spid="103434"/>
                                        </p:tgtEl>
                                        <p:attrNameLst>
                                          <p:attrName>style.visibility</p:attrName>
                                        </p:attrNameLst>
                                      </p:cBhvr>
                                      <p:to>
                                        <p:strVal val="visible"/>
                                      </p:to>
                                    </p:set>
                                    <p:anim calcmode="lin" valueType="num">
                                      <p:cBhvr>
                                        <p:cTn id="71" dur="500" fill="hold"/>
                                        <p:tgtEl>
                                          <p:spTgt spid="103434"/>
                                        </p:tgtEl>
                                        <p:attrNameLst>
                                          <p:attrName>ppt_w</p:attrName>
                                        </p:attrNameLst>
                                      </p:cBhvr>
                                      <p:tavLst>
                                        <p:tav tm="0">
                                          <p:val>
                                            <p:fltVal val="0"/>
                                          </p:val>
                                        </p:tav>
                                        <p:tav tm="100000">
                                          <p:val>
                                            <p:strVal val="#ppt_w"/>
                                          </p:val>
                                        </p:tav>
                                      </p:tavLst>
                                    </p:anim>
                                    <p:anim calcmode="lin" valueType="num">
                                      <p:cBhvr>
                                        <p:cTn id="72" dur="500" fill="hold"/>
                                        <p:tgtEl>
                                          <p:spTgt spid="103434"/>
                                        </p:tgtEl>
                                        <p:attrNameLst>
                                          <p:attrName>ppt_h</p:attrName>
                                        </p:attrNameLst>
                                      </p:cBhvr>
                                      <p:tavLst>
                                        <p:tav tm="0">
                                          <p:val>
                                            <p:fltVal val="0"/>
                                          </p:val>
                                        </p:tav>
                                        <p:tav tm="100000">
                                          <p:val>
                                            <p:strVal val="#ppt_h"/>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03442"/>
                                        </p:tgtEl>
                                        <p:attrNameLst>
                                          <p:attrName>style.visibility</p:attrName>
                                        </p:attrNameLst>
                                      </p:cBhvr>
                                      <p:to>
                                        <p:strVal val="visible"/>
                                      </p:to>
                                    </p:set>
                                    <p:anim calcmode="lin" valueType="num">
                                      <p:cBhvr additive="base">
                                        <p:cTn id="77" dur="500" fill="hold"/>
                                        <p:tgtEl>
                                          <p:spTgt spid="103442"/>
                                        </p:tgtEl>
                                        <p:attrNameLst>
                                          <p:attrName>ppt_x</p:attrName>
                                        </p:attrNameLst>
                                      </p:cBhvr>
                                      <p:tavLst>
                                        <p:tav tm="0">
                                          <p:val>
                                            <p:strVal val="#ppt_x"/>
                                          </p:val>
                                        </p:tav>
                                        <p:tav tm="100000">
                                          <p:val>
                                            <p:strVal val="#ppt_x"/>
                                          </p:val>
                                        </p:tav>
                                      </p:tavLst>
                                    </p:anim>
                                    <p:anim calcmode="lin" valueType="num">
                                      <p:cBhvr additive="base">
                                        <p:cTn id="78" dur="500" fill="hold"/>
                                        <p:tgtEl>
                                          <p:spTgt spid="103442"/>
                                        </p:tgtEl>
                                        <p:attrNameLst>
                                          <p:attrName>ppt_y</p:attrName>
                                        </p:attrNameLst>
                                      </p:cBhvr>
                                      <p:tavLst>
                                        <p:tav tm="0">
                                          <p:val>
                                            <p:strVal val="1+#ppt_h/2"/>
                                          </p:val>
                                        </p:tav>
                                        <p:tav tm="100000">
                                          <p:val>
                                            <p:strVal val="#ppt_y"/>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23" presetClass="entr" presetSubtype="16" fill="hold" grpId="0" nodeType="clickEffect">
                                  <p:stCondLst>
                                    <p:cond delay="0"/>
                                  </p:stCondLst>
                                  <p:childTnLst>
                                    <p:set>
                                      <p:cBhvr>
                                        <p:cTn id="82" dur="1" fill="hold">
                                          <p:stCondLst>
                                            <p:cond delay="0"/>
                                          </p:stCondLst>
                                        </p:cTn>
                                        <p:tgtEl>
                                          <p:spTgt spid="103435"/>
                                        </p:tgtEl>
                                        <p:attrNameLst>
                                          <p:attrName>style.visibility</p:attrName>
                                        </p:attrNameLst>
                                      </p:cBhvr>
                                      <p:to>
                                        <p:strVal val="visible"/>
                                      </p:to>
                                    </p:set>
                                    <p:anim calcmode="lin" valueType="num">
                                      <p:cBhvr>
                                        <p:cTn id="83" dur="500" fill="hold"/>
                                        <p:tgtEl>
                                          <p:spTgt spid="103435"/>
                                        </p:tgtEl>
                                        <p:attrNameLst>
                                          <p:attrName>ppt_w</p:attrName>
                                        </p:attrNameLst>
                                      </p:cBhvr>
                                      <p:tavLst>
                                        <p:tav tm="0">
                                          <p:val>
                                            <p:fltVal val="0"/>
                                          </p:val>
                                        </p:tav>
                                        <p:tav tm="100000">
                                          <p:val>
                                            <p:strVal val="#ppt_w"/>
                                          </p:val>
                                        </p:tav>
                                      </p:tavLst>
                                    </p:anim>
                                    <p:anim calcmode="lin" valueType="num">
                                      <p:cBhvr>
                                        <p:cTn id="84" dur="500" fill="hold"/>
                                        <p:tgtEl>
                                          <p:spTgt spid="103435"/>
                                        </p:tgtEl>
                                        <p:attrNameLst>
                                          <p:attrName>ppt_h</p:attrName>
                                        </p:attrNameLst>
                                      </p:cBhvr>
                                      <p:tavLst>
                                        <p:tav tm="0">
                                          <p:val>
                                            <p:fltVal val="0"/>
                                          </p:val>
                                        </p:tav>
                                        <p:tav tm="100000">
                                          <p:val>
                                            <p:strVal val="#ppt_h"/>
                                          </p:val>
                                        </p:tav>
                                      </p:tavLst>
                                    </p:anim>
                                  </p:childTnLst>
                                </p:cTn>
                              </p:par>
                            </p:childTnLst>
                          </p:cTn>
                        </p:par>
                      </p:childTnLst>
                    </p:cTn>
                  </p:par>
                  <p:par>
                    <p:cTn id="85" fill="hold" nodeType="clickPar">
                      <p:stCondLst>
                        <p:cond delay="indefinite"/>
                      </p:stCondLst>
                      <p:childTnLst>
                        <p:par>
                          <p:cTn id="86" fill="hold" nodeType="withGroup">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03441"/>
                                        </p:tgtEl>
                                        <p:attrNameLst>
                                          <p:attrName>style.visibility</p:attrName>
                                        </p:attrNameLst>
                                      </p:cBhvr>
                                      <p:to>
                                        <p:strVal val="visible"/>
                                      </p:to>
                                    </p:set>
                                    <p:anim calcmode="lin" valueType="num">
                                      <p:cBhvr additive="base">
                                        <p:cTn id="89" dur="500" fill="hold"/>
                                        <p:tgtEl>
                                          <p:spTgt spid="103441"/>
                                        </p:tgtEl>
                                        <p:attrNameLst>
                                          <p:attrName>ppt_x</p:attrName>
                                        </p:attrNameLst>
                                      </p:cBhvr>
                                      <p:tavLst>
                                        <p:tav tm="0">
                                          <p:val>
                                            <p:strVal val="#ppt_x"/>
                                          </p:val>
                                        </p:tav>
                                        <p:tav tm="100000">
                                          <p:val>
                                            <p:strVal val="#ppt_x"/>
                                          </p:val>
                                        </p:tav>
                                      </p:tavLst>
                                    </p:anim>
                                    <p:anim calcmode="lin" valueType="num">
                                      <p:cBhvr additive="base">
                                        <p:cTn id="90" dur="500" fill="hold"/>
                                        <p:tgtEl>
                                          <p:spTgt spid="103441"/>
                                        </p:tgtEl>
                                        <p:attrNameLst>
                                          <p:attrName>ppt_y</p:attrName>
                                        </p:attrNameLst>
                                      </p:cBhvr>
                                      <p:tavLst>
                                        <p:tav tm="0">
                                          <p:val>
                                            <p:strVal val="1+#ppt_h/2"/>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23" presetClass="entr" presetSubtype="16" fill="hold" grpId="0" nodeType="clickEffect">
                                  <p:stCondLst>
                                    <p:cond delay="0"/>
                                  </p:stCondLst>
                                  <p:childTnLst>
                                    <p:set>
                                      <p:cBhvr>
                                        <p:cTn id="94" dur="1" fill="hold">
                                          <p:stCondLst>
                                            <p:cond delay="0"/>
                                          </p:stCondLst>
                                        </p:cTn>
                                        <p:tgtEl>
                                          <p:spTgt spid="103436"/>
                                        </p:tgtEl>
                                        <p:attrNameLst>
                                          <p:attrName>style.visibility</p:attrName>
                                        </p:attrNameLst>
                                      </p:cBhvr>
                                      <p:to>
                                        <p:strVal val="visible"/>
                                      </p:to>
                                    </p:set>
                                    <p:anim calcmode="lin" valueType="num">
                                      <p:cBhvr>
                                        <p:cTn id="95" dur="500" fill="hold"/>
                                        <p:tgtEl>
                                          <p:spTgt spid="103436"/>
                                        </p:tgtEl>
                                        <p:attrNameLst>
                                          <p:attrName>ppt_w</p:attrName>
                                        </p:attrNameLst>
                                      </p:cBhvr>
                                      <p:tavLst>
                                        <p:tav tm="0">
                                          <p:val>
                                            <p:fltVal val="0"/>
                                          </p:val>
                                        </p:tav>
                                        <p:tav tm="100000">
                                          <p:val>
                                            <p:strVal val="#ppt_w"/>
                                          </p:val>
                                        </p:tav>
                                      </p:tavLst>
                                    </p:anim>
                                    <p:anim calcmode="lin" valueType="num">
                                      <p:cBhvr>
                                        <p:cTn id="96" dur="500" fill="hold"/>
                                        <p:tgtEl>
                                          <p:spTgt spid="103436"/>
                                        </p:tgtEl>
                                        <p:attrNameLst>
                                          <p:attrName>ppt_h</p:attrName>
                                        </p:attrNameLst>
                                      </p:cBhvr>
                                      <p:tavLst>
                                        <p:tav tm="0">
                                          <p:val>
                                            <p:fltVal val="0"/>
                                          </p:val>
                                        </p:tav>
                                        <p:tav tm="100000">
                                          <p:val>
                                            <p:strVal val="#ppt_h"/>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103447"/>
                                        </p:tgtEl>
                                        <p:attrNameLst>
                                          <p:attrName>style.visibility</p:attrName>
                                        </p:attrNameLst>
                                      </p:cBhvr>
                                      <p:to>
                                        <p:strVal val="visible"/>
                                      </p:to>
                                    </p:set>
                                    <p:anim calcmode="lin" valueType="num">
                                      <p:cBhvr additive="base">
                                        <p:cTn id="101" dur="500" fill="hold"/>
                                        <p:tgtEl>
                                          <p:spTgt spid="103447"/>
                                        </p:tgtEl>
                                        <p:attrNameLst>
                                          <p:attrName>ppt_x</p:attrName>
                                        </p:attrNameLst>
                                      </p:cBhvr>
                                      <p:tavLst>
                                        <p:tav tm="0">
                                          <p:val>
                                            <p:strVal val="#ppt_x"/>
                                          </p:val>
                                        </p:tav>
                                        <p:tav tm="100000">
                                          <p:val>
                                            <p:strVal val="#ppt_x"/>
                                          </p:val>
                                        </p:tav>
                                      </p:tavLst>
                                    </p:anim>
                                    <p:anim calcmode="lin" valueType="num">
                                      <p:cBhvr additive="base">
                                        <p:cTn id="102" dur="500" fill="hold"/>
                                        <p:tgtEl>
                                          <p:spTgt spid="103447"/>
                                        </p:tgtEl>
                                        <p:attrNameLst>
                                          <p:attrName>ppt_y</p:attrName>
                                        </p:attrNameLst>
                                      </p:cBhvr>
                                      <p:tavLst>
                                        <p:tav tm="0">
                                          <p:val>
                                            <p:strVal val="1+#ppt_h/2"/>
                                          </p:val>
                                        </p:tav>
                                        <p:tav tm="100000">
                                          <p:val>
                                            <p:strVal val="#ppt_y"/>
                                          </p:val>
                                        </p:tav>
                                      </p:tavLst>
                                    </p:anim>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3" presetClass="entr" presetSubtype="16" fill="hold" grpId="0" nodeType="clickEffect">
                                  <p:stCondLst>
                                    <p:cond delay="0"/>
                                  </p:stCondLst>
                                  <p:childTnLst>
                                    <p:set>
                                      <p:cBhvr>
                                        <p:cTn id="106" dur="1" fill="hold">
                                          <p:stCondLst>
                                            <p:cond delay="0"/>
                                          </p:stCondLst>
                                        </p:cTn>
                                        <p:tgtEl>
                                          <p:spTgt spid="103437"/>
                                        </p:tgtEl>
                                        <p:attrNameLst>
                                          <p:attrName>style.visibility</p:attrName>
                                        </p:attrNameLst>
                                      </p:cBhvr>
                                      <p:to>
                                        <p:strVal val="visible"/>
                                      </p:to>
                                    </p:set>
                                    <p:anim calcmode="lin" valueType="num">
                                      <p:cBhvr>
                                        <p:cTn id="107" dur="500" fill="hold"/>
                                        <p:tgtEl>
                                          <p:spTgt spid="103437"/>
                                        </p:tgtEl>
                                        <p:attrNameLst>
                                          <p:attrName>ppt_w</p:attrName>
                                        </p:attrNameLst>
                                      </p:cBhvr>
                                      <p:tavLst>
                                        <p:tav tm="0">
                                          <p:val>
                                            <p:fltVal val="0"/>
                                          </p:val>
                                        </p:tav>
                                        <p:tav tm="100000">
                                          <p:val>
                                            <p:strVal val="#ppt_w"/>
                                          </p:val>
                                        </p:tav>
                                      </p:tavLst>
                                    </p:anim>
                                    <p:anim calcmode="lin" valueType="num">
                                      <p:cBhvr>
                                        <p:cTn id="108" dur="500" fill="hold"/>
                                        <p:tgtEl>
                                          <p:spTgt spid="103437"/>
                                        </p:tgtEl>
                                        <p:attrNameLst>
                                          <p:attrName>ppt_h</p:attrName>
                                        </p:attrNameLst>
                                      </p:cBhvr>
                                      <p:tavLst>
                                        <p:tav tm="0">
                                          <p:val>
                                            <p:fltVal val="0"/>
                                          </p:val>
                                        </p:tav>
                                        <p:tav tm="100000">
                                          <p:val>
                                            <p:strVal val="#ppt_h"/>
                                          </p:val>
                                        </p:tav>
                                      </p:tavLst>
                                    </p:anim>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103446"/>
                                        </p:tgtEl>
                                        <p:attrNameLst>
                                          <p:attrName>style.visibility</p:attrName>
                                        </p:attrNameLst>
                                      </p:cBhvr>
                                      <p:to>
                                        <p:strVal val="visible"/>
                                      </p:to>
                                    </p:set>
                                    <p:anim calcmode="lin" valueType="num">
                                      <p:cBhvr additive="base">
                                        <p:cTn id="113" dur="500" fill="hold"/>
                                        <p:tgtEl>
                                          <p:spTgt spid="103446"/>
                                        </p:tgtEl>
                                        <p:attrNameLst>
                                          <p:attrName>ppt_x</p:attrName>
                                        </p:attrNameLst>
                                      </p:cBhvr>
                                      <p:tavLst>
                                        <p:tav tm="0">
                                          <p:val>
                                            <p:strVal val="#ppt_x"/>
                                          </p:val>
                                        </p:tav>
                                        <p:tav tm="100000">
                                          <p:val>
                                            <p:strVal val="#ppt_x"/>
                                          </p:val>
                                        </p:tav>
                                      </p:tavLst>
                                    </p:anim>
                                    <p:anim calcmode="lin" valueType="num">
                                      <p:cBhvr additive="base">
                                        <p:cTn id="114" dur="500" fill="hold"/>
                                        <p:tgtEl>
                                          <p:spTgt spid="103446"/>
                                        </p:tgtEl>
                                        <p:attrNameLst>
                                          <p:attrName>ppt_y</p:attrName>
                                        </p:attrNameLst>
                                      </p:cBhvr>
                                      <p:tavLst>
                                        <p:tav tm="0">
                                          <p:val>
                                            <p:strVal val="1+#ppt_h/2"/>
                                          </p:val>
                                        </p:tav>
                                        <p:tav tm="100000">
                                          <p:val>
                                            <p:strVal val="#ppt_y"/>
                                          </p:val>
                                        </p:tav>
                                      </p:tavLst>
                                    </p:anim>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3" presetClass="entr" presetSubtype="16" fill="hold" grpId="0" nodeType="clickEffect">
                                  <p:stCondLst>
                                    <p:cond delay="0"/>
                                  </p:stCondLst>
                                  <p:childTnLst>
                                    <p:set>
                                      <p:cBhvr>
                                        <p:cTn id="118" dur="1" fill="hold">
                                          <p:stCondLst>
                                            <p:cond delay="0"/>
                                          </p:stCondLst>
                                        </p:cTn>
                                        <p:tgtEl>
                                          <p:spTgt spid="103431"/>
                                        </p:tgtEl>
                                        <p:attrNameLst>
                                          <p:attrName>style.visibility</p:attrName>
                                        </p:attrNameLst>
                                      </p:cBhvr>
                                      <p:to>
                                        <p:strVal val="visible"/>
                                      </p:to>
                                    </p:set>
                                    <p:anim calcmode="lin" valueType="num">
                                      <p:cBhvr>
                                        <p:cTn id="119" dur="500" fill="hold"/>
                                        <p:tgtEl>
                                          <p:spTgt spid="103431"/>
                                        </p:tgtEl>
                                        <p:attrNameLst>
                                          <p:attrName>ppt_w</p:attrName>
                                        </p:attrNameLst>
                                      </p:cBhvr>
                                      <p:tavLst>
                                        <p:tav tm="0">
                                          <p:val>
                                            <p:fltVal val="0"/>
                                          </p:val>
                                        </p:tav>
                                        <p:tav tm="100000">
                                          <p:val>
                                            <p:strVal val="#ppt_w"/>
                                          </p:val>
                                        </p:tav>
                                      </p:tavLst>
                                    </p:anim>
                                    <p:anim calcmode="lin" valueType="num">
                                      <p:cBhvr>
                                        <p:cTn id="120" dur="500" fill="hold"/>
                                        <p:tgtEl>
                                          <p:spTgt spid="10343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8" grpId="0" animBg="1"/>
      <p:bldP spid="103429" grpId="0" animBg="1"/>
      <p:bldP spid="103430" grpId="0" animBg="1"/>
      <p:bldP spid="103431" grpId="0" animBg="1"/>
      <p:bldP spid="103432" grpId="0" animBg="1"/>
      <p:bldP spid="103433" grpId="0" animBg="1"/>
      <p:bldP spid="103434" grpId="0" animBg="1"/>
      <p:bldP spid="103435" grpId="0" animBg="1"/>
      <p:bldP spid="103436" grpId="0" animBg="1"/>
      <p:bldP spid="103437" grpId="0" animBg="1"/>
      <p:bldP spid="103440" grpId="0" animBg="1"/>
      <p:bldP spid="103441" grpId="0" animBg="1"/>
      <p:bldP spid="103442" grpId="0" animBg="1"/>
      <p:bldP spid="103443" grpId="0" animBg="1"/>
      <p:bldP spid="103444" grpId="0" animBg="1"/>
      <p:bldP spid="103445" grpId="0" animBg="1"/>
      <p:bldP spid="103446" grpId="0" animBg="1"/>
      <p:bldP spid="10344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32C59B9-3746-44E6-862F-6D2679A3900A}" type="slidenum">
              <a:rPr lang="ar-SA"/>
              <a:pPr/>
              <a:t>20</a:t>
            </a:fld>
            <a:endParaRPr lang="en-US"/>
          </a:p>
        </p:txBody>
      </p:sp>
      <p:sp>
        <p:nvSpPr>
          <p:cNvPr id="138243" name="WordArt 3"/>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38242" name="Rectangle 2"/>
          <p:cNvSpPr>
            <a:spLocks noGrp="1" noChangeArrowheads="1"/>
          </p:cNvSpPr>
          <p:nvPr>
            <p:ph type="body" idx="1"/>
          </p:nvPr>
        </p:nvSpPr>
        <p:spPr>
          <a:xfrm>
            <a:off x="2640013" y="333376"/>
            <a:ext cx="8064500" cy="6524625"/>
          </a:xfrm>
        </p:spPr>
        <p:txBody>
          <a:bodyPr/>
          <a:lstStyle/>
          <a:p>
            <a:pPr marL="114300" indent="-114300" algn="r" rtl="1">
              <a:lnSpc>
                <a:spcPct val="80000"/>
              </a:lnSpc>
            </a:pPr>
            <a:r>
              <a:rPr lang="fa-IR" sz="2000" dirty="0">
                <a:cs typeface="B Lotus" panose="00000400000000000000" pitchFamily="2" charset="-78"/>
              </a:rPr>
              <a:t>چون براي رفع مشكل رفتاري نمي توان فقط از يك راه حل استفاده كرد مناسب ديدم كه از همه راه حل هاي انتخاب شده ، استفاده كنم . </a:t>
            </a:r>
          </a:p>
          <a:p>
            <a:pPr marL="114300" indent="-114300" algn="r" rtl="1">
              <a:lnSpc>
                <a:spcPct val="80000"/>
              </a:lnSpc>
            </a:pPr>
            <a:r>
              <a:rPr lang="fa-IR" sz="2000" dirty="0">
                <a:cs typeface="B Lotus" panose="00000400000000000000" pitchFamily="2" charset="-78"/>
              </a:rPr>
              <a:t>-ابتدا درنشستي كه با مدير و معلم راحله و همكاران ديگر داشتم در مورد اين موضوع با آنها صحبت كردم و نظرم اين بود كه آنها و به خصوص معلم راحله بايد رابطه دوستانه و عاطفي با او برقرار كنند . والدين راحله را نيز به مدرسه دعوت كرده و به آنها تاكيد كردم كه با او برخورد صميمي و دوستانه داشته باشند و به او محبت كنند به طوري كه او در خانه احساس آرامش كند . همچنين از هم كلاسي هاي راحله خواستم كه با او خيلي دوستانه برخورد كرده و احترام بيشتري برايش قائل شوند . </a:t>
            </a:r>
          </a:p>
          <a:p>
            <a:pPr marL="114300" indent="-114300" algn="r" rtl="1">
              <a:lnSpc>
                <a:spcPct val="80000"/>
              </a:lnSpc>
            </a:pPr>
            <a:r>
              <a:rPr lang="fa-IR" sz="2000" dirty="0">
                <a:cs typeface="B Lotus" panose="00000400000000000000" pitchFamily="2" charset="-78"/>
              </a:rPr>
              <a:t>-از آنجا كه خانه نخستين مكان پرورش و تربيت دانش آموز است و والدين ، اولين مربيان او هستند از اين رو جهت افزايش تاثيرات كار تربيتي ، از خانواده او خواستم كه دائما“ با اولياي مدرسه ارتباط داشته باشند و </a:t>
            </a:r>
            <a:r>
              <a:rPr lang="fa-IR" sz="2000" dirty="0" smtClean="0">
                <a:cs typeface="B Lotus" panose="00000400000000000000" pitchFamily="2" charset="-78"/>
              </a:rPr>
              <a:t>اولياي مدرسه </a:t>
            </a:r>
            <a:r>
              <a:rPr lang="fa-IR" sz="2000" dirty="0">
                <a:cs typeface="B Lotus" panose="00000400000000000000" pitchFamily="2" charset="-78"/>
              </a:rPr>
              <a:t>سعي كنند در قالب گفت و گو ، مسائل تربيتي و اخلاقي را به والدين راحله گوشزد نمايند . </a:t>
            </a:r>
          </a:p>
          <a:p>
            <a:pPr marL="114300" indent="-114300" algn="r" rtl="1">
              <a:lnSpc>
                <a:spcPct val="80000"/>
              </a:lnSpc>
            </a:pPr>
            <a:r>
              <a:rPr lang="fa-IR" sz="2000" dirty="0">
                <a:cs typeface="B Lotus" panose="00000400000000000000" pitchFamily="2" charset="-78"/>
              </a:rPr>
              <a:t>-در زنگ هاي تفريح سعي كردم با او رابطه نزديك و صميمي برقرار سازم و بيشتر اوقات با راحله باشم و با او هم صحبت شوم و او را به درس خواندن تشويق نمايم . </a:t>
            </a:r>
          </a:p>
          <a:p>
            <a:pPr marL="114300" indent="-114300" algn="r" rtl="1">
              <a:lnSpc>
                <a:spcPct val="80000"/>
              </a:lnSpc>
            </a:pPr>
            <a:r>
              <a:rPr lang="fa-IR" sz="2000" dirty="0">
                <a:cs typeface="B Lotus" panose="00000400000000000000" pitchFamily="2" charset="-78"/>
              </a:rPr>
              <a:t>-يك روز به او گفتم كه مي خواهم او را به عنوان نماينده كتاب خانه مدرسه و مسؤول انتظامات حياط مدرسه انتخاب كنم آيا قبول مي كني ؟ راحله از شنيدن اين حرف خيلي خوشحال شد و زود قبول كرد . با اين كار مي خواستم به او شخصيت رفتاري بدهم و ارزش قائل شوم . همچنين او را جزو تلاوت كنندگان قرآن و دعا و نيايش صبحگاهي قرار دادم . </a:t>
            </a:r>
          </a:p>
          <a:p>
            <a:pPr marL="114300" indent="-114300" algn="r" rtl="1">
              <a:lnSpc>
                <a:spcPct val="80000"/>
              </a:lnSpc>
            </a:pPr>
            <a:r>
              <a:rPr lang="fa-IR" sz="2000" dirty="0">
                <a:cs typeface="B Lotus" panose="00000400000000000000" pitchFamily="2" charset="-78"/>
              </a:rPr>
              <a:t>-از معلم راحله خواستم كه او را به عنوان نماينده كلاس انتخاب كند و در كلاس به او مسؤوليت بدهد به طوري كه فرصتي براي آزار هم كلاسي هايش نداشته باشد و در صورت بروز رفتار پسنديده او را تشويق نمايد . </a:t>
            </a:r>
          </a:p>
        </p:txBody>
      </p:sp>
    </p:spTree>
    <p:extLst>
      <p:ext uri="{BB962C8B-B14F-4D97-AF65-F5344CB8AC3E}">
        <p14:creationId xmlns:p14="http://schemas.microsoft.com/office/powerpoint/2010/main" val="26550390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8DBD82CE-8AE4-4519-8FD0-12358B605CEA}" type="slidenum">
              <a:rPr lang="ar-SA"/>
              <a:pPr/>
              <a:t>21</a:t>
            </a:fld>
            <a:endParaRPr lang="en-US"/>
          </a:p>
        </p:txBody>
      </p:sp>
      <p:sp>
        <p:nvSpPr>
          <p:cNvPr id="112643" name="Rectangle 3"/>
          <p:cNvSpPr>
            <a:spLocks noGrp="1" noChangeArrowheads="1"/>
          </p:cNvSpPr>
          <p:nvPr>
            <p:ph type="body" idx="1"/>
          </p:nvPr>
        </p:nvSpPr>
        <p:spPr>
          <a:xfrm>
            <a:off x="2782889" y="1600201"/>
            <a:ext cx="7850187" cy="4530725"/>
          </a:xfrm>
        </p:spPr>
        <p:txBody>
          <a:bodyPr/>
          <a:lstStyle/>
          <a:p>
            <a:pPr algn="r" rtl="1">
              <a:buFontTx/>
              <a:buChar char="-"/>
            </a:pPr>
            <a:r>
              <a:rPr lang="fa-IR" sz="3600" b="1" dirty="0">
                <a:cs typeface="B Lotus" panose="00000400000000000000" pitchFamily="2" charset="-78"/>
              </a:rPr>
              <a:t>طبقه بندی (فراهم کردن پوشه برای داده های بدست آمده)</a:t>
            </a:r>
          </a:p>
          <a:p>
            <a:pPr algn="r" rtl="1">
              <a:buFontTx/>
              <a:buChar char="-"/>
            </a:pPr>
            <a:r>
              <a:rPr lang="fa-IR" sz="3600" b="1" dirty="0">
                <a:cs typeface="B Lotus" panose="00000400000000000000" pitchFamily="2" charset="-78"/>
              </a:rPr>
              <a:t>تأکید بر داده هایی که نشانگر تغییرات مطلوب دروضع موجود باشد .</a:t>
            </a:r>
          </a:p>
          <a:p>
            <a:pPr algn="r" rtl="1">
              <a:buFontTx/>
              <a:buChar char="-"/>
            </a:pPr>
            <a:r>
              <a:rPr lang="fa-IR" sz="3600" b="1" dirty="0">
                <a:cs typeface="B Lotus" panose="00000400000000000000" pitchFamily="2" charset="-78"/>
              </a:rPr>
              <a:t>قرار دادن داده ها جهت قضاوت همکاران و صاحبنظران</a:t>
            </a:r>
          </a:p>
          <a:p>
            <a:pPr algn="r" rtl="1">
              <a:buFontTx/>
              <a:buChar char="-"/>
            </a:pPr>
            <a:r>
              <a:rPr lang="fa-IR" sz="3600" b="1" dirty="0">
                <a:cs typeface="B Lotus" panose="00000400000000000000" pitchFamily="2" charset="-78"/>
              </a:rPr>
              <a:t>سهل تر شدن اثبات ادعا در صورت ارائه داده های منطقی تر و جامع تر </a:t>
            </a:r>
            <a:endParaRPr lang="en-US" sz="3600" b="1" dirty="0">
              <a:cs typeface="B Lotus" panose="00000400000000000000" pitchFamily="2" charset="-78"/>
            </a:endParaRPr>
          </a:p>
        </p:txBody>
      </p:sp>
      <p:sp>
        <p:nvSpPr>
          <p:cNvPr id="112644" name="WordArt 4"/>
          <p:cNvSpPr>
            <a:spLocks noChangeArrowheads="1" noChangeShapeType="1" noTextEdit="1"/>
          </p:cNvSpPr>
          <p:nvPr/>
        </p:nvSpPr>
        <p:spPr bwMode="auto">
          <a:xfrm>
            <a:off x="3648076" y="260351"/>
            <a:ext cx="4752975" cy="1223963"/>
          </a:xfrm>
          <a:prstGeom prst="rect">
            <a:avLst/>
          </a:prstGeom>
        </p:spPr>
        <p:txBody>
          <a:bodyPr wrap="none" fromWordArt="1">
            <a:prstTxWarp prst="textChevron">
              <a:avLst>
                <a:gd name="adj" fmla="val 25000"/>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گردآوری اطلاعات (شواهد2)</a:t>
            </a:r>
            <a:endParaRPr lang="en-US"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
        <p:nvSpPr>
          <p:cNvPr id="112645" name="Rectangle 5"/>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a:r>
              <a:rPr lang="fa-IR" dirty="0">
                <a:cs typeface="B Titr" panose="00000700000000000000" pitchFamily="2" charset="-78"/>
              </a:rPr>
              <a:t>مرحله هفتم</a:t>
            </a:r>
            <a:endParaRPr lang="en-US" dirty="0">
              <a:cs typeface="B Titr" panose="00000700000000000000" pitchFamily="2" charset="-78"/>
            </a:endParaRPr>
          </a:p>
        </p:txBody>
      </p:sp>
      <p:sp>
        <p:nvSpPr>
          <p:cNvPr id="112646" name="AutoShape 6">
            <a:hlinkClick r:id="rId5"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24117786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12645"/>
                                        </p:tgtEl>
                                        <p:attrNameLst>
                                          <p:attrName>style.visibility</p:attrName>
                                        </p:attrNameLst>
                                      </p:cBhvr>
                                      <p:to>
                                        <p:strVal val="visible"/>
                                      </p:to>
                                    </p:set>
                                    <p:anim calcmode="lin" valueType="num">
                                      <p:cBhvr>
                                        <p:cTn id="7" dur="500" fill="hold"/>
                                        <p:tgtEl>
                                          <p:spTgt spid="112645"/>
                                        </p:tgtEl>
                                        <p:attrNameLst>
                                          <p:attrName>ppt_w</p:attrName>
                                        </p:attrNameLst>
                                      </p:cBhvr>
                                      <p:tavLst>
                                        <p:tav tm="0">
                                          <p:val>
                                            <p:fltVal val="0"/>
                                          </p:val>
                                        </p:tav>
                                        <p:tav tm="100000">
                                          <p:val>
                                            <p:strVal val="#ppt_w"/>
                                          </p:val>
                                        </p:tav>
                                      </p:tavLst>
                                    </p:anim>
                                    <p:anim calcmode="lin" valueType="num">
                                      <p:cBhvr>
                                        <p:cTn id="8" dur="500" fill="hold"/>
                                        <p:tgtEl>
                                          <p:spTgt spid="112645"/>
                                        </p:tgtEl>
                                        <p:attrNameLst>
                                          <p:attrName>ppt_h</p:attrName>
                                        </p:attrNameLst>
                                      </p:cBhvr>
                                      <p:tavLst>
                                        <p:tav tm="0">
                                          <p:val>
                                            <p:fltVal val="0"/>
                                          </p:val>
                                        </p:tav>
                                        <p:tav tm="100000">
                                          <p:val>
                                            <p:strVal val="#ppt_h"/>
                                          </p:val>
                                        </p:tav>
                                      </p:tavLst>
                                    </p:anim>
                                    <p:anim calcmode="lin" valueType="num">
                                      <p:cBhvr>
                                        <p:cTn id="9" dur="500" fill="hold"/>
                                        <p:tgtEl>
                                          <p:spTgt spid="112645"/>
                                        </p:tgtEl>
                                        <p:attrNameLst>
                                          <p:attrName>style.rotation</p:attrName>
                                        </p:attrNameLst>
                                      </p:cBhvr>
                                      <p:tavLst>
                                        <p:tav tm="0">
                                          <p:val>
                                            <p:fltVal val="360"/>
                                          </p:val>
                                        </p:tav>
                                        <p:tav tm="100000">
                                          <p:val>
                                            <p:fltVal val="0"/>
                                          </p:val>
                                        </p:tav>
                                      </p:tavLst>
                                    </p:anim>
                                    <p:animEffect transition="in" filter="fade">
                                      <p:cBhvr>
                                        <p:cTn id="10" dur="500"/>
                                        <p:tgtEl>
                                          <p:spTgt spid="112645"/>
                                        </p:tgtEl>
                                      </p:cBhvr>
                                    </p:animEffect>
                                  </p:childTnLst>
                                  <p:subTnLst>
                                    <p:audio>
                                      <p:cMediaNode>
                                        <p:cTn display="0" masterRel="sameClick">
                                          <p:stCondLst>
                                            <p:cond evt="begin" delay="0">
                                              <p:tn val="5"/>
                                            </p:cond>
                                          </p:stCondLst>
                                          <p:endCondLst>
                                            <p:cond evt="onStopAudio" delay="0">
                                              <p:tgtEl>
                                                <p:sldTgt/>
                                              </p:tgtEl>
                                            </p:cond>
                                          </p:endCondLst>
                                        </p:cTn>
                                        <p:tgtEl>
                                          <p:sndTgt r:embed="rId3" name="explod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112644"/>
                                        </p:tgtEl>
                                        <p:attrNameLst>
                                          <p:attrName>style.visibility</p:attrName>
                                        </p:attrNameLst>
                                      </p:cBhvr>
                                      <p:to>
                                        <p:strVal val="visible"/>
                                      </p:to>
                                    </p:set>
                                    <p:anim calcmode="lin" valueType="num">
                                      <p:cBhvr>
                                        <p:cTn id="15" dur="500" decel="50000" fill="hold">
                                          <p:stCondLst>
                                            <p:cond delay="0"/>
                                          </p:stCondLst>
                                        </p:cTn>
                                        <p:tgtEl>
                                          <p:spTgt spid="112644"/>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112644"/>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112644"/>
                                        </p:tgtEl>
                                        <p:attrNameLst>
                                          <p:attrName>ppt_w</p:attrName>
                                        </p:attrNameLst>
                                      </p:cBhvr>
                                      <p:tavLst>
                                        <p:tav tm="0">
                                          <p:val>
                                            <p:strVal val="#ppt_w*.05"/>
                                          </p:val>
                                        </p:tav>
                                        <p:tav tm="100000">
                                          <p:val>
                                            <p:strVal val="#ppt_w"/>
                                          </p:val>
                                        </p:tav>
                                      </p:tavLst>
                                    </p:anim>
                                    <p:anim calcmode="lin" valueType="num">
                                      <p:cBhvr>
                                        <p:cTn id="18" dur="1000" fill="hold"/>
                                        <p:tgtEl>
                                          <p:spTgt spid="112644"/>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112644"/>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112644"/>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112644"/>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112644"/>
                                        </p:tgtEl>
                                      </p:cBhvr>
                                    </p:animEffect>
                                  </p:childTnLst>
                                  <p:subTnLst>
                                    <p:audio>
                                      <p:cMediaNode>
                                        <p:cTn display="0" masterRel="sameClick">
                                          <p:stCondLst>
                                            <p:cond evt="begin" delay="0">
                                              <p:tn val="13"/>
                                            </p:cond>
                                          </p:stCondLst>
                                          <p:endCondLst>
                                            <p:cond evt="onStopAudio" delay="0">
                                              <p:tgtEl>
                                                <p:sldTgt/>
                                              </p:tgtEl>
                                            </p:cond>
                                          </p:endCondLst>
                                        </p:cTn>
                                        <p:tgtEl>
                                          <p:sndTgt r:embed="rId4" name="drumroll.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12643">
                                            <p:txEl>
                                              <p:pRg st="0" end="0"/>
                                            </p:txEl>
                                          </p:spTgt>
                                        </p:tgtEl>
                                        <p:attrNameLst>
                                          <p:attrName>style.visibility</p:attrName>
                                        </p:attrNameLst>
                                      </p:cBhvr>
                                      <p:to>
                                        <p:strVal val="visible"/>
                                      </p:to>
                                    </p:set>
                                    <p:anim calcmode="discrete" valueType="clr">
                                      <p:cBhvr override="childStyle">
                                        <p:cTn id="27" dur="80"/>
                                        <p:tgtEl>
                                          <p:spTgt spid="11264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12643">
                                            <p:txEl>
                                              <p:pRg st="0" end="0"/>
                                            </p:txEl>
                                          </p:spTgt>
                                        </p:tgtEl>
                                        <p:attrNameLst>
                                          <p:attrName>fillcolor</p:attrName>
                                        </p:attrNameLst>
                                      </p:cBhvr>
                                      <p:tavLst>
                                        <p:tav tm="0">
                                          <p:val>
                                            <p:clrVal>
                                              <a:schemeClr val="accent2"/>
                                            </p:clrVal>
                                          </p:val>
                                        </p:tav>
                                        <p:tav tm="50000">
                                          <p:val>
                                            <p:clrVal>
                                              <a:schemeClr val="hlink"/>
                                            </p:clrVal>
                                          </p:val>
                                        </p:tav>
                                      </p:tavLst>
                                    </p:anim>
                                    <p:set>
                                      <p:cBhvr>
                                        <p:cTn id="29" dur="80"/>
                                        <p:tgtEl>
                                          <p:spTgt spid="112643">
                                            <p:txEl>
                                              <p:pRg st="0" end="0"/>
                                            </p:txEl>
                                          </p:spTgt>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112643">
                                            <p:txEl>
                                              <p:pRg st="1" end="1"/>
                                            </p:txEl>
                                          </p:spTgt>
                                        </p:tgtEl>
                                        <p:attrNameLst>
                                          <p:attrName>style.visibility</p:attrName>
                                        </p:attrNameLst>
                                      </p:cBhvr>
                                      <p:to>
                                        <p:strVal val="visible"/>
                                      </p:to>
                                    </p:set>
                                    <p:anim calcmode="discrete" valueType="clr">
                                      <p:cBhvr override="childStyle">
                                        <p:cTn id="34" dur="80"/>
                                        <p:tgtEl>
                                          <p:spTgt spid="11264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12643">
                                            <p:txEl>
                                              <p:pRg st="1" end="1"/>
                                            </p:txEl>
                                          </p:spTgt>
                                        </p:tgtEl>
                                        <p:attrNameLst>
                                          <p:attrName>fillcolor</p:attrName>
                                        </p:attrNameLst>
                                      </p:cBhvr>
                                      <p:tavLst>
                                        <p:tav tm="0">
                                          <p:val>
                                            <p:clrVal>
                                              <a:schemeClr val="accent2"/>
                                            </p:clrVal>
                                          </p:val>
                                        </p:tav>
                                        <p:tav tm="50000">
                                          <p:val>
                                            <p:clrVal>
                                              <a:schemeClr val="hlink"/>
                                            </p:clrVal>
                                          </p:val>
                                        </p:tav>
                                      </p:tavLst>
                                    </p:anim>
                                    <p:set>
                                      <p:cBhvr>
                                        <p:cTn id="36" dur="80"/>
                                        <p:tgtEl>
                                          <p:spTgt spid="112643">
                                            <p:txEl>
                                              <p:pRg st="1" end="1"/>
                                            </p:txEl>
                                          </p:spTgt>
                                        </p:tgtEl>
                                        <p:attrNameLst>
                                          <p:attrName>fill.type</p:attrName>
                                        </p:attrNameLst>
                                      </p:cBhvr>
                                      <p:to>
                                        <p:strVal val="solid"/>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112643">
                                            <p:txEl>
                                              <p:pRg st="2" end="2"/>
                                            </p:txEl>
                                          </p:spTgt>
                                        </p:tgtEl>
                                        <p:attrNameLst>
                                          <p:attrName>style.visibility</p:attrName>
                                        </p:attrNameLst>
                                      </p:cBhvr>
                                      <p:to>
                                        <p:strVal val="visible"/>
                                      </p:to>
                                    </p:set>
                                    <p:anim calcmode="discrete" valueType="clr">
                                      <p:cBhvr override="childStyle">
                                        <p:cTn id="41" dur="80"/>
                                        <p:tgtEl>
                                          <p:spTgt spid="11264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112643">
                                            <p:txEl>
                                              <p:pRg st="2" end="2"/>
                                            </p:txEl>
                                          </p:spTgt>
                                        </p:tgtEl>
                                        <p:attrNameLst>
                                          <p:attrName>fillcolor</p:attrName>
                                        </p:attrNameLst>
                                      </p:cBhvr>
                                      <p:tavLst>
                                        <p:tav tm="0">
                                          <p:val>
                                            <p:clrVal>
                                              <a:schemeClr val="accent2"/>
                                            </p:clrVal>
                                          </p:val>
                                        </p:tav>
                                        <p:tav tm="50000">
                                          <p:val>
                                            <p:clrVal>
                                              <a:schemeClr val="hlink"/>
                                            </p:clrVal>
                                          </p:val>
                                        </p:tav>
                                      </p:tavLst>
                                    </p:anim>
                                    <p:set>
                                      <p:cBhvr>
                                        <p:cTn id="43" dur="80"/>
                                        <p:tgtEl>
                                          <p:spTgt spid="112643">
                                            <p:txEl>
                                              <p:pRg st="2" end="2"/>
                                            </p:txEl>
                                          </p:spTgt>
                                        </p:tgtEl>
                                        <p:attrNameLst>
                                          <p:attrName>fill.type</p:attrName>
                                        </p:attrNameLst>
                                      </p:cBhvr>
                                      <p:to>
                                        <p:strVal val="solid"/>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27" presetClass="entr" presetSubtype="0" fill="hold" grpId="0" nodeType="clickEffect">
                                  <p:stCondLst>
                                    <p:cond delay="0"/>
                                  </p:stCondLst>
                                  <p:iterate type="lt">
                                    <p:tmPct val="50000"/>
                                  </p:iterate>
                                  <p:childTnLst>
                                    <p:set>
                                      <p:cBhvr>
                                        <p:cTn id="47" dur="1" fill="hold">
                                          <p:stCondLst>
                                            <p:cond delay="0"/>
                                          </p:stCondLst>
                                        </p:cTn>
                                        <p:tgtEl>
                                          <p:spTgt spid="112643">
                                            <p:txEl>
                                              <p:pRg st="3" end="3"/>
                                            </p:txEl>
                                          </p:spTgt>
                                        </p:tgtEl>
                                        <p:attrNameLst>
                                          <p:attrName>style.visibility</p:attrName>
                                        </p:attrNameLst>
                                      </p:cBhvr>
                                      <p:to>
                                        <p:strVal val="visible"/>
                                      </p:to>
                                    </p:set>
                                    <p:anim calcmode="discrete" valueType="clr">
                                      <p:cBhvr override="childStyle">
                                        <p:cTn id="48" dur="80"/>
                                        <p:tgtEl>
                                          <p:spTgt spid="11264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112643">
                                            <p:txEl>
                                              <p:pRg st="3" end="3"/>
                                            </p:txEl>
                                          </p:spTgt>
                                        </p:tgtEl>
                                        <p:attrNameLst>
                                          <p:attrName>fillcolor</p:attrName>
                                        </p:attrNameLst>
                                      </p:cBhvr>
                                      <p:tavLst>
                                        <p:tav tm="0">
                                          <p:val>
                                            <p:clrVal>
                                              <a:schemeClr val="accent2"/>
                                            </p:clrVal>
                                          </p:val>
                                        </p:tav>
                                        <p:tav tm="50000">
                                          <p:val>
                                            <p:clrVal>
                                              <a:schemeClr val="hlink"/>
                                            </p:clrVal>
                                          </p:val>
                                        </p:tav>
                                      </p:tavLst>
                                    </p:anim>
                                    <p:set>
                                      <p:cBhvr>
                                        <p:cTn id="50" dur="80"/>
                                        <p:tgtEl>
                                          <p:spTgt spid="11264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p:bldP spid="112644" grpId="0" animBg="1"/>
      <p:bldP spid="11264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s.n.Amighi</a:t>
            </a:r>
          </a:p>
        </p:txBody>
      </p:sp>
      <p:sp>
        <p:nvSpPr>
          <p:cNvPr id="6" name="Slide Number Placeholder 5"/>
          <p:cNvSpPr>
            <a:spLocks noGrp="1"/>
          </p:cNvSpPr>
          <p:nvPr>
            <p:ph type="sldNum" sz="quarter" idx="12"/>
          </p:nvPr>
        </p:nvSpPr>
        <p:spPr/>
        <p:txBody>
          <a:bodyPr/>
          <a:lstStyle/>
          <a:p>
            <a:fld id="{3D081D62-6A8C-4282-8BDB-157979805A1A}" type="slidenum">
              <a:rPr lang="ar-SA"/>
              <a:pPr/>
              <a:t>22</a:t>
            </a:fld>
            <a:endParaRPr lang="en-US"/>
          </a:p>
        </p:txBody>
      </p:sp>
      <p:sp>
        <p:nvSpPr>
          <p:cNvPr id="121859" name="WordArt 3"/>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21858" name="Rectangle 2"/>
          <p:cNvSpPr>
            <a:spLocks noGrp="1" noChangeArrowheads="1"/>
          </p:cNvSpPr>
          <p:nvPr>
            <p:ph type="body" idx="1"/>
          </p:nvPr>
        </p:nvSpPr>
        <p:spPr>
          <a:xfrm>
            <a:off x="2711451" y="241877"/>
            <a:ext cx="7921625" cy="6232814"/>
          </a:xfrm>
        </p:spPr>
        <p:txBody>
          <a:bodyPr>
            <a:normAutofit lnSpcReduction="10000"/>
          </a:bodyPr>
          <a:lstStyle/>
          <a:p>
            <a:pPr marL="177800" indent="-177800" algn="just" rtl="1"/>
            <a:r>
              <a:rPr lang="fa-IR" b="1" dirty="0">
                <a:cs typeface="B Lotus" panose="00000400000000000000" pitchFamily="2" charset="-78"/>
              </a:rPr>
              <a:t>گرچه از رفتارها و اظهارنظرهاي دانش آموزان كلاس و همكاران پيدا بود كه در رفتار راحله تغيير و تحولي به وجود آمده است ولي براي اين كه مطلع شوم راه كارهاي به كار گرفته شده مؤثر بوده اند ، تصميم گرفتم در اين مورد مصاحبه اي با مدير و همكاران و والدين راحله و دانش آموزان داشته باشم به همين منظور در يكي از جلسات شوراي معلمان از مدير و همكاران خواستم كه در مورد كارمن و رفتار راحله اظهار نظر كنند . به گفته معلم راحله او ديگر در كلاس نظم را رعايت مي كند و هم كلاسي هايش را مورد اذيت و آزار قرار نمي دهد . موقع درس دادن به حرف هاي معلم خوب گوش مي دهد و از لحاظ درسي هم پيشرفت خوبي داشته است . </a:t>
            </a:r>
          </a:p>
          <a:p>
            <a:pPr marL="177800" indent="-177800" algn="r"/>
            <a:r>
              <a:rPr lang="fa-IR" b="1" dirty="0">
                <a:cs typeface="B Lotus" panose="00000400000000000000" pitchFamily="2" charset="-78"/>
              </a:rPr>
              <a:t>از هم كلاسي هاي راحله و دانش آموزان ديگر در باره تغيير رفتار راحله جويا شدم آنها نيز اظهار رضايت كرده و گفتند : راحله ديگر به بچه ها تنه نمي زند و موجب به هم زدن صف شير آب نمي شود و نوبت را رعايت مي كند . با خانواده او تماس گرفتم ، آنها معتقد بودند كه دخترشان از نظر درسي و اخلاقي تغيير كرده و ديگر به خواهر و برادرش آزار نمي رساند . </a:t>
            </a:r>
            <a:endParaRPr lang="en-US" b="1" dirty="0">
              <a:cs typeface="B Lotus" panose="00000400000000000000" pitchFamily="2" charset="-78"/>
            </a:endParaRPr>
          </a:p>
        </p:txBody>
      </p:sp>
    </p:spTree>
    <p:extLst>
      <p:ext uri="{BB962C8B-B14F-4D97-AF65-F5344CB8AC3E}">
        <p14:creationId xmlns:p14="http://schemas.microsoft.com/office/powerpoint/2010/main" val="1409621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4D4FBBD8-3D66-4078-83B9-E86886EBA728}" type="slidenum">
              <a:rPr lang="ar-SA"/>
              <a:pPr/>
              <a:t>23</a:t>
            </a:fld>
            <a:endParaRPr lang="en-US"/>
          </a:p>
        </p:txBody>
      </p:sp>
      <p:sp>
        <p:nvSpPr>
          <p:cNvPr id="113667" name="Rectangle 3"/>
          <p:cNvSpPr>
            <a:spLocks noGrp="1" noChangeArrowheads="1"/>
          </p:cNvSpPr>
          <p:nvPr>
            <p:ph type="body" idx="1"/>
          </p:nvPr>
        </p:nvSpPr>
        <p:spPr>
          <a:xfrm>
            <a:off x="2259013" y="1851026"/>
            <a:ext cx="8229600" cy="4530725"/>
          </a:xfrm>
        </p:spPr>
        <p:txBody>
          <a:bodyPr>
            <a:normAutofit lnSpcReduction="10000"/>
          </a:bodyPr>
          <a:lstStyle/>
          <a:p>
            <a:pPr algn="r" rtl="1">
              <a:lnSpc>
                <a:spcPct val="90000"/>
              </a:lnSpc>
              <a:buFontTx/>
              <a:buChar char="-"/>
            </a:pPr>
            <a:r>
              <a:rPr lang="fa-IR" b="1" dirty="0">
                <a:cs typeface="B Lotus" panose="00000400000000000000" pitchFamily="2" charset="-78"/>
              </a:rPr>
              <a:t>تعیین شاخصهای نشانگر تغییرات لازم </a:t>
            </a:r>
          </a:p>
          <a:p>
            <a:pPr algn="r" rtl="1">
              <a:lnSpc>
                <a:spcPct val="90000"/>
              </a:lnSpc>
              <a:buFontTx/>
              <a:buChar char="-"/>
            </a:pPr>
            <a:r>
              <a:rPr lang="fa-IR" b="1" dirty="0">
                <a:cs typeface="B Lotus" panose="00000400000000000000" pitchFamily="2" charset="-78"/>
              </a:rPr>
              <a:t>تناسب معیارها و ملاک ارزشیابی با اهداف پژوهش</a:t>
            </a:r>
          </a:p>
          <a:p>
            <a:pPr algn="r" rtl="1">
              <a:lnSpc>
                <a:spcPct val="90000"/>
              </a:lnSpc>
              <a:buFontTx/>
              <a:buChar char="-"/>
            </a:pPr>
            <a:r>
              <a:rPr lang="fa-IR" b="1" dirty="0">
                <a:cs typeface="B Lotus" panose="00000400000000000000" pitchFamily="2" charset="-78"/>
              </a:rPr>
              <a:t>استخراج ملاک ارزشیابی از درون داده ها</a:t>
            </a:r>
          </a:p>
          <a:p>
            <a:pPr algn="r" rtl="1">
              <a:lnSpc>
                <a:spcPct val="90000"/>
              </a:lnSpc>
              <a:buFontTx/>
              <a:buChar char="-"/>
            </a:pPr>
            <a:r>
              <a:rPr lang="fa-IR" b="1" dirty="0">
                <a:cs typeface="B Lotus" panose="00000400000000000000" pitchFamily="2" charset="-78"/>
              </a:rPr>
              <a:t>تعیین شواهد منطقی از تغییرات مطلوب</a:t>
            </a:r>
          </a:p>
          <a:p>
            <a:pPr algn="r" rtl="1">
              <a:lnSpc>
                <a:spcPct val="90000"/>
              </a:lnSpc>
              <a:buFontTx/>
              <a:buChar char="-"/>
            </a:pPr>
            <a:r>
              <a:rPr lang="fa-IR" b="1" dirty="0">
                <a:cs typeface="B Lotus" panose="00000400000000000000" pitchFamily="2" charset="-78"/>
              </a:rPr>
              <a:t>استفاده از نظرات شرکت کنندگان در تحقیق</a:t>
            </a:r>
          </a:p>
          <a:p>
            <a:pPr algn="r" rtl="1">
              <a:lnSpc>
                <a:spcPct val="90000"/>
              </a:lnSpc>
              <a:buFontTx/>
              <a:buChar char="-"/>
            </a:pPr>
            <a:r>
              <a:rPr lang="fa-IR" b="1" dirty="0">
                <a:cs typeface="B Lotus" panose="00000400000000000000" pitchFamily="2" charset="-78"/>
              </a:rPr>
              <a:t>تعیین شاخصهای ارزیابی از عمل</a:t>
            </a:r>
          </a:p>
          <a:p>
            <a:pPr algn="r" rtl="1">
              <a:lnSpc>
                <a:spcPct val="90000"/>
              </a:lnSpc>
              <a:buFontTx/>
              <a:buChar char="-"/>
            </a:pPr>
            <a:r>
              <a:rPr lang="fa-IR" b="1" dirty="0">
                <a:cs typeface="B Lotus" panose="00000400000000000000" pitchFamily="2" charset="-78"/>
              </a:rPr>
              <a:t>تعیین گروه ارزیابی کننده</a:t>
            </a:r>
          </a:p>
          <a:p>
            <a:pPr algn="r" rtl="1">
              <a:lnSpc>
                <a:spcPct val="90000"/>
              </a:lnSpc>
              <a:buFontTx/>
              <a:buChar char="-"/>
            </a:pPr>
            <a:r>
              <a:rPr lang="fa-IR" b="1" dirty="0">
                <a:cs typeface="B Lotus" panose="00000400000000000000" pitchFamily="2" charset="-78"/>
              </a:rPr>
              <a:t>توجه به اهمیت شواهد جمع آوری شده در اعتبار بخشی به کار</a:t>
            </a:r>
          </a:p>
          <a:p>
            <a:pPr algn="r" rtl="1">
              <a:lnSpc>
                <a:spcPct val="90000"/>
              </a:lnSpc>
              <a:buFontTx/>
              <a:buChar char="-"/>
            </a:pPr>
            <a:r>
              <a:rPr lang="fa-IR" b="1" dirty="0">
                <a:cs typeface="B Lotus" panose="00000400000000000000" pitchFamily="2" charset="-78"/>
              </a:rPr>
              <a:t>تشکیل جلسه با افراد با صلاحیت جهت ارزیابی کار</a:t>
            </a:r>
          </a:p>
          <a:p>
            <a:pPr algn="r" rtl="1">
              <a:lnSpc>
                <a:spcPct val="90000"/>
              </a:lnSpc>
              <a:buFont typeface="Wingdings" panose="05000000000000000000" pitchFamily="2" charset="2"/>
              <a:buNone/>
            </a:pPr>
            <a:endParaRPr lang="en-US" b="1" dirty="0">
              <a:cs typeface="B Lotus" panose="00000400000000000000" pitchFamily="2" charset="-78"/>
            </a:endParaRPr>
          </a:p>
        </p:txBody>
      </p:sp>
      <p:sp>
        <p:nvSpPr>
          <p:cNvPr id="113668" name="Rectangle 4"/>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a:r>
              <a:rPr lang="fa-IR">
                <a:cs typeface="B Titr" panose="00000700000000000000" pitchFamily="2" charset="-78"/>
              </a:rPr>
              <a:t>مرحله هشتم</a:t>
            </a:r>
            <a:endParaRPr lang="en-US">
              <a:cs typeface="B Titr" panose="00000700000000000000" pitchFamily="2" charset="-78"/>
            </a:endParaRPr>
          </a:p>
        </p:txBody>
      </p:sp>
      <p:sp>
        <p:nvSpPr>
          <p:cNvPr id="113669" name="WordArt 5"/>
          <p:cNvSpPr>
            <a:spLocks noChangeArrowheads="1" noChangeShapeType="1" noTextEdit="1"/>
          </p:cNvSpPr>
          <p:nvPr/>
        </p:nvSpPr>
        <p:spPr bwMode="auto">
          <a:xfrm>
            <a:off x="2763838" y="188914"/>
            <a:ext cx="6500812" cy="1584325"/>
          </a:xfrm>
          <a:prstGeom prst="rect">
            <a:avLst/>
          </a:prstGeom>
        </p:spPr>
        <p:txBody>
          <a:bodyPr wrap="none" fromWordArt="1">
            <a:prstTxWarp prst="textChevron">
              <a:avLst>
                <a:gd name="adj" fmla="val 40583"/>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ارزشیابی تأثیر اقدام جدید و تعیین اعتبار آن</a:t>
            </a:r>
            <a:endParaRPr lang="en-US"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
        <p:nvSpPr>
          <p:cNvPr id="113670" name="AutoShape 6">
            <a:hlinkClick r:id="rId5"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784580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113668"/>
                                        </p:tgtEl>
                                        <p:attrNameLst>
                                          <p:attrName>style.visibility</p:attrName>
                                        </p:attrNameLst>
                                      </p:cBhvr>
                                      <p:to>
                                        <p:strVal val="visible"/>
                                      </p:to>
                                    </p:set>
                                    <p:anim calcmode="lin" valueType="num">
                                      <p:cBhvr>
                                        <p:cTn id="7" dur="1000" fill="hold"/>
                                        <p:tgtEl>
                                          <p:spTgt spid="113668"/>
                                        </p:tgtEl>
                                        <p:attrNameLst>
                                          <p:attrName>ppt_w</p:attrName>
                                        </p:attrNameLst>
                                      </p:cBhvr>
                                      <p:tavLst>
                                        <p:tav tm="0">
                                          <p:val>
                                            <p:strVal val="#ppt_w*2.5"/>
                                          </p:val>
                                        </p:tav>
                                        <p:tav tm="100000">
                                          <p:val>
                                            <p:strVal val="#ppt_w"/>
                                          </p:val>
                                        </p:tav>
                                      </p:tavLst>
                                    </p:anim>
                                    <p:anim calcmode="lin" valueType="num">
                                      <p:cBhvr>
                                        <p:cTn id="8" dur="1000" fill="hold"/>
                                        <p:tgtEl>
                                          <p:spTgt spid="113668"/>
                                        </p:tgtEl>
                                        <p:attrNameLst>
                                          <p:attrName>ppt_h</p:attrName>
                                        </p:attrNameLst>
                                      </p:cBhvr>
                                      <p:tavLst>
                                        <p:tav tm="0">
                                          <p:val>
                                            <p:strVal val="#ppt_h*0.01"/>
                                          </p:val>
                                        </p:tav>
                                        <p:tav tm="100000">
                                          <p:val>
                                            <p:strVal val="#ppt_h"/>
                                          </p:val>
                                        </p:tav>
                                      </p:tavLst>
                                    </p:anim>
                                    <p:anim calcmode="lin" valueType="num">
                                      <p:cBhvr>
                                        <p:cTn id="9" dur="1000" fill="hold"/>
                                        <p:tgtEl>
                                          <p:spTgt spid="113668"/>
                                        </p:tgtEl>
                                        <p:attrNameLst>
                                          <p:attrName>ppt_x</p:attrName>
                                        </p:attrNameLst>
                                      </p:cBhvr>
                                      <p:tavLst>
                                        <p:tav tm="0">
                                          <p:val>
                                            <p:strVal val="#ppt_x"/>
                                          </p:val>
                                        </p:tav>
                                        <p:tav tm="100000">
                                          <p:val>
                                            <p:strVal val="#ppt_x"/>
                                          </p:val>
                                        </p:tav>
                                      </p:tavLst>
                                    </p:anim>
                                    <p:anim calcmode="lin" valueType="num">
                                      <p:cBhvr>
                                        <p:cTn id="10" dur="1000" fill="hold"/>
                                        <p:tgtEl>
                                          <p:spTgt spid="113668"/>
                                        </p:tgtEl>
                                        <p:attrNameLst>
                                          <p:attrName>ppt_y</p:attrName>
                                        </p:attrNameLst>
                                      </p:cBhvr>
                                      <p:tavLst>
                                        <p:tav tm="0">
                                          <p:val>
                                            <p:strVal val="#ppt_h+1"/>
                                          </p:val>
                                        </p:tav>
                                        <p:tav tm="100000">
                                          <p:val>
                                            <p:strVal val="#ppt_y"/>
                                          </p:val>
                                        </p:tav>
                                      </p:tavLst>
                                    </p:anim>
                                    <p:animEffect transition="in" filter="fade">
                                      <p:cBhvr>
                                        <p:cTn id="11" dur="1000"/>
                                        <p:tgtEl>
                                          <p:spTgt spid="113668"/>
                                        </p:tgtEl>
                                      </p:cBhvr>
                                    </p:animEffect>
                                  </p:childTnLst>
                                  <p:subTnLst>
                                    <p:audio>
                                      <p:cMediaNode>
                                        <p:cTn display="0" masterRel="sameClick">
                                          <p:stCondLst>
                                            <p:cond evt="begin" delay="0">
                                              <p:tn val="5"/>
                                            </p:cond>
                                          </p:stCondLst>
                                          <p:endCondLst>
                                            <p:cond evt="onStopAudio" delay="0">
                                              <p:tgtEl>
                                                <p:sldTgt/>
                                              </p:tgtEl>
                                            </p:cond>
                                          </p:endCondLst>
                                        </p:cTn>
                                        <p:tgtEl>
                                          <p:sndTgt r:embed="rId3" name="drumroll.wav"/>
                                        </p:tgtEl>
                                      </p:cMediaNode>
                                    </p:audio>
                                  </p:subTnLst>
                                </p:cTn>
                              </p:par>
                            </p:childTnLst>
                          </p:cTn>
                        </p:par>
                      </p:childTnLst>
                    </p:cTn>
                  </p:par>
                  <p:par>
                    <p:cTn id="12" fill="hold" nodeType="clickPar">
                      <p:stCondLst>
                        <p:cond delay="indefinite"/>
                      </p:stCondLst>
                      <p:childTnLst>
                        <p:par>
                          <p:cTn id="13" fill="hold" nodeType="withGroup">
                            <p:stCondLst>
                              <p:cond delay="0"/>
                            </p:stCondLst>
                            <p:childTnLst>
                              <p:par>
                                <p:cTn id="14" presetID="35" presetClass="entr" presetSubtype="0" fill="hold" grpId="0" nodeType="clickEffect">
                                  <p:stCondLst>
                                    <p:cond delay="0"/>
                                  </p:stCondLst>
                                  <p:childTnLst>
                                    <p:set>
                                      <p:cBhvr>
                                        <p:cTn id="15" dur="1" fill="hold">
                                          <p:stCondLst>
                                            <p:cond delay="0"/>
                                          </p:stCondLst>
                                        </p:cTn>
                                        <p:tgtEl>
                                          <p:spTgt spid="113669"/>
                                        </p:tgtEl>
                                        <p:attrNameLst>
                                          <p:attrName>style.visibility</p:attrName>
                                        </p:attrNameLst>
                                      </p:cBhvr>
                                      <p:to>
                                        <p:strVal val="visible"/>
                                      </p:to>
                                    </p:set>
                                    <p:animEffect transition="in" filter="fade">
                                      <p:cBhvr>
                                        <p:cTn id="16" dur="2000"/>
                                        <p:tgtEl>
                                          <p:spTgt spid="113669"/>
                                        </p:tgtEl>
                                      </p:cBhvr>
                                    </p:animEffect>
                                    <p:anim calcmode="lin" valueType="num">
                                      <p:cBhvr>
                                        <p:cTn id="17" dur="2000" fill="hold"/>
                                        <p:tgtEl>
                                          <p:spTgt spid="113669"/>
                                        </p:tgtEl>
                                        <p:attrNameLst>
                                          <p:attrName>style.rotation</p:attrName>
                                        </p:attrNameLst>
                                      </p:cBhvr>
                                      <p:tavLst>
                                        <p:tav tm="0">
                                          <p:val>
                                            <p:fltVal val="720"/>
                                          </p:val>
                                        </p:tav>
                                        <p:tav tm="100000">
                                          <p:val>
                                            <p:fltVal val="0"/>
                                          </p:val>
                                        </p:tav>
                                      </p:tavLst>
                                    </p:anim>
                                    <p:anim calcmode="lin" valueType="num">
                                      <p:cBhvr>
                                        <p:cTn id="18" dur="2000" fill="hold"/>
                                        <p:tgtEl>
                                          <p:spTgt spid="113669"/>
                                        </p:tgtEl>
                                        <p:attrNameLst>
                                          <p:attrName>ppt_h</p:attrName>
                                        </p:attrNameLst>
                                      </p:cBhvr>
                                      <p:tavLst>
                                        <p:tav tm="0">
                                          <p:val>
                                            <p:fltVal val="0"/>
                                          </p:val>
                                        </p:tav>
                                        <p:tav tm="100000">
                                          <p:val>
                                            <p:strVal val="#ppt_h"/>
                                          </p:val>
                                        </p:tav>
                                      </p:tavLst>
                                    </p:anim>
                                    <p:anim calcmode="lin" valueType="num">
                                      <p:cBhvr>
                                        <p:cTn id="19" dur="2000" fill="hold"/>
                                        <p:tgtEl>
                                          <p:spTgt spid="113669"/>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14"/>
                                            </p:cond>
                                          </p:stCondLst>
                                          <p:endCondLst>
                                            <p:cond evt="onStopAudio" delay="0">
                                              <p:tgtEl>
                                                <p:sldTgt/>
                                              </p:tgtEl>
                                            </p:cond>
                                          </p:endCondLst>
                                        </p:cTn>
                                        <p:tgtEl>
                                          <p:sndTgt r:embed="rId4" name="applause.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113667">
                                            <p:txEl>
                                              <p:pRg st="0" end="0"/>
                                            </p:txEl>
                                          </p:spTgt>
                                        </p:tgtEl>
                                        <p:attrNameLst>
                                          <p:attrName>style.visibility</p:attrName>
                                        </p:attrNameLst>
                                      </p:cBhvr>
                                      <p:to>
                                        <p:strVal val="visible"/>
                                      </p:to>
                                    </p:set>
                                    <p:anim calcmode="discrete" valueType="clr">
                                      <p:cBhvr override="childStyle">
                                        <p:cTn id="24" dur="80"/>
                                        <p:tgtEl>
                                          <p:spTgt spid="11366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13667">
                                            <p:txEl>
                                              <p:pRg st="0" end="0"/>
                                            </p:txEl>
                                          </p:spTgt>
                                        </p:tgtEl>
                                        <p:attrNameLst>
                                          <p:attrName>fillcolor</p:attrName>
                                        </p:attrNameLst>
                                      </p:cBhvr>
                                      <p:tavLst>
                                        <p:tav tm="0">
                                          <p:val>
                                            <p:clrVal>
                                              <a:schemeClr val="accent2"/>
                                            </p:clrVal>
                                          </p:val>
                                        </p:tav>
                                        <p:tav tm="50000">
                                          <p:val>
                                            <p:clrVal>
                                              <a:schemeClr val="hlink"/>
                                            </p:clrVal>
                                          </p:val>
                                        </p:tav>
                                      </p:tavLst>
                                    </p:anim>
                                    <p:set>
                                      <p:cBhvr>
                                        <p:cTn id="26" dur="80"/>
                                        <p:tgtEl>
                                          <p:spTgt spid="113667">
                                            <p:txEl>
                                              <p:pRg st="0" end="0"/>
                                            </p:txEl>
                                          </p:spTgt>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7" presetClass="entr" presetSubtype="0" fill="hold" grpId="0" nodeType="clickEffect">
                                  <p:stCondLst>
                                    <p:cond delay="0"/>
                                  </p:stCondLst>
                                  <p:iterate type="lt">
                                    <p:tmPct val="50000"/>
                                  </p:iterate>
                                  <p:childTnLst>
                                    <p:set>
                                      <p:cBhvr>
                                        <p:cTn id="30" dur="1" fill="hold">
                                          <p:stCondLst>
                                            <p:cond delay="0"/>
                                          </p:stCondLst>
                                        </p:cTn>
                                        <p:tgtEl>
                                          <p:spTgt spid="113667">
                                            <p:txEl>
                                              <p:pRg st="1" end="1"/>
                                            </p:txEl>
                                          </p:spTgt>
                                        </p:tgtEl>
                                        <p:attrNameLst>
                                          <p:attrName>style.visibility</p:attrName>
                                        </p:attrNameLst>
                                      </p:cBhvr>
                                      <p:to>
                                        <p:strVal val="visible"/>
                                      </p:to>
                                    </p:set>
                                    <p:anim calcmode="discrete" valueType="clr">
                                      <p:cBhvr override="childStyle">
                                        <p:cTn id="31" dur="80"/>
                                        <p:tgtEl>
                                          <p:spTgt spid="11366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113667">
                                            <p:txEl>
                                              <p:pRg st="1" end="1"/>
                                            </p:txEl>
                                          </p:spTgt>
                                        </p:tgtEl>
                                        <p:attrNameLst>
                                          <p:attrName>fillcolor</p:attrName>
                                        </p:attrNameLst>
                                      </p:cBhvr>
                                      <p:tavLst>
                                        <p:tav tm="0">
                                          <p:val>
                                            <p:clrVal>
                                              <a:schemeClr val="accent2"/>
                                            </p:clrVal>
                                          </p:val>
                                        </p:tav>
                                        <p:tav tm="50000">
                                          <p:val>
                                            <p:clrVal>
                                              <a:schemeClr val="hlink"/>
                                            </p:clrVal>
                                          </p:val>
                                        </p:tav>
                                      </p:tavLst>
                                    </p:anim>
                                    <p:set>
                                      <p:cBhvr>
                                        <p:cTn id="33" dur="80"/>
                                        <p:tgtEl>
                                          <p:spTgt spid="113667">
                                            <p:txEl>
                                              <p:pRg st="1" end="1"/>
                                            </p:txEl>
                                          </p:spTgt>
                                        </p:tgtEl>
                                        <p:attrNameLst>
                                          <p:attrName>fill.type</p:attrName>
                                        </p:attrNameLst>
                                      </p:cBhvr>
                                      <p:to>
                                        <p:strVal val="solid"/>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113667">
                                            <p:txEl>
                                              <p:pRg st="2" end="2"/>
                                            </p:txEl>
                                          </p:spTgt>
                                        </p:tgtEl>
                                        <p:attrNameLst>
                                          <p:attrName>style.visibility</p:attrName>
                                        </p:attrNameLst>
                                      </p:cBhvr>
                                      <p:to>
                                        <p:strVal val="visible"/>
                                      </p:to>
                                    </p:set>
                                    <p:anim calcmode="discrete" valueType="clr">
                                      <p:cBhvr override="childStyle">
                                        <p:cTn id="38" dur="80"/>
                                        <p:tgtEl>
                                          <p:spTgt spid="11366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13667">
                                            <p:txEl>
                                              <p:pRg st="2" end="2"/>
                                            </p:txEl>
                                          </p:spTgt>
                                        </p:tgtEl>
                                        <p:attrNameLst>
                                          <p:attrName>fillcolor</p:attrName>
                                        </p:attrNameLst>
                                      </p:cBhvr>
                                      <p:tavLst>
                                        <p:tav tm="0">
                                          <p:val>
                                            <p:clrVal>
                                              <a:schemeClr val="accent2"/>
                                            </p:clrVal>
                                          </p:val>
                                        </p:tav>
                                        <p:tav tm="50000">
                                          <p:val>
                                            <p:clrVal>
                                              <a:schemeClr val="hlink"/>
                                            </p:clrVal>
                                          </p:val>
                                        </p:tav>
                                      </p:tavLst>
                                    </p:anim>
                                    <p:set>
                                      <p:cBhvr>
                                        <p:cTn id="40" dur="80"/>
                                        <p:tgtEl>
                                          <p:spTgt spid="113667">
                                            <p:txEl>
                                              <p:pRg st="2" end="2"/>
                                            </p:txEl>
                                          </p:spTgt>
                                        </p:tgtEl>
                                        <p:attrNameLst>
                                          <p:attrName>fill.type</p:attrName>
                                        </p:attrNameLst>
                                      </p:cBhvr>
                                      <p:to>
                                        <p:strVal val="solid"/>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27" presetClass="entr" presetSubtype="0" fill="hold" grpId="0" nodeType="clickEffect">
                                  <p:stCondLst>
                                    <p:cond delay="0"/>
                                  </p:stCondLst>
                                  <p:iterate type="lt">
                                    <p:tmPct val="50000"/>
                                  </p:iterate>
                                  <p:childTnLst>
                                    <p:set>
                                      <p:cBhvr>
                                        <p:cTn id="44" dur="1" fill="hold">
                                          <p:stCondLst>
                                            <p:cond delay="0"/>
                                          </p:stCondLst>
                                        </p:cTn>
                                        <p:tgtEl>
                                          <p:spTgt spid="113667">
                                            <p:txEl>
                                              <p:pRg st="3" end="3"/>
                                            </p:txEl>
                                          </p:spTgt>
                                        </p:tgtEl>
                                        <p:attrNameLst>
                                          <p:attrName>style.visibility</p:attrName>
                                        </p:attrNameLst>
                                      </p:cBhvr>
                                      <p:to>
                                        <p:strVal val="visible"/>
                                      </p:to>
                                    </p:set>
                                    <p:anim calcmode="discrete" valueType="clr">
                                      <p:cBhvr override="childStyle">
                                        <p:cTn id="45" dur="80"/>
                                        <p:tgtEl>
                                          <p:spTgt spid="11366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6" dur="80"/>
                                        <p:tgtEl>
                                          <p:spTgt spid="113667">
                                            <p:txEl>
                                              <p:pRg st="3" end="3"/>
                                            </p:txEl>
                                          </p:spTgt>
                                        </p:tgtEl>
                                        <p:attrNameLst>
                                          <p:attrName>fillcolor</p:attrName>
                                        </p:attrNameLst>
                                      </p:cBhvr>
                                      <p:tavLst>
                                        <p:tav tm="0">
                                          <p:val>
                                            <p:clrVal>
                                              <a:schemeClr val="accent2"/>
                                            </p:clrVal>
                                          </p:val>
                                        </p:tav>
                                        <p:tav tm="50000">
                                          <p:val>
                                            <p:clrVal>
                                              <a:schemeClr val="hlink"/>
                                            </p:clrVal>
                                          </p:val>
                                        </p:tav>
                                      </p:tavLst>
                                    </p:anim>
                                    <p:set>
                                      <p:cBhvr>
                                        <p:cTn id="47" dur="80"/>
                                        <p:tgtEl>
                                          <p:spTgt spid="113667">
                                            <p:txEl>
                                              <p:pRg st="3" end="3"/>
                                            </p:txEl>
                                          </p:spTgt>
                                        </p:tgtEl>
                                        <p:attrNameLst>
                                          <p:attrName>fill.type</p:attrName>
                                        </p:attrNameLst>
                                      </p:cBhvr>
                                      <p:to>
                                        <p:strVal val="solid"/>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27" presetClass="entr" presetSubtype="0" fill="hold" grpId="0" nodeType="clickEffect">
                                  <p:stCondLst>
                                    <p:cond delay="0"/>
                                  </p:stCondLst>
                                  <p:iterate type="lt">
                                    <p:tmPct val="50000"/>
                                  </p:iterate>
                                  <p:childTnLst>
                                    <p:set>
                                      <p:cBhvr>
                                        <p:cTn id="51" dur="1" fill="hold">
                                          <p:stCondLst>
                                            <p:cond delay="0"/>
                                          </p:stCondLst>
                                        </p:cTn>
                                        <p:tgtEl>
                                          <p:spTgt spid="113667">
                                            <p:txEl>
                                              <p:pRg st="4" end="4"/>
                                            </p:txEl>
                                          </p:spTgt>
                                        </p:tgtEl>
                                        <p:attrNameLst>
                                          <p:attrName>style.visibility</p:attrName>
                                        </p:attrNameLst>
                                      </p:cBhvr>
                                      <p:to>
                                        <p:strVal val="visible"/>
                                      </p:to>
                                    </p:set>
                                    <p:anim calcmode="discrete" valueType="clr">
                                      <p:cBhvr override="childStyle">
                                        <p:cTn id="52" dur="80"/>
                                        <p:tgtEl>
                                          <p:spTgt spid="11366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3" dur="80"/>
                                        <p:tgtEl>
                                          <p:spTgt spid="113667">
                                            <p:txEl>
                                              <p:pRg st="4" end="4"/>
                                            </p:txEl>
                                          </p:spTgt>
                                        </p:tgtEl>
                                        <p:attrNameLst>
                                          <p:attrName>fillcolor</p:attrName>
                                        </p:attrNameLst>
                                      </p:cBhvr>
                                      <p:tavLst>
                                        <p:tav tm="0">
                                          <p:val>
                                            <p:clrVal>
                                              <a:schemeClr val="accent2"/>
                                            </p:clrVal>
                                          </p:val>
                                        </p:tav>
                                        <p:tav tm="50000">
                                          <p:val>
                                            <p:clrVal>
                                              <a:schemeClr val="hlink"/>
                                            </p:clrVal>
                                          </p:val>
                                        </p:tav>
                                      </p:tavLst>
                                    </p:anim>
                                    <p:set>
                                      <p:cBhvr>
                                        <p:cTn id="54" dur="80"/>
                                        <p:tgtEl>
                                          <p:spTgt spid="113667">
                                            <p:txEl>
                                              <p:pRg st="4" end="4"/>
                                            </p:txEl>
                                          </p:spTgt>
                                        </p:tgtEl>
                                        <p:attrNameLst>
                                          <p:attrName>fill.type</p:attrName>
                                        </p:attrNameLst>
                                      </p:cBhvr>
                                      <p:to>
                                        <p:strVal val="solid"/>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27" presetClass="entr" presetSubtype="0" fill="hold" grpId="0" nodeType="clickEffect">
                                  <p:stCondLst>
                                    <p:cond delay="0"/>
                                  </p:stCondLst>
                                  <p:iterate type="lt">
                                    <p:tmPct val="50000"/>
                                  </p:iterate>
                                  <p:childTnLst>
                                    <p:set>
                                      <p:cBhvr>
                                        <p:cTn id="58" dur="1" fill="hold">
                                          <p:stCondLst>
                                            <p:cond delay="0"/>
                                          </p:stCondLst>
                                        </p:cTn>
                                        <p:tgtEl>
                                          <p:spTgt spid="113667">
                                            <p:txEl>
                                              <p:pRg st="5" end="5"/>
                                            </p:txEl>
                                          </p:spTgt>
                                        </p:tgtEl>
                                        <p:attrNameLst>
                                          <p:attrName>style.visibility</p:attrName>
                                        </p:attrNameLst>
                                      </p:cBhvr>
                                      <p:to>
                                        <p:strVal val="visible"/>
                                      </p:to>
                                    </p:set>
                                    <p:anim calcmode="discrete" valueType="clr">
                                      <p:cBhvr override="childStyle">
                                        <p:cTn id="59" dur="80"/>
                                        <p:tgtEl>
                                          <p:spTgt spid="11366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0" dur="80"/>
                                        <p:tgtEl>
                                          <p:spTgt spid="113667">
                                            <p:txEl>
                                              <p:pRg st="5" end="5"/>
                                            </p:txEl>
                                          </p:spTgt>
                                        </p:tgtEl>
                                        <p:attrNameLst>
                                          <p:attrName>fillcolor</p:attrName>
                                        </p:attrNameLst>
                                      </p:cBhvr>
                                      <p:tavLst>
                                        <p:tav tm="0">
                                          <p:val>
                                            <p:clrVal>
                                              <a:schemeClr val="accent2"/>
                                            </p:clrVal>
                                          </p:val>
                                        </p:tav>
                                        <p:tav tm="50000">
                                          <p:val>
                                            <p:clrVal>
                                              <a:schemeClr val="hlink"/>
                                            </p:clrVal>
                                          </p:val>
                                        </p:tav>
                                      </p:tavLst>
                                    </p:anim>
                                    <p:set>
                                      <p:cBhvr>
                                        <p:cTn id="61" dur="80"/>
                                        <p:tgtEl>
                                          <p:spTgt spid="113667">
                                            <p:txEl>
                                              <p:pRg st="5" end="5"/>
                                            </p:txEl>
                                          </p:spTgt>
                                        </p:tgtEl>
                                        <p:attrNameLst>
                                          <p:attrName>fill.type</p:attrName>
                                        </p:attrNameLst>
                                      </p:cBhvr>
                                      <p:to>
                                        <p:strVal val="solid"/>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27" presetClass="entr" presetSubtype="0" fill="hold" grpId="0" nodeType="clickEffect">
                                  <p:stCondLst>
                                    <p:cond delay="0"/>
                                  </p:stCondLst>
                                  <p:iterate type="lt">
                                    <p:tmPct val="50000"/>
                                  </p:iterate>
                                  <p:childTnLst>
                                    <p:set>
                                      <p:cBhvr>
                                        <p:cTn id="65" dur="1" fill="hold">
                                          <p:stCondLst>
                                            <p:cond delay="0"/>
                                          </p:stCondLst>
                                        </p:cTn>
                                        <p:tgtEl>
                                          <p:spTgt spid="113667">
                                            <p:txEl>
                                              <p:pRg st="6" end="6"/>
                                            </p:txEl>
                                          </p:spTgt>
                                        </p:tgtEl>
                                        <p:attrNameLst>
                                          <p:attrName>style.visibility</p:attrName>
                                        </p:attrNameLst>
                                      </p:cBhvr>
                                      <p:to>
                                        <p:strVal val="visible"/>
                                      </p:to>
                                    </p:set>
                                    <p:anim calcmode="discrete" valueType="clr">
                                      <p:cBhvr override="childStyle">
                                        <p:cTn id="66" dur="80"/>
                                        <p:tgtEl>
                                          <p:spTgt spid="113667">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7" dur="80"/>
                                        <p:tgtEl>
                                          <p:spTgt spid="113667">
                                            <p:txEl>
                                              <p:pRg st="6" end="6"/>
                                            </p:txEl>
                                          </p:spTgt>
                                        </p:tgtEl>
                                        <p:attrNameLst>
                                          <p:attrName>fillcolor</p:attrName>
                                        </p:attrNameLst>
                                      </p:cBhvr>
                                      <p:tavLst>
                                        <p:tav tm="0">
                                          <p:val>
                                            <p:clrVal>
                                              <a:schemeClr val="accent2"/>
                                            </p:clrVal>
                                          </p:val>
                                        </p:tav>
                                        <p:tav tm="50000">
                                          <p:val>
                                            <p:clrVal>
                                              <a:schemeClr val="hlink"/>
                                            </p:clrVal>
                                          </p:val>
                                        </p:tav>
                                      </p:tavLst>
                                    </p:anim>
                                    <p:set>
                                      <p:cBhvr>
                                        <p:cTn id="68" dur="80"/>
                                        <p:tgtEl>
                                          <p:spTgt spid="113667">
                                            <p:txEl>
                                              <p:pRg st="6" end="6"/>
                                            </p:txEl>
                                          </p:spTgt>
                                        </p:tgtEl>
                                        <p:attrNameLst>
                                          <p:attrName>fill.type</p:attrName>
                                        </p:attrNameLst>
                                      </p:cBhvr>
                                      <p:to>
                                        <p:strVal val="solid"/>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27" presetClass="entr" presetSubtype="0" fill="hold" grpId="0" nodeType="clickEffect">
                                  <p:stCondLst>
                                    <p:cond delay="0"/>
                                  </p:stCondLst>
                                  <p:iterate type="lt">
                                    <p:tmPct val="50000"/>
                                  </p:iterate>
                                  <p:childTnLst>
                                    <p:set>
                                      <p:cBhvr>
                                        <p:cTn id="72" dur="1" fill="hold">
                                          <p:stCondLst>
                                            <p:cond delay="0"/>
                                          </p:stCondLst>
                                        </p:cTn>
                                        <p:tgtEl>
                                          <p:spTgt spid="113667">
                                            <p:txEl>
                                              <p:pRg st="7" end="7"/>
                                            </p:txEl>
                                          </p:spTgt>
                                        </p:tgtEl>
                                        <p:attrNameLst>
                                          <p:attrName>style.visibility</p:attrName>
                                        </p:attrNameLst>
                                      </p:cBhvr>
                                      <p:to>
                                        <p:strVal val="visible"/>
                                      </p:to>
                                    </p:set>
                                    <p:anim calcmode="discrete" valueType="clr">
                                      <p:cBhvr override="childStyle">
                                        <p:cTn id="73" dur="80"/>
                                        <p:tgtEl>
                                          <p:spTgt spid="113667">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113667">
                                            <p:txEl>
                                              <p:pRg st="7" end="7"/>
                                            </p:txEl>
                                          </p:spTgt>
                                        </p:tgtEl>
                                        <p:attrNameLst>
                                          <p:attrName>fillcolor</p:attrName>
                                        </p:attrNameLst>
                                      </p:cBhvr>
                                      <p:tavLst>
                                        <p:tav tm="0">
                                          <p:val>
                                            <p:clrVal>
                                              <a:schemeClr val="accent2"/>
                                            </p:clrVal>
                                          </p:val>
                                        </p:tav>
                                        <p:tav tm="50000">
                                          <p:val>
                                            <p:clrVal>
                                              <a:schemeClr val="hlink"/>
                                            </p:clrVal>
                                          </p:val>
                                        </p:tav>
                                      </p:tavLst>
                                    </p:anim>
                                    <p:set>
                                      <p:cBhvr>
                                        <p:cTn id="75" dur="80"/>
                                        <p:tgtEl>
                                          <p:spTgt spid="113667">
                                            <p:txEl>
                                              <p:pRg st="7" end="7"/>
                                            </p:txEl>
                                          </p:spTgt>
                                        </p:tgtEl>
                                        <p:attrNameLst>
                                          <p:attrName>fill.type</p:attrName>
                                        </p:attrNameLst>
                                      </p:cBhvr>
                                      <p:to>
                                        <p:strVal val="solid"/>
                                      </p:to>
                                    </p:set>
                                  </p:childTnLst>
                                </p:cTn>
                              </p:par>
                            </p:childTnLst>
                          </p:cTn>
                        </p:par>
                      </p:childTnLst>
                    </p:cTn>
                  </p:par>
                  <p:par>
                    <p:cTn id="76" fill="hold" nodeType="clickPar">
                      <p:stCondLst>
                        <p:cond delay="indefinite"/>
                      </p:stCondLst>
                      <p:childTnLst>
                        <p:par>
                          <p:cTn id="77" fill="hold" nodeType="withGroup">
                            <p:stCondLst>
                              <p:cond delay="0"/>
                            </p:stCondLst>
                            <p:childTnLst>
                              <p:par>
                                <p:cTn id="78" presetID="27" presetClass="entr" presetSubtype="0" fill="hold" grpId="0" nodeType="clickEffect">
                                  <p:stCondLst>
                                    <p:cond delay="0"/>
                                  </p:stCondLst>
                                  <p:iterate type="lt">
                                    <p:tmPct val="50000"/>
                                  </p:iterate>
                                  <p:childTnLst>
                                    <p:set>
                                      <p:cBhvr>
                                        <p:cTn id="79" dur="1" fill="hold">
                                          <p:stCondLst>
                                            <p:cond delay="0"/>
                                          </p:stCondLst>
                                        </p:cTn>
                                        <p:tgtEl>
                                          <p:spTgt spid="113667">
                                            <p:txEl>
                                              <p:pRg st="8" end="8"/>
                                            </p:txEl>
                                          </p:spTgt>
                                        </p:tgtEl>
                                        <p:attrNameLst>
                                          <p:attrName>style.visibility</p:attrName>
                                        </p:attrNameLst>
                                      </p:cBhvr>
                                      <p:to>
                                        <p:strVal val="visible"/>
                                      </p:to>
                                    </p:set>
                                    <p:anim calcmode="discrete" valueType="clr">
                                      <p:cBhvr override="childStyle">
                                        <p:cTn id="80" dur="80"/>
                                        <p:tgtEl>
                                          <p:spTgt spid="113667">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1" dur="80"/>
                                        <p:tgtEl>
                                          <p:spTgt spid="113667">
                                            <p:txEl>
                                              <p:pRg st="8" end="8"/>
                                            </p:txEl>
                                          </p:spTgt>
                                        </p:tgtEl>
                                        <p:attrNameLst>
                                          <p:attrName>fillcolor</p:attrName>
                                        </p:attrNameLst>
                                      </p:cBhvr>
                                      <p:tavLst>
                                        <p:tav tm="0">
                                          <p:val>
                                            <p:clrVal>
                                              <a:schemeClr val="accent2"/>
                                            </p:clrVal>
                                          </p:val>
                                        </p:tav>
                                        <p:tav tm="50000">
                                          <p:val>
                                            <p:clrVal>
                                              <a:schemeClr val="hlink"/>
                                            </p:clrVal>
                                          </p:val>
                                        </p:tav>
                                      </p:tavLst>
                                    </p:anim>
                                    <p:set>
                                      <p:cBhvr>
                                        <p:cTn id="82" dur="80"/>
                                        <p:tgtEl>
                                          <p:spTgt spid="113667">
                                            <p:txEl>
                                              <p:pRg st="8" end="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P spid="113668" grpId="0" animBg="1"/>
      <p:bldP spid="11366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759F571-CA15-4E69-A661-731E2CB3EEE0}" type="slidenum">
              <a:rPr lang="ar-SA"/>
              <a:pPr/>
              <a:t>24</a:t>
            </a:fld>
            <a:endParaRPr lang="en-US"/>
          </a:p>
        </p:txBody>
      </p:sp>
      <p:sp>
        <p:nvSpPr>
          <p:cNvPr id="122883" name="WordArt 3"/>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22882" name="Rectangle 2"/>
          <p:cNvSpPr>
            <a:spLocks noGrp="1" noChangeArrowheads="1"/>
          </p:cNvSpPr>
          <p:nvPr>
            <p:ph type="body" idx="1"/>
          </p:nvPr>
        </p:nvSpPr>
        <p:spPr>
          <a:xfrm>
            <a:off x="2640013" y="333376"/>
            <a:ext cx="8064500" cy="6264275"/>
          </a:xfrm>
        </p:spPr>
        <p:txBody>
          <a:bodyPr>
            <a:normAutofit lnSpcReduction="10000"/>
          </a:bodyPr>
          <a:lstStyle/>
          <a:p>
            <a:pPr marL="177800" indent="-177800" algn="just" rtl="1">
              <a:lnSpc>
                <a:spcPct val="80000"/>
              </a:lnSpc>
            </a:pPr>
            <a:r>
              <a:rPr lang="fa-IR" sz="2400" dirty="0">
                <a:cs typeface="B Lotus" panose="00000400000000000000" pitchFamily="2" charset="-78"/>
              </a:rPr>
              <a:t>براي ارزيابي رفتارهاي تغيير يافته راحله تصميم گرفتم جلسه اي با حضور همكاران برگزار نمايم . در اين جلسه همكاران رفتارهاي جديد او را نسبت به رفتارهاي قبلي بررسي كردند و با مقايسه كردن آنها به اين نتيجه رسيدند كه راه كارهاي به كار گرفته شده در اصلاح رفتار راحله خيلي مؤثر بوده و احساس رضايت مندي مي كردند . خانواده راحله نيز از تغيير رفتار او خيلي خوشحال بودند . </a:t>
            </a:r>
          </a:p>
          <a:p>
            <a:pPr marL="177800" indent="-177800" algn="just" rtl="1">
              <a:lnSpc>
                <a:spcPct val="80000"/>
              </a:lnSpc>
            </a:pPr>
            <a:r>
              <a:rPr lang="fa-IR" sz="2400" dirty="0">
                <a:cs typeface="B Titr" panose="00000700000000000000" pitchFamily="2" charset="-78"/>
              </a:rPr>
              <a:t>نتايج </a:t>
            </a:r>
          </a:p>
          <a:p>
            <a:pPr marL="177800" indent="-177800" algn="just" rtl="1">
              <a:lnSpc>
                <a:spcPct val="80000"/>
              </a:lnSpc>
            </a:pPr>
            <a:r>
              <a:rPr lang="fa-IR" sz="2400" dirty="0">
                <a:cs typeface="B Lotus" panose="00000400000000000000" pitchFamily="2" charset="-78"/>
              </a:rPr>
              <a:t>1-راحله مقررات مدرسه را رعايت مي كند . </a:t>
            </a:r>
          </a:p>
          <a:p>
            <a:pPr marL="177800" indent="-177800" algn="just" rtl="1">
              <a:lnSpc>
                <a:spcPct val="80000"/>
              </a:lnSpc>
            </a:pPr>
            <a:r>
              <a:rPr lang="fa-IR" sz="2400" dirty="0">
                <a:cs typeface="B Lotus" panose="00000400000000000000" pitchFamily="2" charset="-78"/>
              </a:rPr>
              <a:t>2-ديگر موجب آزار هم كلاسان و دانش آموزان ديگر نمي شود . </a:t>
            </a:r>
          </a:p>
          <a:p>
            <a:pPr marL="177800" indent="-177800" algn="just" rtl="1">
              <a:lnSpc>
                <a:spcPct val="80000"/>
              </a:lnSpc>
            </a:pPr>
            <a:r>
              <a:rPr lang="fa-IR" sz="2400" dirty="0">
                <a:cs typeface="B Lotus" panose="00000400000000000000" pitchFamily="2" charset="-78"/>
              </a:rPr>
              <a:t>3-اولياي دانش آموزان از او شكايتي ندارند . </a:t>
            </a:r>
          </a:p>
          <a:p>
            <a:pPr marL="177800" indent="-177800" algn="just" rtl="1">
              <a:lnSpc>
                <a:spcPct val="80000"/>
              </a:lnSpc>
            </a:pPr>
            <a:r>
              <a:rPr lang="fa-IR" sz="2400" dirty="0">
                <a:cs typeface="B Lotus" panose="00000400000000000000" pitchFamily="2" charset="-78"/>
              </a:rPr>
              <a:t>4-معلم از وضعيت درسي و اخلاقي او خيلي راضي است . </a:t>
            </a:r>
          </a:p>
          <a:p>
            <a:pPr marL="177800" indent="-177800" algn="just" rtl="1">
              <a:lnSpc>
                <a:spcPct val="80000"/>
              </a:lnSpc>
            </a:pPr>
            <a:r>
              <a:rPr lang="fa-IR" sz="2400" dirty="0">
                <a:cs typeface="B Lotus" panose="00000400000000000000" pitchFamily="2" charset="-78"/>
              </a:rPr>
              <a:t>5-خانواده او از رفتار راحله در خانه رضايت دارند . </a:t>
            </a:r>
          </a:p>
          <a:p>
            <a:pPr marL="177800" indent="-177800" algn="just" rtl="1">
              <a:lnSpc>
                <a:spcPct val="80000"/>
              </a:lnSpc>
            </a:pPr>
            <a:r>
              <a:rPr lang="fa-IR" sz="2400" dirty="0">
                <a:cs typeface="B Lotus" panose="00000400000000000000" pitchFamily="2" charset="-78"/>
              </a:rPr>
              <a:t>6-به وضع ظاهري خود رسيدگي كرده و مرتب و تميز در مدرسه حاضر مي شود . </a:t>
            </a:r>
          </a:p>
          <a:p>
            <a:pPr marL="177800" indent="-177800" algn="just" rtl="1">
              <a:lnSpc>
                <a:spcPct val="80000"/>
              </a:lnSpc>
            </a:pPr>
            <a:r>
              <a:rPr lang="fa-IR" sz="2400" dirty="0">
                <a:cs typeface="B Lotus" panose="00000400000000000000" pitchFamily="2" charset="-78"/>
              </a:rPr>
              <a:t>7-قبلاً نظم كلاس را به هم مي ريخت اما حالا كلاس را خوب اداره مي كند . </a:t>
            </a:r>
          </a:p>
          <a:p>
            <a:pPr marL="177800" indent="-177800" algn="just" rtl="1">
              <a:lnSpc>
                <a:spcPct val="80000"/>
              </a:lnSpc>
            </a:pPr>
            <a:r>
              <a:rPr lang="fa-IR" sz="2400" dirty="0">
                <a:cs typeface="B Lotus" panose="00000400000000000000" pitchFamily="2" charset="-78"/>
              </a:rPr>
              <a:t>8-روحيه مشاركت بين اولياي مدرسه و والدين راحله افزايش يافت . </a:t>
            </a:r>
          </a:p>
          <a:p>
            <a:pPr marL="177800" indent="-177800" algn="just" rtl="1">
              <a:lnSpc>
                <a:spcPct val="80000"/>
              </a:lnSpc>
            </a:pPr>
            <a:r>
              <a:rPr lang="fa-IR" sz="2400" dirty="0">
                <a:cs typeface="B Lotus" panose="00000400000000000000" pitchFamily="2" charset="-78"/>
              </a:rPr>
              <a:t>9-اظهار پشيماني از طرف راحله مبني بر اين كه در طول مدت باعث اذيت و آزار دانش آموزان و اولياي مدرسه شده و قوانين و مقررات مدرسه را رعايت نكرده است . </a:t>
            </a:r>
            <a:endParaRPr lang="en-US" sz="2400" dirty="0">
              <a:cs typeface="B Lotus" panose="00000400000000000000" pitchFamily="2" charset="-78"/>
            </a:endParaRPr>
          </a:p>
        </p:txBody>
      </p:sp>
    </p:spTree>
    <p:extLst>
      <p:ext uri="{BB962C8B-B14F-4D97-AF65-F5344CB8AC3E}">
        <p14:creationId xmlns:p14="http://schemas.microsoft.com/office/powerpoint/2010/main" val="3627317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1D46EAB-0DB2-4E21-A32E-336FF7F2E3CA}" type="slidenum">
              <a:rPr lang="ar-SA"/>
              <a:pPr/>
              <a:t>25</a:t>
            </a:fld>
            <a:endParaRPr lang="en-US"/>
          </a:p>
        </p:txBody>
      </p:sp>
      <p:sp>
        <p:nvSpPr>
          <p:cNvPr id="114691" name="Rectangle 3"/>
          <p:cNvSpPr>
            <a:spLocks noGrp="1" noChangeArrowheads="1"/>
          </p:cNvSpPr>
          <p:nvPr>
            <p:ph type="body" idx="1"/>
          </p:nvPr>
        </p:nvSpPr>
        <p:spPr>
          <a:xfrm>
            <a:off x="2474913" y="2276477"/>
            <a:ext cx="8229600" cy="2997488"/>
          </a:xfrm>
        </p:spPr>
        <p:txBody>
          <a:bodyPr/>
          <a:lstStyle/>
          <a:p>
            <a:pPr algn="r" rtl="1">
              <a:buFontTx/>
              <a:buChar char="-"/>
            </a:pPr>
            <a:r>
              <a:rPr lang="fa-IR" sz="4000" b="1" dirty="0">
                <a:cs typeface="B Lotus" panose="00000400000000000000" pitchFamily="2" charset="-78"/>
              </a:rPr>
              <a:t>اصلاحات نهایی جهت تدوین سند علمی</a:t>
            </a:r>
          </a:p>
          <a:p>
            <a:pPr algn="r" rtl="1">
              <a:buFontTx/>
              <a:buChar char="-"/>
            </a:pPr>
            <a:r>
              <a:rPr lang="fa-IR" sz="4000" b="1" dirty="0">
                <a:cs typeface="B Lotus" panose="00000400000000000000" pitchFamily="2" charset="-78"/>
              </a:rPr>
              <a:t>تهیه گزارش از مراحل کار (آغاز، ادامه ، پایان)</a:t>
            </a:r>
          </a:p>
          <a:p>
            <a:pPr algn="r" rtl="1">
              <a:buFontTx/>
              <a:buChar char="-"/>
            </a:pPr>
            <a:r>
              <a:rPr lang="fa-IR" sz="4000" b="1" dirty="0">
                <a:cs typeface="B Lotus" panose="00000400000000000000" pitchFamily="2" charset="-78"/>
              </a:rPr>
              <a:t>انتشار یافته ها</a:t>
            </a:r>
            <a:endParaRPr lang="en-US" sz="4000" b="1" dirty="0">
              <a:cs typeface="B Lotus" panose="00000400000000000000" pitchFamily="2" charset="-78"/>
            </a:endParaRPr>
          </a:p>
        </p:txBody>
      </p:sp>
      <p:sp>
        <p:nvSpPr>
          <p:cNvPr id="114692" name="Rectangle 4"/>
          <p:cNvSpPr>
            <a:spLocks noChangeArrowheads="1"/>
          </p:cNvSpPr>
          <p:nvPr/>
        </p:nvSpPr>
        <p:spPr bwMode="auto">
          <a:xfrm>
            <a:off x="8975726" y="622300"/>
            <a:ext cx="1203325" cy="503238"/>
          </a:xfrm>
          <a:prstGeom prst="rect">
            <a:avLst/>
          </a:prstGeom>
          <a:solidFill>
            <a:srgbClr val="336699"/>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336699"/>
            </a:extrusionClr>
            <a:contourClr>
              <a:srgbClr val="336699"/>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fa-IR">
                <a:cs typeface="B Titr" panose="00000700000000000000" pitchFamily="2" charset="-78"/>
              </a:rPr>
              <a:t>مرحله نهم</a:t>
            </a:r>
            <a:endParaRPr lang="en-US">
              <a:cs typeface="B Titr" panose="00000700000000000000" pitchFamily="2" charset="-78"/>
            </a:endParaRPr>
          </a:p>
        </p:txBody>
      </p:sp>
      <p:sp>
        <p:nvSpPr>
          <p:cNvPr id="114693" name="WordArt 5"/>
          <p:cNvSpPr>
            <a:spLocks noChangeArrowheads="1" noChangeShapeType="1" noTextEdit="1"/>
          </p:cNvSpPr>
          <p:nvPr/>
        </p:nvSpPr>
        <p:spPr bwMode="auto">
          <a:xfrm>
            <a:off x="4289426" y="476250"/>
            <a:ext cx="5191125" cy="1557338"/>
          </a:xfrm>
          <a:prstGeom prst="rect">
            <a:avLst/>
          </a:prstGeom>
        </p:spPr>
        <p:txBody>
          <a:bodyPr wrap="none" fromWordArt="1">
            <a:prstTxWarp prst="textChevron">
              <a:avLst>
                <a:gd name="adj" fmla="val 37718"/>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تجدید نظر و دادن گزارش نهایی</a:t>
            </a:r>
            <a:endParaRPr lang="en-US"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Tree>
    <p:extLst>
      <p:ext uri="{BB962C8B-B14F-4D97-AF65-F5344CB8AC3E}">
        <p14:creationId xmlns:p14="http://schemas.microsoft.com/office/powerpoint/2010/main" val="41140786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 from="(-#ppt_w/2)" to="(#ppt_x)" calcmode="lin" valueType="num">
                                      <p:cBhvr>
                                        <p:cTn id="7" dur="600" fill="hold">
                                          <p:stCondLst>
                                            <p:cond delay="0"/>
                                          </p:stCondLst>
                                        </p:cTn>
                                        <p:tgtEl>
                                          <p:spTgt spid="114692"/>
                                        </p:tgtEl>
                                        <p:attrNameLst>
                                          <p:attrName>ppt_x</p:attrName>
                                        </p:attrNameLst>
                                      </p:cBhvr>
                                    </p:anim>
                                    <p:anim from="0" to="-1.0" calcmode="lin" valueType="num">
                                      <p:cBhvr>
                                        <p:cTn id="8" dur="200" decel="50000" autoRev="1" fill="hold">
                                          <p:stCondLst>
                                            <p:cond delay="600"/>
                                          </p:stCondLst>
                                        </p:cTn>
                                        <p:tgtEl>
                                          <p:spTgt spid="114692"/>
                                        </p:tgtEl>
                                        <p:attrNameLst>
                                          <p:attrName>xshear</p:attrName>
                                        </p:attrNameLst>
                                      </p:cBhvr>
                                    </p:anim>
                                    <p:animScale>
                                      <p:cBhvr>
                                        <p:cTn id="9" dur="200" decel="100000" autoRev="1" fill="hold">
                                          <p:stCondLst>
                                            <p:cond delay="600"/>
                                          </p:stCondLst>
                                        </p:cTn>
                                        <p:tgtEl>
                                          <p:spTgt spid="114692"/>
                                        </p:tgtEl>
                                      </p:cBhvr>
                                      <p:from x="100000" y="100000"/>
                                      <p:to x="80000" y="100000"/>
                                    </p:animScale>
                                    <p:anim by="(#ppt_h/3+#ppt_w*0.1)" calcmode="lin" valueType="num">
                                      <p:cBhvr additive="sum">
                                        <p:cTn id="10" dur="200" decel="100000" autoRev="1" fill="hold">
                                          <p:stCondLst>
                                            <p:cond delay="600"/>
                                          </p:stCondLst>
                                        </p:cTn>
                                        <p:tgtEl>
                                          <p:spTgt spid="114692"/>
                                        </p:tgtEl>
                                        <p:attrNameLst>
                                          <p:attrName>ppt_x</p:attrName>
                                        </p:attrNameLst>
                                      </p:cBhvr>
                                    </p:anim>
                                  </p:childTnLst>
                                  <p:subTnLst>
                                    <p:audio>
                                      <p:cMediaNode>
                                        <p:cTn display="0" masterRel="sameClick">
                                          <p:stCondLst>
                                            <p:cond evt="begin" delay="0">
                                              <p:tn val="5"/>
                                            </p:cond>
                                          </p:stCondLst>
                                          <p:endCondLst>
                                            <p:cond evt="onStopAudio" delay="0">
                                              <p:tgtEl>
                                                <p:sldTgt/>
                                              </p:tgtEl>
                                            </p:cond>
                                          </p:endCondLst>
                                        </p:cTn>
                                        <p:tgtEl>
                                          <p:sndTgt r:embed="rId3" name="explod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114693"/>
                                        </p:tgtEl>
                                        <p:attrNameLst>
                                          <p:attrName>style.visibility</p:attrName>
                                        </p:attrNameLst>
                                      </p:cBhvr>
                                      <p:to>
                                        <p:strVal val="visible"/>
                                      </p:to>
                                    </p:set>
                                    <p:anim calcmode="lin" valueType="num">
                                      <p:cBhvr>
                                        <p:cTn id="15" dur="1000" decel="50000" fill="hold">
                                          <p:stCondLst>
                                            <p:cond delay="0"/>
                                          </p:stCondLst>
                                        </p:cTn>
                                        <p:tgtEl>
                                          <p:spTgt spid="114693"/>
                                        </p:tgtEl>
                                        <p:attrNameLst>
                                          <p:attrName>style.rotation</p:attrName>
                                        </p:attrNameLst>
                                      </p:cBhvr>
                                      <p:tavLst>
                                        <p:tav tm="0">
                                          <p:val>
                                            <p:fltVal val="-90"/>
                                          </p:val>
                                        </p:tav>
                                        <p:tav tm="100000">
                                          <p:val>
                                            <p:fltVal val="0"/>
                                          </p:val>
                                        </p:tav>
                                      </p:tavLst>
                                    </p:anim>
                                    <p:anim calcmode="lin" valueType="num">
                                      <p:cBhvr>
                                        <p:cTn id="16" dur="1000" decel="50000" fill="hold">
                                          <p:stCondLst>
                                            <p:cond delay="0"/>
                                          </p:stCondLst>
                                        </p:cTn>
                                        <p:tgtEl>
                                          <p:spTgt spid="114693"/>
                                        </p:tgtEl>
                                        <p:attrNameLst>
                                          <p:attrName>ppt_w</p:attrName>
                                        </p:attrNameLst>
                                      </p:cBhvr>
                                      <p:tavLst>
                                        <p:tav tm="0">
                                          <p:val>
                                            <p:strVal val="#ppt_w"/>
                                          </p:val>
                                        </p:tav>
                                        <p:tav tm="100000">
                                          <p:val>
                                            <p:strVal val="#ppt_w*.05"/>
                                          </p:val>
                                        </p:tav>
                                      </p:tavLst>
                                    </p:anim>
                                    <p:anim calcmode="lin" valueType="num">
                                      <p:cBhvr>
                                        <p:cTn id="17" dur="1000" accel="50000" fill="hold">
                                          <p:stCondLst>
                                            <p:cond delay="1000"/>
                                          </p:stCondLst>
                                        </p:cTn>
                                        <p:tgtEl>
                                          <p:spTgt spid="114693"/>
                                        </p:tgtEl>
                                        <p:attrNameLst>
                                          <p:attrName>ppt_w</p:attrName>
                                        </p:attrNameLst>
                                      </p:cBhvr>
                                      <p:tavLst>
                                        <p:tav tm="0">
                                          <p:val>
                                            <p:strVal val="#ppt_w*.05"/>
                                          </p:val>
                                        </p:tav>
                                        <p:tav tm="100000">
                                          <p:val>
                                            <p:strVal val="#ppt_w"/>
                                          </p:val>
                                        </p:tav>
                                      </p:tavLst>
                                    </p:anim>
                                    <p:anim calcmode="lin" valueType="num">
                                      <p:cBhvr>
                                        <p:cTn id="18" dur="2000" fill="hold"/>
                                        <p:tgtEl>
                                          <p:spTgt spid="114693"/>
                                        </p:tgtEl>
                                        <p:attrNameLst>
                                          <p:attrName>ppt_h</p:attrName>
                                        </p:attrNameLst>
                                      </p:cBhvr>
                                      <p:tavLst>
                                        <p:tav tm="0">
                                          <p:val>
                                            <p:strVal val="#ppt_h"/>
                                          </p:val>
                                        </p:tav>
                                        <p:tav tm="100000">
                                          <p:val>
                                            <p:strVal val="#ppt_h"/>
                                          </p:val>
                                        </p:tav>
                                      </p:tavLst>
                                    </p:anim>
                                    <p:anim calcmode="lin" valueType="num">
                                      <p:cBhvr>
                                        <p:cTn id="19" dur="1000" decel="50000" fill="hold">
                                          <p:stCondLst>
                                            <p:cond delay="0"/>
                                          </p:stCondLst>
                                        </p:cTn>
                                        <p:tgtEl>
                                          <p:spTgt spid="114693"/>
                                        </p:tgtEl>
                                        <p:attrNameLst>
                                          <p:attrName>ppt_x</p:attrName>
                                        </p:attrNameLst>
                                      </p:cBhvr>
                                      <p:tavLst>
                                        <p:tav tm="0">
                                          <p:val>
                                            <p:strVal val="#ppt_x+.4"/>
                                          </p:val>
                                        </p:tav>
                                        <p:tav tm="100000">
                                          <p:val>
                                            <p:strVal val="#ppt_x"/>
                                          </p:val>
                                        </p:tav>
                                      </p:tavLst>
                                    </p:anim>
                                    <p:anim calcmode="lin" valueType="num">
                                      <p:cBhvr>
                                        <p:cTn id="20" dur="1000" decel="50000" fill="hold">
                                          <p:stCondLst>
                                            <p:cond delay="0"/>
                                          </p:stCondLst>
                                        </p:cTn>
                                        <p:tgtEl>
                                          <p:spTgt spid="114693"/>
                                        </p:tgtEl>
                                        <p:attrNameLst>
                                          <p:attrName>ppt_y</p:attrName>
                                        </p:attrNameLst>
                                      </p:cBhvr>
                                      <p:tavLst>
                                        <p:tav tm="0">
                                          <p:val>
                                            <p:strVal val="#ppt_y-.2"/>
                                          </p:val>
                                        </p:tav>
                                        <p:tav tm="100000">
                                          <p:val>
                                            <p:strVal val="#ppt_y+.1"/>
                                          </p:val>
                                        </p:tav>
                                      </p:tavLst>
                                    </p:anim>
                                    <p:anim calcmode="lin" valueType="num">
                                      <p:cBhvr>
                                        <p:cTn id="21" dur="1000" accel="50000" fill="hold">
                                          <p:stCondLst>
                                            <p:cond delay="1000"/>
                                          </p:stCondLst>
                                        </p:cTn>
                                        <p:tgtEl>
                                          <p:spTgt spid="114693"/>
                                        </p:tgtEl>
                                        <p:attrNameLst>
                                          <p:attrName>ppt_y</p:attrName>
                                        </p:attrNameLst>
                                      </p:cBhvr>
                                      <p:tavLst>
                                        <p:tav tm="0">
                                          <p:val>
                                            <p:strVal val="#ppt_y+.1"/>
                                          </p:val>
                                        </p:tav>
                                        <p:tav tm="100000">
                                          <p:val>
                                            <p:strVal val="#ppt_y"/>
                                          </p:val>
                                        </p:tav>
                                      </p:tavLst>
                                    </p:anim>
                                    <p:animEffect transition="in" filter="fade">
                                      <p:cBhvr>
                                        <p:cTn id="22" dur="2000" decel="50000">
                                          <p:stCondLst>
                                            <p:cond delay="0"/>
                                          </p:stCondLst>
                                        </p:cTn>
                                        <p:tgtEl>
                                          <p:spTgt spid="114693"/>
                                        </p:tgtEl>
                                      </p:cBhvr>
                                    </p:animEffect>
                                  </p:childTnLst>
                                  <p:subTnLst>
                                    <p:audio>
                                      <p:cMediaNode>
                                        <p:cTn display="0" masterRel="sameClick">
                                          <p:stCondLst>
                                            <p:cond evt="begin" delay="0">
                                              <p:tn val="13"/>
                                            </p:cond>
                                          </p:stCondLst>
                                          <p:endCondLst>
                                            <p:cond evt="onStopAudio" delay="0">
                                              <p:tgtEl>
                                                <p:sldTgt/>
                                              </p:tgtEl>
                                            </p:cond>
                                          </p:endCondLst>
                                        </p:cTn>
                                        <p:tgtEl>
                                          <p:sndTgt r:embed="rId4" name="drumroll.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14691">
                                            <p:txEl>
                                              <p:pRg st="0" end="0"/>
                                            </p:txEl>
                                          </p:spTgt>
                                        </p:tgtEl>
                                        <p:attrNameLst>
                                          <p:attrName>style.visibility</p:attrName>
                                        </p:attrNameLst>
                                      </p:cBhvr>
                                      <p:to>
                                        <p:strVal val="visible"/>
                                      </p:to>
                                    </p:set>
                                    <p:anim calcmode="discrete" valueType="clr">
                                      <p:cBhvr override="childStyle">
                                        <p:cTn id="27" dur="80"/>
                                        <p:tgtEl>
                                          <p:spTgt spid="11469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14691">
                                            <p:txEl>
                                              <p:pRg st="0" end="0"/>
                                            </p:txEl>
                                          </p:spTgt>
                                        </p:tgtEl>
                                        <p:attrNameLst>
                                          <p:attrName>fillcolor</p:attrName>
                                        </p:attrNameLst>
                                      </p:cBhvr>
                                      <p:tavLst>
                                        <p:tav tm="0">
                                          <p:val>
                                            <p:clrVal>
                                              <a:schemeClr val="accent2"/>
                                            </p:clrVal>
                                          </p:val>
                                        </p:tav>
                                        <p:tav tm="50000">
                                          <p:val>
                                            <p:clrVal>
                                              <a:schemeClr val="hlink"/>
                                            </p:clrVal>
                                          </p:val>
                                        </p:tav>
                                      </p:tavLst>
                                    </p:anim>
                                    <p:set>
                                      <p:cBhvr>
                                        <p:cTn id="29" dur="80"/>
                                        <p:tgtEl>
                                          <p:spTgt spid="114691">
                                            <p:txEl>
                                              <p:pRg st="0" end="0"/>
                                            </p:txEl>
                                          </p:spTgt>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114691">
                                            <p:txEl>
                                              <p:pRg st="1" end="1"/>
                                            </p:txEl>
                                          </p:spTgt>
                                        </p:tgtEl>
                                        <p:attrNameLst>
                                          <p:attrName>style.visibility</p:attrName>
                                        </p:attrNameLst>
                                      </p:cBhvr>
                                      <p:to>
                                        <p:strVal val="visible"/>
                                      </p:to>
                                    </p:set>
                                    <p:anim calcmode="discrete" valueType="clr">
                                      <p:cBhvr override="childStyle">
                                        <p:cTn id="34" dur="80"/>
                                        <p:tgtEl>
                                          <p:spTgt spid="11469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14691">
                                            <p:txEl>
                                              <p:pRg st="1" end="1"/>
                                            </p:txEl>
                                          </p:spTgt>
                                        </p:tgtEl>
                                        <p:attrNameLst>
                                          <p:attrName>fillcolor</p:attrName>
                                        </p:attrNameLst>
                                      </p:cBhvr>
                                      <p:tavLst>
                                        <p:tav tm="0">
                                          <p:val>
                                            <p:clrVal>
                                              <a:schemeClr val="accent2"/>
                                            </p:clrVal>
                                          </p:val>
                                        </p:tav>
                                        <p:tav tm="50000">
                                          <p:val>
                                            <p:clrVal>
                                              <a:schemeClr val="hlink"/>
                                            </p:clrVal>
                                          </p:val>
                                        </p:tav>
                                      </p:tavLst>
                                    </p:anim>
                                    <p:set>
                                      <p:cBhvr>
                                        <p:cTn id="36" dur="80"/>
                                        <p:tgtEl>
                                          <p:spTgt spid="114691">
                                            <p:txEl>
                                              <p:pRg st="1" end="1"/>
                                            </p:txEl>
                                          </p:spTgt>
                                        </p:tgtEl>
                                        <p:attrNameLst>
                                          <p:attrName>fill.type</p:attrName>
                                        </p:attrNameLst>
                                      </p:cBhvr>
                                      <p:to>
                                        <p:strVal val="solid"/>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114691">
                                            <p:txEl>
                                              <p:pRg st="2" end="2"/>
                                            </p:txEl>
                                          </p:spTgt>
                                        </p:tgtEl>
                                        <p:attrNameLst>
                                          <p:attrName>style.visibility</p:attrName>
                                        </p:attrNameLst>
                                      </p:cBhvr>
                                      <p:to>
                                        <p:strVal val="visible"/>
                                      </p:to>
                                    </p:set>
                                    <p:anim calcmode="discrete" valueType="clr">
                                      <p:cBhvr override="childStyle">
                                        <p:cTn id="41" dur="80"/>
                                        <p:tgtEl>
                                          <p:spTgt spid="11469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114691">
                                            <p:txEl>
                                              <p:pRg st="2" end="2"/>
                                            </p:txEl>
                                          </p:spTgt>
                                        </p:tgtEl>
                                        <p:attrNameLst>
                                          <p:attrName>fillcolor</p:attrName>
                                        </p:attrNameLst>
                                      </p:cBhvr>
                                      <p:tavLst>
                                        <p:tav tm="0">
                                          <p:val>
                                            <p:clrVal>
                                              <a:schemeClr val="accent2"/>
                                            </p:clrVal>
                                          </p:val>
                                        </p:tav>
                                        <p:tav tm="50000">
                                          <p:val>
                                            <p:clrVal>
                                              <a:schemeClr val="hlink"/>
                                            </p:clrVal>
                                          </p:val>
                                        </p:tav>
                                      </p:tavLst>
                                    </p:anim>
                                    <p:set>
                                      <p:cBhvr>
                                        <p:cTn id="43" dur="80"/>
                                        <p:tgtEl>
                                          <p:spTgt spid="114691">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p:bldP spid="114692" grpId="0" animBg="1"/>
      <p:bldP spid="114693"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894D19FC-DFD3-4B07-9985-57AF99A3CC73}" type="slidenum">
              <a:rPr lang="ar-SA"/>
              <a:pPr/>
              <a:t>26</a:t>
            </a:fld>
            <a:endParaRPr lang="en-US"/>
          </a:p>
        </p:txBody>
      </p:sp>
      <p:sp>
        <p:nvSpPr>
          <p:cNvPr id="140291" name="Rectangle 3"/>
          <p:cNvSpPr>
            <a:spLocks noGrp="1" noChangeArrowheads="1"/>
          </p:cNvSpPr>
          <p:nvPr>
            <p:ph type="body" idx="1"/>
          </p:nvPr>
        </p:nvSpPr>
        <p:spPr>
          <a:xfrm>
            <a:off x="2640013" y="1844676"/>
            <a:ext cx="7993062" cy="4530725"/>
          </a:xfrm>
        </p:spPr>
        <p:txBody>
          <a:bodyPr>
            <a:normAutofit fontScale="92500" lnSpcReduction="10000"/>
          </a:bodyPr>
          <a:lstStyle/>
          <a:p>
            <a:pPr algn="r" rtl="1">
              <a:lnSpc>
                <a:spcPct val="80000"/>
              </a:lnSpc>
              <a:buFont typeface="Wingdings" panose="05000000000000000000" pitchFamily="2" charset="2"/>
              <a:buNone/>
            </a:pPr>
            <a:r>
              <a:rPr lang="fa-IR" sz="2000" b="1" dirty="0">
                <a:solidFill>
                  <a:srgbClr val="6600CC"/>
                </a:solidFill>
                <a:cs typeface="B Titr" panose="00000700000000000000" pitchFamily="2" charset="-78"/>
              </a:rPr>
              <a:t>1- ترتیب گزارش به گونه ای باشد که خوانندگان به تمام مباحث دسترسی پیدا می کنند .</a:t>
            </a:r>
          </a:p>
          <a:p>
            <a:pPr algn="r" rtl="1">
              <a:lnSpc>
                <a:spcPct val="80000"/>
              </a:lnSpc>
              <a:buFont typeface="Wingdings" panose="05000000000000000000" pitchFamily="2" charset="2"/>
              <a:buNone/>
            </a:pPr>
            <a:r>
              <a:rPr lang="fa-IR" sz="2000" b="1" dirty="0">
                <a:cs typeface="B Zar" panose="00000400000000000000" pitchFamily="2" charset="-78"/>
              </a:rPr>
              <a:t>  - بیان چکیده مطالب</a:t>
            </a:r>
          </a:p>
          <a:p>
            <a:pPr algn="r" rtl="1">
              <a:lnSpc>
                <a:spcPct val="80000"/>
              </a:lnSpc>
              <a:buFont typeface="Wingdings" panose="05000000000000000000" pitchFamily="2" charset="2"/>
              <a:buNone/>
            </a:pPr>
            <a:r>
              <a:rPr lang="fa-IR" sz="2000" b="1" dirty="0">
                <a:cs typeface="B Zar" panose="00000400000000000000" pitchFamily="2" charset="-78"/>
              </a:rPr>
              <a:t>  - تنظیم عناوین اصلی و فرعی </a:t>
            </a:r>
          </a:p>
          <a:p>
            <a:pPr algn="r" rtl="1">
              <a:lnSpc>
                <a:spcPct val="80000"/>
              </a:lnSpc>
              <a:buFont typeface="Wingdings" panose="05000000000000000000" pitchFamily="2" charset="2"/>
              <a:buNone/>
            </a:pPr>
            <a:r>
              <a:rPr lang="fa-IR" sz="2000" b="1" dirty="0">
                <a:cs typeface="B Zar" panose="00000400000000000000" pitchFamily="2" charset="-78"/>
              </a:rPr>
              <a:t>  - نتیجه گیری یا بیان خلاصه مطالب در آخر هر بحث</a:t>
            </a:r>
          </a:p>
          <a:p>
            <a:pPr algn="r" rtl="1">
              <a:lnSpc>
                <a:spcPct val="80000"/>
              </a:lnSpc>
              <a:buFont typeface="Wingdings" panose="05000000000000000000" pitchFamily="2" charset="2"/>
              <a:buNone/>
            </a:pPr>
            <a:r>
              <a:rPr lang="fa-IR" sz="2000" b="1" dirty="0">
                <a:solidFill>
                  <a:srgbClr val="6600CC"/>
                </a:solidFill>
                <a:cs typeface="B Titr" panose="00000700000000000000" pitchFamily="2" charset="-78"/>
              </a:rPr>
              <a:t>2- بیان دلایل و منطق کاری (توضیح اهداف کلی )</a:t>
            </a:r>
          </a:p>
          <a:p>
            <a:pPr algn="r" rtl="1">
              <a:lnSpc>
                <a:spcPct val="80000"/>
              </a:lnSpc>
              <a:buFont typeface="Wingdings" panose="05000000000000000000" pitchFamily="2" charset="2"/>
              <a:buNone/>
            </a:pPr>
            <a:r>
              <a:rPr lang="fa-IR" sz="2000" b="1" dirty="0">
                <a:cs typeface="B Zar" panose="00000400000000000000" pitchFamily="2" charset="-78"/>
              </a:rPr>
              <a:t>   - فایده کار و فعالیت انجام گرفته </a:t>
            </a:r>
          </a:p>
          <a:p>
            <a:pPr algn="r" rtl="1">
              <a:lnSpc>
                <a:spcPct val="80000"/>
              </a:lnSpc>
              <a:buFont typeface="Wingdings" panose="05000000000000000000" pitchFamily="2" charset="2"/>
              <a:buNone/>
            </a:pPr>
            <a:r>
              <a:rPr lang="fa-IR" sz="2000" b="1" dirty="0">
                <a:cs typeface="B Zar" panose="00000400000000000000" pitchFamily="2" charset="-78"/>
              </a:rPr>
              <a:t>   - ارتباط با ارزشهای کاری شما</a:t>
            </a:r>
          </a:p>
          <a:p>
            <a:pPr algn="r" rtl="1">
              <a:lnSpc>
                <a:spcPct val="80000"/>
              </a:lnSpc>
              <a:buFont typeface="Wingdings" panose="05000000000000000000" pitchFamily="2" charset="2"/>
              <a:buNone/>
            </a:pPr>
            <a:r>
              <a:rPr lang="fa-IR" sz="2000" b="1" dirty="0">
                <a:cs typeface="B Zar" panose="00000400000000000000" pitchFamily="2" charset="-78"/>
              </a:rPr>
              <a:t>   - ارتباط با کارها و تحقیقات دیگران </a:t>
            </a:r>
          </a:p>
          <a:p>
            <a:pPr algn="r" rtl="1">
              <a:lnSpc>
                <a:spcPct val="80000"/>
              </a:lnSpc>
              <a:buFont typeface="Wingdings" panose="05000000000000000000" pitchFamily="2" charset="2"/>
              <a:buNone/>
            </a:pPr>
            <a:r>
              <a:rPr lang="fa-IR" sz="2000" b="1" dirty="0">
                <a:solidFill>
                  <a:srgbClr val="6600CC"/>
                </a:solidFill>
                <a:cs typeface="B Titr" panose="00000700000000000000" pitchFamily="2" charset="-78"/>
              </a:rPr>
              <a:t>3- توضیح بستر و جایی که فعالیت را در آن انجام داده اید </a:t>
            </a:r>
          </a:p>
          <a:p>
            <a:pPr algn="r" rtl="1">
              <a:lnSpc>
                <a:spcPct val="80000"/>
              </a:lnSpc>
              <a:buFont typeface="Wingdings" panose="05000000000000000000" pitchFamily="2" charset="2"/>
              <a:buNone/>
            </a:pPr>
            <a:r>
              <a:rPr lang="fa-IR" sz="2000" b="1" dirty="0">
                <a:cs typeface="B Zar" panose="00000400000000000000" pitchFamily="2" charset="-78"/>
              </a:rPr>
              <a:t>   - لازم نیست همیشه نام موسسه ، همکاران ، محل و... قید گردد می توان از اسم مستعار نیز استفاده کرد .</a:t>
            </a:r>
          </a:p>
          <a:p>
            <a:pPr algn="r" rtl="1">
              <a:lnSpc>
                <a:spcPct val="80000"/>
              </a:lnSpc>
              <a:buFont typeface="Wingdings" panose="05000000000000000000" pitchFamily="2" charset="2"/>
              <a:buNone/>
            </a:pPr>
            <a:r>
              <a:rPr lang="fa-IR" sz="2000" b="1" dirty="0">
                <a:solidFill>
                  <a:srgbClr val="6600CC"/>
                </a:solidFill>
                <a:cs typeface="B Titr" panose="00000700000000000000" pitchFamily="2" charset="-78"/>
              </a:rPr>
              <a:t>4- نقش خود را در آن محیط به روشنی توضیح دهید .</a:t>
            </a:r>
          </a:p>
          <a:p>
            <a:pPr algn="r" rtl="1">
              <a:lnSpc>
                <a:spcPct val="80000"/>
              </a:lnSpc>
              <a:buFont typeface="Wingdings" panose="05000000000000000000" pitchFamily="2" charset="2"/>
              <a:buNone/>
            </a:pPr>
            <a:r>
              <a:rPr lang="fa-IR" sz="2000" b="1" dirty="0">
                <a:cs typeface="B Zar" panose="00000400000000000000" pitchFamily="2" charset="-78"/>
              </a:rPr>
              <a:t>   - شغل و سمت شما چیست ؟</a:t>
            </a:r>
          </a:p>
          <a:p>
            <a:pPr algn="r" rtl="1">
              <a:lnSpc>
                <a:spcPct val="80000"/>
              </a:lnSpc>
              <a:buFont typeface="Wingdings" panose="05000000000000000000" pitchFamily="2" charset="2"/>
              <a:buNone/>
            </a:pPr>
            <a:r>
              <a:rPr lang="fa-IR" sz="2000" b="1" dirty="0">
                <a:cs typeface="B Zar" panose="00000400000000000000" pitchFamily="2" charset="-78"/>
              </a:rPr>
              <a:t>   - عمل پیشنهاد شده چه تأثیری بر نقش شما دارد ؟</a:t>
            </a:r>
            <a:endParaRPr lang="en-US" sz="2000" b="1" dirty="0">
              <a:cs typeface="B Zar" panose="00000400000000000000" pitchFamily="2" charset="-78"/>
            </a:endParaRPr>
          </a:p>
        </p:txBody>
      </p:sp>
      <p:sp>
        <p:nvSpPr>
          <p:cNvPr id="140293" name="Rectangle 5"/>
          <p:cNvSpPr>
            <a:spLocks noChangeArrowheads="1"/>
          </p:cNvSpPr>
          <p:nvPr/>
        </p:nvSpPr>
        <p:spPr bwMode="auto">
          <a:xfrm>
            <a:off x="3071814" y="620713"/>
            <a:ext cx="6624637" cy="914400"/>
          </a:xfrm>
          <a:prstGeom prst="rect">
            <a:avLst/>
          </a:prstGeom>
          <a:solidFill>
            <a:srgbClr val="FF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FF"/>
            </a:extrusionClr>
            <a:contourClr>
              <a:srgbClr val="FFFF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fa-IR" sz="2800">
                <a:solidFill>
                  <a:srgbClr val="6600CC"/>
                </a:solidFill>
                <a:cs typeface="B Titr" panose="00000700000000000000" pitchFamily="2" charset="-78"/>
              </a:rPr>
              <a:t>کارهایی که در نوشتن گزارش باید انجام داد :</a:t>
            </a:r>
            <a:endParaRPr lang="en-US" sz="2800">
              <a:solidFill>
                <a:srgbClr val="6600CC"/>
              </a:solidFill>
              <a:cs typeface="B Titr" panose="00000700000000000000" pitchFamily="2" charset="-78"/>
            </a:endParaRPr>
          </a:p>
        </p:txBody>
      </p:sp>
      <p:sp>
        <p:nvSpPr>
          <p:cNvPr id="140294" name="AutoShape 6">
            <a:hlinkClick r:id="rId4"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7034985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40293"/>
                                        </p:tgtEl>
                                        <p:attrNameLst>
                                          <p:attrName>style.visibility</p:attrName>
                                        </p:attrNameLst>
                                      </p:cBhvr>
                                      <p:to>
                                        <p:strVal val="visible"/>
                                      </p:to>
                                    </p:set>
                                    <p:animEffect transition="in" filter="fade">
                                      <p:cBhvr>
                                        <p:cTn id="7" dur="2000"/>
                                        <p:tgtEl>
                                          <p:spTgt spid="140293"/>
                                        </p:tgtEl>
                                      </p:cBhvr>
                                    </p:animEffect>
                                    <p:anim calcmode="lin" valueType="num">
                                      <p:cBhvr>
                                        <p:cTn id="8" dur="2000" fill="hold"/>
                                        <p:tgtEl>
                                          <p:spTgt spid="140293"/>
                                        </p:tgtEl>
                                        <p:attrNameLst>
                                          <p:attrName>style.rotation</p:attrName>
                                        </p:attrNameLst>
                                      </p:cBhvr>
                                      <p:tavLst>
                                        <p:tav tm="0">
                                          <p:val>
                                            <p:fltVal val="720"/>
                                          </p:val>
                                        </p:tav>
                                        <p:tav tm="100000">
                                          <p:val>
                                            <p:fltVal val="0"/>
                                          </p:val>
                                        </p:tav>
                                      </p:tavLst>
                                    </p:anim>
                                    <p:anim calcmode="lin" valueType="num">
                                      <p:cBhvr>
                                        <p:cTn id="9" dur="2000" fill="hold"/>
                                        <p:tgtEl>
                                          <p:spTgt spid="140293"/>
                                        </p:tgtEl>
                                        <p:attrNameLst>
                                          <p:attrName>ppt_h</p:attrName>
                                        </p:attrNameLst>
                                      </p:cBhvr>
                                      <p:tavLst>
                                        <p:tav tm="0">
                                          <p:val>
                                            <p:fltVal val="0"/>
                                          </p:val>
                                        </p:tav>
                                        <p:tav tm="100000">
                                          <p:val>
                                            <p:strVal val="#ppt_h"/>
                                          </p:val>
                                        </p:tav>
                                      </p:tavLst>
                                    </p:anim>
                                    <p:anim calcmode="lin" valueType="num">
                                      <p:cBhvr>
                                        <p:cTn id="10" dur="2000" fill="hold"/>
                                        <p:tgtEl>
                                          <p:spTgt spid="140293"/>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5"/>
                                            </p:cond>
                                          </p:stCondLst>
                                          <p:endCondLst>
                                            <p:cond evt="onStopAudio" delay="0">
                                              <p:tgtEl>
                                                <p:sldTgt/>
                                              </p:tgtEl>
                                            </p:cond>
                                          </p:endCondLst>
                                        </p:cTn>
                                        <p:tgtEl>
                                          <p:sndTgt r:embed="rId3" name="drumroll.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140291">
                                            <p:txEl>
                                              <p:pRg st="0" end="0"/>
                                            </p:txEl>
                                          </p:spTgt>
                                        </p:tgtEl>
                                        <p:attrNameLst>
                                          <p:attrName>style.visibility</p:attrName>
                                        </p:attrNameLst>
                                      </p:cBhvr>
                                      <p:to>
                                        <p:strVal val="visible"/>
                                      </p:to>
                                    </p:set>
                                    <p:anim calcmode="discrete" valueType="clr">
                                      <p:cBhvr override="childStyle">
                                        <p:cTn id="15" dur="80"/>
                                        <p:tgtEl>
                                          <p:spTgt spid="14029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40291">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40291">
                                            <p:txEl>
                                              <p:pRg st="0" end="0"/>
                                            </p:txEl>
                                          </p:spTgt>
                                        </p:tgtEl>
                                        <p:attrNameLst>
                                          <p:attrName>fill.type</p:attrName>
                                        </p:attrNameLst>
                                      </p:cBhvr>
                                      <p:to>
                                        <p:strVal val="solid"/>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40291">
                                            <p:txEl>
                                              <p:pRg st="1" end="1"/>
                                            </p:txEl>
                                          </p:spTgt>
                                        </p:tgtEl>
                                        <p:attrNameLst>
                                          <p:attrName>style.visibility</p:attrName>
                                        </p:attrNameLst>
                                      </p:cBhvr>
                                      <p:to>
                                        <p:strVal val="visible"/>
                                      </p:to>
                                    </p:set>
                                    <p:anim calcmode="discrete" valueType="clr">
                                      <p:cBhvr override="childStyle">
                                        <p:cTn id="22" dur="80"/>
                                        <p:tgtEl>
                                          <p:spTgt spid="14029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40291">
                                            <p:txEl>
                                              <p:pRg st="1" end="1"/>
                                            </p:txEl>
                                          </p:spTgt>
                                        </p:tgtEl>
                                        <p:attrNameLst>
                                          <p:attrName>fillcolor</p:attrName>
                                        </p:attrNameLst>
                                      </p:cBhvr>
                                      <p:tavLst>
                                        <p:tav tm="0">
                                          <p:val>
                                            <p:clrVal>
                                              <a:schemeClr val="accent2"/>
                                            </p:clrVal>
                                          </p:val>
                                        </p:tav>
                                        <p:tav tm="50000">
                                          <p:val>
                                            <p:clrVal>
                                              <a:schemeClr val="hlink"/>
                                            </p:clrVal>
                                          </p:val>
                                        </p:tav>
                                      </p:tavLst>
                                    </p:anim>
                                    <p:set>
                                      <p:cBhvr>
                                        <p:cTn id="24" dur="80"/>
                                        <p:tgtEl>
                                          <p:spTgt spid="140291">
                                            <p:txEl>
                                              <p:pRg st="1" end="1"/>
                                            </p:txEl>
                                          </p:spTgt>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140291">
                                            <p:txEl>
                                              <p:pRg st="2" end="2"/>
                                            </p:txEl>
                                          </p:spTgt>
                                        </p:tgtEl>
                                        <p:attrNameLst>
                                          <p:attrName>style.visibility</p:attrName>
                                        </p:attrNameLst>
                                      </p:cBhvr>
                                      <p:to>
                                        <p:strVal val="visible"/>
                                      </p:to>
                                    </p:set>
                                    <p:anim calcmode="discrete" valueType="clr">
                                      <p:cBhvr override="childStyle">
                                        <p:cTn id="29" dur="80"/>
                                        <p:tgtEl>
                                          <p:spTgt spid="14029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40291">
                                            <p:txEl>
                                              <p:pRg st="2" end="2"/>
                                            </p:txEl>
                                          </p:spTgt>
                                        </p:tgtEl>
                                        <p:attrNameLst>
                                          <p:attrName>fillcolor</p:attrName>
                                        </p:attrNameLst>
                                      </p:cBhvr>
                                      <p:tavLst>
                                        <p:tav tm="0">
                                          <p:val>
                                            <p:clrVal>
                                              <a:schemeClr val="accent2"/>
                                            </p:clrVal>
                                          </p:val>
                                        </p:tav>
                                        <p:tav tm="50000">
                                          <p:val>
                                            <p:clrVal>
                                              <a:schemeClr val="hlink"/>
                                            </p:clrVal>
                                          </p:val>
                                        </p:tav>
                                      </p:tavLst>
                                    </p:anim>
                                    <p:set>
                                      <p:cBhvr>
                                        <p:cTn id="31" dur="80"/>
                                        <p:tgtEl>
                                          <p:spTgt spid="140291">
                                            <p:txEl>
                                              <p:pRg st="2" end="2"/>
                                            </p:txEl>
                                          </p:spTgt>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40291">
                                            <p:txEl>
                                              <p:pRg st="3" end="3"/>
                                            </p:txEl>
                                          </p:spTgt>
                                        </p:tgtEl>
                                        <p:attrNameLst>
                                          <p:attrName>style.visibility</p:attrName>
                                        </p:attrNameLst>
                                      </p:cBhvr>
                                      <p:to>
                                        <p:strVal val="visible"/>
                                      </p:to>
                                    </p:set>
                                    <p:anim calcmode="discrete" valueType="clr">
                                      <p:cBhvr override="childStyle">
                                        <p:cTn id="36" dur="80"/>
                                        <p:tgtEl>
                                          <p:spTgt spid="140291">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40291">
                                            <p:txEl>
                                              <p:pRg st="3" end="3"/>
                                            </p:txEl>
                                          </p:spTgt>
                                        </p:tgtEl>
                                        <p:attrNameLst>
                                          <p:attrName>fillcolor</p:attrName>
                                        </p:attrNameLst>
                                      </p:cBhvr>
                                      <p:tavLst>
                                        <p:tav tm="0">
                                          <p:val>
                                            <p:clrVal>
                                              <a:schemeClr val="accent2"/>
                                            </p:clrVal>
                                          </p:val>
                                        </p:tav>
                                        <p:tav tm="50000">
                                          <p:val>
                                            <p:clrVal>
                                              <a:schemeClr val="hlink"/>
                                            </p:clrVal>
                                          </p:val>
                                        </p:tav>
                                      </p:tavLst>
                                    </p:anim>
                                    <p:set>
                                      <p:cBhvr>
                                        <p:cTn id="38" dur="80"/>
                                        <p:tgtEl>
                                          <p:spTgt spid="140291">
                                            <p:txEl>
                                              <p:pRg st="3" end="3"/>
                                            </p:txEl>
                                          </p:spTgt>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140291">
                                            <p:txEl>
                                              <p:pRg st="4" end="4"/>
                                            </p:txEl>
                                          </p:spTgt>
                                        </p:tgtEl>
                                        <p:attrNameLst>
                                          <p:attrName>style.visibility</p:attrName>
                                        </p:attrNameLst>
                                      </p:cBhvr>
                                      <p:to>
                                        <p:strVal val="visible"/>
                                      </p:to>
                                    </p:set>
                                    <p:anim calcmode="discrete" valueType="clr">
                                      <p:cBhvr override="childStyle">
                                        <p:cTn id="43" dur="80"/>
                                        <p:tgtEl>
                                          <p:spTgt spid="140291">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40291">
                                            <p:txEl>
                                              <p:pRg st="4" end="4"/>
                                            </p:txEl>
                                          </p:spTgt>
                                        </p:tgtEl>
                                        <p:attrNameLst>
                                          <p:attrName>fillcolor</p:attrName>
                                        </p:attrNameLst>
                                      </p:cBhvr>
                                      <p:tavLst>
                                        <p:tav tm="0">
                                          <p:val>
                                            <p:clrVal>
                                              <a:schemeClr val="accent2"/>
                                            </p:clrVal>
                                          </p:val>
                                        </p:tav>
                                        <p:tav tm="50000">
                                          <p:val>
                                            <p:clrVal>
                                              <a:schemeClr val="hlink"/>
                                            </p:clrVal>
                                          </p:val>
                                        </p:tav>
                                      </p:tavLst>
                                    </p:anim>
                                    <p:set>
                                      <p:cBhvr>
                                        <p:cTn id="45" dur="80"/>
                                        <p:tgtEl>
                                          <p:spTgt spid="140291">
                                            <p:txEl>
                                              <p:pRg st="4" end="4"/>
                                            </p:txEl>
                                          </p:spTgt>
                                        </p:tgtEl>
                                        <p:attrNameLst>
                                          <p:attrName>fill.type</p:attrName>
                                        </p:attrNameLst>
                                      </p:cBhvr>
                                      <p:to>
                                        <p:strVal val="solid"/>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27" presetClass="entr" presetSubtype="0" fill="hold" grpId="0" nodeType="clickEffect">
                                  <p:stCondLst>
                                    <p:cond delay="0"/>
                                  </p:stCondLst>
                                  <p:iterate type="lt">
                                    <p:tmPct val="50000"/>
                                  </p:iterate>
                                  <p:childTnLst>
                                    <p:set>
                                      <p:cBhvr>
                                        <p:cTn id="49" dur="1" fill="hold">
                                          <p:stCondLst>
                                            <p:cond delay="0"/>
                                          </p:stCondLst>
                                        </p:cTn>
                                        <p:tgtEl>
                                          <p:spTgt spid="140291">
                                            <p:txEl>
                                              <p:pRg st="5" end="5"/>
                                            </p:txEl>
                                          </p:spTgt>
                                        </p:tgtEl>
                                        <p:attrNameLst>
                                          <p:attrName>style.visibility</p:attrName>
                                        </p:attrNameLst>
                                      </p:cBhvr>
                                      <p:to>
                                        <p:strVal val="visible"/>
                                      </p:to>
                                    </p:set>
                                    <p:anim calcmode="discrete" valueType="clr">
                                      <p:cBhvr override="childStyle">
                                        <p:cTn id="50" dur="80"/>
                                        <p:tgtEl>
                                          <p:spTgt spid="140291">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1" dur="80"/>
                                        <p:tgtEl>
                                          <p:spTgt spid="140291">
                                            <p:txEl>
                                              <p:pRg st="5" end="5"/>
                                            </p:txEl>
                                          </p:spTgt>
                                        </p:tgtEl>
                                        <p:attrNameLst>
                                          <p:attrName>fillcolor</p:attrName>
                                        </p:attrNameLst>
                                      </p:cBhvr>
                                      <p:tavLst>
                                        <p:tav tm="0">
                                          <p:val>
                                            <p:clrVal>
                                              <a:schemeClr val="accent2"/>
                                            </p:clrVal>
                                          </p:val>
                                        </p:tav>
                                        <p:tav tm="50000">
                                          <p:val>
                                            <p:clrVal>
                                              <a:schemeClr val="hlink"/>
                                            </p:clrVal>
                                          </p:val>
                                        </p:tav>
                                      </p:tavLst>
                                    </p:anim>
                                    <p:set>
                                      <p:cBhvr>
                                        <p:cTn id="52" dur="80"/>
                                        <p:tgtEl>
                                          <p:spTgt spid="140291">
                                            <p:txEl>
                                              <p:pRg st="5" end="5"/>
                                            </p:txEl>
                                          </p:spTgt>
                                        </p:tgtEl>
                                        <p:attrNameLst>
                                          <p:attrName>fill.type</p:attrName>
                                        </p:attrNameLst>
                                      </p:cBhvr>
                                      <p:to>
                                        <p:strVal val="solid"/>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27" presetClass="entr" presetSubtype="0" fill="hold" grpId="0" nodeType="clickEffect">
                                  <p:stCondLst>
                                    <p:cond delay="0"/>
                                  </p:stCondLst>
                                  <p:iterate type="lt">
                                    <p:tmPct val="50000"/>
                                  </p:iterate>
                                  <p:childTnLst>
                                    <p:set>
                                      <p:cBhvr>
                                        <p:cTn id="56" dur="1" fill="hold">
                                          <p:stCondLst>
                                            <p:cond delay="0"/>
                                          </p:stCondLst>
                                        </p:cTn>
                                        <p:tgtEl>
                                          <p:spTgt spid="140291">
                                            <p:txEl>
                                              <p:pRg st="6" end="6"/>
                                            </p:txEl>
                                          </p:spTgt>
                                        </p:tgtEl>
                                        <p:attrNameLst>
                                          <p:attrName>style.visibility</p:attrName>
                                        </p:attrNameLst>
                                      </p:cBhvr>
                                      <p:to>
                                        <p:strVal val="visible"/>
                                      </p:to>
                                    </p:set>
                                    <p:anim calcmode="discrete" valueType="clr">
                                      <p:cBhvr override="childStyle">
                                        <p:cTn id="57" dur="80"/>
                                        <p:tgtEl>
                                          <p:spTgt spid="140291">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140291">
                                            <p:txEl>
                                              <p:pRg st="6" end="6"/>
                                            </p:txEl>
                                          </p:spTgt>
                                        </p:tgtEl>
                                        <p:attrNameLst>
                                          <p:attrName>fillcolor</p:attrName>
                                        </p:attrNameLst>
                                      </p:cBhvr>
                                      <p:tavLst>
                                        <p:tav tm="0">
                                          <p:val>
                                            <p:clrVal>
                                              <a:schemeClr val="accent2"/>
                                            </p:clrVal>
                                          </p:val>
                                        </p:tav>
                                        <p:tav tm="50000">
                                          <p:val>
                                            <p:clrVal>
                                              <a:schemeClr val="hlink"/>
                                            </p:clrVal>
                                          </p:val>
                                        </p:tav>
                                      </p:tavLst>
                                    </p:anim>
                                    <p:set>
                                      <p:cBhvr>
                                        <p:cTn id="59" dur="80"/>
                                        <p:tgtEl>
                                          <p:spTgt spid="140291">
                                            <p:txEl>
                                              <p:pRg st="6" end="6"/>
                                            </p:txEl>
                                          </p:spTgt>
                                        </p:tgtEl>
                                        <p:attrNameLst>
                                          <p:attrName>fill.type</p:attrName>
                                        </p:attrNameLst>
                                      </p:cBhvr>
                                      <p:to>
                                        <p:strVal val="solid"/>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27" presetClass="entr" presetSubtype="0" fill="hold" grpId="0" nodeType="clickEffect">
                                  <p:stCondLst>
                                    <p:cond delay="0"/>
                                  </p:stCondLst>
                                  <p:iterate type="lt">
                                    <p:tmPct val="50000"/>
                                  </p:iterate>
                                  <p:childTnLst>
                                    <p:set>
                                      <p:cBhvr>
                                        <p:cTn id="63" dur="1" fill="hold">
                                          <p:stCondLst>
                                            <p:cond delay="0"/>
                                          </p:stCondLst>
                                        </p:cTn>
                                        <p:tgtEl>
                                          <p:spTgt spid="140291">
                                            <p:txEl>
                                              <p:pRg st="7" end="7"/>
                                            </p:txEl>
                                          </p:spTgt>
                                        </p:tgtEl>
                                        <p:attrNameLst>
                                          <p:attrName>style.visibility</p:attrName>
                                        </p:attrNameLst>
                                      </p:cBhvr>
                                      <p:to>
                                        <p:strVal val="visible"/>
                                      </p:to>
                                    </p:set>
                                    <p:anim calcmode="discrete" valueType="clr">
                                      <p:cBhvr override="childStyle">
                                        <p:cTn id="64" dur="80"/>
                                        <p:tgtEl>
                                          <p:spTgt spid="140291">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5" dur="80"/>
                                        <p:tgtEl>
                                          <p:spTgt spid="140291">
                                            <p:txEl>
                                              <p:pRg st="7" end="7"/>
                                            </p:txEl>
                                          </p:spTgt>
                                        </p:tgtEl>
                                        <p:attrNameLst>
                                          <p:attrName>fillcolor</p:attrName>
                                        </p:attrNameLst>
                                      </p:cBhvr>
                                      <p:tavLst>
                                        <p:tav tm="0">
                                          <p:val>
                                            <p:clrVal>
                                              <a:schemeClr val="accent2"/>
                                            </p:clrVal>
                                          </p:val>
                                        </p:tav>
                                        <p:tav tm="50000">
                                          <p:val>
                                            <p:clrVal>
                                              <a:schemeClr val="hlink"/>
                                            </p:clrVal>
                                          </p:val>
                                        </p:tav>
                                      </p:tavLst>
                                    </p:anim>
                                    <p:set>
                                      <p:cBhvr>
                                        <p:cTn id="66" dur="80"/>
                                        <p:tgtEl>
                                          <p:spTgt spid="140291">
                                            <p:txEl>
                                              <p:pRg st="7" end="7"/>
                                            </p:txEl>
                                          </p:spTgt>
                                        </p:tgtEl>
                                        <p:attrNameLst>
                                          <p:attrName>fill.type</p:attrName>
                                        </p:attrNameLst>
                                      </p:cBhvr>
                                      <p:to>
                                        <p:strVal val="solid"/>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27" presetClass="entr" presetSubtype="0" fill="hold" grpId="0" nodeType="clickEffect">
                                  <p:stCondLst>
                                    <p:cond delay="0"/>
                                  </p:stCondLst>
                                  <p:iterate type="lt">
                                    <p:tmPct val="50000"/>
                                  </p:iterate>
                                  <p:childTnLst>
                                    <p:set>
                                      <p:cBhvr>
                                        <p:cTn id="70" dur="1" fill="hold">
                                          <p:stCondLst>
                                            <p:cond delay="0"/>
                                          </p:stCondLst>
                                        </p:cTn>
                                        <p:tgtEl>
                                          <p:spTgt spid="140291">
                                            <p:txEl>
                                              <p:pRg st="8" end="8"/>
                                            </p:txEl>
                                          </p:spTgt>
                                        </p:tgtEl>
                                        <p:attrNameLst>
                                          <p:attrName>style.visibility</p:attrName>
                                        </p:attrNameLst>
                                      </p:cBhvr>
                                      <p:to>
                                        <p:strVal val="visible"/>
                                      </p:to>
                                    </p:set>
                                    <p:anim calcmode="discrete" valueType="clr">
                                      <p:cBhvr override="childStyle">
                                        <p:cTn id="71" dur="80"/>
                                        <p:tgtEl>
                                          <p:spTgt spid="140291">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2" dur="80"/>
                                        <p:tgtEl>
                                          <p:spTgt spid="140291">
                                            <p:txEl>
                                              <p:pRg st="8" end="8"/>
                                            </p:txEl>
                                          </p:spTgt>
                                        </p:tgtEl>
                                        <p:attrNameLst>
                                          <p:attrName>fillcolor</p:attrName>
                                        </p:attrNameLst>
                                      </p:cBhvr>
                                      <p:tavLst>
                                        <p:tav tm="0">
                                          <p:val>
                                            <p:clrVal>
                                              <a:schemeClr val="accent2"/>
                                            </p:clrVal>
                                          </p:val>
                                        </p:tav>
                                        <p:tav tm="50000">
                                          <p:val>
                                            <p:clrVal>
                                              <a:schemeClr val="hlink"/>
                                            </p:clrVal>
                                          </p:val>
                                        </p:tav>
                                      </p:tavLst>
                                    </p:anim>
                                    <p:set>
                                      <p:cBhvr>
                                        <p:cTn id="73" dur="80"/>
                                        <p:tgtEl>
                                          <p:spTgt spid="140291">
                                            <p:txEl>
                                              <p:pRg st="8" end="8"/>
                                            </p:txEl>
                                          </p:spTgt>
                                        </p:tgtEl>
                                        <p:attrNameLst>
                                          <p:attrName>fill.type</p:attrName>
                                        </p:attrNameLst>
                                      </p:cBhvr>
                                      <p:to>
                                        <p:strVal val="solid"/>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27" presetClass="entr" presetSubtype="0" fill="hold" grpId="0" nodeType="clickEffect">
                                  <p:stCondLst>
                                    <p:cond delay="0"/>
                                  </p:stCondLst>
                                  <p:iterate type="lt">
                                    <p:tmPct val="50000"/>
                                  </p:iterate>
                                  <p:childTnLst>
                                    <p:set>
                                      <p:cBhvr>
                                        <p:cTn id="77" dur="1" fill="hold">
                                          <p:stCondLst>
                                            <p:cond delay="0"/>
                                          </p:stCondLst>
                                        </p:cTn>
                                        <p:tgtEl>
                                          <p:spTgt spid="140291">
                                            <p:txEl>
                                              <p:pRg st="9" end="9"/>
                                            </p:txEl>
                                          </p:spTgt>
                                        </p:tgtEl>
                                        <p:attrNameLst>
                                          <p:attrName>style.visibility</p:attrName>
                                        </p:attrNameLst>
                                      </p:cBhvr>
                                      <p:to>
                                        <p:strVal val="visible"/>
                                      </p:to>
                                    </p:set>
                                    <p:anim calcmode="discrete" valueType="clr">
                                      <p:cBhvr override="childStyle">
                                        <p:cTn id="78" dur="80"/>
                                        <p:tgtEl>
                                          <p:spTgt spid="140291">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9" dur="80"/>
                                        <p:tgtEl>
                                          <p:spTgt spid="140291">
                                            <p:txEl>
                                              <p:pRg st="9" end="9"/>
                                            </p:txEl>
                                          </p:spTgt>
                                        </p:tgtEl>
                                        <p:attrNameLst>
                                          <p:attrName>fillcolor</p:attrName>
                                        </p:attrNameLst>
                                      </p:cBhvr>
                                      <p:tavLst>
                                        <p:tav tm="0">
                                          <p:val>
                                            <p:clrVal>
                                              <a:schemeClr val="accent2"/>
                                            </p:clrVal>
                                          </p:val>
                                        </p:tav>
                                        <p:tav tm="50000">
                                          <p:val>
                                            <p:clrVal>
                                              <a:schemeClr val="hlink"/>
                                            </p:clrVal>
                                          </p:val>
                                        </p:tav>
                                      </p:tavLst>
                                    </p:anim>
                                    <p:set>
                                      <p:cBhvr>
                                        <p:cTn id="80" dur="80"/>
                                        <p:tgtEl>
                                          <p:spTgt spid="140291">
                                            <p:txEl>
                                              <p:pRg st="9" end="9"/>
                                            </p:txEl>
                                          </p:spTgt>
                                        </p:tgtEl>
                                        <p:attrNameLst>
                                          <p:attrName>fill.type</p:attrName>
                                        </p:attrNameLst>
                                      </p:cBhvr>
                                      <p:to>
                                        <p:strVal val="solid"/>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7" presetClass="entr" presetSubtype="0" fill="hold" grpId="0" nodeType="clickEffect">
                                  <p:stCondLst>
                                    <p:cond delay="0"/>
                                  </p:stCondLst>
                                  <p:iterate type="lt">
                                    <p:tmPct val="50000"/>
                                  </p:iterate>
                                  <p:childTnLst>
                                    <p:set>
                                      <p:cBhvr>
                                        <p:cTn id="84" dur="1" fill="hold">
                                          <p:stCondLst>
                                            <p:cond delay="0"/>
                                          </p:stCondLst>
                                        </p:cTn>
                                        <p:tgtEl>
                                          <p:spTgt spid="140291">
                                            <p:txEl>
                                              <p:pRg st="10" end="10"/>
                                            </p:txEl>
                                          </p:spTgt>
                                        </p:tgtEl>
                                        <p:attrNameLst>
                                          <p:attrName>style.visibility</p:attrName>
                                        </p:attrNameLst>
                                      </p:cBhvr>
                                      <p:to>
                                        <p:strVal val="visible"/>
                                      </p:to>
                                    </p:set>
                                    <p:anim calcmode="discrete" valueType="clr">
                                      <p:cBhvr override="childStyle">
                                        <p:cTn id="85" dur="80"/>
                                        <p:tgtEl>
                                          <p:spTgt spid="140291">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140291">
                                            <p:txEl>
                                              <p:pRg st="10" end="10"/>
                                            </p:txEl>
                                          </p:spTgt>
                                        </p:tgtEl>
                                        <p:attrNameLst>
                                          <p:attrName>fillcolor</p:attrName>
                                        </p:attrNameLst>
                                      </p:cBhvr>
                                      <p:tavLst>
                                        <p:tav tm="0">
                                          <p:val>
                                            <p:clrVal>
                                              <a:schemeClr val="accent2"/>
                                            </p:clrVal>
                                          </p:val>
                                        </p:tav>
                                        <p:tav tm="50000">
                                          <p:val>
                                            <p:clrVal>
                                              <a:schemeClr val="hlink"/>
                                            </p:clrVal>
                                          </p:val>
                                        </p:tav>
                                      </p:tavLst>
                                    </p:anim>
                                    <p:set>
                                      <p:cBhvr>
                                        <p:cTn id="87" dur="80"/>
                                        <p:tgtEl>
                                          <p:spTgt spid="140291">
                                            <p:txEl>
                                              <p:pRg st="10" end="10"/>
                                            </p:txEl>
                                          </p:spTgt>
                                        </p:tgtEl>
                                        <p:attrNameLst>
                                          <p:attrName>fill.type</p:attrName>
                                        </p:attrNameLst>
                                      </p:cBhvr>
                                      <p:to>
                                        <p:strVal val="solid"/>
                                      </p:to>
                                    </p:set>
                                  </p:childTnLst>
                                </p:cTn>
                              </p:par>
                            </p:childTnLst>
                          </p:cTn>
                        </p:par>
                      </p:childTnLst>
                    </p:cTn>
                  </p:par>
                  <p:par>
                    <p:cTn id="88" fill="hold" nodeType="clickPar">
                      <p:stCondLst>
                        <p:cond delay="indefinite"/>
                      </p:stCondLst>
                      <p:childTnLst>
                        <p:par>
                          <p:cTn id="89" fill="hold" nodeType="withGroup">
                            <p:stCondLst>
                              <p:cond delay="0"/>
                            </p:stCondLst>
                            <p:childTnLst>
                              <p:par>
                                <p:cTn id="90" presetID="27" presetClass="entr" presetSubtype="0" fill="hold" grpId="0" nodeType="clickEffect">
                                  <p:stCondLst>
                                    <p:cond delay="0"/>
                                  </p:stCondLst>
                                  <p:iterate type="lt">
                                    <p:tmPct val="50000"/>
                                  </p:iterate>
                                  <p:childTnLst>
                                    <p:set>
                                      <p:cBhvr>
                                        <p:cTn id="91" dur="1" fill="hold">
                                          <p:stCondLst>
                                            <p:cond delay="0"/>
                                          </p:stCondLst>
                                        </p:cTn>
                                        <p:tgtEl>
                                          <p:spTgt spid="140291">
                                            <p:txEl>
                                              <p:pRg st="11" end="11"/>
                                            </p:txEl>
                                          </p:spTgt>
                                        </p:tgtEl>
                                        <p:attrNameLst>
                                          <p:attrName>style.visibility</p:attrName>
                                        </p:attrNameLst>
                                      </p:cBhvr>
                                      <p:to>
                                        <p:strVal val="visible"/>
                                      </p:to>
                                    </p:set>
                                    <p:anim calcmode="discrete" valueType="clr">
                                      <p:cBhvr override="childStyle">
                                        <p:cTn id="92" dur="80"/>
                                        <p:tgtEl>
                                          <p:spTgt spid="140291">
                                            <p:txEl>
                                              <p:pRg st="11" end="1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3" dur="80"/>
                                        <p:tgtEl>
                                          <p:spTgt spid="140291">
                                            <p:txEl>
                                              <p:pRg st="11" end="11"/>
                                            </p:txEl>
                                          </p:spTgt>
                                        </p:tgtEl>
                                        <p:attrNameLst>
                                          <p:attrName>fillcolor</p:attrName>
                                        </p:attrNameLst>
                                      </p:cBhvr>
                                      <p:tavLst>
                                        <p:tav tm="0">
                                          <p:val>
                                            <p:clrVal>
                                              <a:schemeClr val="accent2"/>
                                            </p:clrVal>
                                          </p:val>
                                        </p:tav>
                                        <p:tav tm="50000">
                                          <p:val>
                                            <p:clrVal>
                                              <a:schemeClr val="hlink"/>
                                            </p:clrVal>
                                          </p:val>
                                        </p:tav>
                                      </p:tavLst>
                                    </p:anim>
                                    <p:set>
                                      <p:cBhvr>
                                        <p:cTn id="94" dur="80"/>
                                        <p:tgtEl>
                                          <p:spTgt spid="140291">
                                            <p:txEl>
                                              <p:pRg st="11" end="11"/>
                                            </p:txEl>
                                          </p:spTgt>
                                        </p:tgtEl>
                                        <p:attrNameLst>
                                          <p:attrName>fill.type</p:attrName>
                                        </p:attrNameLst>
                                      </p:cBhvr>
                                      <p:to>
                                        <p:strVal val="solid"/>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27" presetClass="entr" presetSubtype="0" fill="hold" grpId="0" nodeType="clickEffect">
                                  <p:stCondLst>
                                    <p:cond delay="0"/>
                                  </p:stCondLst>
                                  <p:iterate type="lt">
                                    <p:tmPct val="50000"/>
                                  </p:iterate>
                                  <p:childTnLst>
                                    <p:set>
                                      <p:cBhvr>
                                        <p:cTn id="98" dur="1" fill="hold">
                                          <p:stCondLst>
                                            <p:cond delay="0"/>
                                          </p:stCondLst>
                                        </p:cTn>
                                        <p:tgtEl>
                                          <p:spTgt spid="140291">
                                            <p:txEl>
                                              <p:pRg st="12" end="12"/>
                                            </p:txEl>
                                          </p:spTgt>
                                        </p:tgtEl>
                                        <p:attrNameLst>
                                          <p:attrName>style.visibility</p:attrName>
                                        </p:attrNameLst>
                                      </p:cBhvr>
                                      <p:to>
                                        <p:strVal val="visible"/>
                                      </p:to>
                                    </p:set>
                                    <p:anim calcmode="discrete" valueType="clr">
                                      <p:cBhvr override="childStyle">
                                        <p:cTn id="99" dur="80"/>
                                        <p:tgtEl>
                                          <p:spTgt spid="140291">
                                            <p:txEl>
                                              <p:pRg st="12" end="1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00" dur="80"/>
                                        <p:tgtEl>
                                          <p:spTgt spid="140291">
                                            <p:txEl>
                                              <p:pRg st="12" end="12"/>
                                            </p:txEl>
                                          </p:spTgt>
                                        </p:tgtEl>
                                        <p:attrNameLst>
                                          <p:attrName>fillcolor</p:attrName>
                                        </p:attrNameLst>
                                      </p:cBhvr>
                                      <p:tavLst>
                                        <p:tav tm="0">
                                          <p:val>
                                            <p:clrVal>
                                              <a:schemeClr val="accent2"/>
                                            </p:clrVal>
                                          </p:val>
                                        </p:tav>
                                        <p:tav tm="50000">
                                          <p:val>
                                            <p:clrVal>
                                              <a:schemeClr val="hlink"/>
                                            </p:clrVal>
                                          </p:val>
                                        </p:tav>
                                      </p:tavLst>
                                    </p:anim>
                                    <p:set>
                                      <p:cBhvr>
                                        <p:cTn id="101" dur="80"/>
                                        <p:tgtEl>
                                          <p:spTgt spid="140291">
                                            <p:txEl>
                                              <p:pRg st="12" end="1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1" grpId="0" build="p"/>
      <p:bldP spid="14029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lgn="l" rtl="1"/>
            <a:fld id="{57CCEB4F-50F5-40EF-A1C3-16D7524CD975}" type="slidenum">
              <a:rPr lang="ar-SA"/>
              <a:pPr algn="l" rtl="1"/>
              <a:t>27</a:t>
            </a:fld>
            <a:endParaRPr lang="en-US"/>
          </a:p>
        </p:txBody>
      </p:sp>
      <p:sp>
        <p:nvSpPr>
          <p:cNvPr id="141315" name="Rectangle 3"/>
          <p:cNvSpPr>
            <a:spLocks noGrp="1" noChangeArrowheads="1"/>
          </p:cNvSpPr>
          <p:nvPr>
            <p:ph type="body" idx="1"/>
          </p:nvPr>
        </p:nvSpPr>
        <p:spPr>
          <a:xfrm>
            <a:off x="1981200" y="476251"/>
            <a:ext cx="8229600" cy="5654675"/>
          </a:xfrm>
        </p:spPr>
        <p:txBody>
          <a:bodyPr>
            <a:normAutofit lnSpcReduction="10000"/>
          </a:bodyPr>
          <a:lstStyle/>
          <a:p>
            <a:pPr algn="r" rtl="1">
              <a:lnSpc>
                <a:spcPct val="80000"/>
              </a:lnSpc>
              <a:buFont typeface="Wingdings" panose="05000000000000000000" pitchFamily="2" charset="2"/>
              <a:buNone/>
            </a:pPr>
            <a:r>
              <a:rPr lang="fa-IR" sz="2400">
                <a:solidFill>
                  <a:srgbClr val="6600CC"/>
                </a:solidFill>
                <a:cs typeface="B Titr" panose="00000700000000000000" pitchFamily="2" charset="-78"/>
              </a:rPr>
              <a:t>5-توضیح دلیل انتخاب پژوهش در عمل برای این مشکل</a:t>
            </a:r>
            <a:r>
              <a:rPr lang="fa-IR"/>
              <a:t> </a:t>
            </a:r>
          </a:p>
          <a:p>
            <a:pPr algn="r" rtl="1">
              <a:lnSpc>
                <a:spcPct val="80000"/>
              </a:lnSpc>
              <a:buFont typeface="Wingdings" panose="05000000000000000000" pitchFamily="2" charset="2"/>
              <a:buNone/>
            </a:pPr>
            <a:r>
              <a:rPr lang="fa-IR">
                <a:cs typeface="B Zar" panose="00000400000000000000" pitchFamily="2" charset="-78"/>
              </a:rPr>
              <a:t>  </a:t>
            </a:r>
            <a:r>
              <a:rPr lang="fa-IR" sz="2400">
                <a:cs typeface="B Zar" panose="00000400000000000000" pitchFamily="2" charset="-78"/>
              </a:rPr>
              <a:t>- تعریف پژوهش در عمل </a:t>
            </a:r>
          </a:p>
          <a:p>
            <a:pPr algn="r" rtl="1">
              <a:lnSpc>
                <a:spcPct val="80000"/>
              </a:lnSpc>
              <a:buFont typeface="Wingdings" panose="05000000000000000000" pitchFamily="2" charset="2"/>
              <a:buNone/>
            </a:pPr>
            <a:r>
              <a:rPr lang="fa-IR" sz="2400">
                <a:cs typeface="B Zar" panose="00000400000000000000" pitchFamily="2" charset="-78"/>
              </a:rPr>
              <a:t>  - چگونگی بکار گیری این روش </a:t>
            </a:r>
          </a:p>
          <a:p>
            <a:pPr algn="r" rtl="1">
              <a:lnSpc>
                <a:spcPct val="80000"/>
              </a:lnSpc>
              <a:buFont typeface="Wingdings" panose="05000000000000000000" pitchFamily="2" charset="2"/>
              <a:buNone/>
            </a:pPr>
            <a:r>
              <a:rPr lang="fa-IR" sz="2400">
                <a:cs typeface="B Zar" panose="00000400000000000000" pitchFamily="2" charset="-78"/>
              </a:rPr>
              <a:t>  - قوت و ضعف این روش با رویکرد شما</a:t>
            </a:r>
          </a:p>
          <a:p>
            <a:pPr algn="r" rtl="1">
              <a:lnSpc>
                <a:spcPct val="80000"/>
              </a:lnSpc>
              <a:buFont typeface="Wingdings" panose="05000000000000000000" pitchFamily="2" charset="2"/>
              <a:buNone/>
            </a:pPr>
            <a:r>
              <a:rPr lang="fa-IR" sz="2400">
                <a:solidFill>
                  <a:srgbClr val="6600CC"/>
                </a:solidFill>
                <a:cs typeface="B Titr" panose="00000700000000000000" pitchFamily="2" charset="-78"/>
              </a:rPr>
              <a:t>6- توضیح فنون ویژه برای بازبینی و کنترل پژوهش</a:t>
            </a:r>
          </a:p>
          <a:p>
            <a:pPr algn="r" rtl="1">
              <a:lnSpc>
                <a:spcPct val="80000"/>
              </a:lnSpc>
              <a:buFont typeface="Wingdings" panose="05000000000000000000" pitchFamily="2" charset="2"/>
              <a:buNone/>
            </a:pPr>
            <a:r>
              <a:rPr lang="fa-IR" sz="2400">
                <a:cs typeface="B Zar" panose="00000400000000000000" pitchFamily="2" charset="-78"/>
              </a:rPr>
              <a:t>   - چرا آِن فنون</a:t>
            </a:r>
          </a:p>
          <a:p>
            <a:pPr algn="r" rtl="1">
              <a:lnSpc>
                <a:spcPct val="80000"/>
              </a:lnSpc>
              <a:buFont typeface="Wingdings" panose="05000000000000000000" pitchFamily="2" charset="2"/>
              <a:buNone/>
            </a:pPr>
            <a:r>
              <a:rPr lang="fa-IR" sz="2400">
                <a:cs typeface="B Zar" panose="00000400000000000000" pitchFamily="2" charset="-78"/>
              </a:rPr>
              <a:t>   -چه کسانی در این کار درگیر بودند </a:t>
            </a:r>
          </a:p>
          <a:p>
            <a:pPr algn="r" rtl="1">
              <a:lnSpc>
                <a:spcPct val="80000"/>
              </a:lnSpc>
              <a:buFont typeface="Wingdings" panose="05000000000000000000" pitchFamily="2" charset="2"/>
              <a:buNone/>
            </a:pPr>
            <a:r>
              <a:rPr lang="fa-IR" sz="2400">
                <a:cs typeface="B Zar" panose="00000400000000000000" pitchFamily="2" charset="-78"/>
              </a:rPr>
              <a:t>   - زمان بندی شما چگونه بود</a:t>
            </a:r>
          </a:p>
          <a:p>
            <a:pPr algn="r" rtl="1">
              <a:lnSpc>
                <a:spcPct val="80000"/>
              </a:lnSpc>
              <a:buFont typeface="Wingdings" panose="05000000000000000000" pitchFamily="2" charset="2"/>
              <a:buNone/>
            </a:pPr>
            <a:r>
              <a:rPr lang="fa-IR" sz="2400">
                <a:cs typeface="B Zar" panose="00000400000000000000" pitchFamily="2" charset="-78"/>
              </a:rPr>
              <a:t>   - مشخص کردن فرآیند انجام کار به طور کامل </a:t>
            </a:r>
          </a:p>
          <a:p>
            <a:pPr algn="r" rtl="1">
              <a:lnSpc>
                <a:spcPct val="80000"/>
              </a:lnSpc>
              <a:buFont typeface="Wingdings" panose="05000000000000000000" pitchFamily="2" charset="2"/>
              <a:buNone/>
            </a:pPr>
            <a:r>
              <a:rPr lang="fa-IR" sz="2400">
                <a:cs typeface="B Zar" panose="00000400000000000000" pitchFamily="2" charset="-78"/>
              </a:rPr>
              <a:t>   - توضیح  چگونگی جمع آوری و پردازش داده ها</a:t>
            </a:r>
          </a:p>
          <a:p>
            <a:pPr algn="r" rtl="1">
              <a:lnSpc>
                <a:spcPct val="80000"/>
              </a:lnSpc>
              <a:buFont typeface="Wingdings" panose="05000000000000000000" pitchFamily="2" charset="2"/>
              <a:buNone/>
            </a:pPr>
            <a:r>
              <a:rPr lang="fa-IR" sz="2400">
                <a:cs typeface="B Zar" panose="00000400000000000000" pitchFamily="2" charset="-78"/>
              </a:rPr>
              <a:t>   - توصیف داده ها و راههای تحلیل آنها</a:t>
            </a:r>
          </a:p>
          <a:p>
            <a:pPr algn="r" rtl="1">
              <a:lnSpc>
                <a:spcPct val="80000"/>
              </a:lnSpc>
              <a:buFont typeface="Wingdings" panose="05000000000000000000" pitchFamily="2" charset="2"/>
              <a:buNone/>
            </a:pPr>
            <a:r>
              <a:rPr lang="fa-IR" sz="2400">
                <a:solidFill>
                  <a:srgbClr val="6600CC"/>
                </a:solidFill>
                <a:cs typeface="B Titr" panose="00000700000000000000" pitchFamily="2" charset="-78"/>
              </a:rPr>
              <a:t>7-  رعایت کامل چرخه پژوهش در عمل</a:t>
            </a:r>
          </a:p>
          <a:p>
            <a:pPr algn="r" rtl="1">
              <a:lnSpc>
                <a:spcPct val="80000"/>
              </a:lnSpc>
              <a:buFont typeface="Wingdings" panose="05000000000000000000" pitchFamily="2" charset="2"/>
              <a:buNone/>
            </a:pPr>
            <a:r>
              <a:rPr lang="fa-IR" sz="2400">
                <a:cs typeface="B Zar" panose="00000400000000000000" pitchFamily="2" charset="-78"/>
              </a:rPr>
              <a:t> - بیان اهمیت داده ها </a:t>
            </a:r>
          </a:p>
          <a:p>
            <a:pPr algn="r" rtl="1">
              <a:lnSpc>
                <a:spcPct val="80000"/>
              </a:lnSpc>
              <a:buFont typeface="Wingdings" panose="05000000000000000000" pitchFamily="2" charset="2"/>
              <a:buNone/>
            </a:pPr>
            <a:r>
              <a:rPr lang="fa-IR" sz="2400">
                <a:cs typeface="B Zar" panose="00000400000000000000" pitchFamily="2" charset="-78"/>
              </a:rPr>
              <a:t> - روشن کردن نتایج تحلیل داده ها</a:t>
            </a:r>
          </a:p>
          <a:p>
            <a:pPr algn="r" rtl="1">
              <a:lnSpc>
                <a:spcPct val="80000"/>
              </a:lnSpc>
              <a:buFontTx/>
              <a:buChar char="-"/>
            </a:pPr>
            <a:endParaRPr lang="en-US" sz="2400">
              <a:cs typeface="B Zar" panose="00000400000000000000" pitchFamily="2" charset="-78"/>
            </a:endParaRPr>
          </a:p>
        </p:txBody>
      </p:sp>
      <p:sp>
        <p:nvSpPr>
          <p:cNvPr id="141316" name="AutoShape 4">
            <a:hlinkClick r:id="rId3"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r" rtl="1"/>
            <a:endParaRPr lang="en-US"/>
          </a:p>
        </p:txBody>
      </p:sp>
    </p:spTree>
    <p:extLst>
      <p:ext uri="{BB962C8B-B14F-4D97-AF65-F5344CB8AC3E}">
        <p14:creationId xmlns:p14="http://schemas.microsoft.com/office/powerpoint/2010/main" val="1659261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947ECC2-6F27-45FD-99F7-888C59870A12}" type="slidenum">
              <a:rPr lang="ar-SA"/>
              <a:pPr/>
              <a:t>28</a:t>
            </a:fld>
            <a:endParaRPr lang="en-US"/>
          </a:p>
        </p:txBody>
      </p:sp>
      <p:sp>
        <p:nvSpPr>
          <p:cNvPr id="142339" name="Rectangle 3"/>
          <p:cNvSpPr>
            <a:spLocks noGrp="1" noChangeArrowheads="1"/>
          </p:cNvSpPr>
          <p:nvPr>
            <p:ph type="body" idx="1"/>
          </p:nvPr>
        </p:nvSpPr>
        <p:spPr>
          <a:xfrm>
            <a:off x="2403475" y="476251"/>
            <a:ext cx="8229600" cy="5611813"/>
          </a:xfrm>
        </p:spPr>
        <p:txBody>
          <a:bodyPr/>
          <a:lstStyle/>
          <a:p>
            <a:pPr marL="177800" indent="-177800" algn="r" rtl="1">
              <a:lnSpc>
                <a:spcPct val="80000"/>
              </a:lnSpc>
              <a:buNone/>
            </a:pPr>
            <a:r>
              <a:rPr lang="fa-IR" b="1" dirty="0">
                <a:solidFill>
                  <a:srgbClr val="6600CC"/>
                </a:solidFill>
                <a:cs typeface="B Titr" panose="00000700000000000000" pitchFamily="2" charset="-78"/>
              </a:rPr>
              <a:t>8- توضیح فرآیند اعتبار یابی تحقیق</a:t>
            </a:r>
          </a:p>
          <a:p>
            <a:pPr marL="177800" indent="-177800" algn="r" rtl="1">
              <a:lnSpc>
                <a:spcPct val="80000"/>
              </a:lnSpc>
              <a:buNone/>
            </a:pPr>
            <a:r>
              <a:rPr lang="fa-IR" b="1" dirty="0">
                <a:cs typeface="B Zar" panose="00000400000000000000" pitchFamily="2" charset="-78"/>
              </a:rPr>
              <a:t> - </a:t>
            </a:r>
            <a:r>
              <a:rPr lang="fa-IR" dirty="0">
                <a:cs typeface="B Zar" panose="00000400000000000000" pitchFamily="2" charset="-78"/>
              </a:rPr>
              <a:t>نقش ارزشیابی مرحله ای یا ضمن کار در تحقیق شما</a:t>
            </a:r>
          </a:p>
          <a:p>
            <a:pPr marL="177800" indent="-177800" algn="r" rtl="1">
              <a:lnSpc>
                <a:spcPct val="80000"/>
              </a:lnSpc>
              <a:buNone/>
            </a:pPr>
            <a:r>
              <a:rPr lang="fa-IR" dirty="0">
                <a:cs typeface="B Zar" panose="00000400000000000000" pitchFamily="2" charset="-78"/>
              </a:rPr>
              <a:t> - توضیح نتایج جلسه نهایی مربوط به اعتبار یابی</a:t>
            </a:r>
          </a:p>
          <a:p>
            <a:pPr marL="177800" indent="-177800" algn="r" rtl="1">
              <a:lnSpc>
                <a:spcPct val="80000"/>
              </a:lnSpc>
              <a:buNone/>
            </a:pPr>
            <a:r>
              <a:rPr lang="fa-IR" b="1" dirty="0">
                <a:cs typeface="B Zar" panose="00000400000000000000" pitchFamily="2" charset="-78"/>
              </a:rPr>
              <a:t> </a:t>
            </a:r>
            <a:r>
              <a:rPr lang="fa-IR" b="1" dirty="0">
                <a:solidFill>
                  <a:srgbClr val="6600CC"/>
                </a:solidFill>
                <a:cs typeface="B Titr" panose="00000700000000000000" pitchFamily="2" charset="-78"/>
              </a:rPr>
              <a:t>9- توضیح نتایج بعدی این پژوهش برای عمل شخصی و حرفه ای</a:t>
            </a:r>
            <a:r>
              <a:rPr lang="fa-IR" b="1" dirty="0">
                <a:cs typeface="B Titr" panose="00000700000000000000" pitchFamily="2" charset="-78"/>
              </a:rPr>
              <a:t> </a:t>
            </a:r>
            <a:r>
              <a:rPr lang="fa-IR" b="1" dirty="0">
                <a:solidFill>
                  <a:srgbClr val="6600CC"/>
                </a:solidFill>
                <a:cs typeface="B Titr" panose="00000700000000000000" pitchFamily="2" charset="-78"/>
              </a:rPr>
              <a:t>فرد</a:t>
            </a:r>
            <a:r>
              <a:rPr lang="fa-IR" b="1" dirty="0">
                <a:cs typeface="B Titr" panose="00000700000000000000" pitchFamily="2" charset="-78"/>
              </a:rPr>
              <a:t> </a:t>
            </a:r>
          </a:p>
          <a:p>
            <a:pPr marL="177800" indent="-177800" algn="r" rtl="1">
              <a:lnSpc>
                <a:spcPct val="80000"/>
              </a:lnSpc>
              <a:buNone/>
            </a:pPr>
            <a:r>
              <a:rPr lang="fa-IR" b="1" dirty="0">
                <a:cs typeface="B Titr" panose="00000700000000000000" pitchFamily="2" charset="-78"/>
              </a:rPr>
              <a:t> </a:t>
            </a:r>
            <a:r>
              <a:rPr lang="fa-IR" b="1" dirty="0">
                <a:solidFill>
                  <a:srgbClr val="6600CC"/>
                </a:solidFill>
                <a:cs typeface="B Titr" panose="00000700000000000000" pitchFamily="2" charset="-78"/>
              </a:rPr>
              <a:t>10- تنظیم منابع و مآخذ  و کنترل مطالب از نظر دقت نوشتاری</a:t>
            </a:r>
          </a:p>
          <a:p>
            <a:pPr marL="177800" indent="-177800" algn="r" rtl="1">
              <a:lnSpc>
                <a:spcPct val="80000"/>
              </a:lnSpc>
              <a:buNone/>
            </a:pPr>
            <a:r>
              <a:rPr lang="fa-IR" b="1" dirty="0">
                <a:cs typeface="B Zar" panose="00000400000000000000" pitchFamily="2" charset="-78"/>
              </a:rPr>
              <a:t> </a:t>
            </a:r>
            <a:r>
              <a:rPr lang="fa-IR" dirty="0">
                <a:cs typeface="B Zar" panose="00000400000000000000" pitchFamily="2" charset="-78"/>
              </a:rPr>
              <a:t>- از نظر پانوشت ها ، نقل قول ، ارجاع</a:t>
            </a:r>
          </a:p>
          <a:p>
            <a:pPr marL="177800" indent="-177800" algn="r" rtl="1">
              <a:lnSpc>
                <a:spcPct val="80000"/>
              </a:lnSpc>
              <a:buNone/>
            </a:pPr>
            <a:r>
              <a:rPr lang="fa-IR" dirty="0">
                <a:cs typeface="B Zar" panose="00000400000000000000" pitchFamily="2" charset="-78"/>
              </a:rPr>
              <a:t> - از نظر خط فارسی و شیوه نگارش ، ساده نویسی ، زیبا نویسی ، نقطه گذاری                </a:t>
            </a:r>
          </a:p>
          <a:p>
            <a:pPr marL="177800" indent="-177800" algn="r" rtl="1">
              <a:lnSpc>
                <a:spcPct val="80000"/>
              </a:lnSpc>
              <a:buNone/>
            </a:pPr>
            <a:r>
              <a:rPr lang="fa-IR" b="1" dirty="0">
                <a:solidFill>
                  <a:srgbClr val="6600CC"/>
                </a:solidFill>
                <a:cs typeface="B Titr" panose="00000700000000000000" pitchFamily="2" charset="-78"/>
              </a:rPr>
              <a:t>    11  - مناسب بودن آرایش گزارش </a:t>
            </a:r>
          </a:p>
          <a:p>
            <a:pPr marL="177800" indent="-177800" algn="r" rtl="1">
              <a:lnSpc>
                <a:spcPct val="80000"/>
              </a:lnSpc>
              <a:buNone/>
            </a:pPr>
            <a:r>
              <a:rPr lang="fa-IR" b="1" dirty="0">
                <a:cs typeface="B Zar" panose="00000400000000000000" pitchFamily="2" charset="-78"/>
              </a:rPr>
              <a:t> </a:t>
            </a:r>
            <a:r>
              <a:rPr lang="fa-IR" dirty="0">
                <a:cs typeface="B Zar" panose="00000400000000000000" pitchFamily="2" charset="-78"/>
              </a:rPr>
              <a:t>- صفحه بندی ها ، تهیه فهرست مطالب ، پیوست ها ، نوع تایپ و صفحه آرایی ، عنوان بندی ، پاراگراف ها ، شماره گذاری صفحه ها ، جلد گزارش ، نگارش روی جلد </a:t>
            </a:r>
            <a:endParaRPr lang="en-US" dirty="0">
              <a:cs typeface="B Zar" panose="00000400000000000000" pitchFamily="2" charset="-78"/>
            </a:endParaRPr>
          </a:p>
        </p:txBody>
      </p:sp>
      <p:sp>
        <p:nvSpPr>
          <p:cNvPr id="142340" name="AutoShape 4">
            <a:hlinkClick r:id="rId3"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86086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s.n.Amighi</a:t>
            </a:r>
          </a:p>
        </p:txBody>
      </p:sp>
      <p:sp>
        <p:nvSpPr>
          <p:cNvPr id="6" name="Slide Number Placeholder 5"/>
          <p:cNvSpPr>
            <a:spLocks noGrp="1"/>
          </p:cNvSpPr>
          <p:nvPr>
            <p:ph type="sldNum" sz="quarter" idx="12"/>
          </p:nvPr>
        </p:nvSpPr>
        <p:spPr/>
        <p:txBody>
          <a:bodyPr/>
          <a:lstStyle/>
          <a:p>
            <a:fld id="{96C8759B-EF97-4FE8-89B3-14E28CFA851C}" type="slidenum">
              <a:rPr lang="ar-SA"/>
              <a:pPr/>
              <a:t>29</a:t>
            </a:fld>
            <a:endParaRPr lang="en-US"/>
          </a:p>
        </p:txBody>
      </p:sp>
      <p:pic>
        <p:nvPicPr>
          <p:cNvPr id="146436" name="Picture 4" descr="91043551a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7197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C7F52F7-7858-42C4-9BA0-88726AA780CB}" type="slidenum">
              <a:rPr lang="ar-SA"/>
              <a:pPr/>
              <a:t>3</a:t>
            </a:fld>
            <a:endParaRPr lang="en-US"/>
          </a:p>
        </p:txBody>
      </p:sp>
      <p:sp>
        <p:nvSpPr>
          <p:cNvPr id="123907" name="Rectangle 3"/>
          <p:cNvSpPr>
            <a:spLocks noGrp="1" noChangeArrowheads="1"/>
          </p:cNvSpPr>
          <p:nvPr>
            <p:ph type="body" idx="1"/>
          </p:nvPr>
        </p:nvSpPr>
        <p:spPr>
          <a:xfrm>
            <a:off x="1981200" y="1843089"/>
            <a:ext cx="8229600" cy="4032609"/>
          </a:xfrm>
        </p:spPr>
        <p:txBody>
          <a:bodyPr>
            <a:normAutofit fontScale="77500" lnSpcReduction="20000"/>
          </a:bodyPr>
          <a:lstStyle/>
          <a:p>
            <a:pPr marL="514350" indent="-514350" algn="r" rtl="1">
              <a:buFont typeface="+mj-lt"/>
              <a:buAutoNum type="arabicPeriod"/>
            </a:pPr>
            <a:r>
              <a:rPr lang="fa-IR" dirty="0">
                <a:cs typeface="B Koodak" panose="00000700000000000000" pitchFamily="2" charset="-78"/>
              </a:rPr>
              <a:t>مورد علاقه </a:t>
            </a:r>
          </a:p>
          <a:p>
            <a:pPr marL="514350" indent="-514350" algn="r" rtl="1">
              <a:buFont typeface="+mj-lt"/>
              <a:buAutoNum type="arabicPeriod"/>
            </a:pPr>
            <a:r>
              <a:rPr lang="fa-IR" dirty="0" smtClean="0">
                <a:cs typeface="B Koodak" panose="00000700000000000000" pitchFamily="2" charset="-78"/>
              </a:rPr>
              <a:t>عینی و پژوهش </a:t>
            </a:r>
            <a:r>
              <a:rPr lang="fa-IR" dirty="0">
                <a:cs typeface="B Koodak" panose="00000700000000000000" pitchFamily="2" charset="-78"/>
              </a:rPr>
              <a:t>پذیر </a:t>
            </a:r>
          </a:p>
          <a:p>
            <a:pPr marL="514350" indent="-514350" algn="r" rtl="1">
              <a:buFont typeface="+mj-lt"/>
              <a:buAutoNum type="arabicPeriod"/>
            </a:pPr>
            <a:r>
              <a:rPr lang="fa-IR" dirty="0">
                <a:cs typeface="B Koodak" panose="00000700000000000000" pitchFamily="2" charset="-78"/>
              </a:rPr>
              <a:t>دارای اهمیت</a:t>
            </a:r>
          </a:p>
          <a:p>
            <a:pPr marL="514350" indent="-514350" algn="r" rtl="1">
              <a:buFont typeface="+mj-lt"/>
              <a:buAutoNum type="arabicPeriod"/>
            </a:pPr>
            <a:r>
              <a:rPr lang="fa-IR" dirty="0" smtClean="0">
                <a:cs typeface="B Koodak" panose="00000700000000000000" pitchFamily="2" charset="-78"/>
              </a:rPr>
              <a:t>دارای </a:t>
            </a:r>
            <a:r>
              <a:rPr lang="fa-IR" dirty="0">
                <a:cs typeface="B Koodak" panose="00000700000000000000" pitchFamily="2" charset="-78"/>
              </a:rPr>
              <a:t>منابع اطلاعاتی </a:t>
            </a:r>
            <a:r>
              <a:rPr lang="fa-IR" dirty="0" smtClean="0">
                <a:cs typeface="B Koodak" panose="00000700000000000000" pitchFamily="2" charset="-78"/>
              </a:rPr>
              <a:t>کافی</a:t>
            </a:r>
          </a:p>
          <a:p>
            <a:pPr marL="514350" indent="-514350" algn="r" rtl="1">
              <a:buFont typeface="+mj-lt"/>
              <a:buAutoNum type="arabicPeriod"/>
            </a:pPr>
            <a:r>
              <a:rPr lang="fa-IR" dirty="0" smtClean="0">
                <a:cs typeface="B Koodak" panose="00000700000000000000" pitchFamily="2" charset="-78"/>
              </a:rPr>
              <a:t>فشرده و کوتاه</a:t>
            </a:r>
          </a:p>
          <a:p>
            <a:pPr marL="514350" indent="-514350" algn="r" rtl="1">
              <a:buFont typeface="+mj-lt"/>
              <a:buAutoNum type="arabicPeriod"/>
            </a:pPr>
            <a:r>
              <a:rPr lang="fa-IR" dirty="0" smtClean="0">
                <a:cs typeface="B Koodak" panose="00000700000000000000" pitchFamily="2" charset="-78"/>
              </a:rPr>
              <a:t>نشان‌دهنده جنبه عملی</a:t>
            </a:r>
          </a:p>
          <a:p>
            <a:pPr marL="514350" indent="-514350" algn="r" rtl="1">
              <a:buFont typeface="+mj-lt"/>
              <a:buAutoNum type="arabicPeriod"/>
            </a:pPr>
            <a:r>
              <a:rPr lang="fa-IR" dirty="0" smtClean="0">
                <a:cs typeface="B Koodak" panose="00000700000000000000" pitchFamily="2" charset="-78"/>
              </a:rPr>
              <a:t>منطبق با ظرفیت‌ها</a:t>
            </a:r>
          </a:p>
          <a:p>
            <a:pPr marL="514350" indent="-514350" algn="r" rtl="1">
              <a:buFont typeface="+mj-lt"/>
              <a:buAutoNum type="arabicPeriod"/>
            </a:pPr>
            <a:r>
              <a:rPr lang="fa-IR" dirty="0" smtClean="0">
                <a:cs typeface="B Koodak" panose="00000700000000000000" pitchFamily="2" charset="-78"/>
              </a:rPr>
              <a:t>ساده و روشن</a:t>
            </a:r>
          </a:p>
          <a:p>
            <a:pPr marL="514350" indent="-514350" algn="r" rtl="1">
              <a:buFont typeface="+mj-lt"/>
              <a:buAutoNum type="arabicPeriod"/>
            </a:pPr>
            <a:r>
              <a:rPr lang="fa-IR" dirty="0" smtClean="0">
                <a:cs typeface="B Koodak" panose="00000700000000000000" pitchFamily="2" charset="-78"/>
              </a:rPr>
              <a:t>اخلاقی و حقوقی</a:t>
            </a:r>
          </a:p>
          <a:p>
            <a:pPr marL="514350" indent="-514350" algn="r" rtl="1">
              <a:buFont typeface="+mj-lt"/>
              <a:buAutoNum type="arabicPeriod"/>
            </a:pPr>
            <a:r>
              <a:rPr lang="fa-IR" dirty="0" smtClean="0">
                <a:cs typeface="B Koodak" panose="00000700000000000000" pitchFamily="2" charset="-78"/>
              </a:rPr>
              <a:t>مرتبط به شغل </a:t>
            </a:r>
            <a:r>
              <a:rPr lang="fa-IR" dirty="0" smtClean="0">
                <a:cs typeface="B Koodak" panose="00000700000000000000" pitchFamily="2" charset="-78"/>
              </a:rPr>
              <a:t>معلمی</a:t>
            </a:r>
            <a:endParaRPr lang="fa-IR" dirty="0" smtClean="0">
              <a:cs typeface="B Koodak" panose="00000700000000000000" pitchFamily="2" charset="-78"/>
            </a:endParaRPr>
          </a:p>
          <a:p>
            <a:pPr marL="514350" indent="-514350" algn="r" rtl="1">
              <a:buFont typeface="+mj-lt"/>
              <a:buAutoNum type="arabicPeriod"/>
            </a:pPr>
            <a:r>
              <a:rPr lang="fa-IR" dirty="0" smtClean="0">
                <a:cs typeface="B Koodak" panose="00000700000000000000" pitchFamily="2" charset="-78"/>
              </a:rPr>
              <a:t>کاربردی</a:t>
            </a:r>
          </a:p>
          <a:p>
            <a:pPr algn="r" rtl="1">
              <a:buFontTx/>
              <a:buChar char="-"/>
            </a:pPr>
            <a:endParaRPr lang="en-US" b="1" dirty="0">
              <a:cs typeface="B Koodak" panose="00000700000000000000" pitchFamily="2" charset="-78"/>
            </a:endParaRPr>
          </a:p>
        </p:txBody>
      </p:sp>
      <p:sp>
        <p:nvSpPr>
          <p:cNvPr id="123908" name="Rectangle 4"/>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a:r>
              <a:rPr lang="fa-IR">
                <a:cs typeface="B Titr" panose="00000700000000000000" pitchFamily="2" charset="-78"/>
              </a:rPr>
              <a:t>مرحله اول</a:t>
            </a:r>
            <a:endParaRPr lang="en-US">
              <a:cs typeface="B Titr" panose="00000700000000000000" pitchFamily="2" charset="-78"/>
            </a:endParaRPr>
          </a:p>
        </p:txBody>
      </p:sp>
      <p:sp>
        <p:nvSpPr>
          <p:cNvPr id="123909" name="WordArt 5"/>
          <p:cNvSpPr>
            <a:spLocks noChangeArrowheads="1" noChangeShapeType="1" noTextEdit="1"/>
          </p:cNvSpPr>
          <p:nvPr/>
        </p:nvSpPr>
        <p:spPr bwMode="auto">
          <a:xfrm>
            <a:off x="3287713" y="547689"/>
            <a:ext cx="6076950" cy="1152525"/>
          </a:xfrm>
          <a:prstGeom prst="rect">
            <a:avLst/>
          </a:prstGeom>
        </p:spPr>
        <p:txBody>
          <a:bodyPr wrap="none" fromWordArt="1">
            <a:prstTxWarp prst="textChevron">
              <a:avLst>
                <a:gd name="adj" fmla="val 44903"/>
              </a:avLst>
            </a:prstTxWarp>
          </a:bodyPr>
          <a:lstStyle/>
          <a:p>
            <a:pPr algn="ctr"/>
            <a:r>
              <a:rPr lang="fa-IR"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مشخص کردن موضوع و </a:t>
            </a:r>
            <a:r>
              <a:rPr lang="fa-IR" sz="3600"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زمینه پژوهش</a:t>
            </a:r>
            <a:endParaRPr lang="en-US"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Tree>
    <p:extLst>
      <p:ext uri="{BB962C8B-B14F-4D97-AF65-F5344CB8AC3E}">
        <p14:creationId xmlns:p14="http://schemas.microsoft.com/office/powerpoint/2010/main" val="150889447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23908"/>
                                        </p:tgtEl>
                                        <p:attrNameLst>
                                          <p:attrName>style.visibility</p:attrName>
                                        </p:attrNameLst>
                                      </p:cBhvr>
                                      <p:to>
                                        <p:strVal val="visible"/>
                                      </p:to>
                                    </p:set>
                                    <p:anim calcmode="lin" valueType="num">
                                      <p:cBhvr>
                                        <p:cTn id="7" dur="5000" fill="hold"/>
                                        <p:tgtEl>
                                          <p:spTgt spid="123908"/>
                                        </p:tgtEl>
                                        <p:attrNameLst>
                                          <p:attrName>ppt_w</p:attrName>
                                        </p:attrNameLst>
                                      </p:cBhvr>
                                      <p:tavLst>
                                        <p:tav tm="0" fmla="#ppt_w*sin(2.5*pi*$)">
                                          <p:val>
                                            <p:fltVal val="0"/>
                                          </p:val>
                                        </p:tav>
                                        <p:tav tm="100000">
                                          <p:val>
                                            <p:fltVal val="1"/>
                                          </p:val>
                                        </p:tav>
                                      </p:tavLst>
                                    </p:anim>
                                    <p:anim calcmode="lin" valueType="num">
                                      <p:cBhvr>
                                        <p:cTn id="8" dur="5000" fill="hold"/>
                                        <p:tgtEl>
                                          <p:spTgt spid="12390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explod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123909"/>
                                        </p:tgtEl>
                                        <p:attrNameLst>
                                          <p:attrName>style.visibility</p:attrName>
                                        </p:attrNameLst>
                                      </p:cBhvr>
                                      <p:to>
                                        <p:strVal val="visible"/>
                                      </p:to>
                                    </p:set>
                                    <p:animEffect transition="in" filter="fade">
                                      <p:cBhvr>
                                        <p:cTn id="13" dur="2000"/>
                                        <p:tgtEl>
                                          <p:spTgt spid="123909"/>
                                        </p:tgtEl>
                                      </p:cBhvr>
                                    </p:animEffect>
                                    <p:anim calcmode="lin" valueType="num">
                                      <p:cBhvr>
                                        <p:cTn id="14" dur="2000" fill="hold"/>
                                        <p:tgtEl>
                                          <p:spTgt spid="123909"/>
                                        </p:tgtEl>
                                        <p:attrNameLst>
                                          <p:attrName>style.rotation</p:attrName>
                                        </p:attrNameLst>
                                      </p:cBhvr>
                                      <p:tavLst>
                                        <p:tav tm="0">
                                          <p:val>
                                            <p:fltVal val="720"/>
                                          </p:val>
                                        </p:tav>
                                        <p:tav tm="100000">
                                          <p:val>
                                            <p:fltVal val="0"/>
                                          </p:val>
                                        </p:tav>
                                      </p:tavLst>
                                    </p:anim>
                                    <p:anim calcmode="lin" valueType="num">
                                      <p:cBhvr>
                                        <p:cTn id="15" dur="2000" fill="hold"/>
                                        <p:tgtEl>
                                          <p:spTgt spid="123909"/>
                                        </p:tgtEl>
                                        <p:attrNameLst>
                                          <p:attrName>ppt_h</p:attrName>
                                        </p:attrNameLst>
                                      </p:cBhvr>
                                      <p:tavLst>
                                        <p:tav tm="0">
                                          <p:val>
                                            <p:fltVal val="0"/>
                                          </p:val>
                                        </p:tav>
                                        <p:tav tm="100000">
                                          <p:val>
                                            <p:strVal val="#ppt_h"/>
                                          </p:val>
                                        </p:tav>
                                      </p:tavLst>
                                    </p:anim>
                                    <p:anim calcmode="lin" valueType="num">
                                      <p:cBhvr>
                                        <p:cTn id="16" dur="2000" fill="hold"/>
                                        <p:tgtEl>
                                          <p:spTgt spid="123909"/>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11"/>
                                            </p:cond>
                                          </p:stCondLst>
                                          <p:endCondLst>
                                            <p:cond evt="onStopAudio" delay="0">
                                              <p:tgtEl>
                                                <p:sldTgt/>
                                              </p:tgtEl>
                                            </p:cond>
                                          </p:endCondLst>
                                        </p:cTn>
                                        <p:tgtEl>
                                          <p:sndTgt r:embed="rId4" name="chimes.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23907">
                                            <p:txEl>
                                              <p:pRg st="0" end="0"/>
                                            </p:txEl>
                                          </p:spTgt>
                                        </p:tgtEl>
                                        <p:attrNameLst>
                                          <p:attrName>style.visibility</p:attrName>
                                        </p:attrNameLst>
                                      </p:cBhvr>
                                      <p:to>
                                        <p:strVal val="visible"/>
                                      </p:to>
                                    </p:set>
                                    <p:anim calcmode="discrete" valueType="clr">
                                      <p:cBhvr override="childStyle">
                                        <p:cTn id="21" dur="80"/>
                                        <p:tgtEl>
                                          <p:spTgt spid="12390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23907">
                                            <p:txEl>
                                              <p:pRg st="0" end="0"/>
                                            </p:txEl>
                                          </p:spTgt>
                                        </p:tgtEl>
                                        <p:attrNameLst>
                                          <p:attrName>fillcolor</p:attrName>
                                        </p:attrNameLst>
                                      </p:cBhvr>
                                      <p:tavLst>
                                        <p:tav tm="0">
                                          <p:val>
                                            <p:clrVal>
                                              <a:schemeClr val="accent2"/>
                                            </p:clrVal>
                                          </p:val>
                                        </p:tav>
                                        <p:tav tm="50000">
                                          <p:val>
                                            <p:clrVal>
                                              <a:schemeClr val="hlink"/>
                                            </p:clrVal>
                                          </p:val>
                                        </p:tav>
                                      </p:tavLst>
                                    </p:anim>
                                    <p:set>
                                      <p:cBhvr>
                                        <p:cTn id="23" dur="80"/>
                                        <p:tgtEl>
                                          <p:spTgt spid="123907">
                                            <p:txEl>
                                              <p:pRg st="0" end="0"/>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23907">
                                            <p:txEl>
                                              <p:pRg st="1" end="1"/>
                                            </p:txEl>
                                          </p:spTgt>
                                        </p:tgtEl>
                                        <p:attrNameLst>
                                          <p:attrName>style.visibility</p:attrName>
                                        </p:attrNameLst>
                                      </p:cBhvr>
                                      <p:to>
                                        <p:strVal val="visible"/>
                                      </p:to>
                                    </p:set>
                                    <p:anim calcmode="discrete" valueType="clr">
                                      <p:cBhvr override="childStyle">
                                        <p:cTn id="28" dur="80"/>
                                        <p:tgtEl>
                                          <p:spTgt spid="12390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23907">
                                            <p:txEl>
                                              <p:pRg st="1" end="1"/>
                                            </p:txEl>
                                          </p:spTgt>
                                        </p:tgtEl>
                                        <p:attrNameLst>
                                          <p:attrName>fillcolor</p:attrName>
                                        </p:attrNameLst>
                                      </p:cBhvr>
                                      <p:tavLst>
                                        <p:tav tm="0">
                                          <p:val>
                                            <p:clrVal>
                                              <a:schemeClr val="accent2"/>
                                            </p:clrVal>
                                          </p:val>
                                        </p:tav>
                                        <p:tav tm="50000">
                                          <p:val>
                                            <p:clrVal>
                                              <a:schemeClr val="hlink"/>
                                            </p:clrVal>
                                          </p:val>
                                        </p:tav>
                                      </p:tavLst>
                                    </p:anim>
                                    <p:set>
                                      <p:cBhvr>
                                        <p:cTn id="30" dur="80"/>
                                        <p:tgtEl>
                                          <p:spTgt spid="123907">
                                            <p:txEl>
                                              <p:pRg st="1" end="1"/>
                                            </p:txEl>
                                          </p:spTgt>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23907">
                                            <p:txEl>
                                              <p:pRg st="2" end="2"/>
                                            </p:txEl>
                                          </p:spTgt>
                                        </p:tgtEl>
                                        <p:attrNameLst>
                                          <p:attrName>style.visibility</p:attrName>
                                        </p:attrNameLst>
                                      </p:cBhvr>
                                      <p:to>
                                        <p:strVal val="visible"/>
                                      </p:to>
                                    </p:set>
                                    <p:anim calcmode="discrete" valueType="clr">
                                      <p:cBhvr override="childStyle">
                                        <p:cTn id="35" dur="80"/>
                                        <p:tgtEl>
                                          <p:spTgt spid="12390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23907">
                                            <p:txEl>
                                              <p:pRg st="2" end="2"/>
                                            </p:txEl>
                                          </p:spTgt>
                                        </p:tgtEl>
                                        <p:attrNameLst>
                                          <p:attrName>fillcolor</p:attrName>
                                        </p:attrNameLst>
                                      </p:cBhvr>
                                      <p:tavLst>
                                        <p:tav tm="0">
                                          <p:val>
                                            <p:clrVal>
                                              <a:schemeClr val="accent2"/>
                                            </p:clrVal>
                                          </p:val>
                                        </p:tav>
                                        <p:tav tm="50000">
                                          <p:val>
                                            <p:clrVal>
                                              <a:schemeClr val="hlink"/>
                                            </p:clrVal>
                                          </p:val>
                                        </p:tav>
                                      </p:tavLst>
                                    </p:anim>
                                    <p:set>
                                      <p:cBhvr>
                                        <p:cTn id="37" dur="80"/>
                                        <p:tgtEl>
                                          <p:spTgt spid="123907">
                                            <p:txEl>
                                              <p:pRg st="2" end="2"/>
                                            </p:txEl>
                                          </p:spTgt>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123907">
                                            <p:txEl>
                                              <p:pRg st="3" end="3"/>
                                            </p:txEl>
                                          </p:spTgt>
                                        </p:tgtEl>
                                        <p:attrNameLst>
                                          <p:attrName>style.visibility</p:attrName>
                                        </p:attrNameLst>
                                      </p:cBhvr>
                                      <p:to>
                                        <p:strVal val="visible"/>
                                      </p:to>
                                    </p:set>
                                    <p:anim calcmode="discrete" valueType="clr">
                                      <p:cBhvr override="childStyle">
                                        <p:cTn id="42" dur="80"/>
                                        <p:tgtEl>
                                          <p:spTgt spid="12390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23907">
                                            <p:txEl>
                                              <p:pRg st="3" end="3"/>
                                            </p:txEl>
                                          </p:spTgt>
                                        </p:tgtEl>
                                        <p:attrNameLst>
                                          <p:attrName>fillcolor</p:attrName>
                                        </p:attrNameLst>
                                      </p:cBhvr>
                                      <p:tavLst>
                                        <p:tav tm="0">
                                          <p:val>
                                            <p:clrVal>
                                              <a:schemeClr val="accent2"/>
                                            </p:clrVal>
                                          </p:val>
                                        </p:tav>
                                        <p:tav tm="50000">
                                          <p:val>
                                            <p:clrVal>
                                              <a:schemeClr val="hlink"/>
                                            </p:clrVal>
                                          </p:val>
                                        </p:tav>
                                      </p:tavLst>
                                    </p:anim>
                                    <p:set>
                                      <p:cBhvr>
                                        <p:cTn id="44" dur="80"/>
                                        <p:tgtEl>
                                          <p:spTgt spid="123907">
                                            <p:txEl>
                                              <p:pRg st="3" end="3"/>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123907">
                                            <p:txEl>
                                              <p:pRg st="4" end="4"/>
                                            </p:txEl>
                                          </p:spTgt>
                                        </p:tgtEl>
                                        <p:attrNameLst>
                                          <p:attrName>style.visibility</p:attrName>
                                        </p:attrNameLst>
                                      </p:cBhvr>
                                      <p:to>
                                        <p:strVal val="visible"/>
                                      </p:to>
                                    </p:set>
                                    <p:anim calcmode="discrete" valueType="clr">
                                      <p:cBhvr override="childStyle">
                                        <p:cTn id="49" dur="80"/>
                                        <p:tgtEl>
                                          <p:spTgt spid="12390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123907">
                                            <p:txEl>
                                              <p:pRg st="4" end="4"/>
                                            </p:txEl>
                                          </p:spTgt>
                                        </p:tgtEl>
                                        <p:attrNameLst>
                                          <p:attrName>fillcolor</p:attrName>
                                        </p:attrNameLst>
                                      </p:cBhvr>
                                      <p:tavLst>
                                        <p:tav tm="0">
                                          <p:val>
                                            <p:clrVal>
                                              <a:schemeClr val="accent2"/>
                                            </p:clrVal>
                                          </p:val>
                                        </p:tav>
                                        <p:tav tm="50000">
                                          <p:val>
                                            <p:clrVal>
                                              <a:schemeClr val="hlink"/>
                                            </p:clrVal>
                                          </p:val>
                                        </p:tav>
                                      </p:tavLst>
                                    </p:anim>
                                    <p:set>
                                      <p:cBhvr>
                                        <p:cTn id="51" dur="80"/>
                                        <p:tgtEl>
                                          <p:spTgt spid="123907">
                                            <p:txEl>
                                              <p:pRg st="4" end="4"/>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123907">
                                            <p:txEl>
                                              <p:pRg st="5" end="5"/>
                                            </p:txEl>
                                          </p:spTgt>
                                        </p:tgtEl>
                                        <p:attrNameLst>
                                          <p:attrName>style.visibility</p:attrName>
                                        </p:attrNameLst>
                                      </p:cBhvr>
                                      <p:to>
                                        <p:strVal val="visible"/>
                                      </p:to>
                                    </p:set>
                                    <p:anim calcmode="discrete" valueType="clr">
                                      <p:cBhvr override="childStyle">
                                        <p:cTn id="56" dur="80"/>
                                        <p:tgtEl>
                                          <p:spTgt spid="12390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123907">
                                            <p:txEl>
                                              <p:pRg st="5" end="5"/>
                                            </p:txEl>
                                          </p:spTgt>
                                        </p:tgtEl>
                                        <p:attrNameLst>
                                          <p:attrName>fillcolor</p:attrName>
                                        </p:attrNameLst>
                                      </p:cBhvr>
                                      <p:tavLst>
                                        <p:tav tm="0">
                                          <p:val>
                                            <p:clrVal>
                                              <a:schemeClr val="accent2"/>
                                            </p:clrVal>
                                          </p:val>
                                        </p:tav>
                                        <p:tav tm="50000">
                                          <p:val>
                                            <p:clrVal>
                                              <a:schemeClr val="hlink"/>
                                            </p:clrVal>
                                          </p:val>
                                        </p:tav>
                                      </p:tavLst>
                                    </p:anim>
                                    <p:set>
                                      <p:cBhvr>
                                        <p:cTn id="58" dur="80"/>
                                        <p:tgtEl>
                                          <p:spTgt spid="123907">
                                            <p:txEl>
                                              <p:pRg st="5" end="5"/>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grpId="0" nodeType="clickEffect">
                                  <p:stCondLst>
                                    <p:cond delay="0"/>
                                  </p:stCondLst>
                                  <p:iterate type="lt">
                                    <p:tmPct val="50000"/>
                                  </p:iterate>
                                  <p:childTnLst>
                                    <p:set>
                                      <p:cBhvr>
                                        <p:cTn id="62" dur="1" fill="hold">
                                          <p:stCondLst>
                                            <p:cond delay="0"/>
                                          </p:stCondLst>
                                        </p:cTn>
                                        <p:tgtEl>
                                          <p:spTgt spid="123907">
                                            <p:txEl>
                                              <p:pRg st="6" end="6"/>
                                            </p:txEl>
                                          </p:spTgt>
                                        </p:tgtEl>
                                        <p:attrNameLst>
                                          <p:attrName>style.visibility</p:attrName>
                                        </p:attrNameLst>
                                      </p:cBhvr>
                                      <p:to>
                                        <p:strVal val="visible"/>
                                      </p:to>
                                    </p:set>
                                    <p:anim calcmode="discrete" valueType="clr">
                                      <p:cBhvr override="childStyle">
                                        <p:cTn id="63" dur="80"/>
                                        <p:tgtEl>
                                          <p:spTgt spid="123907">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123907">
                                            <p:txEl>
                                              <p:pRg st="6" end="6"/>
                                            </p:txEl>
                                          </p:spTgt>
                                        </p:tgtEl>
                                        <p:attrNameLst>
                                          <p:attrName>fillcolor</p:attrName>
                                        </p:attrNameLst>
                                      </p:cBhvr>
                                      <p:tavLst>
                                        <p:tav tm="0">
                                          <p:val>
                                            <p:clrVal>
                                              <a:schemeClr val="accent2"/>
                                            </p:clrVal>
                                          </p:val>
                                        </p:tav>
                                        <p:tav tm="50000">
                                          <p:val>
                                            <p:clrVal>
                                              <a:schemeClr val="hlink"/>
                                            </p:clrVal>
                                          </p:val>
                                        </p:tav>
                                      </p:tavLst>
                                    </p:anim>
                                    <p:set>
                                      <p:cBhvr>
                                        <p:cTn id="65" dur="80"/>
                                        <p:tgtEl>
                                          <p:spTgt spid="123907">
                                            <p:txEl>
                                              <p:pRg st="6" end="6"/>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grpId="0" nodeType="clickEffect">
                                  <p:stCondLst>
                                    <p:cond delay="0"/>
                                  </p:stCondLst>
                                  <p:iterate type="lt">
                                    <p:tmPct val="50000"/>
                                  </p:iterate>
                                  <p:childTnLst>
                                    <p:set>
                                      <p:cBhvr>
                                        <p:cTn id="69" dur="1" fill="hold">
                                          <p:stCondLst>
                                            <p:cond delay="0"/>
                                          </p:stCondLst>
                                        </p:cTn>
                                        <p:tgtEl>
                                          <p:spTgt spid="123907">
                                            <p:txEl>
                                              <p:pRg st="7" end="7"/>
                                            </p:txEl>
                                          </p:spTgt>
                                        </p:tgtEl>
                                        <p:attrNameLst>
                                          <p:attrName>style.visibility</p:attrName>
                                        </p:attrNameLst>
                                      </p:cBhvr>
                                      <p:to>
                                        <p:strVal val="visible"/>
                                      </p:to>
                                    </p:set>
                                    <p:anim calcmode="discrete" valueType="clr">
                                      <p:cBhvr override="childStyle">
                                        <p:cTn id="70" dur="80"/>
                                        <p:tgtEl>
                                          <p:spTgt spid="123907">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123907">
                                            <p:txEl>
                                              <p:pRg st="7" end="7"/>
                                            </p:txEl>
                                          </p:spTgt>
                                        </p:tgtEl>
                                        <p:attrNameLst>
                                          <p:attrName>fillcolor</p:attrName>
                                        </p:attrNameLst>
                                      </p:cBhvr>
                                      <p:tavLst>
                                        <p:tav tm="0">
                                          <p:val>
                                            <p:clrVal>
                                              <a:schemeClr val="accent2"/>
                                            </p:clrVal>
                                          </p:val>
                                        </p:tav>
                                        <p:tav tm="50000">
                                          <p:val>
                                            <p:clrVal>
                                              <a:schemeClr val="hlink"/>
                                            </p:clrVal>
                                          </p:val>
                                        </p:tav>
                                      </p:tavLst>
                                    </p:anim>
                                    <p:set>
                                      <p:cBhvr>
                                        <p:cTn id="72" dur="80"/>
                                        <p:tgtEl>
                                          <p:spTgt spid="123907">
                                            <p:txEl>
                                              <p:pRg st="7" end="7"/>
                                            </p:tx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grpId="0" nodeType="clickEffect">
                                  <p:stCondLst>
                                    <p:cond delay="0"/>
                                  </p:stCondLst>
                                  <p:iterate type="lt">
                                    <p:tmPct val="50000"/>
                                  </p:iterate>
                                  <p:childTnLst>
                                    <p:set>
                                      <p:cBhvr>
                                        <p:cTn id="76" dur="1" fill="hold">
                                          <p:stCondLst>
                                            <p:cond delay="0"/>
                                          </p:stCondLst>
                                        </p:cTn>
                                        <p:tgtEl>
                                          <p:spTgt spid="123907">
                                            <p:txEl>
                                              <p:pRg st="8" end="8"/>
                                            </p:txEl>
                                          </p:spTgt>
                                        </p:tgtEl>
                                        <p:attrNameLst>
                                          <p:attrName>style.visibility</p:attrName>
                                        </p:attrNameLst>
                                      </p:cBhvr>
                                      <p:to>
                                        <p:strVal val="visible"/>
                                      </p:to>
                                    </p:set>
                                    <p:anim calcmode="discrete" valueType="clr">
                                      <p:cBhvr override="childStyle">
                                        <p:cTn id="77" dur="80"/>
                                        <p:tgtEl>
                                          <p:spTgt spid="123907">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123907">
                                            <p:txEl>
                                              <p:pRg st="8" end="8"/>
                                            </p:txEl>
                                          </p:spTgt>
                                        </p:tgtEl>
                                        <p:attrNameLst>
                                          <p:attrName>fillcolor</p:attrName>
                                        </p:attrNameLst>
                                      </p:cBhvr>
                                      <p:tavLst>
                                        <p:tav tm="0">
                                          <p:val>
                                            <p:clrVal>
                                              <a:schemeClr val="accent2"/>
                                            </p:clrVal>
                                          </p:val>
                                        </p:tav>
                                        <p:tav tm="50000">
                                          <p:val>
                                            <p:clrVal>
                                              <a:schemeClr val="hlink"/>
                                            </p:clrVal>
                                          </p:val>
                                        </p:tav>
                                      </p:tavLst>
                                    </p:anim>
                                    <p:set>
                                      <p:cBhvr>
                                        <p:cTn id="79" dur="80"/>
                                        <p:tgtEl>
                                          <p:spTgt spid="123907">
                                            <p:txEl>
                                              <p:pRg st="8" end="8"/>
                                            </p:txEl>
                                          </p:spTgt>
                                        </p:tgtEl>
                                        <p:attrNameLst>
                                          <p:attrName>fill.type</p:attrName>
                                        </p:attrNameLst>
                                      </p:cBhvr>
                                      <p:to>
                                        <p:strVal val="solid"/>
                                      </p:to>
                                    </p:se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grpId="0" nodeType="clickEffect">
                                  <p:stCondLst>
                                    <p:cond delay="0"/>
                                  </p:stCondLst>
                                  <p:iterate type="lt">
                                    <p:tmPct val="50000"/>
                                  </p:iterate>
                                  <p:childTnLst>
                                    <p:set>
                                      <p:cBhvr>
                                        <p:cTn id="83" dur="1" fill="hold">
                                          <p:stCondLst>
                                            <p:cond delay="0"/>
                                          </p:stCondLst>
                                        </p:cTn>
                                        <p:tgtEl>
                                          <p:spTgt spid="123907">
                                            <p:txEl>
                                              <p:pRg st="9" end="9"/>
                                            </p:txEl>
                                          </p:spTgt>
                                        </p:tgtEl>
                                        <p:attrNameLst>
                                          <p:attrName>style.visibility</p:attrName>
                                        </p:attrNameLst>
                                      </p:cBhvr>
                                      <p:to>
                                        <p:strVal val="visible"/>
                                      </p:to>
                                    </p:set>
                                    <p:anim calcmode="discrete" valueType="clr">
                                      <p:cBhvr override="childStyle">
                                        <p:cTn id="84" dur="80"/>
                                        <p:tgtEl>
                                          <p:spTgt spid="123907">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123907">
                                            <p:txEl>
                                              <p:pRg st="9" end="9"/>
                                            </p:txEl>
                                          </p:spTgt>
                                        </p:tgtEl>
                                        <p:attrNameLst>
                                          <p:attrName>fillcolor</p:attrName>
                                        </p:attrNameLst>
                                      </p:cBhvr>
                                      <p:tavLst>
                                        <p:tav tm="0">
                                          <p:val>
                                            <p:clrVal>
                                              <a:schemeClr val="accent2"/>
                                            </p:clrVal>
                                          </p:val>
                                        </p:tav>
                                        <p:tav tm="50000">
                                          <p:val>
                                            <p:clrVal>
                                              <a:schemeClr val="hlink"/>
                                            </p:clrVal>
                                          </p:val>
                                        </p:tav>
                                      </p:tavLst>
                                    </p:anim>
                                    <p:set>
                                      <p:cBhvr>
                                        <p:cTn id="86" dur="80"/>
                                        <p:tgtEl>
                                          <p:spTgt spid="123907">
                                            <p:txEl>
                                              <p:pRg st="9" end="9"/>
                                            </p:txEl>
                                          </p:spTgt>
                                        </p:tgtEl>
                                        <p:attrNameLst>
                                          <p:attrName>fill.type</p:attrName>
                                        </p:attrNameLst>
                                      </p:cBhvr>
                                      <p:to>
                                        <p:strVal val="solid"/>
                                      </p:to>
                                    </p:set>
                                  </p:childTnLst>
                                </p:cTn>
                              </p:par>
                            </p:childTnLst>
                          </p:cTn>
                        </p:par>
                      </p:childTnLst>
                    </p:cTn>
                  </p:par>
                  <p:par>
                    <p:cTn id="87" fill="hold">
                      <p:stCondLst>
                        <p:cond delay="indefinite"/>
                      </p:stCondLst>
                      <p:childTnLst>
                        <p:par>
                          <p:cTn id="88" fill="hold">
                            <p:stCondLst>
                              <p:cond delay="0"/>
                            </p:stCondLst>
                            <p:childTnLst>
                              <p:par>
                                <p:cTn id="89" presetID="27" presetClass="entr" presetSubtype="0" fill="hold" grpId="0" nodeType="clickEffect">
                                  <p:stCondLst>
                                    <p:cond delay="0"/>
                                  </p:stCondLst>
                                  <p:iterate type="lt">
                                    <p:tmPct val="50000"/>
                                  </p:iterate>
                                  <p:childTnLst>
                                    <p:set>
                                      <p:cBhvr>
                                        <p:cTn id="90" dur="1" fill="hold">
                                          <p:stCondLst>
                                            <p:cond delay="0"/>
                                          </p:stCondLst>
                                        </p:cTn>
                                        <p:tgtEl>
                                          <p:spTgt spid="123907">
                                            <p:txEl>
                                              <p:pRg st="10" end="10"/>
                                            </p:txEl>
                                          </p:spTgt>
                                        </p:tgtEl>
                                        <p:attrNameLst>
                                          <p:attrName>style.visibility</p:attrName>
                                        </p:attrNameLst>
                                      </p:cBhvr>
                                      <p:to>
                                        <p:strVal val="visible"/>
                                      </p:to>
                                    </p:set>
                                    <p:anim calcmode="discrete" valueType="clr">
                                      <p:cBhvr override="childStyle">
                                        <p:cTn id="91" dur="80"/>
                                        <p:tgtEl>
                                          <p:spTgt spid="123907">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2" dur="80"/>
                                        <p:tgtEl>
                                          <p:spTgt spid="123907">
                                            <p:txEl>
                                              <p:pRg st="10" end="10"/>
                                            </p:txEl>
                                          </p:spTgt>
                                        </p:tgtEl>
                                        <p:attrNameLst>
                                          <p:attrName>fillcolor</p:attrName>
                                        </p:attrNameLst>
                                      </p:cBhvr>
                                      <p:tavLst>
                                        <p:tav tm="0">
                                          <p:val>
                                            <p:clrVal>
                                              <a:schemeClr val="accent2"/>
                                            </p:clrVal>
                                          </p:val>
                                        </p:tav>
                                        <p:tav tm="50000">
                                          <p:val>
                                            <p:clrVal>
                                              <a:schemeClr val="hlink"/>
                                            </p:clrVal>
                                          </p:val>
                                        </p:tav>
                                      </p:tavLst>
                                    </p:anim>
                                    <p:set>
                                      <p:cBhvr>
                                        <p:cTn id="93" dur="80"/>
                                        <p:tgtEl>
                                          <p:spTgt spid="123907">
                                            <p:txEl>
                                              <p:pRg st="10" end="1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build="p"/>
      <p:bldP spid="123908" grpId="0" animBg="1"/>
      <p:bldP spid="12390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4"/>
          <p:cNvSpPr>
            <a:spLocks noGrp="1" noChangeArrowheads="1"/>
          </p:cNvSpPr>
          <p:nvPr>
            <p:ph type="ftr" sz="quarter" idx="4294967295"/>
          </p:nvPr>
        </p:nvSpPr>
        <p:spPr>
          <a:xfrm>
            <a:off x="4648200" y="6248400"/>
            <a:ext cx="2895600" cy="457200"/>
          </a:xfrm>
          <a:prstGeom prst="rect">
            <a:avLst/>
          </a:prstGeom>
        </p:spPr>
        <p:txBody>
          <a:bodyPr/>
          <a:lstStyle/>
          <a:p>
            <a:r>
              <a:rPr lang="en-US"/>
              <a:t>s.n.Amighi</a:t>
            </a:r>
          </a:p>
        </p:txBody>
      </p:sp>
      <p:sp>
        <p:nvSpPr>
          <p:cNvPr id="6" name="Rectangle 25"/>
          <p:cNvSpPr>
            <a:spLocks noGrp="1" noChangeArrowheads="1"/>
          </p:cNvSpPr>
          <p:nvPr>
            <p:ph type="sldNum" sz="quarter" idx="4294967295"/>
          </p:nvPr>
        </p:nvSpPr>
        <p:spPr>
          <a:xfrm>
            <a:off x="8077200" y="6248400"/>
            <a:ext cx="2133600" cy="457200"/>
          </a:xfrm>
          <a:prstGeom prst="rect">
            <a:avLst/>
          </a:prstGeom>
        </p:spPr>
        <p:txBody>
          <a:bodyPr/>
          <a:lstStyle/>
          <a:p>
            <a:fld id="{6CA23E45-3E15-46D8-ABCF-46890A85E1A9}" type="slidenum">
              <a:rPr lang="ar-SA"/>
              <a:pPr/>
              <a:t>30</a:t>
            </a:fld>
            <a:endParaRPr lang="en-US"/>
          </a:p>
        </p:txBody>
      </p:sp>
      <p:pic>
        <p:nvPicPr>
          <p:cNvPr id="156675" name="Picture 3" descr="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56674" name="WordArt 2"/>
          <p:cNvSpPr>
            <a:spLocks noChangeArrowheads="1" noChangeShapeType="1" noTextEdit="1"/>
          </p:cNvSpPr>
          <p:nvPr/>
        </p:nvSpPr>
        <p:spPr bwMode="auto">
          <a:xfrm>
            <a:off x="2711450" y="1195389"/>
            <a:ext cx="7651750" cy="4429125"/>
          </a:xfrm>
          <a:prstGeom prst="rect">
            <a:avLst/>
          </a:prstGeom>
        </p:spPr>
        <p:txBody>
          <a:bodyPr wrap="none" fromWordArt="1">
            <a:prstTxWarp prst="textPlain">
              <a:avLst>
                <a:gd name="adj" fmla="val 43861"/>
              </a:avLst>
            </a:prstTxWarp>
          </a:bodyPr>
          <a:lstStyle/>
          <a:p>
            <a:pPr algn="ctr"/>
            <a:r>
              <a:rPr lang="fa-IR" sz="40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cs typeface="B Titr" panose="00000700000000000000" pitchFamily="2" charset="-78"/>
              </a:rPr>
              <a:t>اگر نيت ما كاراساسي و درازمدت است،</a:t>
            </a:r>
          </a:p>
          <a:p>
            <a:pPr algn="ctr"/>
            <a:endParaRPr lang="fa-IR" sz="40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cs typeface="B Titr" panose="00000700000000000000" pitchFamily="2" charset="-78"/>
            </a:endParaRPr>
          </a:p>
          <a:p>
            <a:pPr algn="ctr"/>
            <a:r>
              <a:rPr lang="fa-IR" sz="40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cs typeface="B Titr" panose="00000700000000000000" pitchFamily="2" charset="-78"/>
              </a:rPr>
              <a:t> بايد انسان سازي كنيم و نيروي متخصص تربيت كنيم.</a:t>
            </a:r>
          </a:p>
          <a:p>
            <a:pPr algn="ctr"/>
            <a:endParaRPr lang="fa-IR" sz="40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cs typeface="B Titr" panose="00000700000000000000" pitchFamily="2" charset="-78"/>
            </a:endParaRPr>
          </a:p>
          <a:p>
            <a:pPr algn="ctr"/>
            <a:r>
              <a:rPr lang="fa-IR" sz="40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cs typeface="B Titr" panose="00000700000000000000" pitchFamily="2" charset="-78"/>
              </a:rPr>
              <a:t>                                     «اميـركبيــر»</a:t>
            </a:r>
            <a:endParaRPr lang="en-US" sz="40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cs typeface="B Titr" panose="00000700000000000000" pitchFamily="2" charset="-78"/>
            </a:endParaRPr>
          </a:p>
        </p:txBody>
      </p:sp>
    </p:spTree>
    <p:extLst>
      <p:ext uri="{BB962C8B-B14F-4D97-AF65-F5344CB8AC3E}">
        <p14:creationId xmlns:p14="http://schemas.microsoft.com/office/powerpoint/2010/main" val="3395606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56674"/>
                                        </p:tgtEl>
                                        <p:attrNameLst>
                                          <p:attrName>style.visibility</p:attrName>
                                        </p:attrNameLst>
                                      </p:cBhvr>
                                      <p:to>
                                        <p:strVal val="visible"/>
                                      </p:to>
                                    </p:set>
                                    <p:animEffect transition="in" filter="fade">
                                      <p:cBhvr>
                                        <p:cTn id="7" dur="1600" decel="100000"/>
                                        <p:tgtEl>
                                          <p:spTgt spid="156674"/>
                                        </p:tgtEl>
                                      </p:cBhvr>
                                    </p:animEffect>
                                    <p:anim calcmode="lin" valueType="num">
                                      <p:cBhvr>
                                        <p:cTn id="8" dur="1600" decel="100000" fill="hold"/>
                                        <p:tgtEl>
                                          <p:spTgt spid="156674"/>
                                        </p:tgtEl>
                                        <p:attrNameLst>
                                          <p:attrName>style.rotation</p:attrName>
                                        </p:attrNameLst>
                                      </p:cBhvr>
                                      <p:tavLst>
                                        <p:tav tm="0">
                                          <p:val>
                                            <p:fltVal val="-90"/>
                                          </p:val>
                                        </p:tav>
                                        <p:tav tm="100000">
                                          <p:val>
                                            <p:fltVal val="0"/>
                                          </p:val>
                                        </p:tav>
                                      </p:tavLst>
                                    </p:anim>
                                    <p:anim calcmode="lin" valueType="num">
                                      <p:cBhvr>
                                        <p:cTn id="9" dur="1600" decel="100000" fill="hold"/>
                                        <p:tgtEl>
                                          <p:spTgt spid="156674"/>
                                        </p:tgtEl>
                                        <p:attrNameLst>
                                          <p:attrName>ppt_x</p:attrName>
                                        </p:attrNameLst>
                                      </p:cBhvr>
                                      <p:tavLst>
                                        <p:tav tm="0">
                                          <p:val>
                                            <p:strVal val="#ppt_x+0.4"/>
                                          </p:val>
                                        </p:tav>
                                        <p:tav tm="100000">
                                          <p:val>
                                            <p:strVal val="#ppt_x-0.05"/>
                                          </p:val>
                                        </p:tav>
                                      </p:tavLst>
                                    </p:anim>
                                    <p:anim calcmode="lin" valueType="num">
                                      <p:cBhvr>
                                        <p:cTn id="10" dur="1600" decel="100000" fill="hold"/>
                                        <p:tgtEl>
                                          <p:spTgt spid="156674"/>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156674"/>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15667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p:txBody>
          <a:bodyPr/>
          <a:lstStyle/>
          <a:p>
            <a:r>
              <a:rPr lang="en-US"/>
              <a:t>s.n.Amighi</a:t>
            </a:r>
          </a:p>
        </p:txBody>
      </p:sp>
      <p:sp>
        <p:nvSpPr>
          <p:cNvPr id="10" name="Slide Number Placeholder 5"/>
          <p:cNvSpPr>
            <a:spLocks noGrp="1"/>
          </p:cNvSpPr>
          <p:nvPr>
            <p:ph type="sldNum" sz="quarter" idx="12"/>
          </p:nvPr>
        </p:nvSpPr>
        <p:spPr/>
        <p:txBody>
          <a:bodyPr/>
          <a:lstStyle/>
          <a:p>
            <a:fld id="{51BCADD0-E63E-48A7-9AB7-86676F2F27CD}" type="slidenum">
              <a:rPr lang="ar-SA"/>
              <a:pPr/>
              <a:t>31</a:t>
            </a:fld>
            <a:endParaRPr lang="en-US"/>
          </a:p>
        </p:txBody>
      </p:sp>
      <p:sp>
        <p:nvSpPr>
          <p:cNvPr id="143364" name="WordArt 4"/>
          <p:cNvSpPr>
            <a:spLocks noChangeArrowheads="1" noChangeShapeType="1" noTextEdit="1"/>
          </p:cNvSpPr>
          <p:nvPr/>
        </p:nvSpPr>
        <p:spPr bwMode="auto">
          <a:xfrm>
            <a:off x="3863975" y="71439"/>
            <a:ext cx="3886200" cy="1557337"/>
          </a:xfrm>
          <a:prstGeom prst="rect">
            <a:avLst/>
          </a:prstGeom>
        </p:spPr>
        <p:txBody>
          <a:bodyPr wrap="none" fromWordArt="1">
            <a:prstTxWarp prst="textChevron">
              <a:avLst>
                <a:gd name="adj" fmla="val 48130"/>
              </a:avLst>
            </a:prstTxWarp>
          </a:bodyPr>
          <a:lstStyle/>
          <a:p>
            <a:pPr algn="ctr"/>
            <a:r>
              <a:rPr lang="fa-IR"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ساختار یک </a:t>
            </a:r>
            <a:r>
              <a:rPr lang="fa-IR" sz="3600"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کنش پژوهی</a:t>
            </a:r>
            <a:endParaRPr lang="en-US"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
        <p:nvSpPr>
          <p:cNvPr id="143366" name="AutoShape 6"/>
          <p:cNvSpPr>
            <a:spLocks/>
          </p:cNvSpPr>
          <p:nvPr/>
        </p:nvSpPr>
        <p:spPr bwMode="auto">
          <a:xfrm>
            <a:off x="9694864" y="1628776"/>
            <a:ext cx="217487" cy="2232025"/>
          </a:xfrm>
          <a:prstGeom prst="rightBrace">
            <a:avLst>
              <a:gd name="adj1" fmla="val 119067"/>
              <a:gd name="adj2" fmla="val 4934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367" name="Rectangle 7"/>
          <p:cNvSpPr>
            <a:spLocks noChangeArrowheads="1"/>
          </p:cNvSpPr>
          <p:nvPr/>
        </p:nvSpPr>
        <p:spPr bwMode="auto">
          <a:xfrm>
            <a:off x="2640014" y="1700213"/>
            <a:ext cx="6891337" cy="2089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fa-IR" sz="2200">
                <a:cs typeface="B Lotus" panose="00000400000000000000" pitchFamily="2" charset="-78"/>
              </a:rPr>
              <a:t>1- صفحه عنوان (عنوان پزوهش ، نام ونام خانوادگی پژوهشگر ، محل خدمت</a:t>
            </a:r>
          </a:p>
          <a:p>
            <a:r>
              <a:rPr lang="fa-IR" sz="2200">
                <a:cs typeface="B Lotus" panose="00000400000000000000" pitchFamily="2" charset="-78"/>
              </a:rPr>
              <a:t> پژوهشگر ، دوره تحصیلی که تدرس می کند ، تاریخ ارایه گزارش )</a:t>
            </a:r>
          </a:p>
          <a:p>
            <a:r>
              <a:rPr lang="fa-IR" sz="2200">
                <a:cs typeface="B Lotus" panose="00000400000000000000" pitchFamily="2" charset="-78"/>
              </a:rPr>
              <a:t>2- تشکر و قدر دانی در صورت لزوم </a:t>
            </a:r>
          </a:p>
          <a:p>
            <a:r>
              <a:rPr lang="fa-IR" sz="2200">
                <a:cs typeface="B Lotus" panose="00000400000000000000" pitchFamily="2" charset="-78"/>
              </a:rPr>
              <a:t>3- چکیده : خلاصه ای از مطالب حد اکثر در ده سطر</a:t>
            </a:r>
          </a:p>
          <a:p>
            <a:r>
              <a:rPr lang="fa-IR" sz="2200">
                <a:cs typeface="B Lotus" panose="00000400000000000000" pitchFamily="2" charset="-78"/>
              </a:rPr>
              <a:t>4- فهرست مطالب با شماره صفحه (مراحل نه گانه اقدام پزوهی)</a:t>
            </a:r>
          </a:p>
          <a:p>
            <a:r>
              <a:rPr lang="fa-IR" sz="2200">
                <a:cs typeface="B Lotus" panose="00000400000000000000" pitchFamily="2" charset="-78"/>
              </a:rPr>
              <a:t>5- فهرست شکلها ، نمودارها و جداول با ذکر صفحه</a:t>
            </a:r>
            <a:endParaRPr lang="en-US" sz="2200">
              <a:cs typeface="B Lotus" panose="00000400000000000000" pitchFamily="2" charset="-78"/>
            </a:endParaRPr>
          </a:p>
        </p:txBody>
      </p:sp>
      <p:sp>
        <p:nvSpPr>
          <p:cNvPr id="143368" name="Rectangle 8"/>
          <p:cNvSpPr>
            <a:spLocks noChangeArrowheads="1"/>
          </p:cNvSpPr>
          <p:nvPr/>
        </p:nvSpPr>
        <p:spPr bwMode="auto">
          <a:xfrm>
            <a:off x="9790113" y="2225676"/>
            <a:ext cx="914400" cy="1058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a-IR" sz="2000">
                <a:cs typeface="B Titr" panose="00000700000000000000" pitchFamily="2" charset="-78"/>
              </a:rPr>
              <a:t>الف )</a:t>
            </a:r>
          </a:p>
          <a:p>
            <a:pPr algn="ctr"/>
            <a:r>
              <a:rPr lang="fa-IR" sz="2000">
                <a:cs typeface="B Titr" panose="00000700000000000000" pitchFamily="2" charset="-78"/>
              </a:rPr>
              <a:t>مطالب </a:t>
            </a:r>
          </a:p>
          <a:p>
            <a:pPr algn="ctr"/>
            <a:r>
              <a:rPr lang="fa-IR" sz="2000">
                <a:cs typeface="B Titr" panose="00000700000000000000" pitchFamily="2" charset="-78"/>
              </a:rPr>
              <a:t>مقدماتی</a:t>
            </a:r>
            <a:endParaRPr lang="en-US" sz="2000">
              <a:cs typeface="B Titr" panose="00000700000000000000" pitchFamily="2" charset="-78"/>
            </a:endParaRPr>
          </a:p>
        </p:txBody>
      </p:sp>
      <p:sp>
        <p:nvSpPr>
          <p:cNvPr id="143370" name="Rectangle 10"/>
          <p:cNvSpPr>
            <a:spLocks noChangeArrowheads="1"/>
          </p:cNvSpPr>
          <p:nvPr/>
        </p:nvSpPr>
        <p:spPr bwMode="auto">
          <a:xfrm>
            <a:off x="2208213" y="4292600"/>
            <a:ext cx="8208962"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90000"/>
              </a:lnSpc>
            </a:pPr>
            <a:r>
              <a:rPr lang="fa-IR" sz="2000">
                <a:cs typeface="B Titr" panose="00000700000000000000" pitchFamily="2" charset="-78"/>
              </a:rPr>
              <a:t>ب ) محتوای مطالب یا متن گزارش  (مراحل نه گانه پژوهش در عمل)</a:t>
            </a:r>
          </a:p>
          <a:p>
            <a:pPr>
              <a:lnSpc>
                <a:spcPct val="190000"/>
              </a:lnSpc>
            </a:pPr>
            <a:r>
              <a:rPr lang="fa-IR" sz="2000">
                <a:cs typeface="B Titr" panose="00000700000000000000" pitchFamily="2" charset="-78"/>
              </a:rPr>
              <a:t>ج ) منابع و مآخذ مورد استفاده (جدید ، دست اول ، علمی )</a:t>
            </a:r>
          </a:p>
          <a:p>
            <a:pPr>
              <a:lnSpc>
                <a:spcPct val="190000"/>
              </a:lnSpc>
            </a:pPr>
            <a:r>
              <a:rPr lang="fa-IR" sz="2000">
                <a:cs typeface="B Titr" panose="00000700000000000000" pitchFamily="2" charset="-78"/>
              </a:rPr>
              <a:t>د ) پیوستها ، اسناد و مدارک پژوهش</a:t>
            </a:r>
            <a:endParaRPr lang="en-US" sz="2000">
              <a:cs typeface="B Titr" panose="00000700000000000000" pitchFamily="2" charset="-78"/>
            </a:endParaRPr>
          </a:p>
        </p:txBody>
      </p:sp>
      <p:sp>
        <p:nvSpPr>
          <p:cNvPr id="143371" name="AutoShape 11">
            <a:hlinkClick r:id="rId6"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524863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43364"/>
                                        </p:tgtEl>
                                        <p:attrNameLst>
                                          <p:attrName>style.visibility</p:attrName>
                                        </p:attrNameLst>
                                      </p:cBhvr>
                                      <p:to>
                                        <p:strVal val="visible"/>
                                      </p:to>
                                    </p:set>
                                    <p:anim calcmode="lin" valueType="num">
                                      <p:cBhvr>
                                        <p:cTn id="7" dur="500" decel="50000" fill="hold">
                                          <p:stCondLst>
                                            <p:cond delay="0"/>
                                          </p:stCondLst>
                                        </p:cTn>
                                        <p:tgtEl>
                                          <p:spTgt spid="14336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4336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43364"/>
                                        </p:tgtEl>
                                        <p:attrNameLst>
                                          <p:attrName>ppt_w</p:attrName>
                                        </p:attrNameLst>
                                      </p:cBhvr>
                                      <p:tavLst>
                                        <p:tav tm="0">
                                          <p:val>
                                            <p:strVal val="#ppt_w*.05"/>
                                          </p:val>
                                        </p:tav>
                                        <p:tav tm="100000">
                                          <p:val>
                                            <p:strVal val="#ppt_w"/>
                                          </p:val>
                                        </p:tav>
                                      </p:tavLst>
                                    </p:anim>
                                    <p:anim calcmode="lin" valueType="num">
                                      <p:cBhvr>
                                        <p:cTn id="10" dur="1000" fill="hold"/>
                                        <p:tgtEl>
                                          <p:spTgt spid="14336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4336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4336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4336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43364"/>
                                        </p:tgtEl>
                                      </p:cBhvr>
                                    </p:animEffect>
                                  </p:childTnLst>
                                  <p:subTnLst>
                                    <p:audio>
                                      <p:cMediaNode>
                                        <p:cTn display="0" masterRel="sameClick">
                                          <p:stCondLst>
                                            <p:cond evt="begin" delay="0">
                                              <p:tn val="5"/>
                                            </p:cond>
                                          </p:stCondLst>
                                          <p:endCondLst>
                                            <p:cond evt="onStopAudio" delay="0">
                                              <p:tgtEl>
                                                <p:sldTgt/>
                                              </p:tgtEl>
                                            </p:cond>
                                          </p:endCondLst>
                                        </p:cTn>
                                        <p:tgtEl>
                                          <p:sndTgt r:embed="rId3" name="breez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38" presetClass="entr" presetSubtype="0" accel="50000" fill="hold" nodeType="clickEffect">
                                  <p:stCondLst>
                                    <p:cond delay="0"/>
                                  </p:stCondLst>
                                  <p:iterate type="lt">
                                    <p:tmPct val="50000"/>
                                  </p:iterate>
                                  <p:childTnLst>
                                    <p:set>
                                      <p:cBhvr>
                                        <p:cTn id="18" dur="1" fill="hold">
                                          <p:stCondLst>
                                            <p:cond delay="0"/>
                                          </p:stCondLst>
                                        </p:cTn>
                                        <p:tgtEl>
                                          <p:spTgt spid="143368">
                                            <p:txEl>
                                              <p:pRg st="0" end="0"/>
                                            </p:txEl>
                                          </p:spTgt>
                                        </p:tgtEl>
                                        <p:attrNameLst>
                                          <p:attrName>style.visibility</p:attrName>
                                        </p:attrNameLst>
                                      </p:cBhvr>
                                      <p:to>
                                        <p:strVal val="visible"/>
                                      </p:to>
                                    </p:set>
                                    <p:set>
                                      <p:cBhvr>
                                        <p:cTn id="19" dur="228" fill="hold">
                                          <p:stCondLst>
                                            <p:cond delay="0"/>
                                          </p:stCondLst>
                                        </p:cTn>
                                        <p:tgtEl>
                                          <p:spTgt spid="143368">
                                            <p:txEl>
                                              <p:pRg st="0" end="0"/>
                                            </p:txEl>
                                          </p:spTgt>
                                        </p:tgtEl>
                                        <p:attrNameLst>
                                          <p:attrName>style.rotation</p:attrName>
                                        </p:attrNameLst>
                                      </p:cBhvr>
                                      <p:to>
                                        <p:strVal val="-45.0"/>
                                      </p:to>
                                    </p:set>
                                    <p:anim calcmode="lin" valueType="num">
                                      <p:cBhvr>
                                        <p:cTn id="20" dur="228" fill="hold">
                                          <p:stCondLst>
                                            <p:cond delay="228"/>
                                          </p:stCondLst>
                                        </p:cTn>
                                        <p:tgtEl>
                                          <p:spTgt spid="14336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1" dur="228" fill="hold">
                                          <p:stCondLst>
                                            <p:cond delay="0"/>
                                          </p:stCondLst>
                                        </p:cTn>
                                        <p:tgtEl>
                                          <p:spTgt spid="143368">
                                            <p:txEl>
                                              <p:pRg st="0" end="0"/>
                                            </p:txEl>
                                          </p:spTgt>
                                        </p:tgtEl>
                                        <p:attrNameLst>
                                          <p:attrName>ppt_y</p:attrName>
                                        </p:attrNameLst>
                                      </p:cBhvr>
                                      <p:tavLst>
                                        <p:tav tm="0">
                                          <p:val>
                                            <p:strVal val="#ppt_y-1"/>
                                          </p:val>
                                        </p:tav>
                                        <p:tav tm="100000">
                                          <p:val>
                                            <p:strVal val="#ppt_y-(0.354*#ppt_w-0.172*#ppt_h)"/>
                                          </p:val>
                                        </p:tav>
                                      </p:tavLst>
                                    </p:anim>
                                    <p:anim calcmode="lin" valueType="num">
                                      <p:cBhvr>
                                        <p:cTn id="22" dur="78" decel="50000" autoRev="1" fill="hold">
                                          <p:stCondLst>
                                            <p:cond delay="228"/>
                                          </p:stCondLst>
                                        </p:cTn>
                                        <p:tgtEl>
                                          <p:spTgt spid="14336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3" dur="68" fill="hold">
                                          <p:stCondLst>
                                            <p:cond delay="432"/>
                                          </p:stCondLst>
                                        </p:cTn>
                                        <p:tgtEl>
                                          <p:spTgt spid="143368">
                                            <p:txEl>
                                              <p:pRg st="0" end="0"/>
                                            </p:txEl>
                                          </p:spTgt>
                                        </p:tgtEl>
                                        <p:attrNameLst>
                                          <p:attrName>ppt_y</p:attrName>
                                        </p:attrNameLst>
                                      </p:cBhvr>
                                      <p:tavLst>
                                        <p:tav tm="0">
                                          <p:val>
                                            <p:strVal val="#ppt_y-(0.354*#ppt_w-0.172*#ppt_h)"/>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bomb.wav"/>
                                        </p:tgtEl>
                                      </p:cMediaNode>
                                    </p:audio>
                                  </p:subTnLst>
                                </p:cTn>
                              </p:par>
                              <p:par>
                                <p:cTn id="24" presetID="38" presetClass="entr" presetSubtype="0" accel="50000" fill="hold" nodeType="withEffect">
                                  <p:stCondLst>
                                    <p:cond delay="0"/>
                                  </p:stCondLst>
                                  <p:iterate type="lt">
                                    <p:tmPct val="50000"/>
                                  </p:iterate>
                                  <p:childTnLst>
                                    <p:set>
                                      <p:cBhvr>
                                        <p:cTn id="25" dur="1" fill="hold">
                                          <p:stCondLst>
                                            <p:cond delay="0"/>
                                          </p:stCondLst>
                                        </p:cTn>
                                        <p:tgtEl>
                                          <p:spTgt spid="143368">
                                            <p:txEl>
                                              <p:pRg st="1" end="1"/>
                                            </p:txEl>
                                          </p:spTgt>
                                        </p:tgtEl>
                                        <p:attrNameLst>
                                          <p:attrName>style.visibility</p:attrName>
                                        </p:attrNameLst>
                                      </p:cBhvr>
                                      <p:to>
                                        <p:strVal val="visible"/>
                                      </p:to>
                                    </p:set>
                                    <p:set>
                                      <p:cBhvr>
                                        <p:cTn id="26" dur="228" fill="hold">
                                          <p:stCondLst>
                                            <p:cond delay="0"/>
                                          </p:stCondLst>
                                        </p:cTn>
                                        <p:tgtEl>
                                          <p:spTgt spid="143368">
                                            <p:txEl>
                                              <p:pRg st="1" end="1"/>
                                            </p:txEl>
                                          </p:spTgt>
                                        </p:tgtEl>
                                        <p:attrNameLst>
                                          <p:attrName>style.rotation</p:attrName>
                                        </p:attrNameLst>
                                      </p:cBhvr>
                                      <p:to>
                                        <p:strVal val="-45.0"/>
                                      </p:to>
                                    </p:set>
                                    <p:anim calcmode="lin" valueType="num">
                                      <p:cBhvr>
                                        <p:cTn id="27" dur="228" fill="hold">
                                          <p:stCondLst>
                                            <p:cond delay="228"/>
                                          </p:stCondLst>
                                        </p:cTn>
                                        <p:tgtEl>
                                          <p:spTgt spid="143368">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228" fill="hold">
                                          <p:stCondLst>
                                            <p:cond delay="0"/>
                                          </p:stCondLst>
                                        </p:cTn>
                                        <p:tgtEl>
                                          <p:spTgt spid="143368">
                                            <p:txEl>
                                              <p:pRg st="1" end="1"/>
                                            </p:txEl>
                                          </p:spTgt>
                                        </p:tgtEl>
                                        <p:attrNameLst>
                                          <p:attrName>ppt_y</p:attrName>
                                        </p:attrNameLst>
                                      </p:cBhvr>
                                      <p:tavLst>
                                        <p:tav tm="0">
                                          <p:val>
                                            <p:strVal val="#ppt_y-1"/>
                                          </p:val>
                                        </p:tav>
                                        <p:tav tm="100000">
                                          <p:val>
                                            <p:strVal val="#ppt_y-(0.354*#ppt_w-0.172*#ppt_h)"/>
                                          </p:val>
                                        </p:tav>
                                      </p:tavLst>
                                    </p:anim>
                                    <p:anim calcmode="lin" valueType="num">
                                      <p:cBhvr>
                                        <p:cTn id="29" dur="78" decel="50000" autoRev="1" fill="hold">
                                          <p:stCondLst>
                                            <p:cond delay="228"/>
                                          </p:stCondLst>
                                        </p:cTn>
                                        <p:tgtEl>
                                          <p:spTgt spid="143368">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68" fill="hold">
                                          <p:stCondLst>
                                            <p:cond delay="432"/>
                                          </p:stCondLst>
                                        </p:cTn>
                                        <p:tgtEl>
                                          <p:spTgt spid="143368">
                                            <p:txEl>
                                              <p:pRg st="1" end="1"/>
                                            </p:txEl>
                                          </p:spTgt>
                                        </p:tgtEl>
                                        <p:attrNameLst>
                                          <p:attrName>ppt_y</p:attrName>
                                        </p:attrNameLst>
                                      </p:cBhvr>
                                      <p:tavLst>
                                        <p:tav tm="0">
                                          <p:val>
                                            <p:strVal val="#ppt_y-(0.354*#ppt_w-0.172*#ppt_h)"/>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bomb.wav"/>
                                        </p:tgtEl>
                                      </p:cMediaNode>
                                    </p:audio>
                                  </p:subTnLst>
                                </p:cTn>
                              </p:par>
                              <p:par>
                                <p:cTn id="31" presetID="38" presetClass="entr" presetSubtype="0" accel="50000" fill="hold" nodeType="withEffect">
                                  <p:stCondLst>
                                    <p:cond delay="0"/>
                                  </p:stCondLst>
                                  <p:iterate type="lt">
                                    <p:tmPct val="50000"/>
                                  </p:iterate>
                                  <p:childTnLst>
                                    <p:set>
                                      <p:cBhvr>
                                        <p:cTn id="32" dur="1" fill="hold">
                                          <p:stCondLst>
                                            <p:cond delay="0"/>
                                          </p:stCondLst>
                                        </p:cTn>
                                        <p:tgtEl>
                                          <p:spTgt spid="143368">
                                            <p:txEl>
                                              <p:pRg st="2" end="2"/>
                                            </p:txEl>
                                          </p:spTgt>
                                        </p:tgtEl>
                                        <p:attrNameLst>
                                          <p:attrName>style.visibility</p:attrName>
                                        </p:attrNameLst>
                                      </p:cBhvr>
                                      <p:to>
                                        <p:strVal val="visible"/>
                                      </p:to>
                                    </p:set>
                                    <p:set>
                                      <p:cBhvr>
                                        <p:cTn id="33" dur="228" fill="hold">
                                          <p:stCondLst>
                                            <p:cond delay="0"/>
                                          </p:stCondLst>
                                        </p:cTn>
                                        <p:tgtEl>
                                          <p:spTgt spid="143368">
                                            <p:txEl>
                                              <p:pRg st="2" end="2"/>
                                            </p:txEl>
                                          </p:spTgt>
                                        </p:tgtEl>
                                        <p:attrNameLst>
                                          <p:attrName>style.rotation</p:attrName>
                                        </p:attrNameLst>
                                      </p:cBhvr>
                                      <p:to>
                                        <p:strVal val="-45.0"/>
                                      </p:to>
                                    </p:set>
                                    <p:anim calcmode="lin" valueType="num">
                                      <p:cBhvr>
                                        <p:cTn id="34" dur="228" fill="hold">
                                          <p:stCondLst>
                                            <p:cond delay="228"/>
                                          </p:stCondLst>
                                        </p:cTn>
                                        <p:tgtEl>
                                          <p:spTgt spid="143368">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35" dur="228" fill="hold">
                                          <p:stCondLst>
                                            <p:cond delay="0"/>
                                          </p:stCondLst>
                                        </p:cTn>
                                        <p:tgtEl>
                                          <p:spTgt spid="143368">
                                            <p:txEl>
                                              <p:pRg st="2" end="2"/>
                                            </p:txEl>
                                          </p:spTgt>
                                        </p:tgtEl>
                                        <p:attrNameLst>
                                          <p:attrName>ppt_y</p:attrName>
                                        </p:attrNameLst>
                                      </p:cBhvr>
                                      <p:tavLst>
                                        <p:tav tm="0">
                                          <p:val>
                                            <p:strVal val="#ppt_y-1"/>
                                          </p:val>
                                        </p:tav>
                                        <p:tav tm="100000">
                                          <p:val>
                                            <p:strVal val="#ppt_y-(0.354*#ppt_w-0.172*#ppt_h)"/>
                                          </p:val>
                                        </p:tav>
                                      </p:tavLst>
                                    </p:anim>
                                    <p:anim calcmode="lin" valueType="num">
                                      <p:cBhvr>
                                        <p:cTn id="36" dur="78" decel="50000" autoRev="1" fill="hold">
                                          <p:stCondLst>
                                            <p:cond delay="228"/>
                                          </p:stCondLst>
                                        </p:cTn>
                                        <p:tgtEl>
                                          <p:spTgt spid="143368">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37" dur="68" fill="hold">
                                          <p:stCondLst>
                                            <p:cond delay="432"/>
                                          </p:stCondLst>
                                        </p:cTn>
                                        <p:tgtEl>
                                          <p:spTgt spid="143368">
                                            <p:txEl>
                                              <p:pRg st="2" end="2"/>
                                            </p:txEl>
                                          </p:spTgt>
                                        </p:tgtEl>
                                        <p:attrNameLst>
                                          <p:attrName>ppt_y</p:attrName>
                                        </p:attrNameLst>
                                      </p:cBhvr>
                                      <p:tavLst>
                                        <p:tav tm="0">
                                          <p:val>
                                            <p:strVal val="#ppt_y-(0.354*#ppt_w-0.172*#ppt_h)"/>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4" name="bomb.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15" presetClass="entr" presetSubtype="0" fill="hold" grpId="0" nodeType="clickEffect">
                                  <p:stCondLst>
                                    <p:cond delay="0"/>
                                  </p:stCondLst>
                                  <p:childTnLst>
                                    <p:set>
                                      <p:cBhvr>
                                        <p:cTn id="41" dur="1" fill="hold">
                                          <p:stCondLst>
                                            <p:cond delay="0"/>
                                          </p:stCondLst>
                                        </p:cTn>
                                        <p:tgtEl>
                                          <p:spTgt spid="143366"/>
                                        </p:tgtEl>
                                        <p:attrNameLst>
                                          <p:attrName>style.visibility</p:attrName>
                                        </p:attrNameLst>
                                      </p:cBhvr>
                                      <p:to>
                                        <p:strVal val="visible"/>
                                      </p:to>
                                    </p:set>
                                    <p:anim calcmode="lin" valueType="num">
                                      <p:cBhvr>
                                        <p:cTn id="42" dur="1000" fill="hold"/>
                                        <p:tgtEl>
                                          <p:spTgt spid="143366"/>
                                        </p:tgtEl>
                                        <p:attrNameLst>
                                          <p:attrName>ppt_w</p:attrName>
                                        </p:attrNameLst>
                                      </p:cBhvr>
                                      <p:tavLst>
                                        <p:tav tm="0">
                                          <p:val>
                                            <p:fltVal val="0"/>
                                          </p:val>
                                        </p:tav>
                                        <p:tav tm="100000">
                                          <p:val>
                                            <p:strVal val="#ppt_w"/>
                                          </p:val>
                                        </p:tav>
                                      </p:tavLst>
                                    </p:anim>
                                    <p:anim calcmode="lin" valueType="num">
                                      <p:cBhvr>
                                        <p:cTn id="43" dur="1000" fill="hold"/>
                                        <p:tgtEl>
                                          <p:spTgt spid="143366"/>
                                        </p:tgtEl>
                                        <p:attrNameLst>
                                          <p:attrName>ppt_h</p:attrName>
                                        </p:attrNameLst>
                                      </p:cBhvr>
                                      <p:tavLst>
                                        <p:tav tm="0">
                                          <p:val>
                                            <p:fltVal val="0"/>
                                          </p:val>
                                        </p:tav>
                                        <p:tav tm="100000">
                                          <p:val>
                                            <p:strVal val="#ppt_h"/>
                                          </p:val>
                                        </p:tav>
                                      </p:tavLst>
                                    </p:anim>
                                    <p:anim calcmode="lin" valueType="num">
                                      <p:cBhvr>
                                        <p:cTn id="44" dur="1000" fill="hold"/>
                                        <p:tgtEl>
                                          <p:spTgt spid="143366"/>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14336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49" presetClass="entr" presetSubtype="0" decel="100000" fill="hold" grpId="0" nodeType="clickEffect">
                                  <p:stCondLst>
                                    <p:cond delay="0"/>
                                  </p:stCondLst>
                                  <p:childTnLst>
                                    <p:set>
                                      <p:cBhvr>
                                        <p:cTn id="49" dur="1" fill="hold">
                                          <p:stCondLst>
                                            <p:cond delay="0"/>
                                          </p:stCondLst>
                                        </p:cTn>
                                        <p:tgtEl>
                                          <p:spTgt spid="143367"/>
                                        </p:tgtEl>
                                        <p:attrNameLst>
                                          <p:attrName>style.visibility</p:attrName>
                                        </p:attrNameLst>
                                      </p:cBhvr>
                                      <p:to>
                                        <p:strVal val="visible"/>
                                      </p:to>
                                    </p:set>
                                    <p:anim calcmode="lin" valueType="num">
                                      <p:cBhvr>
                                        <p:cTn id="50" dur="500" fill="hold"/>
                                        <p:tgtEl>
                                          <p:spTgt spid="143367"/>
                                        </p:tgtEl>
                                        <p:attrNameLst>
                                          <p:attrName>ppt_w</p:attrName>
                                        </p:attrNameLst>
                                      </p:cBhvr>
                                      <p:tavLst>
                                        <p:tav tm="0">
                                          <p:val>
                                            <p:fltVal val="0"/>
                                          </p:val>
                                        </p:tav>
                                        <p:tav tm="100000">
                                          <p:val>
                                            <p:strVal val="#ppt_w"/>
                                          </p:val>
                                        </p:tav>
                                      </p:tavLst>
                                    </p:anim>
                                    <p:anim calcmode="lin" valueType="num">
                                      <p:cBhvr>
                                        <p:cTn id="51" dur="500" fill="hold"/>
                                        <p:tgtEl>
                                          <p:spTgt spid="143367"/>
                                        </p:tgtEl>
                                        <p:attrNameLst>
                                          <p:attrName>ppt_h</p:attrName>
                                        </p:attrNameLst>
                                      </p:cBhvr>
                                      <p:tavLst>
                                        <p:tav tm="0">
                                          <p:val>
                                            <p:fltVal val="0"/>
                                          </p:val>
                                        </p:tav>
                                        <p:tav tm="100000">
                                          <p:val>
                                            <p:strVal val="#ppt_h"/>
                                          </p:val>
                                        </p:tav>
                                      </p:tavLst>
                                    </p:anim>
                                    <p:anim calcmode="lin" valueType="num">
                                      <p:cBhvr>
                                        <p:cTn id="52" dur="500" fill="hold"/>
                                        <p:tgtEl>
                                          <p:spTgt spid="143367"/>
                                        </p:tgtEl>
                                        <p:attrNameLst>
                                          <p:attrName>style.rotation</p:attrName>
                                        </p:attrNameLst>
                                      </p:cBhvr>
                                      <p:tavLst>
                                        <p:tav tm="0">
                                          <p:val>
                                            <p:fltVal val="360"/>
                                          </p:val>
                                        </p:tav>
                                        <p:tav tm="100000">
                                          <p:val>
                                            <p:fltVal val="0"/>
                                          </p:val>
                                        </p:tav>
                                      </p:tavLst>
                                    </p:anim>
                                    <p:animEffect transition="in" filter="fade">
                                      <p:cBhvr>
                                        <p:cTn id="53" dur="500"/>
                                        <p:tgtEl>
                                          <p:spTgt spid="143367"/>
                                        </p:tgtEl>
                                      </p:cBhvr>
                                    </p:animEffect>
                                  </p:childTnLst>
                                  <p:subTnLst>
                                    <p:audio>
                                      <p:cMediaNode>
                                        <p:cTn display="0" masterRel="sameClick">
                                          <p:stCondLst>
                                            <p:cond evt="begin" delay="0">
                                              <p:tn val="48"/>
                                            </p:cond>
                                          </p:stCondLst>
                                          <p:endCondLst>
                                            <p:cond evt="onStopAudio" delay="0">
                                              <p:tgtEl>
                                                <p:sldTgt/>
                                              </p:tgtEl>
                                            </p:cond>
                                          </p:endCondLst>
                                        </p:cTn>
                                        <p:tgtEl>
                                          <p:sndTgt r:embed="rId5" name="chimes.wav"/>
                                        </p:tgtEl>
                                      </p:cMediaNode>
                                    </p:audio>
                                  </p:subTnLst>
                                </p:cTn>
                              </p:par>
                            </p:childTnLst>
                          </p:cTn>
                        </p:par>
                      </p:childTnLst>
                    </p:cTn>
                  </p:par>
                  <p:par>
                    <p:cTn id="54" fill="hold" nodeType="clickPar">
                      <p:stCondLst>
                        <p:cond delay="indefinite"/>
                      </p:stCondLst>
                      <p:childTnLst>
                        <p:par>
                          <p:cTn id="55" fill="hold" nodeType="withGroup">
                            <p:stCondLst>
                              <p:cond delay="0"/>
                            </p:stCondLst>
                            <p:childTnLst>
                              <p:par>
                                <p:cTn id="56" presetID="30" presetClass="entr" presetSubtype="0" fill="hold" nodeType="clickEffect">
                                  <p:stCondLst>
                                    <p:cond delay="0"/>
                                  </p:stCondLst>
                                  <p:childTnLst>
                                    <p:set>
                                      <p:cBhvr>
                                        <p:cTn id="57" dur="1" fill="hold">
                                          <p:stCondLst>
                                            <p:cond delay="0"/>
                                          </p:stCondLst>
                                        </p:cTn>
                                        <p:tgtEl>
                                          <p:spTgt spid="143370">
                                            <p:txEl>
                                              <p:pRg st="0" end="0"/>
                                            </p:txEl>
                                          </p:spTgt>
                                        </p:tgtEl>
                                        <p:attrNameLst>
                                          <p:attrName>style.visibility</p:attrName>
                                        </p:attrNameLst>
                                      </p:cBhvr>
                                      <p:to>
                                        <p:strVal val="visible"/>
                                      </p:to>
                                    </p:set>
                                    <p:animEffect transition="in" filter="fade">
                                      <p:cBhvr>
                                        <p:cTn id="58" dur="800" decel="100000"/>
                                        <p:tgtEl>
                                          <p:spTgt spid="143370">
                                            <p:txEl>
                                              <p:pRg st="0" end="0"/>
                                            </p:txEl>
                                          </p:spTgt>
                                        </p:tgtEl>
                                      </p:cBhvr>
                                    </p:animEffect>
                                    <p:anim calcmode="lin" valueType="num">
                                      <p:cBhvr>
                                        <p:cTn id="59" dur="800" decel="100000" fill="hold"/>
                                        <p:tgtEl>
                                          <p:spTgt spid="143370">
                                            <p:txEl>
                                              <p:pRg st="0" end="0"/>
                                            </p:txEl>
                                          </p:spTgt>
                                        </p:tgtEl>
                                        <p:attrNameLst>
                                          <p:attrName>style.rotation</p:attrName>
                                        </p:attrNameLst>
                                      </p:cBhvr>
                                      <p:tavLst>
                                        <p:tav tm="0">
                                          <p:val>
                                            <p:fltVal val="-90"/>
                                          </p:val>
                                        </p:tav>
                                        <p:tav tm="100000">
                                          <p:val>
                                            <p:fltVal val="0"/>
                                          </p:val>
                                        </p:tav>
                                      </p:tavLst>
                                    </p:anim>
                                    <p:anim calcmode="lin" valueType="num">
                                      <p:cBhvr>
                                        <p:cTn id="60" dur="800" decel="100000" fill="hold"/>
                                        <p:tgtEl>
                                          <p:spTgt spid="143370">
                                            <p:txEl>
                                              <p:pRg st="0" end="0"/>
                                            </p:txEl>
                                          </p:spTgt>
                                        </p:tgtEl>
                                        <p:attrNameLst>
                                          <p:attrName>ppt_x</p:attrName>
                                        </p:attrNameLst>
                                      </p:cBhvr>
                                      <p:tavLst>
                                        <p:tav tm="0">
                                          <p:val>
                                            <p:strVal val="#ppt_x+0.4"/>
                                          </p:val>
                                        </p:tav>
                                        <p:tav tm="100000">
                                          <p:val>
                                            <p:strVal val="#ppt_x-0.05"/>
                                          </p:val>
                                        </p:tav>
                                      </p:tavLst>
                                    </p:anim>
                                    <p:anim calcmode="lin" valueType="num">
                                      <p:cBhvr>
                                        <p:cTn id="61" dur="800" decel="100000" fill="hold"/>
                                        <p:tgtEl>
                                          <p:spTgt spid="143370">
                                            <p:txEl>
                                              <p:pRg st="0" end="0"/>
                                            </p:txEl>
                                          </p:spTgt>
                                        </p:tgtEl>
                                        <p:attrNameLst>
                                          <p:attrName>ppt_y</p:attrName>
                                        </p:attrNameLst>
                                      </p:cBhvr>
                                      <p:tavLst>
                                        <p:tav tm="0">
                                          <p:val>
                                            <p:strVal val="#ppt_y-0.4"/>
                                          </p:val>
                                        </p:tav>
                                        <p:tav tm="100000">
                                          <p:val>
                                            <p:strVal val="#ppt_y+0.1"/>
                                          </p:val>
                                        </p:tav>
                                      </p:tavLst>
                                    </p:anim>
                                    <p:anim calcmode="lin" valueType="num">
                                      <p:cBhvr>
                                        <p:cTn id="62" dur="200" accel="100000" fill="hold">
                                          <p:stCondLst>
                                            <p:cond delay="800"/>
                                          </p:stCondLst>
                                        </p:cTn>
                                        <p:tgtEl>
                                          <p:spTgt spid="143370">
                                            <p:txEl>
                                              <p:pRg st="0" end="0"/>
                                            </p:txEl>
                                          </p:spTgt>
                                        </p:tgtEl>
                                        <p:attrNameLst>
                                          <p:attrName>ppt_x</p:attrName>
                                        </p:attrNameLst>
                                      </p:cBhvr>
                                      <p:tavLst>
                                        <p:tav tm="0">
                                          <p:val>
                                            <p:strVal val="#ppt_x-0.05"/>
                                          </p:val>
                                        </p:tav>
                                        <p:tav tm="100000">
                                          <p:val>
                                            <p:strVal val="#ppt_x"/>
                                          </p:val>
                                        </p:tav>
                                      </p:tavLst>
                                    </p:anim>
                                    <p:anim calcmode="lin" valueType="num">
                                      <p:cBhvr>
                                        <p:cTn id="63" dur="200" accel="100000" fill="hold">
                                          <p:stCondLst>
                                            <p:cond delay="800"/>
                                          </p:stCondLst>
                                        </p:cTn>
                                        <p:tgtEl>
                                          <p:spTgt spid="143370">
                                            <p:txEl>
                                              <p:pRg st="0" end="0"/>
                                            </p:txEl>
                                          </p:spTgt>
                                        </p:tgtEl>
                                        <p:attrNameLst>
                                          <p:attrName>ppt_y</p:attrName>
                                        </p:attrNameLst>
                                      </p:cBhvr>
                                      <p:tavLst>
                                        <p:tav tm="0">
                                          <p:val>
                                            <p:strVal val="#ppt_y+0.1"/>
                                          </p:val>
                                        </p:tav>
                                        <p:tav tm="100000">
                                          <p:val>
                                            <p:strVal val="#ppt_y"/>
                                          </p:val>
                                        </p:tav>
                                      </p:tavLst>
                                    </p:anim>
                                  </p:childTnLst>
                                  <p:subTnLst>
                                    <p:audio>
                                      <p:cMediaNode>
                                        <p:cTn display="0" masterRel="sameClick">
                                          <p:stCondLst>
                                            <p:cond evt="begin" delay="0">
                                              <p:tn val="56"/>
                                            </p:cond>
                                          </p:stCondLst>
                                          <p:endCondLst>
                                            <p:cond evt="onStopAudio" delay="0">
                                              <p:tgtEl>
                                                <p:sldTgt/>
                                              </p:tgtEl>
                                            </p:cond>
                                          </p:endCondLst>
                                        </p:cTn>
                                        <p:tgtEl>
                                          <p:sndTgt r:embed="rId3" name="breeze.wav"/>
                                        </p:tgtEl>
                                      </p:cMediaNode>
                                    </p:audio>
                                  </p:subTnLst>
                                </p:cTn>
                              </p:par>
                            </p:childTnLst>
                          </p:cTn>
                        </p:par>
                      </p:childTnLst>
                    </p:cTn>
                  </p:par>
                  <p:par>
                    <p:cTn id="64" fill="hold" nodeType="clickPar">
                      <p:stCondLst>
                        <p:cond delay="indefinite"/>
                      </p:stCondLst>
                      <p:childTnLst>
                        <p:par>
                          <p:cTn id="65" fill="hold" nodeType="withGroup">
                            <p:stCondLst>
                              <p:cond delay="0"/>
                            </p:stCondLst>
                            <p:childTnLst>
                              <p:par>
                                <p:cTn id="66" presetID="30" presetClass="entr" presetSubtype="0" fill="hold" nodeType="clickEffect">
                                  <p:stCondLst>
                                    <p:cond delay="0"/>
                                  </p:stCondLst>
                                  <p:childTnLst>
                                    <p:set>
                                      <p:cBhvr>
                                        <p:cTn id="67" dur="1" fill="hold">
                                          <p:stCondLst>
                                            <p:cond delay="0"/>
                                          </p:stCondLst>
                                        </p:cTn>
                                        <p:tgtEl>
                                          <p:spTgt spid="143370">
                                            <p:txEl>
                                              <p:pRg st="1" end="1"/>
                                            </p:txEl>
                                          </p:spTgt>
                                        </p:tgtEl>
                                        <p:attrNameLst>
                                          <p:attrName>style.visibility</p:attrName>
                                        </p:attrNameLst>
                                      </p:cBhvr>
                                      <p:to>
                                        <p:strVal val="visible"/>
                                      </p:to>
                                    </p:set>
                                    <p:animEffect transition="in" filter="fade">
                                      <p:cBhvr>
                                        <p:cTn id="68" dur="800" decel="100000"/>
                                        <p:tgtEl>
                                          <p:spTgt spid="143370">
                                            <p:txEl>
                                              <p:pRg st="1" end="1"/>
                                            </p:txEl>
                                          </p:spTgt>
                                        </p:tgtEl>
                                      </p:cBhvr>
                                    </p:animEffect>
                                    <p:anim calcmode="lin" valueType="num">
                                      <p:cBhvr>
                                        <p:cTn id="69" dur="800" decel="100000" fill="hold"/>
                                        <p:tgtEl>
                                          <p:spTgt spid="143370">
                                            <p:txEl>
                                              <p:pRg st="1" end="1"/>
                                            </p:txEl>
                                          </p:spTgt>
                                        </p:tgtEl>
                                        <p:attrNameLst>
                                          <p:attrName>style.rotation</p:attrName>
                                        </p:attrNameLst>
                                      </p:cBhvr>
                                      <p:tavLst>
                                        <p:tav tm="0">
                                          <p:val>
                                            <p:fltVal val="-90"/>
                                          </p:val>
                                        </p:tav>
                                        <p:tav tm="100000">
                                          <p:val>
                                            <p:fltVal val="0"/>
                                          </p:val>
                                        </p:tav>
                                      </p:tavLst>
                                    </p:anim>
                                    <p:anim calcmode="lin" valueType="num">
                                      <p:cBhvr>
                                        <p:cTn id="70" dur="800" decel="100000" fill="hold"/>
                                        <p:tgtEl>
                                          <p:spTgt spid="143370">
                                            <p:txEl>
                                              <p:pRg st="1" end="1"/>
                                            </p:txEl>
                                          </p:spTgt>
                                        </p:tgtEl>
                                        <p:attrNameLst>
                                          <p:attrName>ppt_x</p:attrName>
                                        </p:attrNameLst>
                                      </p:cBhvr>
                                      <p:tavLst>
                                        <p:tav tm="0">
                                          <p:val>
                                            <p:strVal val="#ppt_x+0.4"/>
                                          </p:val>
                                        </p:tav>
                                        <p:tav tm="100000">
                                          <p:val>
                                            <p:strVal val="#ppt_x-0.05"/>
                                          </p:val>
                                        </p:tav>
                                      </p:tavLst>
                                    </p:anim>
                                    <p:anim calcmode="lin" valueType="num">
                                      <p:cBhvr>
                                        <p:cTn id="71" dur="800" decel="100000" fill="hold"/>
                                        <p:tgtEl>
                                          <p:spTgt spid="143370">
                                            <p:txEl>
                                              <p:pRg st="1" end="1"/>
                                            </p:txEl>
                                          </p:spTgt>
                                        </p:tgtEl>
                                        <p:attrNameLst>
                                          <p:attrName>ppt_y</p:attrName>
                                        </p:attrNameLst>
                                      </p:cBhvr>
                                      <p:tavLst>
                                        <p:tav tm="0">
                                          <p:val>
                                            <p:strVal val="#ppt_y-0.4"/>
                                          </p:val>
                                        </p:tav>
                                        <p:tav tm="100000">
                                          <p:val>
                                            <p:strVal val="#ppt_y+0.1"/>
                                          </p:val>
                                        </p:tav>
                                      </p:tavLst>
                                    </p:anim>
                                    <p:anim calcmode="lin" valueType="num">
                                      <p:cBhvr>
                                        <p:cTn id="72" dur="200" accel="100000" fill="hold">
                                          <p:stCondLst>
                                            <p:cond delay="800"/>
                                          </p:stCondLst>
                                        </p:cTn>
                                        <p:tgtEl>
                                          <p:spTgt spid="143370">
                                            <p:txEl>
                                              <p:pRg st="1" end="1"/>
                                            </p:txEl>
                                          </p:spTgt>
                                        </p:tgtEl>
                                        <p:attrNameLst>
                                          <p:attrName>ppt_x</p:attrName>
                                        </p:attrNameLst>
                                      </p:cBhvr>
                                      <p:tavLst>
                                        <p:tav tm="0">
                                          <p:val>
                                            <p:strVal val="#ppt_x-0.05"/>
                                          </p:val>
                                        </p:tav>
                                        <p:tav tm="100000">
                                          <p:val>
                                            <p:strVal val="#ppt_x"/>
                                          </p:val>
                                        </p:tav>
                                      </p:tavLst>
                                    </p:anim>
                                    <p:anim calcmode="lin" valueType="num">
                                      <p:cBhvr>
                                        <p:cTn id="73" dur="200" accel="100000" fill="hold">
                                          <p:stCondLst>
                                            <p:cond delay="800"/>
                                          </p:stCondLst>
                                        </p:cTn>
                                        <p:tgtEl>
                                          <p:spTgt spid="143370">
                                            <p:txEl>
                                              <p:pRg st="1" end="1"/>
                                            </p:txEl>
                                          </p:spTgt>
                                        </p:tgtEl>
                                        <p:attrNameLst>
                                          <p:attrName>ppt_y</p:attrName>
                                        </p:attrNameLst>
                                      </p:cBhvr>
                                      <p:tavLst>
                                        <p:tav tm="0">
                                          <p:val>
                                            <p:strVal val="#ppt_y+0.1"/>
                                          </p:val>
                                        </p:tav>
                                        <p:tav tm="100000">
                                          <p:val>
                                            <p:strVal val="#ppt_y"/>
                                          </p:val>
                                        </p:tav>
                                      </p:tavLst>
                                    </p:anim>
                                  </p:childTnLst>
                                  <p:subTnLst>
                                    <p:audio>
                                      <p:cMediaNode>
                                        <p:cTn display="0" masterRel="sameClick">
                                          <p:stCondLst>
                                            <p:cond evt="begin" delay="0">
                                              <p:tn val="66"/>
                                            </p:cond>
                                          </p:stCondLst>
                                          <p:endCondLst>
                                            <p:cond evt="onStopAudio" delay="0">
                                              <p:tgtEl>
                                                <p:sldTgt/>
                                              </p:tgtEl>
                                            </p:cond>
                                          </p:endCondLst>
                                        </p:cTn>
                                        <p:tgtEl>
                                          <p:sndTgt r:embed="rId3" name="breeze.wav"/>
                                        </p:tgtEl>
                                      </p:cMediaNode>
                                    </p:audio>
                                  </p:subTnLst>
                                </p:cTn>
                              </p:par>
                            </p:childTnLst>
                          </p:cTn>
                        </p:par>
                      </p:childTnLst>
                    </p:cTn>
                  </p:par>
                  <p:par>
                    <p:cTn id="74" fill="hold" nodeType="clickPar">
                      <p:stCondLst>
                        <p:cond delay="indefinite"/>
                      </p:stCondLst>
                      <p:childTnLst>
                        <p:par>
                          <p:cTn id="75" fill="hold" nodeType="withGroup">
                            <p:stCondLst>
                              <p:cond delay="0"/>
                            </p:stCondLst>
                            <p:childTnLst>
                              <p:par>
                                <p:cTn id="76" presetID="30" presetClass="entr" presetSubtype="0" fill="hold" nodeType="clickEffect">
                                  <p:stCondLst>
                                    <p:cond delay="0"/>
                                  </p:stCondLst>
                                  <p:childTnLst>
                                    <p:set>
                                      <p:cBhvr>
                                        <p:cTn id="77" dur="1" fill="hold">
                                          <p:stCondLst>
                                            <p:cond delay="0"/>
                                          </p:stCondLst>
                                        </p:cTn>
                                        <p:tgtEl>
                                          <p:spTgt spid="143370">
                                            <p:txEl>
                                              <p:pRg st="2" end="2"/>
                                            </p:txEl>
                                          </p:spTgt>
                                        </p:tgtEl>
                                        <p:attrNameLst>
                                          <p:attrName>style.visibility</p:attrName>
                                        </p:attrNameLst>
                                      </p:cBhvr>
                                      <p:to>
                                        <p:strVal val="visible"/>
                                      </p:to>
                                    </p:set>
                                    <p:animEffect transition="in" filter="fade">
                                      <p:cBhvr>
                                        <p:cTn id="78" dur="800" decel="100000"/>
                                        <p:tgtEl>
                                          <p:spTgt spid="143370">
                                            <p:txEl>
                                              <p:pRg st="2" end="2"/>
                                            </p:txEl>
                                          </p:spTgt>
                                        </p:tgtEl>
                                      </p:cBhvr>
                                    </p:animEffect>
                                    <p:anim calcmode="lin" valueType="num">
                                      <p:cBhvr>
                                        <p:cTn id="79" dur="800" decel="100000" fill="hold"/>
                                        <p:tgtEl>
                                          <p:spTgt spid="143370">
                                            <p:txEl>
                                              <p:pRg st="2" end="2"/>
                                            </p:txEl>
                                          </p:spTgt>
                                        </p:tgtEl>
                                        <p:attrNameLst>
                                          <p:attrName>style.rotation</p:attrName>
                                        </p:attrNameLst>
                                      </p:cBhvr>
                                      <p:tavLst>
                                        <p:tav tm="0">
                                          <p:val>
                                            <p:fltVal val="-90"/>
                                          </p:val>
                                        </p:tav>
                                        <p:tav tm="100000">
                                          <p:val>
                                            <p:fltVal val="0"/>
                                          </p:val>
                                        </p:tav>
                                      </p:tavLst>
                                    </p:anim>
                                    <p:anim calcmode="lin" valueType="num">
                                      <p:cBhvr>
                                        <p:cTn id="80" dur="800" decel="100000" fill="hold"/>
                                        <p:tgtEl>
                                          <p:spTgt spid="143370">
                                            <p:txEl>
                                              <p:pRg st="2" end="2"/>
                                            </p:txEl>
                                          </p:spTgt>
                                        </p:tgtEl>
                                        <p:attrNameLst>
                                          <p:attrName>ppt_x</p:attrName>
                                        </p:attrNameLst>
                                      </p:cBhvr>
                                      <p:tavLst>
                                        <p:tav tm="0">
                                          <p:val>
                                            <p:strVal val="#ppt_x+0.4"/>
                                          </p:val>
                                        </p:tav>
                                        <p:tav tm="100000">
                                          <p:val>
                                            <p:strVal val="#ppt_x-0.05"/>
                                          </p:val>
                                        </p:tav>
                                      </p:tavLst>
                                    </p:anim>
                                    <p:anim calcmode="lin" valueType="num">
                                      <p:cBhvr>
                                        <p:cTn id="81" dur="800" decel="100000" fill="hold"/>
                                        <p:tgtEl>
                                          <p:spTgt spid="143370">
                                            <p:txEl>
                                              <p:pRg st="2" end="2"/>
                                            </p:txEl>
                                          </p:spTgt>
                                        </p:tgtEl>
                                        <p:attrNameLst>
                                          <p:attrName>ppt_y</p:attrName>
                                        </p:attrNameLst>
                                      </p:cBhvr>
                                      <p:tavLst>
                                        <p:tav tm="0">
                                          <p:val>
                                            <p:strVal val="#ppt_y-0.4"/>
                                          </p:val>
                                        </p:tav>
                                        <p:tav tm="100000">
                                          <p:val>
                                            <p:strVal val="#ppt_y+0.1"/>
                                          </p:val>
                                        </p:tav>
                                      </p:tavLst>
                                    </p:anim>
                                    <p:anim calcmode="lin" valueType="num">
                                      <p:cBhvr>
                                        <p:cTn id="82" dur="200" accel="100000" fill="hold">
                                          <p:stCondLst>
                                            <p:cond delay="800"/>
                                          </p:stCondLst>
                                        </p:cTn>
                                        <p:tgtEl>
                                          <p:spTgt spid="143370">
                                            <p:txEl>
                                              <p:pRg st="2" end="2"/>
                                            </p:txEl>
                                          </p:spTgt>
                                        </p:tgtEl>
                                        <p:attrNameLst>
                                          <p:attrName>ppt_x</p:attrName>
                                        </p:attrNameLst>
                                      </p:cBhvr>
                                      <p:tavLst>
                                        <p:tav tm="0">
                                          <p:val>
                                            <p:strVal val="#ppt_x-0.05"/>
                                          </p:val>
                                        </p:tav>
                                        <p:tav tm="100000">
                                          <p:val>
                                            <p:strVal val="#ppt_x"/>
                                          </p:val>
                                        </p:tav>
                                      </p:tavLst>
                                    </p:anim>
                                    <p:anim calcmode="lin" valueType="num">
                                      <p:cBhvr>
                                        <p:cTn id="83" dur="200" accel="100000" fill="hold">
                                          <p:stCondLst>
                                            <p:cond delay="800"/>
                                          </p:stCondLst>
                                        </p:cTn>
                                        <p:tgtEl>
                                          <p:spTgt spid="143370">
                                            <p:txEl>
                                              <p:pRg st="2" end="2"/>
                                            </p:txEl>
                                          </p:spTgt>
                                        </p:tgtEl>
                                        <p:attrNameLst>
                                          <p:attrName>ppt_y</p:attrName>
                                        </p:attrNameLst>
                                      </p:cBhvr>
                                      <p:tavLst>
                                        <p:tav tm="0">
                                          <p:val>
                                            <p:strVal val="#ppt_y+0.1"/>
                                          </p:val>
                                        </p:tav>
                                        <p:tav tm="100000">
                                          <p:val>
                                            <p:strVal val="#ppt_y"/>
                                          </p:val>
                                        </p:tav>
                                      </p:tavLst>
                                    </p:anim>
                                  </p:childTnLst>
                                  <p:subTnLst>
                                    <p:audio>
                                      <p:cMediaNode>
                                        <p:cTn display="0" masterRel="sameClick">
                                          <p:stCondLst>
                                            <p:cond evt="begin" delay="0">
                                              <p:tn val="76"/>
                                            </p:cond>
                                          </p:stCondLst>
                                          <p:endCondLst>
                                            <p:cond evt="onStopAudio" delay="0">
                                              <p:tgtEl>
                                                <p:sldTgt/>
                                              </p:tgtEl>
                                            </p:cond>
                                          </p:endCondLst>
                                        </p:cTn>
                                        <p:tgtEl>
                                          <p:sndTgt r:embed="rId3" name="breez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4" grpId="0" animBg="1"/>
      <p:bldP spid="143366" grpId="0" animBg="1"/>
      <p:bldP spid="143367"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1358385-398E-4EB1-AE93-5BB46C22EBEA}" type="slidenum">
              <a:rPr lang="ar-SA"/>
              <a:pPr/>
              <a:t>32</a:t>
            </a:fld>
            <a:endParaRPr lang="en-US"/>
          </a:p>
        </p:txBody>
      </p:sp>
      <p:sp>
        <p:nvSpPr>
          <p:cNvPr id="144387" name="Rectangle 3"/>
          <p:cNvSpPr>
            <a:spLocks noGrp="1" noChangeArrowheads="1"/>
          </p:cNvSpPr>
          <p:nvPr>
            <p:ph type="body" idx="1"/>
          </p:nvPr>
        </p:nvSpPr>
        <p:spPr>
          <a:xfrm>
            <a:off x="2424113" y="1628775"/>
            <a:ext cx="8229600" cy="4502150"/>
          </a:xfrm>
        </p:spPr>
        <p:txBody>
          <a:bodyPr/>
          <a:lstStyle/>
          <a:p>
            <a:pPr>
              <a:buFont typeface="Wingdings" panose="05000000000000000000" pitchFamily="2" charset="2"/>
              <a:buNone/>
            </a:pPr>
            <a:r>
              <a:rPr lang="fa-IR" sz="2400" dirty="0">
                <a:cs typeface="B Lotus" panose="00000400000000000000" pitchFamily="2" charset="-78"/>
              </a:rPr>
              <a:t>1- عدم مستند سازی</a:t>
            </a:r>
          </a:p>
          <a:p>
            <a:pPr>
              <a:buFont typeface="Wingdings" panose="05000000000000000000" pitchFamily="2" charset="2"/>
              <a:buNone/>
            </a:pPr>
            <a:r>
              <a:rPr lang="fa-IR" sz="2400" dirty="0">
                <a:cs typeface="B Lotus" panose="00000400000000000000" pitchFamily="2" charset="-78"/>
              </a:rPr>
              <a:t>2- عدم توجه به مراحل </a:t>
            </a:r>
            <a:r>
              <a:rPr lang="fa-IR" sz="2400" dirty="0" smtClean="0">
                <a:cs typeface="B Lotus" panose="00000400000000000000" pitchFamily="2" charset="-78"/>
              </a:rPr>
              <a:t>کنش پژوهی</a:t>
            </a:r>
            <a:endParaRPr lang="fa-IR" sz="2400" dirty="0">
              <a:cs typeface="B Lotus" panose="00000400000000000000" pitchFamily="2" charset="-78"/>
            </a:endParaRPr>
          </a:p>
          <a:p>
            <a:pPr>
              <a:buFont typeface="Wingdings" panose="05000000000000000000" pitchFamily="2" charset="2"/>
              <a:buNone/>
            </a:pPr>
            <a:r>
              <a:rPr lang="fa-IR" sz="2400" dirty="0">
                <a:cs typeface="B Lotus" panose="00000400000000000000" pitchFamily="2" charset="-78"/>
              </a:rPr>
              <a:t>3- عدم توجه به برخی از شاخصهای مورد بررسی در </a:t>
            </a:r>
            <a:r>
              <a:rPr lang="fa-IR" sz="2400" dirty="0" smtClean="0">
                <a:cs typeface="B Lotus" panose="00000400000000000000" pitchFamily="2" charset="-78"/>
              </a:rPr>
              <a:t>کنش پژوهی </a:t>
            </a:r>
            <a:r>
              <a:rPr lang="fa-IR" sz="2400" dirty="0">
                <a:cs typeface="B Lotus" panose="00000400000000000000" pitchFamily="2" charset="-78"/>
              </a:rPr>
              <a:t>(عدم ادغام مراحل)</a:t>
            </a:r>
          </a:p>
          <a:p>
            <a:pPr>
              <a:buFont typeface="Wingdings" panose="05000000000000000000" pitchFamily="2" charset="2"/>
              <a:buNone/>
            </a:pPr>
            <a:r>
              <a:rPr lang="fa-IR" sz="2400" b="1" dirty="0">
                <a:cs typeface="B Lotus" panose="00000400000000000000" pitchFamily="2" charset="-78"/>
              </a:rPr>
              <a:t>4- عدم دقت در عناوین </a:t>
            </a:r>
            <a:r>
              <a:rPr lang="fa-IR" sz="2400" b="1" dirty="0" smtClean="0">
                <a:cs typeface="B Lotus" panose="00000400000000000000" pitchFamily="2" charset="-78"/>
              </a:rPr>
              <a:t>کنش پژوهی </a:t>
            </a:r>
            <a:endParaRPr lang="fa-IR" sz="2400" b="1" dirty="0">
              <a:cs typeface="B Lotus" panose="00000400000000000000" pitchFamily="2" charset="-78"/>
            </a:endParaRPr>
          </a:p>
          <a:p>
            <a:pPr>
              <a:buFont typeface="Wingdings" panose="05000000000000000000" pitchFamily="2" charset="2"/>
              <a:buNone/>
            </a:pPr>
            <a:r>
              <a:rPr lang="fa-IR" sz="2400" b="1" dirty="0">
                <a:cs typeface="B Lotus" panose="00000400000000000000" pitchFamily="2" charset="-78"/>
              </a:rPr>
              <a:t>5 – عدم تفکیک توصیف وضعیت موجود و بیان مسئله</a:t>
            </a:r>
          </a:p>
          <a:p>
            <a:pPr>
              <a:buFont typeface="Wingdings" panose="05000000000000000000" pitchFamily="2" charset="2"/>
              <a:buNone/>
            </a:pPr>
            <a:r>
              <a:rPr lang="fa-IR" sz="2400" b="1" dirty="0">
                <a:cs typeface="B Lotus" panose="00000400000000000000" pitchFamily="2" charset="-78"/>
              </a:rPr>
              <a:t>6- عدم ارائه شواهد برای مسئله موجود </a:t>
            </a:r>
          </a:p>
          <a:p>
            <a:pPr>
              <a:buFont typeface="Wingdings" panose="05000000000000000000" pitchFamily="2" charset="2"/>
              <a:buNone/>
            </a:pPr>
            <a:r>
              <a:rPr lang="fa-IR" sz="2400" b="1" dirty="0">
                <a:cs typeface="B Lotus" panose="00000400000000000000" pitchFamily="2" charset="-78"/>
              </a:rPr>
              <a:t>7- عدم استفاده از شیوه های منطقی در گرد آوری اطلاعات</a:t>
            </a:r>
          </a:p>
          <a:p>
            <a:pPr>
              <a:buFont typeface="Wingdings" panose="05000000000000000000" pitchFamily="2" charset="2"/>
              <a:buNone/>
            </a:pPr>
            <a:r>
              <a:rPr lang="fa-IR" sz="2400" b="1" dirty="0">
                <a:cs typeface="B Lotus" panose="00000400000000000000" pitchFamily="2" charset="-78"/>
              </a:rPr>
              <a:t>8- عدم استفاده از منابع مختلف برای جمع آوری اطلاعات منطقی و علمی </a:t>
            </a:r>
          </a:p>
          <a:p>
            <a:pPr>
              <a:buFont typeface="Wingdings" panose="05000000000000000000" pitchFamily="2" charset="2"/>
              <a:buNone/>
            </a:pPr>
            <a:r>
              <a:rPr lang="fa-IR" sz="2400" b="1" dirty="0">
                <a:cs typeface="B Lotus" panose="00000400000000000000" pitchFamily="2" charset="-78"/>
              </a:rPr>
              <a:t>9- عدم طبقه بندی اطلاعات در تجزیه و تحلیل و تفسیر داده ها</a:t>
            </a:r>
          </a:p>
        </p:txBody>
      </p:sp>
      <p:sp>
        <p:nvSpPr>
          <p:cNvPr id="144388" name="WordArt 4"/>
          <p:cNvSpPr>
            <a:spLocks noChangeArrowheads="1" noChangeShapeType="1" noTextEdit="1"/>
          </p:cNvSpPr>
          <p:nvPr/>
        </p:nvSpPr>
        <p:spPr bwMode="auto">
          <a:xfrm>
            <a:off x="3071814" y="260351"/>
            <a:ext cx="5972175" cy="1343025"/>
          </a:xfrm>
          <a:prstGeom prst="rect">
            <a:avLst/>
          </a:prstGeom>
        </p:spPr>
        <p:txBody>
          <a:bodyPr wrap="none" fromWordArt="1">
            <a:prstTxWarp prst="textChevron">
              <a:avLst>
                <a:gd name="adj" fmla="val 41134"/>
              </a:avLst>
            </a:prstTxWarp>
          </a:bodyPr>
          <a:lstStyle/>
          <a:p>
            <a:pPr algn="ctr"/>
            <a:r>
              <a:rPr lang="fa-IR"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مشکلات عمده در نوشتن </a:t>
            </a:r>
            <a:r>
              <a:rPr lang="fa-IR" sz="3600"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کنش پژوهی</a:t>
            </a:r>
            <a:endParaRPr lang="en-US"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
        <p:nvSpPr>
          <p:cNvPr id="144389" name="AutoShape 5">
            <a:hlinkClick r:id="rId4"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5505830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44388"/>
                                        </p:tgtEl>
                                        <p:attrNameLst>
                                          <p:attrName>style.visibility</p:attrName>
                                        </p:attrNameLst>
                                      </p:cBhvr>
                                      <p:to>
                                        <p:strVal val="visible"/>
                                      </p:to>
                                    </p:set>
                                    <p:animEffect transition="in" filter="fade">
                                      <p:cBhvr>
                                        <p:cTn id="7" dur="2000"/>
                                        <p:tgtEl>
                                          <p:spTgt spid="144388"/>
                                        </p:tgtEl>
                                      </p:cBhvr>
                                    </p:animEffect>
                                    <p:anim calcmode="lin" valueType="num">
                                      <p:cBhvr>
                                        <p:cTn id="8" dur="2000" fill="hold"/>
                                        <p:tgtEl>
                                          <p:spTgt spid="144388"/>
                                        </p:tgtEl>
                                        <p:attrNameLst>
                                          <p:attrName>style.rotation</p:attrName>
                                        </p:attrNameLst>
                                      </p:cBhvr>
                                      <p:tavLst>
                                        <p:tav tm="0">
                                          <p:val>
                                            <p:fltVal val="720"/>
                                          </p:val>
                                        </p:tav>
                                        <p:tav tm="100000">
                                          <p:val>
                                            <p:fltVal val="0"/>
                                          </p:val>
                                        </p:tav>
                                      </p:tavLst>
                                    </p:anim>
                                    <p:anim calcmode="lin" valueType="num">
                                      <p:cBhvr>
                                        <p:cTn id="9" dur="2000" fill="hold"/>
                                        <p:tgtEl>
                                          <p:spTgt spid="144388"/>
                                        </p:tgtEl>
                                        <p:attrNameLst>
                                          <p:attrName>ppt_h</p:attrName>
                                        </p:attrNameLst>
                                      </p:cBhvr>
                                      <p:tavLst>
                                        <p:tav tm="0">
                                          <p:val>
                                            <p:fltVal val="0"/>
                                          </p:val>
                                        </p:tav>
                                        <p:tav tm="100000">
                                          <p:val>
                                            <p:strVal val="#ppt_h"/>
                                          </p:val>
                                        </p:tav>
                                      </p:tavLst>
                                    </p:anim>
                                    <p:anim calcmode="lin" valueType="num">
                                      <p:cBhvr>
                                        <p:cTn id="10" dur="2000" fill="hold"/>
                                        <p:tgtEl>
                                          <p:spTgt spid="144388"/>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5"/>
                                            </p:cond>
                                          </p:stCondLst>
                                          <p:endCondLst>
                                            <p:cond evt="onStopAudio" delay="0">
                                              <p:tgtEl>
                                                <p:sldTgt/>
                                              </p:tgtEl>
                                            </p:cond>
                                          </p:endCondLst>
                                        </p:cTn>
                                        <p:tgtEl>
                                          <p:sndTgt r:embed="rId3" name="drumroll.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144387">
                                            <p:txEl>
                                              <p:pRg st="0" end="0"/>
                                            </p:txEl>
                                          </p:spTgt>
                                        </p:tgtEl>
                                        <p:attrNameLst>
                                          <p:attrName>style.visibility</p:attrName>
                                        </p:attrNameLst>
                                      </p:cBhvr>
                                      <p:to>
                                        <p:strVal val="visible"/>
                                      </p:to>
                                    </p:set>
                                    <p:anim calcmode="discrete" valueType="clr">
                                      <p:cBhvr override="childStyle">
                                        <p:cTn id="15" dur="80"/>
                                        <p:tgtEl>
                                          <p:spTgt spid="14438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44387">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44387">
                                            <p:txEl>
                                              <p:pRg st="0" end="0"/>
                                            </p:txEl>
                                          </p:spTgt>
                                        </p:tgtEl>
                                        <p:attrNameLst>
                                          <p:attrName>fill.type</p:attrName>
                                        </p:attrNameLst>
                                      </p:cBhvr>
                                      <p:to>
                                        <p:strVal val="solid"/>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44387">
                                            <p:txEl>
                                              <p:pRg st="1" end="1"/>
                                            </p:txEl>
                                          </p:spTgt>
                                        </p:tgtEl>
                                        <p:attrNameLst>
                                          <p:attrName>style.visibility</p:attrName>
                                        </p:attrNameLst>
                                      </p:cBhvr>
                                      <p:to>
                                        <p:strVal val="visible"/>
                                      </p:to>
                                    </p:set>
                                    <p:anim calcmode="discrete" valueType="clr">
                                      <p:cBhvr override="childStyle">
                                        <p:cTn id="22" dur="80"/>
                                        <p:tgtEl>
                                          <p:spTgt spid="14438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44387">
                                            <p:txEl>
                                              <p:pRg st="1" end="1"/>
                                            </p:txEl>
                                          </p:spTgt>
                                        </p:tgtEl>
                                        <p:attrNameLst>
                                          <p:attrName>fillcolor</p:attrName>
                                        </p:attrNameLst>
                                      </p:cBhvr>
                                      <p:tavLst>
                                        <p:tav tm="0">
                                          <p:val>
                                            <p:clrVal>
                                              <a:schemeClr val="accent2"/>
                                            </p:clrVal>
                                          </p:val>
                                        </p:tav>
                                        <p:tav tm="50000">
                                          <p:val>
                                            <p:clrVal>
                                              <a:schemeClr val="hlink"/>
                                            </p:clrVal>
                                          </p:val>
                                        </p:tav>
                                      </p:tavLst>
                                    </p:anim>
                                    <p:set>
                                      <p:cBhvr>
                                        <p:cTn id="24" dur="80"/>
                                        <p:tgtEl>
                                          <p:spTgt spid="144387">
                                            <p:txEl>
                                              <p:pRg st="1" end="1"/>
                                            </p:txEl>
                                          </p:spTgt>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144387">
                                            <p:txEl>
                                              <p:pRg st="2" end="2"/>
                                            </p:txEl>
                                          </p:spTgt>
                                        </p:tgtEl>
                                        <p:attrNameLst>
                                          <p:attrName>style.visibility</p:attrName>
                                        </p:attrNameLst>
                                      </p:cBhvr>
                                      <p:to>
                                        <p:strVal val="visible"/>
                                      </p:to>
                                    </p:set>
                                    <p:anim calcmode="discrete" valueType="clr">
                                      <p:cBhvr override="childStyle">
                                        <p:cTn id="29" dur="80"/>
                                        <p:tgtEl>
                                          <p:spTgt spid="14438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44387">
                                            <p:txEl>
                                              <p:pRg st="2" end="2"/>
                                            </p:txEl>
                                          </p:spTgt>
                                        </p:tgtEl>
                                        <p:attrNameLst>
                                          <p:attrName>fillcolor</p:attrName>
                                        </p:attrNameLst>
                                      </p:cBhvr>
                                      <p:tavLst>
                                        <p:tav tm="0">
                                          <p:val>
                                            <p:clrVal>
                                              <a:schemeClr val="accent2"/>
                                            </p:clrVal>
                                          </p:val>
                                        </p:tav>
                                        <p:tav tm="50000">
                                          <p:val>
                                            <p:clrVal>
                                              <a:schemeClr val="hlink"/>
                                            </p:clrVal>
                                          </p:val>
                                        </p:tav>
                                      </p:tavLst>
                                    </p:anim>
                                    <p:set>
                                      <p:cBhvr>
                                        <p:cTn id="31" dur="80"/>
                                        <p:tgtEl>
                                          <p:spTgt spid="144387">
                                            <p:txEl>
                                              <p:pRg st="2" end="2"/>
                                            </p:txEl>
                                          </p:spTgt>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44387">
                                            <p:txEl>
                                              <p:pRg st="3" end="3"/>
                                            </p:txEl>
                                          </p:spTgt>
                                        </p:tgtEl>
                                        <p:attrNameLst>
                                          <p:attrName>style.visibility</p:attrName>
                                        </p:attrNameLst>
                                      </p:cBhvr>
                                      <p:to>
                                        <p:strVal val="visible"/>
                                      </p:to>
                                    </p:set>
                                    <p:anim calcmode="discrete" valueType="clr">
                                      <p:cBhvr override="childStyle">
                                        <p:cTn id="36" dur="80"/>
                                        <p:tgtEl>
                                          <p:spTgt spid="14438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44387">
                                            <p:txEl>
                                              <p:pRg st="3" end="3"/>
                                            </p:txEl>
                                          </p:spTgt>
                                        </p:tgtEl>
                                        <p:attrNameLst>
                                          <p:attrName>fillcolor</p:attrName>
                                        </p:attrNameLst>
                                      </p:cBhvr>
                                      <p:tavLst>
                                        <p:tav tm="0">
                                          <p:val>
                                            <p:clrVal>
                                              <a:schemeClr val="accent2"/>
                                            </p:clrVal>
                                          </p:val>
                                        </p:tav>
                                        <p:tav tm="50000">
                                          <p:val>
                                            <p:clrVal>
                                              <a:schemeClr val="hlink"/>
                                            </p:clrVal>
                                          </p:val>
                                        </p:tav>
                                      </p:tavLst>
                                    </p:anim>
                                    <p:set>
                                      <p:cBhvr>
                                        <p:cTn id="38" dur="80"/>
                                        <p:tgtEl>
                                          <p:spTgt spid="144387">
                                            <p:txEl>
                                              <p:pRg st="3" end="3"/>
                                            </p:txEl>
                                          </p:spTgt>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144387">
                                            <p:txEl>
                                              <p:pRg st="4" end="4"/>
                                            </p:txEl>
                                          </p:spTgt>
                                        </p:tgtEl>
                                        <p:attrNameLst>
                                          <p:attrName>style.visibility</p:attrName>
                                        </p:attrNameLst>
                                      </p:cBhvr>
                                      <p:to>
                                        <p:strVal val="visible"/>
                                      </p:to>
                                    </p:set>
                                    <p:anim calcmode="discrete" valueType="clr">
                                      <p:cBhvr override="childStyle">
                                        <p:cTn id="43" dur="80"/>
                                        <p:tgtEl>
                                          <p:spTgt spid="14438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44387">
                                            <p:txEl>
                                              <p:pRg st="4" end="4"/>
                                            </p:txEl>
                                          </p:spTgt>
                                        </p:tgtEl>
                                        <p:attrNameLst>
                                          <p:attrName>fillcolor</p:attrName>
                                        </p:attrNameLst>
                                      </p:cBhvr>
                                      <p:tavLst>
                                        <p:tav tm="0">
                                          <p:val>
                                            <p:clrVal>
                                              <a:schemeClr val="accent2"/>
                                            </p:clrVal>
                                          </p:val>
                                        </p:tav>
                                        <p:tav tm="50000">
                                          <p:val>
                                            <p:clrVal>
                                              <a:schemeClr val="hlink"/>
                                            </p:clrVal>
                                          </p:val>
                                        </p:tav>
                                      </p:tavLst>
                                    </p:anim>
                                    <p:set>
                                      <p:cBhvr>
                                        <p:cTn id="45" dur="80"/>
                                        <p:tgtEl>
                                          <p:spTgt spid="144387">
                                            <p:txEl>
                                              <p:pRg st="4" end="4"/>
                                            </p:txEl>
                                          </p:spTgt>
                                        </p:tgtEl>
                                        <p:attrNameLst>
                                          <p:attrName>fill.type</p:attrName>
                                        </p:attrNameLst>
                                      </p:cBhvr>
                                      <p:to>
                                        <p:strVal val="solid"/>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27" presetClass="entr" presetSubtype="0" fill="hold" grpId="0" nodeType="clickEffect">
                                  <p:stCondLst>
                                    <p:cond delay="0"/>
                                  </p:stCondLst>
                                  <p:iterate type="lt">
                                    <p:tmPct val="50000"/>
                                  </p:iterate>
                                  <p:childTnLst>
                                    <p:set>
                                      <p:cBhvr>
                                        <p:cTn id="49" dur="1" fill="hold">
                                          <p:stCondLst>
                                            <p:cond delay="0"/>
                                          </p:stCondLst>
                                        </p:cTn>
                                        <p:tgtEl>
                                          <p:spTgt spid="144387">
                                            <p:txEl>
                                              <p:pRg st="5" end="5"/>
                                            </p:txEl>
                                          </p:spTgt>
                                        </p:tgtEl>
                                        <p:attrNameLst>
                                          <p:attrName>style.visibility</p:attrName>
                                        </p:attrNameLst>
                                      </p:cBhvr>
                                      <p:to>
                                        <p:strVal val="visible"/>
                                      </p:to>
                                    </p:set>
                                    <p:anim calcmode="discrete" valueType="clr">
                                      <p:cBhvr override="childStyle">
                                        <p:cTn id="50" dur="80"/>
                                        <p:tgtEl>
                                          <p:spTgt spid="14438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1" dur="80"/>
                                        <p:tgtEl>
                                          <p:spTgt spid="144387">
                                            <p:txEl>
                                              <p:pRg st="5" end="5"/>
                                            </p:txEl>
                                          </p:spTgt>
                                        </p:tgtEl>
                                        <p:attrNameLst>
                                          <p:attrName>fillcolor</p:attrName>
                                        </p:attrNameLst>
                                      </p:cBhvr>
                                      <p:tavLst>
                                        <p:tav tm="0">
                                          <p:val>
                                            <p:clrVal>
                                              <a:schemeClr val="accent2"/>
                                            </p:clrVal>
                                          </p:val>
                                        </p:tav>
                                        <p:tav tm="50000">
                                          <p:val>
                                            <p:clrVal>
                                              <a:schemeClr val="hlink"/>
                                            </p:clrVal>
                                          </p:val>
                                        </p:tav>
                                      </p:tavLst>
                                    </p:anim>
                                    <p:set>
                                      <p:cBhvr>
                                        <p:cTn id="52" dur="80"/>
                                        <p:tgtEl>
                                          <p:spTgt spid="144387">
                                            <p:txEl>
                                              <p:pRg st="5" end="5"/>
                                            </p:txEl>
                                          </p:spTgt>
                                        </p:tgtEl>
                                        <p:attrNameLst>
                                          <p:attrName>fill.type</p:attrName>
                                        </p:attrNameLst>
                                      </p:cBhvr>
                                      <p:to>
                                        <p:strVal val="solid"/>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27" presetClass="entr" presetSubtype="0" fill="hold" grpId="0" nodeType="clickEffect">
                                  <p:stCondLst>
                                    <p:cond delay="0"/>
                                  </p:stCondLst>
                                  <p:iterate type="lt">
                                    <p:tmPct val="50000"/>
                                  </p:iterate>
                                  <p:childTnLst>
                                    <p:set>
                                      <p:cBhvr>
                                        <p:cTn id="56" dur="1" fill="hold">
                                          <p:stCondLst>
                                            <p:cond delay="0"/>
                                          </p:stCondLst>
                                        </p:cTn>
                                        <p:tgtEl>
                                          <p:spTgt spid="144387">
                                            <p:txEl>
                                              <p:pRg st="6" end="6"/>
                                            </p:txEl>
                                          </p:spTgt>
                                        </p:tgtEl>
                                        <p:attrNameLst>
                                          <p:attrName>style.visibility</p:attrName>
                                        </p:attrNameLst>
                                      </p:cBhvr>
                                      <p:to>
                                        <p:strVal val="visible"/>
                                      </p:to>
                                    </p:set>
                                    <p:anim calcmode="discrete" valueType="clr">
                                      <p:cBhvr override="childStyle">
                                        <p:cTn id="57" dur="80"/>
                                        <p:tgtEl>
                                          <p:spTgt spid="144387">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144387">
                                            <p:txEl>
                                              <p:pRg st="6" end="6"/>
                                            </p:txEl>
                                          </p:spTgt>
                                        </p:tgtEl>
                                        <p:attrNameLst>
                                          <p:attrName>fillcolor</p:attrName>
                                        </p:attrNameLst>
                                      </p:cBhvr>
                                      <p:tavLst>
                                        <p:tav tm="0">
                                          <p:val>
                                            <p:clrVal>
                                              <a:schemeClr val="accent2"/>
                                            </p:clrVal>
                                          </p:val>
                                        </p:tav>
                                        <p:tav tm="50000">
                                          <p:val>
                                            <p:clrVal>
                                              <a:schemeClr val="hlink"/>
                                            </p:clrVal>
                                          </p:val>
                                        </p:tav>
                                      </p:tavLst>
                                    </p:anim>
                                    <p:set>
                                      <p:cBhvr>
                                        <p:cTn id="59" dur="80"/>
                                        <p:tgtEl>
                                          <p:spTgt spid="144387">
                                            <p:txEl>
                                              <p:pRg st="6" end="6"/>
                                            </p:txEl>
                                          </p:spTgt>
                                        </p:tgtEl>
                                        <p:attrNameLst>
                                          <p:attrName>fill.type</p:attrName>
                                        </p:attrNameLst>
                                      </p:cBhvr>
                                      <p:to>
                                        <p:strVal val="solid"/>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27" presetClass="entr" presetSubtype="0" fill="hold" grpId="0" nodeType="clickEffect">
                                  <p:stCondLst>
                                    <p:cond delay="0"/>
                                  </p:stCondLst>
                                  <p:iterate type="lt">
                                    <p:tmPct val="50000"/>
                                  </p:iterate>
                                  <p:childTnLst>
                                    <p:set>
                                      <p:cBhvr>
                                        <p:cTn id="63" dur="1" fill="hold">
                                          <p:stCondLst>
                                            <p:cond delay="0"/>
                                          </p:stCondLst>
                                        </p:cTn>
                                        <p:tgtEl>
                                          <p:spTgt spid="144387">
                                            <p:txEl>
                                              <p:pRg st="7" end="7"/>
                                            </p:txEl>
                                          </p:spTgt>
                                        </p:tgtEl>
                                        <p:attrNameLst>
                                          <p:attrName>style.visibility</p:attrName>
                                        </p:attrNameLst>
                                      </p:cBhvr>
                                      <p:to>
                                        <p:strVal val="visible"/>
                                      </p:to>
                                    </p:set>
                                    <p:anim calcmode="discrete" valueType="clr">
                                      <p:cBhvr override="childStyle">
                                        <p:cTn id="64" dur="80"/>
                                        <p:tgtEl>
                                          <p:spTgt spid="144387">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5" dur="80"/>
                                        <p:tgtEl>
                                          <p:spTgt spid="144387">
                                            <p:txEl>
                                              <p:pRg st="7" end="7"/>
                                            </p:txEl>
                                          </p:spTgt>
                                        </p:tgtEl>
                                        <p:attrNameLst>
                                          <p:attrName>fillcolor</p:attrName>
                                        </p:attrNameLst>
                                      </p:cBhvr>
                                      <p:tavLst>
                                        <p:tav tm="0">
                                          <p:val>
                                            <p:clrVal>
                                              <a:schemeClr val="accent2"/>
                                            </p:clrVal>
                                          </p:val>
                                        </p:tav>
                                        <p:tav tm="50000">
                                          <p:val>
                                            <p:clrVal>
                                              <a:schemeClr val="hlink"/>
                                            </p:clrVal>
                                          </p:val>
                                        </p:tav>
                                      </p:tavLst>
                                    </p:anim>
                                    <p:set>
                                      <p:cBhvr>
                                        <p:cTn id="66" dur="80"/>
                                        <p:tgtEl>
                                          <p:spTgt spid="144387">
                                            <p:txEl>
                                              <p:pRg st="7" end="7"/>
                                            </p:txEl>
                                          </p:spTgt>
                                        </p:tgtEl>
                                        <p:attrNameLst>
                                          <p:attrName>fill.type</p:attrName>
                                        </p:attrNameLst>
                                      </p:cBhvr>
                                      <p:to>
                                        <p:strVal val="solid"/>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27" presetClass="entr" presetSubtype="0" fill="hold" grpId="0" nodeType="clickEffect">
                                  <p:stCondLst>
                                    <p:cond delay="0"/>
                                  </p:stCondLst>
                                  <p:iterate type="lt">
                                    <p:tmPct val="50000"/>
                                  </p:iterate>
                                  <p:childTnLst>
                                    <p:set>
                                      <p:cBhvr>
                                        <p:cTn id="70" dur="1" fill="hold">
                                          <p:stCondLst>
                                            <p:cond delay="0"/>
                                          </p:stCondLst>
                                        </p:cTn>
                                        <p:tgtEl>
                                          <p:spTgt spid="144387">
                                            <p:txEl>
                                              <p:pRg st="8" end="8"/>
                                            </p:txEl>
                                          </p:spTgt>
                                        </p:tgtEl>
                                        <p:attrNameLst>
                                          <p:attrName>style.visibility</p:attrName>
                                        </p:attrNameLst>
                                      </p:cBhvr>
                                      <p:to>
                                        <p:strVal val="visible"/>
                                      </p:to>
                                    </p:set>
                                    <p:anim calcmode="discrete" valueType="clr">
                                      <p:cBhvr override="childStyle">
                                        <p:cTn id="71" dur="80"/>
                                        <p:tgtEl>
                                          <p:spTgt spid="144387">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2" dur="80"/>
                                        <p:tgtEl>
                                          <p:spTgt spid="144387">
                                            <p:txEl>
                                              <p:pRg st="8" end="8"/>
                                            </p:txEl>
                                          </p:spTgt>
                                        </p:tgtEl>
                                        <p:attrNameLst>
                                          <p:attrName>fillcolor</p:attrName>
                                        </p:attrNameLst>
                                      </p:cBhvr>
                                      <p:tavLst>
                                        <p:tav tm="0">
                                          <p:val>
                                            <p:clrVal>
                                              <a:schemeClr val="accent2"/>
                                            </p:clrVal>
                                          </p:val>
                                        </p:tav>
                                        <p:tav tm="50000">
                                          <p:val>
                                            <p:clrVal>
                                              <a:schemeClr val="hlink"/>
                                            </p:clrVal>
                                          </p:val>
                                        </p:tav>
                                      </p:tavLst>
                                    </p:anim>
                                    <p:set>
                                      <p:cBhvr>
                                        <p:cTn id="73" dur="80"/>
                                        <p:tgtEl>
                                          <p:spTgt spid="144387">
                                            <p:txEl>
                                              <p:pRg st="8" end="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bldP spid="14438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C529660-7F62-470A-AC1C-B66B4C59657C}" type="slidenum">
              <a:rPr lang="ar-SA"/>
              <a:pPr/>
              <a:t>33</a:t>
            </a:fld>
            <a:endParaRPr lang="en-US"/>
          </a:p>
        </p:txBody>
      </p:sp>
      <p:sp>
        <p:nvSpPr>
          <p:cNvPr id="145411" name="Rectangle 3"/>
          <p:cNvSpPr>
            <a:spLocks noGrp="1" noChangeArrowheads="1"/>
          </p:cNvSpPr>
          <p:nvPr>
            <p:ph type="body" idx="1"/>
          </p:nvPr>
        </p:nvSpPr>
        <p:spPr>
          <a:xfrm>
            <a:off x="2474913" y="836613"/>
            <a:ext cx="8229600" cy="5294312"/>
          </a:xfrm>
        </p:spPr>
        <p:txBody>
          <a:bodyPr/>
          <a:lstStyle/>
          <a:p>
            <a:pPr>
              <a:buFont typeface="Wingdings" panose="05000000000000000000" pitchFamily="2" charset="2"/>
              <a:buNone/>
            </a:pPr>
            <a:r>
              <a:rPr lang="fa-IR" sz="2400" b="1" dirty="0">
                <a:cs typeface="B Lotus" panose="00000400000000000000" pitchFamily="2" charset="-78"/>
              </a:rPr>
              <a:t>10- عدم همخوانی برخی از راه حلهای پیشنهادی با اهداف موضوع در جهت حل مسئله</a:t>
            </a:r>
          </a:p>
          <a:p>
            <a:pPr>
              <a:buFont typeface="Wingdings" panose="05000000000000000000" pitchFamily="2" charset="2"/>
              <a:buNone/>
            </a:pPr>
            <a:r>
              <a:rPr lang="fa-IR" sz="2400" b="1" dirty="0">
                <a:cs typeface="B Lotus" panose="00000400000000000000" pitchFamily="2" charset="-78"/>
              </a:rPr>
              <a:t>  11- عدم استفاده از منابع مختلف در ارائه راه حل </a:t>
            </a:r>
          </a:p>
          <a:p>
            <a:pPr>
              <a:buFont typeface="Wingdings" panose="05000000000000000000" pitchFamily="2" charset="2"/>
              <a:buNone/>
            </a:pPr>
            <a:r>
              <a:rPr lang="fa-IR" sz="2400" b="1" dirty="0">
                <a:cs typeface="B Lotus" panose="00000400000000000000" pitchFamily="2" charset="-78"/>
              </a:rPr>
              <a:t>  12 - اجرای تمام راه حلهای پیشنهادی در یک مرحله</a:t>
            </a:r>
          </a:p>
          <a:p>
            <a:pPr>
              <a:buFont typeface="Wingdings" panose="05000000000000000000" pitchFamily="2" charset="2"/>
              <a:buNone/>
            </a:pPr>
            <a:r>
              <a:rPr lang="fa-IR" sz="2400" b="1" dirty="0">
                <a:cs typeface="B Lotus" panose="00000400000000000000" pitchFamily="2" charset="-78"/>
              </a:rPr>
              <a:t>  13- عدم ارائه شواهد برای اثر بخشی راه حل پیشنهادی </a:t>
            </a:r>
          </a:p>
          <a:p>
            <a:pPr>
              <a:buFont typeface="Wingdings" panose="05000000000000000000" pitchFamily="2" charset="2"/>
              <a:buNone/>
            </a:pPr>
            <a:r>
              <a:rPr lang="fa-IR" sz="2400" b="1" dirty="0">
                <a:cs typeface="B Lotus" panose="00000400000000000000" pitchFamily="2" charset="-78"/>
              </a:rPr>
              <a:t>  14 - عدم توجه به ارزشیابی و اعتبار بخشی اثر </a:t>
            </a:r>
            <a:r>
              <a:rPr lang="fa-IR" sz="2400" b="1" dirty="0" smtClean="0">
                <a:cs typeface="B Lotus" panose="00000400000000000000" pitchFamily="2" charset="-78"/>
              </a:rPr>
              <a:t>کنش پژوهی </a:t>
            </a:r>
            <a:endParaRPr lang="fa-IR" sz="2400" b="1" dirty="0">
              <a:cs typeface="B Lotus" panose="00000400000000000000" pitchFamily="2" charset="-78"/>
            </a:endParaRPr>
          </a:p>
          <a:p>
            <a:pPr>
              <a:buFont typeface="Wingdings" panose="05000000000000000000" pitchFamily="2" charset="2"/>
              <a:buNone/>
            </a:pPr>
            <a:r>
              <a:rPr lang="fa-IR" sz="2400" b="1" dirty="0">
                <a:cs typeface="B Lotus" panose="00000400000000000000" pitchFamily="2" charset="-78"/>
              </a:rPr>
              <a:t>  15- عدم استفاده از انتقادهای همکاران مطلع در راستای کیفیت بخشی به اثر </a:t>
            </a:r>
          </a:p>
          <a:p>
            <a:pPr>
              <a:buFont typeface="Wingdings" panose="05000000000000000000" pitchFamily="2" charset="2"/>
              <a:buNone/>
            </a:pPr>
            <a:r>
              <a:rPr lang="fa-IR" sz="2400" b="1" dirty="0">
                <a:cs typeface="B Lotus" panose="00000400000000000000" pitchFamily="2" charset="-78"/>
              </a:rPr>
              <a:t>  16- عدم تجدید نظر در راه حلهای ضعیف و ارائه شواهد به آن </a:t>
            </a:r>
          </a:p>
          <a:p>
            <a:pPr>
              <a:buFont typeface="Wingdings" panose="05000000000000000000" pitchFamily="2" charset="2"/>
              <a:buNone/>
            </a:pPr>
            <a:r>
              <a:rPr lang="fa-IR" sz="2400" b="1" dirty="0">
                <a:cs typeface="B Lotus" panose="00000400000000000000" pitchFamily="2" charset="-78"/>
              </a:rPr>
              <a:t>  17- عدم ارجاع در داخل و پایان متن به منابع  </a:t>
            </a:r>
            <a:endParaRPr lang="en-US" sz="2400" b="1" dirty="0">
              <a:cs typeface="B Lotus" panose="00000400000000000000" pitchFamily="2" charset="-78"/>
            </a:endParaRPr>
          </a:p>
          <a:p>
            <a:pPr>
              <a:buFont typeface="Wingdings" panose="05000000000000000000" pitchFamily="2" charset="2"/>
              <a:buNone/>
            </a:pPr>
            <a:endParaRPr lang="en-US" sz="2400" dirty="0"/>
          </a:p>
        </p:txBody>
      </p:sp>
    </p:spTree>
    <p:extLst>
      <p:ext uri="{BB962C8B-B14F-4D97-AF65-F5344CB8AC3E}">
        <p14:creationId xmlns:p14="http://schemas.microsoft.com/office/powerpoint/2010/main" val="38359533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D63DA36F-6C79-4666-AD4F-677DA26829F5}" type="slidenum">
              <a:rPr lang="ar-SA"/>
              <a:pPr/>
              <a:t>34</a:t>
            </a:fld>
            <a:endParaRPr lang="en-US"/>
          </a:p>
        </p:txBody>
      </p:sp>
      <p:sp>
        <p:nvSpPr>
          <p:cNvPr id="164869" name="WordArt 5"/>
          <p:cNvSpPr>
            <a:spLocks noChangeArrowheads="1" noChangeShapeType="1" noTextEdit="1"/>
          </p:cNvSpPr>
          <p:nvPr/>
        </p:nvSpPr>
        <p:spPr bwMode="auto">
          <a:xfrm rot="-1256169">
            <a:off x="3479800" y="2001839"/>
            <a:ext cx="5494338" cy="2281237"/>
          </a:xfrm>
          <a:prstGeom prst="rect">
            <a:avLst/>
          </a:prstGeom>
        </p:spPr>
        <p:txBody>
          <a:bodyPr wrap="none" fromWordArt="1">
            <a:prstTxWarp prst="textSlantUp">
              <a:avLst>
                <a:gd name="adj" fmla="val 32056"/>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rPr>
              <a:t>نمونه ضعیف</a:t>
            </a:r>
            <a:endParaRPr lang="en-US"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endParaRPr>
          </a:p>
        </p:txBody>
      </p:sp>
      <p:sp>
        <p:nvSpPr>
          <p:cNvPr id="164867" name="Rectangle 3"/>
          <p:cNvSpPr>
            <a:spLocks noGrp="1" noChangeArrowheads="1"/>
          </p:cNvSpPr>
          <p:nvPr>
            <p:ph type="body" idx="1"/>
          </p:nvPr>
        </p:nvSpPr>
        <p:spPr>
          <a:xfrm>
            <a:off x="2566988" y="622300"/>
            <a:ext cx="8208962" cy="5975350"/>
          </a:xfrm>
        </p:spPr>
        <p:txBody>
          <a:bodyPr>
            <a:normAutofit lnSpcReduction="10000"/>
          </a:bodyPr>
          <a:lstStyle/>
          <a:p>
            <a:pPr marL="114300" indent="-114300" algn="ctr"/>
            <a:r>
              <a:rPr lang="ar-SA" sz="1800">
                <a:cs typeface="B Titr" panose="00000700000000000000" pitchFamily="2" charset="-78"/>
              </a:rPr>
              <a:t>تقويت انگيزه ي دانش آموزان دردرس علوم تجربي</a:t>
            </a:r>
          </a:p>
          <a:p>
            <a:pPr marL="114300" indent="-114300"/>
            <a:r>
              <a:rPr lang="ar-SA" sz="1800">
                <a:solidFill>
                  <a:srgbClr val="6600CC"/>
                </a:solidFill>
                <a:cs typeface="B Lotus" panose="00000400000000000000" pitchFamily="2" charset="-78"/>
              </a:rPr>
              <a:t>توصيف وضعيت موجود( مقدمه ) :</a:t>
            </a:r>
          </a:p>
          <a:p>
            <a:pPr marL="114300" indent="-114300"/>
            <a:r>
              <a:rPr lang="ar-SA" sz="1800">
                <a:cs typeface="B Lotus" panose="00000400000000000000" pitchFamily="2" charset="-78"/>
              </a:rPr>
              <a:t>پنج سال است كه درمقطع راهنمايي مشغول تدريس درس علوم تجربي هستم كه مانند اكثر درس هاي ديگر فقط دانش آموزان باهوش و زرنگ دراين درس نمره ي بسيار خوب مي گيرند و حدود يك سوم آنها از دريافت نمره خوب عاجز مي باشند . به سفارش اكثر دبيران، دركلاس هاي درس حالتي كاملا“ جدي داشته و به قول آنها در حد وظيفه فقط درس مي دادم، پاسخ سؤال هاي كتاب را مي گفتم و به پرسش هاي دانش آموزان جواب مي</a:t>
            </a:r>
            <a:r>
              <a:rPr lang="ar-SA" sz="1800"/>
              <a:t>‌</a:t>
            </a:r>
            <a:r>
              <a:rPr lang="ar-SA" sz="1800">
                <a:cs typeface="B Lotus" panose="00000400000000000000" pitchFamily="2" charset="-78"/>
              </a:rPr>
              <a:t>دادم. دركلاس درس من از خنده و شوخي خبري نبود چراكه فكر مي كردم اين كار من باعث سوء استفاده دانش آموزان خواهدشد .با وجود استفاده از روش هاي معمول كلاس من علاوه بر عدم برخورداري از شادابي و نشاط لازم ، از افت محسوسي رنج مي برد و من نيز از اين وضع موجود راضي نبودم . به همين دليل پس ازگذشت سه ماه از سال تحصيلي تصميم گرفتم كه اين مشكل را برطرف كنم.</a:t>
            </a:r>
          </a:p>
          <a:p>
            <a:pPr marL="114300" indent="-114300"/>
            <a:r>
              <a:rPr lang="ar-SA" sz="1800">
                <a:solidFill>
                  <a:srgbClr val="6600CC"/>
                </a:solidFill>
                <a:cs typeface="B Lotus" panose="00000400000000000000" pitchFamily="2" charset="-78"/>
              </a:rPr>
              <a:t>گردآوري اطلاعات ( شواهد 1 ) :</a:t>
            </a:r>
            <a:endParaRPr lang="fa-IR" sz="1800">
              <a:solidFill>
                <a:srgbClr val="6600CC"/>
              </a:solidFill>
              <a:cs typeface="B Lotus" panose="00000400000000000000" pitchFamily="2" charset="-78"/>
            </a:endParaRPr>
          </a:p>
          <a:p>
            <a:pPr marL="114300" indent="-114300"/>
            <a:r>
              <a:rPr lang="ar-SA" sz="1800">
                <a:cs typeface="B Lotus" panose="00000400000000000000" pitchFamily="2" charset="-78"/>
              </a:rPr>
              <a:t>يك روز دركلاس سوم راهنمايي يك ربع مانده به زنگ تفريح رو به دانش آموزان كردم وگفتم :دانش آموزان عزيز همانطور كه مي دانيد شما به درس علوم زياد اهميت نمي دهيد بخاطر همين من ومدير از اين موضوع ناراحت هستيم و از شما خواهش مي كنم كه با هم گفتگو كنيد و بگوييد كه علت اينكه بسياري از دانش آموزان به درس علوم تجربي اهميت نمي دهند چيست؟ با اين حرف من دركلاس شور و حال عجيبي به وجود آمد و دانش آموزان پس ازگفتگو و صحبت هر كدام دلايلي رابيان داشتند كه خلاصه آن به اين شرح مي</a:t>
            </a:r>
            <a:r>
              <a:rPr lang="ar-SA" sz="1800"/>
              <a:t>‌</a:t>
            </a:r>
            <a:r>
              <a:rPr lang="ar-SA" sz="1800">
                <a:cs typeface="B Lotus" panose="00000400000000000000" pitchFamily="2" charset="-78"/>
              </a:rPr>
              <a:t>باشد :</a:t>
            </a:r>
          </a:p>
          <a:p>
            <a:pPr marL="114300" indent="-114300"/>
            <a:r>
              <a:rPr lang="ar-SA" sz="1800">
                <a:cs typeface="B Lotus" panose="00000400000000000000" pitchFamily="2" charset="-78"/>
              </a:rPr>
              <a:t>كثرت برگزاري امتحان در هر هفته .</a:t>
            </a:r>
          </a:p>
          <a:p>
            <a:pPr marL="114300" indent="-114300"/>
            <a:r>
              <a:rPr lang="ar-SA" sz="1800">
                <a:cs typeface="B Lotus" panose="00000400000000000000" pitchFamily="2" charset="-78"/>
              </a:rPr>
              <a:t>تعداد زياد دانش آموزان دركلاس باعث مي شود تا معلم به همه</a:t>
            </a:r>
            <a:r>
              <a:rPr lang="ar-SA" sz="1800"/>
              <a:t>‌</a:t>
            </a:r>
            <a:r>
              <a:rPr lang="ar-SA" sz="1800">
                <a:cs typeface="B Lotus" panose="00000400000000000000" pitchFamily="2" charset="-78"/>
              </a:rPr>
              <a:t>ي آنها رسيدگي نكند .</a:t>
            </a:r>
          </a:p>
          <a:p>
            <a:pPr marL="114300" indent="-114300"/>
            <a:r>
              <a:rPr lang="ar-SA" sz="1800">
                <a:cs typeface="B Lotus" panose="00000400000000000000" pitchFamily="2" charset="-78"/>
              </a:rPr>
              <a:t>عدم وجود رابطه ي محترمانه و دوستانه بين دانش آموز و معلم .</a:t>
            </a:r>
          </a:p>
          <a:p>
            <a:pPr marL="114300" indent="-114300"/>
            <a:r>
              <a:rPr lang="ar-SA" sz="1800">
                <a:cs typeface="B Lotus" panose="00000400000000000000" pitchFamily="2" charset="-78"/>
              </a:rPr>
              <a:t>وجود تبعيض بين دانش آموزان زرنگ و دانش آموزان ضعيف .</a:t>
            </a:r>
          </a:p>
          <a:p>
            <a:pPr marL="114300" indent="-114300"/>
            <a:r>
              <a:rPr lang="ar-SA" sz="1800">
                <a:cs typeface="B Lotus" panose="00000400000000000000" pitchFamily="2" charset="-78"/>
              </a:rPr>
              <a:t>عدم وجود آزمايشگاه كامل و مجهز در آموزشگاه.</a:t>
            </a:r>
          </a:p>
        </p:txBody>
      </p:sp>
      <p:sp>
        <p:nvSpPr>
          <p:cNvPr id="164870" name="AutoShape 6">
            <a:hlinkClick r:id="rId3"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219525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14DD9399-B85D-4D5F-9574-A350C8DF3A1A}" type="slidenum">
              <a:rPr lang="ar-SA"/>
              <a:pPr/>
              <a:t>35</a:t>
            </a:fld>
            <a:endParaRPr lang="en-US"/>
          </a:p>
        </p:txBody>
      </p:sp>
      <p:sp>
        <p:nvSpPr>
          <p:cNvPr id="165892" name="WordArt 4"/>
          <p:cNvSpPr>
            <a:spLocks noChangeArrowheads="1" noChangeShapeType="1" noTextEdit="1"/>
          </p:cNvSpPr>
          <p:nvPr/>
        </p:nvSpPr>
        <p:spPr bwMode="auto">
          <a:xfrm rot="-1256169">
            <a:off x="3479800" y="2001839"/>
            <a:ext cx="5494338" cy="2281237"/>
          </a:xfrm>
          <a:prstGeom prst="rect">
            <a:avLst/>
          </a:prstGeom>
        </p:spPr>
        <p:txBody>
          <a:bodyPr wrap="none" fromWordArt="1">
            <a:prstTxWarp prst="textSlantUp">
              <a:avLst>
                <a:gd name="adj" fmla="val 32056"/>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rPr>
              <a:t>نمونه ضعیف</a:t>
            </a:r>
            <a:endParaRPr lang="en-US"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endParaRPr>
          </a:p>
        </p:txBody>
      </p:sp>
      <p:sp>
        <p:nvSpPr>
          <p:cNvPr id="165891" name="Rectangle 3"/>
          <p:cNvSpPr>
            <a:spLocks noGrp="1" noChangeArrowheads="1"/>
          </p:cNvSpPr>
          <p:nvPr>
            <p:ph type="body" idx="1"/>
          </p:nvPr>
        </p:nvSpPr>
        <p:spPr>
          <a:xfrm>
            <a:off x="2640013" y="404814"/>
            <a:ext cx="8064500" cy="6048375"/>
          </a:xfrm>
        </p:spPr>
        <p:txBody>
          <a:bodyPr/>
          <a:lstStyle/>
          <a:p>
            <a:pPr marL="114300" indent="-114300">
              <a:lnSpc>
                <a:spcPct val="80000"/>
              </a:lnSpc>
            </a:pPr>
            <a:r>
              <a:rPr lang="ar-SA" sz="1800">
                <a:solidFill>
                  <a:srgbClr val="6600CC"/>
                </a:solidFill>
                <a:cs typeface="B Lotus" panose="00000400000000000000" pitchFamily="2" charset="-78"/>
              </a:rPr>
              <a:t>گرد آوري اطلاعات (شواهد 2 ) :</a:t>
            </a:r>
          </a:p>
          <a:p>
            <a:pPr marL="114300" indent="-114300" algn="just">
              <a:lnSpc>
                <a:spcPct val="80000"/>
              </a:lnSpc>
            </a:pPr>
            <a:r>
              <a:rPr lang="ar-SA" sz="1800">
                <a:cs typeface="B Lotus" panose="00000400000000000000" pitchFamily="2" charset="-78"/>
              </a:rPr>
              <a:t>براي اينكه بتوانم درباره عدم انگيزه دانش آموزان اطلاعات بيشتري بدست آورم تصميم گرفتم با همكاران و مدير آموزشگاه صحبت كنم براي همين منظور در يك زنگ تفريح جلسه اي ترتيب داديم و با هم به گفتگو پرداختيم. بعضي از معلمان علت عدم انگيزه دانش آموزان را بي سوادي والدين و فقرمالي خانواده ها بيان مي كردند و همچنين تاكيد داشتند كه اوليا در جلسات انجمن اوليا ومربيان شركت فعال داشته باشند. گروهي ازمعلمان اظهار داشتند كه بايد از مديران كار آزموده استفاده شود و محيط آموزشگاه محيطي گرم و دوستانه باشد .عده اي نيز معتقد بودند كه معلم بايد آشنا به روش ها ي تدريس بوده و نحوه برخورد با دانش آموزان را بداند و به كار خود علاقه داشته باشند رفتار و برخورد محبت آميز معلم با دانش آموزان بويژه آنهايي كه از نعمت پدرو مادر برخوردار نمي باشند ،دادن امنيت خاطر به آنها از طرف معلم مي تواند در كمك به آنها مؤثر باشد بعضي از معلمان اظهار داشتند كه معلم بايد با روان شناسي كودك آشنا باشد و لازمه اين كار برگزاري كلاس هاي ضمن خدمت مي باشد عده اي ديگر نيز براين باور بودند كه بايد معلم از وسائل كمك آموزشي بهتر و بيشتر استفاده كند.</a:t>
            </a:r>
          </a:p>
          <a:p>
            <a:pPr marL="114300" indent="-114300" algn="just">
              <a:lnSpc>
                <a:spcPct val="80000"/>
              </a:lnSpc>
            </a:pPr>
            <a:r>
              <a:rPr lang="ar-SA" sz="1800">
                <a:cs typeface="B Lotus" panose="00000400000000000000" pitchFamily="2" charset="-78"/>
              </a:rPr>
              <a:t>طي مصاحبه اي كه با مدير آموزشگاه داشتم ،بيان داشت كه :عليرغم اينكه ميزان درصد قبولي دانش آموزان كلاس سوم راهنمايي كه به صورت نهايي است هميشه مورد نگرش خاص مسئولين اداره آموزش و پرورش بخصوص مدير مدرسه مي باشد اما لازم است ميزان قبولي پايه هاي اول ودوم نيز مد نظر قرار گيرد.از مدير ديگري كه پرسيدم بيان داشت كه يكي از عوامل عمده ي عدم انگيزه</a:t>
            </a:r>
            <a:r>
              <a:rPr lang="ar-SA" sz="1800"/>
              <a:t>‌</a:t>
            </a:r>
            <a:r>
              <a:rPr lang="ar-SA" sz="1800">
                <a:cs typeface="B Lotus" panose="00000400000000000000" pitchFamily="2" charset="-78"/>
              </a:rPr>
              <a:t>ي دانش آموزان را بايد در روش هاي تدريس معلمان جستجو كرد در اغلب كلاس ها، تدريس با روش سخنراني از سوي معلم آن هم سخنراني يك طرفه انجام مي گيرد و دانش آموزان هيچ نقشي جز ساكت نشستن و شنونده بودن ايفا نمي</a:t>
            </a:r>
            <a:r>
              <a:rPr lang="ar-SA" sz="1800"/>
              <a:t>‌</a:t>
            </a:r>
            <a:r>
              <a:rPr lang="ar-SA" sz="1800">
                <a:cs typeface="B Lotus" panose="00000400000000000000" pitchFamily="2" charset="-78"/>
              </a:rPr>
              <a:t>نمايند. همچنين اغلب معلمان فاقد طرح درسي مي</a:t>
            </a:r>
            <a:r>
              <a:rPr lang="ar-SA" sz="1800"/>
              <a:t>‌</a:t>
            </a:r>
            <a:r>
              <a:rPr lang="ar-SA" sz="1800">
                <a:cs typeface="B Lotus" panose="00000400000000000000" pitchFamily="2" charset="-78"/>
              </a:rPr>
              <a:t>باشند. مديري ديگر مي گفت : عدم انگيزه دانش آموزان مربوط به بي سوادي والدين است كه بعضي از والدين حتي يكبار هم به آموزشگاه مراجعه نمي كنند و از وضعيت درسي و مشكلات فرزند خود هيچگونه اطلاعي ندارند.</a:t>
            </a:r>
            <a:endParaRPr lang="en-US" sz="1800">
              <a:cs typeface="B Lotus" panose="00000400000000000000" pitchFamily="2" charset="-78"/>
            </a:endParaRPr>
          </a:p>
          <a:p>
            <a:pPr marL="114300" indent="-114300" algn="just">
              <a:lnSpc>
                <a:spcPct val="80000"/>
              </a:lnSpc>
            </a:pPr>
            <a:r>
              <a:rPr lang="ar-SA" sz="1800">
                <a:cs typeface="B Lotus" panose="00000400000000000000" pitchFamily="2" charset="-78"/>
              </a:rPr>
              <a:t>راه هاي پيشنهادي براي پيشرفت دانش آموزان :</a:t>
            </a:r>
          </a:p>
          <a:p>
            <a:pPr marL="114300" indent="-114300" algn="just">
              <a:lnSpc>
                <a:spcPct val="80000"/>
              </a:lnSpc>
            </a:pPr>
            <a:r>
              <a:rPr lang="ar-SA" sz="1800">
                <a:cs typeface="B Lotus" panose="00000400000000000000" pitchFamily="2" charset="-78"/>
              </a:rPr>
              <a:t>- استفاده از روش هاي تدريس جديد مخصوصا روش هاي همياري جهت مشاركت دانش آموزان در امر يادگيري.</a:t>
            </a:r>
          </a:p>
        </p:txBody>
      </p:sp>
      <p:sp>
        <p:nvSpPr>
          <p:cNvPr id="165893" name="AutoShape 5">
            <a:hlinkClick r:id="rId3"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587457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C1B1E6C-6F64-4F58-BBA0-6C956D9E9C41}" type="slidenum">
              <a:rPr lang="ar-SA"/>
              <a:pPr/>
              <a:t>36</a:t>
            </a:fld>
            <a:endParaRPr lang="en-US"/>
          </a:p>
        </p:txBody>
      </p:sp>
      <p:sp>
        <p:nvSpPr>
          <p:cNvPr id="166916" name="WordArt 4"/>
          <p:cNvSpPr>
            <a:spLocks noChangeArrowheads="1" noChangeShapeType="1" noTextEdit="1"/>
          </p:cNvSpPr>
          <p:nvPr/>
        </p:nvSpPr>
        <p:spPr bwMode="auto">
          <a:xfrm rot="-1256169">
            <a:off x="3479800" y="2001839"/>
            <a:ext cx="5494338" cy="2281237"/>
          </a:xfrm>
          <a:prstGeom prst="rect">
            <a:avLst/>
          </a:prstGeom>
        </p:spPr>
        <p:txBody>
          <a:bodyPr wrap="none" fromWordArt="1">
            <a:prstTxWarp prst="textSlantUp">
              <a:avLst>
                <a:gd name="adj" fmla="val 32056"/>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rPr>
              <a:t>نمونه ضعیف</a:t>
            </a:r>
            <a:endParaRPr lang="en-US"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endParaRPr>
          </a:p>
        </p:txBody>
      </p:sp>
      <p:sp>
        <p:nvSpPr>
          <p:cNvPr id="166915" name="Rectangle 3"/>
          <p:cNvSpPr>
            <a:spLocks noGrp="1" noChangeArrowheads="1"/>
          </p:cNvSpPr>
          <p:nvPr>
            <p:ph type="body" idx="1"/>
          </p:nvPr>
        </p:nvSpPr>
        <p:spPr>
          <a:xfrm>
            <a:off x="2640013" y="404815"/>
            <a:ext cx="8064500" cy="5951536"/>
          </a:xfrm>
        </p:spPr>
        <p:txBody>
          <a:bodyPr>
            <a:normAutofit lnSpcReduction="10000"/>
          </a:bodyPr>
          <a:lstStyle/>
          <a:p>
            <a:pPr marL="114300" indent="-114300" algn="r" rtl="1"/>
            <a:r>
              <a:rPr lang="ar-SA" sz="1800" dirty="0">
                <a:cs typeface="B Lotus" panose="00000400000000000000" pitchFamily="2" charset="-78"/>
              </a:rPr>
              <a:t>- فراهم نمودن زمينه براي اظهار نظر دانش آموزان از طريق مطرح كردن درس بصورت سؤال و يادداشت نمودن نظرات آنها بر روي تخته سياه و بررسي كردن نظرات آنها توسط خود دانش آموزان.</a:t>
            </a:r>
          </a:p>
          <a:p>
            <a:pPr marL="114300" indent="-114300" algn="r" rtl="1"/>
            <a:r>
              <a:rPr lang="ar-SA" sz="1800" dirty="0">
                <a:cs typeface="B Lotus" panose="00000400000000000000" pitchFamily="2" charset="-78"/>
              </a:rPr>
              <a:t>- استفاده از طرح درس قبل از تدريس هر يك از مباحث علوم تجربي .</a:t>
            </a:r>
          </a:p>
          <a:p>
            <a:pPr marL="114300" indent="-114300" algn="r" rtl="1"/>
            <a:r>
              <a:rPr lang="ar-SA" sz="1800" dirty="0">
                <a:cs typeface="B Lotus" panose="00000400000000000000" pitchFamily="2" charset="-78"/>
              </a:rPr>
              <a:t>- بررسي و آماده كردن وسايل آزمايش قبل از رفتن به كلاس .</a:t>
            </a:r>
          </a:p>
          <a:p>
            <a:pPr marL="114300" indent="-114300" algn="r" rtl="1"/>
            <a:r>
              <a:rPr lang="ar-SA" sz="1800" dirty="0">
                <a:cs typeface="B Lotus" panose="00000400000000000000" pitchFamily="2" charset="-78"/>
              </a:rPr>
              <a:t>- تشويق دانش آموزان بوسيله كلمات محبت آميز و دادن جايزه.</a:t>
            </a:r>
            <a:endParaRPr lang="fa-IR" sz="1800" dirty="0">
              <a:cs typeface="B Lotus" panose="00000400000000000000" pitchFamily="2" charset="-78"/>
            </a:endParaRPr>
          </a:p>
          <a:p>
            <a:pPr marL="114300" indent="-114300" algn="r" rtl="1"/>
            <a:r>
              <a:rPr lang="ar-SA" sz="1800" dirty="0">
                <a:solidFill>
                  <a:srgbClr val="6600CC"/>
                </a:solidFill>
                <a:cs typeface="B Lotus" panose="00000400000000000000" pitchFamily="2" charset="-78"/>
              </a:rPr>
              <a:t>چگونگي اجراي راه جديد :</a:t>
            </a:r>
          </a:p>
          <a:p>
            <a:pPr marL="114300" indent="-114300" algn="r" rtl="1"/>
            <a:r>
              <a:rPr lang="ar-SA" sz="1800" dirty="0">
                <a:cs typeface="B Lotus" panose="00000400000000000000" pitchFamily="2" charset="-78"/>
              </a:rPr>
              <a:t>از ميان راه هاي پيشنهادي سعي كردم تمامي آنها را به مرحله اجرا درآورم .به دانش آموزان روي خوش نشان دادم ودر كلاس به آنها آزادي دادم و از ميان دانش آموزان دبير انتخاب كردم كه در اوقات بي كاري و فراغت به دانش آموزان درس دهد و مشكلات آنها را درحد توان خود رفع نمايد. با اولياي دانش آموزان رابطه برقرار كردم و در بعضي مواقع از آنها دعوت مي كردم تا به مدرسه بيايند و از نزديك پيشرفت فرزندان خود را مشاهده كنند . آزمايش هاي كتاب را در كلاس و يا آزمايشگاه مركزي انجام دادم .پس از انجام اين راهها از دانش آموزان امتحان كتبي به عمل آوردم و اين بار نمرات رضايت بخش بود اگر چه از رفتارها و اظهار نظر هاي دانش آموزان و همكاران پيدا بود كه تغيير و تحولي در درس علوم به وجود آمده است اما براي اينكه دقيقا مشخص شود كه روش هاي بكار رفته شده مؤثربوده يا نه اطلاعات زيادي را جمع آوري كردم از جمله : ارزشيابي از آموخته هاي دانش آموزان ، مقايسه نمرات دانش آموزان در درس علوم تجربي پيش از آموزش وپس از آن ،نظرخواهي كتبي از دانش اموزآن و والدين درباره ي تاثير روش هاي جديد آموزش علوم تجربي ونتايج آن .</a:t>
            </a:r>
          </a:p>
          <a:p>
            <a:pPr marL="114300" indent="-114300" algn="r" rtl="1"/>
            <a:r>
              <a:rPr lang="ar-SA" sz="1800" dirty="0">
                <a:solidFill>
                  <a:srgbClr val="6600CC"/>
                </a:solidFill>
                <a:cs typeface="B Lotus" panose="00000400000000000000" pitchFamily="2" charset="-78"/>
              </a:rPr>
              <a:t>تجديدنظردرروش هاي انجام گرفته واعتباربخشي آن :</a:t>
            </a:r>
          </a:p>
          <a:p>
            <a:pPr marL="114300" indent="-114300" algn="r" rtl="1"/>
            <a:r>
              <a:rPr lang="ar-SA" sz="1800" dirty="0">
                <a:cs typeface="B Lotus" panose="00000400000000000000" pitchFamily="2" charset="-78"/>
              </a:rPr>
              <a:t>طي نشستي كه با دانش آموزان داشتم ،دانش آموزان از اين وضع رضايت داشتند. دانش</a:t>
            </a:r>
            <a:r>
              <a:rPr lang="ar-SA" sz="1800" dirty="0"/>
              <a:t>‌</a:t>
            </a:r>
            <a:r>
              <a:rPr lang="ar-SA" sz="1800" dirty="0">
                <a:cs typeface="B Lotus" panose="00000400000000000000" pitchFamily="2" charset="-78"/>
              </a:rPr>
              <a:t>آموزان پيشرفت زيادي كرده</a:t>
            </a:r>
            <a:r>
              <a:rPr lang="ar-SA" sz="1800" dirty="0"/>
              <a:t>‌</a:t>
            </a:r>
            <a:r>
              <a:rPr lang="ar-SA" sz="1800" dirty="0">
                <a:cs typeface="B Lotus" panose="00000400000000000000" pitchFamily="2" charset="-78"/>
              </a:rPr>
              <a:t>بودند البته در ميان آنها بودند افرادي كه هنوز هم در امتحانات نمره ي پاييني مي گرفتند و البته اين گروه هدف از درس خواندن خود را كسب مدرك سوم راهنمايي يا به اصطلاح سيكل عنوان مي نمودند اما در كل از آنچه گذشت مي توان به نتايج زير اشاره داشت :</a:t>
            </a:r>
            <a:endParaRPr lang="en-US" sz="1800" dirty="0">
              <a:cs typeface="B Lotus" panose="00000400000000000000" pitchFamily="2" charset="-78"/>
            </a:endParaRPr>
          </a:p>
          <a:p>
            <a:pPr marL="114300" indent="-114300" algn="r" rtl="1">
              <a:buNone/>
            </a:pPr>
            <a:endParaRPr lang="en-US" sz="1800" dirty="0">
              <a:cs typeface="B Lotus" panose="00000400000000000000" pitchFamily="2" charset="-78"/>
            </a:endParaRPr>
          </a:p>
        </p:txBody>
      </p:sp>
    </p:spTree>
    <p:extLst>
      <p:ext uri="{BB962C8B-B14F-4D97-AF65-F5344CB8AC3E}">
        <p14:creationId xmlns:p14="http://schemas.microsoft.com/office/powerpoint/2010/main" val="3560641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8E9592C6-BDAC-4477-8AC9-0C3B6D292013}" type="slidenum">
              <a:rPr lang="ar-SA"/>
              <a:pPr/>
              <a:t>37</a:t>
            </a:fld>
            <a:endParaRPr lang="en-US"/>
          </a:p>
        </p:txBody>
      </p:sp>
      <p:sp>
        <p:nvSpPr>
          <p:cNvPr id="167940" name="WordArt 4"/>
          <p:cNvSpPr>
            <a:spLocks noChangeArrowheads="1" noChangeShapeType="1" noTextEdit="1"/>
          </p:cNvSpPr>
          <p:nvPr/>
        </p:nvSpPr>
        <p:spPr bwMode="auto">
          <a:xfrm rot="-1256169">
            <a:off x="3479800" y="2001839"/>
            <a:ext cx="5494338" cy="2281237"/>
          </a:xfrm>
          <a:prstGeom prst="rect">
            <a:avLst/>
          </a:prstGeom>
        </p:spPr>
        <p:txBody>
          <a:bodyPr wrap="none" fromWordArt="1">
            <a:prstTxWarp prst="textSlantUp">
              <a:avLst>
                <a:gd name="adj" fmla="val 32056"/>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rPr>
              <a:t>نمونه ضعیف</a:t>
            </a:r>
            <a:endParaRPr lang="en-US" sz="3600" kern="10">
              <a:ln w="9525">
                <a:solidFill>
                  <a:srgbClr val="CC99FF"/>
                </a:solidFill>
                <a:round/>
                <a:headEnd/>
                <a:tailEnd/>
              </a:ln>
              <a:gradFill rotWithShape="0">
                <a:gsLst>
                  <a:gs pos="0">
                    <a:srgbClr val="6600CC"/>
                  </a:gs>
                  <a:gs pos="100000">
                    <a:srgbClr val="CC00CC"/>
                  </a:gs>
                </a:gsLst>
                <a:lin ang="6656169" scaled="1"/>
              </a:gradFill>
              <a:effectLst>
                <a:outerShdw dist="53882" dir="2700000" algn="ctr" rotWithShape="0">
                  <a:srgbClr val="9999FF">
                    <a:alpha val="80000"/>
                  </a:srgbClr>
                </a:outerShdw>
              </a:effectLst>
              <a:cs typeface="B Titr" panose="00000700000000000000" pitchFamily="2" charset="-78"/>
            </a:endParaRPr>
          </a:p>
        </p:txBody>
      </p:sp>
      <p:sp>
        <p:nvSpPr>
          <p:cNvPr id="167939" name="Rectangle 3"/>
          <p:cNvSpPr>
            <a:spLocks noGrp="1" noChangeArrowheads="1"/>
          </p:cNvSpPr>
          <p:nvPr>
            <p:ph type="body" idx="1"/>
          </p:nvPr>
        </p:nvSpPr>
        <p:spPr>
          <a:xfrm>
            <a:off x="2403475" y="476251"/>
            <a:ext cx="8229600" cy="6048375"/>
          </a:xfrm>
        </p:spPr>
        <p:txBody>
          <a:bodyPr/>
          <a:lstStyle/>
          <a:p>
            <a:pPr>
              <a:lnSpc>
                <a:spcPct val="90000"/>
              </a:lnSpc>
            </a:pPr>
            <a:r>
              <a:rPr lang="en-US" sz="2000">
                <a:cs typeface="B Lotus" panose="00000400000000000000" pitchFamily="2" charset="-78"/>
              </a:rPr>
              <a:t>* </a:t>
            </a:r>
            <a:r>
              <a:rPr lang="ar-SA" sz="2000">
                <a:cs typeface="B Lotus" panose="00000400000000000000" pitchFamily="2" charset="-78"/>
              </a:rPr>
              <a:t>دانش آموزان به درس علوم علاقمند شدند و نشاط و شوق به آموختن به كلاس بازگشت .</a:t>
            </a:r>
            <a:endParaRPr lang="en-US" sz="2000">
              <a:cs typeface="B Lotus" panose="00000400000000000000" pitchFamily="2" charset="-78"/>
            </a:endParaRPr>
          </a:p>
          <a:p>
            <a:pPr>
              <a:lnSpc>
                <a:spcPct val="90000"/>
              </a:lnSpc>
            </a:pPr>
            <a:r>
              <a:rPr lang="en-US" sz="2000">
                <a:cs typeface="B Lotus" panose="00000400000000000000" pitchFamily="2" charset="-78"/>
              </a:rPr>
              <a:t>* </a:t>
            </a:r>
            <a:r>
              <a:rPr lang="ar-SA" sz="2000">
                <a:cs typeface="B Lotus" panose="00000400000000000000" pitchFamily="2" charset="-78"/>
              </a:rPr>
              <a:t>خود پنداري دانش آموزان درباره علوم تجربي دگرگون شد و اكثر دانش آموزان به خود باوري رسيدند .</a:t>
            </a:r>
            <a:endParaRPr lang="en-US" sz="2000">
              <a:cs typeface="B Lotus" panose="00000400000000000000" pitchFamily="2" charset="-78"/>
            </a:endParaRPr>
          </a:p>
          <a:p>
            <a:pPr>
              <a:lnSpc>
                <a:spcPct val="90000"/>
              </a:lnSpc>
            </a:pPr>
            <a:r>
              <a:rPr lang="en-US" sz="2000">
                <a:cs typeface="B Lotus" panose="00000400000000000000" pitchFamily="2" charset="-78"/>
              </a:rPr>
              <a:t>* </a:t>
            </a:r>
            <a:r>
              <a:rPr lang="ar-SA" sz="2000">
                <a:cs typeface="B Lotus" panose="00000400000000000000" pitchFamily="2" charset="-78"/>
              </a:rPr>
              <a:t>كلاس ديگر براي من و دانش آموزان خسته كننده و ملال آور نبود.</a:t>
            </a:r>
            <a:endParaRPr lang="en-US" sz="2000">
              <a:cs typeface="B Lotus" panose="00000400000000000000" pitchFamily="2" charset="-78"/>
            </a:endParaRPr>
          </a:p>
          <a:p>
            <a:pPr>
              <a:lnSpc>
                <a:spcPct val="90000"/>
              </a:lnSpc>
            </a:pPr>
            <a:r>
              <a:rPr lang="en-US" sz="2000">
                <a:cs typeface="B Lotus" panose="00000400000000000000" pitchFamily="2" charset="-78"/>
              </a:rPr>
              <a:t>* </a:t>
            </a:r>
            <a:r>
              <a:rPr lang="ar-SA" sz="2000">
                <a:cs typeface="B Lotus" panose="00000400000000000000" pitchFamily="2" charset="-78"/>
              </a:rPr>
              <a:t>والدين از چگونگي پيشرفت فرزندانشان در درس علوم رضايت خوبي پيدا كردند .</a:t>
            </a:r>
            <a:endParaRPr lang="en-US" sz="2000">
              <a:cs typeface="B Lotus" panose="00000400000000000000" pitchFamily="2" charset="-78"/>
            </a:endParaRPr>
          </a:p>
          <a:p>
            <a:pPr>
              <a:lnSpc>
                <a:spcPct val="90000"/>
              </a:lnSpc>
            </a:pPr>
            <a:r>
              <a:rPr lang="en-US" sz="2000">
                <a:cs typeface="B Lotus" panose="00000400000000000000" pitchFamily="2" charset="-78"/>
              </a:rPr>
              <a:t>* </a:t>
            </a:r>
            <a:r>
              <a:rPr lang="ar-SA" sz="2000">
                <a:cs typeface="B Lotus" panose="00000400000000000000" pitchFamily="2" charset="-78"/>
              </a:rPr>
              <a:t>مشاركت در ميان دانش آموزان و معلمان وديگر دست اندر كاران مدرسه افزايش يافت .</a:t>
            </a:r>
            <a:endParaRPr lang="en-US" sz="2000">
              <a:cs typeface="B Lotus" panose="00000400000000000000" pitchFamily="2" charset="-78"/>
            </a:endParaRPr>
          </a:p>
          <a:p>
            <a:pPr>
              <a:lnSpc>
                <a:spcPct val="90000"/>
              </a:lnSpc>
            </a:pPr>
            <a:r>
              <a:rPr lang="en-US" sz="2000">
                <a:cs typeface="B Lotus" panose="00000400000000000000" pitchFamily="2" charset="-78"/>
              </a:rPr>
              <a:t>* </a:t>
            </a:r>
            <a:r>
              <a:rPr lang="ar-SA" sz="2000">
                <a:cs typeface="B Lotus" panose="00000400000000000000" pitchFamily="2" charset="-78"/>
              </a:rPr>
              <a:t>عادت به مطالعه وبررسي و جست و جو بيش از پيش در ميان دانش آموزان گسترش يافت .</a:t>
            </a:r>
            <a:endParaRPr lang="en-US" sz="2000">
              <a:cs typeface="B Lotus" panose="00000400000000000000" pitchFamily="2" charset="-78"/>
            </a:endParaRPr>
          </a:p>
          <a:p>
            <a:pPr>
              <a:lnSpc>
                <a:spcPct val="90000"/>
              </a:lnSpc>
            </a:pPr>
            <a:r>
              <a:rPr lang="en-US" sz="2000">
                <a:cs typeface="B Lotus" panose="00000400000000000000" pitchFamily="2" charset="-78"/>
              </a:rPr>
              <a:t>* </a:t>
            </a:r>
            <a:r>
              <a:rPr lang="ar-SA" sz="2000">
                <a:cs typeface="B Lotus" panose="00000400000000000000" pitchFamily="2" charset="-78"/>
              </a:rPr>
              <a:t>علاوه بر خود دانش آموزان من نيز با مطالب و ديدگاه ها وتجربه هاي جديد آشنا شدم.</a:t>
            </a:r>
            <a:endParaRPr lang="en-US" sz="2000">
              <a:cs typeface="B Lotus" panose="00000400000000000000" pitchFamily="2" charset="-78"/>
            </a:endParaRPr>
          </a:p>
        </p:txBody>
      </p:sp>
      <p:sp>
        <p:nvSpPr>
          <p:cNvPr id="167941" name="AutoShape 5">
            <a:hlinkClick r:id="rId3" action="ppaction://hlinksldjump" highlightClick="1"/>
          </p:cNvPr>
          <p:cNvSpPr>
            <a:spLocks noChangeArrowheads="1"/>
          </p:cNvSpPr>
          <p:nvPr/>
        </p:nvSpPr>
        <p:spPr bwMode="auto">
          <a:xfrm>
            <a:off x="3036889" y="6534150"/>
            <a:ext cx="395287" cy="350838"/>
          </a:xfrm>
          <a:prstGeom prst="actionButtonHom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083791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Jadid" panose="00000700000000000000" pitchFamily="2" charset="-78"/>
              </a:rPr>
              <a:t>مشخص ساختن زمینه پژوهش</a:t>
            </a:r>
            <a:endParaRPr lang="en-US" dirty="0">
              <a:cs typeface="B Jadid"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1- مربوط به فرایند یاددهی – یادگیری: الگوها، روش‌ها و تکنیک‌های آموزشی</a:t>
            </a:r>
          </a:p>
          <a:p>
            <a:pPr marL="0" indent="0" algn="r" rtl="1">
              <a:buNone/>
            </a:pPr>
            <a:r>
              <a:rPr lang="fa-IR" dirty="0" smtClean="0">
                <a:cs typeface="B Koodak" panose="00000700000000000000" pitchFamily="2" charset="-78"/>
              </a:rPr>
              <a:t>2- مشکلات عاطفی و رفتاری: مثل پرخاشگری، استرس و ...</a:t>
            </a:r>
          </a:p>
          <a:p>
            <a:pPr marL="0" indent="0" algn="r" rtl="1">
              <a:buNone/>
            </a:pPr>
            <a:r>
              <a:rPr lang="fa-IR" dirty="0" smtClean="0">
                <a:cs typeface="B Koodak" panose="00000700000000000000" pitchFamily="2" charset="-78"/>
              </a:rPr>
              <a:t>3- فعالیت‌های پرورشی: مثل بانشاط‌سازی، مهارت های زندگی، مشارکت در گروه و ...</a:t>
            </a:r>
          </a:p>
          <a:p>
            <a:pPr marL="0" indent="0" algn="r" rtl="1">
              <a:buNone/>
            </a:pPr>
            <a:r>
              <a:rPr lang="fa-IR" dirty="0" smtClean="0">
                <a:cs typeface="B Koodak" panose="00000700000000000000" pitchFamily="2" charset="-78"/>
              </a:rPr>
              <a:t>4- فرایندهای مدیریتی: افزایش انگیزه همکاران، الگوی مدیریتی، تکریم ارباب رجوع، بهره‌وری</a:t>
            </a:r>
          </a:p>
          <a:p>
            <a:pPr marL="0" indent="0" algn="r" rtl="1">
              <a:buNone/>
            </a:pPr>
            <a:r>
              <a:rPr lang="fa-IR" dirty="0" smtClean="0">
                <a:cs typeface="B Koodak" panose="00000700000000000000" pitchFamily="2" charset="-78"/>
              </a:rPr>
              <a:t>5- سایر موضوعات ابتکاری</a:t>
            </a:r>
            <a:endParaRPr lang="en-US" dirty="0">
              <a:cs typeface="B Koodak" panose="00000700000000000000" pitchFamily="2" charset="-78"/>
            </a:endParaRPr>
          </a:p>
        </p:txBody>
      </p:sp>
    </p:spTree>
    <p:extLst>
      <p:ext uri="{BB962C8B-B14F-4D97-AF65-F5344CB8AC3E}">
        <p14:creationId xmlns:p14="http://schemas.microsoft.com/office/powerpoint/2010/main" val="135080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s.n.Amighi</a:t>
            </a:r>
          </a:p>
        </p:txBody>
      </p:sp>
      <p:sp>
        <p:nvSpPr>
          <p:cNvPr id="6" name="Slide Number Placeholder 5"/>
          <p:cNvSpPr>
            <a:spLocks noGrp="1"/>
          </p:cNvSpPr>
          <p:nvPr>
            <p:ph type="sldNum" sz="quarter" idx="12"/>
          </p:nvPr>
        </p:nvSpPr>
        <p:spPr/>
        <p:txBody>
          <a:bodyPr/>
          <a:lstStyle/>
          <a:p>
            <a:fld id="{AC6B2371-007C-4500-B386-C9DBCE8EF892}" type="slidenum">
              <a:rPr lang="ar-SA"/>
              <a:pPr/>
              <a:t>5</a:t>
            </a:fld>
            <a:endParaRPr lang="en-US"/>
          </a:p>
        </p:txBody>
      </p:sp>
      <p:sp>
        <p:nvSpPr>
          <p:cNvPr id="129029" name="WordArt 5"/>
          <p:cNvSpPr>
            <a:spLocks noChangeArrowheads="1" noChangeShapeType="1" noTextEdit="1"/>
          </p:cNvSpPr>
          <p:nvPr/>
        </p:nvSpPr>
        <p:spPr bwMode="auto">
          <a:xfrm rot="-2309082">
            <a:off x="2495551" y="2781300"/>
            <a:ext cx="6602413" cy="1614488"/>
          </a:xfrm>
          <a:prstGeom prst="rect">
            <a:avLst/>
          </a:prstGeom>
        </p:spPr>
        <p:txBody>
          <a:bodyPr wrap="none" fromWordArt="1">
            <a:prstTxWarp prst="textPlain">
              <a:avLst>
                <a:gd name="adj" fmla="val 49579"/>
              </a:avLst>
            </a:prstTxWarp>
          </a:bodyPr>
          <a:lstStyle/>
          <a:p>
            <a:pPr algn="ctr"/>
            <a:r>
              <a:rPr lang="fa-IR" sz="3600" kern="10" dirty="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dirty="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29027" name="Rectangle 3"/>
          <p:cNvSpPr>
            <a:spLocks noGrp="1" noChangeArrowheads="1"/>
          </p:cNvSpPr>
          <p:nvPr>
            <p:ph type="body" idx="1"/>
          </p:nvPr>
        </p:nvSpPr>
        <p:spPr>
          <a:xfrm>
            <a:off x="2135188" y="333376"/>
            <a:ext cx="8229600" cy="6264275"/>
          </a:xfrm>
        </p:spPr>
        <p:txBody>
          <a:bodyPr>
            <a:normAutofit/>
          </a:bodyPr>
          <a:lstStyle/>
          <a:p>
            <a:pPr algn="r" rtl="1">
              <a:lnSpc>
                <a:spcPct val="280000"/>
              </a:lnSpc>
              <a:buFontTx/>
              <a:buChar char="-"/>
            </a:pPr>
            <a:r>
              <a:rPr lang="fa-IR" sz="1600" b="1" dirty="0" smtClean="0">
                <a:cs typeface="B Titr" panose="00000700000000000000" pitchFamily="2" charset="-78"/>
              </a:rPr>
              <a:t>چگونه </a:t>
            </a:r>
            <a:r>
              <a:rPr lang="fa-IR" sz="1600" b="1" dirty="0">
                <a:cs typeface="B Titr" panose="00000700000000000000" pitchFamily="2" charset="-78"/>
              </a:rPr>
              <a:t>توانستم بدخطی دانش آموزانم را در پایه سوم راهنمایی اصلاح نمایم .</a:t>
            </a:r>
          </a:p>
          <a:p>
            <a:pPr algn="r" rtl="1">
              <a:lnSpc>
                <a:spcPct val="310000"/>
              </a:lnSpc>
              <a:buFontTx/>
              <a:buChar char="-"/>
            </a:pPr>
            <a:r>
              <a:rPr lang="fa-IR" sz="1600" b="1" dirty="0">
                <a:cs typeface="B Titr" panose="00000700000000000000" pitchFamily="2" charset="-78"/>
              </a:rPr>
              <a:t>چگونه توانستم مشکل رفتاری دانش آموزم (فاطمه) را در فعالیتهای علمی کاهش دهم .</a:t>
            </a:r>
          </a:p>
          <a:p>
            <a:pPr algn="r" rtl="1">
              <a:lnSpc>
                <a:spcPct val="310000"/>
              </a:lnSpc>
              <a:buFontTx/>
              <a:buChar char="-"/>
            </a:pPr>
            <a:r>
              <a:rPr lang="fa-IR" sz="1600" b="1" dirty="0">
                <a:cs typeface="B Titr" panose="00000700000000000000" pitchFamily="2" charset="-78"/>
              </a:rPr>
              <a:t>بررسی استفاده بهینه از وقت بسیار کم </a:t>
            </a:r>
            <a:r>
              <a:rPr lang="fa-IR" sz="1600" b="1" dirty="0" smtClean="0">
                <a:cs typeface="B Titr" panose="00000700000000000000" pitchFamily="2" charset="-78"/>
              </a:rPr>
              <a:t>درس </a:t>
            </a:r>
            <a:r>
              <a:rPr lang="fa-IR" sz="1600" b="1" dirty="0">
                <a:cs typeface="B Titr" panose="00000700000000000000" pitchFamily="2" charset="-78"/>
              </a:rPr>
              <a:t>زبان فارسی و فعال سازی دانش آموزان در این درس</a:t>
            </a:r>
          </a:p>
          <a:p>
            <a:pPr algn="r" rtl="1">
              <a:lnSpc>
                <a:spcPct val="310000"/>
              </a:lnSpc>
              <a:buFontTx/>
              <a:buChar char="-"/>
            </a:pPr>
            <a:r>
              <a:rPr lang="fa-IR" sz="1600" b="1" dirty="0" smtClean="0">
                <a:cs typeface="B Titr" panose="00000700000000000000" pitchFamily="2" charset="-78"/>
              </a:rPr>
              <a:t>کنش پژوهی چگونگی </a:t>
            </a:r>
            <a:r>
              <a:rPr lang="fa-IR" sz="1600" b="1" dirty="0">
                <a:cs typeface="B Titr" panose="00000700000000000000" pitchFamily="2" charset="-78"/>
              </a:rPr>
              <a:t>توسعه فرهنگ کتابخوانی در مدرسه</a:t>
            </a:r>
          </a:p>
          <a:p>
            <a:pPr algn="r" rtl="1">
              <a:lnSpc>
                <a:spcPct val="310000"/>
              </a:lnSpc>
              <a:buFontTx/>
              <a:buChar char="-"/>
            </a:pPr>
            <a:r>
              <a:rPr lang="fa-IR" sz="1600" b="1" dirty="0" smtClean="0">
                <a:cs typeface="B Titr" panose="00000700000000000000" pitchFamily="2" charset="-78"/>
              </a:rPr>
              <a:t>کنش پژوهی روشهای </a:t>
            </a:r>
            <a:r>
              <a:rPr lang="fa-IR" sz="1600" b="1" dirty="0">
                <a:cs typeface="B Titr" panose="00000700000000000000" pitchFamily="2" charset="-78"/>
              </a:rPr>
              <a:t>بهبود مشکل رفتاری (لجبازی) </a:t>
            </a:r>
            <a:r>
              <a:rPr lang="fa-IR" sz="1600" b="1" dirty="0" smtClean="0">
                <a:cs typeface="B Titr" panose="00000700000000000000" pitchFamily="2" charset="-78"/>
              </a:rPr>
              <a:t>بهنام</a:t>
            </a:r>
            <a:endParaRPr lang="fa-IR" sz="1600" b="1" dirty="0">
              <a:cs typeface="B Titr" panose="00000700000000000000" pitchFamily="2" charset="-78"/>
            </a:endParaRPr>
          </a:p>
          <a:p>
            <a:pPr algn="r" rtl="1">
              <a:lnSpc>
                <a:spcPct val="310000"/>
              </a:lnSpc>
              <a:buFontTx/>
              <a:buChar char="-"/>
            </a:pPr>
            <a:r>
              <a:rPr lang="fa-IR" sz="1600" b="1" dirty="0">
                <a:cs typeface="B Titr" panose="00000700000000000000" pitchFamily="2" charset="-78"/>
              </a:rPr>
              <a:t>چگونه توانستم کارکنان اداری و معلمان را به مطالعه نشریات پژوهشی علاقمند سازم .</a:t>
            </a:r>
          </a:p>
          <a:p>
            <a:pPr algn="r" rtl="1">
              <a:lnSpc>
                <a:spcPct val="280000"/>
              </a:lnSpc>
              <a:buFontTx/>
              <a:buChar char="-"/>
            </a:pPr>
            <a:r>
              <a:rPr lang="fa-IR" sz="1600" b="1" dirty="0" smtClean="0">
                <a:cs typeface="B Titr" panose="00000700000000000000" pitchFamily="2" charset="-78"/>
              </a:rPr>
              <a:t>چگونه </a:t>
            </a:r>
            <a:r>
              <a:rPr lang="fa-IR" sz="1600" b="1" dirty="0">
                <a:cs typeface="B Titr" panose="00000700000000000000" pitchFamily="2" charset="-78"/>
              </a:rPr>
              <a:t>توانستم پرخاشگری دانش </a:t>
            </a:r>
            <a:r>
              <a:rPr lang="fa-IR" sz="1600" b="1" dirty="0" smtClean="0">
                <a:cs typeface="B Titr" panose="00000700000000000000" pitchFamily="2" charset="-78"/>
              </a:rPr>
              <a:t>آموزم </a:t>
            </a:r>
            <a:r>
              <a:rPr lang="fa-IR" sz="1600" b="1" dirty="0">
                <a:cs typeface="B Titr" panose="00000700000000000000" pitchFamily="2" charset="-78"/>
              </a:rPr>
              <a:t>(محمد) را کاهش دهم </a:t>
            </a:r>
            <a:r>
              <a:rPr lang="fa-IR" sz="1600" b="1" dirty="0" smtClean="0">
                <a:cs typeface="B Titr" panose="00000700000000000000" pitchFamily="2" charset="-78"/>
              </a:rPr>
              <a:t>.</a:t>
            </a:r>
            <a:endParaRPr lang="fa-IR" sz="1600" b="1" dirty="0">
              <a:cs typeface="B Titr" panose="00000700000000000000" pitchFamily="2" charset="-78"/>
            </a:endParaRPr>
          </a:p>
        </p:txBody>
      </p:sp>
    </p:spTree>
    <p:extLst>
      <p:ext uri="{BB962C8B-B14F-4D97-AF65-F5344CB8AC3E}">
        <p14:creationId xmlns:p14="http://schemas.microsoft.com/office/powerpoint/2010/main" val="3408287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lgn="l" rtl="1"/>
            <a:fld id="{A6BE798C-1E2D-4965-93A8-36D5D1C82D8F}" type="slidenum">
              <a:rPr lang="ar-SA"/>
              <a:pPr algn="l" rtl="1"/>
              <a:t>6</a:t>
            </a:fld>
            <a:endParaRPr lang="en-US"/>
          </a:p>
        </p:txBody>
      </p:sp>
      <p:sp>
        <p:nvSpPr>
          <p:cNvPr id="125955" name="Rectangle 3"/>
          <p:cNvSpPr>
            <a:spLocks noGrp="1" noChangeArrowheads="1"/>
          </p:cNvSpPr>
          <p:nvPr>
            <p:ph type="body" idx="1"/>
          </p:nvPr>
        </p:nvSpPr>
        <p:spPr>
          <a:xfrm>
            <a:off x="2711451" y="1989139"/>
            <a:ext cx="7777163" cy="4530725"/>
          </a:xfrm>
        </p:spPr>
        <p:txBody>
          <a:bodyPr/>
          <a:lstStyle/>
          <a:p>
            <a:pPr algn="just" rtl="1">
              <a:buFontTx/>
              <a:buChar char="-"/>
            </a:pPr>
            <a:r>
              <a:rPr lang="fa-IR" sz="3200" b="1" dirty="0" smtClean="0">
                <a:cs typeface="B Lotus" panose="00000400000000000000" pitchFamily="2" charset="-78"/>
              </a:rPr>
              <a:t>بیان بافت و وضعیت موضوع: اطلاعات جغرافیایی مدرسه، تعداد دانش آموزان و معلمان، وضعیت فضا و تجهیزات، موقعیت اقتصادی و فرهنگی و اجتماعی دانش آموزان، وضعیت کلاس یا </a:t>
            </a:r>
            <a:r>
              <a:rPr lang="fa-IR" sz="3200" b="1" dirty="0" smtClean="0">
                <a:cs typeface="B Lotus" panose="00000400000000000000" pitchFamily="2" charset="-78"/>
              </a:rPr>
              <a:t>دوستانِ </a:t>
            </a:r>
            <a:r>
              <a:rPr lang="fa-IR" sz="3200" b="1" dirty="0" smtClean="0">
                <a:cs typeface="B Lotus" panose="00000400000000000000" pitchFamily="2" charset="-78"/>
              </a:rPr>
              <a:t>فرد مساله دار و ... </a:t>
            </a:r>
          </a:p>
          <a:p>
            <a:pPr algn="just" rtl="1">
              <a:buFontTx/>
              <a:buChar char="-"/>
            </a:pPr>
            <a:r>
              <a:rPr lang="fa-IR" sz="3200" b="1" dirty="0" smtClean="0">
                <a:cs typeface="B Lotus" panose="00000400000000000000" pitchFamily="2" charset="-78"/>
              </a:rPr>
              <a:t>توضیح اهمیت و هدف مسئله جهت روشن شدن ارزش کار</a:t>
            </a:r>
          </a:p>
          <a:p>
            <a:pPr algn="r" rtl="1">
              <a:buFontTx/>
              <a:buChar char="-"/>
            </a:pPr>
            <a:endParaRPr lang="en-US" b="1" dirty="0">
              <a:cs typeface="B Lotus" panose="00000400000000000000" pitchFamily="2" charset="-78"/>
            </a:endParaRPr>
          </a:p>
        </p:txBody>
      </p:sp>
      <p:sp>
        <p:nvSpPr>
          <p:cNvPr id="125956" name="Rectangle 4"/>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rtl="1"/>
            <a:r>
              <a:rPr lang="fa-IR">
                <a:cs typeface="B Titr" panose="00000700000000000000" pitchFamily="2" charset="-78"/>
              </a:rPr>
              <a:t>مرحله دوم</a:t>
            </a:r>
            <a:endParaRPr lang="en-US">
              <a:cs typeface="B Titr" panose="00000700000000000000" pitchFamily="2" charset="-78"/>
            </a:endParaRPr>
          </a:p>
        </p:txBody>
      </p:sp>
      <p:sp>
        <p:nvSpPr>
          <p:cNvPr id="125957" name="WordArt 5"/>
          <p:cNvSpPr>
            <a:spLocks noChangeArrowheads="1" noChangeShapeType="1" noTextEdit="1"/>
          </p:cNvSpPr>
          <p:nvPr/>
        </p:nvSpPr>
        <p:spPr bwMode="auto">
          <a:xfrm>
            <a:off x="2782889" y="358775"/>
            <a:ext cx="6124575" cy="1341438"/>
          </a:xfrm>
          <a:prstGeom prst="rect">
            <a:avLst/>
          </a:prstGeom>
        </p:spPr>
        <p:txBody>
          <a:bodyPr wrap="none" fromWordArt="1">
            <a:prstTxWarp prst="textChevron">
              <a:avLst>
                <a:gd name="adj" fmla="val 44852"/>
              </a:avLst>
            </a:prstTxWarp>
          </a:bodyPr>
          <a:lstStyle/>
          <a:p>
            <a:pPr algn="ctr" rtl="1"/>
            <a:r>
              <a:rPr lang="fa-IR"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توصیف وضعیت موجود و تشخیص مسئله</a:t>
            </a:r>
            <a:endParaRPr lang="en-US"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Tree>
    <p:extLst>
      <p:ext uri="{BB962C8B-B14F-4D97-AF65-F5344CB8AC3E}">
        <p14:creationId xmlns:p14="http://schemas.microsoft.com/office/powerpoint/2010/main" val="313329693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5956"/>
                                        </p:tgtEl>
                                        <p:attrNameLst>
                                          <p:attrName>style.visibility</p:attrName>
                                        </p:attrNameLst>
                                      </p:cBhvr>
                                      <p:to>
                                        <p:strVal val="visible"/>
                                      </p:to>
                                    </p:set>
                                    <p:animEffect transition="in" filter="wipe(down)">
                                      <p:cBhvr>
                                        <p:cTn id="7" dur="580">
                                          <p:stCondLst>
                                            <p:cond delay="0"/>
                                          </p:stCondLst>
                                        </p:cTn>
                                        <p:tgtEl>
                                          <p:spTgt spid="125956"/>
                                        </p:tgtEl>
                                      </p:cBhvr>
                                    </p:animEffect>
                                    <p:anim calcmode="lin" valueType="num">
                                      <p:cBhvr>
                                        <p:cTn id="8" dur="1822" tmFilter="0,0; 0.14,0.36; 0.43,0.73; 0.71,0.91; 1.0,1.0">
                                          <p:stCondLst>
                                            <p:cond delay="0"/>
                                          </p:stCondLst>
                                        </p:cTn>
                                        <p:tgtEl>
                                          <p:spTgt spid="12595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595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595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595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5956"/>
                                        </p:tgtEl>
                                        <p:attrNameLst>
                                          <p:attrName>ppt_y</p:attrName>
                                        </p:attrNameLst>
                                      </p:cBhvr>
                                      <p:tavLst>
                                        <p:tav tm="0" fmla="#ppt_y-sin(pi*$)/81">
                                          <p:val>
                                            <p:fltVal val="0"/>
                                          </p:val>
                                        </p:tav>
                                        <p:tav tm="100000">
                                          <p:val>
                                            <p:fltVal val="1"/>
                                          </p:val>
                                        </p:tav>
                                      </p:tavLst>
                                    </p:anim>
                                    <p:animScale>
                                      <p:cBhvr>
                                        <p:cTn id="13" dur="26">
                                          <p:stCondLst>
                                            <p:cond delay="650"/>
                                          </p:stCondLst>
                                        </p:cTn>
                                        <p:tgtEl>
                                          <p:spTgt spid="125956"/>
                                        </p:tgtEl>
                                      </p:cBhvr>
                                      <p:to x="100000" y="60000"/>
                                    </p:animScale>
                                    <p:animScale>
                                      <p:cBhvr>
                                        <p:cTn id="14" dur="166" decel="50000">
                                          <p:stCondLst>
                                            <p:cond delay="676"/>
                                          </p:stCondLst>
                                        </p:cTn>
                                        <p:tgtEl>
                                          <p:spTgt spid="125956"/>
                                        </p:tgtEl>
                                      </p:cBhvr>
                                      <p:to x="100000" y="100000"/>
                                    </p:animScale>
                                    <p:animScale>
                                      <p:cBhvr>
                                        <p:cTn id="15" dur="26">
                                          <p:stCondLst>
                                            <p:cond delay="1312"/>
                                          </p:stCondLst>
                                        </p:cTn>
                                        <p:tgtEl>
                                          <p:spTgt spid="125956"/>
                                        </p:tgtEl>
                                      </p:cBhvr>
                                      <p:to x="100000" y="80000"/>
                                    </p:animScale>
                                    <p:animScale>
                                      <p:cBhvr>
                                        <p:cTn id="16" dur="166" decel="50000">
                                          <p:stCondLst>
                                            <p:cond delay="1338"/>
                                          </p:stCondLst>
                                        </p:cTn>
                                        <p:tgtEl>
                                          <p:spTgt spid="125956"/>
                                        </p:tgtEl>
                                      </p:cBhvr>
                                      <p:to x="100000" y="100000"/>
                                    </p:animScale>
                                    <p:animScale>
                                      <p:cBhvr>
                                        <p:cTn id="17" dur="26">
                                          <p:stCondLst>
                                            <p:cond delay="1642"/>
                                          </p:stCondLst>
                                        </p:cTn>
                                        <p:tgtEl>
                                          <p:spTgt spid="125956"/>
                                        </p:tgtEl>
                                      </p:cBhvr>
                                      <p:to x="100000" y="90000"/>
                                    </p:animScale>
                                    <p:animScale>
                                      <p:cBhvr>
                                        <p:cTn id="18" dur="166" decel="50000">
                                          <p:stCondLst>
                                            <p:cond delay="1668"/>
                                          </p:stCondLst>
                                        </p:cTn>
                                        <p:tgtEl>
                                          <p:spTgt spid="125956"/>
                                        </p:tgtEl>
                                      </p:cBhvr>
                                      <p:to x="100000" y="100000"/>
                                    </p:animScale>
                                    <p:animScale>
                                      <p:cBhvr>
                                        <p:cTn id="19" dur="26">
                                          <p:stCondLst>
                                            <p:cond delay="1808"/>
                                          </p:stCondLst>
                                        </p:cTn>
                                        <p:tgtEl>
                                          <p:spTgt spid="125956"/>
                                        </p:tgtEl>
                                      </p:cBhvr>
                                      <p:to x="100000" y="95000"/>
                                    </p:animScale>
                                    <p:animScale>
                                      <p:cBhvr>
                                        <p:cTn id="20" dur="166" decel="50000">
                                          <p:stCondLst>
                                            <p:cond delay="1834"/>
                                          </p:stCondLst>
                                        </p:cTn>
                                        <p:tgtEl>
                                          <p:spTgt spid="125956"/>
                                        </p:tgtEl>
                                      </p:cBhvr>
                                      <p:to x="100000" y="100000"/>
                                    </p:animScale>
                                  </p:childTnLst>
                                  <p:subTnLst>
                                    <p:audio>
                                      <p:cMediaNode>
                                        <p:cTn display="0" masterRel="sameClick">
                                          <p:stCondLst>
                                            <p:cond evt="begin" delay="0">
                                              <p:tn val="5"/>
                                            </p:cond>
                                          </p:stCondLst>
                                          <p:endCondLst>
                                            <p:cond evt="onStopAudio" delay="0">
                                              <p:tgtEl>
                                                <p:sldTgt/>
                                              </p:tgtEl>
                                            </p:cond>
                                          </p:endCondLst>
                                        </p:cTn>
                                        <p:tgtEl>
                                          <p:sndTgt r:embed="rId3" name="bomb.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35" presetClass="entr" presetSubtype="0" fill="hold" grpId="0" nodeType="clickEffect">
                                  <p:stCondLst>
                                    <p:cond delay="0"/>
                                  </p:stCondLst>
                                  <p:childTnLst>
                                    <p:set>
                                      <p:cBhvr>
                                        <p:cTn id="24" dur="1" fill="hold">
                                          <p:stCondLst>
                                            <p:cond delay="0"/>
                                          </p:stCondLst>
                                        </p:cTn>
                                        <p:tgtEl>
                                          <p:spTgt spid="125957"/>
                                        </p:tgtEl>
                                        <p:attrNameLst>
                                          <p:attrName>style.visibility</p:attrName>
                                        </p:attrNameLst>
                                      </p:cBhvr>
                                      <p:to>
                                        <p:strVal val="visible"/>
                                      </p:to>
                                    </p:set>
                                    <p:animEffect transition="in" filter="fade">
                                      <p:cBhvr>
                                        <p:cTn id="25" dur="2000"/>
                                        <p:tgtEl>
                                          <p:spTgt spid="125957"/>
                                        </p:tgtEl>
                                      </p:cBhvr>
                                    </p:animEffect>
                                    <p:anim calcmode="lin" valueType="num">
                                      <p:cBhvr>
                                        <p:cTn id="26" dur="2000" fill="hold"/>
                                        <p:tgtEl>
                                          <p:spTgt spid="125957"/>
                                        </p:tgtEl>
                                        <p:attrNameLst>
                                          <p:attrName>style.rotation</p:attrName>
                                        </p:attrNameLst>
                                      </p:cBhvr>
                                      <p:tavLst>
                                        <p:tav tm="0">
                                          <p:val>
                                            <p:fltVal val="720"/>
                                          </p:val>
                                        </p:tav>
                                        <p:tav tm="100000">
                                          <p:val>
                                            <p:fltVal val="0"/>
                                          </p:val>
                                        </p:tav>
                                      </p:tavLst>
                                    </p:anim>
                                    <p:anim calcmode="lin" valueType="num">
                                      <p:cBhvr>
                                        <p:cTn id="27" dur="2000" fill="hold"/>
                                        <p:tgtEl>
                                          <p:spTgt spid="125957"/>
                                        </p:tgtEl>
                                        <p:attrNameLst>
                                          <p:attrName>ppt_h</p:attrName>
                                        </p:attrNameLst>
                                      </p:cBhvr>
                                      <p:tavLst>
                                        <p:tav tm="0">
                                          <p:val>
                                            <p:fltVal val="0"/>
                                          </p:val>
                                        </p:tav>
                                        <p:tav tm="100000">
                                          <p:val>
                                            <p:strVal val="#ppt_h"/>
                                          </p:val>
                                        </p:tav>
                                      </p:tavLst>
                                    </p:anim>
                                    <p:anim calcmode="lin" valueType="num">
                                      <p:cBhvr>
                                        <p:cTn id="28" dur="2000" fill="hold"/>
                                        <p:tgtEl>
                                          <p:spTgt spid="125957"/>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23"/>
                                            </p:cond>
                                          </p:stCondLst>
                                          <p:endCondLst>
                                            <p:cond evt="onStopAudio" delay="0">
                                              <p:tgtEl>
                                                <p:sldTgt/>
                                              </p:tgtEl>
                                            </p:cond>
                                          </p:endCondLst>
                                        </p:cTn>
                                        <p:tgtEl>
                                          <p:sndTgt r:embed="rId4" name="breeze.wav"/>
                                        </p:tgtEl>
                                      </p:cMediaNode>
                                    </p:audio>
                                  </p:subTnLst>
                                </p:cTn>
                              </p:par>
                            </p:childTnLst>
                          </p:cTn>
                        </p:par>
                      </p:childTnLst>
                    </p:cTn>
                  </p:par>
                  <p:par>
                    <p:cTn id="29" fill="hold">
                      <p:stCondLst>
                        <p:cond delay="indefinite"/>
                      </p:stCondLst>
                      <p:childTnLst>
                        <p:par>
                          <p:cTn id="30" fill="hold">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125955">
                                            <p:txEl>
                                              <p:pRg st="0" end="0"/>
                                            </p:txEl>
                                          </p:spTgt>
                                        </p:tgtEl>
                                        <p:attrNameLst>
                                          <p:attrName>style.visibility</p:attrName>
                                        </p:attrNameLst>
                                      </p:cBhvr>
                                      <p:to>
                                        <p:strVal val="visible"/>
                                      </p:to>
                                    </p:set>
                                    <p:anim calcmode="discrete" valueType="clr">
                                      <p:cBhvr override="childStyle">
                                        <p:cTn id="33" dur="80"/>
                                        <p:tgtEl>
                                          <p:spTgt spid="12595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125955">
                                            <p:txEl>
                                              <p:pRg st="0" end="0"/>
                                            </p:txEl>
                                          </p:spTgt>
                                        </p:tgtEl>
                                        <p:attrNameLst>
                                          <p:attrName>fillcolor</p:attrName>
                                        </p:attrNameLst>
                                      </p:cBhvr>
                                      <p:tavLst>
                                        <p:tav tm="0">
                                          <p:val>
                                            <p:clrVal>
                                              <a:schemeClr val="accent2"/>
                                            </p:clrVal>
                                          </p:val>
                                        </p:tav>
                                        <p:tav tm="50000">
                                          <p:val>
                                            <p:clrVal>
                                              <a:schemeClr val="hlink"/>
                                            </p:clrVal>
                                          </p:val>
                                        </p:tav>
                                      </p:tavLst>
                                    </p:anim>
                                    <p:set>
                                      <p:cBhvr>
                                        <p:cTn id="35" dur="80"/>
                                        <p:tgtEl>
                                          <p:spTgt spid="125955">
                                            <p:txEl>
                                              <p:pRg st="0" end="0"/>
                                            </p:txEl>
                                          </p:spTgt>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125955">
                                            <p:txEl>
                                              <p:pRg st="1" end="1"/>
                                            </p:txEl>
                                          </p:spTgt>
                                        </p:tgtEl>
                                        <p:attrNameLst>
                                          <p:attrName>style.visibility</p:attrName>
                                        </p:attrNameLst>
                                      </p:cBhvr>
                                      <p:to>
                                        <p:strVal val="visible"/>
                                      </p:to>
                                    </p:set>
                                    <p:anim calcmode="discrete" valueType="clr">
                                      <p:cBhvr override="childStyle">
                                        <p:cTn id="40" dur="80"/>
                                        <p:tgtEl>
                                          <p:spTgt spid="12595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125955">
                                            <p:txEl>
                                              <p:pRg st="1" end="1"/>
                                            </p:txEl>
                                          </p:spTgt>
                                        </p:tgtEl>
                                        <p:attrNameLst>
                                          <p:attrName>fillcolor</p:attrName>
                                        </p:attrNameLst>
                                      </p:cBhvr>
                                      <p:tavLst>
                                        <p:tav tm="0">
                                          <p:val>
                                            <p:clrVal>
                                              <a:schemeClr val="accent2"/>
                                            </p:clrVal>
                                          </p:val>
                                        </p:tav>
                                        <p:tav tm="50000">
                                          <p:val>
                                            <p:clrVal>
                                              <a:schemeClr val="hlink"/>
                                            </p:clrVal>
                                          </p:val>
                                        </p:tav>
                                      </p:tavLst>
                                    </p:anim>
                                    <p:set>
                                      <p:cBhvr>
                                        <p:cTn id="42" dur="80"/>
                                        <p:tgtEl>
                                          <p:spTgt spid="125955">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build="p"/>
      <p:bldP spid="125956" grpId="0" animBg="1"/>
      <p:bldP spid="12595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1AE6379-DDEA-4BCF-9831-83C3247F5B30}" type="slidenum">
              <a:rPr lang="ar-SA"/>
              <a:pPr/>
              <a:t>7</a:t>
            </a:fld>
            <a:endParaRPr lang="en-US"/>
          </a:p>
        </p:txBody>
      </p:sp>
      <p:sp>
        <p:nvSpPr>
          <p:cNvPr id="130052" name="WordArt 4"/>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30051" name="Rectangle 3"/>
          <p:cNvSpPr>
            <a:spLocks noGrp="1" noChangeArrowheads="1"/>
          </p:cNvSpPr>
          <p:nvPr>
            <p:ph type="body" idx="1"/>
          </p:nvPr>
        </p:nvSpPr>
        <p:spPr>
          <a:xfrm>
            <a:off x="2711450" y="404814"/>
            <a:ext cx="7797800" cy="5870575"/>
          </a:xfrm>
        </p:spPr>
        <p:txBody>
          <a:bodyPr/>
          <a:lstStyle/>
          <a:p>
            <a:pPr algn="r" rtl="1">
              <a:lnSpc>
                <a:spcPct val="80000"/>
              </a:lnSpc>
            </a:pPr>
            <a:r>
              <a:rPr lang="fa-IR" sz="2000" dirty="0">
                <a:cs typeface="B Lotus" panose="00000400000000000000" pitchFamily="2" charset="-78"/>
              </a:rPr>
              <a:t>دبستان </a:t>
            </a:r>
            <a:r>
              <a:rPr lang="fa-IR" sz="2000" dirty="0" smtClean="0">
                <a:cs typeface="B Lotus" panose="00000400000000000000" pitchFamily="2" charset="-78"/>
              </a:rPr>
              <a:t>..</a:t>
            </a:r>
            <a:r>
              <a:rPr lang="en-US" sz="2000" dirty="0" smtClean="0">
                <a:cs typeface="B Lotus" panose="00000400000000000000" pitchFamily="2" charset="-78"/>
              </a:rPr>
              <a:t>x</a:t>
            </a:r>
            <a:r>
              <a:rPr lang="fa-IR" sz="2000" dirty="0" smtClean="0">
                <a:cs typeface="B Lotus" panose="00000400000000000000" pitchFamily="2" charset="-78"/>
              </a:rPr>
              <a:t>...... </a:t>
            </a:r>
            <a:r>
              <a:rPr lang="fa-IR" sz="2000" dirty="0">
                <a:cs typeface="B Lotus" panose="00000400000000000000" pitchFamily="2" charset="-78"/>
              </a:rPr>
              <a:t>يكي از مدارس شهرستان</a:t>
            </a:r>
            <a:r>
              <a:rPr lang="fa-IR" sz="2000" dirty="0" smtClean="0">
                <a:cs typeface="B Lotus" panose="00000400000000000000" pitchFamily="2" charset="-78"/>
              </a:rPr>
              <a:t>...</a:t>
            </a:r>
            <a:r>
              <a:rPr lang="en-US" sz="2000" dirty="0" smtClean="0">
                <a:cs typeface="B Lotus" panose="00000400000000000000" pitchFamily="2" charset="-78"/>
              </a:rPr>
              <a:t>A</a:t>
            </a:r>
            <a:r>
              <a:rPr lang="fa-IR" sz="2000" dirty="0" smtClean="0">
                <a:cs typeface="B Lotus" panose="00000400000000000000" pitchFamily="2" charset="-78"/>
              </a:rPr>
              <a:t>.... </a:t>
            </a:r>
            <a:r>
              <a:rPr lang="fa-IR" sz="2000" dirty="0">
                <a:cs typeface="B Lotus" panose="00000400000000000000" pitchFamily="2" charset="-78"/>
              </a:rPr>
              <a:t>مي باشد كه در روستايي به نام </a:t>
            </a:r>
            <a:r>
              <a:rPr lang="fa-IR" sz="2000" dirty="0" smtClean="0">
                <a:cs typeface="B Lotus" panose="00000400000000000000" pitchFamily="2" charset="-78"/>
              </a:rPr>
              <a:t>..</a:t>
            </a:r>
            <a:r>
              <a:rPr lang="en-US" sz="2000" dirty="0" smtClean="0">
                <a:cs typeface="B Lotus" panose="00000400000000000000" pitchFamily="2" charset="-78"/>
              </a:rPr>
              <a:t>B</a:t>
            </a:r>
            <a:r>
              <a:rPr lang="fa-IR" sz="2000" dirty="0" smtClean="0">
                <a:cs typeface="B Lotus" panose="00000400000000000000" pitchFamily="2" charset="-78"/>
              </a:rPr>
              <a:t>... </a:t>
            </a:r>
            <a:r>
              <a:rPr lang="fa-IR" sz="2000" dirty="0">
                <a:cs typeface="B Lotus" panose="00000400000000000000" pitchFamily="2" charset="-78"/>
              </a:rPr>
              <a:t>واقع شده و داراي هفت كلاس درس ، يك دفتر و آبدارخانه مي باشد . اين مدرسه 181 نفر دانش آموز داشته و تعداد 7نفر معلم ، يك مدير ، يك معاون و يك نفر خدمتگزار در آن مشغول به خدمت مي باشند . روستاي </a:t>
            </a:r>
            <a:r>
              <a:rPr lang="fa-IR" sz="2000" dirty="0" smtClean="0">
                <a:cs typeface="B Lotus" panose="00000400000000000000" pitchFamily="2" charset="-78"/>
              </a:rPr>
              <a:t>.</a:t>
            </a:r>
            <a:r>
              <a:rPr lang="en-US" sz="2000" dirty="0" smtClean="0">
                <a:cs typeface="B Lotus" panose="00000400000000000000" pitchFamily="2" charset="-78"/>
              </a:rPr>
              <a:t>B</a:t>
            </a:r>
            <a:r>
              <a:rPr lang="fa-IR" sz="2000" dirty="0" smtClean="0">
                <a:cs typeface="B Lotus" panose="00000400000000000000" pitchFamily="2" charset="-78"/>
              </a:rPr>
              <a:t>. </a:t>
            </a:r>
            <a:r>
              <a:rPr lang="fa-IR" sz="2000" dirty="0">
                <a:cs typeface="B Lotus" panose="00000400000000000000" pitchFamily="2" charset="-78"/>
              </a:rPr>
              <a:t>داراي 515 خانوار بوده كه اكثر آنها داراي شغل غيرثابت مثل كارگري ، و يا كشاورزي هستند . والدين اكثر دانش آموزان بي سواد و يا داراي سطح سواد پايين بوده و روي هم رفته اهالي اين روستا از نظر موقعيت اقتصادي در وضعيت خوبي به سر نمي برند . من داراي 12 سال سابقه خدمت مي باشم كه 6 سال آن را به عنوان آموزشيار نهضت سوادآموزي در </a:t>
            </a:r>
            <a:r>
              <a:rPr lang="fa-IR" sz="2000" dirty="0" smtClean="0">
                <a:cs typeface="B Lotus" panose="00000400000000000000" pitchFamily="2" charset="-78"/>
              </a:rPr>
              <a:t>روستاها </a:t>
            </a:r>
            <a:r>
              <a:rPr lang="fa-IR" sz="2000" dirty="0">
                <a:cs typeface="B Lotus" panose="00000400000000000000" pitchFamily="2" charset="-78"/>
              </a:rPr>
              <a:t>خدمت نموده ام و مدت 6سالي است كه معاون اين دبستان مي باشم . </a:t>
            </a:r>
          </a:p>
          <a:p>
            <a:pPr algn="r" rtl="1">
              <a:lnSpc>
                <a:spcPct val="80000"/>
              </a:lnSpc>
            </a:pPr>
            <a:r>
              <a:rPr lang="fa-IR" sz="2000" dirty="0" smtClean="0">
                <a:cs typeface="B Lotus" panose="00000400000000000000" pitchFamily="2" charset="-78"/>
              </a:rPr>
              <a:t>راحله </a:t>
            </a:r>
            <a:r>
              <a:rPr lang="fa-IR" sz="2000" dirty="0">
                <a:cs typeface="B Lotus" panose="00000400000000000000" pitchFamily="2" charset="-78"/>
              </a:rPr>
              <a:t>دختري است 9 ساله كوتاه قد ، </a:t>
            </a:r>
            <a:r>
              <a:rPr lang="fa-IR" sz="2000" dirty="0" smtClean="0">
                <a:cs typeface="B Lotus" panose="00000400000000000000" pitchFamily="2" charset="-78"/>
              </a:rPr>
              <a:t>نسبتا لاغر</a:t>
            </a:r>
            <a:r>
              <a:rPr lang="fa-IR" sz="2000" dirty="0" smtClean="0">
                <a:cs typeface="B Lotus" panose="00000400000000000000" pitchFamily="2" charset="-78"/>
              </a:rPr>
              <a:t> با </a:t>
            </a:r>
            <a:r>
              <a:rPr lang="fa-IR" sz="2000" dirty="0">
                <a:cs typeface="B Lotus" panose="00000400000000000000" pitchFamily="2" charset="-78"/>
              </a:rPr>
              <a:t>موهاي مشكي و چشماني ريزبادامي كه در پايه سوم ابتدايي مشغول به تحصيل است . لازم به ذكر است كه او پايه هاي اول و دوم را در مدرسه و روستايي ديگر گذرانده است . او دانش آموزي شلوغ و بي انضباط است و مرتب باعث آزار و اذيت هم كلاسي ها و دانش آموزان ديگر مي شود . راحله هم از نظر درسي و هم از نظر اخلاقي داراي </a:t>
            </a:r>
            <a:r>
              <a:rPr lang="fa-IR" sz="2000" dirty="0" smtClean="0">
                <a:cs typeface="B Lotus" panose="00000400000000000000" pitchFamily="2" charset="-78"/>
              </a:rPr>
              <a:t>مشكلات </a:t>
            </a:r>
            <a:r>
              <a:rPr lang="fa-IR" sz="2000" dirty="0">
                <a:cs typeface="B Lotus" panose="00000400000000000000" pitchFamily="2" charset="-78"/>
              </a:rPr>
              <a:t>زيادي است . او با نمراتي در حد 13 الي 14 توانسته به پايه سوم راه يابد . راحله دانش آموزي حساس ، پرخاشگر و مغرور مي باشد . شكايات زيادي از والدين ساير دانش آموزان در ارتباط با بچه هايشان به وسيله راحله به دفتر مدرسه رسيده است . از نظر وضع ظاهري نيز دانش آموزي نامنظم و نامرتب است . وضع اقتصادي خانواده اش نيز خوب نمي باشد . در مصاحبه اي كه با والدين راحله داشتم ، متوجه شدم كه او مادرش را در سن 7 سالگي از دست داده و پدرش ازدواج دوم نموده است . راحله داراي دو خواهر و يك برادر ناتني مي باشد . </a:t>
            </a:r>
            <a:endParaRPr lang="en-US" sz="2000" dirty="0">
              <a:cs typeface="B Lotus" panose="00000400000000000000" pitchFamily="2" charset="-78"/>
            </a:endParaRPr>
          </a:p>
        </p:txBody>
      </p:sp>
    </p:spTree>
    <p:extLst>
      <p:ext uri="{BB962C8B-B14F-4D97-AF65-F5344CB8AC3E}">
        <p14:creationId xmlns:p14="http://schemas.microsoft.com/office/powerpoint/2010/main" val="4114696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6"/>
          <a:tile tx="0" ty="0" sx="100000" sy="100000" flip="none" algn="tl"/>
        </a:blipFill>
        <a:effectLst/>
      </p:bgPr>
    </p:bg>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B4A39B2B-801C-4488-A0C9-A68C154D6116}" type="slidenum">
              <a:rPr lang="ar-SA"/>
              <a:pPr/>
              <a:t>8</a:t>
            </a:fld>
            <a:endParaRPr lang="en-US"/>
          </a:p>
        </p:txBody>
      </p:sp>
      <p:sp>
        <p:nvSpPr>
          <p:cNvPr id="126980" name="Rectangle 4"/>
          <p:cNvSpPr>
            <a:spLocks noChangeArrowheads="1"/>
          </p:cNvSpPr>
          <p:nvPr/>
        </p:nvSpPr>
        <p:spPr bwMode="auto">
          <a:xfrm>
            <a:off x="9120189" y="404814"/>
            <a:ext cx="1203325" cy="503237"/>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ctr"/>
            <a:r>
              <a:rPr lang="fa-IR">
                <a:cs typeface="B Titr" panose="00000700000000000000" pitchFamily="2" charset="-78"/>
              </a:rPr>
              <a:t>مرحله سوم</a:t>
            </a:r>
            <a:endParaRPr lang="en-US">
              <a:cs typeface="B Titr" panose="00000700000000000000" pitchFamily="2" charset="-78"/>
            </a:endParaRPr>
          </a:p>
        </p:txBody>
      </p:sp>
      <p:sp>
        <p:nvSpPr>
          <p:cNvPr id="126981" name="WordArt 5"/>
          <p:cNvSpPr>
            <a:spLocks noChangeArrowheads="1" noChangeShapeType="1" noTextEdit="1"/>
          </p:cNvSpPr>
          <p:nvPr/>
        </p:nvSpPr>
        <p:spPr bwMode="auto">
          <a:xfrm>
            <a:off x="4037014" y="1"/>
            <a:ext cx="4867275" cy="1439863"/>
          </a:xfrm>
          <a:prstGeom prst="rect">
            <a:avLst/>
          </a:prstGeom>
        </p:spPr>
        <p:txBody>
          <a:bodyPr wrap="none" fromWordArt="1">
            <a:prstTxWarp prst="textChevron">
              <a:avLst>
                <a:gd name="adj" fmla="val 44514"/>
              </a:avLst>
            </a:prstTxWarp>
          </a:bodyPr>
          <a:lstStyle/>
          <a:p>
            <a:pPr algn="ctr"/>
            <a:r>
              <a:rPr lang="fa-IR"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rPr>
              <a:t>گرد آوری اطلاعات( شواهد 1)</a:t>
            </a:r>
            <a:endParaRPr lang="en-US"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cs typeface="B Titr" panose="00000700000000000000" pitchFamily="2" charset="-78"/>
            </a:endParaRPr>
          </a:p>
        </p:txBody>
      </p:sp>
      <p:sp>
        <p:nvSpPr>
          <p:cNvPr id="126983" name="Rectangle 7"/>
          <p:cNvSpPr>
            <a:spLocks noChangeArrowheads="1"/>
          </p:cNvSpPr>
          <p:nvPr/>
        </p:nvSpPr>
        <p:spPr bwMode="auto">
          <a:xfrm>
            <a:off x="2711451" y="1628776"/>
            <a:ext cx="7705725" cy="1008063"/>
          </a:xfrm>
          <a:prstGeom prst="rect">
            <a:avLst/>
          </a:prstGeom>
          <a:solidFill>
            <a:srgbClr val="C0C0C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C0C0C0"/>
            </a:extrusionClr>
            <a:contourClr>
              <a:srgbClr val="C0C0C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endParaRPr lang="fa-IR" sz="2400" b="1" dirty="0">
              <a:effectLst>
                <a:outerShdw blurRad="38100" dist="38100" dir="2700000" algn="tl">
                  <a:srgbClr val="000000"/>
                </a:outerShdw>
              </a:effectLst>
              <a:cs typeface="B Titr" panose="00000700000000000000" pitchFamily="2" charset="-78"/>
            </a:endParaRPr>
          </a:p>
          <a:p>
            <a:pPr algn="ctr"/>
            <a:r>
              <a:rPr lang="fa-IR" sz="2400" b="1" dirty="0">
                <a:effectLst>
                  <a:outerShdw blurRad="38100" dist="38100" dir="2700000" algn="tl">
                    <a:srgbClr val="000000"/>
                  </a:outerShdw>
                </a:effectLst>
                <a:cs typeface="B Titr" panose="00000700000000000000" pitchFamily="2" charset="-78"/>
              </a:rPr>
              <a:t>هدف :     </a:t>
            </a:r>
            <a:r>
              <a:rPr lang="fa-IR" sz="2400" b="1" dirty="0" smtClean="0">
                <a:effectLst>
                  <a:outerShdw blurRad="38100" dist="38100" dir="2700000" algn="tl">
                    <a:srgbClr val="000000"/>
                  </a:outerShdw>
                </a:effectLst>
                <a:cs typeface="B Titr" panose="00000700000000000000" pitchFamily="2" charset="-78"/>
              </a:rPr>
              <a:t>مشخص </a:t>
            </a:r>
            <a:r>
              <a:rPr lang="fa-IR" sz="2400" b="1" dirty="0">
                <a:effectLst>
                  <a:outerShdw blurRad="38100" dist="38100" dir="2700000" algn="tl">
                    <a:srgbClr val="000000"/>
                  </a:outerShdw>
                </a:effectLst>
                <a:cs typeface="B Titr" panose="00000700000000000000" pitchFamily="2" charset="-78"/>
              </a:rPr>
              <a:t>کردن وضع موجود به کمک داده ها و </a:t>
            </a:r>
            <a:r>
              <a:rPr lang="fa-IR" sz="2400" b="1" dirty="0" smtClean="0">
                <a:effectLst>
                  <a:outerShdw blurRad="38100" dist="38100" dir="2700000" algn="tl">
                    <a:srgbClr val="000000"/>
                  </a:outerShdw>
                </a:effectLst>
                <a:cs typeface="B Titr" panose="00000700000000000000" pitchFamily="2" charset="-78"/>
              </a:rPr>
              <a:t>شواهد </a:t>
            </a:r>
            <a:endParaRPr lang="en-US" sz="2400" b="1" dirty="0">
              <a:effectLst>
                <a:outerShdw blurRad="38100" dist="38100" dir="2700000" algn="tl">
                  <a:srgbClr val="000000"/>
                </a:outerShdw>
              </a:effectLst>
              <a:cs typeface="B Titr" panose="00000700000000000000" pitchFamily="2" charset="-78"/>
            </a:endParaRPr>
          </a:p>
          <a:p>
            <a:pPr algn="ctr"/>
            <a:endParaRPr lang="en-US" sz="2400" b="1" dirty="0">
              <a:cs typeface="B Titr" panose="00000700000000000000" pitchFamily="2" charset="-78"/>
            </a:endParaRPr>
          </a:p>
        </p:txBody>
      </p:sp>
      <p:sp>
        <p:nvSpPr>
          <p:cNvPr id="126986" name="AutoShape 10"/>
          <p:cNvSpPr>
            <a:spLocks noChangeArrowheads="1"/>
          </p:cNvSpPr>
          <p:nvPr/>
        </p:nvSpPr>
        <p:spPr bwMode="auto">
          <a:xfrm>
            <a:off x="2713039" y="2852739"/>
            <a:ext cx="8123959" cy="3671887"/>
          </a:xfrm>
          <a:prstGeom prst="flowChartAlternateProcess">
            <a:avLst/>
          </a:prstGeom>
          <a:ln>
            <a:headEnd/>
            <a:tailEnd/>
          </a:ln>
          <a:extLst/>
        </p:spPr>
        <p:style>
          <a:lnRef idx="2">
            <a:schemeClr val="accent1"/>
          </a:lnRef>
          <a:fillRef idx="1">
            <a:schemeClr val="lt1"/>
          </a:fillRef>
          <a:effectRef idx="0">
            <a:schemeClr val="accent1"/>
          </a:effectRef>
          <a:fontRef idx="minor">
            <a:schemeClr val="dk1"/>
          </a:fontRef>
        </p:style>
        <p:txBody>
          <a:bodyPr wrap="none" anchor="ctr">
            <a:flatTx/>
          </a:bodyPr>
          <a:lstStyle/>
          <a:p>
            <a:pPr algn="r" rtl="1"/>
            <a:r>
              <a:rPr lang="fa-IR" sz="2400" dirty="0" smtClean="0">
                <a:cs typeface="B Lotus" panose="00000400000000000000" pitchFamily="2" charset="-78"/>
              </a:rPr>
              <a:t>ارائه مستندات و اطلاعات انحصاری، ملموس، سنجشی رفتاری</a:t>
            </a:r>
          </a:p>
          <a:p>
            <a:pPr algn="r" rtl="1"/>
            <a:r>
              <a:rPr lang="fa-IR" sz="2800" b="1" dirty="0" smtClean="0">
                <a:cs typeface="B Lotus" panose="00000400000000000000" pitchFamily="2" charset="-78"/>
              </a:rPr>
              <a:t>ابزارها:</a:t>
            </a:r>
          </a:p>
          <a:p>
            <a:pPr algn="r" rtl="1"/>
            <a:r>
              <a:rPr lang="fa-IR" sz="2400" dirty="0" smtClean="0">
                <a:cs typeface="B Lotus" panose="00000400000000000000" pitchFamily="2" charset="-78"/>
              </a:rPr>
              <a:t>آزمونهای تشخیصی، مشاهده، پرسشنامه، مصاحبه، آزمایش، صورتجلسات، </a:t>
            </a:r>
          </a:p>
          <a:p>
            <a:pPr algn="r" rtl="1"/>
            <a:r>
              <a:rPr lang="fa-IR" sz="2400" dirty="0" smtClean="0">
                <a:cs typeface="B Lotus" panose="00000400000000000000" pitchFamily="2" charset="-78"/>
              </a:rPr>
              <a:t>برگه‌های آزمون، نمودارهای سمعی و بصری، خاطرات و یادداشتها، نمرات </a:t>
            </a:r>
          </a:p>
          <a:p>
            <a:pPr algn="r" rtl="1"/>
            <a:r>
              <a:rPr lang="fa-IR" sz="2400" b="1" dirty="0" smtClean="0">
                <a:cs typeface="B Lotus" panose="00000400000000000000" pitchFamily="2" charset="-78"/>
              </a:rPr>
              <a:t>در قالب:</a:t>
            </a:r>
          </a:p>
          <a:p>
            <a:pPr algn="r" rtl="1"/>
            <a:r>
              <a:rPr lang="fa-IR" sz="2400" dirty="0" smtClean="0">
                <a:cs typeface="B Lotus" panose="00000400000000000000" pitchFamily="2" charset="-78"/>
              </a:rPr>
              <a:t>جداول و نمودارها مثل شواهد تشخیصی پزشکان  </a:t>
            </a:r>
            <a:endParaRPr lang="en-US" sz="2400" dirty="0">
              <a:cs typeface="B Lotus" panose="00000400000000000000" pitchFamily="2" charset="-78"/>
            </a:endParaRPr>
          </a:p>
        </p:txBody>
      </p:sp>
    </p:spTree>
    <p:extLst>
      <p:ext uri="{BB962C8B-B14F-4D97-AF65-F5344CB8AC3E}">
        <p14:creationId xmlns:p14="http://schemas.microsoft.com/office/powerpoint/2010/main" val="4022888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26980"/>
                                        </p:tgtEl>
                                        <p:attrNameLst>
                                          <p:attrName>style.visibility</p:attrName>
                                        </p:attrNameLst>
                                      </p:cBhvr>
                                      <p:to>
                                        <p:strVal val="visible"/>
                                      </p:to>
                                    </p:set>
                                    <p:anim calcmode="lin" valueType="num">
                                      <p:cBhvr>
                                        <p:cTn id="7" dur="5000" fill="hold"/>
                                        <p:tgtEl>
                                          <p:spTgt spid="126980"/>
                                        </p:tgtEl>
                                        <p:attrNameLst>
                                          <p:attrName>ppt_w</p:attrName>
                                        </p:attrNameLst>
                                      </p:cBhvr>
                                      <p:tavLst>
                                        <p:tav tm="0" fmla="#ppt_w*sin(2.5*pi*$)">
                                          <p:val>
                                            <p:fltVal val="0"/>
                                          </p:val>
                                        </p:tav>
                                        <p:tav tm="100000">
                                          <p:val>
                                            <p:fltVal val="1"/>
                                          </p:val>
                                        </p:tav>
                                      </p:tavLst>
                                    </p:anim>
                                    <p:anim calcmode="lin" valueType="num">
                                      <p:cBhvr>
                                        <p:cTn id="8" dur="5000" fill="hold"/>
                                        <p:tgtEl>
                                          <p:spTgt spid="12698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bomb.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2" presetClass="entr" presetSubtype="0" fill="hold" grpId="0" nodeType="clickEffect">
                                  <p:stCondLst>
                                    <p:cond delay="0"/>
                                  </p:stCondLst>
                                  <p:childTnLst>
                                    <p:set>
                                      <p:cBhvr>
                                        <p:cTn id="12" dur="1" fill="hold">
                                          <p:stCondLst>
                                            <p:cond delay="0"/>
                                          </p:stCondLst>
                                        </p:cTn>
                                        <p:tgtEl>
                                          <p:spTgt spid="126981"/>
                                        </p:tgtEl>
                                        <p:attrNameLst>
                                          <p:attrName>style.visibility</p:attrName>
                                        </p:attrNameLst>
                                      </p:cBhvr>
                                      <p:to>
                                        <p:strVal val="visible"/>
                                      </p:to>
                                    </p:set>
                                    <p:animScale>
                                      <p:cBhvr>
                                        <p:cTn id="13" dur="500" decel="50000" fill="hold">
                                          <p:stCondLst>
                                            <p:cond delay="0"/>
                                          </p:stCondLst>
                                        </p:cTn>
                                        <p:tgtEl>
                                          <p:spTgt spid="12698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4" dur="500" decel="50000" fill="hold">
                                          <p:stCondLst>
                                            <p:cond delay="0"/>
                                          </p:stCondLst>
                                        </p:cTn>
                                        <p:tgtEl>
                                          <p:spTgt spid="126981"/>
                                        </p:tgtEl>
                                        <p:attrNameLst>
                                          <p:attrName>ppt_x</p:attrName>
                                          <p:attrName>ppt_y</p:attrName>
                                        </p:attrNameLst>
                                      </p:cBhvr>
                                    </p:animMotion>
                                    <p:animEffect transition="in" filter="fade">
                                      <p:cBhvr>
                                        <p:cTn id="15" dur="500"/>
                                        <p:tgtEl>
                                          <p:spTgt spid="126981"/>
                                        </p:tgtEl>
                                      </p:cBhvr>
                                    </p:animEffect>
                                  </p:childTnLst>
                                  <p:subTnLst>
                                    <p:audio>
                                      <p:cMediaNode>
                                        <p:cTn display="0" masterRel="sameClick">
                                          <p:stCondLst>
                                            <p:cond evt="begin" delay="0">
                                              <p:tn val="11"/>
                                            </p:cond>
                                          </p:stCondLst>
                                          <p:endCondLst>
                                            <p:cond evt="onStopAudio" delay="0">
                                              <p:tgtEl>
                                                <p:sldTgt/>
                                              </p:tgtEl>
                                            </p:cond>
                                          </p:endCondLst>
                                        </p:cTn>
                                        <p:tgtEl>
                                          <p:sndTgt r:embed="rId4" name="laser.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6983"/>
                                        </p:tgtEl>
                                        <p:attrNameLst>
                                          <p:attrName>style.visibility</p:attrName>
                                        </p:attrNameLst>
                                      </p:cBhvr>
                                      <p:to>
                                        <p:strVal val="visible"/>
                                      </p:to>
                                    </p:set>
                                    <p:anim calcmode="lin" valueType="num">
                                      <p:cBhvr additive="base">
                                        <p:cTn id="20" dur="1000" fill="hold"/>
                                        <p:tgtEl>
                                          <p:spTgt spid="126983"/>
                                        </p:tgtEl>
                                        <p:attrNameLst>
                                          <p:attrName>ppt_x</p:attrName>
                                        </p:attrNameLst>
                                      </p:cBhvr>
                                      <p:tavLst>
                                        <p:tav tm="0">
                                          <p:val>
                                            <p:strVal val="#ppt_x"/>
                                          </p:val>
                                        </p:tav>
                                        <p:tav tm="100000">
                                          <p:val>
                                            <p:strVal val="#ppt_x"/>
                                          </p:val>
                                        </p:tav>
                                      </p:tavLst>
                                    </p:anim>
                                    <p:anim calcmode="lin" valueType="num">
                                      <p:cBhvr additive="base">
                                        <p:cTn id="21" dur="1000" fill="hold"/>
                                        <p:tgtEl>
                                          <p:spTgt spid="12698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5" name="wind.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6986"/>
                                        </p:tgtEl>
                                        <p:attrNameLst>
                                          <p:attrName>style.visibility</p:attrName>
                                        </p:attrNameLst>
                                      </p:cBhvr>
                                      <p:to>
                                        <p:strVal val="visible"/>
                                      </p:to>
                                    </p:set>
                                    <p:anim calcmode="lin" valueType="num">
                                      <p:cBhvr additive="base">
                                        <p:cTn id="26" dur="1000" fill="hold"/>
                                        <p:tgtEl>
                                          <p:spTgt spid="126986"/>
                                        </p:tgtEl>
                                        <p:attrNameLst>
                                          <p:attrName>ppt_x</p:attrName>
                                        </p:attrNameLst>
                                      </p:cBhvr>
                                      <p:tavLst>
                                        <p:tav tm="0">
                                          <p:val>
                                            <p:strVal val="#ppt_x"/>
                                          </p:val>
                                        </p:tav>
                                        <p:tav tm="100000">
                                          <p:val>
                                            <p:strVal val="#ppt_x"/>
                                          </p:val>
                                        </p:tav>
                                      </p:tavLst>
                                    </p:anim>
                                    <p:anim calcmode="lin" valueType="num">
                                      <p:cBhvr additive="base">
                                        <p:cTn id="27" dur="1000" fill="hold"/>
                                        <p:tgtEl>
                                          <p:spTgt spid="12698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5" name="wi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0" grpId="0" animBg="1"/>
      <p:bldP spid="126981" grpId="0" animBg="1"/>
      <p:bldP spid="126983" grpId="0" animBg="1"/>
      <p:bldP spid="12698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E7CF706-A2F1-4C42-A24C-1F1C5624A544}" type="slidenum">
              <a:rPr lang="ar-SA"/>
              <a:pPr/>
              <a:t>9</a:t>
            </a:fld>
            <a:endParaRPr lang="en-US"/>
          </a:p>
        </p:txBody>
      </p:sp>
      <p:sp>
        <p:nvSpPr>
          <p:cNvPr id="131076" name="WordArt 4"/>
          <p:cNvSpPr>
            <a:spLocks noChangeArrowheads="1" noChangeShapeType="1" noTextEdit="1"/>
          </p:cNvSpPr>
          <p:nvPr/>
        </p:nvSpPr>
        <p:spPr bwMode="auto">
          <a:xfrm rot="-2309082">
            <a:off x="3005138" y="2560639"/>
            <a:ext cx="6602412" cy="1614487"/>
          </a:xfrm>
          <a:prstGeom prst="rect">
            <a:avLst/>
          </a:prstGeom>
        </p:spPr>
        <p:txBody>
          <a:bodyPr wrap="none" fromWordArt="1">
            <a:prstTxWarp prst="textPlain">
              <a:avLst>
                <a:gd name="adj" fmla="val 49579"/>
              </a:avLst>
            </a:prstTxWarp>
          </a:bodyPr>
          <a:lstStyle/>
          <a:p>
            <a:pPr algn="ctr"/>
            <a:r>
              <a:rPr lang="fa-IR"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rPr>
              <a:t>نمونه</a:t>
            </a:r>
            <a:endParaRPr lang="en-US" sz="3600" kern="10">
              <a:ln w="12700">
                <a:solidFill>
                  <a:srgbClr val="3333CC"/>
                </a:solidFill>
                <a:round/>
                <a:headEnd/>
                <a:tailEnd/>
              </a:ln>
              <a:solidFill>
                <a:srgbClr val="B2B2B2">
                  <a:alpha val="50000"/>
                </a:srgbClr>
              </a:solidFill>
              <a:effectLst>
                <a:outerShdw dist="45791" dir="2021404" algn="ctr" rotWithShape="0">
                  <a:srgbClr val="9999FF"/>
                </a:outerShdw>
              </a:effectLst>
              <a:cs typeface="B Titr" panose="00000700000000000000" pitchFamily="2" charset="-78"/>
            </a:endParaRPr>
          </a:p>
        </p:txBody>
      </p:sp>
      <p:sp>
        <p:nvSpPr>
          <p:cNvPr id="131075" name="Rectangle 3"/>
          <p:cNvSpPr>
            <a:spLocks noGrp="1" noChangeArrowheads="1"/>
          </p:cNvSpPr>
          <p:nvPr>
            <p:ph type="body" idx="1"/>
          </p:nvPr>
        </p:nvSpPr>
        <p:spPr>
          <a:xfrm>
            <a:off x="2640014" y="622300"/>
            <a:ext cx="7570787" cy="5111750"/>
          </a:xfrm>
        </p:spPr>
        <p:txBody>
          <a:bodyPr/>
          <a:lstStyle/>
          <a:p>
            <a:pPr marL="0" indent="0" algn="just">
              <a:lnSpc>
                <a:spcPct val="80000"/>
              </a:lnSpc>
              <a:buNone/>
            </a:pPr>
            <a:r>
              <a:rPr lang="fa-IR" sz="1800" b="1" dirty="0">
                <a:cs typeface="B Lotus" panose="00000400000000000000" pitchFamily="2" charset="-78"/>
              </a:rPr>
              <a:t>اوايل ، وقتي كه دانش آموزان از او شكايت مي كردند و يا معلمش از او شاكي بود و راحله را به همراه نماينده كلاس به دفتر مدرسه مي فرستاد ، او را تهديد به كم كردن نمره انضباط كرده و يا از او تعهد كتبي مي گرفتم اما با حل نشدن مشكل ، تصميم گرفتم اين مساله را به طور اساسي مورد مطالعه قرارداده و علت اصلي رفتارهاي نامطلوب او را بيابم . مدت چند روز رفتار راحله را طوري كه متوجه نشود زير نظر گرفتم . ظاهرا“ به نظر مي رسيد كه راحله كمي حالت قلدري دارد . مثلا“ در صف شير آب رعايت نوبت را نمي كرد و بدون توجه به اعتراض ديگران چند نوبت آب مي خورد و دراين حين نيز شكلك در آورده و بچه ها را مورد تمسخر و اذيت و آزار قرار مي داد . گاهي اوقات هم با هل دادن و تنه زدن به ديگران باعث آزار ديگران مي شد . در مصاحبه اي كه با معلم راحله داشتم او اظهار داشت كه راحله دانش آموز شلوغي بوده و در درس هايش ضعيف مي باشد . با اين كه مرتب از او پرسش مي كنم ولي تمايلي براي بهتر شدن وضع درسش ندارد و موقع درس دادن حواسش پرت است . به محض غفلت از او ، شروع به اذيت و آزار ديگران مي كند و با وجود چندين بار تنبيه و نصيحت و صحبت بازهم دست از اين كارهايش برنمي دارد . ازمدير و معلم سال هاي گذشته او اطلاعاتي جمع آوري كردم و آنها نيز رفتار ناسازگار راحله را تصديق كردند . مصاحبه اي نيز با والدين راحله و همسايگانش انجام دادم كه در طي مصاحبه ، مادر راحله نيز ابراز نارضايتي مي كرد و مي گفت : راحله نه تنها در كارهاي خانه به او كمك نمي كند بلكه باعث اذيت و آزار خواهر و برادرش مي شود . پدرش اطلاع درستي از وضعيت رفتاري او به من نداد چون اكثر اوقات در بيرون از خانه كار مي كرد و شبها نيز فرصتي نداشت كه با راحله در مورد وضعيت درسي و رفتاري اش صحبت كند . براي پي بردن دقيق به علل مسائل رفتاري راحله به پرونده اش مراجعه كردم و نمرات سال هاي گذشته او را بررسي كردم . تصور مي كردم اين وضعيت رفتاري اش شايد از جايي شروع شده كه در درسش نيز تاثير گذاشته است كه با جست و جو در نمرات درسي اش به چنين چيزي برخورد نكردم . نمرات او در سال هاي گذشته نيز در سطح پاييني بود از طرف ديگر برگه وضع رواني جسماني راحله نشان مي داد كه از هوش عادي برخوردار بوده و از لحاظ شنوايي و بينايي و گفتار نيز سالم و طبيعي است . </a:t>
            </a:r>
            <a:endParaRPr lang="en-US" sz="1800" b="1" dirty="0">
              <a:cs typeface="B Lotus" panose="00000400000000000000" pitchFamily="2" charset="-78"/>
            </a:endParaRPr>
          </a:p>
        </p:txBody>
      </p:sp>
    </p:spTree>
    <p:extLst>
      <p:ext uri="{BB962C8B-B14F-4D97-AF65-F5344CB8AC3E}">
        <p14:creationId xmlns:p14="http://schemas.microsoft.com/office/powerpoint/2010/main" val="1192649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5701</Words>
  <Application>Microsoft Office PowerPoint</Application>
  <PresentationFormat>Widescreen</PresentationFormat>
  <Paragraphs>360</Paragraphs>
  <Slides>37</Slides>
  <Notes>34</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37</vt:i4>
      </vt:variant>
    </vt:vector>
  </HeadingPairs>
  <TitlesOfParts>
    <vt:vector size="50" baseType="lpstr">
      <vt:lpstr>Arial</vt:lpstr>
      <vt:lpstr>B Ferdosi</vt:lpstr>
      <vt:lpstr>B Jadid</vt:lpstr>
      <vt:lpstr>B Kamran</vt:lpstr>
      <vt:lpstr>B Koodak</vt:lpstr>
      <vt:lpstr>B Lotus</vt:lpstr>
      <vt:lpstr>B Titr</vt:lpstr>
      <vt:lpstr>B Zar</vt:lpstr>
      <vt:lpstr>Calibri</vt:lpstr>
      <vt:lpstr>Calibri Light</vt:lpstr>
      <vt:lpstr>Times New Roman</vt:lpstr>
      <vt:lpstr>Wingdings</vt:lpstr>
      <vt:lpstr>Office Theme</vt:lpstr>
      <vt:lpstr>PowerPoint Presentation</vt:lpstr>
      <vt:lpstr>PowerPoint Presentation</vt:lpstr>
      <vt:lpstr>PowerPoint Presentation</vt:lpstr>
      <vt:lpstr>مشخص ساختن زمینه پژوهش</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علل پرخاشگری راحله</vt:lpstr>
      <vt:lpstr>پيشگيري و درمان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Karshenasan</cp:lastModifiedBy>
  <cp:revision>21</cp:revision>
  <dcterms:created xsi:type="dcterms:W3CDTF">2020-02-22T19:22:37Z</dcterms:created>
  <dcterms:modified xsi:type="dcterms:W3CDTF">2020-03-10T19:12:01Z</dcterms:modified>
</cp:coreProperties>
</file>