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4" d="100"/>
          <a:sy n="84" d="100"/>
        </p:scale>
        <p:origin x="-10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5827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80443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18645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10624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64148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3065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89457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67273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59979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40597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26396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29938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03944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0248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91064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77106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49963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6063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382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/>
          <p:cNvSpPr/>
          <p:nvPr/>
        </p:nvSpPr>
        <p:spPr>
          <a:xfrm>
            <a:off x="6187757" y="4474823"/>
            <a:ext cx="42643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از توجه تان سپاسگزارم.</a:t>
            </a:r>
          </a:p>
        </p:txBody>
      </p:sp>
    </p:spTree>
    <p:extLst>
      <p:ext uri="{BB962C8B-B14F-4D97-AF65-F5344CB8AC3E}">
        <p14:creationId xmlns="" xmlns:p14="http://schemas.microsoft.com/office/powerpoint/2010/main" val="373694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مسئولیت های اختصاصی همسران</a:t>
            </a:r>
            <a:endParaRPr lang="fa-IR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966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745067"/>
            <a:ext cx="10018713" cy="801512"/>
          </a:xfrm>
        </p:spPr>
        <p:txBody>
          <a:bodyPr/>
          <a:lstStyle/>
          <a:p>
            <a:pPr marL="0" indent="0">
              <a:buNone/>
            </a:pPr>
            <a:r>
              <a:rPr lang="fa-IR" b="1" dirty="0" smtClean="0">
                <a:latin typeface="Arial" panose="020B0604020202020204" pitchFamily="34" charset="0"/>
                <a:cs typeface="Arial" panose="020B0604020202020204" pitchFamily="34" charset="0"/>
              </a:rPr>
              <a:t>حقوق و مسئولیت های اختصاصی همسران</a:t>
            </a:r>
          </a:p>
        </p:txBody>
      </p:sp>
      <p:sp>
        <p:nvSpPr>
          <p:cNvPr id="4" name="Rectangle 3"/>
          <p:cNvSpPr/>
          <p:nvPr/>
        </p:nvSpPr>
        <p:spPr>
          <a:xfrm>
            <a:off x="8142808" y="1810645"/>
            <a:ext cx="339868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a-IR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a-I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حقوق </a:t>
            </a:r>
            <a:r>
              <a:rPr lang="fa-IR" sz="2200" b="1" dirty="0">
                <a:latin typeface="Arial" panose="020B0604020202020204" pitchFamily="34" charset="0"/>
                <a:cs typeface="Arial" panose="020B0604020202020204" pitchFamily="34" charset="0"/>
              </a:rPr>
              <a:t>اختصاصی مرد</a:t>
            </a:r>
          </a:p>
        </p:txBody>
      </p:sp>
      <p:sp>
        <p:nvSpPr>
          <p:cNvPr id="5" name="Rectangle 4"/>
          <p:cNvSpPr/>
          <p:nvPr/>
        </p:nvSpPr>
        <p:spPr>
          <a:xfrm>
            <a:off x="2099733" y="2444043"/>
            <a:ext cx="94032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a-IR" b="1" dirty="0" smtClean="0">
                <a:latin typeface="Arial" panose="020B0604020202020204" pitchFamily="34" charset="0"/>
                <a:cs typeface="Arial" panose="020B0604020202020204" pitchFamily="34" charset="0"/>
              </a:rPr>
              <a:t>1.1</a:t>
            </a:r>
            <a:r>
              <a:rPr lang="fa-I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مدیریت </a:t>
            </a:r>
            <a:r>
              <a:rPr lang="fa-IR" sz="2200" b="1" dirty="0">
                <a:latin typeface="Arial" panose="020B0604020202020204" pitchFamily="34" charset="0"/>
                <a:cs typeface="Arial" panose="020B0604020202020204" pitchFamily="34" charset="0"/>
              </a:rPr>
              <a:t>خانواده</a:t>
            </a:r>
            <a:r>
              <a:rPr lang="fa-IR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هرخانواده </a:t>
            </a:r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ای یک اجتماع کوچک است و هر اجتماعی علیرغم وجود همکاری بین اعضای آن نیازمند یک </a:t>
            </a: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مدیریت </a:t>
            </a:r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تا در صورت اختلاف نظر بین اعضا تصمیم نهایی را بگیرد.</a:t>
            </a:r>
          </a:p>
        </p:txBody>
      </p:sp>
      <p:sp>
        <p:nvSpPr>
          <p:cNvPr id="6" name="Rectangle 5"/>
          <p:cNvSpPr/>
          <p:nvPr/>
        </p:nvSpPr>
        <p:spPr>
          <a:xfrm>
            <a:off x="2585156" y="3585862"/>
            <a:ext cx="89178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از آنجا که مرد مسئولیت تامین هزینه ها و مخارج زندگی را بر عهده دارد، مطابق آیه زیر مدیریت خانواده را نیز برعهده دارد.</a:t>
            </a:r>
          </a:p>
          <a:p>
            <a:pPr algn="r"/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الرِّجَالُ قَوَّامُونَ عَلَى النِّسَاءِ (نساء /34)</a:t>
            </a:r>
          </a:p>
        </p:txBody>
      </p:sp>
      <p:sp>
        <p:nvSpPr>
          <p:cNvPr id="7" name="Rectangle 6"/>
          <p:cNvSpPr/>
          <p:nvPr/>
        </p:nvSpPr>
        <p:spPr>
          <a:xfrm>
            <a:off x="2585156" y="5004680"/>
            <a:ext cx="89178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ماده 1105 قانون مدنی نیز همین مطلب اینگونه ابراز میکند : (در روابط زوجین، ریاست خانواده از خصایص شوهر است.)</a:t>
            </a:r>
          </a:p>
        </p:txBody>
      </p:sp>
    </p:spTree>
    <p:extLst>
      <p:ext uri="{BB962C8B-B14F-4D97-AF65-F5344CB8AC3E}">
        <p14:creationId xmlns="" xmlns:p14="http://schemas.microsoft.com/office/powerpoint/2010/main" val="234715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6489" y="890179"/>
            <a:ext cx="9245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b="1" dirty="0"/>
              <a:t>	</a:t>
            </a:r>
            <a:r>
              <a:rPr lang="fa-IR" b="1" dirty="0" smtClean="0">
                <a:latin typeface="Arial" panose="020B0604020202020204" pitchFamily="34" charset="0"/>
                <a:cs typeface="Arial" panose="020B0604020202020204" pitchFamily="34" charset="0"/>
              </a:rPr>
              <a:t>1.2</a:t>
            </a:r>
            <a:r>
              <a:rPr lang="fa-IR" b="1" dirty="0" smtClean="0"/>
              <a:t> </a:t>
            </a:r>
            <a:r>
              <a:rPr lang="fa-I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منع </a:t>
            </a:r>
            <a:r>
              <a:rPr lang="fa-IR" sz="2200" b="1" dirty="0">
                <a:latin typeface="Arial" panose="020B0604020202020204" pitchFamily="34" charset="0"/>
                <a:cs typeface="Arial" panose="020B0604020202020204" pitchFamily="34" charset="0"/>
              </a:rPr>
              <a:t>اشتغال زن در موارد خاص</a:t>
            </a:r>
            <a:r>
              <a:rPr lang="fa-IR" b="1" dirty="0"/>
              <a:t>: </a:t>
            </a:r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بر اساس مسئولیتی که مرد در مدیریت خانواده بر عهده دارد ؛ در مواردی میتواند مانع اشغال زن شود.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46489" y="1928757"/>
            <a:ext cx="924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در ماده 1117 قانون مدنی آمده است: (شوهر میتواند زن خود را از حرفه یا صنعتی که منافی با مصالح خانوادگی یا حیثیات خود یا زن باشد ، منع کند.)</a:t>
            </a:r>
          </a:p>
        </p:txBody>
      </p:sp>
      <p:sp>
        <p:nvSpPr>
          <p:cNvPr id="6" name="Rectangle 5"/>
          <p:cNvSpPr/>
          <p:nvPr/>
        </p:nvSpPr>
        <p:spPr>
          <a:xfrm>
            <a:off x="2246489" y="2936557"/>
            <a:ext cx="9245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*. تشخیص منافات شغل زن با مصالح خانوادگی یا حیثیت همسر با دادرس است که باید به عرف رجوع کند.</a:t>
            </a:r>
          </a:p>
          <a:p>
            <a:endParaRPr lang="fa-IR" b="1" dirty="0"/>
          </a:p>
        </p:txBody>
      </p:sp>
      <p:sp>
        <p:nvSpPr>
          <p:cNvPr id="7" name="Rectangle 6"/>
          <p:cNvSpPr/>
          <p:nvPr/>
        </p:nvSpPr>
        <p:spPr>
          <a:xfrm>
            <a:off x="2246489" y="3913579"/>
            <a:ext cx="9245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مثال:اگر شغل زن به گونه ای است که به هیچ وجه نمیتواند به اداره امور خانواده و نگهداری و تربیت اطفال بپردازد؛ یا به گونه ای است که در شغل خویش با مردان نامحرم روابط غیرمتعارف دارد یا دائما در معرض نگاه های هوس آلود است و سخنان هرزه میشنود ؛ این مشاغل به گونه ای است با حیثیت زن سازگار نیست.پس مرد خانواده میتواند از طریق دادگاه زن را از این شغل بازدارد.</a:t>
            </a:r>
          </a:p>
        </p:txBody>
      </p:sp>
    </p:spTree>
    <p:extLst>
      <p:ext uri="{BB962C8B-B14F-4D97-AF65-F5344CB8AC3E}">
        <p14:creationId xmlns="" xmlns:p14="http://schemas.microsoft.com/office/powerpoint/2010/main" val="60456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7200" y="1640469"/>
            <a:ext cx="1000195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1.3 </a:t>
            </a:r>
            <a:r>
              <a:rPr lang="fa-I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تمکین </a:t>
            </a:r>
            <a:r>
              <a:rPr lang="fa-IR" sz="2200" b="1" dirty="0">
                <a:latin typeface="Arial" panose="020B0604020202020204" pitchFamily="34" charset="0"/>
                <a:cs typeface="Arial" panose="020B0604020202020204" pitchFamily="34" charset="0"/>
              </a:rPr>
              <a:t>زوجه</a:t>
            </a:r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: یکی از اهداف ازدواج ، ارضای نیازهای جنسی از </a:t>
            </a: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طریق </a:t>
            </a:r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مشروع است.هر یک از همسران نسبت به این موضوع مسئولیت اساسی دارند و بایستی احساس نیاز جنسی </a:t>
            </a: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یکدیگر </a:t>
            </a:r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را برآورده سازند؛ مگر اینکه مانعی عقلی یا شرعی وجود داشته باشد.</a:t>
            </a:r>
          </a:p>
        </p:txBody>
      </p:sp>
      <p:sp>
        <p:nvSpPr>
          <p:cNvPr id="5" name="Rectangle 4"/>
          <p:cNvSpPr/>
          <p:nvPr/>
        </p:nvSpPr>
        <p:spPr>
          <a:xfrm>
            <a:off x="1727200" y="3895215"/>
            <a:ext cx="1000195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1.4 </a:t>
            </a:r>
            <a:r>
              <a:rPr lang="fa-I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ولایت </a:t>
            </a:r>
            <a:r>
              <a:rPr lang="fa-IR" sz="2200" b="1" dirty="0">
                <a:latin typeface="Arial" panose="020B0604020202020204" pitchFamily="34" charset="0"/>
                <a:cs typeface="Arial" panose="020B0604020202020204" pitchFamily="34" charset="0"/>
              </a:rPr>
              <a:t>بر فرزندان</a:t>
            </a:r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: فرزندان خانواده تا زمان فرارسیدن بلوغ و رشد فکری لازم تحت سرپرستی کامل پدر قرار دارند.فرزندان تا قبل از این موعد بر دارایی خود تسلطی ندارند و در </a:t>
            </a: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تصمیم </a:t>
            </a:r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گیری در مورد امور مهم زندگی ناتوان هستند.در این دوران تامین مخارج زندگی آنان و همچنین رسیدگی به امور اساسی زندگی آنان به عهده پدر خانواده است.</a:t>
            </a:r>
          </a:p>
        </p:txBody>
      </p:sp>
    </p:spTree>
    <p:extLst>
      <p:ext uri="{BB962C8B-B14F-4D97-AF65-F5344CB8AC3E}">
        <p14:creationId xmlns="" xmlns:p14="http://schemas.microsoft.com/office/powerpoint/2010/main" val="181379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49995" y="907534"/>
            <a:ext cx="287610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2. حقوق اختصاصی زن</a:t>
            </a:r>
            <a:endParaRPr lang="fa-I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41600" y="1818902"/>
            <a:ext cx="86845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2.1 حق </a:t>
            </a:r>
            <a:r>
              <a:rPr lang="fa-IR" sz="2200" b="1" dirty="0">
                <a:latin typeface="Arial" panose="020B0604020202020204" pitchFamily="34" charset="0"/>
                <a:cs typeface="Arial" panose="020B0604020202020204" pitchFamily="34" charset="0"/>
              </a:rPr>
              <a:t>هم بستری </a:t>
            </a:r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: یکی از حقوق زن بر مرد آن است که مرد با وی ترک هم بستری نکند و زن را دچار سختی کند.</a:t>
            </a:r>
          </a:p>
        </p:txBody>
      </p:sp>
      <p:sp>
        <p:nvSpPr>
          <p:cNvPr id="6" name="Rectangle 5"/>
          <p:cNvSpPr/>
          <p:nvPr/>
        </p:nvSpPr>
        <p:spPr>
          <a:xfrm>
            <a:off x="2641600" y="3038047"/>
            <a:ext cx="868450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در ماده 1130 قانون مدنی این آمده است :(اگر </a:t>
            </a: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پس </a:t>
            </a:r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از رابطه زناشویی عیبی در مرد ایجاد شود که نتواند نزدیکی کند و زن دچار سختی و مشقت ، میتواند به دادگاه مراجعه کرده و تقاضای طلاق کند.)</a:t>
            </a:r>
          </a:p>
          <a:p>
            <a:endParaRPr lang="fa-IR" b="1" dirty="0"/>
          </a:p>
        </p:txBody>
      </p:sp>
      <p:sp>
        <p:nvSpPr>
          <p:cNvPr id="7" name="Rectangle 6"/>
          <p:cNvSpPr/>
          <p:nvPr/>
        </p:nvSpPr>
        <p:spPr>
          <a:xfrm>
            <a:off x="2641600" y="4503413"/>
            <a:ext cx="885639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 البته </a:t>
            </a:r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زن بایستی همسر خویش را برای </a:t>
            </a: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مراجعه </a:t>
            </a:r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به پزشک ترغیب و همراهی کند تا عیب مرد با کمک پزشک برطرف گردد.</a:t>
            </a:r>
          </a:p>
          <a:p>
            <a:endParaRPr lang="fa-IR" b="1" dirty="0"/>
          </a:p>
        </p:txBody>
      </p:sp>
    </p:spTree>
    <p:extLst>
      <p:ext uri="{BB962C8B-B14F-4D97-AF65-F5344CB8AC3E}">
        <p14:creationId xmlns="" xmlns:p14="http://schemas.microsoft.com/office/powerpoint/2010/main" val="293179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55911" y="1017391"/>
            <a:ext cx="70555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2.2 </a:t>
            </a:r>
            <a:r>
              <a:rPr lang="fa-I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حق </a:t>
            </a:r>
            <a:r>
              <a:rPr lang="fa-IR" sz="2200" b="1" dirty="0">
                <a:latin typeface="Arial" panose="020B0604020202020204" pitchFamily="34" charset="0"/>
                <a:cs typeface="Arial" panose="020B0604020202020204" pitchFamily="34" charset="0"/>
              </a:rPr>
              <a:t>نفقه </a:t>
            </a:r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: نقفه یعنی مخارجی که مرد بایستی به همسر خود بپردازد.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35200" y="2292642"/>
            <a:ext cx="90762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 ماده 1107 قانون مدنی نفقه را اینگونه تعریف میکند: نفقه عبارت است از همه نیازهای متعارف و متناسب با وضعیت زن از قبیل مسکن ، پوشاک ، غذا ، اثاث منزل ، هزینه های درمانی و بهداشتی و یا خادم ؛ در صورت عادت یا احتیاج بدلیل نقصان یا مرض.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35200" y="4152669"/>
            <a:ext cx="90762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و مطابق </a:t>
            </a:r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ماده  1108 قانون مدنی این شرایط تا زمانی صدق میکند که همه مسئولیت های خود را انجام دهد؛ در غیر این صورت پرداخت نفقه از مرد ساقط میشود.</a:t>
            </a:r>
          </a:p>
        </p:txBody>
      </p:sp>
    </p:spTree>
    <p:extLst>
      <p:ext uri="{BB962C8B-B14F-4D97-AF65-F5344CB8AC3E}">
        <p14:creationId xmlns="" xmlns:p14="http://schemas.microsoft.com/office/powerpoint/2010/main" val="127883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8133" y="971393"/>
            <a:ext cx="93246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2.3 </a:t>
            </a:r>
            <a:r>
              <a:rPr lang="fa-I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حق </a:t>
            </a:r>
            <a:r>
              <a:rPr lang="fa-IR" sz="2200" b="1" dirty="0">
                <a:latin typeface="Arial" panose="020B0604020202020204" pitchFamily="34" charset="0"/>
                <a:cs typeface="Arial" panose="020B0604020202020204" pitchFamily="34" charset="0"/>
              </a:rPr>
              <a:t>مهریه </a:t>
            </a:r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: مهر ، نحله یا صداق عطیه و بخششی است که مرد پس از ازدواج به همسر خود تقدیم میکند</a:t>
            </a: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a-I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98133" y="2410670"/>
            <a:ext cx="93246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پرداخت مهریه در شریعت مقدس اسلام  علیرغم هزینه ها و هدایای فراوان بر مرد واجب است و ترک آن در شمار پلیدترین گناه هاست.علیرغم باور غلط عامه مردم پرداخت مهریه به معنای طلاق نیست.</a:t>
            </a:r>
          </a:p>
        </p:txBody>
      </p:sp>
      <p:sp>
        <p:nvSpPr>
          <p:cNvPr id="6" name="Rectangle 5"/>
          <p:cNvSpPr/>
          <p:nvPr/>
        </p:nvSpPr>
        <p:spPr>
          <a:xfrm>
            <a:off x="2822222" y="3819169"/>
            <a:ext cx="850053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امام صادق (ع) فرموده است : (خودداری از پرداخت مهریه از پلیدترین گناهان شمرده میشود.)</a:t>
            </a:r>
          </a:p>
          <a:p>
            <a:endParaRPr lang="fa-IR" b="1" dirty="0"/>
          </a:p>
        </p:txBody>
      </p:sp>
      <p:sp>
        <p:nvSpPr>
          <p:cNvPr id="7" name="Rectangle 6"/>
          <p:cNvSpPr/>
          <p:nvPr/>
        </p:nvSpPr>
        <p:spPr>
          <a:xfrm>
            <a:off x="5226756" y="550466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خداوند در آیه 4 سوره نساء میفرماید : (وَآتُوا النِّسَاءَ صَدُقَاتِهِنَّ نِحْلَةً)</a:t>
            </a:r>
          </a:p>
        </p:txBody>
      </p:sp>
    </p:spTree>
    <p:extLst>
      <p:ext uri="{BB962C8B-B14F-4D97-AF65-F5344CB8AC3E}">
        <p14:creationId xmlns="" xmlns:p14="http://schemas.microsoft.com/office/powerpoint/2010/main" val="389281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77067" y="989646"/>
            <a:ext cx="83763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پرداخت مهریه توسط مرد بر روی زن تاثیرات روانشناختی خاصی روی هر دو همسران دارد.</a:t>
            </a:r>
          </a:p>
          <a:p>
            <a:pPr algn="r"/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مثلا زن احساس میکند مرد به وی علاقه مند است؛ چرا که این را در عمل نیز ثابت کرده است.</a:t>
            </a:r>
          </a:p>
          <a:p>
            <a:pPr algn="r"/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مرد نیز متوجه میشود برای کسی که دوست دارد باید هزینه کند.</a:t>
            </a:r>
          </a:p>
        </p:txBody>
      </p:sp>
      <p:sp>
        <p:nvSpPr>
          <p:cNvPr id="5" name="Rectangle 4"/>
          <p:cNvSpPr/>
          <p:nvPr/>
        </p:nvSpPr>
        <p:spPr>
          <a:xfrm>
            <a:off x="2777067" y="4668925"/>
            <a:ext cx="83763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نکته مهمی که باید درمورد مهریه مورد توجه قرار بگیرد این است که مهریه نباید با تحت تاثیر قرار گرفتن توسط عوامل خارجی مثل خانواده ها و ... به صورت ارقام نجومی انتخاب شود که مرد نیز از پرداخت آن ناتوان گردد.</a:t>
            </a:r>
          </a:p>
        </p:txBody>
      </p:sp>
      <p:sp>
        <p:nvSpPr>
          <p:cNvPr id="6" name="Rectangle 5"/>
          <p:cNvSpPr/>
          <p:nvPr/>
        </p:nvSpPr>
        <p:spPr>
          <a:xfrm>
            <a:off x="2777067" y="2983174"/>
            <a:ext cx="83876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حضرت علی (ع) در این باره میفرماید : (مهریه را زیاد قرار ندهید؛ زیرا سبب کدورت و دشمنی میشود.)</a:t>
            </a:r>
          </a:p>
        </p:txBody>
      </p:sp>
    </p:spTree>
    <p:extLst>
      <p:ext uri="{BB962C8B-B14F-4D97-AF65-F5344CB8AC3E}">
        <p14:creationId xmlns="" xmlns:p14="http://schemas.microsoft.com/office/powerpoint/2010/main" val="324591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120</TotalTime>
  <Words>604</Words>
  <Application>Microsoft Office PowerPoint</Application>
  <PresentationFormat>Custom</PresentationFormat>
  <Paragraphs>30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Parallax</vt:lpstr>
      <vt:lpstr>Slide 1</vt:lpstr>
      <vt:lpstr>مسئولیت های اختصاصی همسران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ALADDIN SOFTWARE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m.m</cp:lastModifiedBy>
  <cp:revision>9</cp:revision>
  <dcterms:created xsi:type="dcterms:W3CDTF">2018-03-08T17:59:04Z</dcterms:created>
  <dcterms:modified xsi:type="dcterms:W3CDTF">2018-05-20T18:35:17Z</dcterms:modified>
</cp:coreProperties>
</file>