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58" r:id="rId1"/>
  </p:sldMasterIdLst>
  <p:sldIdLst>
    <p:sldId id="258" r:id="rId2"/>
    <p:sldId id="260" r:id="rId3"/>
    <p:sldId id="256" r:id="rId4"/>
    <p:sldId id="275" r:id="rId5"/>
    <p:sldId id="259" r:id="rId6"/>
    <p:sldId id="261" r:id="rId7"/>
    <p:sldId id="262" r:id="rId8"/>
    <p:sldId id="274" r:id="rId9"/>
    <p:sldId id="263" r:id="rId10"/>
    <p:sldId id="264" r:id="rId11"/>
    <p:sldId id="265" r:id="rId12"/>
    <p:sldId id="266" r:id="rId13"/>
    <p:sldId id="267" r:id="rId14"/>
    <p:sldId id="268" r:id="rId15"/>
    <p:sldId id="269" r:id="rId16"/>
    <p:sldId id="271" r:id="rId17"/>
    <p:sldId id="270" r:id="rId18"/>
    <p:sldId id="272" r:id="rId19"/>
    <p:sldId id="277" r:id="rId20"/>
    <p:sldId id="276" r:id="rId21"/>
    <p:sldId id="273"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79E0F"/>
    <a:srgbClr val="8B1A03"/>
    <a:srgbClr val="5503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32201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3/6/2020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1202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429490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7225915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971332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3/6/2020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027580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3/6/2020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749700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362834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11217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98558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3/6/2020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28399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60403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62762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63129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21508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80846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86275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3/6/2020</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24498201"/>
      </p:ext>
    </p:extLst>
  </p:cSld>
  <p:clrMap bg1="dk1" tx1="lt1" bg2="dk2" tx2="lt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 id="2147483771" r:id="rId13"/>
    <p:sldLayoutId id="2147483772" r:id="rId14"/>
    <p:sldLayoutId id="2147483773" r:id="rId15"/>
    <p:sldLayoutId id="2147483774" r:id="rId16"/>
    <p:sldLayoutId id="2147483775" r:id="rId17"/>
  </p:sldLayoutIdLst>
  <p:txStyles>
    <p:titleStyle>
      <a:lvl1pPr algn="ctr" defTabSz="914400" rtl="1"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r" defTabSz="914400" rtl="1"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r" defTabSz="914400" rtl="1"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r" defTabSz="914400" rtl="1"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r" defTabSz="914400" rtl="1"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r" defTabSz="914400" rtl="1"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r" defTabSz="914400" rtl="1"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r" defTabSz="914400" rtl="1"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r" defTabSz="914400" rtl="1"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r" defTabSz="914400" rtl="1"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Tree>
    <p:extLst>
      <p:ext uri="{BB962C8B-B14F-4D97-AF65-F5344CB8AC3E}">
        <p14:creationId xmlns:p14="http://schemas.microsoft.com/office/powerpoint/2010/main" val="159412744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3030" y="103032"/>
            <a:ext cx="11964473" cy="6632620"/>
          </a:xfrm>
        </p:spPr>
        <p:txBody>
          <a:bodyPr>
            <a:normAutofit/>
          </a:bodyPr>
          <a:lstStyle/>
          <a:p>
            <a:pPr algn="just"/>
            <a:r>
              <a:rPr lang="fa-IR" sz="2000" b="1" dirty="0" smtClean="0">
                <a:solidFill>
                  <a:schemeClr val="accent5"/>
                </a:solidFill>
                <a:effectLst/>
                <a:cs typeface="B Zar" panose="00000400000000000000" pitchFamily="2" charset="-78"/>
              </a:rPr>
              <a:t>2-سنگ </a:t>
            </a:r>
            <a:r>
              <a:rPr lang="fa-IR" sz="2000" b="1" dirty="0">
                <a:solidFill>
                  <a:schemeClr val="accent5"/>
                </a:solidFill>
                <a:effectLst/>
                <a:cs typeface="B Zar" panose="00000400000000000000" pitchFamily="2" charset="-78"/>
              </a:rPr>
              <a:t>های رسوبی: </a:t>
            </a:r>
            <a:r>
              <a:rPr lang="fa-IR" sz="1800" b="1" dirty="0">
                <a:effectLst/>
                <a:cs typeface="B Zar" panose="00000400000000000000" pitchFamily="2" charset="-78"/>
              </a:rPr>
              <a:t>این سنگ ها بر اثر اتصال ذرات جدا از هم به وسیله فشار یا مواد چسبنده ای كه ذرات را به هم می چسباند در </a:t>
            </a:r>
            <a:r>
              <a:rPr lang="fa-IR" sz="1800" b="1" dirty="0" smtClean="0">
                <a:effectLst/>
                <a:cs typeface="B Zar" panose="00000400000000000000" pitchFamily="2" charset="-78"/>
              </a:rPr>
              <a:t>دریاها و </a:t>
            </a:r>
          </a:p>
          <a:p>
            <a:pPr algn="just"/>
            <a:r>
              <a:rPr lang="fa-IR" sz="1800" b="1" dirty="0" smtClean="0">
                <a:effectLst/>
                <a:cs typeface="B Zar" panose="00000400000000000000" pitchFamily="2" charset="-78"/>
              </a:rPr>
              <a:t>دریاچه ها </a:t>
            </a:r>
            <a:r>
              <a:rPr lang="fa-IR" sz="1800" b="1" dirty="0">
                <a:effectLst/>
                <a:cs typeface="B Zar" panose="00000400000000000000" pitchFamily="2" charset="-78"/>
              </a:rPr>
              <a:t>به وجود می آیند. سنگ جوش و ماسه سنگ به این طریق به وجود می آیند. سنگ جوش و ماسه سنگ به این طریق به وجود آمده اند. </a:t>
            </a:r>
            <a:endParaRPr lang="fa-IR" sz="1800" b="1" dirty="0" smtClean="0">
              <a:effectLst/>
              <a:cs typeface="B Zar" panose="00000400000000000000" pitchFamily="2" charset="-78"/>
            </a:endParaRPr>
          </a:p>
          <a:p>
            <a:pPr algn="just"/>
            <a:r>
              <a:rPr lang="fa-IR" sz="1800" b="1" dirty="0" smtClean="0">
                <a:effectLst/>
                <a:cs typeface="B Zar" panose="00000400000000000000" pitchFamily="2" charset="-78"/>
              </a:rPr>
              <a:t>گاهی </a:t>
            </a:r>
            <a:r>
              <a:rPr lang="fa-IR" sz="1800" b="1" dirty="0">
                <a:effectLst/>
                <a:cs typeface="B Zar" panose="00000400000000000000" pitchFamily="2" charset="-78"/>
              </a:rPr>
              <a:t>هم مواد محلول داخل آب ها بر اثر به حد اشباع رسیدن و یا بر اثر تبخیر ته نشین می شوند و عده ای دیگر از سنگ های رسوبی را به وجود </a:t>
            </a:r>
            <a:endParaRPr lang="fa-IR" sz="1800" b="1" dirty="0" smtClean="0">
              <a:effectLst/>
              <a:cs typeface="B Zar" panose="00000400000000000000" pitchFamily="2" charset="-78"/>
            </a:endParaRPr>
          </a:p>
          <a:p>
            <a:pPr algn="just"/>
            <a:r>
              <a:rPr lang="fa-IR" sz="1800" b="1" dirty="0" smtClean="0">
                <a:effectLst/>
                <a:cs typeface="B Zar" panose="00000400000000000000" pitchFamily="2" charset="-78"/>
              </a:rPr>
              <a:t>می </a:t>
            </a:r>
            <a:r>
              <a:rPr lang="fa-IR" sz="1800" b="1" dirty="0">
                <a:effectLst/>
                <a:cs typeface="B Zar" panose="00000400000000000000" pitchFamily="2" charset="-78"/>
              </a:rPr>
              <a:t>آورند. سنگ آهك ، سنگ نمك و سنگ گچ به این طریق به وجود آمده اند</a:t>
            </a:r>
            <a:r>
              <a:rPr lang="fa-IR" sz="1800" b="1" dirty="0" smtClean="0">
                <a:effectLst/>
                <a:cs typeface="B Zar" panose="00000400000000000000" pitchFamily="2" charset="-78"/>
              </a:rPr>
              <a:t>. </a:t>
            </a:r>
            <a:r>
              <a:rPr lang="fa-IR" sz="1800" b="1" dirty="0">
                <a:effectLst/>
                <a:cs typeface="B Zar" panose="00000400000000000000" pitchFamily="2" charset="-78"/>
              </a:rPr>
              <a:t>سنگ های رسوبی لایه لایه اند و آثار و بقایای موجودات زنده </a:t>
            </a:r>
            <a:endParaRPr lang="fa-IR" sz="1800" b="1" dirty="0" smtClean="0">
              <a:effectLst/>
              <a:cs typeface="B Zar" panose="00000400000000000000" pitchFamily="2" charset="-78"/>
            </a:endParaRPr>
          </a:p>
          <a:p>
            <a:pPr algn="just"/>
            <a:r>
              <a:rPr lang="fa-IR" sz="1800" b="1" dirty="0" smtClean="0">
                <a:effectLst/>
                <a:cs typeface="B Zar" panose="00000400000000000000" pitchFamily="2" charset="-78"/>
              </a:rPr>
              <a:t>یعنی </a:t>
            </a:r>
            <a:r>
              <a:rPr lang="fa-IR" sz="1800" b="1" dirty="0">
                <a:effectLst/>
                <a:cs typeface="B Zar" panose="00000400000000000000" pitchFamily="2" charset="-78"/>
              </a:rPr>
              <a:t>فسیل در آن ها یافت می شود. اغلب سنگ های چین خوردگی ها از سنگ های رسوبی اند. </a:t>
            </a:r>
            <a:endParaRPr lang="fa-IR" sz="1800" b="1" dirty="0" smtClean="0">
              <a:effectLst/>
              <a:cs typeface="B Zar" panose="00000400000000000000" pitchFamily="2" charset="-78"/>
            </a:endParaRPr>
          </a:p>
          <a:p>
            <a:pPr algn="just"/>
            <a:endParaRPr lang="fa-IR" sz="2000" b="1" dirty="0" smtClean="0">
              <a:solidFill>
                <a:schemeClr val="accent5"/>
              </a:solidFill>
              <a:effectLst/>
              <a:cs typeface="B Zar" panose="00000400000000000000" pitchFamily="2" charset="-78"/>
            </a:endParaRPr>
          </a:p>
          <a:p>
            <a:pPr algn="just"/>
            <a:r>
              <a:rPr lang="fa-IR" sz="2000" b="1" dirty="0" smtClean="0">
                <a:solidFill>
                  <a:schemeClr val="accent5"/>
                </a:solidFill>
                <a:effectLst/>
                <a:cs typeface="B Zar" panose="00000400000000000000" pitchFamily="2" charset="-78"/>
              </a:rPr>
              <a:t>3- سنگ های دگرگونی:</a:t>
            </a:r>
            <a:r>
              <a:rPr lang="fa-IR" sz="1800" b="1" dirty="0" smtClean="0">
                <a:effectLst/>
                <a:cs typeface="B Zar" panose="00000400000000000000" pitchFamily="2" charset="-78"/>
              </a:rPr>
              <a:t>هر سنگی اگر مدتی در مجاورت یك توده مذاب قرار گیرد و یا تحت تاثیر فشار خیلی زیاد قرار گیرد تغییر شكل و  </a:t>
            </a:r>
          </a:p>
          <a:p>
            <a:pPr algn="just"/>
            <a:r>
              <a:rPr lang="fa-IR" sz="1800" b="1" dirty="0" smtClean="0">
                <a:effectLst/>
                <a:cs typeface="B Zar" panose="00000400000000000000" pitchFamily="2" charset="-78"/>
              </a:rPr>
              <a:t>تركیب می دهد و به سنگ دگرگون شده تبدیل می شود.سنگ های دگرگون شده پس از برش به عنوان سنگ های روكار ساختمان ها استفاده </a:t>
            </a:r>
          </a:p>
          <a:p>
            <a:pPr algn="just"/>
            <a:r>
              <a:rPr lang="fa-IR" sz="1800" b="1" dirty="0" smtClean="0">
                <a:effectLst/>
                <a:cs typeface="B Zar" panose="00000400000000000000" pitchFamily="2" charset="-78"/>
              </a:rPr>
              <a:t>می شوند</a:t>
            </a:r>
            <a:r>
              <a:rPr lang="fa-IR" sz="1800" b="1" dirty="0">
                <a:effectLst/>
                <a:cs typeface="B Zar" panose="00000400000000000000" pitchFamily="2" charset="-78"/>
              </a:rPr>
              <a:t>. مثلاً سنگ مرمر از </a:t>
            </a:r>
            <a:r>
              <a:rPr lang="fa-IR" sz="1800" b="1" dirty="0" smtClean="0">
                <a:effectLst/>
                <a:cs typeface="B Zar" panose="00000400000000000000" pitchFamily="2" charset="-78"/>
              </a:rPr>
              <a:t>دگرگون </a:t>
            </a:r>
            <a:r>
              <a:rPr lang="fa-IR" sz="1800" b="1" dirty="0">
                <a:effectLst/>
                <a:cs typeface="B Zar" panose="00000400000000000000" pitchFamily="2" charset="-78"/>
              </a:rPr>
              <a:t>شدن سنگ های آهكی به وجود می آید</a:t>
            </a:r>
            <a:r>
              <a:rPr lang="fa-IR" sz="1800" b="1" dirty="0" smtClean="0">
                <a:effectLst/>
                <a:cs typeface="B Zar" panose="00000400000000000000" pitchFamily="2" charset="-78"/>
              </a:rPr>
              <a:t>.</a:t>
            </a:r>
          </a:p>
          <a:p>
            <a:pPr algn="just"/>
            <a:endParaRPr lang="fa-IR" sz="2000" b="1" dirty="0" smtClean="0">
              <a:solidFill>
                <a:schemeClr val="accent5"/>
              </a:solidFill>
              <a:effectLst/>
              <a:cs typeface="B Zar" panose="00000400000000000000" pitchFamily="2" charset="-78"/>
            </a:endParaRPr>
          </a:p>
          <a:p>
            <a:pPr algn="just"/>
            <a:r>
              <a:rPr lang="fa-IR" sz="2000" b="1" dirty="0" smtClean="0">
                <a:solidFill>
                  <a:schemeClr val="accent5"/>
                </a:solidFill>
                <a:effectLst/>
                <a:cs typeface="B Zar" panose="00000400000000000000" pitchFamily="2" charset="-78"/>
              </a:rPr>
              <a:t>تغییرات سنگ ها: </a:t>
            </a:r>
            <a:r>
              <a:rPr lang="fa-IR" sz="1800" b="1" dirty="0" smtClean="0">
                <a:effectLst/>
                <a:cs typeface="B Zar" panose="00000400000000000000" pitchFamily="2" charset="-78"/>
              </a:rPr>
              <a:t>سنگ </a:t>
            </a:r>
            <a:r>
              <a:rPr lang="fa-IR" sz="1800" b="1" dirty="0">
                <a:effectLst/>
                <a:cs typeface="B Zar" panose="00000400000000000000" pitchFamily="2" charset="-78"/>
              </a:rPr>
              <a:t>ها دائم در حال تغییراند، عوامل فیزیكی مانند تغییرات دما، یخ بستن آب و عوامل شیمیایی مانند اكسید شدن و تجزیه طی </a:t>
            </a:r>
            <a:endParaRPr lang="fa-IR" sz="1800" b="1" dirty="0" smtClean="0">
              <a:effectLst/>
              <a:cs typeface="B Zar" panose="00000400000000000000" pitchFamily="2" charset="-78"/>
            </a:endParaRPr>
          </a:p>
          <a:p>
            <a:pPr algn="just"/>
            <a:r>
              <a:rPr lang="fa-IR" sz="1800" b="1" dirty="0" smtClean="0">
                <a:effectLst/>
                <a:cs typeface="B Zar" panose="00000400000000000000" pitchFamily="2" charset="-78"/>
              </a:rPr>
              <a:t>فرایندی </a:t>
            </a:r>
            <a:r>
              <a:rPr lang="fa-IR" sz="1800" b="1" dirty="0">
                <a:effectLst/>
                <a:cs typeface="B Zar" panose="00000400000000000000" pitchFamily="2" charset="-78"/>
              </a:rPr>
              <a:t>كه به طور كلی به آن هوازدگی می گویند سنگ ها را خرد و تركیب شیمیایی آن ها را تغییر می دهد. نتیجه عمل هوازدگی بر روی سنگ </a:t>
            </a:r>
            <a:endParaRPr lang="fa-IR" sz="1800" b="1" dirty="0" smtClean="0">
              <a:effectLst/>
              <a:cs typeface="B Zar" panose="00000400000000000000" pitchFamily="2" charset="-78"/>
            </a:endParaRPr>
          </a:p>
          <a:p>
            <a:pPr algn="just"/>
            <a:r>
              <a:rPr lang="fa-IR" sz="1800" b="1" dirty="0" smtClean="0">
                <a:effectLst/>
                <a:cs typeface="B Zar" panose="00000400000000000000" pitchFamily="2" charset="-78"/>
              </a:rPr>
              <a:t>عاقبت</a:t>
            </a:r>
            <a:r>
              <a:rPr lang="fa-IR" sz="1800" b="1" dirty="0">
                <a:effectLst/>
                <a:cs typeface="B Zar" panose="00000400000000000000" pitchFamily="2" charset="-78"/>
              </a:rPr>
              <a:t>، تشكیل خاك است</a:t>
            </a:r>
            <a:r>
              <a:rPr lang="fa-IR" sz="1800" b="1" dirty="0" smtClean="0">
                <a:effectLst/>
                <a:cs typeface="B Zar" panose="00000400000000000000" pitchFamily="2" charset="-78"/>
              </a:rPr>
              <a:t>.</a:t>
            </a:r>
          </a:p>
          <a:p>
            <a:pPr algn="just"/>
            <a:endParaRPr lang="fa-IR" sz="1800" b="1" dirty="0">
              <a:effectLst/>
              <a:cs typeface="B Zar" panose="00000400000000000000" pitchFamily="2" charset="-78"/>
            </a:endParaRPr>
          </a:p>
        </p:txBody>
      </p:sp>
    </p:spTree>
    <p:extLst>
      <p:ext uri="{BB962C8B-B14F-4D97-AF65-F5344CB8AC3E}">
        <p14:creationId xmlns:p14="http://schemas.microsoft.com/office/powerpoint/2010/main" val="13238542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out)">
                                      <p:cBhvr>
                                        <p:cTn id="7" dur="2000"/>
                                        <p:tgtEl>
                                          <p:spTgt spid="3">
                                            <p:txEl>
                                              <p:pRg st="0" end="0"/>
                                            </p:txEl>
                                          </p:spTgt>
                                        </p:tgtEl>
                                      </p:cBhvr>
                                    </p:animEffect>
                                  </p:childTnLst>
                                </p:cTn>
                              </p:par>
                              <p:par>
                                <p:cTn id="8" presetID="6" presetClass="entr" presetSubtype="32"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out)">
                                      <p:cBhvr>
                                        <p:cTn id="10" dur="2000"/>
                                        <p:tgtEl>
                                          <p:spTgt spid="3">
                                            <p:txEl>
                                              <p:pRg st="1" end="1"/>
                                            </p:txEl>
                                          </p:spTgt>
                                        </p:tgtEl>
                                      </p:cBhvr>
                                    </p:animEffect>
                                  </p:childTnLst>
                                </p:cTn>
                              </p:par>
                              <p:par>
                                <p:cTn id="11" presetID="6" presetClass="entr" presetSubtype="32"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out)">
                                      <p:cBhvr>
                                        <p:cTn id="13" dur="2000"/>
                                        <p:tgtEl>
                                          <p:spTgt spid="3">
                                            <p:txEl>
                                              <p:pRg st="2" end="2"/>
                                            </p:txEl>
                                          </p:spTgt>
                                        </p:tgtEl>
                                      </p:cBhvr>
                                    </p:animEffect>
                                  </p:childTnLst>
                                </p:cTn>
                              </p:par>
                              <p:par>
                                <p:cTn id="14" presetID="6" presetClass="entr" presetSubtype="32"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out)">
                                      <p:cBhvr>
                                        <p:cTn id="16" dur="2000"/>
                                        <p:tgtEl>
                                          <p:spTgt spid="3">
                                            <p:txEl>
                                              <p:pRg st="3" end="3"/>
                                            </p:txEl>
                                          </p:spTgt>
                                        </p:tgtEl>
                                      </p:cBhvr>
                                    </p:animEffect>
                                  </p:childTnLst>
                                </p:cTn>
                              </p:par>
                              <p:par>
                                <p:cTn id="17" presetID="6" presetClass="entr" presetSubtype="32"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out)">
                                      <p:cBhvr>
                                        <p:cTn id="19" dur="2000"/>
                                        <p:tgtEl>
                                          <p:spTgt spid="3">
                                            <p:txEl>
                                              <p:pRg st="4" end="4"/>
                                            </p:txEl>
                                          </p:spTgt>
                                        </p:tgtEl>
                                      </p:cBhvr>
                                    </p:animEffect>
                                  </p:childTnLst>
                                </p:cTn>
                              </p:par>
                              <p:par>
                                <p:cTn id="20" presetID="6" presetClass="entr" presetSubtype="32"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circle(out)">
                                      <p:cBhvr>
                                        <p:cTn id="22" dur="2000"/>
                                        <p:tgtEl>
                                          <p:spTgt spid="3">
                                            <p:txEl>
                                              <p:pRg st="6" end="6"/>
                                            </p:txEl>
                                          </p:spTgt>
                                        </p:tgtEl>
                                      </p:cBhvr>
                                    </p:animEffect>
                                  </p:childTnLst>
                                </p:cTn>
                              </p:par>
                              <p:par>
                                <p:cTn id="23" presetID="6" presetClass="entr" presetSubtype="32"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circle(out)">
                                      <p:cBhvr>
                                        <p:cTn id="25" dur="2000"/>
                                        <p:tgtEl>
                                          <p:spTgt spid="3">
                                            <p:txEl>
                                              <p:pRg st="7" end="7"/>
                                            </p:txEl>
                                          </p:spTgt>
                                        </p:tgtEl>
                                      </p:cBhvr>
                                    </p:animEffect>
                                  </p:childTnLst>
                                </p:cTn>
                              </p:par>
                              <p:par>
                                <p:cTn id="26" presetID="6" presetClass="entr" presetSubtype="32"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circle(out)">
                                      <p:cBhvr>
                                        <p:cTn id="28" dur="2000"/>
                                        <p:tgtEl>
                                          <p:spTgt spid="3">
                                            <p:txEl>
                                              <p:pRg st="8" end="8"/>
                                            </p:txEl>
                                          </p:spTgt>
                                        </p:tgtEl>
                                      </p:cBhvr>
                                    </p:animEffect>
                                  </p:childTnLst>
                                </p:cTn>
                              </p:par>
                              <p:par>
                                <p:cTn id="29" presetID="6" presetClass="entr" presetSubtype="32"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Effect transition="in" filter="circle(out)">
                                      <p:cBhvr>
                                        <p:cTn id="31" dur="2000"/>
                                        <p:tgtEl>
                                          <p:spTgt spid="3">
                                            <p:txEl>
                                              <p:pRg st="10" end="10"/>
                                            </p:txEl>
                                          </p:spTgt>
                                        </p:tgtEl>
                                      </p:cBhvr>
                                    </p:animEffect>
                                  </p:childTnLst>
                                </p:cTn>
                              </p:par>
                              <p:par>
                                <p:cTn id="32" presetID="6" presetClass="entr" presetSubtype="32" fill="hold" nodeType="withEffect">
                                  <p:stCondLst>
                                    <p:cond delay="0"/>
                                  </p:stCondLst>
                                  <p:childTnLst>
                                    <p:set>
                                      <p:cBhvr>
                                        <p:cTn id="33" dur="1" fill="hold">
                                          <p:stCondLst>
                                            <p:cond delay="0"/>
                                          </p:stCondLst>
                                        </p:cTn>
                                        <p:tgtEl>
                                          <p:spTgt spid="3">
                                            <p:txEl>
                                              <p:pRg st="11" end="11"/>
                                            </p:txEl>
                                          </p:spTgt>
                                        </p:tgtEl>
                                        <p:attrNameLst>
                                          <p:attrName>style.visibility</p:attrName>
                                        </p:attrNameLst>
                                      </p:cBhvr>
                                      <p:to>
                                        <p:strVal val="visible"/>
                                      </p:to>
                                    </p:set>
                                    <p:animEffect transition="in" filter="circle(out)">
                                      <p:cBhvr>
                                        <p:cTn id="34" dur="2000"/>
                                        <p:tgtEl>
                                          <p:spTgt spid="3">
                                            <p:txEl>
                                              <p:pRg st="11" end="11"/>
                                            </p:txEl>
                                          </p:spTgt>
                                        </p:tgtEl>
                                      </p:cBhvr>
                                    </p:animEffect>
                                  </p:childTnLst>
                                </p:cTn>
                              </p:par>
                              <p:par>
                                <p:cTn id="35" presetID="6" presetClass="entr" presetSubtype="32" fill="hold"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Effect transition="in" filter="circle(out)">
                                      <p:cBhvr>
                                        <p:cTn id="37" dur="2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151" y="90152"/>
            <a:ext cx="11990231" cy="6671256"/>
          </a:xfrm>
        </p:spPr>
        <p:txBody>
          <a:bodyPr>
            <a:normAutofit/>
          </a:bodyPr>
          <a:lstStyle/>
          <a:p>
            <a:pPr algn="just"/>
            <a:r>
              <a:rPr lang="fa-IR" sz="2800" b="1" dirty="0" smtClean="0">
                <a:solidFill>
                  <a:schemeClr val="accent5"/>
                </a:solidFill>
                <a:effectLst/>
                <a:cs typeface="B Zar" panose="00000400000000000000" pitchFamily="2" charset="-78"/>
              </a:rPr>
              <a:t>کاربردهای مختلف سنگ ها</a:t>
            </a:r>
          </a:p>
          <a:p>
            <a:pPr algn="just"/>
            <a:endParaRPr lang="fa-IR" sz="2000" b="1" dirty="0" smtClean="0">
              <a:effectLst/>
              <a:cs typeface="B Zar" panose="00000400000000000000" pitchFamily="2" charset="-78"/>
            </a:endParaRPr>
          </a:p>
          <a:p>
            <a:pPr algn="just"/>
            <a:r>
              <a:rPr lang="fa-IR" b="1" dirty="0" smtClean="0">
                <a:effectLst/>
                <a:cs typeface="B Zar" panose="00000400000000000000" pitchFamily="2" charset="-78"/>
              </a:rPr>
              <a:t>سنگ ها به علت گوناگونی بسیار ‌، زیبایی و از همه مهم تر كاربردهایی كه دارند،‌از زمان های گذشته مورد </a:t>
            </a:r>
          </a:p>
          <a:p>
            <a:pPr algn="just"/>
            <a:r>
              <a:rPr lang="fa-IR" b="1" dirty="0" smtClean="0">
                <a:effectLst/>
                <a:cs typeface="B Zar" panose="00000400000000000000" pitchFamily="2" charset="-78"/>
              </a:rPr>
              <a:t>علاقه و كنجكاوی آدمی بوده اند، سنگ ها در ابتدا در ساختن وسایل زندگی و جان پناه و بعدها برای ساختن </a:t>
            </a:r>
          </a:p>
          <a:p>
            <a:pPr algn="just"/>
            <a:r>
              <a:rPr lang="fa-IR" b="1" dirty="0" smtClean="0">
                <a:effectLst/>
                <a:cs typeface="B Zar" panose="00000400000000000000" pitchFamily="2" charset="-78"/>
              </a:rPr>
              <a:t>ساختمان های بزرگ و كاخ ها و استخراج فلزات و به دست آوردن زیور آلات مورد استفاده قرار گرفته اند. </a:t>
            </a:r>
          </a:p>
          <a:p>
            <a:pPr algn="just"/>
            <a:r>
              <a:rPr lang="fa-IR" b="1" dirty="0" smtClean="0">
                <a:effectLst/>
                <a:cs typeface="B Zar" panose="00000400000000000000" pitchFamily="2" charset="-78"/>
              </a:rPr>
              <a:t>حدود 95 درصد </a:t>
            </a:r>
            <a:r>
              <a:rPr lang="fa-IR" b="1" dirty="0">
                <a:effectLst/>
                <a:cs typeface="B Zar" panose="00000400000000000000" pitchFamily="2" charset="-78"/>
              </a:rPr>
              <a:t>انرژی مورد نیاز آدمی از سنگ های سوختنی چون نفت و گاز و زغال سنگ به دست </a:t>
            </a:r>
            <a:r>
              <a:rPr lang="fa-IR" b="1" dirty="0" smtClean="0">
                <a:effectLst/>
                <a:cs typeface="B Zar" panose="00000400000000000000" pitchFamily="2" charset="-78"/>
              </a:rPr>
              <a:t>می </a:t>
            </a:r>
          </a:p>
          <a:p>
            <a:pPr algn="just"/>
            <a:r>
              <a:rPr lang="fa-IR" b="1" dirty="0" smtClean="0">
                <a:effectLst/>
                <a:cs typeface="B Zar" panose="00000400000000000000" pitchFamily="2" charset="-78"/>
              </a:rPr>
              <a:t>آید.از این مواد علاوه بر انرژی مواد دیگری چون پلاستیك، الیاف پارچه ، رنگ ، دارو و ... تهیه می شود. مواد </a:t>
            </a:r>
          </a:p>
          <a:p>
            <a:pPr algn="just"/>
            <a:r>
              <a:rPr lang="fa-IR" b="1" dirty="0" smtClean="0">
                <a:effectLst/>
                <a:cs typeface="B Zar" panose="00000400000000000000" pitchFamily="2" charset="-78"/>
              </a:rPr>
              <a:t>اولیه بیش تر صنایع از سنگ ها به دست می آید. صنایع ساختمانی، صنایع ذوب فلزات ، صنایع شیمیایی ، صنایع </a:t>
            </a:r>
          </a:p>
          <a:p>
            <a:pPr algn="just"/>
            <a:r>
              <a:rPr lang="fa-IR" b="1" dirty="0" smtClean="0">
                <a:effectLst/>
                <a:cs typeface="B Zar" panose="00000400000000000000" pitchFamily="2" charset="-78"/>
              </a:rPr>
              <a:t>الكتریكی و الكترونیكی، صنایع غذایی، جواهر سازی و ... از جمله صنایعی هستند كه به مقدار زیادی از سنگ ها </a:t>
            </a:r>
          </a:p>
          <a:p>
            <a:pPr algn="just"/>
            <a:r>
              <a:rPr lang="fa-IR" b="1" dirty="0" smtClean="0">
                <a:effectLst/>
                <a:cs typeface="B Zar" panose="00000400000000000000" pitchFamily="2" charset="-78"/>
              </a:rPr>
              <a:t>یا مواد مختلفی كه از سنگ ها به دست می آید استفاده می كنند. </a:t>
            </a:r>
            <a:endParaRPr lang="fa-IR" b="1" dirty="0">
              <a:effectLst/>
              <a:cs typeface="B Zar" panose="00000400000000000000" pitchFamily="2" charset="-78"/>
            </a:endParaRPr>
          </a:p>
        </p:txBody>
      </p:sp>
    </p:spTree>
    <p:extLst>
      <p:ext uri="{BB962C8B-B14F-4D97-AF65-F5344CB8AC3E}">
        <p14:creationId xmlns:p14="http://schemas.microsoft.com/office/powerpoint/2010/main" val="4036168690"/>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par>
                                <p:cTn id="12" presetID="53" presetClass="entr" presetSubtype="528" fill="hold" nodeType="with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anim calcmode="lin" valueType="num">
                                      <p:cBhvr>
                                        <p:cTn id="17"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18" dur="500" fill="hold"/>
                                        <p:tgtEl>
                                          <p:spTgt spid="3">
                                            <p:txEl>
                                              <p:pRg st="2" end="2"/>
                                            </p:txEl>
                                          </p:spTgt>
                                        </p:tgtEl>
                                        <p:attrNameLst>
                                          <p:attrName>ppt_y</p:attrName>
                                        </p:attrNameLst>
                                      </p:cBhvr>
                                      <p:tavLst>
                                        <p:tav tm="0">
                                          <p:val>
                                            <p:fltVal val="0.5"/>
                                          </p:val>
                                        </p:tav>
                                        <p:tav tm="100000">
                                          <p:val>
                                            <p:strVal val="#ppt_y"/>
                                          </p:val>
                                        </p:tav>
                                      </p:tavLst>
                                    </p:anim>
                                  </p:childTnLst>
                                </p:cTn>
                              </p:par>
                              <p:par>
                                <p:cTn id="19" presetID="53" presetClass="entr" presetSubtype="528"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anim calcmode="lin" valueType="num">
                                      <p:cBhvr>
                                        <p:cTn id="24" dur="500" fill="hold"/>
                                        <p:tgtEl>
                                          <p:spTgt spid="3">
                                            <p:txEl>
                                              <p:pRg st="3" end="3"/>
                                            </p:txEl>
                                          </p:spTgt>
                                        </p:tgtEl>
                                        <p:attrNameLst>
                                          <p:attrName>ppt_x</p:attrName>
                                        </p:attrNameLst>
                                      </p:cBhvr>
                                      <p:tavLst>
                                        <p:tav tm="0">
                                          <p:val>
                                            <p:fltVal val="0.5"/>
                                          </p:val>
                                        </p:tav>
                                        <p:tav tm="100000">
                                          <p:val>
                                            <p:strVal val="#ppt_x"/>
                                          </p:val>
                                        </p:tav>
                                      </p:tavLst>
                                    </p:anim>
                                    <p:anim calcmode="lin" valueType="num">
                                      <p:cBhvr>
                                        <p:cTn id="25" dur="500" fill="hold"/>
                                        <p:tgtEl>
                                          <p:spTgt spid="3">
                                            <p:txEl>
                                              <p:pRg st="3" end="3"/>
                                            </p:txEl>
                                          </p:spTgt>
                                        </p:tgtEl>
                                        <p:attrNameLst>
                                          <p:attrName>ppt_y</p:attrName>
                                        </p:attrNameLst>
                                      </p:cBhvr>
                                      <p:tavLst>
                                        <p:tav tm="0">
                                          <p:val>
                                            <p:fltVal val="0.5"/>
                                          </p:val>
                                        </p:tav>
                                        <p:tav tm="100000">
                                          <p:val>
                                            <p:strVal val="#ppt_y"/>
                                          </p:val>
                                        </p:tav>
                                      </p:tavLst>
                                    </p:anim>
                                  </p:childTnLst>
                                </p:cTn>
                              </p:par>
                              <p:par>
                                <p:cTn id="26" presetID="53" presetClass="entr" presetSubtype="528"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anim calcmode="lin" valueType="num">
                                      <p:cBhvr>
                                        <p:cTn id="31" dur="500" fill="hold"/>
                                        <p:tgtEl>
                                          <p:spTgt spid="3">
                                            <p:txEl>
                                              <p:pRg st="4" end="4"/>
                                            </p:txEl>
                                          </p:spTgt>
                                        </p:tgtEl>
                                        <p:attrNameLst>
                                          <p:attrName>ppt_x</p:attrName>
                                        </p:attrNameLst>
                                      </p:cBhvr>
                                      <p:tavLst>
                                        <p:tav tm="0">
                                          <p:val>
                                            <p:fltVal val="0.5"/>
                                          </p:val>
                                        </p:tav>
                                        <p:tav tm="100000">
                                          <p:val>
                                            <p:strVal val="#ppt_x"/>
                                          </p:val>
                                        </p:tav>
                                      </p:tavLst>
                                    </p:anim>
                                    <p:anim calcmode="lin" valueType="num">
                                      <p:cBhvr>
                                        <p:cTn id="32" dur="500" fill="hold"/>
                                        <p:tgtEl>
                                          <p:spTgt spid="3">
                                            <p:txEl>
                                              <p:pRg st="4" end="4"/>
                                            </p:txEl>
                                          </p:spTgt>
                                        </p:tgtEl>
                                        <p:attrNameLst>
                                          <p:attrName>ppt_y</p:attrName>
                                        </p:attrNameLst>
                                      </p:cBhvr>
                                      <p:tavLst>
                                        <p:tav tm="0">
                                          <p:val>
                                            <p:fltVal val="0.5"/>
                                          </p:val>
                                        </p:tav>
                                        <p:tav tm="100000">
                                          <p:val>
                                            <p:strVal val="#ppt_y"/>
                                          </p:val>
                                        </p:tav>
                                      </p:tavLst>
                                    </p:anim>
                                  </p:childTnLst>
                                </p:cTn>
                              </p:par>
                              <p:par>
                                <p:cTn id="33" presetID="53" presetClass="entr" presetSubtype="528"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anim calcmode="lin" valueType="num">
                                      <p:cBhvr>
                                        <p:cTn id="38" dur="500" fill="hold"/>
                                        <p:tgtEl>
                                          <p:spTgt spid="3">
                                            <p:txEl>
                                              <p:pRg st="5" end="5"/>
                                            </p:txEl>
                                          </p:spTgt>
                                        </p:tgtEl>
                                        <p:attrNameLst>
                                          <p:attrName>ppt_x</p:attrName>
                                        </p:attrNameLst>
                                      </p:cBhvr>
                                      <p:tavLst>
                                        <p:tav tm="0">
                                          <p:val>
                                            <p:fltVal val="0.5"/>
                                          </p:val>
                                        </p:tav>
                                        <p:tav tm="100000">
                                          <p:val>
                                            <p:strVal val="#ppt_x"/>
                                          </p:val>
                                        </p:tav>
                                      </p:tavLst>
                                    </p:anim>
                                    <p:anim calcmode="lin" valueType="num">
                                      <p:cBhvr>
                                        <p:cTn id="39" dur="500" fill="hold"/>
                                        <p:tgtEl>
                                          <p:spTgt spid="3">
                                            <p:txEl>
                                              <p:pRg st="5" end="5"/>
                                            </p:txEl>
                                          </p:spTgt>
                                        </p:tgtEl>
                                        <p:attrNameLst>
                                          <p:attrName>ppt_y</p:attrName>
                                        </p:attrNameLst>
                                      </p:cBhvr>
                                      <p:tavLst>
                                        <p:tav tm="0">
                                          <p:val>
                                            <p:fltVal val="0.5"/>
                                          </p:val>
                                        </p:tav>
                                        <p:tav tm="100000">
                                          <p:val>
                                            <p:strVal val="#ppt_y"/>
                                          </p:val>
                                        </p:tav>
                                      </p:tavLst>
                                    </p:anim>
                                  </p:childTnLst>
                                </p:cTn>
                              </p:par>
                              <p:par>
                                <p:cTn id="40" presetID="53" presetClass="entr" presetSubtype="528" fill="hold" nodeType="with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anim calcmode="lin" valueType="num">
                                      <p:cBhvr>
                                        <p:cTn id="45" dur="500" fill="hold"/>
                                        <p:tgtEl>
                                          <p:spTgt spid="3">
                                            <p:txEl>
                                              <p:pRg st="6" end="6"/>
                                            </p:txEl>
                                          </p:spTgt>
                                        </p:tgtEl>
                                        <p:attrNameLst>
                                          <p:attrName>ppt_x</p:attrName>
                                        </p:attrNameLst>
                                      </p:cBhvr>
                                      <p:tavLst>
                                        <p:tav tm="0">
                                          <p:val>
                                            <p:fltVal val="0.5"/>
                                          </p:val>
                                        </p:tav>
                                        <p:tav tm="100000">
                                          <p:val>
                                            <p:strVal val="#ppt_x"/>
                                          </p:val>
                                        </p:tav>
                                      </p:tavLst>
                                    </p:anim>
                                    <p:anim calcmode="lin" valueType="num">
                                      <p:cBhvr>
                                        <p:cTn id="46" dur="500" fill="hold"/>
                                        <p:tgtEl>
                                          <p:spTgt spid="3">
                                            <p:txEl>
                                              <p:pRg st="6" end="6"/>
                                            </p:txEl>
                                          </p:spTgt>
                                        </p:tgtEl>
                                        <p:attrNameLst>
                                          <p:attrName>ppt_y</p:attrName>
                                        </p:attrNameLst>
                                      </p:cBhvr>
                                      <p:tavLst>
                                        <p:tav tm="0">
                                          <p:val>
                                            <p:fltVal val="0.5"/>
                                          </p:val>
                                        </p:tav>
                                        <p:tav tm="100000">
                                          <p:val>
                                            <p:strVal val="#ppt_y"/>
                                          </p:val>
                                        </p:tav>
                                      </p:tavLst>
                                    </p:anim>
                                  </p:childTnLst>
                                </p:cTn>
                              </p:par>
                              <p:par>
                                <p:cTn id="47" presetID="53" presetClass="entr" presetSubtype="528" fill="hold"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anim calcmode="lin" valueType="num">
                                      <p:cBhvr>
                                        <p:cTn id="52" dur="500" fill="hold"/>
                                        <p:tgtEl>
                                          <p:spTgt spid="3">
                                            <p:txEl>
                                              <p:pRg st="7" end="7"/>
                                            </p:txEl>
                                          </p:spTgt>
                                        </p:tgtEl>
                                        <p:attrNameLst>
                                          <p:attrName>ppt_x</p:attrName>
                                        </p:attrNameLst>
                                      </p:cBhvr>
                                      <p:tavLst>
                                        <p:tav tm="0">
                                          <p:val>
                                            <p:fltVal val="0.5"/>
                                          </p:val>
                                        </p:tav>
                                        <p:tav tm="100000">
                                          <p:val>
                                            <p:strVal val="#ppt_x"/>
                                          </p:val>
                                        </p:tav>
                                      </p:tavLst>
                                    </p:anim>
                                    <p:anim calcmode="lin" valueType="num">
                                      <p:cBhvr>
                                        <p:cTn id="53" dur="500" fill="hold"/>
                                        <p:tgtEl>
                                          <p:spTgt spid="3">
                                            <p:txEl>
                                              <p:pRg st="7" end="7"/>
                                            </p:txEl>
                                          </p:spTgt>
                                        </p:tgtEl>
                                        <p:attrNameLst>
                                          <p:attrName>ppt_y</p:attrName>
                                        </p:attrNameLst>
                                      </p:cBhvr>
                                      <p:tavLst>
                                        <p:tav tm="0">
                                          <p:val>
                                            <p:fltVal val="0.5"/>
                                          </p:val>
                                        </p:tav>
                                        <p:tav tm="100000">
                                          <p:val>
                                            <p:strVal val="#ppt_y"/>
                                          </p:val>
                                        </p:tav>
                                      </p:tavLst>
                                    </p:anim>
                                  </p:childTnLst>
                                </p:cTn>
                              </p:par>
                              <p:par>
                                <p:cTn id="54" presetID="53" presetClass="entr" presetSubtype="528" fill="hold" nodeType="with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 calcmode="lin" valueType="num">
                                      <p:cBhvr>
                                        <p:cTn id="56"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3">
                                            <p:txEl>
                                              <p:pRg st="8" end="8"/>
                                            </p:txEl>
                                          </p:spTgt>
                                        </p:tgtEl>
                                      </p:cBhvr>
                                    </p:animEffect>
                                    <p:anim calcmode="lin" valueType="num">
                                      <p:cBhvr>
                                        <p:cTn id="59" dur="500" fill="hold"/>
                                        <p:tgtEl>
                                          <p:spTgt spid="3">
                                            <p:txEl>
                                              <p:pRg st="8" end="8"/>
                                            </p:txEl>
                                          </p:spTgt>
                                        </p:tgtEl>
                                        <p:attrNameLst>
                                          <p:attrName>ppt_x</p:attrName>
                                        </p:attrNameLst>
                                      </p:cBhvr>
                                      <p:tavLst>
                                        <p:tav tm="0">
                                          <p:val>
                                            <p:fltVal val="0.5"/>
                                          </p:val>
                                        </p:tav>
                                        <p:tav tm="100000">
                                          <p:val>
                                            <p:strVal val="#ppt_x"/>
                                          </p:val>
                                        </p:tav>
                                      </p:tavLst>
                                    </p:anim>
                                    <p:anim calcmode="lin" valueType="num">
                                      <p:cBhvr>
                                        <p:cTn id="60" dur="500" fill="hold"/>
                                        <p:tgtEl>
                                          <p:spTgt spid="3">
                                            <p:txEl>
                                              <p:pRg st="8" end="8"/>
                                            </p:txEl>
                                          </p:spTgt>
                                        </p:tgtEl>
                                        <p:attrNameLst>
                                          <p:attrName>ppt_y</p:attrName>
                                        </p:attrNameLst>
                                      </p:cBhvr>
                                      <p:tavLst>
                                        <p:tav tm="0">
                                          <p:val>
                                            <p:fltVal val="0.5"/>
                                          </p:val>
                                        </p:tav>
                                        <p:tav tm="100000">
                                          <p:val>
                                            <p:strVal val="#ppt_y"/>
                                          </p:val>
                                        </p:tav>
                                      </p:tavLst>
                                    </p:anim>
                                  </p:childTnLst>
                                </p:cTn>
                              </p:par>
                              <p:par>
                                <p:cTn id="61" presetID="53" presetClass="entr" presetSubtype="528" fill="hold" nodeType="with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 calcmode="lin" valueType="num">
                                      <p:cBhvr>
                                        <p:cTn id="63"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3">
                                            <p:txEl>
                                              <p:pRg st="9" end="9"/>
                                            </p:txEl>
                                          </p:spTgt>
                                        </p:tgtEl>
                                      </p:cBhvr>
                                    </p:animEffect>
                                    <p:anim calcmode="lin" valueType="num">
                                      <p:cBhvr>
                                        <p:cTn id="66" dur="500" fill="hold"/>
                                        <p:tgtEl>
                                          <p:spTgt spid="3">
                                            <p:txEl>
                                              <p:pRg st="9" end="9"/>
                                            </p:txEl>
                                          </p:spTgt>
                                        </p:tgtEl>
                                        <p:attrNameLst>
                                          <p:attrName>ppt_x</p:attrName>
                                        </p:attrNameLst>
                                      </p:cBhvr>
                                      <p:tavLst>
                                        <p:tav tm="0">
                                          <p:val>
                                            <p:fltVal val="0.5"/>
                                          </p:val>
                                        </p:tav>
                                        <p:tav tm="100000">
                                          <p:val>
                                            <p:strVal val="#ppt_x"/>
                                          </p:val>
                                        </p:tav>
                                      </p:tavLst>
                                    </p:anim>
                                    <p:anim calcmode="lin" valueType="num">
                                      <p:cBhvr>
                                        <p:cTn id="67" dur="500" fill="hold"/>
                                        <p:tgtEl>
                                          <p:spTgt spid="3">
                                            <p:txEl>
                                              <p:pRg st="9" end="9"/>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152" y="103031"/>
            <a:ext cx="12003110" cy="6645499"/>
          </a:xfrm>
        </p:spPr>
        <p:txBody>
          <a:bodyPr>
            <a:normAutofit/>
          </a:bodyPr>
          <a:lstStyle/>
          <a:p>
            <a:pPr algn="r"/>
            <a:r>
              <a:rPr lang="fa-IR" sz="2800" b="1" dirty="0" smtClean="0">
                <a:solidFill>
                  <a:schemeClr val="accent5"/>
                </a:solidFill>
                <a:effectLst/>
                <a:cs typeface="B Zar" panose="00000400000000000000" pitchFamily="2" charset="-78"/>
              </a:rPr>
              <a:t>اطلاعات کلی در مورد اهمیت ابزار در زندگی</a:t>
            </a:r>
          </a:p>
          <a:p>
            <a:pPr algn="r"/>
            <a:endParaRPr lang="fa-IR" sz="2000" b="1" dirty="0">
              <a:effectLst/>
              <a:cs typeface="B Zar" panose="00000400000000000000" pitchFamily="2" charset="-78"/>
            </a:endParaRPr>
          </a:p>
          <a:p>
            <a:pPr algn="r"/>
            <a:r>
              <a:rPr lang="fa-IR" sz="2000" b="1" dirty="0" smtClean="0">
                <a:effectLst/>
                <a:cs typeface="B Zar" panose="00000400000000000000" pitchFamily="2" charset="-78"/>
              </a:rPr>
              <a:t>آ</a:t>
            </a:r>
            <a:r>
              <a:rPr lang="fa-IR" b="1" dirty="0" smtClean="0">
                <a:effectLst/>
                <a:cs typeface="B Zar" panose="00000400000000000000" pitchFamily="2" charset="-78"/>
              </a:rPr>
              <a:t>موزگاران،كودكان </a:t>
            </a:r>
            <a:r>
              <a:rPr lang="fa-IR" b="1" dirty="0">
                <a:effectLst/>
                <a:cs typeface="B Zar" panose="00000400000000000000" pitchFamily="2" charset="-78"/>
              </a:rPr>
              <a:t>را به طور مستقيم يا غير مستقيم كودكان را به سمت كاربرد </a:t>
            </a:r>
            <a:r>
              <a:rPr lang="fa-IR" b="1" dirty="0" smtClean="0">
                <a:effectLst/>
                <a:cs typeface="B Zar" panose="00000400000000000000" pitchFamily="2" charset="-78"/>
              </a:rPr>
              <a:t>صحيح </a:t>
            </a:r>
            <a:r>
              <a:rPr lang="fa-IR" b="1" dirty="0">
                <a:effectLst/>
                <a:cs typeface="B Zar" panose="00000400000000000000" pitchFamily="2" charset="-78"/>
              </a:rPr>
              <a:t>وسايل و جايگزيني آن </a:t>
            </a:r>
            <a:endParaRPr lang="fa-IR" b="1" dirty="0" smtClean="0">
              <a:effectLst/>
              <a:cs typeface="B Zar" panose="00000400000000000000" pitchFamily="2" charset="-78"/>
            </a:endParaRPr>
          </a:p>
          <a:p>
            <a:pPr algn="r"/>
            <a:r>
              <a:rPr lang="fa-IR" b="1" dirty="0" smtClean="0">
                <a:effectLst/>
                <a:cs typeface="B Zar" panose="00000400000000000000" pitchFamily="2" charset="-78"/>
              </a:rPr>
              <a:t>ها با وسايل </a:t>
            </a:r>
            <a:r>
              <a:rPr lang="fa-IR" b="1" dirty="0">
                <a:effectLst/>
                <a:cs typeface="B Zar" panose="00000400000000000000" pitchFamily="2" charset="-78"/>
              </a:rPr>
              <a:t>ابداعي </a:t>
            </a:r>
            <a:r>
              <a:rPr lang="fa-IR" b="1" dirty="0" smtClean="0">
                <a:effectLst/>
                <a:cs typeface="B Zar" panose="00000400000000000000" pitchFamily="2" charset="-78"/>
              </a:rPr>
              <a:t>خودشان</a:t>
            </a:r>
            <a:r>
              <a:rPr lang="fa-IR" b="1" dirty="0">
                <a:effectLst/>
                <a:cs typeface="B Zar" panose="00000400000000000000" pitchFamily="2" charset="-78"/>
              </a:rPr>
              <a:t>( در صورت عدم دسترسي) هدايت مي كنند. زماني كه معلم از گچ به عنوان ابزار </a:t>
            </a:r>
            <a:endParaRPr lang="fa-IR" b="1" dirty="0" smtClean="0">
              <a:effectLst/>
              <a:cs typeface="B Zar" panose="00000400000000000000" pitchFamily="2" charset="-78"/>
            </a:endParaRPr>
          </a:p>
          <a:p>
            <a:pPr algn="r"/>
            <a:r>
              <a:rPr lang="fa-IR" b="1" dirty="0" smtClean="0">
                <a:effectLst/>
                <a:cs typeface="B Zar" panose="00000400000000000000" pitchFamily="2" charset="-78"/>
              </a:rPr>
              <a:t>نوشتن و </a:t>
            </a:r>
            <a:r>
              <a:rPr lang="fa-IR" b="1" dirty="0">
                <a:effectLst/>
                <a:cs typeface="B Zar" panose="00000400000000000000" pitchFamily="2" charset="-78"/>
              </a:rPr>
              <a:t>در صورت نبود گچ از ماژيك </a:t>
            </a:r>
            <a:r>
              <a:rPr lang="fa-IR" b="1" dirty="0" smtClean="0">
                <a:effectLst/>
                <a:cs typeface="B Zar" panose="00000400000000000000" pitchFamily="2" charset="-78"/>
              </a:rPr>
              <a:t>براي </a:t>
            </a:r>
            <a:r>
              <a:rPr lang="fa-IR" b="1" dirty="0">
                <a:effectLst/>
                <a:cs typeface="B Zar" panose="00000400000000000000" pitchFamily="2" charset="-78"/>
              </a:rPr>
              <a:t>نوشتن روي مقوا و انتقال پيام هاي آموزشي بهره مي گيرند، </a:t>
            </a:r>
            <a:endParaRPr lang="fa-IR" b="1" dirty="0" smtClean="0">
              <a:effectLst/>
              <a:cs typeface="B Zar" panose="00000400000000000000" pitchFamily="2" charset="-78"/>
            </a:endParaRPr>
          </a:p>
          <a:p>
            <a:pPr algn="r"/>
            <a:r>
              <a:rPr lang="fa-IR" b="1" dirty="0" smtClean="0">
                <a:effectLst/>
                <a:cs typeface="B Zar" panose="00000400000000000000" pitchFamily="2" charset="-78"/>
              </a:rPr>
              <a:t>آگاهانه دانش آموزان را </a:t>
            </a:r>
            <a:r>
              <a:rPr lang="fa-IR" b="1" dirty="0">
                <a:effectLst/>
                <a:cs typeface="B Zar" panose="00000400000000000000" pitchFamily="2" charset="-78"/>
              </a:rPr>
              <a:t>از سردرگمي ناشي از </a:t>
            </a:r>
            <a:r>
              <a:rPr lang="fa-IR" b="1" dirty="0" smtClean="0">
                <a:effectLst/>
                <a:cs typeface="B Zar" panose="00000400000000000000" pitchFamily="2" charset="-78"/>
              </a:rPr>
              <a:t>تك راه </a:t>
            </a:r>
            <a:r>
              <a:rPr lang="fa-IR" b="1" dirty="0">
                <a:effectLst/>
                <a:cs typeface="B Zar" panose="00000400000000000000" pitchFamily="2" charset="-78"/>
              </a:rPr>
              <a:t>حلي بودن </a:t>
            </a:r>
            <a:r>
              <a:rPr lang="fa-IR" b="1" dirty="0" smtClean="0">
                <a:effectLst/>
                <a:cs typeface="B Zar" panose="00000400000000000000" pitchFamily="2" charset="-78"/>
              </a:rPr>
              <a:t>و نا اميدي پس از شكست رهايي مي بخشند.</a:t>
            </a:r>
          </a:p>
          <a:p>
            <a:pPr algn="r"/>
            <a:r>
              <a:rPr lang="fa-IR" b="1" dirty="0" smtClean="0">
                <a:effectLst/>
                <a:cs typeface="B Zar" panose="00000400000000000000" pitchFamily="2" charset="-78"/>
              </a:rPr>
              <a:t>دانش آموزان بايد به ابزار هاي طبيعي كه خداوند در اختيار آنان قرار داده است مانند چشم( ابزار ديدن) و </a:t>
            </a:r>
          </a:p>
          <a:p>
            <a:pPr algn="r"/>
            <a:r>
              <a:rPr lang="fa-IR" b="1" dirty="0" smtClean="0">
                <a:effectLst/>
                <a:cs typeface="B Zar" panose="00000400000000000000" pitchFamily="2" charset="-78"/>
              </a:rPr>
              <a:t>دست يعني همه كاره ترين </a:t>
            </a:r>
            <a:r>
              <a:rPr lang="fa-IR" b="1" dirty="0">
                <a:effectLst/>
                <a:cs typeface="B Zar" panose="00000400000000000000" pitchFamily="2" charset="-78"/>
              </a:rPr>
              <a:t>افزار بشر </a:t>
            </a:r>
            <a:r>
              <a:rPr lang="fa-IR" b="1" dirty="0" smtClean="0">
                <a:effectLst/>
                <a:cs typeface="B Zar" panose="00000400000000000000" pitchFamily="2" charset="-78"/>
              </a:rPr>
              <a:t>توجه كنند </a:t>
            </a:r>
            <a:r>
              <a:rPr lang="fa-IR" b="1" dirty="0">
                <a:effectLst/>
                <a:cs typeface="B Zar" panose="00000400000000000000" pitchFamily="2" charset="-78"/>
              </a:rPr>
              <a:t>و </a:t>
            </a:r>
            <a:r>
              <a:rPr lang="fa-IR" b="1" dirty="0" smtClean="0">
                <a:effectLst/>
                <a:cs typeface="B Zar" panose="00000400000000000000" pitchFamily="2" charset="-78"/>
              </a:rPr>
              <a:t>سپس به </a:t>
            </a:r>
            <a:r>
              <a:rPr lang="fa-IR" b="1" dirty="0">
                <a:effectLst/>
                <a:cs typeface="B Zar" panose="00000400000000000000" pitchFamily="2" charset="-78"/>
              </a:rPr>
              <a:t>وسايل ساده اي كه در خانه و مدرسه </a:t>
            </a:r>
            <a:r>
              <a:rPr lang="fa-IR" b="1" dirty="0" smtClean="0">
                <a:effectLst/>
                <a:cs typeface="B Zar" panose="00000400000000000000" pitchFamily="2" charset="-78"/>
              </a:rPr>
              <a:t>به طور روزمره </a:t>
            </a:r>
          </a:p>
          <a:p>
            <a:pPr algn="r"/>
            <a:r>
              <a:rPr lang="fa-IR" b="1" dirty="0" smtClean="0">
                <a:effectLst/>
                <a:cs typeface="B Zar" panose="00000400000000000000" pitchFamily="2" charset="-78"/>
              </a:rPr>
              <a:t>استفاده </a:t>
            </a:r>
            <a:r>
              <a:rPr lang="fa-IR" b="1" dirty="0">
                <a:effectLst/>
                <a:cs typeface="B Zar" panose="00000400000000000000" pitchFamily="2" charset="-78"/>
              </a:rPr>
              <a:t>ميكنند توجه كنند. لوازم التحرير، </a:t>
            </a:r>
            <a:r>
              <a:rPr lang="fa-IR" b="1" dirty="0" smtClean="0">
                <a:effectLst/>
                <a:cs typeface="B Zar" panose="00000400000000000000" pitchFamily="2" charset="-78"/>
              </a:rPr>
              <a:t>وسايل سرمایشی </a:t>
            </a:r>
            <a:r>
              <a:rPr lang="fa-IR" b="1" dirty="0">
                <a:effectLst/>
                <a:cs typeface="B Zar" panose="00000400000000000000" pitchFamily="2" charset="-78"/>
              </a:rPr>
              <a:t>و </a:t>
            </a:r>
            <a:r>
              <a:rPr lang="fa-IR" b="1" dirty="0" smtClean="0">
                <a:effectLst/>
                <a:cs typeface="B Zar" panose="00000400000000000000" pitchFamily="2" charset="-78"/>
              </a:rPr>
              <a:t>گرمایشی، </a:t>
            </a:r>
            <a:r>
              <a:rPr lang="fa-IR" b="1" dirty="0">
                <a:effectLst/>
                <a:cs typeface="B Zar" panose="00000400000000000000" pitchFamily="2" charset="-78"/>
              </a:rPr>
              <a:t>وسايل نقليه، وسايل ارتباطي </a:t>
            </a:r>
            <a:r>
              <a:rPr lang="fa-IR" b="1" dirty="0" smtClean="0">
                <a:effectLst/>
                <a:cs typeface="B Zar" panose="00000400000000000000" pitchFamily="2" charset="-78"/>
              </a:rPr>
              <a:t>و ارتباط </a:t>
            </a:r>
          </a:p>
          <a:p>
            <a:pPr algn="r"/>
            <a:r>
              <a:rPr lang="fa-IR" b="1" dirty="0" smtClean="0">
                <a:effectLst/>
                <a:cs typeface="B Zar" panose="00000400000000000000" pitchFamily="2" charset="-78"/>
              </a:rPr>
              <a:t>جمعي </a:t>
            </a:r>
            <a:r>
              <a:rPr lang="fa-IR" b="1" dirty="0">
                <a:effectLst/>
                <a:cs typeface="B Zar" panose="00000400000000000000" pitchFamily="2" charset="-78"/>
              </a:rPr>
              <a:t>و.... در دسترس همه معلمين و دانش </a:t>
            </a:r>
            <a:r>
              <a:rPr lang="fa-IR" b="1" dirty="0" smtClean="0">
                <a:effectLst/>
                <a:cs typeface="B Zar" panose="00000400000000000000" pitchFamily="2" charset="-78"/>
              </a:rPr>
              <a:t>آموزان است</a:t>
            </a:r>
            <a:r>
              <a:rPr lang="fa-IR" b="1" dirty="0">
                <a:effectLst/>
                <a:cs typeface="B Zar" panose="00000400000000000000" pitchFamily="2" charset="-78"/>
              </a:rPr>
              <a:t>.</a:t>
            </a:r>
          </a:p>
        </p:txBody>
      </p:sp>
    </p:spTree>
    <p:extLst>
      <p:ext uri="{BB962C8B-B14F-4D97-AF65-F5344CB8AC3E}">
        <p14:creationId xmlns:p14="http://schemas.microsoft.com/office/powerpoint/2010/main" val="2013442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par>
                                <p:cTn id="8" presetID="16" presetClass="entr" presetSubtype="37"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outVertical)">
                                      <p:cBhvr>
                                        <p:cTn id="10" dur="500"/>
                                        <p:tgtEl>
                                          <p:spTgt spid="3">
                                            <p:txEl>
                                              <p:pRg st="2" end="2"/>
                                            </p:txEl>
                                          </p:spTgt>
                                        </p:tgtEl>
                                      </p:cBhvr>
                                    </p:animEffect>
                                  </p:childTnLst>
                                </p:cTn>
                              </p:par>
                              <p:par>
                                <p:cTn id="11" presetID="16" presetClass="entr" presetSubtype="37"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outVertical)">
                                      <p:cBhvr>
                                        <p:cTn id="13" dur="500"/>
                                        <p:tgtEl>
                                          <p:spTgt spid="3">
                                            <p:txEl>
                                              <p:pRg st="3" end="3"/>
                                            </p:txEl>
                                          </p:spTgt>
                                        </p:tgtEl>
                                      </p:cBhvr>
                                    </p:animEffect>
                                  </p:childTnLst>
                                </p:cTn>
                              </p:par>
                              <p:par>
                                <p:cTn id="14" presetID="16" presetClass="entr" presetSubtype="37"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arn(outVertical)">
                                      <p:cBhvr>
                                        <p:cTn id="16" dur="500"/>
                                        <p:tgtEl>
                                          <p:spTgt spid="3">
                                            <p:txEl>
                                              <p:pRg st="4" end="4"/>
                                            </p:txEl>
                                          </p:spTgt>
                                        </p:tgtEl>
                                      </p:cBhvr>
                                    </p:animEffect>
                                  </p:childTnLst>
                                </p:cTn>
                              </p:par>
                              <p:par>
                                <p:cTn id="17" presetID="16" presetClass="entr" presetSubtype="37"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arn(outVertical)">
                                      <p:cBhvr>
                                        <p:cTn id="19" dur="500"/>
                                        <p:tgtEl>
                                          <p:spTgt spid="3">
                                            <p:txEl>
                                              <p:pRg st="5" end="5"/>
                                            </p:txEl>
                                          </p:spTgt>
                                        </p:tgtEl>
                                      </p:cBhvr>
                                    </p:animEffect>
                                  </p:childTnLst>
                                </p:cTn>
                              </p:par>
                              <p:par>
                                <p:cTn id="20" presetID="16" presetClass="entr" presetSubtype="37"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outVertical)">
                                      <p:cBhvr>
                                        <p:cTn id="22" dur="500"/>
                                        <p:tgtEl>
                                          <p:spTgt spid="3">
                                            <p:txEl>
                                              <p:pRg st="6" end="6"/>
                                            </p:txEl>
                                          </p:spTgt>
                                        </p:tgtEl>
                                      </p:cBhvr>
                                    </p:animEffect>
                                  </p:childTnLst>
                                </p:cTn>
                              </p:par>
                              <p:par>
                                <p:cTn id="23" presetID="16" presetClass="entr" presetSubtype="37"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barn(outVertical)">
                                      <p:cBhvr>
                                        <p:cTn id="25" dur="500"/>
                                        <p:tgtEl>
                                          <p:spTgt spid="3">
                                            <p:txEl>
                                              <p:pRg st="7" end="7"/>
                                            </p:txEl>
                                          </p:spTgt>
                                        </p:tgtEl>
                                      </p:cBhvr>
                                    </p:animEffect>
                                  </p:childTnLst>
                                </p:cTn>
                              </p:par>
                              <p:par>
                                <p:cTn id="26" presetID="16" presetClass="entr" presetSubtype="37"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barn(outVertical)">
                                      <p:cBhvr>
                                        <p:cTn id="28" dur="500"/>
                                        <p:tgtEl>
                                          <p:spTgt spid="3">
                                            <p:txEl>
                                              <p:pRg st="8" end="8"/>
                                            </p:txEl>
                                          </p:spTgt>
                                        </p:tgtEl>
                                      </p:cBhvr>
                                    </p:animEffect>
                                  </p:childTnLst>
                                </p:cTn>
                              </p:par>
                              <p:par>
                                <p:cTn id="29" presetID="16" presetClass="entr" presetSubtype="37"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barn(outVertical)">
                                      <p:cBhvr>
                                        <p:cTn id="3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152" y="90152"/>
            <a:ext cx="12003110" cy="6658378"/>
          </a:xfrm>
        </p:spPr>
        <p:txBody>
          <a:bodyPr>
            <a:normAutofit/>
          </a:bodyPr>
          <a:lstStyle/>
          <a:p>
            <a:pPr algn="r"/>
            <a:r>
              <a:rPr lang="fa-IR" sz="2800" b="1" dirty="0" smtClean="0">
                <a:solidFill>
                  <a:schemeClr val="accent5"/>
                </a:solidFill>
                <a:effectLst/>
                <a:cs typeface="B Zar" panose="00000400000000000000" pitchFamily="2" charset="-78"/>
              </a:rPr>
              <a:t>اطلاعات جامع درباره خاک</a:t>
            </a:r>
          </a:p>
          <a:p>
            <a:pPr algn="r"/>
            <a:r>
              <a:rPr lang="fa-IR" sz="2200" b="1" dirty="0" smtClean="0">
                <a:effectLst/>
                <a:cs typeface="B Zar" panose="00000400000000000000" pitchFamily="2" charset="-78"/>
              </a:rPr>
              <a:t>خاك، </a:t>
            </a:r>
            <a:r>
              <a:rPr lang="fa-IR" sz="2200" b="1" dirty="0">
                <a:effectLst/>
                <a:cs typeface="B Zar" panose="00000400000000000000" pitchFamily="2" charset="-78"/>
              </a:rPr>
              <a:t>حاصل عمل هوازدگی بر روی سنگ ها است كه از نظر </a:t>
            </a:r>
            <a:r>
              <a:rPr lang="fa-IR" sz="2200" b="1" dirty="0" smtClean="0">
                <a:effectLst/>
                <a:cs typeface="B Zar" panose="00000400000000000000" pitchFamily="2" charset="-78"/>
              </a:rPr>
              <a:t>تأمین </a:t>
            </a:r>
            <a:r>
              <a:rPr lang="fa-IR" sz="2200" b="1" dirty="0">
                <a:effectLst/>
                <a:cs typeface="B Zar" panose="00000400000000000000" pitchFamily="2" charset="-78"/>
              </a:rPr>
              <a:t>غذای جانوران از جمله انسان ها اهمیت و ارزش بسیار دارد. </a:t>
            </a:r>
            <a:endParaRPr lang="fa-IR" sz="2200" b="1" dirty="0" smtClean="0">
              <a:effectLst/>
              <a:cs typeface="B Zar" panose="00000400000000000000" pitchFamily="2" charset="-78"/>
            </a:endParaRPr>
          </a:p>
          <a:p>
            <a:pPr algn="r"/>
            <a:r>
              <a:rPr lang="fa-IR" sz="2200" b="1" dirty="0" smtClean="0">
                <a:effectLst/>
                <a:cs typeface="B Zar" panose="00000400000000000000" pitchFamily="2" charset="-78"/>
              </a:rPr>
              <a:t>خاك، رابطی </a:t>
            </a:r>
            <a:r>
              <a:rPr lang="fa-IR" sz="2200" b="1" dirty="0">
                <a:effectLst/>
                <a:cs typeface="B Zar" panose="00000400000000000000" pitchFamily="2" charset="-78"/>
              </a:rPr>
              <a:t>میان جهان غیر </a:t>
            </a:r>
            <a:r>
              <a:rPr lang="fa-IR" sz="2200" b="1" dirty="0" smtClean="0">
                <a:effectLst/>
                <a:cs typeface="B Zar" panose="00000400000000000000" pitchFamily="2" charset="-78"/>
              </a:rPr>
              <a:t>زنده </a:t>
            </a:r>
            <a:r>
              <a:rPr lang="fa-IR" sz="2200" b="1" dirty="0">
                <a:effectLst/>
                <a:cs typeface="B Zar" panose="00000400000000000000" pitchFamily="2" charset="-78"/>
              </a:rPr>
              <a:t>و جهان جانداران </a:t>
            </a:r>
            <a:r>
              <a:rPr lang="fa-IR" sz="2200" b="1" dirty="0" smtClean="0">
                <a:effectLst/>
                <a:cs typeface="B Zar" panose="00000400000000000000" pitchFamily="2" charset="-78"/>
              </a:rPr>
              <a:t>است.</a:t>
            </a:r>
          </a:p>
          <a:p>
            <a:pPr algn="r"/>
            <a:r>
              <a:rPr lang="fa-IR" sz="2200" b="1" dirty="0" smtClean="0">
                <a:effectLst/>
                <a:cs typeface="B Zar" panose="00000400000000000000" pitchFamily="2" charset="-78"/>
              </a:rPr>
              <a:t>خاک، محل زندگی جانداران زیادی از جمله حشرات مختلف،کرم ها، انواع جوندگان و ... است.</a:t>
            </a:r>
          </a:p>
          <a:p>
            <a:pPr algn="r"/>
            <a:r>
              <a:rPr lang="fa-IR" sz="2200" b="1" dirty="0" smtClean="0">
                <a:effectLst/>
                <a:cs typeface="B Zar" panose="00000400000000000000" pitchFamily="2" charset="-78"/>
              </a:rPr>
              <a:t>خاک در موارد زیادی کاربرد دارد. مانند :کشاورزی، ساخت و ساز، صنایعی مانند سفالگری، شیشه گری و ... </a:t>
            </a:r>
          </a:p>
          <a:p>
            <a:pPr algn="r"/>
            <a:r>
              <a:rPr lang="fa-IR" sz="2200" b="1" dirty="0">
                <a:effectLst/>
                <a:cs typeface="B Zar" panose="00000400000000000000" pitchFamily="2" charset="-78"/>
              </a:rPr>
              <a:t>خاك </a:t>
            </a:r>
            <a:r>
              <a:rPr lang="fa-IR" sz="2200" b="1" dirty="0" smtClean="0">
                <a:effectLst/>
                <a:cs typeface="B Zar" panose="00000400000000000000" pitchFamily="2" charset="-78"/>
              </a:rPr>
              <a:t>متشكل </a:t>
            </a:r>
            <a:r>
              <a:rPr lang="fa-IR" sz="2200" b="1" dirty="0">
                <a:effectLst/>
                <a:cs typeface="B Zar" panose="00000400000000000000" pitchFamily="2" charset="-78"/>
              </a:rPr>
              <a:t>از مواد معدنی و مواد آلی است . حداقل </a:t>
            </a:r>
            <a:r>
              <a:rPr lang="fa-IR" sz="2200" b="1" dirty="0" smtClean="0">
                <a:effectLst/>
                <a:cs typeface="B Zar" panose="00000400000000000000" pitchFamily="2" charset="-78"/>
              </a:rPr>
              <a:t>80 درصد </a:t>
            </a:r>
            <a:r>
              <a:rPr lang="fa-IR" sz="2200" b="1" dirty="0">
                <a:effectLst/>
                <a:cs typeface="B Zar" panose="00000400000000000000" pitchFamily="2" charset="-78"/>
              </a:rPr>
              <a:t>خاك را مواد معدنی حاصل از هوازدگی سنگ ها </a:t>
            </a:r>
            <a:endParaRPr lang="fa-IR" sz="2200" b="1" dirty="0" smtClean="0">
              <a:effectLst/>
              <a:cs typeface="B Zar" panose="00000400000000000000" pitchFamily="2" charset="-78"/>
            </a:endParaRPr>
          </a:p>
          <a:p>
            <a:pPr algn="r"/>
            <a:r>
              <a:rPr lang="fa-IR" sz="2200" b="1" dirty="0" smtClean="0">
                <a:effectLst/>
                <a:cs typeface="B Zar" panose="00000400000000000000" pitchFamily="2" charset="-78"/>
              </a:rPr>
              <a:t>تشكیل </a:t>
            </a:r>
            <a:r>
              <a:rPr lang="fa-IR" sz="2200" b="1" dirty="0">
                <a:effectLst/>
                <a:cs typeface="B Zar" panose="00000400000000000000" pitchFamily="2" charset="-78"/>
              </a:rPr>
              <a:t>می دهد. </a:t>
            </a:r>
            <a:endParaRPr lang="fa-IR" sz="2200" b="1" dirty="0" smtClean="0">
              <a:effectLst/>
              <a:cs typeface="B Zar" panose="00000400000000000000" pitchFamily="2" charset="-78"/>
            </a:endParaRPr>
          </a:p>
          <a:p>
            <a:pPr algn="r"/>
            <a:r>
              <a:rPr lang="fa-IR" sz="2200" b="1" dirty="0" smtClean="0">
                <a:effectLst/>
                <a:cs typeface="B Zar" panose="00000400000000000000" pitchFamily="2" charset="-78"/>
              </a:rPr>
              <a:t>ذرات </a:t>
            </a:r>
            <a:r>
              <a:rPr lang="fa-IR" sz="2200" b="1" dirty="0">
                <a:effectLst/>
                <a:cs typeface="B Zar" panose="00000400000000000000" pitchFamily="2" charset="-78"/>
              </a:rPr>
              <a:t>ماسه و رس و تركیبات عناصری چون پتاسیم ، فسفر و نیتروژن مهمترین مواد معدنی موجود در خاك اند</a:t>
            </a:r>
            <a:r>
              <a:rPr lang="fa-IR" sz="2200" b="1" dirty="0" smtClean="0">
                <a:effectLst/>
                <a:cs typeface="B Zar" panose="00000400000000000000" pitchFamily="2" charset="-78"/>
              </a:rPr>
              <a:t>.</a:t>
            </a:r>
            <a:endParaRPr lang="fa-IR" sz="2200" b="1" dirty="0">
              <a:effectLst/>
              <a:cs typeface="B Zar" panose="00000400000000000000" pitchFamily="2" charset="-78"/>
            </a:endParaRPr>
          </a:p>
          <a:p>
            <a:pPr algn="just"/>
            <a:r>
              <a:rPr lang="fa-IR" sz="2200" b="1" dirty="0" smtClean="0">
                <a:effectLst/>
                <a:cs typeface="B Zar" panose="00000400000000000000" pitchFamily="2" charset="-78"/>
              </a:rPr>
              <a:t>برای </a:t>
            </a:r>
            <a:r>
              <a:rPr lang="fa-IR" sz="2200" b="1" dirty="0">
                <a:effectLst/>
                <a:cs typeface="B Zar" panose="00000400000000000000" pitchFamily="2" charset="-78"/>
              </a:rPr>
              <a:t>تشكیل </a:t>
            </a:r>
            <a:r>
              <a:rPr lang="fa-IR" sz="2200" b="1" dirty="0" smtClean="0">
                <a:effectLst/>
                <a:cs typeface="B Zar" panose="00000400000000000000" pitchFamily="2" charset="-78"/>
              </a:rPr>
              <a:t>خاك، هوازدگی </a:t>
            </a:r>
            <a:r>
              <a:rPr lang="fa-IR" sz="2200" b="1" dirty="0">
                <a:effectLst/>
                <a:cs typeface="B Zar" panose="00000400000000000000" pitchFamily="2" charset="-78"/>
              </a:rPr>
              <a:t>فیزیكی و شیمیایی هر دو </a:t>
            </a:r>
            <a:r>
              <a:rPr lang="fa-IR" sz="2200" b="1" dirty="0" smtClean="0">
                <a:effectLst/>
                <a:cs typeface="B Zar" panose="00000400000000000000" pitchFamily="2" charset="-78"/>
              </a:rPr>
              <a:t>مؤثرند</a:t>
            </a:r>
            <a:r>
              <a:rPr lang="fa-IR" sz="2200" b="1" dirty="0">
                <a:effectLst/>
                <a:cs typeface="B Zar" panose="00000400000000000000" pitchFamily="2" charset="-78"/>
              </a:rPr>
              <a:t>. سرعت تشكیل خاك به نوع آب و هوای هر محل بستگی </a:t>
            </a:r>
            <a:endParaRPr lang="fa-IR" sz="2200" b="1" dirty="0" smtClean="0">
              <a:effectLst/>
              <a:cs typeface="B Zar" panose="00000400000000000000" pitchFamily="2" charset="-78"/>
            </a:endParaRPr>
          </a:p>
          <a:p>
            <a:pPr algn="just"/>
            <a:r>
              <a:rPr lang="fa-IR" sz="2200" b="1" dirty="0" smtClean="0">
                <a:effectLst/>
                <a:cs typeface="B Zar" panose="00000400000000000000" pitchFamily="2" charset="-78"/>
              </a:rPr>
              <a:t>دارد</a:t>
            </a:r>
            <a:r>
              <a:rPr lang="fa-IR" sz="2200" b="1" dirty="0">
                <a:effectLst/>
                <a:cs typeface="B Zar" panose="00000400000000000000" pitchFamily="2" charset="-78"/>
              </a:rPr>
              <a:t>. در </a:t>
            </a:r>
            <a:r>
              <a:rPr lang="fa-IR" sz="2200" b="1" dirty="0" smtClean="0">
                <a:effectLst/>
                <a:cs typeface="B Zar" panose="00000400000000000000" pitchFamily="2" charset="-78"/>
              </a:rPr>
              <a:t>بیابان،‌ سرعت </a:t>
            </a:r>
            <a:r>
              <a:rPr lang="fa-IR" sz="2200" b="1" dirty="0">
                <a:effectLst/>
                <a:cs typeface="B Zar" panose="00000400000000000000" pitchFamily="2" charset="-78"/>
              </a:rPr>
              <a:t>تشكیل خاك كم و در آب و هوای گرم و مرطوب زیاد است. به غیر از آب و هوا</a:t>
            </a:r>
            <a:r>
              <a:rPr lang="fa-IR" sz="2200" b="1" dirty="0" smtClean="0">
                <a:effectLst/>
                <a:cs typeface="B Zar" panose="00000400000000000000" pitchFamily="2" charset="-78"/>
              </a:rPr>
              <a:t>، نوع </a:t>
            </a:r>
            <a:r>
              <a:rPr lang="fa-IR" sz="2200" b="1" dirty="0">
                <a:effectLst/>
                <a:cs typeface="B Zar" panose="00000400000000000000" pitchFamily="2" charset="-78"/>
              </a:rPr>
              <a:t>سنگ های </a:t>
            </a:r>
            <a:endParaRPr lang="fa-IR" sz="2200" b="1" dirty="0" smtClean="0">
              <a:effectLst/>
              <a:cs typeface="B Zar" panose="00000400000000000000" pitchFamily="2" charset="-78"/>
            </a:endParaRPr>
          </a:p>
          <a:p>
            <a:pPr algn="just"/>
            <a:r>
              <a:rPr lang="fa-IR" sz="2200" b="1" dirty="0" smtClean="0">
                <a:effectLst/>
                <a:cs typeface="B Zar" panose="00000400000000000000" pitchFamily="2" charset="-78"/>
              </a:rPr>
              <a:t>محل، زمان، </a:t>
            </a:r>
            <a:r>
              <a:rPr lang="fa-IR" sz="2200" b="1" dirty="0">
                <a:effectLst/>
                <a:cs typeface="B Zar" panose="00000400000000000000" pitchFamily="2" charset="-78"/>
              </a:rPr>
              <a:t>شكل </a:t>
            </a:r>
            <a:r>
              <a:rPr lang="fa-IR" sz="2200" b="1" dirty="0" smtClean="0">
                <a:effectLst/>
                <a:cs typeface="B Zar" panose="00000400000000000000" pitchFamily="2" charset="-78"/>
              </a:rPr>
              <a:t>ناهمواری </a:t>
            </a:r>
            <a:r>
              <a:rPr lang="fa-IR" sz="2200" b="1" dirty="0">
                <a:effectLst/>
                <a:cs typeface="B Zar" panose="00000400000000000000" pitchFamily="2" charset="-78"/>
              </a:rPr>
              <a:t>ها و نوع جانداران هر منطقه هم بر روی میزان تشكیل خاك موثرند.</a:t>
            </a:r>
          </a:p>
        </p:txBody>
      </p:sp>
    </p:spTree>
    <p:extLst>
      <p:ext uri="{BB962C8B-B14F-4D97-AF65-F5344CB8AC3E}">
        <p14:creationId xmlns:p14="http://schemas.microsoft.com/office/powerpoint/2010/main" val="32820601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3"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3)">
                                      <p:cBhvr>
                                        <p:cTn id="7" dur="2000"/>
                                        <p:tgtEl>
                                          <p:spTgt spid="3">
                                            <p:txEl>
                                              <p:pRg st="0" end="0"/>
                                            </p:txEl>
                                          </p:spTgt>
                                        </p:tgtEl>
                                      </p:cBhvr>
                                    </p:animEffect>
                                  </p:childTnLst>
                                </p:cTn>
                              </p:par>
                              <p:par>
                                <p:cTn id="8" presetID="21" presetClass="entr" presetSubtype="3"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3)">
                                      <p:cBhvr>
                                        <p:cTn id="10" dur="2000"/>
                                        <p:tgtEl>
                                          <p:spTgt spid="3">
                                            <p:txEl>
                                              <p:pRg st="1" end="1"/>
                                            </p:txEl>
                                          </p:spTgt>
                                        </p:tgtEl>
                                      </p:cBhvr>
                                    </p:animEffect>
                                  </p:childTnLst>
                                </p:cTn>
                              </p:par>
                              <p:par>
                                <p:cTn id="11" presetID="21" presetClass="entr" presetSubtype="3"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3)">
                                      <p:cBhvr>
                                        <p:cTn id="13" dur="2000"/>
                                        <p:tgtEl>
                                          <p:spTgt spid="3">
                                            <p:txEl>
                                              <p:pRg st="2" end="2"/>
                                            </p:txEl>
                                          </p:spTgt>
                                        </p:tgtEl>
                                      </p:cBhvr>
                                    </p:animEffect>
                                  </p:childTnLst>
                                </p:cTn>
                              </p:par>
                              <p:par>
                                <p:cTn id="14" presetID="21" presetClass="entr" presetSubtype="3"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3)">
                                      <p:cBhvr>
                                        <p:cTn id="16" dur="2000"/>
                                        <p:tgtEl>
                                          <p:spTgt spid="3">
                                            <p:txEl>
                                              <p:pRg st="3" end="3"/>
                                            </p:txEl>
                                          </p:spTgt>
                                        </p:tgtEl>
                                      </p:cBhvr>
                                    </p:animEffect>
                                  </p:childTnLst>
                                </p:cTn>
                              </p:par>
                              <p:par>
                                <p:cTn id="17" presetID="21" presetClass="entr" presetSubtype="3"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heel(3)">
                                      <p:cBhvr>
                                        <p:cTn id="19" dur="2000"/>
                                        <p:tgtEl>
                                          <p:spTgt spid="3">
                                            <p:txEl>
                                              <p:pRg st="4" end="4"/>
                                            </p:txEl>
                                          </p:spTgt>
                                        </p:tgtEl>
                                      </p:cBhvr>
                                    </p:animEffect>
                                  </p:childTnLst>
                                </p:cTn>
                              </p:par>
                              <p:par>
                                <p:cTn id="20" presetID="21" presetClass="entr" presetSubtype="3"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3)">
                                      <p:cBhvr>
                                        <p:cTn id="22" dur="2000"/>
                                        <p:tgtEl>
                                          <p:spTgt spid="3">
                                            <p:txEl>
                                              <p:pRg st="5" end="5"/>
                                            </p:txEl>
                                          </p:spTgt>
                                        </p:tgtEl>
                                      </p:cBhvr>
                                    </p:animEffect>
                                  </p:childTnLst>
                                </p:cTn>
                              </p:par>
                              <p:par>
                                <p:cTn id="23" presetID="21" presetClass="entr" presetSubtype="3"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heel(3)">
                                      <p:cBhvr>
                                        <p:cTn id="25" dur="2000"/>
                                        <p:tgtEl>
                                          <p:spTgt spid="3">
                                            <p:txEl>
                                              <p:pRg st="6" end="6"/>
                                            </p:txEl>
                                          </p:spTgt>
                                        </p:tgtEl>
                                      </p:cBhvr>
                                    </p:animEffect>
                                  </p:childTnLst>
                                </p:cTn>
                              </p:par>
                              <p:par>
                                <p:cTn id="26" presetID="21" presetClass="entr" presetSubtype="3"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wheel(3)">
                                      <p:cBhvr>
                                        <p:cTn id="28" dur="2000"/>
                                        <p:tgtEl>
                                          <p:spTgt spid="3">
                                            <p:txEl>
                                              <p:pRg st="7" end="7"/>
                                            </p:txEl>
                                          </p:spTgt>
                                        </p:tgtEl>
                                      </p:cBhvr>
                                    </p:animEffect>
                                  </p:childTnLst>
                                </p:cTn>
                              </p:par>
                              <p:par>
                                <p:cTn id="29" presetID="21" presetClass="entr" presetSubtype="3"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wheel(3)">
                                      <p:cBhvr>
                                        <p:cTn id="31" dur="2000"/>
                                        <p:tgtEl>
                                          <p:spTgt spid="3">
                                            <p:txEl>
                                              <p:pRg st="8" end="8"/>
                                            </p:txEl>
                                          </p:spTgt>
                                        </p:tgtEl>
                                      </p:cBhvr>
                                    </p:animEffect>
                                  </p:childTnLst>
                                </p:cTn>
                              </p:par>
                              <p:par>
                                <p:cTn id="32" presetID="21" presetClass="entr" presetSubtype="3" fill="hold"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wheel(3)">
                                      <p:cBhvr>
                                        <p:cTn id="34" dur="2000"/>
                                        <p:tgtEl>
                                          <p:spTgt spid="3">
                                            <p:txEl>
                                              <p:pRg st="9" end="9"/>
                                            </p:txEl>
                                          </p:spTgt>
                                        </p:tgtEl>
                                      </p:cBhvr>
                                    </p:animEffect>
                                  </p:childTnLst>
                                </p:cTn>
                              </p:par>
                              <p:par>
                                <p:cTn id="35" presetID="21" presetClass="entr" presetSubtype="3"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wheel(3)">
                                      <p:cBhvr>
                                        <p:cTn id="3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152" y="90153"/>
            <a:ext cx="12003110" cy="6658378"/>
          </a:xfrm>
        </p:spPr>
        <p:txBody>
          <a:bodyPr/>
          <a:lstStyle/>
          <a:p>
            <a:pPr algn="r"/>
            <a:r>
              <a:rPr lang="fa-IR" sz="2800" b="1" dirty="0" smtClean="0">
                <a:solidFill>
                  <a:schemeClr val="accent5"/>
                </a:solidFill>
                <a:effectLst/>
                <a:cs typeface="B Zar" panose="00000400000000000000" pitchFamily="2" charset="-78"/>
              </a:rPr>
              <a:t>تعریف گیاخاک</a:t>
            </a:r>
          </a:p>
          <a:p>
            <a:pPr algn="just"/>
            <a:r>
              <a:rPr lang="fa-IR" sz="2000" b="1" dirty="0">
                <a:effectLst/>
                <a:cs typeface="B Zar" panose="00000400000000000000" pitchFamily="2" charset="-78"/>
              </a:rPr>
              <a:t>بخش آلی خاك را گیاخاك (هوموس) می نامند. گیاخاك باقیمانده های گیاهان و اجساد جانوران پس از مرگ آن هاست به طوری </a:t>
            </a:r>
            <a:endParaRPr lang="fa-IR" sz="2000" b="1" dirty="0" smtClean="0">
              <a:effectLst/>
              <a:cs typeface="B Zar" panose="00000400000000000000" pitchFamily="2" charset="-78"/>
            </a:endParaRPr>
          </a:p>
          <a:p>
            <a:pPr algn="just"/>
            <a:r>
              <a:rPr lang="fa-IR" sz="2000" b="1" dirty="0" smtClean="0">
                <a:effectLst/>
                <a:cs typeface="B Zar" panose="00000400000000000000" pitchFamily="2" charset="-78"/>
              </a:rPr>
              <a:t>كه </a:t>
            </a:r>
            <a:r>
              <a:rPr lang="fa-IR" sz="2000" b="1" dirty="0">
                <a:effectLst/>
                <a:cs typeface="B Zar" panose="00000400000000000000" pitchFamily="2" charset="-78"/>
              </a:rPr>
              <a:t>دیگر نتوان </a:t>
            </a:r>
            <a:r>
              <a:rPr lang="fa-IR" sz="2000" b="1" dirty="0" smtClean="0">
                <a:effectLst/>
                <a:cs typeface="B Zar" panose="00000400000000000000" pitchFamily="2" charset="-78"/>
              </a:rPr>
              <a:t>نوع گیاه </a:t>
            </a:r>
            <a:r>
              <a:rPr lang="fa-IR" sz="2000" b="1" dirty="0">
                <a:effectLst/>
                <a:cs typeface="B Zar" panose="00000400000000000000" pitchFamily="2" charset="-78"/>
              </a:rPr>
              <a:t>و جانور را تشخیص داد. گیاخاك سبب تیرگی رنگ خاك می شود. علاوه بر این گیاخاك سبب ورود آب </a:t>
            </a:r>
            <a:endParaRPr lang="fa-IR" sz="2000" b="1" dirty="0" smtClean="0">
              <a:effectLst/>
              <a:cs typeface="B Zar" panose="00000400000000000000" pitchFamily="2" charset="-78"/>
            </a:endParaRPr>
          </a:p>
          <a:p>
            <a:pPr algn="just"/>
            <a:r>
              <a:rPr lang="fa-IR" sz="2000" b="1" dirty="0" smtClean="0">
                <a:effectLst/>
                <a:cs typeface="B Zar" panose="00000400000000000000" pitchFamily="2" charset="-78"/>
              </a:rPr>
              <a:t>و </a:t>
            </a:r>
            <a:r>
              <a:rPr lang="fa-IR" sz="2000" b="1" dirty="0">
                <a:effectLst/>
                <a:cs typeface="B Zar" panose="00000400000000000000" pitchFamily="2" charset="-78"/>
              </a:rPr>
              <a:t>هوا به خاك می شود و برخی از مواد مورد نیاز گیاهان را به آن ها می رسانند</a:t>
            </a:r>
            <a:r>
              <a:rPr lang="fa-IR" sz="2000" b="1" dirty="0" smtClean="0">
                <a:effectLst/>
                <a:cs typeface="B Zar" panose="00000400000000000000" pitchFamily="2" charset="-78"/>
              </a:rPr>
              <a:t>.</a:t>
            </a:r>
            <a:endParaRPr lang="fa-IR" b="1" dirty="0" smtClean="0">
              <a:solidFill>
                <a:schemeClr val="accent5"/>
              </a:solidFill>
              <a:effectLst/>
              <a:cs typeface="B Zar" panose="00000400000000000000" pitchFamily="2" charset="-78"/>
            </a:endParaRPr>
          </a:p>
          <a:p>
            <a:pPr algn="just"/>
            <a:r>
              <a:rPr lang="fa-IR" sz="2800" b="1" dirty="0" smtClean="0">
                <a:solidFill>
                  <a:schemeClr val="accent5"/>
                </a:solidFill>
                <a:effectLst/>
                <a:cs typeface="B Zar" panose="00000400000000000000" pitchFamily="2" charset="-78"/>
              </a:rPr>
              <a:t>انواع مهم خاک</a:t>
            </a:r>
          </a:p>
          <a:p>
            <a:pPr algn="just"/>
            <a:r>
              <a:rPr lang="fa-IR" b="1" dirty="0" smtClean="0">
                <a:solidFill>
                  <a:schemeClr val="accent5">
                    <a:lumMod val="60000"/>
                    <a:lumOff val="40000"/>
                  </a:schemeClr>
                </a:solidFill>
                <a:effectLst/>
                <a:cs typeface="B Zar" panose="00000400000000000000" pitchFamily="2" charset="-78"/>
              </a:rPr>
              <a:t>1- خاک کوهستان</a:t>
            </a:r>
            <a:r>
              <a:rPr lang="fa-IR" b="1" dirty="0">
                <a:solidFill>
                  <a:schemeClr val="accent5">
                    <a:lumMod val="60000"/>
                    <a:lumOff val="40000"/>
                  </a:schemeClr>
                </a:solidFill>
                <a:effectLst/>
                <a:cs typeface="B Zar" panose="00000400000000000000" pitchFamily="2" charset="-78"/>
              </a:rPr>
              <a:t>: </a:t>
            </a:r>
            <a:r>
              <a:rPr lang="fa-IR" sz="2000" b="1" dirty="0" smtClean="0">
                <a:effectLst/>
                <a:cs typeface="B Zar" panose="00000400000000000000" pitchFamily="2" charset="-78"/>
              </a:rPr>
              <a:t> </a:t>
            </a:r>
            <a:r>
              <a:rPr lang="fa-IR" sz="2000" b="1" dirty="0">
                <a:effectLst/>
                <a:cs typeface="B Zar" panose="00000400000000000000" pitchFamily="2" charset="-78"/>
              </a:rPr>
              <a:t>خاك كوهستان، معمولاً كم عمق و پر از سنگ </a:t>
            </a:r>
            <a:r>
              <a:rPr lang="fa-IR" sz="2000" b="1" dirty="0" smtClean="0">
                <a:effectLst/>
                <a:cs typeface="B Zar" panose="00000400000000000000" pitchFamily="2" charset="-78"/>
              </a:rPr>
              <a:t>است.</a:t>
            </a:r>
          </a:p>
          <a:p>
            <a:pPr algn="just"/>
            <a:r>
              <a:rPr lang="fa-IR" b="1" dirty="0">
                <a:solidFill>
                  <a:schemeClr val="accent5">
                    <a:lumMod val="60000"/>
                    <a:lumOff val="40000"/>
                  </a:schemeClr>
                </a:solidFill>
                <a:effectLst/>
                <a:cs typeface="B Zar" panose="00000400000000000000" pitchFamily="2" charset="-78"/>
              </a:rPr>
              <a:t>2-خاک جنگل ها: </a:t>
            </a:r>
            <a:r>
              <a:rPr lang="fa-IR" sz="2000" b="1" dirty="0">
                <a:effectLst/>
                <a:cs typeface="B Zar" panose="00000400000000000000" pitchFamily="2" charset="-78"/>
              </a:rPr>
              <a:t>خاك جنگل مناسب كشاورزی نیست چون اسیدی است و در عوض گیاهانی مانند كاج و صنوبر و درختان </a:t>
            </a:r>
          </a:p>
          <a:p>
            <a:pPr algn="just"/>
            <a:r>
              <a:rPr lang="fa-IR" sz="2000" b="1" dirty="0" smtClean="0">
                <a:effectLst/>
                <a:cs typeface="B Zar" panose="00000400000000000000" pitchFamily="2" charset="-78"/>
              </a:rPr>
              <a:t>مشابه </a:t>
            </a:r>
            <a:r>
              <a:rPr lang="fa-IR" sz="2000" b="1" dirty="0">
                <a:effectLst/>
                <a:cs typeface="B Zar" panose="00000400000000000000" pitchFamily="2" charset="-78"/>
              </a:rPr>
              <a:t>كه به كلسیم و منیزیم زیادی نیاز ندارند در آن به خوبی رشد می كنند</a:t>
            </a:r>
            <a:r>
              <a:rPr lang="fa-IR" sz="2000" b="1" dirty="0" smtClean="0">
                <a:effectLst/>
                <a:cs typeface="B Zar" panose="00000400000000000000" pitchFamily="2" charset="-78"/>
              </a:rPr>
              <a:t>.</a:t>
            </a:r>
          </a:p>
          <a:p>
            <a:pPr algn="just"/>
            <a:r>
              <a:rPr lang="fa-IR" b="1" dirty="0">
                <a:solidFill>
                  <a:schemeClr val="accent5">
                    <a:lumMod val="60000"/>
                    <a:lumOff val="40000"/>
                  </a:schemeClr>
                </a:solidFill>
                <a:effectLst/>
                <a:cs typeface="B Zar" panose="00000400000000000000" pitchFamily="2" charset="-78"/>
              </a:rPr>
              <a:t>3-خاک علفزارها: </a:t>
            </a:r>
            <a:r>
              <a:rPr lang="fa-IR" sz="2000" b="1" dirty="0">
                <a:effectLst/>
                <a:cs typeface="B Zar" panose="00000400000000000000" pitchFamily="2" charset="-78"/>
              </a:rPr>
              <a:t>خاك علفزارها، حاصل خیزتر از خاك جنگل است چون مقدار بارندگی در علفزار زیاد </a:t>
            </a:r>
            <a:r>
              <a:rPr lang="fa-IR" sz="2000" b="1" dirty="0" smtClean="0">
                <a:effectLst/>
                <a:cs typeface="B Zar" panose="00000400000000000000" pitchFamily="2" charset="-78"/>
              </a:rPr>
              <a:t>است.</a:t>
            </a:r>
          </a:p>
          <a:p>
            <a:pPr algn="just"/>
            <a:r>
              <a:rPr lang="fa-IR" b="1" dirty="0">
                <a:solidFill>
                  <a:schemeClr val="accent5">
                    <a:lumMod val="60000"/>
                    <a:lumOff val="40000"/>
                  </a:schemeClr>
                </a:solidFill>
                <a:effectLst/>
                <a:cs typeface="B Zar" panose="00000400000000000000" pitchFamily="2" charset="-78"/>
              </a:rPr>
              <a:t>4-خاک بیابان ها: </a:t>
            </a:r>
            <a:r>
              <a:rPr lang="fa-IR" sz="2000" b="1" dirty="0">
                <a:effectLst/>
                <a:cs typeface="B Zar" panose="00000400000000000000" pitchFamily="2" charset="-78"/>
              </a:rPr>
              <a:t>خاك بیابان، از لحاظ دارا بودن املاح غنی تر از سایر خاك ها است، زیرا در این نوع خاك به علت كمی </a:t>
            </a:r>
            <a:endParaRPr lang="fa-IR" sz="2000" b="1" dirty="0" smtClean="0">
              <a:effectLst/>
              <a:cs typeface="B Zar" panose="00000400000000000000" pitchFamily="2" charset="-78"/>
            </a:endParaRPr>
          </a:p>
          <a:p>
            <a:pPr algn="just"/>
            <a:r>
              <a:rPr lang="fa-IR" sz="2000" b="1" dirty="0" smtClean="0">
                <a:effectLst/>
                <a:cs typeface="B Zar" panose="00000400000000000000" pitchFamily="2" charset="-78"/>
              </a:rPr>
              <a:t>رطوبت </a:t>
            </a:r>
            <a:r>
              <a:rPr lang="fa-IR" sz="2000" b="1" dirty="0">
                <a:effectLst/>
                <a:cs typeface="B Zar" panose="00000400000000000000" pitchFamily="2" charset="-78"/>
              </a:rPr>
              <a:t>عمل هوازدگی و حل شدن املاح </a:t>
            </a:r>
            <a:r>
              <a:rPr lang="fa-IR" sz="2000" b="1" dirty="0" smtClean="0">
                <a:effectLst/>
                <a:cs typeface="B Zar" panose="00000400000000000000" pitchFamily="2" charset="-78"/>
              </a:rPr>
              <a:t>زیاد صورت </a:t>
            </a:r>
            <a:r>
              <a:rPr lang="fa-IR" sz="2000" b="1" dirty="0">
                <a:effectLst/>
                <a:cs typeface="B Zar" panose="00000400000000000000" pitchFamily="2" charset="-78"/>
              </a:rPr>
              <a:t>نمی </a:t>
            </a:r>
            <a:r>
              <a:rPr lang="fa-IR" sz="2000" b="1" dirty="0" smtClean="0">
                <a:effectLst/>
                <a:cs typeface="B Zar" panose="00000400000000000000" pitchFamily="2" charset="-78"/>
              </a:rPr>
              <a:t>گیرد.</a:t>
            </a:r>
          </a:p>
        </p:txBody>
      </p:sp>
    </p:spTree>
    <p:extLst>
      <p:ext uri="{BB962C8B-B14F-4D97-AF65-F5344CB8AC3E}">
        <p14:creationId xmlns:p14="http://schemas.microsoft.com/office/powerpoint/2010/main" val="153272062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6" end="6"/>
                                            </p:txEl>
                                          </p:spTgt>
                                        </p:tgtEl>
                                      </p:cBhvr>
                                    </p:animEffect>
                                  </p:childTnLst>
                                </p:cTn>
                              </p:par>
                              <p:par>
                                <p:cTn id="47" presetID="31" presetClass="entr" presetSubtype="0" fill="hold"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7" end="7"/>
                                            </p:txEl>
                                          </p:spTgt>
                                        </p:tgtEl>
                                      </p:cBhvr>
                                    </p:animEffect>
                                  </p:childTnLst>
                                </p:cTn>
                              </p:par>
                              <p:par>
                                <p:cTn id="53" presetID="31" presetClass="entr" presetSubtype="0" fill="hold" nodeType="with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8" end="8"/>
                                            </p:txEl>
                                          </p:spTgt>
                                        </p:tgtEl>
                                      </p:cBhvr>
                                    </p:animEffect>
                                  </p:childTnLst>
                                </p:cTn>
                              </p:par>
                              <p:par>
                                <p:cTn id="59" presetID="31" presetClass="entr" presetSubtype="0" fill="hold" nodeType="with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p:cTn id="61"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2"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63"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64" dur="1000"/>
                                        <p:tgtEl>
                                          <p:spTgt spid="3">
                                            <p:txEl>
                                              <p:pRg st="9" end="9"/>
                                            </p:txEl>
                                          </p:spTgt>
                                        </p:tgtEl>
                                      </p:cBhvr>
                                    </p:animEffect>
                                  </p:childTnLst>
                                </p:cTn>
                              </p:par>
                              <p:par>
                                <p:cTn id="65" presetID="31" presetClass="entr" presetSubtype="0" fill="hold" nodeType="with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p:cTn id="67"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8"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69"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70"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152" y="90152"/>
            <a:ext cx="12003110" cy="6671256"/>
          </a:xfrm>
        </p:spPr>
        <p:txBody>
          <a:bodyPr/>
          <a:lstStyle/>
          <a:p>
            <a:pPr algn="just"/>
            <a:r>
              <a:rPr lang="fa-IR" sz="2800" b="1" dirty="0">
                <a:solidFill>
                  <a:schemeClr val="accent5"/>
                </a:solidFill>
                <a:effectLst/>
                <a:cs typeface="B Zar" panose="00000400000000000000" pitchFamily="2" charset="-78"/>
              </a:rPr>
              <a:t>نفوذپذیری خاک ها</a:t>
            </a:r>
          </a:p>
          <a:p>
            <a:pPr algn="just"/>
            <a:endParaRPr lang="fa-IR" sz="2200" b="1" dirty="0" smtClean="0">
              <a:effectLst/>
              <a:cs typeface="B Zar" panose="00000400000000000000" pitchFamily="2" charset="-78"/>
            </a:endParaRPr>
          </a:p>
          <a:p>
            <a:pPr algn="just"/>
            <a:r>
              <a:rPr lang="fa-IR" b="1" dirty="0" smtClean="0">
                <a:effectLst/>
                <a:cs typeface="B Zar" panose="00000400000000000000" pitchFamily="2" charset="-78"/>
              </a:rPr>
              <a:t>هر </a:t>
            </a:r>
            <a:r>
              <a:rPr lang="fa-IR" b="1" dirty="0">
                <a:effectLst/>
                <a:cs typeface="B Zar" panose="00000400000000000000" pitchFamily="2" charset="-78"/>
              </a:rPr>
              <a:t>چه فضای خالی بین ذرات خاك بیش تر باشد می گویند درجه تخلخل خاك زیادتر است. مثلاً خاكی كه </a:t>
            </a:r>
            <a:endParaRPr lang="fa-IR" b="1" dirty="0" smtClean="0">
              <a:effectLst/>
              <a:cs typeface="B Zar" panose="00000400000000000000" pitchFamily="2" charset="-78"/>
            </a:endParaRPr>
          </a:p>
          <a:p>
            <a:pPr algn="just"/>
            <a:r>
              <a:rPr lang="fa-IR" b="1" dirty="0" smtClean="0">
                <a:effectLst/>
                <a:cs typeface="B Zar" panose="00000400000000000000" pitchFamily="2" charset="-78"/>
              </a:rPr>
              <a:t>مقدار </a:t>
            </a:r>
            <a:r>
              <a:rPr lang="fa-IR" b="1" dirty="0">
                <a:effectLst/>
                <a:cs typeface="B Zar" panose="00000400000000000000" pitchFamily="2" charset="-78"/>
              </a:rPr>
              <a:t>ذرات </a:t>
            </a:r>
            <a:r>
              <a:rPr lang="fa-IR" b="1" dirty="0" smtClean="0">
                <a:effectLst/>
                <a:cs typeface="B Zar" panose="00000400000000000000" pitchFamily="2" charset="-78"/>
              </a:rPr>
              <a:t>ماسه </a:t>
            </a:r>
            <a:r>
              <a:rPr lang="fa-IR" b="1" dirty="0">
                <a:effectLst/>
                <a:cs typeface="B Zar" panose="00000400000000000000" pitchFamily="2" charset="-78"/>
              </a:rPr>
              <a:t>آن </a:t>
            </a:r>
            <a:r>
              <a:rPr lang="fa-IR" b="1" dirty="0" smtClean="0">
                <a:effectLst/>
                <a:cs typeface="B Zar" panose="00000400000000000000" pitchFamily="2" charset="-78"/>
              </a:rPr>
              <a:t>زیاد </a:t>
            </a:r>
            <a:r>
              <a:rPr lang="fa-IR" b="1" dirty="0">
                <a:effectLst/>
                <a:cs typeface="B Zar" panose="00000400000000000000" pitchFamily="2" charset="-78"/>
              </a:rPr>
              <a:t>باشد، فضاهای خالی بین ذرات خاك هم زیادتر و در نتیجه آب بیش تری در این </a:t>
            </a:r>
            <a:endParaRPr lang="fa-IR" b="1" dirty="0" smtClean="0">
              <a:effectLst/>
              <a:cs typeface="B Zar" panose="00000400000000000000" pitchFamily="2" charset="-78"/>
            </a:endParaRPr>
          </a:p>
          <a:p>
            <a:pPr algn="just"/>
            <a:r>
              <a:rPr lang="fa-IR" b="1" dirty="0" smtClean="0">
                <a:effectLst/>
                <a:cs typeface="B Zar" panose="00000400000000000000" pitchFamily="2" charset="-78"/>
              </a:rPr>
              <a:t>گونه </a:t>
            </a:r>
            <a:r>
              <a:rPr lang="fa-IR" b="1" dirty="0">
                <a:effectLst/>
                <a:cs typeface="B Zar" panose="00000400000000000000" pitchFamily="2" charset="-78"/>
              </a:rPr>
              <a:t>خاك ها جای می </a:t>
            </a:r>
            <a:r>
              <a:rPr lang="fa-IR" b="1" dirty="0" smtClean="0">
                <a:effectLst/>
                <a:cs typeface="B Zar" panose="00000400000000000000" pitchFamily="2" charset="-78"/>
              </a:rPr>
              <a:t>گیرد.خاك </a:t>
            </a:r>
            <a:r>
              <a:rPr lang="fa-IR" b="1" dirty="0">
                <a:effectLst/>
                <a:cs typeface="B Zar" panose="00000400000000000000" pitchFamily="2" charset="-78"/>
              </a:rPr>
              <a:t>مناسب برای كشاورزی یا گلدان باید به طور مساوی از ذرات ماسه ، رس و </a:t>
            </a:r>
            <a:endParaRPr lang="fa-IR" b="1" dirty="0" smtClean="0">
              <a:effectLst/>
              <a:cs typeface="B Zar" panose="00000400000000000000" pitchFamily="2" charset="-78"/>
            </a:endParaRPr>
          </a:p>
          <a:p>
            <a:pPr algn="just"/>
            <a:r>
              <a:rPr lang="fa-IR" b="1" dirty="0" smtClean="0">
                <a:effectLst/>
                <a:cs typeface="B Zar" panose="00000400000000000000" pitchFamily="2" charset="-78"/>
              </a:rPr>
              <a:t>گیاخاك </a:t>
            </a:r>
            <a:r>
              <a:rPr lang="fa-IR" b="1" dirty="0">
                <a:effectLst/>
                <a:cs typeface="B Zar" panose="00000400000000000000" pitchFamily="2" charset="-78"/>
              </a:rPr>
              <a:t>تشكیل شده باشد كه هم </a:t>
            </a:r>
            <a:r>
              <a:rPr lang="fa-IR" b="1" dirty="0" smtClean="0">
                <a:effectLst/>
                <a:cs typeface="B Zar" panose="00000400000000000000" pitchFamily="2" charset="-78"/>
              </a:rPr>
              <a:t>آب </a:t>
            </a:r>
            <a:r>
              <a:rPr lang="fa-IR" b="1" dirty="0">
                <a:effectLst/>
                <a:cs typeface="B Zar" panose="00000400000000000000" pitchFamily="2" charset="-78"/>
              </a:rPr>
              <a:t>و هوا به </a:t>
            </a:r>
            <a:r>
              <a:rPr lang="fa-IR" b="1" dirty="0" smtClean="0">
                <a:effectLst/>
                <a:cs typeface="B Zar" panose="00000400000000000000" pitchFamily="2" charset="-78"/>
              </a:rPr>
              <a:t>راحتی </a:t>
            </a:r>
            <a:r>
              <a:rPr lang="fa-IR" b="1" dirty="0">
                <a:effectLst/>
                <a:cs typeface="B Zar" panose="00000400000000000000" pitchFamily="2" charset="-78"/>
              </a:rPr>
              <a:t>در آن جای گیرند و مواد آلی و معدنی مورد نیاز گیاه </a:t>
            </a:r>
            <a:endParaRPr lang="fa-IR" b="1" dirty="0" smtClean="0">
              <a:effectLst/>
              <a:cs typeface="B Zar" panose="00000400000000000000" pitchFamily="2" charset="-78"/>
            </a:endParaRPr>
          </a:p>
          <a:p>
            <a:pPr algn="just"/>
            <a:r>
              <a:rPr lang="fa-IR" b="1" dirty="0" smtClean="0">
                <a:effectLst/>
                <a:cs typeface="B Zar" panose="00000400000000000000" pitchFamily="2" charset="-78"/>
              </a:rPr>
              <a:t>هم </a:t>
            </a:r>
            <a:r>
              <a:rPr lang="fa-IR" b="1" dirty="0">
                <a:effectLst/>
                <a:cs typeface="B Zar" panose="00000400000000000000" pitchFamily="2" charset="-78"/>
              </a:rPr>
              <a:t>به آسانی در دسترس باشد. </a:t>
            </a:r>
          </a:p>
        </p:txBody>
      </p:sp>
    </p:spTree>
    <p:extLst>
      <p:ext uri="{BB962C8B-B14F-4D97-AF65-F5344CB8AC3E}">
        <p14:creationId xmlns:p14="http://schemas.microsoft.com/office/powerpoint/2010/main" val="25098676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6"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6"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6"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6"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152" y="90152"/>
            <a:ext cx="12003110" cy="6658378"/>
          </a:xfrm>
        </p:spPr>
        <p:txBody>
          <a:bodyPr>
            <a:normAutofit/>
          </a:bodyPr>
          <a:lstStyle/>
          <a:p>
            <a:pPr algn="r"/>
            <a:r>
              <a:rPr lang="fa-IR" sz="2800" b="1" dirty="0">
                <a:solidFill>
                  <a:schemeClr val="accent5"/>
                </a:solidFill>
                <a:effectLst/>
                <a:cs typeface="B Zar" panose="00000400000000000000" pitchFamily="2" charset="-78"/>
              </a:rPr>
              <a:t>نكات آموزشي و فعاليت هاي </a:t>
            </a:r>
            <a:r>
              <a:rPr lang="fa-IR" sz="2800" b="1" dirty="0" smtClean="0">
                <a:solidFill>
                  <a:schemeClr val="accent5"/>
                </a:solidFill>
                <a:effectLst/>
                <a:cs typeface="B Zar" panose="00000400000000000000" pitchFamily="2" charset="-78"/>
              </a:rPr>
              <a:t>پيشنهادي درس 7</a:t>
            </a:r>
          </a:p>
          <a:p>
            <a:pPr algn="r"/>
            <a:r>
              <a:rPr lang="fa-IR" b="1" dirty="0" smtClean="0">
                <a:effectLst/>
                <a:cs typeface="B Zar" panose="00000400000000000000" pitchFamily="2" charset="-78"/>
              </a:rPr>
              <a:t>1-در </a:t>
            </a:r>
            <a:r>
              <a:rPr lang="fa-IR" b="1" dirty="0">
                <a:effectLst/>
                <a:cs typeface="B Zar" panose="00000400000000000000" pitchFamily="2" charset="-78"/>
              </a:rPr>
              <a:t>كارخانه هاي مختلف از سنگ مواد گوناگوني درست مي </a:t>
            </a:r>
            <a:r>
              <a:rPr lang="fa-IR" b="1" dirty="0" smtClean="0">
                <a:effectLst/>
                <a:cs typeface="B Zar" panose="00000400000000000000" pitchFamily="2" charset="-78"/>
              </a:rPr>
              <a:t>كنند.</a:t>
            </a:r>
            <a:r>
              <a:rPr lang="fa-IR" sz="2000" b="1" dirty="0" smtClean="0">
                <a:effectLst/>
                <a:cs typeface="B Zar" panose="00000400000000000000" pitchFamily="2" charset="-78"/>
              </a:rPr>
              <a:t>توجه داشته باشيد </a:t>
            </a:r>
            <a:r>
              <a:rPr lang="fa-IR" sz="2000" b="1" dirty="0">
                <a:effectLst/>
                <a:cs typeface="B Zar" panose="00000400000000000000" pitchFamily="2" charset="-78"/>
              </a:rPr>
              <a:t>كه فقط </a:t>
            </a:r>
            <a:r>
              <a:rPr lang="fa-IR" sz="2000" b="1" dirty="0" smtClean="0">
                <a:effectLst/>
                <a:cs typeface="B Zar" panose="00000400000000000000" pitchFamily="2" charset="-78"/>
              </a:rPr>
              <a:t>اشاره به </a:t>
            </a:r>
            <a:r>
              <a:rPr lang="fa-IR" sz="2000" b="1" dirty="0">
                <a:effectLst/>
                <a:cs typeface="B Zar" panose="00000400000000000000" pitchFamily="2" charset="-78"/>
              </a:rPr>
              <a:t>مراحل كلي، </a:t>
            </a:r>
            <a:endParaRPr lang="fa-IR" sz="2000" b="1" dirty="0" smtClean="0">
              <a:effectLst/>
              <a:cs typeface="B Zar" panose="00000400000000000000" pitchFamily="2" charset="-78"/>
            </a:endParaRPr>
          </a:p>
          <a:p>
            <a:pPr algn="r"/>
            <a:r>
              <a:rPr lang="fa-IR" sz="2000" b="1" dirty="0" smtClean="0">
                <a:effectLst/>
                <a:cs typeface="B Zar" panose="00000400000000000000" pitchFamily="2" charset="-78"/>
              </a:rPr>
              <a:t>مثل </a:t>
            </a:r>
            <a:r>
              <a:rPr lang="fa-IR" sz="2000" b="1" dirty="0">
                <a:effectLst/>
                <a:cs typeface="B Zar" panose="00000400000000000000" pitchFamily="2" charset="-78"/>
              </a:rPr>
              <a:t>استخراج </a:t>
            </a:r>
            <a:r>
              <a:rPr lang="fa-IR" sz="2000" b="1" dirty="0" smtClean="0">
                <a:effectLst/>
                <a:cs typeface="B Zar" panose="00000400000000000000" pitchFamily="2" charset="-78"/>
              </a:rPr>
              <a:t>معدن</a:t>
            </a:r>
            <a:r>
              <a:rPr lang="fa-IR" sz="2000" b="1" dirty="0">
                <a:effectLst/>
                <a:cs typeface="B Zar" panose="00000400000000000000" pitchFamily="2" charset="-78"/>
              </a:rPr>
              <a:t>، </a:t>
            </a:r>
            <a:r>
              <a:rPr lang="fa-IR" sz="2000" b="1" dirty="0" smtClean="0">
                <a:effectLst/>
                <a:cs typeface="B Zar" panose="00000400000000000000" pitchFamily="2" charset="-78"/>
              </a:rPr>
              <a:t>حمل </a:t>
            </a:r>
            <a:r>
              <a:rPr lang="fa-IR" sz="2000" b="1" dirty="0">
                <a:effectLst/>
                <a:cs typeface="B Zar" panose="00000400000000000000" pitchFamily="2" charset="-78"/>
              </a:rPr>
              <a:t>مواد، تغيير </a:t>
            </a:r>
            <a:r>
              <a:rPr lang="fa-IR" sz="2000" b="1" dirty="0" smtClean="0">
                <a:effectLst/>
                <a:cs typeface="B Zar" panose="00000400000000000000" pitchFamily="2" charset="-78"/>
              </a:rPr>
              <a:t>مواد و محصول كافي است</a:t>
            </a:r>
            <a:r>
              <a:rPr lang="fa-IR" sz="2000" b="1" dirty="0">
                <a:effectLst/>
                <a:cs typeface="B Zar" panose="00000400000000000000" pitchFamily="2" charset="-78"/>
              </a:rPr>
              <a:t>. ممكن است برخي از دانش آموزان به مراحلي مانند جداسازي، </a:t>
            </a:r>
            <a:endParaRPr lang="fa-IR" sz="2000" b="1" dirty="0" smtClean="0">
              <a:effectLst/>
              <a:cs typeface="B Zar" panose="00000400000000000000" pitchFamily="2" charset="-78"/>
            </a:endParaRPr>
          </a:p>
          <a:p>
            <a:pPr algn="r"/>
            <a:r>
              <a:rPr lang="fa-IR" sz="2000" b="1" dirty="0" smtClean="0">
                <a:effectLst/>
                <a:cs typeface="B Zar" panose="00000400000000000000" pitchFamily="2" charset="-78"/>
              </a:rPr>
              <a:t>ذوب</a:t>
            </a:r>
            <a:r>
              <a:rPr lang="fa-IR" sz="2000" b="1" dirty="0">
                <a:effectLst/>
                <a:cs typeface="B Zar" panose="00000400000000000000" pitchFamily="2" charset="-78"/>
              </a:rPr>
              <a:t>، قالب </a:t>
            </a:r>
            <a:r>
              <a:rPr lang="fa-IR" sz="2000" b="1" dirty="0" smtClean="0">
                <a:effectLst/>
                <a:cs typeface="B Zar" panose="00000400000000000000" pitchFamily="2" charset="-78"/>
              </a:rPr>
              <a:t>گيري و </a:t>
            </a:r>
            <a:r>
              <a:rPr lang="fa-IR" sz="2000" b="1" dirty="0">
                <a:effectLst/>
                <a:cs typeface="B Zar" panose="00000400000000000000" pitchFamily="2" charset="-78"/>
              </a:rPr>
              <a:t>... اشاره </a:t>
            </a:r>
            <a:r>
              <a:rPr lang="fa-IR" sz="2000" b="1" dirty="0" smtClean="0">
                <a:effectLst/>
                <a:cs typeface="B Zar" panose="00000400000000000000" pitchFamily="2" charset="-78"/>
              </a:rPr>
              <a:t>كنند.بايد </a:t>
            </a:r>
            <a:r>
              <a:rPr lang="fa-IR" sz="2000" b="1" dirty="0">
                <a:effectLst/>
                <a:cs typeface="B Zar" panose="00000400000000000000" pitchFamily="2" charset="-78"/>
              </a:rPr>
              <a:t>توجه داشته باشيد موادي مانند سيمان، آهك، گچ، آهن و ... همگي از سنگ به دست مي </a:t>
            </a:r>
            <a:r>
              <a:rPr lang="fa-IR" sz="2000" b="1" dirty="0" smtClean="0">
                <a:effectLst/>
                <a:cs typeface="B Zar" panose="00000400000000000000" pitchFamily="2" charset="-78"/>
              </a:rPr>
              <a:t>آيند </a:t>
            </a:r>
          </a:p>
          <a:p>
            <a:pPr algn="r"/>
            <a:r>
              <a:rPr lang="fa-IR" sz="2000" b="1" dirty="0" smtClean="0">
                <a:effectLst/>
                <a:cs typeface="B Zar" panose="00000400000000000000" pitchFamily="2" charset="-78"/>
              </a:rPr>
              <a:t>انتظار </a:t>
            </a:r>
            <a:r>
              <a:rPr lang="fa-IR" sz="2000" b="1" dirty="0">
                <a:effectLst/>
                <a:cs typeface="B Zar" panose="00000400000000000000" pitchFamily="2" charset="-78"/>
              </a:rPr>
              <a:t>مي </a:t>
            </a:r>
            <a:r>
              <a:rPr lang="fa-IR" sz="2000" b="1" dirty="0" smtClean="0">
                <a:effectLst/>
                <a:cs typeface="B Zar" panose="00000400000000000000" pitchFamily="2" charset="-78"/>
              </a:rPr>
              <a:t>رود بيشتر دانش </a:t>
            </a:r>
            <a:r>
              <a:rPr lang="fa-IR" sz="2000" b="1" dirty="0">
                <a:effectLst/>
                <a:cs typeface="B Zar" panose="00000400000000000000" pitchFamily="2" charset="-78"/>
              </a:rPr>
              <a:t>آموزان به اين مواد اشاره كنند</a:t>
            </a:r>
            <a:r>
              <a:rPr lang="fa-IR" sz="2000" b="1" dirty="0" smtClean="0">
                <a:effectLst/>
                <a:cs typeface="B Zar" panose="00000400000000000000" pitchFamily="2" charset="-78"/>
              </a:rPr>
              <a:t>.</a:t>
            </a:r>
          </a:p>
          <a:p>
            <a:pPr algn="r"/>
            <a:r>
              <a:rPr lang="fa-IR" b="1" dirty="0" smtClean="0">
                <a:effectLst/>
                <a:cs typeface="B Zar" panose="00000400000000000000" pitchFamily="2" charset="-78"/>
              </a:rPr>
              <a:t>2-سنگ </a:t>
            </a:r>
            <a:r>
              <a:rPr lang="fa-IR" b="1" dirty="0">
                <a:effectLst/>
                <a:cs typeface="B Zar" panose="00000400000000000000" pitchFamily="2" charset="-78"/>
              </a:rPr>
              <a:t>هاي زمين ما هميشه در حال تغييرند. </a:t>
            </a:r>
            <a:r>
              <a:rPr lang="fa-IR" sz="2000" b="1" dirty="0">
                <a:effectLst/>
                <a:cs typeface="B Zar" panose="00000400000000000000" pitchFamily="2" charset="-78"/>
              </a:rPr>
              <a:t>هوا، آب، نيروي جاذبه، امواج، باد، يخ همگي بر </a:t>
            </a:r>
            <a:r>
              <a:rPr lang="fa-IR" sz="2000" b="1" dirty="0" smtClean="0">
                <a:effectLst/>
                <a:cs typeface="B Zar" panose="00000400000000000000" pitchFamily="2" charset="-78"/>
              </a:rPr>
              <a:t>تغييرات طبيعي </a:t>
            </a:r>
            <a:r>
              <a:rPr lang="fa-IR" sz="2000" b="1" dirty="0">
                <a:effectLst/>
                <a:cs typeface="B Zar" panose="00000400000000000000" pitchFamily="2" charset="-78"/>
              </a:rPr>
              <a:t>سنگ ها </a:t>
            </a:r>
            <a:endParaRPr lang="fa-IR" sz="2000" b="1" dirty="0" smtClean="0">
              <a:effectLst/>
              <a:cs typeface="B Zar" panose="00000400000000000000" pitchFamily="2" charset="-78"/>
            </a:endParaRPr>
          </a:p>
          <a:p>
            <a:pPr algn="r"/>
            <a:r>
              <a:rPr lang="fa-IR" sz="2000" b="1" dirty="0" smtClean="0">
                <a:effectLst/>
                <a:cs typeface="B Zar" panose="00000400000000000000" pitchFamily="2" charset="-78"/>
              </a:rPr>
              <a:t>دخالت </a:t>
            </a:r>
            <a:r>
              <a:rPr lang="fa-IR" sz="2000" b="1" dirty="0">
                <a:effectLst/>
                <a:cs typeface="B Zar" panose="00000400000000000000" pitchFamily="2" charset="-78"/>
              </a:rPr>
              <a:t>دارند، </a:t>
            </a:r>
            <a:r>
              <a:rPr lang="fa-IR" sz="2000" b="1" dirty="0" smtClean="0">
                <a:effectLst/>
                <a:cs typeface="B Zar" panose="00000400000000000000" pitchFamily="2" charset="-78"/>
              </a:rPr>
              <a:t>در اين فعاليت همه ي دانش آموزان حداقل بايد به آب اشاره كنند..هوا، باد و يخ از مواردي است كه احتمالا فقط </a:t>
            </a:r>
          </a:p>
          <a:p>
            <a:pPr algn="r"/>
            <a:r>
              <a:rPr lang="fa-IR" sz="2000" b="1" dirty="0" smtClean="0">
                <a:effectLst/>
                <a:cs typeface="B Zar" panose="00000400000000000000" pitchFamily="2" charset="-78"/>
              </a:rPr>
              <a:t>برخي از دانش آموزان به آن اشاره خواهندكرد.</a:t>
            </a:r>
          </a:p>
          <a:p>
            <a:pPr algn="r"/>
            <a:r>
              <a:rPr lang="fa-IR" b="1" dirty="0" smtClean="0">
                <a:effectLst/>
                <a:cs typeface="B Zar" panose="00000400000000000000" pitchFamily="2" charset="-78"/>
              </a:rPr>
              <a:t>3-سنگ </a:t>
            </a:r>
            <a:r>
              <a:rPr lang="fa-IR" b="1" dirty="0">
                <a:effectLst/>
                <a:cs typeface="B Zar" panose="00000400000000000000" pitchFamily="2" charset="-78"/>
              </a:rPr>
              <a:t>ها پس از تغيير چه مي </a:t>
            </a:r>
            <a:r>
              <a:rPr lang="fa-IR" b="1" dirty="0" smtClean="0">
                <a:effectLst/>
                <a:cs typeface="B Zar" panose="00000400000000000000" pitchFamily="2" charset="-78"/>
              </a:rPr>
              <a:t>شوند؟ </a:t>
            </a:r>
            <a:r>
              <a:rPr lang="fa-IR" sz="2000" b="1" dirty="0" smtClean="0">
                <a:effectLst/>
                <a:cs typeface="B Zar" panose="00000400000000000000" pitchFamily="2" charset="-78"/>
              </a:rPr>
              <a:t>سعي </a:t>
            </a:r>
            <a:r>
              <a:rPr lang="fa-IR" sz="2000" b="1" dirty="0">
                <a:effectLst/>
                <a:cs typeface="B Zar" panose="00000400000000000000" pitchFamily="2" charset="-78"/>
              </a:rPr>
              <a:t>كنيد براي اين فعاليت سنگ هايي را انتخاب كنيد كه </a:t>
            </a:r>
            <a:r>
              <a:rPr lang="fa-IR" sz="2000" b="1" dirty="0" smtClean="0">
                <a:effectLst/>
                <a:cs typeface="B Zar" panose="00000400000000000000" pitchFamily="2" charset="-78"/>
              </a:rPr>
              <a:t>كمي سست </a:t>
            </a:r>
            <a:r>
              <a:rPr lang="fa-IR" sz="2000" b="1" dirty="0">
                <a:effectLst/>
                <a:cs typeface="B Zar" panose="00000400000000000000" pitchFamily="2" charset="-78"/>
              </a:rPr>
              <a:t>باشند و يا داراي </a:t>
            </a:r>
            <a:endParaRPr lang="fa-IR" sz="2000" b="1" dirty="0" smtClean="0">
              <a:effectLst/>
              <a:cs typeface="B Zar" panose="00000400000000000000" pitchFamily="2" charset="-78"/>
            </a:endParaRPr>
          </a:p>
          <a:p>
            <a:pPr algn="r"/>
            <a:r>
              <a:rPr lang="fa-IR" sz="2000" b="1" dirty="0" smtClean="0">
                <a:effectLst/>
                <a:cs typeface="B Zar" panose="00000400000000000000" pitchFamily="2" charset="-78"/>
              </a:rPr>
              <a:t>لبه هاي تيزي </a:t>
            </a:r>
            <a:r>
              <a:rPr lang="fa-IR" sz="2000" b="1" dirty="0">
                <a:effectLst/>
                <a:cs typeface="B Zar" panose="00000400000000000000" pitchFamily="2" charset="-78"/>
              </a:rPr>
              <a:t>باشند. با انجام اين فعاليت </a:t>
            </a:r>
            <a:r>
              <a:rPr lang="fa-IR" sz="2000" b="1" dirty="0" smtClean="0">
                <a:effectLst/>
                <a:cs typeface="B Zar" panose="00000400000000000000" pitchFamily="2" charset="-78"/>
              </a:rPr>
              <a:t>تقريباً </a:t>
            </a:r>
            <a:r>
              <a:rPr lang="fa-IR" sz="2000" b="1" dirty="0">
                <a:effectLst/>
                <a:cs typeface="B Zar" panose="00000400000000000000" pitchFamily="2" charset="-78"/>
              </a:rPr>
              <a:t>همه </a:t>
            </a:r>
            <a:r>
              <a:rPr lang="fa-IR" sz="2000" b="1" dirty="0" smtClean="0">
                <a:effectLst/>
                <a:cs typeface="B Zar" panose="00000400000000000000" pitchFamily="2" charset="-78"/>
              </a:rPr>
              <a:t>ي دانش </a:t>
            </a:r>
            <a:r>
              <a:rPr lang="fa-IR" sz="2000" b="1" dirty="0">
                <a:effectLst/>
                <a:cs typeface="B Zar" panose="00000400000000000000" pitchFamily="2" charset="-78"/>
              </a:rPr>
              <a:t>آموزان بايد به اين نتيجه برسند كه سنگ ها تخريب مي </a:t>
            </a:r>
            <a:r>
              <a:rPr lang="fa-IR" sz="2000" b="1" dirty="0" smtClean="0">
                <a:effectLst/>
                <a:cs typeface="B Zar" panose="00000400000000000000" pitchFamily="2" charset="-78"/>
              </a:rPr>
              <a:t>شوند </a:t>
            </a:r>
            <a:r>
              <a:rPr lang="fa-IR" sz="2000" b="1" dirty="0">
                <a:effectLst/>
                <a:cs typeface="B Zar" panose="00000400000000000000" pitchFamily="2" charset="-78"/>
              </a:rPr>
              <a:t>و </a:t>
            </a:r>
            <a:r>
              <a:rPr lang="fa-IR" sz="2000" b="1" dirty="0" smtClean="0">
                <a:effectLst/>
                <a:cs typeface="B Zar" panose="00000400000000000000" pitchFamily="2" charset="-78"/>
              </a:rPr>
              <a:t>به </a:t>
            </a:r>
            <a:r>
              <a:rPr lang="fa-IR" sz="2000" b="1" dirty="0">
                <a:effectLst/>
                <a:cs typeface="B Zar" panose="00000400000000000000" pitchFamily="2" charset="-78"/>
              </a:rPr>
              <a:t>ذرات </a:t>
            </a:r>
          </a:p>
          <a:p>
            <a:pPr algn="r"/>
            <a:r>
              <a:rPr lang="fa-IR" sz="2000" b="1" dirty="0" smtClean="0">
                <a:effectLst/>
                <a:cs typeface="B Zar" panose="00000400000000000000" pitchFamily="2" charset="-78"/>
              </a:rPr>
              <a:t>ريزي </a:t>
            </a:r>
            <a:r>
              <a:rPr lang="fa-IR" sz="2000" b="1" dirty="0">
                <a:effectLst/>
                <a:cs typeface="B Zar" panose="00000400000000000000" pitchFamily="2" charset="-78"/>
              </a:rPr>
              <a:t>تبديل مي </a:t>
            </a:r>
            <a:r>
              <a:rPr lang="fa-IR" sz="2000" b="1" dirty="0" smtClean="0">
                <a:effectLst/>
                <a:cs typeface="B Zar" panose="00000400000000000000" pitchFamily="2" charset="-78"/>
              </a:rPr>
              <a:t>شوند.بيشتر </a:t>
            </a:r>
            <a:r>
              <a:rPr lang="fa-IR" sz="2000" b="1" dirty="0">
                <a:effectLst/>
                <a:cs typeface="B Zar" panose="00000400000000000000" pitchFamily="2" charset="-78"/>
              </a:rPr>
              <a:t>دانش آموزان به اين نتيجه برسند كه جنس و رنگ سنگ ها در رنگ خاك ها تأثير دارند. </a:t>
            </a:r>
            <a:r>
              <a:rPr lang="fa-IR" sz="2000" b="1" dirty="0" smtClean="0">
                <a:effectLst/>
                <a:cs typeface="B Zar" panose="00000400000000000000" pitchFamily="2" charset="-78"/>
              </a:rPr>
              <a:t>برخي از دانش </a:t>
            </a:r>
          </a:p>
          <a:p>
            <a:pPr algn="r"/>
            <a:r>
              <a:rPr lang="fa-IR" sz="2000" b="1" dirty="0" smtClean="0">
                <a:effectLst/>
                <a:cs typeface="B Zar" panose="00000400000000000000" pitchFamily="2" charset="-78"/>
              </a:rPr>
              <a:t>آموزان به </a:t>
            </a:r>
            <a:r>
              <a:rPr lang="fa-IR" sz="2000" b="1" dirty="0">
                <a:effectLst/>
                <a:cs typeface="B Zar" panose="00000400000000000000" pitchFamily="2" charset="-78"/>
              </a:rPr>
              <a:t>عوامل انساني در تغيير سنگ ها </a:t>
            </a:r>
            <a:r>
              <a:rPr lang="fa-IR" sz="2000" b="1" dirty="0" smtClean="0">
                <a:effectLst/>
                <a:cs typeface="B Zar" panose="00000400000000000000" pitchFamily="2" charset="-78"/>
              </a:rPr>
              <a:t>نیز اشاره </a:t>
            </a:r>
            <a:r>
              <a:rPr lang="fa-IR" sz="2000" b="1" dirty="0">
                <a:effectLst/>
                <a:cs typeface="B Zar" panose="00000400000000000000" pitchFamily="2" charset="-78"/>
              </a:rPr>
              <a:t>خواهند كرد.</a:t>
            </a:r>
          </a:p>
        </p:txBody>
      </p:sp>
    </p:spTree>
    <p:extLst>
      <p:ext uri="{BB962C8B-B14F-4D97-AF65-F5344CB8AC3E}">
        <p14:creationId xmlns:p14="http://schemas.microsoft.com/office/powerpoint/2010/main" val="81001025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580">
                                          <p:stCondLst>
                                            <p:cond delay="0"/>
                                          </p:stCondLst>
                                        </p:cTn>
                                        <p:tgtEl>
                                          <p:spTgt spid="3">
                                            <p:txEl>
                                              <p:pRg st="4" end="4"/>
                                            </p:txEl>
                                          </p:spTgt>
                                        </p:tgtEl>
                                      </p:cBhvr>
                                    </p:animEffect>
                                    <p:anim calcmode="lin" valueType="num">
                                      <p:cBhvr>
                                        <p:cTn id="7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4" end="4"/>
                                            </p:txEl>
                                          </p:spTgt>
                                        </p:tgtEl>
                                      </p:cBhvr>
                                      <p:to x="100000" y="60000"/>
                                    </p:animScale>
                                    <p:animScale>
                                      <p:cBhvr>
                                        <p:cTn id="78" dur="166" decel="50000">
                                          <p:stCondLst>
                                            <p:cond delay="676"/>
                                          </p:stCondLst>
                                        </p:cTn>
                                        <p:tgtEl>
                                          <p:spTgt spid="3">
                                            <p:txEl>
                                              <p:pRg st="4" end="4"/>
                                            </p:txEl>
                                          </p:spTgt>
                                        </p:tgtEl>
                                      </p:cBhvr>
                                      <p:to x="100000" y="100000"/>
                                    </p:animScale>
                                    <p:animScale>
                                      <p:cBhvr>
                                        <p:cTn id="79" dur="26">
                                          <p:stCondLst>
                                            <p:cond delay="1312"/>
                                          </p:stCondLst>
                                        </p:cTn>
                                        <p:tgtEl>
                                          <p:spTgt spid="3">
                                            <p:txEl>
                                              <p:pRg st="4" end="4"/>
                                            </p:txEl>
                                          </p:spTgt>
                                        </p:tgtEl>
                                      </p:cBhvr>
                                      <p:to x="100000" y="80000"/>
                                    </p:animScale>
                                    <p:animScale>
                                      <p:cBhvr>
                                        <p:cTn id="80" dur="166" decel="50000">
                                          <p:stCondLst>
                                            <p:cond delay="1338"/>
                                          </p:stCondLst>
                                        </p:cTn>
                                        <p:tgtEl>
                                          <p:spTgt spid="3">
                                            <p:txEl>
                                              <p:pRg st="4" end="4"/>
                                            </p:txEl>
                                          </p:spTgt>
                                        </p:tgtEl>
                                      </p:cBhvr>
                                      <p:to x="100000" y="100000"/>
                                    </p:animScale>
                                    <p:animScale>
                                      <p:cBhvr>
                                        <p:cTn id="81" dur="26">
                                          <p:stCondLst>
                                            <p:cond delay="1642"/>
                                          </p:stCondLst>
                                        </p:cTn>
                                        <p:tgtEl>
                                          <p:spTgt spid="3">
                                            <p:txEl>
                                              <p:pRg st="4" end="4"/>
                                            </p:txEl>
                                          </p:spTgt>
                                        </p:tgtEl>
                                      </p:cBhvr>
                                      <p:to x="100000" y="90000"/>
                                    </p:animScale>
                                    <p:animScale>
                                      <p:cBhvr>
                                        <p:cTn id="82" dur="166" decel="50000">
                                          <p:stCondLst>
                                            <p:cond delay="1668"/>
                                          </p:stCondLst>
                                        </p:cTn>
                                        <p:tgtEl>
                                          <p:spTgt spid="3">
                                            <p:txEl>
                                              <p:pRg st="4" end="4"/>
                                            </p:txEl>
                                          </p:spTgt>
                                        </p:tgtEl>
                                      </p:cBhvr>
                                      <p:to x="100000" y="100000"/>
                                    </p:animScale>
                                    <p:animScale>
                                      <p:cBhvr>
                                        <p:cTn id="83" dur="26">
                                          <p:stCondLst>
                                            <p:cond delay="1808"/>
                                          </p:stCondLst>
                                        </p:cTn>
                                        <p:tgtEl>
                                          <p:spTgt spid="3">
                                            <p:txEl>
                                              <p:pRg st="4" end="4"/>
                                            </p:txEl>
                                          </p:spTgt>
                                        </p:tgtEl>
                                      </p:cBhvr>
                                      <p:to x="100000" y="95000"/>
                                    </p:animScale>
                                    <p:animScale>
                                      <p:cBhvr>
                                        <p:cTn id="84" dur="166" decel="50000">
                                          <p:stCondLst>
                                            <p:cond delay="1834"/>
                                          </p:stCondLst>
                                        </p:cTn>
                                        <p:tgtEl>
                                          <p:spTgt spid="3">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5" end="5"/>
                                            </p:txEl>
                                          </p:spTgt>
                                        </p:tgtEl>
                                        <p:attrNameLst>
                                          <p:attrName>style.visibility</p:attrName>
                                        </p:attrNameLst>
                                      </p:cBhvr>
                                      <p:to>
                                        <p:strVal val="visible"/>
                                      </p:to>
                                    </p:set>
                                    <p:animEffect transition="in" filter="wipe(down)">
                                      <p:cBhvr>
                                        <p:cTn id="87" dur="580">
                                          <p:stCondLst>
                                            <p:cond delay="0"/>
                                          </p:stCondLst>
                                        </p:cTn>
                                        <p:tgtEl>
                                          <p:spTgt spid="3">
                                            <p:txEl>
                                              <p:pRg st="5" end="5"/>
                                            </p:txEl>
                                          </p:spTgt>
                                        </p:tgtEl>
                                      </p:cBhvr>
                                    </p:animEffect>
                                    <p:anim calcmode="lin" valueType="num">
                                      <p:cBhvr>
                                        <p:cTn id="8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5" end="5"/>
                                            </p:txEl>
                                          </p:spTgt>
                                        </p:tgtEl>
                                      </p:cBhvr>
                                      <p:to x="100000" y="60000"/>
                                    </p:animScale>
                                    <p:animScale>
                                      <p:cBhvr>
                                        <p:cTn id="94" dur="166" decel="50000">
                                          <p:stCondLst>
                                            <p:cond delay="676"/>
                                          </p:stCondLst>
                                        </p:cTn>
                                        <p:tgtEl>
                                          <p:spTgt spid="3">
                                            <p:txEl>
                                              <p:pRg st="5" end="5"/>
                                            </p:txEl>
                                          </p:spTgt>
                                        </p:tgtEl>
                                      </p:cBhvr>
                                      <p:to x="100000" y="100000"/>
                                    </p:animScale>
                                    <p:animScale>
                                      <p:cBhvr>
                                        <p:cTn id="95" dur="26">
                                          <p:stCondLst>
                                            <p:cond delay="1312"/>
                                          </p:stCondLst>
                                        </p:cTn>
                                        <p:tgtEl>
                                          <p:spTgt spid="3">
                                            <p:txEl>
                                              <p:pRg st="5" end="5"/>
                                            </p:txEl>
                                          </p:spTgt>
                                        </p:tgtEl>
                                      </p:cBhvr>
                                      <p:to x="100000" y="80000"/>
                                    </p:animScale>
                                    <p:animScale>
                                      <p:cBhvr>
                                        <p:cTn id="96" dur="166" decel="50000">
                                          <p:stCondLst>
                                            <p:cond delay="1338"/>
                                          </p:stCondLst>
                                        </p:cTn>
                                        <p:tgtEl>
                                          <p:spTgt spid="3">
                                            <p:txEl>
                                              <p:pRg st="5" end="5"/>
                                            </p:txEl>
                                          </p:spTgt>
                                        </p:tgtEl>
                                      </p:cBhvr>
                                      <p:to x="100000" y="100000"/>
                                    </p:animScale>
                                    <p:animScale>
                                      <p:cBhvr>
                                        <p:cTn id="97" dur="26">
                                          <p:stCondLst>
                                            <p:cond delay="1642"/>
                                          </p:stCondLst>
                                        </p:cTn>
                                        <p:tgtEl>
                                          <p:spTgt spid="3">
                                            <p:txEl>
                                              <p:pRg st="5" end="5"/>
                                            </p:txEl>
                                          </p:spTgt>
                                        </p:tgtEl>
                                      </p:cBhvr>
                                      <p:to x="100000" y="90000"/>
                                    </p:animScale>
                                    <p:animScale>
                                      <p:cBhvr>
                                        <p:cTn id="98" dur="166" decel="50000">
                                          <p:stCondLst>
                                            <p:cond delay="1668"/>
                                          </p:stCondLst>
                                        </p:cTn>
                                        <p:tgtEl>
                                          <p:spTgt spid="3">
                                            <p:txEl>
                                              <p:pRg st="5" end="5"/>
                                            </p:txEl>
                                          </p:spTgt>
                                        </p:tgtEl>
                                      </p:cBhvr>
                                      <p:to x="100000" y="100000"/>
                                    </p:animScale>
                                    <p:animScale>
                                      <p:cBhvr>
                                        <p:cTn id="99" dur="26">
                                          <p:stCondLst>
                                            <p:cond delay="1808"/>
                                          </p:stCondLst>
                                        </p:cTn>
                                        <p:tgtEl>
                                          <p:spTgt spid="3">
                                            <p:txEl>
                                              <p:pRg st="5" end="5"/>
                                            </p:txEl>
                                          </p:spTgt>
                                        </p:tgtEl>
                                      </p:cBhvr>
                                      <p:to x="100000" y="95000"/>
                                    </p:animScale>
                                    <p:animScale>
                                      <p:cBhvr>
                                        <p:cTn id="100" dur="166" decel="50000">
                                          <p:stCondLst>
                                            <p:cond delay="1834"/>
                                          </p:stCondLst>
                                        </p:cTn>
                                        <p:tgtEl>
                                          <p:spTgt spid="3">
                                            <p:txEl>
                                              <p:pRg st="5" end="5"/>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3">
                                            <p:txEl>
                                              <p:pRg st="6" end="6"/>
                                            </p:txEl>
                                          </p:spTgt>
                                        </p:tgtEl>
                                        <p:attrNameLst>
                                          <p:attrName>style.visibility</p:attrName>
                                        </p:attrNameLst>
                                      </p:cBhvr>
                                      <p:to>
                                        <p:strVal val="visible"/>
                                      </p:to>
                                    </p:set>
                                    <p:animEffect transition="in" filter="wipe(down)">
                                      <p:cBhvr>
                                        <p:cTn id="103" dur="580">
                                          <p:stCondLst>
                                            <p:cond delay="0"/>
                                          </p:stCondLst>
                                        </p:cTn>
                                        <p:tgtEl>
                                          <p:spTgt spid="3">
                                            <p:txEl>
                                              <p:pRg st="6" end="6"/>
                                            </p:txEl>
                                          </p:spTgt>
                                        </p:tgtEl>
                                      </p:cBhvr>
                                    </p:animEffect>
                                    <p:anim calcmode="lin" valueType="num">
                                      <p:cBhvr>
                                        <p:cTn id="10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6" end="6"/>
                                            </p:txEl>
                                          </p:spTgt>
                                        </p:tgtEl>
                                      </p:cBhvr>
                                      <p:to x="100000" y="60000"/>
                                    </p:animScale>
                                    <p:animScale>
                                      <p:cBhvr>
                                        <p:cTn id="110" dur="166" decel="50000">
                                          <p:stCondLst>
                                            <p:cond delay="676"/>
                                          </p:stCondLst>
                                        </p:cTn>
                                        <p:tgtEl>
                                          <p:spTgt spid="3">
                                            <p:txEl>
                                              <p:pRg st="6" end="6"/>
                                            </p:txEl>
                                          </p:spTgt>
                                        </p:tgtEl>
                                      </p:cBhvr>
                                      <p:to x="100000" y="100000"/>
                                    </p:animScale>
                                    <p:animScale>
                                      <p:cBhvr>
                                        <p:cTn id="111" dur="26">
                                          <p:stCondLst>
                                            <p:cond delay="1312"/>
                                          </p:stCondLst>
                                        </p:cTn>
                                        <p:tgtEl>
                                          <p:spTgt spid="3">
                                            <p:txEl>
                                              <p:pRg st="6" end="6"/>
                                            </p:txEl>
                                          </p:spTgt>
                                        </p:tgtEl>
                                      </p:cBhvr>
                                      <p:to x="100000" y="80000"/>
                                    </p:animScale>
                                    <p:animScale>
                                      <p:cBhvr>
                                        <p:cTn id="112" dur="166" decel="50000">
                                          <p:stCondLst>
                                            <p:cond delay="1338"/>
                                          </p:stCondLst>
                                        </p:cTn>
                                        <p:tgtEl>
                                          <p:spTgt spid="3">
                                            <p:txEl>
                                              <p:pRg st="6" end="6"/>
                                            </p:txEl>
                                          </p:spTgt>
                                        </p:tgtEl>
                                      </p:cBhvr>
                                      <p:to x="100000" y="100000"/>
                                    </p:animScale>
                                    <p:animScale>
                                      <p:cBhvr>
                                        <p:cTn id="113" dur="26">
                                          <p:stCondLst>
                                            <p:cond delay="1642"/>
                                          </p:stCondLst>
                                        </p:cTn>
                                        <p:tgtEl>
                                          <p:spTgt spid="3">
                                            <p:txEl>
                                              <p:pRg st="6" end="6"/>
                                            </p:txEl>
                                          </p:spTgt>
                                        </p:tgtEl>
                                      </p:cBhvr>
                                      <p:to x="100000" y="90000"/>
                                    </p:animScale>
                                    <p:animScale>
                                      <p:cBhvr>
                                        <p:cTn id="114" dur="166" decel="50000">
                                          <p:stCondLst>
                                            <p:cond delay="1668"/>
                                          </p:stCondLst>
                                        </p:cTn>
                                        <p:tgtEl>
                                          <p:spTgt spid="3">
                                            <p:txEl>
                                              <p:pRg st="6" end="6"/>
                                            </p:txEl>
                                          </p:spTgt>
                                        </p:tgtEl>
                                      </p:cBhvr>
                                      <p:to x="100000" y="100000"/>
                                    </p:animScale>
                                    <p:animScale>
                                      <p:cBhvr>
                                        <p:cTn id="115" dur="26">
                                          <p:stCondLst>
                                            <p:cond delay="1808"/>
                                          </p:stCondLst>
                                        </p:cTn>
                                        <p:tgtEl>
                                          <p:spTgt spid="3">
                                            <p:txEl>
                                              <p:pRg st="6" end="6"/>
                                            </p:txEl>
                                          </p:spTgt>
                                        </p:tgtEl>
                                      </p:cBhvr>
                                      <p:to x="100000" y="95000"/>
                                    </p:animScale>
                                    <p:animScale>
                                      <p:cBhvr>
                                        <p:cTn id="116" dur="166" decel="50000">
                                          <p:stCondLst>
                                            <p:cond delay="1834"/>
                                          </p:stCondLst>
                                        </p:cTn>
                                        <p:tgtEl>
                                          <p:spTgt spid="3">
                                            <p:txEl>
                                              <p:pRg st="6" end="6"/>
                                            </p:txEl>
                                          </p:spTgt>
                                        </p:tgtEl>
                                      </p:cBhvr>
                                      <p:to x="100000" y="100000"/>
                                    </p:animScale>
                                  </p:childTnLst>
                                </p:cTn>
                              </p:par>
                              <p:par>
                                <p:cTn id="117" presetID="26" presetClass="entr" presetSubtype="0" fill="hold" nodeType="withEffect">
                                  <p:stCondLst>
                                    <p:cond delay="0"/>
                                  </p:stCondLst>
                                  <p:childTnLst>
                                    <p:set>
                                      <p:cBhvr>
                                        <p:cTn id="118" dur="1" fill="hold">
                                          <p:stCondLst>
                                            <p:cond delay="0"/>
                                          </p:stCondLst>
                                        </p:cTn>
                                        <p:tgtEl>
                                          <p:spTgt spid="3">
                                            <p:txEl>
                                              <p:pRg st="7" end="7"/>
                                            </p:txEl>
                                          </p:spTgt>
                                        </p:tgtEl>
                                        <p:attrNameLst>
                                          <p:attrName>style.visibility</p:attrName>
                                        </p:attrNameLst>
                                      </p:cBhvr>
                                      <p:to>
                                        <p:strVal val="visible"/>
                                      </p:to>
                                    </p:set>
                                    <p:animEffect transition="in" filter="wipe(down)">
                                      <p:cBhvr>
                                        <p:cTn id="119" dur="580">
                                          <p:stCondLst>
                                            <p:cond delay="0"/>
                                          </p:stCondLst>
                                        </p:cTn>
                                        <p:tgtEl>
                                          <p:spTgt spid="3">
                                            <p:txEl>
                                              <p:pRg st="7" end="7"/>
                                            </p:txEl>
                                          </p:spTgt>
                                        </p:tgtEl>
                                      </p:cBhvr>
                                    </p:animEffect>
                                    <p:anim calcmode="lin" valueType="num">
                                      <p:cBhvr>
                                        <p:cTn id="120"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25" dur="26">
                                          <p:stCondLst>
                                            <p:cond delay="650"/>
                                          </p:stCondLst>
                                        </p:cTn>
                                        <p:tgtEl>
                                          <p:spTgt spid="3">
                                            <p:txEl>
                                              <p:pRg st="7" end="7"/>
                                            </p:txEl>
                                          </p:spTgt>
                                        </p:tgtEl>
                                      </p:cBhvr>
                                      <p:to x="100000" y="60000"/>
                                    </p:animScale>
                                    <p:animScale>
                                      <p:cBhvr>
                                        <p:cTn id="126" dur="166" decel="50000">
                                          <p:stCondLst>
                                            <p:cond delay="676"/>
                                          </p:stCondLst>
                                        </p:cTn>
                                        <p:tgtEl>
                                          <p:spTgt spid="3">
                                            <p:txEl>
                                              <p:pRg st="7" end="7"/>
                                            </p:txEl>
                                          </p:spTgt>
                                        </p:tgtEl>
                                      </p:cBhvr>
                                      <p:to x="100000" y="100000"/>
                                    </p:animScale>
                                    <p:animScale>
                                      <p:cBhvr>
                                        <p:cTn id="127" dur="26">
                                          <p:stCondLst>
                                            <p:cond delay="1312"/>
                                          </p:stCondLst>
                                        </p:cTn>
                                        <p:tgtEl>
                                          <p:spTgt spid="3">
                                            <p:txEl>
                                              <p:pRg st="7" end="7"/>
                                            </p:txEl>
                                          </p:spTgt>
                                        </p:tgtEl>
                                      </p:cBhvr>
                                      <p:to x="100000" y="80000"/>
                                    </p:animScale>
                                    <p:animScale>
                                      <p:cBhvr>
                                        <p:cTn id="128" dur="166" decel="50000">
                                          <p:stCondLst>
                                            <p:cond delay="1338"/>
                                          </p:stCondLst>
                                        </p:cTn>
                                        <p:tgtEl>
                                          <p:spTgt spid="3">
                                            <p:txEl>
                                              <p:pRg st="7" end="7"/>
                                            </p:txEl>
                                          </p:spTgt>
                                        </p:tgtEl>
                                      </p:cBhvr>
                                      <p:to x="100000" y="100000"/>
                                    </p:animScale>
                                    <p:animScale>
                                      <p:cBhvr>
                                        <p:cTn id="129" dur="26">
                                          <p:stCondLst>
                                            <p:cond delay="1642"/>
                                          </p:stCondLst>
                                        </p:cTn>
                                        <p:tgtEl>
                                          <p:spTgt spid="3">
                                            <p:txEl>
                                              <p:pRg st="7" end="7"/>
                                            </p:txEl>
                                          </p:spTgt>
                                        </p:tgtEl>
                                      </p:cBhvr>
                                      <p:to x="100000" y="90000"/>
                                    </p:animScale>
                                    <p:animScale>
                                      <p:cBhvr>
                                        <p:cTn id="130" dur="166" decel="50000">
                                          <p:stCondLst>
                                            <p:cond delay="1668"/>
                                          </p:stCondLst>
                                        </p:cTn>
                                        <p:tgtEl>
                                          <p:spTgt spid="3">
                                            <p:txEl>
                                              <p:pRg st="7" end="7"/>
                                            </p:txEl>
                                          </p:spTgt>
                                        </p:tgtEl>
                                      </p:cBhvr>
                                      <p:to x="100000" y="100000"/>
                                    </p:animScale>
                                    <p:animScale>
                                      <p:cBhvr>
                                        <p:cTn id="131" dur="26">
                                          <p:stCondLst>
                                            <p:cond delay="1808"/>
                                          </p:stCondLst>
                                        </p:cTn>
                                        <p:tgtEl>
                                          <p:spTgt spid="3">
                                            <p:txEl>
                                              <p:pRg st="7" end="7"/>
                                            </p:txEl>
                                          </p:spTgt>
                                        </p:tgtEl>
                                      </p:cBhvr>
                                      <p:to x="100000" y="95000"/>
                                    </p:animScale>
                                    <p:animScale>
                                      <p:cBhvr>
                                        <p:cTn id="132" dur="166" decel="50000">
                                          <p:stCondLst>
                                            <p:cond delay="1834"/>
                                          </p:stCondLst>
                                        </p:cTn>
                                        <p:tgtEl>
                                          <p:spTgt spid="3">
                                            <p:txEl>
                                              <p:pRg st="7" end="7"/>
                                            </p:txEl>
                                          </p:spTgt>
                                        </p:tgtEl>
                                      </p:cBhvr>
                                      <p:to x="100000" y="100000"/>
                                    </p:animScale>
                                  </p:childTnLst>
                                </p:cTn>
                              </p:par>
                              <p:par>
                                <p:cTn id="133" presetID="26" presetClass="entr" presetSubtype="0" fill="hold" nodeType="withEffect">
                                  <p:stCondLst>
                                    <p:cond delay="0"/>
                                  </p:stCondLst>
                                  <p:childTnLst>
                                    <p:set>
                                      <p:cBhvr>
                                        <p:cTn id="134" dur="1" fill="hold">
                                          <p:stCondLst>
                                            <p:cond delay="0"/>
                                          </p:stCondLst>
                                        </p:cTn>
                                        <p:tgtEl>
                                          <p:spTgt spid="3">
                                            <p:txEl>
                                              <p:pRg st="8" end="8"/>
                                            </p:txEl>
                                          </p:spTgt>
                                        </p:tgtEl>
                                        <p:attrNameLst>
                                          <p:attrName>style.visibility</p:attrName>
                                        </p:attrNameLst>
                                      </p:cBhvr>
                                      <p:to>
                                        <p:strVal val="visible"/>
                                      </p:to>
                                    </p:set>
                                    <p:animEffect transition="in" filter="wipe(down)">
                                      <p:cBhvr>
                                        <p:cTn id="135" dur="580">
                                          <p:stCondLst>
                                            <p:cond delay="0"/>
                                          </p:stCondLst>
                                        </p:cTn>
                                        <p:tgtEl>
                                          <p:spTgt spid="3">
                                            <p:txEl>
                                              <p:pRg st="8" end="8"/>
                                            </p:txEl>
                                          </p:spTgt>
                                        </p:tgtEl>
                                      </p:cBhvr>
                                    </p:animEffect>
                                    <p:anim calcmode="lin" valueType="num">
                                      <p:cBhvr>
                                        <p:cTn id="136"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37"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38"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39"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40"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41" dur="26">
                                          <p:stCondLst>
                                            <p:cond delay="650"/>
                                          </p:stCondLst>
                                        </p:cTn>
                                        <p:tgtEl>
                                          <p:spTgt spid="3">
                                            <p:txEl>
                                              <p:pRg st="8" end="8"/>
                                            </p:txEl>
                                          </p:spTgt>
                                        </p:tgtEl>
                                      </p:cBhvr>
                                      <p:to x="100000" y="60000"/>
                                    </p:animScale>
                                    <p:animScale>
                                      <p:cBhvr>
                                        <p:cTn id="142" dur="166" decel="50000">
                                          <p:stCondLst>
                                            <p:cond delay="676"/>
                                          </p:stCondLst>
                                        </p:cTn>
                                        <p:tgtEl>
                                          <p:spTgt spid="3">
                                            <p:txEl>
                                              <p:pRg st="8" end="8"/>
                                            </p:txEl>
                                          </p:spTgt>
                                        </p:tgtEl>
                                      </p:cBhvr>
                                      <p:to x="100000" y="100000"/>
                                    </p:animScale>
                                    <p:animScale>
                                      <p:cBhvr>
                                        <p:cTn id="143" dur="26">
                                          <p:stCondLst>
                                            <p:cond delay="1312"/>
                                          </p:stCondLst>
                                        </p:cTn>
                                        <p:tgtEl>
                                          <p:spTgt spid="3">
                                            <p:txEl>
                                              <p:pRg st="8" end="8"/>
                                            </p:txEl>
                                          </p:spTgt>
                                        </p:tgtEl>
                                      </p:cBhvr>
                                      <p:to x="100000" y="80000"/>
                                    </p:animScale>
                                    <p:animScale>
                                      <p:cBhvr>
                                        <p:cTn id="144" dur="166" decel="50000">
                                          <p:stCondLst>
                                            <p:cond delay="1338"/>
                                          </p:stCondLst>
                                        </p:cTn>
                                        <p:tgtEl>
                                          <p:spTgt spid="3">
                                            <p:txEl>
                                              <p:pRg st="8" end="8"/>
                                            </p:txEl>
                                          </p:spTgt>
                                        </p:tgtEl>
                                      </p:cBhvr>
                                      <p:to x="100000" y="100000"/>
                                    </p:animScale>
                                    <p:animScale>
                                      <p:cBhvr>
                                        <p:cTn id="145" dur="26">
                                          <p:stCondLst>
                                            <p:cond delay="1642"/>
                                          </p:stCondLst>
                                        </p:cTn>
                                        <p:tgtEl>
                                          <p:spTgt spid="3">
                                            <p:txEl>
                                              <p:pRg st="8" end="8"/>
                                            </p:txEl>
                                          </p:spTgt>
                                        </p:tgtEl>
                                      </p:cBhvr>
                                      <p:to x="100000" y="90000"/>
                                    </p:animScale>
                                    <p:animScale>
                                      <p:cBhvr>
                                        <p:cTn id="146" dur="166" decel="50000">
                                          <p:stCondLst>
                                            <p:cond delay="1668"/>
                                          </p:stCondLst>
                                        </p:cTn>
                                        <p:tgtEl>
                                          <p:spTgt spid="3">
                                            <p:txEl>
                                              <p:pRg st="8" end="8"/>
                                            </p:txEl>
                                          </p:spTgt>
                                        </p:tgtEl>
                                      </p:cBhvr>
                                      <p:to x="100000" y="100000"/>
                                    </p:animScale>
                                    <p:animScale>
                                      <p:cBhvr>
                                        <p:cTn id="147" dur="26">
                                          <p:stCondLst>
                                            <p:cond delay="1808"/>
                                          </p:stCondLst>
                                        </p:cTn>
                                        <p:tgtEl>
                                          <p:spTgt spid="3">
                                            <p:txEl>
                                              <p:pRg st="8" end="8"/>
                                            </p:txEl>
                                          </p:spTgt>
                                        </p:tgtEl>
                                      </p:cBhvr>
                                      <p:to x="100000" y="95000"/>
                                    </p:animScale>
                                    <p:animScale>
                                      <p:cBhvr>
                                        <p:cTn id="148" dur="166" decel="50000">
                                          <p:stCondLst>
                                            <p:cond delay="1834"/>
                                          </p:stCondLst>
                                        </p:cTn>
                                        <p:tgtEl>
                                          <p:spTgt spid="3">
                                            <p:txEl>
                                              <p:pRg st="8" end="8"/>
                                            </p:txEl>
                                          </p:spTgt>
                                        </p:tgtEl>
                                      </p:cBhvr>
                                      <p:to x="100000" y="100000"/>
                                    </p:animScale>
                                  </p:childTnLst>
                                </p:cTn>
                              </p:par>
                              <p:par>
                                <p:cTn id="149" presetID="26" presetClass="entr" presetSubtype="0" fill="hold" nodeType="withEffect">
                                  <p:stCondLst>
                                    <p:cond delay="0"/>
                                  </p:stCondLst>
                                  <p:childTnLst>
                                    <p:set>
                                      <p:cBhvr>
                                        <p:cTn id="150" dur="1" fill="hold">
                                          <p:stCondLst>
                                            <p:cond delay="0"/>
                                          </p:stCondLst>
                                        </p:cTn>
                                        <p:tgtEl>
                                          <p:spTgt spid="3">
                                            <p:txEl>
                                              <p:pRg st="9" end="9"/>
                                            </p:txEl>
                                          </p:spTgt>
                                        </p:tgtEl>
                                        <p:attrNameLst>
                                          <p:attrName>style.visibility</p:attrName>
                                        </p:attrNameLst>
                                      </p:cBhvr>
                                      <p:to>
                                        <p:strVal val="visible"/>
                                      </p:to>
                                    </p:set>
                                    <p:animEffect transition="in" filter="wipe(down)">
                                      <p:cBhvr>
                                        <p:cTn id="151" dur="580">
                                          <p:stCondLst>
                                            <p:cond delay="0"/>
                                          </p:stCondLst>
                                        </p:cTn>
                                        <p:tgtEl>
                                          <p:spTgt spid="3">
                                            <p:txEl>
                                              <p:pRg st="9" end="9"/>
                                            </p:txEl>
                                          </p:spTgt>
                                        </p:tgtEl>
                                      </p:cBhvr>
                                    </p:animEffect>
                                    <p:anim calcmode="lin" valueType="num">
                                      <p:cBhvr>
                                        <p:cTn id="152" dur="1822"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3">
                                            <p:txEl>
                                              <p:pRg st="9" end="9"/>
                                            </p:txEl>
                                          </p:spTgt>
                                        </p:tgtEl>
                                        <p:attrNameLst>
                                          <p:attrName>ppt_y</p:attrName>
                                        </p:attrNameLst>
                                      </p:cBhvr>
                                      <p:tavLst>
                                        <p:tav tm="0" fmla="#ppt_y-sin(pi*$)/81">
                                          <p:val>
                                            <p:fltVal val="0"/>
                                          </p:val>
                                        </p:tav>
                                        <p:tav tm="100000">
                                          <p:val>
                                            <p:fltVal val="1"/>
                                          </p:val>
                                        </p:tav>
                                      </p:tavLst>
                                    </p:anim>
                                    <p:animScale>
                                      <p:cBhvr>
                                        <p:cTn id="157" dur="26">
                                          <p:stCondLst>
                                            <p:cond delay="650"/>
                                          </p:stCondLst>
                                        </p:cTn>
                                        <p:tgtEl>
                                          <p:spTgt spid="3">
                                            <p:txEl>
                                              <p:pRg st="9" end="9"/>
                                            </p:txEl>
                                          </p:spTgt>
                                        </p:tgtEl>
                                      </p:cBhvr>
                                      <p:to x="100000" y="60000"/>
                                    </p:animScale>
                                    <p:animScale>
                                      <p:cBhvr>
                                        <p:cTn id="158" dur="166" decel="50000">
                                          <p:stCondLst>
                                            <p:cond delay="676"/>
                                          </p:stCondLst>
                                        </p:cTn>
                                        <p:tgtEl>
                                          <p:spTgt spid="3">
                                            <p:txEl>
                                              <p:pRg st="9" end="9"/>
                                            </p:txEl>
                                          </p:spTgt>
                                        </p:tgtEl>
                                      </p:cBhvr>
                                      <p:to x="100000" y="100000"/>
                                    </p:animScale>
                                    <p:animScale>
                                      <p:cBhvr>
                                        <p:cTn id="159" dur="26">
                                          <p:stCondLst>
                                            <p:cond delay="1312"/>
                                          </p:stCondLst>
                                        </p:cTn>
                                        <p:tgtEl>
                                          <p:spTgt spid="3">
                                            <p:txEl>
                                              <p:pRg st="9" end="9"/>
                                            </p:txEl>
                                          </p:spTgt>
                                        </p:tgtEl>
                                      </p:cBhvr>
                                      <p:to x="100000" y="80000"/>
                                    </p:animScale>
                                    <p:animScale>
                                      <p:cBhvr>
                                        <p:cTn id="160" dur="166" decel="50000">
                                          <p:stCondLst>
                                            <p:cond delay="1338"/>
                                          </p:stCondLst>
                                        </p:cTn>
                                        <p:tgtEl>
                                          <p:spTgt spid="3">
                                            <p:txEl>
                                              <p:pRg st="9" end="9"/>
                                            </p:txEl>
                                          </p:spTgt>
                                        </p:tgtEl>
                                      </p:cBhvr>
                                      <p:to x="100000" y="100000"/>
                                    </p:animScale>
                                    <p:animScale>
                                      <p:cBhvr>
                                        <p:cTn id="161" dur="26">
                                          <p:stCondLst>
                                            <p:cond delay="1642"/>
                                          </p:stCondLst>
                                        </p:cTn>
                                        <p:tgtEl>
                                          <p:spTgt spid="3">
                                            <p:txEl>
                                              <p:pRg st="9" end="9"/>
                                            </p:txEl>
                                          </p:spTgt>
                                        </p:tgtEl>
                                      </p:cBhvr>
                                      <p:to x="100000" y="90000"/>
                                    </p:animScale>
                                    <p:animScale>
                                      <p:cBhvr>
                                        <p:cTn id="162" dur="166" decel="50000">
                                          <p:stCondLst>
                                            <p:cond delay="1668"/>
                                          </p:stCondLst>
                                        </p:cTn>
                                        <p:tgtEl>
                                          <p:spTgt spid="3">
                                            <p:txEl>
                                              <p:pRg st="9" end="9"/>
                                            </p:txEl>
                                          </p:spTgt>
                                        </p:tgtEl>
                                      </p:cBhvr>
                                      <p:to x="100000" y="100000"/>
                                    </p:animScale>
                                    <p:animScale>
                                      <p:cBhvr>
                                        <p:cTn id="163" dur="26">
                                          <p:stCondLst>
                                            <p:cond delay="1808"/>
                                          </p:stCondLst>
                                        </p:cTn>
                                        <p:tgtEl>
                                          <p:spTgt spid="3">
                                            <p:txEl>
                                              <p:pRg st="9" end="9"/>
                                            </p:txEl>
                                          </p:spTgt>
                                        </p:tgtEl>
                                      </p:cBhvr>
                                      <p:to x="100000" y="95000"/>
                                    </p:animScale>
                                    <p:animScale>
                                      <p:cBhvr>
                                        <p:cTn id="164" dur="166" decel="50000">
                                          <p:stCondLst>
                                            <p:cond delay="1834"/>
                                          </p:stCondLst>
                                        </p:cTn>
                                        <p:tgtEl>
                                          <p:spTgt spid="3">
                                            <p:txEl>
                                              <p:pRg st="9" end="9"/>
                                            </p:txEl>
                                          </p:spTgt>
                                        </p:tgtEl>
                                      </p:cBhvr>
                                      <p:to x="100000" y="100000"/>
                                    </p:animScale>
                                  </p:childTnLst>
                                </p:cTn>
                              </p:par>
                              <p:par>
                                <p:cTn id="165" presetID="26" presetClass="entr" presetSubtype="0" fill="hold" nodeType="withEffect">
                                  <p:stCondLst>
                                    <p:cond delay="0"/>
                                  </p:stCondLst>
                                  <p:childTnLst>
                                    <p:set>
                                      <p:cBhvr>
                                        <p:cTn id="166" dur="1" fill="hold">
                                          <p:stCondLst>
                                            <p:cond delay="0"/>
                                          </p:stCondLst>
                                        </p:cTn>
                                        <p:tgtEl>
                                          <p:spTgt spid="3">
                                            <p:txEl>
                                              <p:pRg st="10" end="10"/>
                                            </p:txEl>
                                          </p:spTgt>
                                        </p:tgtEl>
                                        <p:attrNameLst>
                                          <p:attrName>style.visibility</p:attrName>
                                        </p:attrNameLst>
                                      </p:cBhvr>
                                      <p:to>
                                        <p:strVal val="visible"/>
                                      </p:to>
                                    </p:set>
                                    <p:animEffect transition="in" filter="wipe(down)">
                                      <p:cBhvr>
                                        <p:cTn id="167" dur="580">
                                          <p:stCondLst>
                                            <p:cond delay="0"/>
                                          </p:stCondLst>
                                        </p:cTn>
                                        <p:tgtEl>
                                          <p:spTgt spid="3">
                                            <p:txEl>
                                              <p:pRg st="10" end="10"/>
                                            </p:txEl>
                                          </p:spTgt>
                                        </p:tgtEl>
                                      </p:cBhvr>
                                    </p:animEffect>
                                    <p:anim calcmode="lin" valueType="num">
                                      <p:cBhvr>
                                        <p:cTn id="168" dur="1822" tmFilter="0,0; 0.14,0.36; 0.43,0.73; 0.71,0.91; 1.0,1.0">
                                          <p:stCondLst>
                                            <p:cond delay="0"/>
                                          </p:stCondLst>
                                        </p:cTn>
                                        <p:tgtEl>
                                          <p:spTgt spid="3">
                                            <p:txEl>
                                              <p:pRg st="10" end="10"/>
                                            </p:txEl>
                                          </p:spTgt>
                                        </p:tgtEl>
                                        <p:attrNameLst>
                                          <p:attrName>ppt_x</p:attrName>
                                        </p:attrNameLst>
                                      </p:cBhvr>
                                      <p:tavLst>
                                        <p:tav tm="0">
                                          <p:val>
                                            <p:strVal val="#ppt_x-0.25"/>
                                          </p:val>
                                        </p:tav>
                                        <p:tav tm="100000">
                                          <p:val>
                                            <p:strVal val="#ppt_x"/>
                                          </p:val>
                                        </p:tav>
                                      </p:tavLst>
                                    </p:anim>
                                    <p:anim calcmode="lin" valueType="num">
                                      <p:cBhvr>
                                        <p:cTn id="169" dur="664" tmFilter="0.0,0.0; 0.25,0.07; 0.50,0.2; 0.75,0.467; 1.0,1.0">
                                          <p:stCondLst>
                                            <p:cond delay="0"/>
                                          </p:stCondLst>
                                        </p:cTn>
                                        <p:tgtEl>
                                          <p:spTgt spid="3">
                                            <p:txEl>
                                              <p:pRg st="10" end="10"/>
                                            </p:txEl>
                                          </p:spTgt>
                                        </p:tgtEl>
                                        <p:attrNameLst>
                                          <p:attrName>ppt_y</p:attrName>
                                        </p:attrNameLst>
                                      </p:cBhvr>
                                      <p:tavLst>
                                        <p:tav tm="0" fmla="#ppt_y-sin(pi*$)/3">
                                          <p:val>
                                            <p:fltVal val="0.5"/>
                                          </p:val>
                                        </p:tav>
                                        <p:tav tm="100000">
                                          <p:val>
                                            <p:fltVal val="1"/>
                                          </p:val>
                                        </p:tav>
                                      </p:tavLst>
                                    </p:anim>
                                    <p:anim calcmode="lin" valueType="num">
                                      <p:cBhvr>
                                        <p:cTn id="170" dur="664" tmFilter="0, 0; 0.125,0.2665; 0.25,0.4; 0.375,0.465; 0.5,0.5;  0.625,0.535; 0.75,0.6; 0.875,0.7335; 1,1">
                                          <p:stCondLst>
                                            <p:cond delay="664"/>
                                          </p:stCondLst>
                                        </p:cTn>
                                        <p:tgtEl>
                                          <p:spTgt spid="3">
                                            <p:txEl>
                                              <p:pRg st="10" end="10"/>
                                            </p:txEl>
                                          </p:spTgt>
                                        </p:tgtEl>
                                        <p:attrNameLst>
                                          <p:attrName>ppt_y</p:attrName>
                                        </p:attrNameLst>
                                      </p:cBhvr>
                                      <p:tavLst>
                                        <p:tav tm="0" fmla="#ppt_y-sin(pi*$)/9">
                                          <p:val>
                                            <p:fltVal val="0"/>
                                          </p:val>
                                        </p:tav>
                                        <p:tav tm="100000">
                                          <p:val>
                                            <p:fltVal val="1"/>
                                          </p:val>
                                        </p:tav>
                                      </p:tavLst>
                                    </p:anim>
                                    <p:anim calcmode="lin" valueType="num">
                                      <p:cBhvr>
                                        <p:cTn id="171" dur="332" tmFilter="0, 0; 0.125,0.2665; 0.25,0.4; 0.375,0.465; 0.5,0.5;  0.625,0.535; 0.75,0.6; 0.875,0.7335; 1,1">
                                          <p:stCondLst>
                                            <p:cond delay="1324"/>
                                          </p:stCondLst>
                                        </p:cTn>
                                        <p:tgtEl>
                                          <p:spTgt spid="3">
                                            <p:txEl>
                                              <p:pRg st="10" end="10"/>
                                            </p:txEl>
                                          </p:spTgt>
                                        </p:tgtEl>
                                        <p:attrNameLst>
                                          <p:attrName>ppt_y</p:attrName>
                                        </p:attrNameLst>
                                      </p:cBhvr>
                                      <p:tavLst>
                                        <p:tav tm="0" fmla="#ppt_y-sin(pi*$)/27">
                                          <p:val>
                                            <p:fltVal val="0"/>
                                          </p:val>
                                        </p:tav>
                                        <p:tav tm="100000">
                                          <p:val>
                                            <p:fltVal val="1"/>
                                          </p:val>
                                        </p:tav>
                                      </p:tavLst>
                                    </p:anim>
                                    <p:anim calcmode="lin" valueType="num">
                                      <p:cBhvr>
                                        <p:cTn id="172" dur="164" tmFilter="0, 0; 0.125,0.2665; 0.25,0.4; 0.375,0.465; 0.5,0.5;  0.625,0.535; 0.75,0.6; 0.875,0.7335; 1,1">
                                          <p:stCondLst>
                                            <p:cond delay="1656"/>
                                          </p:stCondLst>
                                        </p:cTn>
                                        <p:tgtEl>
                                          <p:spTgt spid="3">
                                            <p:txEl>
                                              <p:pRg st="10" end="10"/>
                                            </p:txEl>
                                          </p:spTgt>
                                        </p:tgtEl>
                                        <p:attrNameLst>
                                          <p:attrName>ppt_y</p:attrName>
                                        </p:attrNameLst>
                                      </p:cBhvr>
                                      <p:tavLst>
                                        <p:tav tm="0" fmla="#ppt_y-sin(pi*$)/81">
                                          <p:val>
                                            <p:fltVal val="0"/>
                                          </p:val>
                                        </p:tav>
                                        <p:tav tm="100000">
                                          <p:val>
                                            <p:fltVal val="1"/>
                                          </p:val>
                                        </p:tav>
                                      </p:tavLst>
                                    </p:anim>
                                    <p:animScale>
                                      <p:cBhvr>
                                        <p:cTn id="173" dur="26">
                                          <p:stCondLst>
                                            <p:cond delay="650"/>
                                          </p:stCondLst>
                                        </p:cTn>
                                        <p:tgtEl>
                                          <p:spTgt spid="3">
                                            <p:txEl>
                                              <p:pRg st="10" end="10"/>
                                            </p:txEl>
                                          </p:spTgt>
                                        </p:tgtEl>
                                      </p:cBhvr>
                                      <p:to x="100000" y="60000"/>
                                    </p:animScale>
                                    <p:animScale>
                                      <p:cBhvr>
                                        <p:cTn id="174" dur="166" decel="50000">
                                          <p:stCondLst>
                                            <p:cond delay="676"/>
                                          </p:stCondLst>
                                        </p:cTn>
                                        <p:tgtEl>
                                          <p:spTgt spid="3">
                                            <p:txEl>
                                              <p:pRg st="10" end="10"/>
                                            </p:txEl>
                                          </p:spTgt>
                                        </p:tgtEl>
                                      </p:cBhvr>
                                      <p:to x="100000" y="100000"/>
                                    </p:animScale>
                                    <p:animScale>
                                      <p:cBhvr>
                                        <p:cTn id="175" dur="26">
                                          <p:stCondLst>
                                            <p:cond delay="1312"/>
                                          </p:stCondLst>
                                        </p:cTn>
                                        <p:tgtEl>
                                          <p:spTgt spid="3">
                                            <p:txEl>
                                              <p:pRg st="10" end="10"/>
                                            </p:txEl>
                                          </p:spTgt>
                                        </p:tgtEl>
                                      </p:cBhvr>
                                      <p:to x="100000" y="80000"/>
                                    </p:animScale>
                                    <p:animScale>
                                      <p:cBhvr>
                                        <p:cTn id="176" dur="166" decel="50000">
                                          <p:stCondLst>
                                            <p:cond delay="1338"/>
                                          </p:stCondLst>
                                        </p:cTn>
                                        <p:tgtEl>
                                          <p:spTgt spid="3">
                                            <p:txEl>
                                              <p:pRg st="10" end="10"/>
                                            </p:txEl>
                                          </p:spTgt>
                                        </p:tgtEl>
                                      </p:cBhvr>
                                      <p:to x="100000" y="100000"/>
                                    </p:animScale>
                                    <p:animScale>
                                      <p:cBhvr>
                                        <p:cTn id="177" dur="26">
                                          <p:stCondLst>
                                            <p:cond delay="1642"/>
                                          </p:stCondLst>
                                        </p:cTn>
                                        <p:tgtEl>
                                          <p:spTgt spid="3">
                                            <p:txEl>
                                              <p:pRg st="10" end="10"/>
                                            </p:txEl>
                                          </p:spTgt>
                                        </p:tgtEl>
                                      </p:cBhvr>
                                      <p:to x="100000" y="90000"/>
                                    </p:animScale>
                                    <p:animScale>
                                      <p:cBhvr>
                                        <p:cTn id="178" dur="166" decel="50000">
                                          <p:stCondLst>
                                            <p:cond delay="1668"/>
                                          </p:stCondLst>
                                        </p:cTn>
                                        <p:tgtEl>
                                          <p:spTgt spid="3">
                                            <p:txEl>
                                              <p:pRg st="10" end="10"/>
                                            </p:txEl>
                                          </p:spTgt>
                                        </p:tgtEl>
                                      </p:cBhvr>
                                      <p:to x="100000" y="100000"/>
                                    </p:animScale>
                                    <p:animScale>
                                      <p:cBhvr>
                                        <p:cTn id="179" dur="26">
                                          <p:stCondLst>
                                            <p:cond delay="1808"/>
                                          </p:stCondLst>
                                        </p:cTn>
                                        <p:tgtEl>
                                          <p:spTgt spid="3">
                                            <p:txEl>
                                              <p:pRg st="10" end="10"/>
                                            </p:txEl>
                                          </p:spTgt>
                                        </p:tgtEl>
                                      </p:cBhvr>
                                      <p:to x="100000" y="95000"/>
                                    </p:animScale>
                                    <p:animScale>
                                      <p:cBhvr>
                                        <p:cTn id="180" dur="166" decel="50000">
                                          <p:stCondLst>
                                            <p:cond delay="1834"/>
                                          </p:stCondLst>
                                        </p:cTn>
                                        <p:tgtEl>
                                          <p:spTgt spid="3">
                                            <p:txEl>
                                              <p:pRg st="10" end="10"/>
                                            </p:txEl>
                                          </p:spTgt>
                                        </p:tgtEl>
                                      </p:cBhvr>
                                      <p:to x="100000" y="100000"/>
                                    </p:animScale>
                                  </p:childTnLst>
                                </p:cTn>
                              </p:par>
                              <p:par>
                                <p:cTn id="181" presetID="26" presetClass="entr" presetSubtype="0" fill="hold" nodeType="withEffect">
                                  <p:stCondLst>
                                    <p:cond delay="0"/>
                                  </p:stCondLst>
                                  <p:childTnLst>
                                    <p:set>
                                      <p:cBhvr>
                                        <p:cTn id="182" dur="1" fill="hold">
                                          <p:stCondLst>
                                            <p:cond delay="0"/>
                                          </p:stCondLst>
                                        </p:cTn>
                                        <p:tgtEl>
                                          <p:spTgt spid="3">
                                            <p:txEl>
                                              <p:pRg st="11" end="11"/>
                                            </p:txEl>
                                          </p:spTgt>
                                        </p:tgtEl>
                                        <p:attrNameLst>
                                          <p:attrName>style.visibility</p:attrName>
                                        </p:attrNameLst>
                                      </p:cBhvr>
                                      <p:to>
                                        <p:strVal val="visible"/>
                                      </p:to>
                                    </p:set>
                                    <p:animEffect transition="in" filter="wipe(down)">
                                      <p:cBhvr>
                                        <p:cTn id="183" dur="580">
                                          <p:stCondLst>
                                            <p:cond delay="0"/>
                                          </p:stCondLst>
                                        </p:cTn>
                                        <p:tgtEl>
                                          <p:spTgt spid="3">
                                            <p:txEl>
                                              <p:pRg st="11" end="11"/>
                                            </p:txEl>
                                          </p:spTgt>
                                        </p:tgtEl>
                                      </p:cBhvr>
                                    </p:animEffect>
                                    <p:anim calcmode="lin" valueType="num">
                                      <p:cBhvr>
                                        <p:cTn id="184" dur="1822" tmFilter="0,0; 0.14,0.36; 0.43,0.73; 0.71,0.91; 1.0,1.0">
                                          <p:stCondLst>
                                            <p:cond delay="0"/>
                                          </p:stCondLst>
                                        </p:cTn>
                                        <p:tgtEl>
                                          <p:spTgt spid="3">
                                            <p:txEl>
                                              <p:pRg st="11" end="11"/>
                                            </p:txEl>
                                          </p:spTgt>
                                        </p:tgtEl>
                                        <p:attrNameLst>
                                          <p:attrName>ppt_x</p:attrName>
                                        </p:attrNameLst>
                                      </p:cBhvr>
                                      <p:tavLst>
                                        <p:tav tm="0">
                                          <p:val>
                                            <p:strVal val="#ppt_x-0.25"/>
                                          </p:val>
                                        </p:tav>
                                        <p:tav tm="100000">
                                          <p:val>
                                            <p:strVal val="#ppt_x"/>
                                          </p:val>
                                        </p:tav>
                                      </p:tavLst>
                                    </p:anim>
                                    <p:anim calcmode="lin" valueType="num">
                                      <p:cBhvr>
                                        <p:cTn id="185" dur="664" tmFilter="0.0,0.0; 0.25,0.07; 0.50,0.2; 0.75,0.467; 1.0,1.0">
                                          <p:stCondLst>
                                            <p:cond delay="0"/>
                                          </p:stCondLst>
                                        </p:cTn>
                                        <p:tgtEl>
                                          <p:spTgt spid="3">
                                            <p:txEl>
                                              <p:pRg st="11" end="11"/>
                                            </p:txEl>
                                          </p:spTgt>
                                        </p:tgtEl>
                                        <p:attrNameLst>
                                          <p:attrName>ppt_y</p:attrName>
                                        </p:attrNameLst>
                                      </p:cBhvr>
                                      <p:tavLst>
                                        <p:tav tm="0" fmla="#ppt_y-sin(pi*$)/3">
                                          <p:val>
                                            <p:fltVal val="0.5"/>
                                          </p:val>
                                        </p:tav>
                                        <p:tav tm="100000">
                                          <p:val>
                                            <p:fltVal val="1"/>
                                          </p:val>
                                        </p:tav>
                                      </p:tavLst>
                                    </p:anim>
                                    <p:anim calcmode="lin" valueType="num">
                                      <p:cBhvr>
                                        <p:cTn id="186" dur="664" tmFilter="0, 0; 0.125,0.2665; 0.25,0.4; 0.375,0.465; 0.5,0.5;  0.625,0.535; 0.75,0.6; 0.875,0.7335; 1,1">
                                          <p:stCondLst>
                                            <p:cond delay="664"/>
                                          </p:stCondLst>
                                        </p:cTn>
                                        <p:tgtEl>
                                          <p:spTgt spid="3">
                                            <p:txEl>
                                              <p:pRg st="11" end="11"/>
                                            </p:txEl>
                                          </p:spTgt>
                                        </p:tgtEl>
                                        <p:attrNameLst>
                                          <p:attrName>ppt_y</p:attrName>
                                        </p:attrNameLst>
                                      </p:cBhvr>
                                      <p:tavLst>
                                        <p:tav tm="0" fmla="#ppt_y-sin(pi*$)/9">
                                          <p:val>
                                            <p:fltVal val="0"/>
                                          </p:val>
                                        </p:tav>
                                        <p:tav tm="100000">
                                          <p:val>
                                            <p:fltVal val="1"/>
                                          </p:val>
                                        </p:tav>
                                      </p:tavLst>
                                    </p:anim>
                                    <p:anim calcmode="lin" valueType="num">
                                      <p:cBhvr>
                                        <p:cTn id="187" dur="332" tmFilter="0, 0; 0.125,0.2665; 0.25,0.4; 0.375,0.465; 0.5,0.5;  0.625,0.535; 0.75,0.6; 0.875,0.7335; 1,1">
                                          <p:stCondLst>
                                            <p:cond delay="1324"/>
                                          </p:stCondLst>
                                        </p:cTn>
                                        <p:tgtEl>
                                          <p:spTgt spid="3">
                                            <p:txEl>
                                              <p:pRg st="11" end="11"/>
                                            </p:txEl>
                                          </p:spTgt>
                                        </p:tgtEl>
                                        <p:attrNameLst>
                                          <p:attrName>ppt_y</p:attrName>
                                        </p:attrNameLst>
                                      </p:cBhvr>
                                      <p:tavLst>
                                        <p:tav tm="0" fmla="#ppt_y-sin(pi*$)/27">
                                          <p:val>
                                            <p:fltVal val="0"/>
                                          </p:val>
                                        </p:tav>
                                        <p:tav tm="100000">
                                          <p:val>
                                            <p:fltVal val="1"/>
                                          </p:val>
                                        </p:tav>
                                      </p:tavLst>
                                    </p:anim>
                                    <p:anim calcmode="lin" valueType="num">
                                      <p:cBhvr>
                                        <p:cTn id="188" dur="164" tmFilter="0, 0; 0.125,0.2665; 0.25,0.4; 0.375,0.465; 0.5,0.5;  0.625,0.535; 0.75,0.6; 0.875,0.7335; 1,1">
                                          <p:stCondLst>
                                            <p:cond delay="1656"/>
                                          </p:stCondLst>
                                        </p:cTn>
                                        <p:tgtEl>
                                          <p:spTgt spid="3">
                                            <p:txEl>
                                              <p:pRg st="11" end="11"/>
                                            </p:txEl>
                                          </p:spTgt>
                                        </p:tgtEl>
                                        <p:attrNameLst>
                                          <p:attrName>ppt_y</p:attrName>
                                        </p:attrNameLst>
                                      </p:cBhvr>
                                      <p:tavLst>
                                        <p:tav tm="0" fmla="#ppt_y-sin(pi*$)/81">
                                          <p:val>
                                            <p:fltVal val="0"/>
                                          </p:val>
                                        </p:tav>
                                        <p:tav tm="100000">
                                          <p:val>
                                            <p:fltVal val="1"/>
                                          </p:val>
                                        </p:tav>
                                      </p:tavLst>
                                    </p:anim>
                                    <p:animScale>
                                      <p:cBhvr>
                                        <p:cTn id="189" dur="26">
                                          <p:stCondLst>
                                            <p:cond delay="650"/>
                                          </p:stCondLst>
                                        </p:cTn>
                                        <p:tgtEl>
                                          <p:spTgt spid="3">
                                            <p:txEl>
                                              <p:pRg st="11" end="11"/>
                                            </p:txEl>
                                          </p:spTgt>
                                        </p:tgtEl>
                                      </p:cBhvr>
                                      <p:to x="100000" y="60000"/>
                                    </p:animScale>
                                    <p:animScale>
                                      <p:cBhvr>
                                        <p:cTn id="190" dur="166" decel="50000">
                                          <p:stCondLst>
                                            <p:cond delay="676"/>
                                          </p:stCondLst>
                                        </p:cTn>
                                        <p:tgtEl>
                                          <p:spTgt spid="3">
                                            <p:txEl>
                                              <p:pRg st="11" end="11"/>
                                            </p:txEl>
                                          </p:spTgt>
                                        </p:tgtEl>
                                      </p:cBhvr>
                                      <p:to x="100000" y="100000"/>
                                    </p:animScale>
                                    <p:animScale>
                                      <p:cBhvr>
                                        <p:cTn id="191" dur="26">
                                          <p:stCondLst>
                                            <p:cond delay="1312"/>
                                          </p:stCondLst>
                                        </p:cTn>
                                        <p:tgtEl>
                                          <p:spTgt spid="3">
                                            <p:txEl>
                                              <p:pRg st="11" end="11"/>
                                            </p:txEl>
                                          </p:spTgt>
                                        </p:tgtEl>
                                      </p:cBhvr>
                                      <p:to x="100000" y="80000"/>
                                    </p:animScale>
                                    <p:animScale>
                                      <p:cBhvr>
                                        <p:cTn id="192" dur="166" decel="50000">
                                          <p:stCondLst>
                                            <p:cond delay="1338"/>
                                          </p:stCondLst>
                                        </p:cTn>
                                        <p:tgtEl>
                                          <p:spTgt spid="3">
                                            <p:txEl>
                                              <p:pRg st="11" end="11"/>
                                            </p:txEl>
                                          </p:spTgt>
                                        </p:tgtEl>
                                      </p:cBhvr>
                                      <p:to x="100000" y="100000"/>
                                    </p:animScale>
                                    <p:animScale>
                                      <p:cBhvr>
                                        <p:cTn id="193" dur="26">
                                          <p:stCondLst>
                                            <p:cond delay="1642"/>
                                          </p:stCondLst>
                                        </p:cTn>
                                        <p:tgtEl>
                                          <p:spTgt spid="3">
                                            <p:txEl>
                                              <p:pRg st="11" end="11"/>
                                            </p:txEl>
                                          </p:spTgt>
                                        </p:tgtEl>
                                      </p:cBhvr>
                                      <p:to x="100000" y="90000"/>
                                    </p:animScale>
                                    <p:animScale>
                                      <p:cBhvr>
                                        <p:cTn id="194" dur="166" decel="50000">
                                          <p:stCondLst>
                                            <p:cond delay="1668"/>
                                          </p:stCondLst>
                                        </p:cTn>
                                        <p:tgtEl>
                                          <p:spTgt spid="3">
                                            <p:txEl>
                                              <p:pRg st="11" end="11"/>
                                            </p:txEl>
                                          </p:spTgt>
                                        </p:tgtEl>
                                      </p:cBhvr>
                                      <p:to x="100000" y="100000"/>
                                    </p:animScale>
                                    <p:animScale>
                                      <p:cBhvr>
                                        <p:cTn id="195" dur="26">
                                          <p:stCondLst>
                                            <p:cond delay="1808"/>
                                          </p:stCondLst>
                                        </p:cTn>
                                        <p:tgtEl>
                                          <p:spTgt spid="3">
                                            <p:txEl>
                                              <p:pRg st="11" end="11"/>
                                            </p:txEl>
                                          </p:spTgt>
                                        </p:tgtEl>
                                      </p:cBhvr>
                                      <p:to x="100000" y="95000"/>
                                    </p:animScale>
                                    <p:animScale>
                                      <p:cBhvr>
                                        <p:cTn id="196" dur="166" decel="50000">
                                          <p:stCondLst>
                                            <p:cond delay="1834"/>
                                          </p:stCondLst>
                                        </p:cTn>
                                        <p:tgtEl>
                                          <p:spTgt spid="3">
                                            <p:txEl>
                                              <p:pRg st="11" end="1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152" y="90152"/>
            <a:ext cx="12003110" cy="6658378"/>
          </a:xfrm>
        </p:spPr>
        <p:txBody>
          <a:bodyPr>
            <a:normAutofit fontScale="70000" lnSpcReduction="20000"/>
          </a:bodyPr>
          <a:lstStyle/>
          <a:p>
            <a:pPr algn="r"/>
            <a:r>
              <a:rPr lang="fa-IR" sz="4000" b="1" dirty="0">
                <a:solidFill>
                  <a:schemeClr val="accent5"/>
                </a:solidFill>
                <a:effectLst/>
                <a:cs typeface="B Zar" panose="00000400000000000000" pitchFamily="2" charset="-78"/>
              </a:rPr>
              <a:t>نکات آموزشی و فعالیت های </a:t>
            </a:r>
            <a:r>
              <a:rPr lang="fa-IR" sz="4000" b="1" dirty="0" smtClean="0">
                <a:solidFill>
                  <a:schemeClr val="accent5"/>
                </a:solidFill>
                <a:effectLst/>
                <a:cs typeface="B Zar" panose="00000400000000000000" pitchFamily="2" charset="-78"/>
              </a:rPr>
              <a:t>پیشنهادی درس 8</a:t>
            </a:r>
          </a:p>
          <a:p>
            <a:pPr algn="just"/>
            <a:endParaRPr lang="fa-IR" sz="2800" b="1" dirty="0" smtClean="0">
              <a:effectLst/>
              <a:cs typeface="B Zar" panose="00000400000000000000" pitchFamily="2" charset="-78"/>
            </a:endParaRPr>
          </a:p>
          <a:p>
            <a:pPr algn="just"/>
            <a:r>
              <a:rPr lang="fa-IR" sz="2800" b="1" dirty="0" smtClean="0">
                <a:effectLst/>
                <a:cs typeface="B Zar" panose="00000400000000000000" pitchFamily="2" charset="-78"/>
              </a:rPr>
              <a:t>جلب </a:t>
            </a:r>
            <a:r>
              <a:rPr lang="fa-IR" sz="2800" b="1" dirty="0">
                <a:effectLst/>
                <a:cs typeface="B Zar" panose="00000400000000000000" pitchFamily="2" charset="-78"/>
              </a:rPr>
              <a:t>توجه </a:t>
            </a:r>
            <a:r>
              <a:rPr lang="fa-IR" sz="2800" b="1" dirty="0" smtClean="0">
                <a:effectLst/>
                <a:cs typeface="B Zar" panose="00000400000000000000" pitchFamily="2" charset="-78"/>
              </a:rPr>
              <a:t>دانش </a:t>
            </a:r>
            <a:r>
              <a:rPr lang="fa-IR" sz="2800" b="1" dirty="0">
                <a:effectLst/>
                <a:cs typeface="B Zar" panose="00000400000000000000" pitchFamily="2" charset="-78"/>
              </a:rPr>
              <a:t>آموزان به وسايلي كه به طور روزمره از آن </a:t>
            </a:r>
            <a:r>
              <a:rPr lang="fa-IR" sz="2800" b="1" dirty="0" smtClean="0">
                <a:effectLst/>
                <a:cs typeface="B Zar" panose="00000400000000000000" pitchFamily="2" charset="-78"/>
              </a:rPr>
              <a:t>استفاده مي </a:t>
            </a:r>
            <a:r>
              <a:rPr lang="fa-IR" sz="2800" b="1" dirty="0">
                <a:effectLst/>
                <a:cs typeface="B Zar" panose="00000400000000000000" pitchFamily="2" charset="-78"/>
              </a:rPr>
              <a:t>كنند و تغييراتي كه مي توان در آن ها داد به پرورش قدرت </a:t>
            </a:r>
            <a:endParaRPr lang="fa-IR" sz="2800" b="1" dirty="0" smtClean="0">
              <a:effectLst/>
              <a:cs typeface="B Zar" panose="00000400000000000000" pitchFamily="2" charset="-78"/>
            </a:endParaRPr>
          </a:p>
          <a:p>
            <a:pPr algn="just"/>
            <a:r>
              <a:rPr lang="fa-IR" sz="2800" b="1" dirty="0" smtClean="0">
                <a:effectLst/>
                <a:cs typeface="B Zar" panose="00000400000000000000" pitchFamily="2" charset="-78"/>
              </a:rPr>
              <a:t>خلاقيت آنان </a:t>
            </a:r>
            <a:r>
              <a:rPr lang="fa-IR" sz="2800" b="1" dirty="0">
                <a:effectLst/>
                <a:cs typeface="B Zar" panose="00000400000000000000" pitchFamily="2" charset="-78"/>
              </a:rPr>
              <a:t>كمك خواهد </a:t>
            </a:r>
            <a:r>
              <a:rPr lang="fa-IR" sz="2800" b="1" dirty="0" smtClean="0">
                <a:effectLst/>
                <a:cs typeface="B Zar" panose="00000400000000000000" pitchFamily="2" charset="-78"/>
              </a:rPr>
              <a:t>كرد.به </a:t>
            </a:r>
            <a:r>
              <a:rPr lang="fa-IR" sz="2800" b="1" dirty="0">
                <a:effectLst/>
                <a:cs typeface="B Zar" panose="00000400000000000000" pitchFamily="2" charset="-78"/>
              </a:rPr>
              <a:t>عنوان </a:t>
            </a:r>
            <a:r>
              <a:rPr lang="fa-IR" sz="2800" b="1" dirty="0" smtClean="0">
                <a:effectLst/>
                <a:cs typeface="B Zar" panose="00000400000000000000" pitchFamily="2" charset="-78"/>
              </a:rPr>
              <a:t>مثال از آنها بپرسید: </a:t>
            </a:r>
            <a:r>
              <a:rPr lang="fa-IR" sz="2800" b="1" dirty="0">
                <a:effectLst/>
                <a:cs typeface="B Zar" panose="00000400000000000000" pitchFamily="2" charset="-78"/>
              </a:rPr>
              <a:t>فرض </a:t>
            </a:r>
            <a:r>
              <a:rPr lang="fa-IR" sz="2800" b="1" dirty="0" smtClean="0">
                <a:effectLst/>
                <a:cs typeface="B Zar" panose="00000400000000000000" pitchFamily="2" charset="-78"/>
              </a:rPr>
              <a:t>كنيد مي </a:t>
            </a:r>
            <a:r>
              <a:rPr lang="fa-IR" sz="2800" b="1" dirty="0">
                <a:effectLst/>
                <a:cs typeface="B Zar" panose="00000400000000000000" pitchFamily="2" charset="-78"/>
              </a:rPr>
              <a:t>خواهيد </a:t>
            </a:r>
            <a:r>
              <a:rPr lang="fa-IR" sz="2800" b="1" dirty="0" smtClean="0">
                <a:effectLst/>
                <a:cs typeface="B Zar" panose="00000400000000000000" pitchFamily="2" charset="-78"/>
              </a:rPr>
              <a:t>ساعتي(تابلويي) </a:t>
            </a:r>
            <a:r>
              <a:rPr lang="fa-IR" sz="2800" b="1" dirty="0">
                <a:effectLst/>
                <a:cs typeface="B Zar" panose="00000400000000000000" pitchFamily="2" charset="-78"/>
              </a:rPr>
              <a:t>را به ديوار نصب كنيد. چه </a:t>
            </a:r>
          </a:p>
          <a:p>
            <a:pPr algn="just"/>
            <a:r>
              <a:rPr lang="fa-IR" sz="2800" b="1" dirty="0" smtClean="0">
                <a:effectLst/>
                <a:cs typeface="B Zar" panose="00000400000000000000" pitchFamily="2" charset="-78"/>
              </a:rPr>
              <a:t>ميكنيد</a:t>
            </a:r>
            <a:r>
              <a:rPr lang="fa-IR" sz="2800" b="1" dirty="0">
                <a:effectLst/>
                <a:cs typeface="B Zar" panose="00000400000000000000" pitchFamily="2" charset="-78"/>
              </a:rPr>
              <a:t>؟ آيا ميخ را </a:t>
            </a:r>
            <a:r>
              <a:rPr lang="fa-IR" sz="2800" b="1" dirty="0" smtClean="0">
                <a:effectLst/>
                <a:cs typeface="B Zar" panose="00000400000000000000" pitchFamily="2" charset="-78"/>
              </a:rPr>
              <a:t>با </a:t>
            </a:r>
            <a:r>
              <a:rPr lang="fa-IR" sz="2800" b="1" dirty="0">
                <a:effectLst/>
                <a:cs typeface="B Zar" panose="00000400000000000000" pitchFamily="2" charset="-78"/>
              </a:rPr>
              <a:t>دستان </a:t>
            </a:r>
            <a:r>
              <a:rPr lang="fa-IR" sz="2800" b="1" dirty="0" smtClean="0">
                <a:effectLst/>
                <a:cs typeface="B Zar" panose="00000400000000000000" pitchFamily="2" charset="-78"/>
              </a:rPr>
              <a:t>خود مي </a:t>
            </a:r>
            <a:r>
              <a:rPr lang="fa-IR" sz="2800" b="1" dirty="0">
                <a:effectLst/>
                <a:cs typeface="B Zar" panose="00000400000000000000" pitchFamily="2" charset="-78"/>
              </a:rPr>
              <a:t>توانيد در </a:t>
            </a:r>
            <a:r>
              <a:rPr lang="fa-IR" sz="2800" b="1" dirty="0" smtClean="0">
                <a:effectLst/>
                <a:cs typeface="B Zar" panose="00000400000000000000" pitchFamily="2" charset="-78"/>
              </a:rPr>
              <a:t>ديوار فرو </a:t>
            </a:r>
            <a:r>
              <a:rPr lang="fa-IR" sz="2800" b="1" dirty="0">
                <a:effectLst/>
                <a:cs typeface="B Zar" panose="00000400000000000000" pitchFamily="2" charset="-78"/>
              </a:rPr>
              <a:t>كنيد؟ اگر چكش نباشد، چه چيزي را جايگزين ميكنيد؟ اگر ميخ در محل </a:t>
            </a:r>
            <a:endParaRPr lang="fa-IR" sz="2800" b="1" dirty="0" smtClean="0">
              <a:effectLst/>
              <a:cs typeface="B Zar" panose="00000400000000000000" pitchFamily="2" charset="-78"/>
            </a:endParaRPr>
          </a:p>
          <a:p>
            <a:pPr algn="just"/>
            <a:r>
              <a:rPr lang="fa-IR" sz="2800" b="1" dirty="0" smtClean="0">
                <a:effectLst/>
                <a:cs typeface="B Zar" panose="00000400000000000000" pitchFamily="2" charset="-78"/>
              </a:rPr>
              <a:t>نامناسبي </a:t>
            </a:r>
            <a:r>
              <a:rPr lang="fa-IR" sz="2800" b="1" dirty="0">
                <a:effectLst/>
                <a:cs typeface="B Zar" panose="00000400000000000000" pitchFamily="2" charset="-78"/>
              </a:rPr>
              <a:t>كوبيده شده </a:t>
            </a:r>
            <a:r>
              <a:rPr lang="fa-IR" sz="2800" b="1" dirty="0" smtClean="0">
                <a:effectLst/>
                <a:cs typeface="B Zar" panose="00000400000000000000" pitchFamily="2" charset="-78"/>
              </a:rPr>
              <a:t>چگونه ازديوار آن </a:t>
            </a:r>
            <a:r>
              <a:rPr lang="fa-IR" sz="2800" b="1" dirty="0">
                <a:effectLst/>
                <a:cs typeface="B Zar" panose="00000400000000000000" pitchFamily="2" charset="-78"/>
              </a:rPr>
              <a:t>را جدا مي مي </a:t>
            </a:r>
            <a:r>
              <a:rPr lang="fa-IR" sz="2800" b="1" dirty="0" smtClean="0">
                <a:effectLst/>
                <a:cs typeface="B Zar" panose="00000400000000000000" pitchFamily="2" charset="-78"/>
              </a:rPr>
              <a:t>كنيد؟ در </a:t>
            </a:r>
            <a:r>
              <a:rPr lang="fa-IR" sz="2800" b="1" dirty="0">
                <a:effectLst/>
                <a:cs typeface="B Zar" panose="00000400000000000000" pitchFamily="2" charset="-78"/>
              </a:rPr>
              <a:t>هيچ يك از اين پرسش ها به دنبال پاسخ واحدي نباشيد و مرتباً به </a:t>
            </a:r>
            <a:endParaRPr lang="fa-IR" sz="2800" b="1" dirty="0" smtClean="0">
              <a:effectLst/>
              <a:cs typeface="B Zar" panose="00000400000000000000" pitchFamily="2" charset="-78"/>
            </a:endParaRPr>
          </a:p>
          <a:p>
            <a:pPr algn="just"/>
            <a:r>
              <a:rPr lang="fa-IR" sz="2800" b="1" dirty="0" smtClean="0">
                <a:effectLst/>
                <a:cs typeface="B Zar" panose="00000400000000000000" pitchFamily="2" charset="-78"/>
              </a:rPr>
              <a:t>دانش </a:t>
            </a:r>
            <a:r>
              <a:rPr lang="fa-IR" sz="2800" b="1" dirty="0">
                <a:effectLst/>
                <a:cs typeface="B Zar" panose="00000400000000000000" pitchFamily="2" charset="-78"/>
              </a:rPr>
              <a:t>آموزان بگوييد </a:t>
            </a:r>
            <a:r>
              <a:rPr lang="fa-IR" sz="2800" b="1" dirty="0" smtClean="0">
                <a:effectLst/>
                <a:cs typeface="B Zar" panose="00000400000000000000" pitchFamily="2" charset="-78"/>
              </a:rPr>
              <a:t>ديگر چي</a:t>
            </a:r>
            <a:r>
              <a:rPr lang="fa-IR" sz="2800" b="1" dirty="0">
                <a:effectLst/>
                <a:cs typeface="B Zar" panose="00000400000000000000" pitchFamily="2" charset="-78"/>
              </a:rPr>
              <a:t>؟ هيچ </a:t>
            </a:r>
            <a:r>
              <a:rPr lang="fa-IR" sz="2800" b="1" dirty="0" smtClean="0">
                <a:effectLst/>
                <a:cs typeface="B Zar" panose="00000400000000000000" pitchFamily="2" charset="-78"/>
              </a:rPr>
              <a:t>گاه پاسخي </a:t>
            </a:r>
            <a:r>
              <a:rPr lang="fa-IR" sz="2800" b="1" dirty="0">
                <a:effectLst/>
                <a:cs typeface="B Zar" panose="00000400000000000000" pitchFamily="2" charset="-78"/>
              </a:rPr>
              <a:t>را كه صحيح مي دانيد مطرح نكنيد و در مقابل پاسخ هاي غلط فقط بپرسيد چرا فكر </a:t>
            </a:r>
            <a:endParaRPr lang="fa-IR" sz="2800" b="1" dirty="0" smtClean="0">
              <a:effectLst/>
              <a:cs typeface="B Zar" panose="00000400000000000000" pitchFamily="2" charset="-78"/>
            </a:endParaRPr>
          </a:p>
          <a:p>
            <a:pPr algn="just"/>
            <a:r>
              <a:rPr lang="fa-IR" sz="2800" b="1" dirty="0" smtClean="0">
                <a:effectLst/>
                <a:cs typeface="B Zar" panose="00000400000000000000" pitchFamily="2" charset="-78"/>
              </a:rPr>
              <a:t>ميكنيد </a:t>
            </a:r>
            <a:r>
              <a:rPr lang="fa-IR" sz="2800" b="1" dirty="0">
                <a:effectLst/>
                <a:cs typeface="B Zar" panose="00000400000000000000" pitchFamily="2" charset="-78"/>
              </a:rPr>
              <a:t>اين </a:t>
            </a:r>
            <a:r>
              <a:rPr lang="fa-IR" sz="2800" b="1" dirty="0" smtClean="0">
                <a:effectLst/>
                <a:cs typeface="B Zar" panose="00000400000000000000" pitchFamily="2" charset="-78"/>
              </a:rPr>
              <a:t>وسيله چنين </a:t>
            </a:r>
            <a:r>
              <a:rPr lang="fa-IR" sz="2800" b="1" dirty="0">
                <a:effectLst/>
                <a:cs typeface="B Zar" panose="00000400000000000000" pitchFamily="2" charset="-78"/>
              </a:rPr>
              <a:t>كار </a:t>
            </a:r>
            <a:r>
              <a:rPr lang="fa-IR" sz="2800" b="1" dirty="0" smtClean="0">
                <a:effectLst/>
                <a:cs typeface="B Zar" panose="00000400000000000000" pitchFamily="2" charset="-78"/>
              </a:rPr>
              <a:t>مي </a:t>
            </a:r>
            <a:r>
              <a:rPr lang="fa-IR" sz="2800" b="1" dirty="0">
                <a:effectLst/>
                <a:cs typeface="B Zar" panose="00000400000000000000" pitchFamily="2" charset="-78"/>
              </a:rPr>
              <a:t>كند؟ </a:t>
            </a:r>
            <a:r>
              <a:rPr lang="fa-IR" sz="2800" b="1" dirty="0" smtClean="0">
                <a:effectLst/>
                <a:cs typeface="B Zar" panose="00000400000000000000" pitchFamily="2" charset="-78"/>
              </a:rPr>
              <a:t>كشف </a:t>
            </a:r>
            <a:r>
              <a:rPr lang="fa-IR" sz="2800" b="1" dirty="0">
                <a:effectLst/>
                <a:cs typeface="B Zar" panose="00000400000000000000" pitchFamily="2" charset="-78"/>
              </a:rPr>
              <a:t>ذهنيات بچه ها از پاسخ هاي صحيح و غلط مهم تر </a:t>
            </a:r>
            <a:r>
              <a:rPr lang="fa-IR" sz="2800" b="1" dirty="0" smtClean="0">
                <a:effectLst/>
                <a:cs typeface="B Zar" panose="00000400000000000000" pitchFamily="2" charset="-78"/>
              </a:rPr>
              <a:t>است.در </a:t>
            </a:r>
            <a:r>
              <a:rPr lang="fa-IR" sz="2800" b="1" dirty="0">
                <a:effectLst/>
                <a:cs typeface="B Zar" panose="00000400000000000000" pitchFamily="2" charset="-78"/>
              </a:rPr>
              <a:t>آنها نياز ايجاد كنيد و گاهي </a:t>
            </a:r>
            <a:endParaRPr lang="fa-IR" sz="2800" b="1" dirty="0" smtClean="0">
              <a:effectLst/>
              <a:cs typeface="B Zar" panose="00000400000000000000" pitchFamily="2" charset="-78"/>
            </a:endParaRPr>
          </a:p>
          <a:p>
            <a:pPr algn="just"/>
            <a:r>
              <a:rPr lang="fa-IR" sz="2800" b="1" dirty="0" smtClean="0">
                <a:effectLst/>
                <a:cs typeface="B Zar" panose="00000400000000000000" pitchFamily="2" charset="-78"/>
              </a:rPr>
              <a:t>ابزار </a:t>
            </a:r>
            <a:r>
              <a:rPr lang="fa-IR" sz="2800" b="1" dirty="0">
                <a:effectLst/>
                <a:cs typeface="B Zar" panose="00000400000000000000" pitchFamily="2" charset="-78"/>
              </a:rPr>
              <a:t>هاي موجود را </a:t>
            </a:r>
            <a:r>
              <a:rPr lang="fa-IR" sz="2800" b="1" dirty="0" smtClean="0">
                <a:effectLst/>
                <a:cs typeface="B Zar" panose="00000400000000000000" pitchFamily="2" charset="-78"/>
              </a:rPr>
              <a:t>به </a:t>
            </a:r>
            <a:r>
              <a:rPr lang="fa-IR" sz="2800" b="1" dirty="0">
                <a:effectLst/>
                <a:cs typeface="B Zar" panose="00000400000000000000" pitchFamily="2" charset="-78"/>
              </a:rPr>
              <a:t>چالش بكشيد</a:t>
            </a:r>
            <a:r>
              <a:rPr lang="fa-IR" sz="2800" b="1" dirty="0" smtClean="0">
                <a:effectLst/>
                <a:cs typeface="B Zar" panose="00000400000000000000" pitchFamily="2" charset="-78"/>
              </a:rPr>
              <a:t>. مثلاً </a:t>
            </a:r>
            <a:r>
              <a:rPr lang="fa-IR" sz="2800" b="1" dirty="0">
                <a:effectLst/>
                <a:cs typeface="B Zar" panose="00000400000000000000" pitchFamily="2" charset="-78"/>
              </a:rPr>
              <a:t>بگوييد مردم </a:t>
            </a:r>
            <a:r>
              <a:rPr lang="fa-IR" sz="2800" b="1" dirty="0" smtClean="0">
                <a:effectLst/>
                <a:cs typeface="B Zar" panose="00000400000000000000" pitchFamily="2" charset="-78"/>
              </a:rPr>
              <a:t>بيهوده </a:t>
            </a:r>
            <a:r>
              <a:rPr lang="fa-IR" sz="2800" b="1" dirty="0">
                <a:effectLst/>
                <a:cs typeface="B Zar" panose="00000400000000000000" pitchFamily="2" charset="-78"/>
              </a:rPr>
              <a:t>از چنگال </a:t>
            </a:r>
            <a:r>
              <a:rPr lang="fa-IR" sz="2800" b="1" dirty="0" smtClean="0">
                <a:effectLst/>
                <a:cs typeface="B Zar" panose="00000400000000000000" pitchFamily="2" charset="-78"/>
              </a:rPr>
              <a:t>یا قيچي </a:t>
            </a:r>
            <a:r>
              <a:rPr lang="fa-IR" sz="2800" b="1" dirty="0">
                <a:effectLst/>
                <a:cs typeface="B Zar" panose="00000400000000000000" pitchFamily="2" charset="-78"/>
              </a:rPr>
              <a:t>استفاده مي كنند </a:t>
            </a:r>
            <a:r>
              <a:rPr lang="fa-IR" sz="2800" b="1" dirty="0" smtClean="0">
                <a:effectLst/>
                <a:cs typeface="B Zar" panose="00000400000000000000" pitchFamily="2" charset="-78"/>
              </a:rPr>
              <a:t>و   منتظر بمانید </a:t>
            </a:r>
            <a:r>
              <a:rPr lang="fa-IR" sz="2800" b="1" dirty="0">
                <a:effectLst/>
                <a:cs typeface="B Zar" panose="00000400000000000000" pitchFamily="2" charset="-78"/>
              </a:rPr>
              <a:t>تا آن ها نظر شما را </a:t>
            </a:r>
            <a:endParaRPr lang="fa-IR" sz="2800" b="1" dirty="0" smtClean="0">
              <a:effectLst/>
              <a:cs typeface="B Zar" panose="00000400000000000000" pitchFamily="2" charset="-78"/>
            </a:endParaRPr>
          </a:p>
          <a:p>
            <a:pPr algn="just"/>
            <a:r>
              <a:rPr lang="fa-IR" sz="2800" b="1" dirty="0" smtClean="0">
                <a:effectLst/>
                <a:cs typeface="B Zar" panose="00000400000000000000" pitchFamily="2" charset="-78"/>
              </a:rPr>
              <a:t>رد </a:t>
            </a:r>
            <a:r>
              <a:rPr lang="fa-IR" sz="2800" b="1" dirty="0">
                <a:effectLst/>
                <a:cs typeface="B Zar" panose="00000400000000000000" pitchFamily="2" charset="-78"/>
              </a:rPr>
              <a:t>كنند و در مقابل </a:t>
            </a:r>
            <a:r>
              <a:rPr lang="fa-IR" sz="2800" b="1" dirty="0" smtClean="0">
                <a:effectLst/>
                <a:cs typeface="B Zar" panose="00000400000000000000" pitchFamily="2" charset="-78"/>
              </a:rPr>
              <a:t>استدلال </a:t>
            </a:r>
            <a:r>
              <a:rPr lang="fa-IR" sz="2800" b="1" dirty="0">
                <a:effectLst/>
                <a:cs typeface="B Zar" panose="00000400000000000000" pitchFamily="2" charset="-78"/>
              </a:rPr>
              <a:t>شما استدلال </a:t>
            </a:r>
            <a:r>
              <a:rPr lang="fa-IR" sz="2800" b="1" dirty="0" smtClean="0">
                <a:effectLst/>
                <a:cs typeface="B Zar" panose="00000400000000000000" pitchFamily="2" charset="-78"/>
              </a:rPr>
              <a:t>منطقي ديگري </a:t>
            </a:r>
            <a:r>
              <a:rPr lang="fa-IR" sz="2800" b="1" dirty="0">
                <a:effectLst/>
                <a:cs typeface="B Zar" panose="00000400000000000000" pitchFamily="2" charset="-78"/>
              </a:rPr>
              <a:t>ارائه كنند.. خلاصه آن كه براي ارزشيابي </a:t>
            </a:r>
            <a:r>
              <a:rPr lang="fa-IR" sz="2800" b="1" dirty="0" smtClean="0">
                <a:effectLst/>
                <a:cs typeface="B Zar" panose="00000400000000000000" pitchFamily="2" charset="-78"/>
              </a:rPr>
              <a:t>مطمئن </a:t>
            </a:r>
            <a:r>
              <a:rPr lang="fa-IR" sz="2800" b="1" dirty="0">
                <a:effectLst/>
                <a:cs typeface="B Zar" panose="00000400000000000000" pitchFamily="2" charset="-78"/>
              </a:rPr>
              <a:t>شويد كه بچه ها معتقد به </a:t>
            </a:r>
            <a:endParaRPr lang="fa-IR" sz="2800" b="1" dirty="0" smtClean="0">
              <a:effectLst/>
              <a:cs typeface="B Zar" panose="00000400000000000000" pitchFamily="2" charset="-78"/>
            </a:endParaRPr>
          </a:p>
          <a:p>
            <a:pPr algn="just"/>
            <a:r>
              <a:rPr lang="fa-IR" sz="2800" b="1" dirty="0" smtClean="0">
                <a:effectLst/>
                <a:cs typeface="B Zar" panose="00000400000000000000" pitchFamily="2" charset="-78"/>
              </a:rPr>
              <a:t>آسان </a:t>
            </a:r>
            <a:r>
              <a:rPr lang="fa-IR" sz="2800" b="1" dirty="0">
                <a:effectLst/>
                <a:cs typeface="B Zar" panose="00000400000000000000" pitchFamily="2" charset="-78"/>
              </a:rPr>
              <a:t>شدن كار ها </a:t>
            </a:r>
            <a:r>
              <a:rPr lang="fa-IR" sz="2800" b="1" dirty="0" smtClean="0">
                <a:effectLst/>
                <a:cs typeface="B Zar" panose="00000400000000000000" pitchFamily="2" charset="-78"/>
              </a:rPr>
              <a:t>بااستفاده </a:t>
            </a:r>
            <a:r>
              <a:rPr lang="fa-IR" sz="2800" b="1" dirty="0">
                <a:effectLst/>
                <a:cs typeface="B Zar" panose="00000400000000000000" pitchFamily="2" charset="-78"/>
              </a:rPr>
              <a:t>از ابزار هستند و ابزار ها را شناسايي مي كنند و راه استفاده از آن ها را </a:t>
            </a:r>
            <a:r>
              <a:rPr lang="fa-IR" sz="2800" b="1" dirty="0" smtClean="0">
                <a:effectLst/>
                <a:cs typeface="B Zar" panose="00000400000000000000" pitchFamily="2" charset="-78"/>
              </a:rPr>
              <a:t>طالب </a:t>
            </a:r>
            <a:r>
              <a:rPr lang="fa-IR" sz="2800" b="1" dirty="0">
                <a:effectLst/>
                <a:cs typeface="B Zar" panose="00000400000000000000" pitchFamily="2" charset="-78"/>
              </a:rPr>
              <a:t>هستند</a:t>
            </a:r>
            <a:r>
              <a:rPr lang="fa-IR" sz="2800" b="1" dirty="0" smtClean="0">
                <a:effectLst/>
                <a:cs typeface="B Zar" panose="00000400000000000000" pitchFamily="2" charset="-78"/>
              </a:rPr>
              <a:t>.</a:t>
            </a:r>
          </a:p>
        </p:txBody>
      </p:sp>
    </p:spTree>
    <p:extLst>
      <p:ext uri="{BB962C8B-B14F-4D97-AF65-F5344CB8AC3E}">
        <p14:creationId xmlns:p14="http://schemas.microsoft.com/office/powerpoint/2010/main" val="12584921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circle(in)">
                                      <p:cBhvr>
                                        <p:cTn id="10" dur="2000"/>
                                        <p:tgtEl>
                                          <p:spTgt spid="3">
                                            <p:txEl>
                                              <p:pRg st="2" end="2"/>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circle(in)">
                                      <p:cBhvr>
                                        <p:cTn id="13" dur="2000"/>
                                        <p:tgtEl>
                                          <p:spTgt spid="3">
                                            <p:txEl>
                                              <p:pRg st="3" end="3"/>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circle(in)">
                                      <p:cBhvr>
                                        <p:cTn id="16" dur="2000"/>
                                        <p:tgtEl>
                                          <p:spTgt spid="3">
                                            <p:txEl>
                                              <p:pRg st="4" end="4"/>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circle(in)">
                                      <p:cBhvr>
                                        <p:cTn id="19" dur="2000"/>
                                        <p:tgtEl>
                                          <p:spTgt spid="3">
                                            <p:txEl>
                                              <p:pRg st="5" end="5"/>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circle(in)">
                                      <p:cBhvr>
                                        <p:cTn id="22" dur="2000"/>
                                        <p:tgtEl>
                                          <p:spTgt spid="3">
                                            <p:txEl>
                                              <p:pRg st="6" end="6"/>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circle(in)">
                                      <p:cBhvr>
                                        <p:cTn id="25" dur="2000"/>
                                        <p:tgtEl>
                                          <p:spTgt spid="3">
                                            <p:txEl>
                                              <p:pRg st="7" end="7"/>
                                            </p:txEl>
                                          </p:spTgt>
                                        </p:tgtEl>
                                      </p:cBhvr>
                                    </p:animEffect>
                                  </p:childTnLst>
                                </p:cTn>
                              </p:par>
                              <p:par>
                                <p:cTn id="26" presetID="6" presetClass="entr" presetSubtype="16"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circle(in)">
                                      <p:cBhvr>
                                        <p:cTn id="28" dur="2000"/>
                                        <p:tgtEl>
                                          <p:spTgt spid="3">
                                            <p:txEl>
                                              <p:pRg st="8" end="8"/>
                                            </p:txEl>
                                          </p:spTgt>
                                        </p:tgtEl>
                                      </p:cBhvr>
                                    </p:animEffect>
                                  </p:childTnLst>
                                </p:cTn>
                              </p:par>
                              <p:par>
                                <p:cTn id="29" presetID="6" presetClass="entr" presetSubtype="16"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circle(in)">
                                      <p:cBhvr>
                                        <p:cTn id="31" dur="2000"/>
                                        <p:tgtEl>
                                          <p:spTgt spid="3">
                                            <p:txEl>
                                              <p:pRg st="9" end="9"/>
                                            </p:txEl>
                                          </p:spTgt>
                                        </p:tgtEl>
                                      </p:cBhvr>
                                    </p:animEffect>
                                  </p:childTnLst>
                                </p:cTn>
                              </p:par>
                              <p:par>
                                <p:cTn id="32" presetID="6" presetClass="entr" presetSubtype="16" fill="hold" nodeType="with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animEffect transition="in" filter="circle(in)">
                                      <p:cBhvr>
                                        <p:cTn id="34"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3031" y="103031"/>
            <a:ext cx="11977352" cy="6632619"/>
          </a:xfrm>
        </p:spPr>
        <p:txBody>
          <a:bodyPr/>
          <a:lstStyle/>
          <a:p>
            <a:pPr algn="r"/>
            <a:r>
              <a:rPr lang="fa-IR" sz="2800" b="1" dirty="0">
                <a:solidFill>
                  <a:schemeClr val="accent5"/>
                </a:solidFill>
                <a:effectLst/>
                <a:cs typeface="B Zar" panose="00000400000000000000" pitchFamily="2" charset="-78"/>
              </a:rPr>
              <a:t>نكات آموزشي و فعاليت هاي </a:t>
            </a:r>
            <a:r>
              <a:rPr lang="fa-IR" sz="2800" b="1" dirty="0" smtClean="0">
                <a:solidFill>
                  <a:schemeClr val="accent5"/>
                </a:solidFill>
                <a:effectLst/>
                <a:cs typeface="B Zar" panose="00000400000000000000" pitchFamily="2" charset="-78"/>
              </a:rPr>
              <a:t>پيشنهادی درس 9</a:t>
            </a:r>
          </a:p>
          <a:p>
            <a:pPr algn="r"/>
            <a:r>
              <a:rPr lang="fa-IR" b="1" dirty="0">
                <a:effectLst/>
                <a:cs typeface="B Zar" panose="00000400000000000000" pitchFamily="2" charset="-78"/>
              </a:rPr>
              <a:t>بچه ها خاك مي </a:t>
            </a:r>
            <a:r>
              <a:rPr lang="fa-IR" b="1" dirty="0" smtClean="0">
                <a:effectLst/>
                <a:cs typeface="B Zar" panose="00000400000000000000" pitchFamily="2" charset="-78"/>
              </a:rPr>
              <a:t>سازند</a:t>
            </a:r>
            <a:endParaRPr lang="fa-IR" b="1" dirty="0">
              <a:effectLst/>
              <a:cs typeface="B Zar" panose="00000400000000000000" pitchFamily="2" charset="-78"/>
            </a:endParaRPr>
          </a:p>
          <a:p>
            <a:pPr algn="r"/>
            <a:r>
              <a:rPr lang="fa-IR" sz="2000" b="1" dirty="0" smtClean="0">
                <a:effectLst/>
                <a:cs typeface="B Zar" panose="00000400000000000000" pitchFamily="2" charset="-78"/>
              </a:rPr>
              <a:t>1-چند </a:t>
            </a:r>
            <a:r>
              <a:rPr lang="fa-IR" sz="2000" b="1" dirty="0">
                <a:effectLst/>
                <a:cs typeface="B Zar" panose="00000400000000000000" pitchFamily="2" charset="-78"/>
              </a:rPr>
              <a:t>تكه آجر شكسته شده (چند تكه گلدان شكسته شده)- چند تكه سنگ آذرين (سنگ پا)، </a:t>
            </a:r>
            <a:r>
              <a:rPr lang="fa-IR" sz="2000" b="1" dirty="0" smtClean="0">
                <a:effectLst/>
                <a:cs typeface="B Zar" panose="00000400000000000000" pitchFamily="2" charset="-78"/>
              </a:rPr>
              <a:t>مقداري،برگ </a:t>
            </a:r>
            <a:r>
              <a:rPr lang="fa-IR" sz="2000" b="1" dirty="0">
                <a:effectLst/>
                <a:cs typeface="B Zar" panose="00000400000000000000" pitchFamily="2" charset="-78"/>
              </a:rPr>
              <a:t>و ساقه هاي خشك، يك </a:t>
            </a:r>
            <a:endParaRPr lang="fa-IR" sz="2000" b="1" dirty="0" smtClean="0">
              <a:effectLst/>
              <a:cs typeface="B Zar" panose="00000400000000000000" pitchFamily="2" charset="-78"/>
            </a:endParaRPr>
          </a:p>
          <a:p>
            <a:pPr algn="r"/>
            <a:r>
              <a:rPr lang="fa-IR" sz="2000" b="1" dirty="0" smtClean="0">
                <a:effectLst/>
                <a:cs typeface="B Zar" panose="00000400000000000000" pitchFamily="2" charset="-78"/>
              </a:rPr>
              <a:t>هاون </a:t>
            </a:r>
            <a:r>
              <a:rPr lang="fa-IR" sz="2000" b="1" dirty="0">
                <a:effectLst/>
                <a:cs typeface="B Zar" panose="00000400000000000000" pitchFamily="2" charset="-78"/>
              </a:rPr>
              <a:t>فلزي</a:t>
            </a:r>
          </a:p>
          <a:p>
            <a:pPr algn="r"/>
            <a:r>
              <a:rPr lang="fa-IR" sz="2000" b="1" dirty="0" smtClean="0">
                <a:effectLst/>
                <a:cs typeface="B Zar" panose="00000400000000000000" pitchFamily="2" charset="-78"/>
              </a:rPr>
              <a:t>2-دانش </a:t>
            </a:r>
            <a:r>
              <a:rPr lang="fa-IR" sz="2000" b="1" dirty="0">
                <a:effectLst/>
                <a:cs typeface="B Zar" panose="00000400000000000000" pitchFamily="2" charset="-78"/>
              </a:rPr>
              <a:t>آموزان قطعات آجر شكسته يا گلدان شكسته را داخل هاون مي اندازند و آن ها را به خوبي </a:t>
            </a:r>
            <a:r>
              <a:rPr lang="fa-IR" sz="2000" b="1" dirty="0" smtClean="0">
                <a:effectLst/>
                <a:cs typeface="B Zar" panose="00000400000000000000" pitchFamily="2" charset="-78"/>
              </a:rPr>
              <a:t>ميكوبند</a:t>
            </a:r>
            <a:r>
              <a:rPr lang="fa-IR" sz="2000" b="1" dirty="0">
                <a:effectLst/>
                <a:cs typeface="B Zar" panose="00000400000000000000" pitchFamily="2" charset="-78"/>
              </a:rPr>
              <a:t>، تا كاملاً به صورت پودر </a:t>
            </a:r>
            <a:endParaRPr lang="fa-IR" sz="2000" b="1" dirty="0" smtClean="0">
              <a:effectLst/>
              <a:cs typeface="B Zar" panose="00000400000000000000" pitchFamily="2" charset="-78"/>
            </a:endParaRPr>
          </a:p>
          <a:p>
            <a:pPr algn="r"/>
            <a:r>
              <a:rPr lang="fa-IR" sz="2000" b="1" dirty="0" smtClean="0">
                <a:effectLst/>
                <a:cs typeface="B Zar" panose="00000400000000000000" pitchFamily="2" charset="-78"/>
              </a:rPr>
              <a:t>درآيند</a:t>
            </a:r>
            <a:r>
              <a:rPr lang="fa-IR" sz="2000" b="1" dirty="0">
                <a:effectLst/>
                <a:cs typeface="B Zar" panose="00000400000000000000" pitchFamily="2" charset="-78"/>
              </a:rPr>
              <a:t>. از هاون خارج كنند</a:t>
            </a:r>
            <a:r>
              <a:rPr lang="fa-IR" sz="2000" b="1" dirty="0" smtClean="0">
                <a:effectLst/>
                <a:cs typeface="B Zar" panose="00000400000000000000" pitchFamily="2" charset="-78"/>
              </a:rPr>
              <a:t>.</a:t>
            </a:r>
          </a:p>
          <a:p>
            <a:pPr algn="r"/>
            <a:r>
              <a:rPr lang="fa-IR" sz="2000" b="1" dirty="0" smtClean="0">
                <a:effectLst/>
                <a:cs typeface="B Zar" panose="00000400000000000000" pitchFamily="2" charset="-78"/>
              </a:rPr>
              <a:t>3-سپس </a:t>
            </a:r>
            <a:r>
              <a:rPr lang="fa-IR" sz="2000" b="1" dirty="0">
                <a:effectLst/>
                <a:cs typeface="B Zar" panose="00000400000000000000" pitchFamily="2" charset="-78"/>
              </a:rPr>
              <a:t>تكه هاي سنگ پا (يا سنگ هاي آذرين هوازده) را هم به خوبي بكوبند تا آن ها هم به </a:t>
            </a:r>
            <a:r>
              <a:rPr lang="fa-IR" sz="2000" b="1" dirty="0" smtClean="0">
                <a:effectLst/>
                <a:cs typeface="B Zar" panose="00000400000000000000" pitchFamily="2" charset="-78"/>
              </a:rPr>
              <a:t>صورت ذرات ريز </a:t>
            </a:r>
            <a:r>
              <a:rPr lang="fa-IR" sz="2000" b="1" dirty="0">
                <a:effectLst/>
                <a:cs typeface="B Zar" panose="00000400000000000000" pitchFamily="2" charset="-78"/>
              </a:rPr>
              <a:t>در آيند. آن ها </a:t>
            </a:r>
            <a:r>
              <a:rPr lang="fa-IR" sz="2000" b="1" dirty="0" smtClean="0">
                <a:effectLst/>
                <a:cs typeface="B Zar" panose="00000400000000000000" pitchFamily="2" charset="-78"/>
              </a:rPr>
              <a:t>را </a:t>
            </a:r>
          </a:p>
          <a:p>
            <a:pPr algn="r"/>
            <a:r>
              <a:rPr lang="fa-IR" sz="2000" b="1" dirty="0" smtClean="0">
                <a:effectLst/>
                <a:cs typeface="B Zar" panose="00000400000000000000" pitchFamily="2" charset="-78"/>
              </a:rPr>
              <a:t>هم </a:t>
            </a:r>
            <a:r>
              <a:rPr lang="fa-IR" sz="2000" b="1" dirty="0">
                <a:effectLst/>
                <a:cs typeface="B Zar" panose="00000400000000000000" pitchFamily="2" charset="-78"/>
              </a:rPr>
              <a:t>از هاون خارج كنند.</a:t>
            </a:r>
          </a:p>
          <a:p>
            <a:pPr algn="r"/>
            <a:r>
              <a:rPr lang="fa-IR" sz="2000" b="1" dirty="0" smtClean="0">
                <a:effectLst/>
                <a:cs typeface="B Zar" panose="00000400000000000000" pitchFamily="2" charset="-78"/>
              </a:rPr>
              <a:t>4-در </a:t>
            </a:r>
            <a:r>
              <a:rPr lang="fa-IR" sz="2000" b="1" dirty="0">
                <a:effectLst/>
                <a:cs typeface="B Zar" panose="00000400000000000000" pitchFamily="2" charset="-78"/>
              </a:rPr>
              <a:t>آخر برگ ها و ساقه هاي خشك را هم داخل هاون مي كوبند تا ديگر شكل برگ و ساقه </a:t>
            </a:r>
            <a:r>
              <a:rPr lang="fa-IR" sz="2000" b="1" dirty="0" smtClean="0">
                <a:effectLst/>
                <a:cs typeface="B Zar" panose="00000400000000000000" pitchFamily="2" charset="-78"/>
              </a:rPr>
              <a:t>نداشته باشند.حالا </a:t>
            </a:r>
            <a:r>
              <a:rPr lang="fa-IR" sz="2000" b="1" dirty="0">
                <a:effectLst/>
                <a:cs typeface="B Zar" panose="00000400000000000000" pitchFamily="2" charset="-78"/>
              </a:rPr>
              <a:t>همه ي مواد را با هم </a:t>
            </a:r>
            <a:endParaRPr lang="fa-IR" sz="2000" b="1" dirty="0" smtClean="0">
              <a:effectLst/>
              <a:cs typeface="B Zar" panose="00000400000000000000" pitchFamily="2" charset="-78"/>
            </a:endParaRPr>
          </a:p>
          <a:p>
            <a:pPr algn="r"/>
            <a:r>
              <a:rPr lang="fa-IR" sz="2000" b="1" dirty="0" smtClean="0">
                <a:effectLst/>
                <a:cs typeface="B Zar" panose="00000400000000000000" pitchFamily="2" charset="-78"/>
              </a:rPr>
              <a:t>مخلوط </a:t>
            </a:r>
            <a:r>
              <a:rPr lang="fa-IR" sz="2000" b="1" dirty="0">
                <a:effectLst/>
                <a:cs typeface="B Zar" panose="00000400000000000000" pitchFamily="2" charset="-78"/>
              </a:rPr>
              <a:t>مي كنند و يك خاك خوب درست مي كنند.</a:t>
            </a:r>
          </a:p>
        </p:txBody>
      </p:sp>
    </p:spTree>
    <p:extLst>
      <p:ext uri="{BB962C8B-B14F-4D97-AF65-F5344CB8AC3E}">
        <p14:creationId xmlns:p14="http://schemas.microsoft.com/office/powerpoint/2010/main" val="346505702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5" dur="500"/>
                                        <p:tgtEl>
                                          <p:spTgt spid="3">
                                            <p:txEl>
                                              <p:pRg st="6" end="6"/>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8" dur="500"/>
                                        <p:tgtEl>
                                          <p:spTgt spid="3">
                                            <p:txEl>
                                              <p:pRg st="7" end="7"/>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1" dur="500"/>
                                        <p:tgtEl>
                                          <p:spTgt spid="3">
                                            <p:txEl>
                                              <p:pRg st="8" end="8"/>
                                            </p:txEl>
                                          </p:spTgt>
                                        </p:tgtEl>
                                      </p:cBhvr>
                                    </p:animEffect>
                                  </p:childTnLst>
                                </p:cTn>
                              </p:par>
                              <p:par>
                                <p:cTn id="32" presetID="14" presetClass="entr" presetSubtype="10" fill="hold"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randombar(horizontal)">
                                      <p:cBhvr>
                                        <p:cTn id="34"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3030" y="103031"/>
            <a:ext cx="11938715" cy="6658377"/>
          </a:xfrm>
        </p:spPr>
        <p:txBody>
          <a:bodyPr>
            <a:normAutofit/>
          </a:bodyPr>
          <a:lstStyle/>
          <a:p>
            <a:pPr algn="just"/>
            <a:r>
              <a:rPr lang="fa-IR" sz="2800" b="1" dirty="0" smtClean="0">
                <a:solidFill>
                  <a:srgbClr val="FFC000"/>
                </a:solidFill>
                <a:effectLst/>
                <a:cs typeface="B Zar" panose="00000400000000000000" pitchFamily="2" charset="-78"/>
              </a:rPr>
              <a:t>روش های تدریس</a:t>
            </a:r>
          </a:p>
          <a:p>
            <a:pPr algn="just"/>
            <a:r>
              <a:rPr lang="fa-IR" b="1" dirty="0" smtClean="0">
                <a:effectLst/>
                <a:cs typeface="B Zar" panose="00000400000000000000" pitchFamily="2" charset="-78"/>
              </a:rPr>
              <a:t>1-روش تدریس </a:t>
            </a:r>
            <a:r>
              <a:rPr lang="fa-IR" b="1" dirty="0" smtClean="0">
                <a:effectLst/>
                <a:cs typeface="B Zar" panose="00000400000000000000" pitchFamily="2" charset="-78"/>
              </a:rPr>
              <a:t>سخنرانی:</a:t>
            </a:r>
            <a:r>
              <a:rPr lang="fa-IR" sz="2000" b="1" dirty="0" smtClean="0">
                <a:effectLst/>
                <a:cs typeface="B Zar" panose="00000400000000000000" pitchFamily="2" charset="-78"/>
              </a:rPr>
              <a:t>به عنوان قسمتی از روش توضیحی مطرح است اما به خاطر سابقه و هویت تاریخی،به عنوان یک قسمت مستقل در روش های تدریس محسوب می شود.سخنرانی به عواملی از قبیل صدا</a:t>
            </a:r>
            <a:r>
              <a:rPr lang="fa-IR" sz="2000" b="1" dirty="0" smtClean="0">
                <a:effectLst/>
                <a:cs typeface="B Zar" panose="00000400000000000000" pitchFamily="2" charset="-78"/>
              </a:rPr>
              <a:t>،اشارات بدن و حرکات بدن بستگی دارد.در این میان نقش صدا مهمتر است.بدیهی است هرچقد صدا رساتر و واضح تر باشد،تأثیرگذاری اش بیشتر می شود.هنگامی از این روش استفاده می کنیم که استفاده از روش های دیگر سخت باشد. مثلا در صورتی که تعداد دانش آموزان خیلی زیاد باشد یا مواقعی که معلم بخواهد تجربیات گذشته خود را برای دانش آموزان بازگو کند.ما نیز در این تدریس از این روش استفاده کردیم.</a:t>
            </a:r>
          </a:p>
          <a:p>
            <a:pPr algn="just"/>
            <a:r>
              <a:rPr lang="fa-IR" b="1" dirty="0" smtClean="0">
                <a:effectLst/>
                <a:cs typeface="B Zar" panose="00000400000000000000" pitchFamily="2" charset="-78"/>
              </a:rPr>
              <a:t>2-روش تدریس نمایشی:</a:t>
            </a:r>
            <a:r>
              <a:rPr lang="fa-IR" sz="2000" b="1" dirty="0" smtClean="0">
                <a:effectLst/>
                <a:cs typeface="B Zar" panose="00000400000000000000" pitchFamily="2" charset="-78"/>
              </a:rPr>
              <a:t>بر اساس مشاهده و دیدن استوار است.افراد مهارتهای خاصی را از طریق مشاهده و دیدن فرا می گیرند.ابتدا معلم عملاً جریان کاری را در برابر چشم فراگیران انجام می دهد و آن گاه،فراگیران همان کار را شخصاً تکرار می کنند.مهمترین حسن این روش،آموزش به کمک اشیا</a:t>
            </a:r>
            <a:r>
              <a:rPr lang="fa-IR" sz="2000" b="1" dirty="0" smtClean="0">
                <a:effectLst/>
                <a:cs typeface="B Zar" panose="00000400000000000000" pitchFamily="2" charset="-78"/>
              </a:rPr>
              <a:t>ء واقعی و حقیقی است.برای استفاده از این روش،ما ناچار به استفاده از روش سخنرانی نیز هستیم.</a:t>
            </a:r>
          </a:p>
          <a:p>
            <a:pPr algn="just"/>
            <a:r>
              <a:rPr lang="fa-IR" sz="2000" b="1" dirty="0" smtClean="0">
                <a:effectLst/>
                <a:cs typeface="B Zar" panose="00000400000000000000" pitchFamily="2" charset="-78"/>
              </a:rPr>
              <a:t>ما نیز </a:t>
            </a:r>
            <a:r>
              <a:rPr lang="fa-IR" sz="2000" b="1" smtClean="0">
                <a:effectLst/>
                <a:cs typeface="B Zar" panose="00000400000000000000" pitchFamily="2" charset="-78"/>
              </a:rPr>
              <a:t>در آزمایشی که </a:t>
            </a:r>
            <a:r>
              <a:rPr lang="fa-IR" sz="2000" b="1" dirty="0" smtClean="0">
                <a:effectLst/>
                <a:cs typeface="B Zar" panose="00000400000000000000" pitchFamily="2" charset="-78"/>
              </a:rPr>
              <a:t>انجام دادیم از این روش استفاده کردیم.ابتدا خودمان در مقابل چشم فراگیران آزمایش را انجام دادیم.سپس از آنها خواستیم تا همان آزمایش را تکرارکنند و بعد،با طرح سوالاتی،فراگیران را به چالش کشیده و در نهایت نتیجه آزمایش و مفهوم موردنظر را به آنها آموزش دادیم.</a:t>
            </a:r>
          </a:p>
        </p:txBody>
      </p:sp>
    </p:spTree>
    <p:extLst>
      <p:ext uri="{BB962C8B-B14F-4D97-AF65-F5344CB8AC3E}">
        <p14:creationId xmlns:p14="http://schemas.microsoft.com/office/powerpoint/2010/main" val="1593323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3568" y="135924"/>
            <a:ext cx="11948983" cy="6598508"/>
          </a:xfrm>
        </p:spPr>
        <p:txBody>
          <a:bodyPr/>
          <a:lstStyle/>
          <a:p>
            <a:endParaRPr lang="fa-IR" dirty="0"/>
          </a:p>
          <a:p>
            <a:endParaRPr lang="fa-IR" dirty="0" smtClean="0"/>
          </a:p>
          <a:p>
            <a:endParaRPr lang="fa-IR" dirty="0"/>
          </a:p>
          <a:p>
            <a:pPr algn="ctr"/>
            <a:r>
              <a:rPr lang="fa-IR" sz="3200" b="1" dirty="0" smtClean="0">
                <a:solidFill>
                  <a:srgbClr val="FFFF00"/>
                </a:solidFill>
                <a:effectLst/>
                <a:cs typeface="B Zar" panose="00000400000000000000" pitchFamily="2" charset="-78"/>
              </a:rPr>
              <a:t>بررسی فصل های 7 و 8 و 9 </a:t>
            </a:r>
          </a:p>
          <a:p>
            <a:pPr algn="ctr"/>
            <a:r>
              <a:rPr lang="fa-IR" sz="3200" b="1" dirty="0" smtClean="0">
                <a:solidFill>
                  <a:srgbClr val="FFFF00"/>
                </a:solidFill>
                <a:effectLst/>
                <a:cs typeface="B Zar" panose="00000400000000000000" pitchFamily="2" charset="-78"/>
              </a:rPr>
              <a:t>علوم تجربی اوّل دبستان</a:t>
            </a:r>
          </a:p>
          <a:p>
            <a:pPr algn="ctr"/>
            <a:endParaRPr lang="fa-IR" sz="3200" b="1" dirty="0">
              <a:solidFill>
                <a:srgbClr val="FFFF00"/>
              </a:solidFill>
              <a:cs typeface="B Zar" panose="00000400000000000000" pitchFamily="2" charset="-78"/>
            </a:endParaRPr>
          </a:p>
          <a:p>
            <a:pPr algn="ctr"/>
            <a:r>
              <a:rPr lang="fa-IR" b="1" dirty="0" smtClean="0">
                <a:solidFill>
                  <a:schemeClr val="accent5">
                    <a:lumMod val="60000"/>
                    <a:lumOff val="40000"/>
                  </a:schemeClr>
                </a:solidFill>
                <a:effectLst/>
                <a:cs typeface="B Zar" panose="00000400000000000000" pitchFamily="2" charset="-78"/>
              </a:rPr>
              <a:t>استاد مربوطه : استاد گلزاد</a:t>
            </a:r>
          </a:p>
          <a:p>
            <a:pPr algn="ctr"/>
            <a:r>
              <a:rPr lang="fa-IR" b="1" dirty="0" smtClean="0">
                <a:solidFill>
                  <a:schemeClr val="accent5">
                    <a:lumMod val="60000"/>
                    <a:lumOff val="40000"/>
                  </a:schemeClr>
                </a:solidFill>
                <a:effectLst/>
                <a:cs typeface="B Zar" panose="00000400000000000000" pitchFamily="2" charset="-78"/>
              </a:rPr>
              <a:t>گردآورندگان:مهدی اجارودی-سهند تراب نژاد</a:t>
            </a:r>
            <a:endParaRPr lang="fa-IR" b="1" dirty="0">
              <a:solidFill>
                <a:schemeClr val="accent5">
                  <a:lumMod val="60000"/>
                  <a:lumOff val="40000"/>
                </a:schemeClr>
              </a:solidFill>
              <a:effectLst/>
              <a:cs typeface="B Zar" panose="000004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37915" y="226076"/>
            <a:ext cx="893685" cy="1293631"/>
          </a:xfrm>
          <a:prstGeom prst="rect">
            <a:avLst/>
          </a:prstGeom>
        </p:spPr>
      </p:pic>
    </p:spTree>
    <p:extLst>
      <p:ext uri="{BB962C8B-B14F-4D97-AF65-F5344CB8AC3E}">
        <p14:creationId xmlns:p14="http://schemas.microsoft.com/office/powerpoint/2010/main" val="231171962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2" dur="500"/>
                                        <p:tgtEl>
                                          <p:spTgt spid="3">
                                            <p:txEl>
                                              <p:pRg st="3" end="3"/>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5" dur="500"/>
                                        <p:tgtEl>
                                          <p:spTgt spid="3">
                                            <p:txEl>
                                              <p:pRg st="4" end="4"/>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8" dur="500"/>
                                        <p:tgtEl>
                                          <p:spTgt spid="3">
                                            <p:txEl>
                                              <p:pRg st="6" end="6"/>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5910" y="103031"/>
            <a:ext cx="11938715" cy="6632619"/>
          </a:xfrm>
        </p:spPr>
        <p:txBody>
          <a:bodyPr>
            <a:normAutofit/>
          </a:bodyPr>
          <a:lstStyle/>
          <a:p>
            <a:pPr algn="just"/>
            <a:r>
              <a:rPr lang="fa-IR" sz="2800" b="1" dirty="0" smtClean="0">
                <a:solidFill>
                  <a:srgbClr val="FFC000"/>
                </a:solidFill>
                <a:effectLst/>
                <a:cs typeface="B Zar" panose="00000400000000000000" pitchFamily="2" charset="-78"/>
              </a:rPr>
              <a:t>نقد کتاب</a:t>
            </a:r>
          </a:p>
          <a:p>
            <a:pPr algn="just"/>
            <a:r>
              <a:rPr lang="fa-IR" b="1" dirty="0" smtClean="0">
                <a:effectLst/>
                <a:cs typeface="B Zar" panose="00000400000000000000" pitchFamily="2" charset="-78"/>
              </a:rPr>
              <a:t>1-با توجه به اینکه درس 7 در رابطه با سنگ ها و درس 9 در رابطه با خاکهاست و میان این دو موضوع رابطه نزدیکی وجود دارد،باید این دو درس به صورت متوالی و پشت سرهم آورده می شدند و درس 8 که موضوعی جداگانه دارد نباید بین این دو درس قرار داده می شد.در این صورت کودک می توانست بسیار راحت تر و بهتر،موضوعات درس های 7 و 9 ( سنگ ها و خاک ها ) را به هم ربط دهد و در نتیجه،یادگیری او بهتر و منسجم تر شود. </a:t>
            </a:r>
          </a:p>
          <a:p>
            <a:pPr algn="just"/>
            <a:r>
              <a:rPr lang="fa-IR" b="1" dirty="0" smtClean="0">
                <a:effectLst/>
                <a:cs typeface="B Zar" panose="00000400000000000000" pitchFamily="2" charset="-78"/>
              </a:rPr>
              <a:t>2-در ایستگاه فکر صفحه63 درس 9 سوالی با این عنوان مطرح شده:«چرا کشاورزان قبل از کاشتن دانه ها،زمین را شخم می زنند؟»قبل از ایستگاه فکر،یک آزمایش طراحی شده که نفوذ پذیری خاک ها را نشان می دهد. اگر ایستگاه فکر قبل از آزمایش قرار داده می شد،ذهن کودک به چالش کشیده می شد و آماده تر و باانگیزه تر به دنبال جواب سوال در آزمایش می گشت و به نتیجه می رسید.ولی در حال حاضر که ایستگاه فکر بعد از آزمایش است،کودکان،اغلب جواب این سوال را  بدون اینکه ذهنشان به چالش کشیده شود و با توجه به نتیجه آزمایش می گیرند.</a:t>
            </a:r>
          </a:p>
        </p:txBody>
      </p:sp>
    </p:spTree>
    <p:extLst>
      <p:ext uri="{BB962C8B-B14F-4D97-AF65-F5344CB8AC3E}">
        <p14:creationId xmlns:p14="http://schemas.microsoft.com/office/powerpoint/2010/main" val="8012463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152" y="115911"/>
            <a:ext cx="11990231" cy="6632620"/>
          </a:xfrm>
        </p:spPr>
        <p:txBody>
          <a:bodyPr>
            <a:normAutofit/>
          </a:bodyPr>
          <a:lstStyle/>
          <a:p>
            <a:pPr algn="r"/>
            <a:r>
              <a:rPr lang="fa-IR" sz="2800" b="1" dirty="0" smtClean="0">
                <a:solidFill>
                  <a:schemeClr val="accent5"/>
                </a:solidFill>
                <a:effectLst/>
                <a:cs typeface="B Zar" panose="00000400000000000000" pitchFamily="2" charset="-78"/>
              </a:rPr>
              <a:t>منبع</a:t>
            </a:r>
          </a:p>
          <a:p>
            <a:pPr algn="r"/>
            <a:endParaRPr lang="fa-IR" b="1" dirty="0" smtClean="0">
              <a:effectLst/>
              <a:cs typeface="B Zar" panose="00000400000000000000" pitchFamily="2" charset="-78"/>
            </a:endParaRPr>
          </a:p>
          <a:p>
            <a:pPr algn="r"/>
            <a:r>
              <a:rPr lang="fa-IR" b="1" dirty="0" smtClean="0">
                <a:effectLst/>
                <a:cs typeface="B Zar" panose="00000400000000000000" pitchFamily="2" charset="-78"/>
              </a:rPr>
              <a:t>کتاب معلم (راهنمای تدریس) علوم تجربی پایه اول ابتدایی،علی اکبر ادهم</a:t>
            </a:r>
            <a:endParaRPr lang="fa-IR" b="1" dirty="0">
              <a:effectLst/>
              <a:cs typeface="B Zar" panose="00000400000000000000" pitchFamily="2" charset="-78"/>
            </a:endParaRPr>
          </a:p>
          <a:p>
            <a:pPr algn="r"/>
            <a:endParaRPr lang="fa-IR" b="1" dirty="0">
              <a:effectLst/>
              <a:cs typeface="B Zar" panose="00000400000000000000" pitchFamily="2" charset="-78"/>
            </a:endParaRPr>
          </a:p>
        </p:txBody>
      </p:sp>
    </p:spTree>
    <p:extLst>
      <p:ext uri="{BB962C8B-B14F-4D97-AF65-F5344CB8AC3E}">
        <p14:creationId xmlns:p14="http://schemas.microsoft.com/office/powerpoint/2010/main" val="2772842664"/>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2)">
                                      <p:cBhvr>
                                        <p:cTn id="7" dur="2000"/>
                                        <p:tgtEl>
                                          <p:spTgt spid="3">
                                            <p:txEl>
                                              <p:pRg st="0" end="0"/>
                                            </p:txEl>
                                          </p:spTgt>
                                        </p:tgtEl>
                                      </p:cBhvr>
                                    </p:animEffect>
                                  </p:childTnLst>
                                </p:cTn>
                              </p:par>
                              <p:par>
                                <p:cTn id="8" presetID="21" presetClass="entr" presetSubtype="2"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heel(2)">
                                      <p:cBhvr>
                                        <p:cTn id="10"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19054" y="24227"/>
            <a:ext cx="9001462" cy="436440"/>
          </a:xfrm>
        </p:spPr>
        <p:txBody>
          <a:bodyPr>
            <a:normAutofit/>
          </a:bodyPr>
          <a:lstStyle/>
          <a:p>
            <a:pPr algn="ctr"/>
            <a:r>
              <a:rPr lang="fa-IR" sz="2400" dirty="0" smtClean="0">
                <a:cs typeface="B Zar" panose="00000400000000000000" pitchFamily="2" charset="-78"/>
              </a:rPr>
              <a:t>نقشه مفهومی</a:t>
            </a:r>
            <a:endParaRPr lang="fa-IR" sz="2400" dirty="0">
              <a:cs typeface="B Zar" panose="00000400000000000000" pitchFamily="2" charset="-78"/>
            </a:endParaRPr>
          </a:p>
        </p:txBody>
      </p:sp>
      <p:sp>
        <p:nvSpPr>
          <p:cNvPr id="3" name="Subtitle 2"/>
          <p:cNvSpPr>
            <a:spLocks noGrp="1"/>
          </p:cNvSpPr>
          <p:nvPr>
            <p:ph type="subTitle" idx="1"/>
          </p:nvPr>
        </p:nvSpPr>
        <p:spPr>
          <a:xfrm>
            <a:off x="115909" y="644200"/>
            <a:ext cx="11977352" cy="6098146"/>
          </a:xfrm>
        </p:spPr>
        <p:txBody>
          <a:bodyPr/>
          <a:lstStyle/>
          <a:p>
            <a:pPr algn="r"/>
            <a:endParaRPr lang="fa-IR" dirty="0" smtClean="0">
              <a:solidFill>
                <a:srgbClr val="8B1A03"/>
              </a:solidFill>
            </a:endParaRPr>
          </a:p>
          <a:p>
            <a:pPr algn="r"/>
            <a:endParaRPr lang="fa-IR" dirty="0"/>
          </a:p>
          <a:p>
            <a:pPr algn="r"/>
            <a:endParaRPr lang="fa-IR" sz="1800" b="1" dirty="0" smtClean="0">
              <a:effectLst/>
              <a:cs typeface="B Zar" panose="00000400000000000000" pitchFamily="2" charset="-78"/>
            </a:endParaRPr>
          </a:p>
          <a:p>
            <a:pPr algn="r"/>
            <a:endParaRPr lang="fa-IR" dirty="0"/>
          </a:p>
          <a:p>
            <a:pPr algn="r"/>
            <a:endParaRPr lang="fa-IR" dirty="0" smtClean="0"/>
          </a:p>
          <a:p>
            <a:pPr algn="r"/>
            <a:endParaRPr lang="fa-IR" dirty="0"/>
          </a:p>
        </p:txBody>
      </p:sp>
      <p:sp>
        <p:nvSpPr>
          <p:cNvPr id="4" name="Rounded Rectangle 3"/>
          <p:cNvSpPr/>
          <p:nvPr/>
        </p:nvSpPr>
        <p:spPr>
          <a:xfrm>
            <a:off x="11041143" y="3262173"/>
            <a:ext cx="1052120" cy="850006"/>
          </a:xfrm>
          <a:prstGeom prst="roundRect">
            <a:avLst/>
          </a:prstGeom>
        </p:spPr>
        <p:style>
          <a:lnRef idx="1">
            <a:schemeClr val="accent4"/>
          </a:lnRef>
          <a:fillRef idx="3">
            <a:schemeClr val="accent4"/>
          </a:fillRef>
          <a:effectRef idx="2">
            <a:schemeClr val="accent4"/>
          </a:effectRef>
          <a:fontRef idx="minor">
            <a:schemeClr val="lt1"/>
          </a:fontRef>
        </p:style>
        <p:txBody>
          <a:bodyPr rtlCol="1" anchor="ctr"/>
          <a:lstStyle/>
          <a:p>
            <a:pPr algn="ctr"/>
            <a:r>
              <a:rPr lang="fa-IR" sz="1400" b="1" dirty="0" smtClean="0">
                <a:ln w="0"/>
                <a:solidFill>
                  <a:srgbClr val="FFFF00"/>
                </a:solidFill>
                <a:cs typeface="B Zar" panose="00000400000000000000" pitchFamily="2" charset="-78"/>
              </a:rPr>
              <a:t>علوم اول دبستان</a:t>
            </a:r>
            <a:endParaRPr lang="fa-IR" sz="1400" b="1" dirty="0">
              <a:ln w="0"/>
              <a:solidFill>
                <a:srgbClr val="FFFF00"/>
              </a:solidFill>
              <a:cs typeface="B Zar" panose="00000400000000000000" pitchFamily="2" charset="-78"/>
            </a:endParaRPr>
          </a:p>
        </p:txBody>
      </p:sp>
      <p:cxnSp>
        <p:nvCxnSpPr>
          <p:cNvPr id="6" name="Straight Connector 5"/>
          <p:cNvCxnSpPr>
            <a:stCxn id="4" idx="1"/>
          </p:cNvCxnSpPr>
          <p:nvPr/>
        </p:nvCxnSpPr>
        <p:spPr>
          <a:xfrm flipH="1">
            <a:off x="10551693" y="3687176"/>
            <a:ext cx="4894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flipV="1">
            <a:off x="10551693" y="1380692"/>
            <a:ext cx="2" cy="415689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10126689" y="1380692"/>
            <a:ext cx="42500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10126692" y="5540654"/>
            <a:ext cx="42500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10108015" y="3041511"/>
            <a:ext cx="42500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Rounded Rectangle 32"/>
          <p:cNvSpPr/>
          <p:nvPr/>
        </p:nvSpPr>
        <p:spPr>
          <a:xfrm>
            <a:off x="9203064" y="915947"/>
            <a:ext cx="923626" cy="929490"/>
          </a:xfrm>
          <a:prstGeom prst="roundRect">
            <a:avLst/>
          </a:prstGeom>
        </p:spPr>
        <p:style>
          <a:lnRef idx="1">
            <a:schemeClr val="accent4"/>
          </a:lnRef>
          <a:fillRef idx="3">
            <a:schemeClr val="accent4"/>
          </a:fillRef>
          <a:effectRef idx="2">
            <a:schemeClr val="accent4"/>
          </a:effectRef>
          <a:fontRef idx="minor">
            <a:schemeClr val="lt1"/>
          </a:fontRef>
        </p:style>
        <p:txBody>
          <a:bodyPr rtlCol="1" anchor="ctr"/>
          <a:lstStyle/>
          <a:p>
            <a:pPr algn="ctr"/>
            <a:r>
              <a:rPr lang="fa-IR" sz="1400" b="1" dirty="0" smtClean="0">
                <a:solidFill>
                  <a:srgbClr val="FFFF00"/>
                </a:solidFill>
                <a:cs typeface="B Zar" panose="00000400000000000000" pitchFamily="2" charset="-78"/>
              </a:rPr>
              <a:t>درس </a:t>
            </a:r>
            <a:r>
              <a:rPr lang="fa-IR" sz="1400" b="1" dirty="0">
                <a:solidFill>
                  <a:srgbClr val="FFFF00"/>
                </a:solidFill>
                <a:cs typeface="B Zar" panose="00000400000000000000" pitchFamily="2" charset="-78"/>
              </a:rPr>
              <a:t>7</a:t>
            </a:r>
            <a:endParaRPr lang="fa-IR" sz="1400" b="1" dirty="0" smtClean="0">
              <a:solidFill>
                <a:srgbClr val="FFFF00"/>
              </a:solidFill>
              <a:cs typeface="B Zar" panose="00000400000000000000" pitchFamily="2" charset="-78"/>
            </a:endParaRPr>
          </a:p>
          <a:p>
            <a:pPr algn="ctr"/>
            <a:r>
              <a:rPr lang="fa-IR" sz="1400" b="1" dirty="0" smtClean="0">
                <a:solidFill>
                  <a:srgbClr val="FFFF00"/>
                </a:solidFill>
                <a:cs typeface="B Zar" panose="00000400000000000000" pitchFamily="2" charset="-78"/>
              </a:rPr>
              <a:t>زمین خانه سنگی ما</a:t>
            </a:r>
            <a:endParaRPr lang="fa-IR" sz="1400" b="1" dirty="0">
              <a:solidFill>
                <a:srgbClr val="FFFF00"/>
              </a:solidFill>
              <a:cs typeface="B Zar" panose="00000400000000000000" pitchFamily="2" charset="-78"/>
            </a:endParaRPr>
          </a:p>
        </p:txBody>
      </p:sp>
      <p:sp>
        <p:nvSpPr>
          <p:cNvPr id="47" name="Rounded Rectangle 46"/>
          <p:cNvSpPr/>
          <p:nvPr/>
        </p:nvSpPr>
        <p:spPr>
          <a:xfrm>
            <a:off x="9190286" y="2567717"/>
            <a:ext cx="917729" cy="895082"/>
          </a:xfrm>
          <a:prstGeom prst="roundRect">
            <a:avLst/>
          </a:prstGeom>
        </p:spPr>
        <p:style>
          <a:lnRef idx="1">
            <a:schemeClr val="accent4"/>
          </a:lnRef>
          <a:fillRef idx="3">
            <a:schemeClr val="accent4"/>
          </a:fillRef>
          <a:effectRef idx="2">
            <a:schemeClr val="accent4"/>
          </a:effectRef>
          <a:fontRef idx="minor">
            <a:schemeClr val="lt1"/>
          </a:fontRef>
        </p:style>
        <p:txBody>
          <a:bodyPr rtlCol="1" anchor="ctr"/>
          <a:lstStyle/>
          <a:p>
            <a:pPr algn="ctr"/>
            <a:r>
              <a:rPr lang="fa-IR" sz="1400" b="1" dirty="0" smtClean="0">
                <a:solidFill>
                  <a:srgbClr val="FFFF00"/>
                </a:solidFill>
                <a:cs typeface="B Zar" panose="00000400000000000000" pitchFamily="2" charset="-78"/>
              </a:rPr>
              <a:t>درس 8</a:t>
            </a:r>
          </a:p>
          <a:p>
            <a:pPr algn="ctr"/>
            <a:r>
              <a:rPr lang="fa-IR" sz="1400" b="1" dirty="0" smtClean="0">
                <a:solidFill>
                  <a:srgbClr val="FFFF00"/>
                </a:solidFill>
                <a:cs typeface="B Zar" panose="00000400000000000000" pitchFamily="2" charset="-78"/>
              </a:rPr>
              <a:t>چه میخواهم بسازم ؟</a:t>
            </a:r>
            <a:endParaRPr lang="fa-IR" sz="1400" b="1" dirty="0">
              <a:solidFill>
                <a:srgbClr val="FFFF00"/>
              </a:solidFill>
              <a:cs typeface="B Zar" panose="00000400000000000000" pitchFamily="2" charset="-78"/>
            </a:endParaRPr>
          </a:p>
        </p:txBody>
      </p:sp>
      <p:sp>
        <p:nvSpPr>
          <p:cNvPr id="48" name="Rounded Rectangle 47"/>
          <p:cNvSpPr/>
          <p:nvPr/>
        </p:nvSpPr>
        <p:spPr>
          <a:xfrm>
            <a:off x="9217942" y="5122356"/>
            <a:ext cx="915583" cy="830468"/>
          </a:xfrm>
          <a:prstGeom prst="roundRect">
            <a:avLst/>
          </a:prstGeom>
        </p:spPr>
        <p:style>
          <a:lnRef idx="1">
            <a:schemeClr val="accent4"/>
          </a:lnRef>
          <a:fillRef idx="3">
            <a:schemeClr val="accent4"/>
          </a:fillRef>
          <a:effectRef idx="2">
            <a:schemeClr val="accent4"/>
          </a:effectRef>
          <a:fontRef idx="minor">
            <a:schemeClr val="lt1"/>
          </a:fontRef>
        </p:style>
        <p:txBody>
          <a:bodyPr rtlCol="1" anchor="ctr"/>
          <a:lstStyle/>
          <a:p>
            <a:pPr algn="ctr"/>
            <a:r>
              <a:rPr lang="fa-IR" sz="1400" b="1" dirty="0" smtClean="0">
                <a:solidFill>
                  <a:srgbClr val="FFFF00"/>
                </a:solidFill>
                <a:cs typeface="B Zar" panose="00000400000000000000" pitchFamily="2" charset="-78"/>
              </a:rPr>
              <a:t>درس 9</a:t>
            </a:r>
          </a:p>
          <a:p>
            <a:pPr algn="ctr"/>
            <a:r>
              <a:rPr lang="fa-IR" sz="1400" b="1" dirty="0" smtClean="0">
                <a:solidFill>
                  <a:srgbClr val="FFFF00"/>
                </a:solidFill>
                <a:cs typeface="B Zar" panose="00000400000000000000" pitchFamily="2" charset="-78"/>
              </a:rPr>
              <a:t>زمین خانه خاکی ما</a:t>
            </a:r>
            <a:endParaRPr lang="fa-IR" sz="1400" b="1" dirty="0">
              <a:solidFill>
                <a:srgbClr val="FFFF00"/>
              </a:solidFill>
              <a:cs typeface="B Zar" panose="00000400000000000000" pitchFamily="2" charset="-78"/>
            </a:endParaRPr>
          </a:p>
        </p:txBody>
      </p:sp>
      <p:cxnSp>
        <p:nvCxnSpPr>
          <p:cNvPr id="59" name="Straight Connector 58"/>
          <p:cNvCxnSpPr>
            <a:stCxn id="33" idx="1"/>
          </p:cNvCxnSpPr>
          <p:nvPr/>
        </p:nvCxnSpPr>
        <p:spPr>
          <a:xfrm flipH="1">
            <a:off x="8903368" y="1380692"/>
            <a:ext cx="2996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8903368" y="669249"/>
            <a:ext cx="0" cy="1588167"/>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flipH="1">
            <a:off x="8542421" y="669249"/>
            <a:ext cx="36094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H="1">
            <a:off x="8542421" y="1210671"/>
            <a:ext cx="36094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flipH="1">
            <a:off x="8542421" y="1728028"/>
            <a:ext cx="36094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flipH="1">
            <a:off x="8542421" y="2257416"/>
            <a:ext cx="36094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4" name="Rounded Rectangle 73"/>
          <p:cNvSpPr/>
          <p:nvPr/>
        </p:nvSpPr>
        <p:spPr>
          <a:xfrm>
            <a:off x="6268453" y="500807"/>
            <a:ext cx="2273968" cy="415140"/>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b="1" dirty="0" smtClean="0">
                <a:solidFill>
                  <a:schemeClr val="bg1">
                    <a:lumMod val="85000"/>
                    <a:lumOff val="15000"/>
                  </a:schemeClr>
                </a:solidFill>
                <a:cs typeface="B Zar" panose="00000400000000000000" pitchFamily="2" charset="-78"/>
              </a:rPr>
              <a:t>گوناگونی سنگ ها</a:t>
            </a:r>
            <a:endParaRPr lang="fa-IR" b="1" dirty="0">
              <a:solidFill>
                <a:schemeClr val="bg1">
                  <a:lumMod val="85000"/>
                  <a:lumOff val="15000"/>
                </a:schemeClr>
              </a:solidFill>
              <a:cs typeface="B Zar" panose="00000400000000000000" pitchFamily="2" charset="-78"/>
            </a:endParaRPr>
          </a:p>
        </p:txBody>
      </p:sp>
      <p:sp>
        <p:nvSpPr>
          <p:cNvPr id="75" name="Rounded Rectangle 74"/>
          <p:cNvSpPr/>
          <p:nvPr/>
        </p:nvSpPr>
        <p:spPr>
          <a:xfrm>
            <a:off x="6268453" y="1017552"/>
            <a:ext cx="2273968" cy="405299"/>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b="1" dirty="0" smtClean="0">
                <a:solidFill>
                  <a:schemeClr val="bg1">
                    <a:lumMod val="85000"/>
                    <a:lumOff val="15000"/>
                  </a:schemeClr>
                </a:solidFill>
                <a:cs typeface="B Zar" panose="00000400000000000000" pitchFamily="2" charset="-78"/>
              </a:rPr>
              <a:t>موارد استفاده از سنگ ها</a:t>
            </a:r>
            <a:endParaRPr lang="fa-IR" b="1" dirty="0">
              <a:solidFill>
                <a:schemeClr val="bg1">
                  <a:lumMod val="85000"/>
                  <a:lumOff val="15000"/>
                </a:schemeClr>
              </a:solidFill>
              <a:cs typeface="B Zar" panose="00000400000000000000" pitchFamily="2" charset="-78"/>
            </a:endParaRPr>
          </a:p>
        </p:txBody>
      </p:sp>
      <p:sp>
        <p:nvSpPr>
          <p:cNvPr id="76" name="Rounded Rectangle 75"/>
          <p:cNvSpPr/>
          <p:nvPr/>
        </p:nvSpPr>
        <p:spPr>
          <a:xfrm>
            <a:off x="5522496" y="1536621"/>
            <a:ext cx="3008656" cy="430944"/>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b="1" dirty="0" smtClean="0">
                <a:solidFill>
                  <a:schemeClr val="bg1">
                    <a:lumMod val="85000"/>
                    <a:lumOff val="15000"/>
                  </a:schemeClr>
                </a:solidFill>
                <a:cs typeface="B Zar" panose="00000400000000000000" pitchFamily="2" charset="-78"/>
              </a:rPr>
              <a:t>ساخت مواد گوناگون از سنگ ها</a:t>
            </a:r>
            <a:endParaRPr lang="fa-IR" b="1" dirty="0">
              <a:solidFill>
                <a:schemeClr val="bg1">
                  <a:lumMod val="85000"/>
                  <a:lumOff val="15000"/>
                </a:schemeClr>
              </a:solidFill>
              <a:cs typeface="B Zar" panose="00000400000000000000" pitchFamily="2" charset="-78"/>
            </a:endParaRPr>
          </a:p>
        </p:txBody>
      </p:sp>
      <p:sp>
        <p:nvSpPr>
          <p:cNvPr id="78" name="Rounded Rectangle 77"/>
          <p:cNvSpPr/>
          <p:nvPr/>
        </p:nvSpPr>
        <p:spPr>
          <a:xfrm>
            <a:off x="6268453" y="2076942"/>
            <a:ext cx="2262698" cy="421104"/>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dirty="0" smtClean="0">
                <a:solidFill>
                  <a:schemeClr val="bg1">
                    <a:lumMod val="85000"/>
                    <a:lumOff val="15000"/>
                  </a:schemeClr>
                </a:solidFill>
                <a:cs typeface="B Zar" panose="00000400000000000000" pitchFamily="2" charset="-78"/>
              </a:rPr>
              <a:t> </a:t>
            </a:r>
            <a:r>
              <a:rPr lang="fa-IR" b="1" dirty="0" smtClean="0">
                <a:solidFill>
                  <a:schemeClr val="bg1">
                    <a:lumMod val="85000"/>
                    <a:lumOff val="15000"/>
                  </a:schemeClr>
                </a:solidFill>
                <a:cs typeface="B Zar" panose="00000400000000000000" pitchFamily="2" charset="-78"/>
              </a:rPr>
              <a:t>انواع تغییرات سنگ ها</a:t>
            </a:r>
            <a:endParaRPr lang="fa-IR" dirty="0">
              <a:solidFill>
                <a:schemeClr val="bg1">
                  <a:lumMod val="85000"/>
                  <a:lumOff val="15000"/>
                </a:schemeClr>
              </a:solidFill>
              <a:cs typeface="B Zar" panose="00000400000000000000" pitchFamily="2" charset="-78"/>
            </a:endParaRPr>
          </a:p>
        </p:txBody>
      </p:sp>
      <p:cxnSp>
        <p:nvCxnSpPr>
          <p:cNvPr id="80" name="Straight Connector 79"/>
          <p:cNvCxnSpPr/>
          <p:nvPr/>
        </p:nvCxnSpPr>
        <p:spPr>
          <a:xfrm flipH="1">
            <a:off x="5498231" y="3028572"/>
            <a:ext cx="3680570" cy="31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5509716" y="2284630"/>
            <a:ext cx="0" cy="1584286"/>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flipH="1">
            <a:off x="5100642" y="2284630"/>
            <a:ext cx="4090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flipH="1">
            <a:off x="5100642" y="2819481"/>
            <a:ext cx="4090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flipH="1">
            <a:off x="5100642" y="3355310"/>
            <a:ext cx="4090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flipH="1">
            <a:off x="5089372" y="3868916"/>
            <a:ext cx="4203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2101803" y="2076942"/>
            <a:ext cx="2975569" cy="430944"/>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b="1" dirty="0" smtClean="0">
                <a:solidFill>
                  <a:schemeClr val="bg1">
                    <a:lumMod val="85000"/>
                    <a:lumOff val="15000"/>
                  </a:schemeClr>
                </a:solidFill>
                <a:cs typeface="B Zar" panose="00000400000000000000" pitchFamily="2" charset="-78"/>
              </a:rPr>
              <a:t>شناخت ابزار مختلف و کاربرد آنها</a:t>
            </a:r>
            <a:endParaRPr lang="fa-IR" b="1" dirty="0">
              <a:solidFill>
                <a:schemeClr val="bg1">
                  <a:lumMod val="85000"/>
                  <a:lumOff val="15000"/>
                </a:schemeClr>
              </a:solidFill>
              <a:cs typeface="B Zar" panose="00000400000000000000" pitchFamily="2" charset="-78"/>
            </a:endParaRPr>
          </a:p>
        </p:txBody>
      </p:sp>
      <p:sp>
        <p:nvSpPr>
          <p:cNvPr id="7" name="Rounded Rectangle 6"/>
          <p:cNvSpPr/>
          <p:nvPr/>
        </p:nvSpPr>
        <p:spPr>
          <a:xfrm>
            <a:off x="2003366" y="2612126"/>
            <a:ext cx="3085276" cy="430278"/>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b="1" dirty="0" smtClean="0">
                <a:solidFill>
                  <a:schemeClr val="bg1">
                    <a:lumMod val="85000"/>
                    <a:lumOff val="15000"/>
                  </a:schemeClr>
                </a:solidFill>
                <a:cs typeface="B Zar" panose="00000400000000000000" pitchFamily="2" charset="-78"/>
              </a:rPr>
              <a:t>توجه به سادگی و پیچیدگی وسایل</a:t>
            </a:r>
            <a:endParaRPr lang="fa-IR" b="1" dirty="0">
              <a:solidFill>
                <a:schemeClr val="bg1">
                  <a:lumMod val="85000"/>
                  <a:lumOff val="15000"/>
                </a:schemeClr>
              </a:solidFill>
              <a:cs typeface="B Zar" panose="00000400000000000000" pitchFamily="2" charset="-78"/>
            </a:endParaRPr>
          </a:p>
        </p:txBody>
      </p:sp>
      <p:sp>
        <p:nvSpPr>
          <p:cNvPr id="9" name="Rounded Rectangle 8"/>
          <p:cNvSpPr/>
          <p:nvPr/>
        </p:nvSpPr>
        <p:spPr>
          <a:xfrm>
            <a:off x="103129" y="3141633"/>
            <a:ext cx="4974244" cy="427353"/>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sz="1400" b="1" dirty="0" smtClean="0">
                <a:solidFill>
                  <a:schemeClr val="bg1">
                    <a:lumMod val="85000"/>
                    <a:lumOff val="15000"/>
                  </a:schemeClr>
                </a:solidFill>
                <a:cs typeface="B Zar" panose="00000400000000000000" pitchFamily="2" charset="-78"/>
              </a:rPr>
              <a:t>ارائه افکار و پیشنهادات خلاقانه در مورد وسایل مختلف توسط دانش آموزان</a:t>
            </a:r>
            <a:endParaRPr lang="fa-IR" sz="1400" b="1" dirty="0">
              <a:solidFill>
                <a:schemeClr val="bg1">
                  <a:lumMod val="85000"/>
                  <a:lumOff val="15000"/>
                </a:schemeClr>
              </a:solidFill>
              <a:cs typeface="B Zar" panose="00000400000000000000" pitchFamily="2" charset="-78"/>
            </a:endParaRPr>
          </a:p>
        </p:txBody>
      </p:sp>
      <p:sp>
        <p:nvSpPr>
          <p:cNvPr id="10" name="Rounded Rectangle 9"/>
          <p:cNvSpPr/>
          <p:nvPr/>
        </p:nvSpPr>
        <p:spPr>
          <a:xfrm>
            <a:off x="103129" y="3667730"/>
            <a:ext cx="4974243" cy="417941"/>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sz="1400" b="1" dirty="0" smtClean="0">
                <a:solidFill>
                  <a:schemeClr val="bg1">
                    <a:lumMod val="85000"/>
                    <a:lumOff val="15000"/>
                  </a:schemeClr>
                </a:solidFill>
                <a:cs typeface="B Zar" panose="00000400000000000000" pitchFamily="2" charset="-78"/>
              </a:rPr>
              <a:t>ساختن کاردستی های جدید با استفاده از وسایل دم دست توسط دانش آموزان</a:t>
            </a:r>
            <a:endParaRPr lang="fa-IR" sz="1400" b="1" dirty="0">
              <a:solidFill>
                <a:schemeClr val="bg1">
                  <a:lumMod val="85000"/>
                  <a:lumOff val="15000"/>
                </a:schemeClr>
              </a:solidFill>
              <a:cs typeface="B Zar" panose="00000400000000000000" pitchFamily="2" charset="-78"/>
            </a:endParaRPr>
          </a:p>
        </p:txBody>
      </p:sp>
      <p:cxnSp>
        <p:nvCxnSpPr>
          <p:cNvPr id="18" name="Straight Connector 17"/>
          <p:cNvCxnSpPr>
            <a:stCxn id="48" idx="1"/>
          </p:cNvCxnSpPr>
          <p:nvPr/>
        </p:nvCxnSpPr>
        <p:spPr>
          <a:xfrm flipH="1">
            <a:off x="9020599" y="5537590"/>
            <a:ext cx="19734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9015363" y="3687176"/>
            <a:ext cx="5238" cy="2756831"/>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8733692" y="3693273"/>
            <a:ext cx="28690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Rounded Rectangle 23"/>
          <p:cNvSpPr/>
          <p:nvPr/>
        </p:nvSpPr>
        <p:spPr>
          <a:xfrm>
            <a:off x="6119446" y="3518309"/>
            <a:ext cx="2603448" cy="370618"/>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sz="1400" b="1" dirty="0" smtClean="0">
                <a:solidFill>
                  <a:schemeClr val="bg1">
                    <a:lumMod val="85000"/>
                    <a:lumOff val="15000"/>
                  </a:schemeClr>
                </a:solidFill>
                <a:cs typeface="B Zar" panose="00000400000000000000" pitchFamily="2" charset="-78"/>
              </a:rPr>
              <a:t>نقش خاک در تغذیه موجودات زنده</a:t>
            </a:r>
            <a:endParaRPr lang="fa-IR" sz="1400" b="1" dirty="0">
              <a:solidFill>
                <a:schemeClr val="bg1">
                  <a:lumMod val="85000"/>
                  <a:lumOff val="15000"/>
                </a:schemeClr>
              </a:solidFill>
              <a:cs typeface="B Zar" panose="00000400000000000000" pitchFamily="2" charset="-78"/>
            </a:endParaRPr>
          </a:p>
        </p:txBody>
      </p:sp>
      <p:sp>
        <p:nvSpPr>
          <p:cNvPr id="28" name="Rounded Rectangle 27"/>
          <p:cNvSpPr/>
          <p:nvPr/>
        </p:nvSpPr>
        <p:spPr>
          <a:xfrm>
            <a:off x="5396044" y="4032320"/>
            <a:ext cx="3344146" cy="363415"/>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sz="1400" b="1" dirty="0" smtClean="0">
                <a:solidFill>
                  <a:schemeClr val="bg1">
                    <a:lumMod val="85000"/>
                    <a:lumOff val="15000"/>
                  </a:schemeClr>
                </a:solidFill>
                <a:cs typeface="B Zar" panose="00000400000000000000" pitchFamily="2" charset="-78"/>
              </a:rPr>
              <a:t>شناخت جانورانی که در خاک زندگی می کنند</a:t>
            </a:r>
            <a:endParaRPr lang="fa-IR" sz="1400" b="1" dirty="0">
              <a:solidFill>
                <a:schemeClr val="bg1">
                  <a:lumMod val="85000"/>
                  <a:lumOff val="15000"/>
                </a:schemeClr>
              </a:solidFill>
              <a:cs typeface="B Zar" panose="00000400000000000000" pitchFamily="2" charset="-78"/>
            </a:endParaRPr>
          </a:p>
        </p:txBody>
      </p:sp>
      <p:cxnSp>
        <p:nvCxnSpPr>
          <p:cNvPr id="31" name="Straight Arrow Connector 30"/>
          <p:cNvCxnSpPr/>
          <p:nvPr/>
        </p:nvCxnSpPr>
        <p:spPr>
          <a:xfrm flipH="1">
            <a:off x="8746472" y="4201335"/>
            <a:ext cx="274127" cy="39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H="1">
            <a:off x="8722895" y="4672361"/>
            <a:ext cx="28723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9" name="Rounded Rectangle 38"/>
          <p:cNvSpPr/>
          <p:nvPr/>
        </p:nvSpPr>
        <p:spPr>
          <a:xfrm>
            <a:off x="5396043" y="4492328"/>
            <a:ext cx="3327357" cy="360067"/>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sz="1400" b="1" dirty="0" smtClean="0">
                <a:solidFill>
                  <a:schemeClr val="bg1">
                    <a:lumMod val="85000"/>
                    <a:lumOff val="15000"/>
                  </a:schemeClr>
                </a:solidFill>
                <a:cs typeface="B Zar" panose="00000400000000000000" pitchFamily="2" charset="-78"/>
              </a:rPr>
              <a:t>شناخت محل هایی که در آنها خاک وجود دارد</a:t>
            </a:r>
            <a:endParaRPr lang="fa-IR" sz="1400" b="1" dirty="0">
              <a:solidFill>
                <a:schemeClr val="bg1">
                  <a:lumMod val="85000"/>
                  <a:lumOff val="15000"/>
                </a:schemeClr>
              </a:solidFill>
              <a:cs typeface="B Zar" panose="00000400000000000000" pitchFamily="2" charset="-78"/>
            </a:endParaRPr>
          </a:p>
        </p:txBody>
      </p:sp>
      <p:cxnSp>
        <p:nvCxnSpPr>
          <p:cNvPr id="41" name="Straight Arrow Connector 40"/>
          <p:cNvCxnSpPr/>
          <p:nvPr/>
        </p:nvCxnSpPr>
        <p:spPr>
          <a:xfrm flipH="1">
            <a:off x="8716612" y="5170129"/>
            <a:ext cx="29351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Rounded Rectangle 43"/>
          <p:cNvSpPr/>
          <p:nvPr/>
        </p:nvSpPr>
        <p:spPr>
          <a:xfrm>
            <a:off x="6756876" y="4948988"/>
            <a:ext cx="1959735" cy="359777"/>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b="1" dirty="0" smtClean="0">
                <a:solidFill>
                  <a:schemeClr val="bg1">
                    <a:lumMod val="85000"/>
                    <a:lumOff val="15000"/>
                  </a:schemeClr>
                </a:solidFill>
                <a:cs typeface="B Zar" panose="00000400000000000000" pitchFamily="2" charset="-78"/>
              </a:rPr>
              <a:t>گوناگونی خاک ها</a:t>
            </a:r>
            <a:endParaRPr lang="fa-IR" b="1" dirty="0">
              <a:solidFill>
                <a:schemeClr val="bg1">
                  <a:lumMod val="85000"/>
                  <a:lumOff val="15000"/>
                </a:schemeClr>
              </a:solidFill>
              <a:cs typeface="B Zar" panose="00000400000000000000" pitchFamily="2" charset="-78"/>
            </a:endParaRPr>
          </a:p>
        </p:txBody>
      </p:sp>
      <p:sp>
        <p:nvSpPr>
          <p:cNvPr id="45" name="Rounded Rectangle 44"/>
          <p:cNvSpPr/>
          <p:nvPr/>
        </p:nvSpPr>
        <p:spPr>
          <a:xfrm>
            <a:off x="5396043" y="5397956"/>
            <a:ext cx="3291668" cy="370429"/>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b="1" dirty="0" smtClean="0">
                <a:solidFill>
                  <a:schemeClr val="bg1">
                    <a:lumMod val="85000"/>
                    <a:lumOff val="15000"/>
                  </a:schemeClr>
                </a:solidFill>
                <a:cs typeface="B Zar" panose="00000400000000000000" pitchFamily="2" charset="-78"/>
              </a:rPr>
              <a:t>میزان نفوذ پذیری خاک های مختلف</a:t>
            </a:r>
            <a:endParaRPr lang="fa-IR" b="1" dirty="0">
              <a:solidFill>
                <a:schemeClr val="bg1">
                  <a:lumMod val="85000"/>
                  <a:lumOff val="15000"/>
                </a:schemeClr>
              </a:solidFill>
              <a:cs typeface="B Zar" panose="00000400000000000000" pitchFamily="2" charset="-78"/>
            </a:endParaRPr>
          </a:p>
        </p:txBody>
      </p:sp>
      <p:cxnSp>
        <p:nvCxnSpPr>
          <p:cNvPr id="49" name="Straight Arrow Connector 48"/>
          <p:cNvCxnSpPr/>
          <p:nvPr/>
        </p:nvCxnSpPr>
        <p:spPr>
          <a:xfrm flipH="1" flipV="1">
            <a:off x="8687711" y="5570733"/>
            <a:ext cx="323335" cy="24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flipH="1">
            <a:off x="8696691" y="6008617"/>
            <a:ext cx="31343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6" name="Rounded Rectangle 85"/>
          <p:cNvSpPr/>
          <p:nvPr/>
        </p:nvSpPr>
        <p:spPr>
          <a:xfrm>
            <a:off x="4994089" y="5861950"/>
            <a:ext cx="3692129" cy="323697"/>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sz="1600" b="1" dirty="0" smtClean="0">
                <a:solidFill>
                  <a:schemeClr val="bg1">
                    <a:lumMod val="85000"/>
                    <a:lumOff val="15000"/>
                  </a:schemeClr>
                </a:solidFill>
                <a:cs typeface="B Zar" panose="00000400000000000000" pitchFamily="2" charset="-78"/>
              </a:rPr>
              <a:t>استفاده های خاک (کاربرد های مختلف خاک)</a:t>
            </a:r>
            <a:endParaRPr lang="fa-IR" sz="1600" b="1" dirty="0">
              <a:solidFill>
                <a:schemeClr val="bg1">
                  <a:lumMod val="85000"/>
                  <a:lumOff val="15000"/>
                </a:schemeClr>
              </a:solidFill>
              <a:cs typeface="B Zar" panose="00000400000000000000" pitchFamily="2" charset="-78"/>
            </a:endParaRPr>
          </a:p>
        </p:txBody>
      </p:sp>
      <p:cxnSp>
        <p:nvCxnSpPr>
          <p:cNvPr id="89" name="Straight Arrow Connector 88"/>
          <p:cNvCxnSpPr/>
          <p:nvPr/>
        </p:nvCxnSpPr>
        <p:spPr>
          <a:xfrm flipH="1">
            <a:off x="8696691" y="6444007"/>
            <a:ext cx="318672"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1" name="Rounded Rectangle 90"/>
          <p:cNvSpPr/>
          <p:nvPr/>
        </p:nvSpPr>
        <p:spPr>
          <a:xfrm>
            <a:off x="5299544" y="6279212"/>
            <a:ext cx="3385474" cy="333499"/>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b="1" dirty="0" smtClean="0">
                <a:solidFill>
                  <a:schemeClr val="bg1">
                    <a:lumMod val="85000"/>
                    <a:lumOff val="15000"/>
                  </a:schemeClr>
                </a:solidFill>
                <a:cs typeface="B Zar" panose="00000400000000000000" pitchFamily="2" charset="-78"/>
              </a:rPr>
              <a:t>ساختن کاردستی های مختلف با گِل</a:t>
            </a:r>
            <a:endParaRPr lang="fa-IR" b="1" dirty="0">
              <a:solidFill>
                <a:schemeClr val="bg1">
                  <a:lumMod val="85000"/>
                  <a:lumOff val="15000"/>
                </a:schemeClr>
              </a:solidFill>
              <a:cs typeface="B Zar" panose="00000400000000000000" pitchFamily="2" charset="-78"/>
            </a:endParaRPr>
          </a:p>
        </p:txBody>
      </p:sp>
      <p:cxnSp>
        <p:nvCxnSpPr>
          <p:cNvPr id="118" name="Straight Arrow Connector 117"/>
          <p:cNvCxnSpPr/>
          <p:nvPr/>
        </p:nvCxnSpPr>
        <p:spPr>
          <a:xfrm flipH="1">
            <a:off x="4421393" y="6444007"/>
            <a:ext cx="87815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9" name="Rounded Rectangle 118"/>
          <p:cNvSpPr/>
          <p:nvPr/>
        </p:nvSpPr>
        <p:spPr>
          <a:xfrm>
            <a:off x="575675" y="6230475"/>
            <a:ext cx="3840480" cy="427064"/>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b="1" dirty="0" smtClean="0">
                <a:solidFill>
                  <a:schemeClr val="bg1">
                    <a:lumMod val="85000"/>
                    <a:lumOff val="15000"/>
                  </a:schemeClr>
                </a:solidFill>
                <a:cs typeface="B Zar" panose="00000400000000000000" pitchFamily="2" charset="-78"/>
              </a:rPr>
              <a:t>رعایت بهداشت و نظافت پس از کار با گِل</a:t>
            </a:r>
          </a:p>
        </p:txBody>
      </p:sp>
    </p:spTree>
    <p:extLst>
      <p:ext uri="{BB962C8B-B14F-4D97-AF65-F5344CB8AC3E}">
        <p14:creationId xmlns:p14="http://schemas.microsoft.com/office/powerpoint/2010/main" val="26913682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1000"/>
                                        <p:tgtEl>
                                          <p:spTgt spid="8"/>
                                        </p:tgtEl>
                                      </p:cBhvr>
                                    </p:animEffect>
                                    <p:anim calcmode="lin" valueType="num">
                                      <p:cBhvr>
                                        <p:cTn id="23" dur="1000" fill="hold"/>
                                        <p:tgtEl>
                                          <p:spTgt spid="8"/>
                                        </p:tgtEl>
                                        <p:attrNameLst>
                                          <p:attrName>ppt_x</p:attrName>
                                        </p:attrNameLst>
                                      </p:cBhvr>
                                      <p:tavLst>
                                        <p:tav tm="0">
                                          <p:val>
                                            <p:strVal val="#ppt_x"/>
                                          </p:val>
                                        </p:tav>
                                        <p:tav tm="100000">
                                          <p:val>
                                            <p:strVal val="#ppt_x"/>
                                          </p:val>
                                        </p:tav>
                                      </p:tavLst>
                                    </p:anim>
                                    <p:anim calcmode="lin" valueType="num">
                                      <p:cBhvr>
                                        <p:cTn id="24" dur="1000" fill="hold"/>
                                        <p:tgtEl>
                                          <p:spTgt spid="8"/>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1000"/>
                                        <p:tgtEl>
                                          <p:spTgt spid="15"/>
                                        </p:tgtEl>
                                      </p:cBhvr>
                                    </p:animEffect>
                                    <p:anim calcmode="lin" valueType="num">
                                      <p:cBhvr>
                                        <p:cTn id="28" dur="1000" fill="hold"/>
                                        <p:tgtEl>
                                          <p:spTgt spid="15"/>
                                        </p:tgtEl>
                                        <p:attrNameLst>
                                          <p:attrName>ppt_x</p:attrName>
                                        </p:attrNameLst>
                                      </p:cBhvr>
                                      <p:tavLst>
                                        <p:tav tm="0">
                                          <p:val>
                                            <p:strVal val="#ppt_x"/>
                                          </p:val>
                                        </p:tav>
                                        <p:tav tm="100000">
                                          <p:val>
                                            <p:strVal val="#ppt_x"/>
                                          </p:val>
                                        </p:tav>
                                      </p:tavLst>
                                    </p:anim>
                                    <p:anim calcmode="lin" valueType="num">
                                      <p:cBhvr>
                                        <p:cTn id="29" dur="1000" fill="hold"/>
                                        <p:tgtEl>
                                          <p:spTgt spid="15"/>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fade">
                                      <p:cBhvr>
                                        <p:cTn id="32" dur="1000"/>
                                        <p:tgtEl>
                                          <p:spTgt spid="27"/>
                                        </p:tgtEl>
                                      </p:cBhvr>
                                    </p:animEffect>
                                    <p:anim calcmode="lin" valueType="num">
                                      <p:cBhvr>
                                        <p:cTn id="33" dur="1000" fill="hold"/>
                                        <p:tgtEl>
                                          <p:spTgt spid="27"/>
                                        </p:tgtEl>
                                        <p:attrNameLst>
                                          <p:attrName>ppt_x</p:attrName>
                                        </p:attrNameLst>
                                      </p:cBhvr>
                                      <p:tavLst>
                                        <p:tav tm="0">
                                          <p:val>
                                            <p:strVal val="#ppt_x"/>
                                          </p:val>
                                        </p:tav>
                                        <p:tav tm="100000">
                                          <p:val>
                                            <p:strVal val="#ppt_x"/>
                                          </p:val>
                                        </p:tav>
                                      </p:tavLst>
                                    </p:anim>
                                    <p:anim calcmode="lin" valueType="num">
                                      <p:cBhvr>
                                        <p:cTn id="34" dur="1000" fill="hold"/>
                                        <p:tgtEl>
                                          <p:spTgt spid="27"/>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fade">
                                      <p:cBhvr>
                                        <p:cTn id="37" dur="1000"/>
                                        <p:tgtEl>
                                          <p:spTgt spid="30"/>
                                        </p:tgtEl>
                                      </p:cBhvr>
                                    </p:animEffect>
                                    <p:anim calcmode="lin" valueType="num">
                                      <p:cBhvr>
                                        <p:cTn id="38" dur="1000" fill="hold"/>
                                        <p:tgtEl>
                                          <p:spTgt spid="30"/>
                                        </p:tgtEl>
                                        <p:attrNameLst>
                                          <p:attrName>ppt_x</p:attrName>
                                        </p:attrNameLst>
                                      </p:cBhvr>
                                      <p:tavLst>
                                        <p:tav tm="0">
                                          <p:val>
                                            <p:strVal val="#ppt_x"/>
                                          </p:val>
                                        </p:tav>
                                        <p:tav tm="100000">
                                          <p:val>
                                            <p:strVal val="#ppt_x"/>
                                          </p:val>
                                        </p:tav>
                                      </p:tavLst>
                                    </p:anim>
                                    <p:anim calcmode="lin" valueType="num">
                                      <p:cBhvr>
                                        <p:cTn id="39" dur="1000" fill="hold"/>
                                        <p:tgtEl>
                                          <p:spTgt spid="30"/>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fade">
                                      <p:cBhvr>
                                        <p:cTn id="42" dur="1000"/>
                                        <p:tgtEl>
                                          <p:spTgt spid="33"/>
                                        </p:tgtEl>
                                      </p:cBhvr>
                                    </p:animEffect>
                                    <p:anim calcmode="lin" valueType="num">
                                      <p:cBhvr>
                                        <p:cTn id="43" dur="1000" fill="hold"/>
                                        <p:tgtEl>
                                          <p:spTgt spid="33"/>
                                        </p:tgtEl>
                                        <p:attrNameLst>
                                          <p:attrName>ppt_x</p:attrName>
                                        </p:attrNameLst>
                                      </p:cBhvr>
                                      <p:tavLst>
                                        <p:tav tm="0">
                                          <p:val>
                                            <p:strVal val="#ppt_x"/>
                                          </p:val>
                                        </p:tav>
                                        <p:tav tm="100000">
                                          <p:val>
                                            <p:strVal val="#ppt_x"/>
                                          </p:val>
                                        </p:tav>
                                      </p:tavLst>
                                    </p:anim>
                                    <p:anim calcmode="lin" valueType="num">
                                      <p:cBhvr>
                                        <p:cTn id="44" dur="1000" fill="hold"/>
                                        <p:tgtEl>
                                          <p:spTgt spid="33"/>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47"/>
                                        </p:tgtEl>
                                        <p:attrNameLst>
                                          <p:attrName>style.visibility</p:attrName>
                                        </p:attrNameLst>
                                      </p:cBhvr>
                                      <p:to>
                                        <p:strVal val="visible"/>
                                      </p:to>
                                    </p:set>
                                    <p:animEffect transition="in" filter="fade">
                                      <p:cBhvr>
                                        <p:cTn id="47" dur="1000"/>
                                        <p:tgtEl>
                                          <p:spTgt spid="47"/>
                                        </p:tgtEl>
                                      </p:cBhvr>
                                    </p:animEffect>
                                    <p:anim calcmode="lin" valueType="num">
                                      <p:cBhvr>
                                        <p:cTn id="48" dur="1000" fill="hold"/>
                                        <p:tgtEl>
                                          <p:spTgt spid="47"/>
                                        </p:tgtEl>
                                        <p:attrNameLst>
                                          <p:attrName>ppt_x</p:attrName>
                                        </p:attrNameLst>
                                      </p:cBhvr>
                                      <p:tavLst>
                                        <p:tav tm="0">
                                          <p:val>
                                            <p:strVal val="#ppt_x"/>
                                          </p:val>
                                        </p:tav>
                                        <p:tav tm="100000">
                                          <p:val>
                                            <p:strVal val="#ppt_x"/>
                                          </p:val>
                                        </p:tav>
                                      </p:tavLst>
                                    </p:anim>
                                    <p:anim calcmode="lin" valueType="num">
                                      <p:cBhvr>
                                        <p:cTn id="49" dur="1000" fill="hold"/>
                                        <p:tgtEl>
                                          <p:spTgt spid="47"/>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48"/>
                                        </p:tgtEl>
                                        <p:attrNameLst>
                                          <p:attrName>style.visibility</p:attrName>
                                        </p:attrNameLst>
                                      </p:cBhvr>
                                      <p:to>
                                        <p:strVal val="visible"/>
                                      </p:to>
                                    </p:set>
                                    <p:animEffect transition="in" filter="fade">
                                      <p:cBhvr>
                                        <p:cTn id="52" dur="1000"/>
                                        <p:tgtEl>
                                          <p:spTgt spid="48"/>
                                        </p:tgtEl>
                                      </p:cBhvr>
                                    </p:animEffect>
                                    <p:anim calcmode="lin" valueType="num">
                                      <p:cBhvr>
                                        <p:cTn id="53" dur="1000" fill="hold"/>
                                        <p:tgtEl>
                                          <p:spTgt spid="48"/>
                                        </p:tgtEl>
                                        <p:attrNameLst>
                                          <p:attrName>ppt_x</p:attrName>
                                        </p:attrNameLst>
                                      </p:cBhvr>
                                      <p:tavLst>
                                        <p:tav tm="0">
                                          <p:val>
                                            <p:strVal val="#ppt_x"/>
                                          </p:val>
                                        </p:tav>
                                        <p:tav tm="100000">
                                          <p:val>
                                            <p:strVal val="#ppt_x"/>
                                          </p:val>
                                        </p:tav>
                                      </p:tavLst>
                                    </p:anim>
                                    <p:anim calcmode="lin" valueType="num">
                                      <p:cBhvr>
                                        <p:cTn id="54" dur="1000" fill="hold"/>
                                        <p:tgtEl>
                                          <p:spTgt spid="48"/>
                                        </p:tgtEl>
                                        <p:attrNameLst>
                                          <p:attrName>ppt_y</p:attrName>
                                        </p:attrNameLst>
                                      </p:cBhvr>
                                      <p:tavLst>
                                        <p:tav tm="0">
                                          <p:val>
                                            <p:strVal val="#ppt_y+.1"/>
                                          </p:val>
                                        </p:tav>
                                        <p:tav tm="100000">
                                          <p:val>
                                            <p:strVal val="#ppt_y"/>
                                          </p:val>
                                        </p:tav>
                                      </p:tavLst>
                                    </p:anim>
                                  </p:childTnLst>
                                </p:cTn>
                              </p:par>
                              <p:par>
                                <p:cTn id="55" presetID="42" presetClass="entr" presetSubtype="0" fill="hold" nodeType="withEffect">
                                  <p:stCondLst>
                                    <p:cond delay="0"/>
                                  </p:stCondLst>
                                  <p:childTnLst>
                                    <p:set>
                                      <p:cBhvr>
                                        <p:cTn id="56" dur="1" fill="hold">
                                          <p:stCondLst>
                                            <p:cond delay="0"/>
                                          </p:stCondLst>
                                        </p:cTn>
                                        <p:tgtEl>
                                          <p:spTgt spid="59"/>
                                        </p:tgtEl>
                                        <p:attrNameLst>
                                          <p:attrName>style.visibility</p:attrName>
                                        </p:attrNameLst>
                                      </p:cBhvr>
                                      <p:to>
                                        <p:strVal val="visible"/>
                                      </p:to>
                                    </p:set>
                                    <p:animEffect transition="in" filter="fade">
                                      <p:cBhvr>
                                        <p:cTn id="57" dur="1000"/>
                                        <p:tgtEl>
                                          <p:spTgt spid="59"/>
                                        </p:tgtEl>
                                      </p:cBhvr>
                                    </p:animEffect>
                                    <p:anim calcmode="lin" valueType="num">
                                      <p:cBhvr>
                                        <p:cTn id="58" dur="1000" fill="hold"/>
                                        <p:tgtEl>
                                          <p:spTgt spid="59"/>
                                        </p:tgtEl>
                                        <p:attrNameLst>
                                          <p:attrName>ppt_x</p:attrName>
                                        </p:attrNameLst>
                                      </p:cBhvr>
                                      <p:tavLst>
                                        <p:tav tm="0">
                                          <p:val>
                                            <p:strVal val="#ppt_x"/>
                                          </p:val>
                                        </p:tav>
                                        <p:tav tm="100000">
                                          <p:val>
                                            <p:strVal val="#ppt_x"/>
                                          </p:val>
                                        </p:tav>
                                      </p:tavLst>
                                    </p:anim>
                                    <p:anim calcmode="lin" valueType="num">
                                      <p:cBhvr>
                                        <p:cTn id="59" dur="1000" fill="hold"/>
                                        <p:tgtEl>
                                          <p:spTgt spid="59"/>
                                        </p:tgtEl>
                                        <p:attrNameLst>
                                          <p:attrName>ppt_y</p:attrName>
                                        </p:attrNameLst>
                                      </p:cBhvr>
                                      <p:tavLst>
                                        <p:tav tm="0">
                                          <p:val>
                                            <p:strVal val="#ppt_y+.1"/>
                                          </p:val>
                                        </p:tav>
                                        <p:tav tm="100000">
                                          <p:val>
                                            <p:strVal val="#ppt_y"/>
                                          </p:val>
                                        </p:tav>
                                      </p:tavLst>
                                    </p:anim>
                                  </p:childTnLst>
                                </p:cTn>
                              </p:par>
                              <p:par>
                                <p:cTn id="60" presetID="42" presetClass="entr" presetSubtype="0" fill="hold" nodeType="withEffect">
                                  <p:stCondLst>
                                    <p:cond delay="0"/>
                                  </p:stCondLst>
                                  <p:childTnLst>
                                    <p:set>
                                      <p:cBhvr>
                                        <p:cTn id="61" dur="1" fill="hold">
                                          <p:stCondLst>
                                            <p:cond delay="0"/>
                                          </p:stCondLst>
                                        </p:cTn>
                                        <p:tgtEl>
                                          <p:spTgt spid="61"/>
                                        </p:tgtEl>
                                        <p:attrNameLst>
                                          <p:attrName>style.visibility</p:attrName>
                                        </p:attrNameLst>
                                      </p:cBhvr>
                                      <p:to>
                                        <p:strVal val="visible"/>
                                      </p:to>
                                    </p:set>
                                    <p:animEffect transition="in" filter="fade">
                                      <p:cBhvr>
                                        <p:cTn id="62" dur="1000"/>
                                        <p:tgtEl>
                                          <p:spTgt spid="61"/>
                                        </p:tgtEl>
                                      </p:cBhvr>
                                    </p:animEffect>
                                    <p:anim calcmode="lin" valueType="num">
                                      <p:cBhvr>
                                        <p:cTn id="63" dur="1000" fill="hold"/>
                                        <p:tgtEl>
                                          <p:spTgt spid="61"/>
                                        </p:tgtEl>
                                        <p:attrNameLst>
                                          <p:attrName>ppt_x</p:attrName>
                                        </p:attrNameLst>
                                      </p:cBhvr>
                                      <p:tavLst>
                                        <p:tav tm="0">
                                          <p:val>
                                            <p:strVal val="#ppt_x"/>
                                          </p:val>
                                        </p:tav>
                                        <p:tav tm="100000">
                                          <p:val>
                                            <p:strVal val="#ppt_x"/>
                                          </p:val>
                                        </p:tav>
                                      </p:tavLst>
                                    </p:anim>
                                    <p:anim calcmode="lin" valueType="num">
                                      <p:cBhvr>
                                        <p:cTn id="64" dur="1000" fill="hold"/>
                                        <p:tgtEl>
                                          <p:spTgt spid="61"/>
                                        </p:tgtEl>
                                        <p:attrNameLst>
                                          <p:attrName>ppt_y</p:attrName>
                                        </p:attrNameLst>
                                      </p:cBhvr>
                                      <p:tavLst>
                                        <p:tav tm="0">
                                          <p:val>
                                            <p:strVal val="#ppt_y+.1"/>
                                          </p:val>
                                        </p:tav>
                                        <p:tav tm="100000">
                                          <p:val>
                                            <p:strVal val="#ppt_y"/>
                                          </p:val>
                                        </p:tav>
                                      </p:tavLst>
                                    </p:anim>
                                  </p:childTnLst>
                                </p:cTn>
                              </p:par>
                              <p:par>
                                <p:cTn id="65" presetID="42" presetClass="entr" presetSubtype="0" fill="hold" nodeType="withEffect">
                                  <p:stCondLst>
                                    <p:cond delay="0"/>
                                  </p:stCondLst>
                                  <p:childTnLst>
                                    <p:set>
                                      <p:cBhvr>
                                        <p:cTn id="66" dur="1" fill="hold">
                                          <p:stCondLst>
                                            <p:cond delay="0"/>
                                          </p:stCondLst>
                                        </p:cTn>
                                        <p:tgtEl>
                                          <p:spTgt spid="66"/>
                                        </p:tgtEl>
                                        <p:attrNameLst>
                                          <p:attrName>style.visibility</p:attrName>
                                        </p:attrNameLst>
                                      </p:cBhvr>
                                      <p:to>
                                        <p:strVal val="visible"/>
                                      </p:to>
                                    </p:set>
                                    <p:animEffect transition="in" filter="fade">
                                      <p:cBhvr>
                                        <p:cTn id="67" dur="1000"/>
                                        <p:tgtEl>
                                          <p:spTgt spid="66"/>
                                        </p:tgtEl>
                                      </p:cBhvr>
                                    </p:animEffect>
                                    <p:anim calcmode="lin" valueType="num">
                                      <p:cBhvr>
                                        <p:cTn id="68" dur="1000" fill="hold"/>
                                        <p:tgtEl>
                                          <p:spTgt spid="66"/>
                                        </p:tgtEl>
                                        <p:attrNameLst>
                                          <p:attrName>ppt_x</p:attrName>
                                        </p:attrNameLst>
                                      </p:cBhvr>
                                      <p:tavLst>
                                        <p:tav tm="0">
                                          <p:val>
                                            <p:strVal val="#ppt_x"/>
                                          </p:val>
                                        </p:tav>
                                        <p:tav tm="100000">
                                          <p:val>
                                            <p:strVal val="#ppt_x"/>
                                          </p:val>
                                        </p:tav>
                                      </p:tavLst>
                                    </p:anim>
                                    <p:anim calcmode="lin" valueType="num">
                                      <p:cBhvr>
                                        <p:cTn id="69" dur="1000" fill="hold"/>
                                        <p:tgtEl>
                                          <p:spTgt spid="66"/>
                                        </p:tgtEl>
                                        <p:attrNameLst>
                                          <p:attrName>ppt_y</p:attrName>
                                        </p:attrNameLst>
                                      </p:cBhvr>
                                      <p:tavLst>
                                        <p:tav tm="0">
                                          <p:val>
                                            <p:strVal val="#ppt_y+.1"/>
                                          </p:val>
                                        </p:tav>
                                        <p:tav tm="100000">
                                          <p:val>
                                            <p:strVal val="#ppt_y"/>
                                          </p:val>
                                        </p:tav>
                                      </p:tavLst>
                                    </p:anim>
                                  </p:childTnLst>
                                </p:cTn>
                              </p:par>
                              <p:par>
                                <p:cTn id="70" presetID="42" presetClass="entr" presetSubtype="0" fill="hold" nodeType="withEffect">
                                  <p:stCondLst>
                                    <p:cond delay="0"/>
                                  </p:stCondLst>
                                  <p:childTnLst>
                                    <p:set>
                                      <p:cBhvr>
                                        <p:cTn id="71" dur="1" fill="hold">
                                          <p:stCondLst>
                                            <p:cond delay="0"/>
                                          </p:stCondLst>
                                        </p:cTn>
                                        <p:tgtEl>
                                          <p:spTgt spid="68"/>
                                        </p:tgtEl>
                                        <p:attrNameLst>
                                          <p:attrName>style.visibility</p:attrName>
                                        </p:attrNameLst>
                                      </p:cBhvr>
                                      <p:to>
                                        <p:strVal val="visible"/>
                                      </p:to>
                                    </p:set>
                                    <p:animEffect transition="in" filter="fade">
                                      <p:cBhvr>
                                        <p:cTn id="72" dur="1000"/>
                                        <p:tgtEl>
                                          <p:spTgt spid="68"/>
                                        </p:tgtEl>
                                      </p:cBhvr>
                                    </p:animEffect>
                                    <p:anim calcmode="lin" valueType="num">
                                      <p:cBhvr>
                                        <p:cTn id="73" dur="1000" fill="hold"/>
                                        <p:tgtEl>
                                          <p:spTgt spid="68"/>
                                        </p:tgtEl>
                                        <p:attrNameLst>
                                          <p:attrName>ppt_x</p:attrName>
                                        </p:attrNameLst>
                                      </p:cBhvr>
                                      <p:tavLst>
                                        <p:tav tm="0">
                                          <p:val>
                                            <p:strVal val="#ppt_x"/>
                                          </p:val>
                                        </p:tav>
                                        <p:tav tm="100000">
                                          <p:val>
                                            <p:strVal val="#ppt_x"/>
                                          </p:val>
                                        </p:tav>
                                      </p:tavLst>
                                    </p:anim>
                                    <p:anim calcmode="lin" valueType="num">
                                      <p:cBhvr>
                                        <p:cTn id="74" dur="1000" fill="hold"/>
                                        <p:tgtEl>
                                          <p:spTgt spid="68"/>
                                        </p:tgtEl>
                                        <p:attrNameLst>
                                          <p:attrName>ppt_y</p:attrName>
                                        </p:attrNameLst>
                                      </p:cBhvr>
                                      <p:tavLst>
                                        <p:tav tm="0">
                                          <p:val>
                                            <p:strVal val="#ppt_y+.1"/>
                                          </p:val>
                                        </p:tav>
                                        <p:tav tm="100000">
                                          <p:val>
                                            <p:strVal val="#ppt_y"/>
                                          </p:val>
                                        </p:tav>
                                      </p:tavLst>
                                    </p:anim>
                                  </p:childTnLst>
                                </p:cTn>
                              </p:par>
                              <p:par>
                                <p:cTn id="75" presetID="42" presetClass="entr" presetSubtype="0" fill="hold" nodeType="withEffect">
                                  <p:stCondLst>
                                    <p:cond delay="0"/>
                                  </p:stCondLst>
                                  <p:childTnLst>
                                    <p:set>
                                      <p:cBhvr>
                                        <p:cTn id="76" dur="1" fill="hold">
                                          <p:stCondLst>
                                            <p:cond delay="0"/>
                                          </p:stCondLst>
                                        </p:cTn>
                                        <p:tgtEl>
                                          <p:spTgt spid="70"/>
                                        </p:tgtEl>
                                        <p:attrNameLst>
                                          <p:attrName>style.visibility</p:attrName>
                                        </p:attrNameLst>
                                      </p:cBhvr>
                                      <p:to>
                                        <p:strVal val="visible"/>
                                      </p:to>
                                    </p:set>
                                    <p:animEffect transition="in" filter="fade">
                                      <p:cBhvr>
                                        <p:cTn id="77" dur="1000"/>
                                        <p:tgtEl>
                                          <p:spTgt spid="70"/>
                                        </p:tgtEl>
                                      </p:cBhvr>
                                    </p:animEffect>
                                    <p:anim calcmode="lin" valueType="num">
                                      <p:cBhvr>
                                        <p:cTn id="78" dur="1000" fill="hold"/>
                                        <p:tgtEl>
                                          <p:spTgt spid="70"/>
                                        </p:tgtEl>
                                        <p:attrNameLst>
                                          <p:attrName>ppt_x</p:attrName>
                                        </p:attrNameLst>
                                      </p:cBhvr>
                                      <p:tavLst>
                                        <p:tav tm="0">
                                          <p:val>
                                            <p:strVal val="#ppt_x"/>
                                          </p:val>
                                        </p:tav>
                                        <p:tav tm="100000">
                                          <p:val>
                                            <p:strVal val="#ppt_x"/>
                                          </p:val>
                                        </p:tav>
                                      </p:tavLst>
                                    </p:anim>
                                    <p:anim calcmode="lin" valueType="num">
                                      <p:cBhvr>
                                        <p:cTn id="79" dur="1000" fill="hold"/>
                                        <p:tgtEl>
                                          <p:spTgt spid="70"/>
                                        </p:tgtEl>
                                        <p:attrNameLst>
                                          <p:attrName>ppt_y</p:attrName>
                                        </p:attrNameLst>
                                      </p:cBhvr>
                                      <p:tavLst>
                                        <p:tav tm="0">
                                          <p:val>
                                            <p:strVal val="#ppt_y+.1"/>
                                          </p:val>
                                        </p:tav>
                                        <p:tav tm="100000">
                                          <p:val>
                                            <p:strVal val="#ppt_y"/>
                                          </p:val>
                                        </p:tav>
                                      </p:tavLst>
                                    </p:anim>
                                  </p:childTnLst>
                                </p:cTn>
                              </p:par>
                              <p:par>
                                <p:cTn id="80" presetID="42" presetClass="entr" presetSubtype="0" fill="hold" nodeType="withEffect">
                                  <p:stCondLst>
                                    <p:cond delay="0"/>
                                  </p:stCondLst>
                                  <p:childTnLst>
                                    <p:set>
                                      <p:cBhvr>
                                        <p:cTn id="81" dur="1" fill="hold">
                                          <p:stCondLst>
                                            <p:cond delay="0"/>
                                          </p:stCondLst>
                                        </p:cTn>
                                        <p:tgtEl>
                                          <p:spTgt spid="73"/>
                                        </p:tgtEl>
                                        <p:attrNameLst>
                                          <p:attrName>style.visibility</p:attrName>
                                        </p:attrNameLst>
                                      </p:cBhvr>
                                      <p:to>
                                        <p:strVal val="visible"/>
                                      </p:to>
                                    </p:set>
                                    <p:animEffect transition="in" filter="fade">
                                      <p:cBhvr>
                                        <p:cTn id="82" dur="1000"/>
                                        <p:tgtEl>
                                          <p:spTgt spid="73"/>
                                        </p:tgtEl>
                                      </p:cBhvr>
                                    </p:animEffect>
                                    <p:anim calcmode="lin" valueType="num">
                                      <p:cBhvr>
                                        <p:cTn id="83" dur="1000" fill="hold"/>
                                        <p:tgtEl>
                                          <p:spTgt spid="73"/>
                                        </p:tgtEl>
                                        <p:attrNameLst>
                                          <p:attrName>ppt_x</p:attrName>
                                        </p:attrNameLst>
                                      </p:cBhvr>
                                      <p:tavLst>
                                        <p:tav tm="0">
                                          <p:val>
                                            <p:strVal val="#ppt_x"/>
                                          </p:val>
                                        </p:tav>
                                        <p:tav tm="100000">
                                          <p:val>
                                            <p:strVal val="#ppt_x"/>
                                          </p:val>
                                        </p:tav>
                                      </p:tavLst>
                                    </p:anim>
                                    <p:anim calcmode="lin" valueType="num">
                                      <p:cBhvr>
                                        <p:cTn id="84" dur="1000" fill="hold"/>
                                        <p:tgtEl>
                                          <p:spTgt spid="73"/>
                                        </p:tgtEl>
                                        <p:attrNameLst>
                                          <p:attrName>ppt_y</p:attrName>
                                        </p:attrNameLst>
                                      </p:cBhvr>
                                      <p:tavLst>
                                        <p:tav tm="0">
                                          <p:val>
                                            <p:strVal val="#ppt_y+.1"/>
                                          </p:val>
                                        </p:tav>
                                        <p:tav tm="100000">
                                          <p:val>
                                            <p:strVal val="#ppt_y"/>
                                          </p:val>
                                        </p:tav>
                                      </p:tavLst>
                                    </p:anim>
                                  </p:childTnLst>
                                </p:cTn>
                              </p:par>
                              <p:par>
                                <p:cTn id="85" presetID="42" presetClass="entr" presetSubtype="0" fill="hold" grpId="0" nodeType="withEffect">
                                  <p:stCondLst>
                                    <p:cond delay="0"/>
                                  </p:stCondLst>
                                  <p:childTnLst>
                                    <p:set>
                                      <p:cBhvr>
                                        <p:cTn id="86" dur="1" fill="hold">
                                          <p:stCondLst>
                                            <p:cond delay="0"/>
                                          </p:stCondLst>
                                        </p:cTn>
                                        <p:tgtEl>
                                          <p:spTgt spid="74"/>
                                        </p:tgtEl>
                                        <p:attrNameLst>
                                          <p:attrName>style.visibility</p:attrName>
                                        </p:attrNameLst>
                                      </p:cBhvr>
                                      <p:to>
                                        <p:strVal val="visible"/>
                                      </p:to>
                                    </p:set>
                                    <p:animEffect transition="in" filter="fade">
                                      <p:cBhvr>
                                        <p:cTn id="87" dur="1000"/>
                                        <p:tgtEl>
                                          <p:spTgt spid="74"/>
                                        </p:tgtEl>
                                      </p:cBhvr>
                                    </p:animEffect>
                                    <p:anim calcmode="lin" valueType="num">
                                      <p:cBhvr>
                                        <p:cTn id="88" dur="1000" fill="hold"/>
                                        <p:tgtEl>
                                          <p:spTgt spid="74"/>
                                        </p:tgtEl>
                                        <p:attrNameLst>
                                          <p:attrName>ppt_x</p:attrName>
                                        </p:attrNameLst>
                                      </p:cBhvr>
                                      <p:tavLst>
                                        <p:tav tm="0">
                                          <p:val>
                                            <p:strVal val="#ppt_x"/>
                                          </p:val>
                                        </p:tav>
                                        <p:tav tm="100000">
                                          <p:val>
                                            <p:strVal val="#ppt_x"/>
                                          </p:val>
                                        </p:tav>
                                      </p:tavLst>
                                    </p:anim>
                                    <p:anim calcmode="lin" valueType="num">
                                      <p:cBhvr>
                                        <p:cTn id="89" dur="1000" fill="hold"/>
                                        <p:tgtEl>
                                          <p:spTgt spid="74"/>
                                        </p:tgtEl>
                                        <p:attrNameLst>
                                          <p:attrName>ppt_y</p:attrName>
                                        </p:attrNameLst>
                                      </p:cBhvr>
                                      <p:tavLst>
                                        <p:tav tm="0">
                                          <p:val>
                                            <p:strVal val="#ppt_y+.1"/>
                                          </p:val>
                                        </p:tav>
                                        <p:tav tm="100000">
                                          <p:val>
                                            <p:strVal val="#ppt_y"/>
                                          </p:val>
                                        </p:tav>
                                      </p:tavLst>
                                    </p:anim>
                                  </p:childTnLst>
                                </p:cTn>
                              </p:par>
                              <p:par>
                                <p:cTn id="90" presetID="42" presetClass="entr" presetSubtype="0" fill="hold" grpId="0" nodeType="withEffect">
                                  <p:stCondLst>
                                    <p:cond delay="0"/>
                                  </p:stCondLst>
                                  <p:childTnLst>
                                    <p:set>
                                      <p:cBhvr>
                                        <p:cTn id="91" dur="1" fill="hold">
                                          <p:stCondLst>
                                            <p:cond delay="0"/>
                                          </p:stCondLst>
                                        </p:cTn>
                                        <p:tgtEl>
                                          <p:spTgt spid="75"/>
                                        </p:tgtEl>
                                        <p:attrNameLst>
                                          <p:attrName>style.visibility</p:attrName>
                                        </p:attrNameLst>
                                      </p:cBhvr>
                                      <p:to>
                                        <p:strVal val="visible"/>
                                      </p:to>
                                    </p:set>
                                    <p:animEffect transition="in" filter="fade">
                                      <p:cBhvr>
                                        <p:cTn id="92" dur="1000"/>
                                        <p:tgtEl>
                                          <p:spTgt spid="75"/>
                                        </p:tgtEl>
                                      </p:cBhvr>
                                    </p:animEffect>
                                    <p:anim calcmode="lin" valueType="num">
                                      <p:cBhvr>
                                        <p:cTn id="93" dur="1000" fill="hold"/>
                                        <p:tgtEl>
                                          <p:spTgt spid="75"/>
                                        </p:tgtEl>
                                        <p:attrNameLst>
                                          <p:attrName>ppt_x</p:attrName>
                                        </p:attrNameLst>
                                      </p:cBhvr>
                                      <p:tavLst>
                                        <p:tav tm="0">
                                          <p:val>
                                            <p:strVal val="#ppt_x"/>
                                          </p:val>
                                        </p:tav>
                                        <p:tav tm="100000">
                                          <p:val>
                                            <p:strVal val="#ppt_x"/>
                                          </p:val>
                                        </p:tav>
                                      </p:tavLst>
                                    </p:anim>
                                    <p:anim calcmode="lin" valueType="num">
                                      <p:cBhvr>
                                        <p:cTn id="94" dur="1000" fill="hold"/>
                                        <p:tgtEl>
                                          <p:spTgt spid="75"/>
                                        </p:tgtEl>
                                        <p:attrNameLst>
                                          <p:attrName>ppt_y</p:attrName>
                                        </p:attrNameLst>
                                      </p:cBhvr>
                                      <p:tavLst>
                                        <p:tav tm="0">
                                          <p:val>
                                            <p:strVal val="#ppt_y+.1"/>
                                          </p:val>
                                        </p:tav>
                                        <p:tav tm="100000">
                                          <p:val>
                                            <p:strVal val="#ppt_y"/>
                                          </p:val>
                                        </p:tav>
                                      </p:tavLst>
                                    </p:anim>
                                  </p:childTnLst>
                                </p:cTn>
                              </p:par>
                              <p:par>
                                <p:cTn id="95" presetID="42" presetClass="entr" presetSubtype="0" fill="hold" grpId="0" nodeType="withEffect">
                                  <p:stCondLst>
                                    <p:cond delay="0"/>
                                  </p:stCondLst>
                                  <p:childTnLst>
                                    <p:set>
                                      <p:cBhvr>
                                        <p:cTn id="96" dur="1" fill="hold">
                                          <p:stCondLst>
                                            <p:cond delay="0"/>
                                          </p:stCondLst>
                                        </p:cTn>
                                        <p:tgtEl>
                                          <p:spTgt spid="76"/>
                                        </p:tgtEl>
                                        <p:attrNameLst>
                                          <p:attrName>style.visibility</p:attrName>
                                        </p:attrNameLst>
                                      </p:cBhvr>
                                      <p:to>
                                        <p:strVal val="visible"/>
                                      </p:to>
                                    </p:set>
                                    <p:animEffect transition="in" filter="fade">
                                      <p:cBhvr>
                                        <p:cTn id="97" dur="1000"/>
                                        <p:tgtEl>
                                          <p:spTgt spid="76"/>
                                        </p:tgtEl>
                                      </p:cBhvr>
                                    </p:animEffect>
                                    <p:anim calcmode="lin" valueType="num">
                                      <p:cBhvr>
                                        <p:cTn id="98" dur="1000" fill="hold"/>
                                        <p:tgtEl>
                                          <p:spTgt spid="76"/>
                                        </p:tgtEl>
                                        <p:attrNameLst>
                                          <p:attrName>ppt_x</p:attrName>
                                        </p:attrNameLst>
                                      </p:cBhvr>
                                      <p:tavLst>
                                        <p:tav tm="0">
                                          <p:val>
                                            <p:strVal val="#ppt_x"/>
                                          </p:val>
                                        </p:tav>
                                        <p:tav tm="100000">
                                          <p:val>
                                            <p:strVal val="#ppt_x"/>
                                          </p:val>
                                        </p:tav>
                                      </p:tavLst>
                                    </p:anim>
                                    <p:anim calcmode="lin" valueType="num">
                                      <p:cBhvr>
                                        <p:cTn id="99" dur="1000" fill="hold"/>
                                        <p:tgtEl>
                                          <p:spTgt spid="76"/>
                                        </p:tgtEl>
                                        <p:attrNameLst>
                                          <p:attrName>ppt_y</p:attrName>
                                        </p:attrNameLst>
                                      </p:cBhvr>
                                      <p:tavLst>
                                        <p:tav tm="0">
                                          <p:val>
                                            <p:strVal val="#ppt_y+.1"/>
                                          </p:val>
                                        </p:tav>
                                        <p:tav tm="100000">
                                          <p:val>
                                            <p:strVal val="#ppt_y"/>
                                          </p:val>
                                        </p:tav>
                                      </p:tavLst>
                                    </p:anim>
                                  </p:childTnLst>
                                </p:cTn>
                              </p:par>
                              <p:par>
                                <p:cTn id="100" presetID="42" presetClass="entr" presetSubtype="0" fill="hold" grpId="0" nodeType="withEffect">
                                  <p:stCondLst>
                                    <p:cond delay="0"/>
                                  </p:stCondLst>
                                  <p:childTnLst>
                                    <p:set>
                                      <p:cBhvr>
                                        <p:cTn id="101" dur="1" fill="hold">
                                          <p:stCondLst>
                                            <p:cond delay="0"/>
                                          </p:stCondLst>
                                        </p:cTn>
                                        <p:tgtEl>
                                          <p:spTgt spid="78"/>
                                        </p:tgtEl>
                                        <p:attrNameLst>
                                          <p:attrName>style.visibility</p:attrName>
                                        </p:attrNameLst>
                                      </p:cBhvr>
                                      <p:to>
                                        <p:strVal val="visible"/>
                                      </p:to>
                                    </p:set>
                                    <p:animEffect transition="in" filter="fade">
                                      <p:cBhvr>
                                        <p:cTn id="102" dur="1000"/>
                                        <p:tgtEl>
                                          <p:spTgt spid="78"/>
                                        </p:tgtEl>
                                      </p:cBhvr>
                                    </p:animEffect>
                                    <p:anim calcmode="lin" valueType="num">
                                      <p:cBhvr>
                                        <p:cTn id="103" dur="1000" fill="hold"/>
                                        <p:tgtEl>
                                          <p:spTgt spid="78"/>
                                        </p:tgtEl>
                                        <p:attrNameLst>
                                          <p:attrName>ppt_x</p:attrName>
                                        </p:attrNameLst>
                                      </p:cBhvr>
                                      <p:tavLst>
                                        <p:tav tm="0">
                                          <p:val>
                                            <p:strVal val="#ppt_x"/>
                                          </p:val>
                                        </p:tav>
                                        <p:tav tm="100000">
                                          <p:val>
                                            <p:strVal val="#ppt_x"/>
                                          </p:val>
                                        </p:tav>
                                      </p:tavLst>
                                    </p:anim>
                                    <p:anim calcmode="lin" valueType="num">
                                      <p:cBhvr>
                                        <p:cTn id="104" dur="1000" fill="hold"/>
                                        <p:tgtEl>
                                          <p:spTgt spid="78"/>
                                        </p:tgtEl>
                                        <p:attrNameLst>
                                          <p:attrName>ppt_y</p:attrName>
                                        </p:attrNameLst>
                                      </p:cBhvr>
                                      <p:tavLst>
                                        <p:tav tm="0">
                                          <p:val>
                                            <p:strVal val="#ppt_y+.1"/>
                                          </p:val>
                                        </p:tav>
                                        <p:tav tm="100000">
                                          <p:val>
                                            <p:strVal val="#ppt_y"/>
                                          </p:val>
                                        </p:tav>
                                      </p:tavLst>
                                    </p:anim>
                                  </p:childTnLst>
                                </p:cTn>
                              </p:par>
                              <p:par>
                                <p:cTn id="105" presetID="42" presetClass="entr" presetSubtype="0" fill="hold" nodeType="withEffect">
                                  <p:stCondLst>
                                    <p:cond delay="0"/>
                                  </p:stCondLst>
                                  <p:childTnLst>
                                    <p:set>
                                      <p:cBhvr>
                                        <p:cTn id="106" dur="1" fill="hold">
                                          <p:stCondLst>
                                            <p:cond delay="0"/>
                                          </p:stCondLst>
                                        </p:cTn>
                                        <p:tgtEl>
                                          <p:spTgt spid="80"/>
                                        </p:tgtEl>
                                        <p:attrNameLst>
                                          <p:attrName>style.visibility</p:attrName>
                                        </p:attrNameLst>
                                      </p:cBhvr>
                                      <p:to>
                                        <p:strVal val="visible"/>
                                      </p:to>
                                    </p:set>
                                    <p:animEffect transition="in" filter="fade">
                                      <p:cBhvr>
                                        <p:cTn id="107" dur="1000"/>
                                        <p:tgtEl>
                                          <p:spTgt spid="80"/>
                                        </p:tgtEl>
                                      </p:cBhvr>
                                    </p:animEffect>
                                    <p:anim calcmode="lin" valueType="num">
                                      <p:cBhvr>
                                        <p:cTn id="108" dur="1000" fill="hold"/>
                                        <p:tgtEl>
                                          <p:spTgt spid="80"/>
                                        </p:tgtEl>
                                        <p:attrNameLst>
                                          <p:attrName>ppt_x</p:attrName>
                                        </p:attrNameLst>
                                      </p:cBhvr>
                                      <p:tavLst>
                                        <p:tav tm="0">
                                          <p:val>
                                            <p:strVal val="#ppt_x"/>
                                          </p:val>
                                        </p:tav>
                                        <p:tav tm="100000">
                                          <p:val>
                                            <p:strVal val="#ppt_x"/>
                                          </p:val>
                                        </p:tav>
                                      </p:tavLst>
                                    </p:anim>
                                    <p:anim calcmode="lin" valueType="num">
                                      <p:cBhvr>
                                        <p:cTn id="109" dur="1000" fill="hold"/>
                                        <p:tgtEl>
                                          <p:spTgt spid="80"/>
                                        </p:tgtEl>
                                        <p:attrNameLst>
                                          <p:attrName>ppt_y</p:attrName>
                                        </p:attrNameLst>
                                      </p:cBhvr>
                                      <p:tavLst>
                                        <p:tav tm="0">
                                          <p:val>
                                            <p:strVal val="#ppt_y+.1"/>
                                          </p:val>
                                        </p:tav>
                                        <p:tav tm="100000">
                                          <p:val>
                                            <p:strVal val="#ppt_y"/>
                                          </p:val>
                                        </p:tav>
                                      </p:tavLst>
                                    </p:anim>
                                  </p:childTnLst>
                                </p:cTn>
                              </p:par>
                              <p:par>
                                <p:cTn id="110" presetID="42" presetClass="entr" presetSubtype="0" fill="hold" nodeType="withEffect">
                                  <p:stCondLst>
                                    <p:cond delay="0"/>
                                  </p:stCondLst>
                                  <p:childTnLst>
                                    <p:set>
                                      <p:cBhvr>
                                        <p:cTn id="111" dur="1" fill="hold">
                                          <p:stCondLst>
                                            <p:cond delay="0"/>
                                          </p:stCondLst>
                                        </p:cTn>
                                        <p:tgtEl>
                                          <p:spTgt spid="82"/>
                                        </p:tgtEl>
                                        <p:attrNameLst>
                                          <p:attrName>style.visibility</p:attrName>
                                        </p:attrNameLst>
                                      </p:cBhvr>
                                      <p:to>
                                        <p:strVal val="visible"/>
                                      </p:to>
                                    </p:set>
                                    <p:animEffect transition="in" filter="fade">
                                      <p:cBhvr>
                                        <p:cTn id="112" dur="1000"/>
                                        <p:tgtEl>
                                          <p:spTgt spid="82"/>
                                        </p:tgtEl>
                                      </p:cBhvr>
                                    </p:animEffect>
                                    <p:anim calcmode="lin" valueType="num">
                                      <p:cBhvr>
                                        <p:cTn id="113" dur="1000" fill="hold"/>
                                        <p:tgtEl>
                                          <p:spTgt spid="82"/>
                                        </p:tgtEl>
                                        <p:attrNameLst>
                                          <p:attrName>ppt_x</p:attrName>
                                        </p:attrNameLst>
                                      </p:cBhvr>
                                      <p:tavLst>
                                        <p:tav tm="0">
                                          <p:val>
                                            <p:strVal val="#ppt_x"/>
                                          </p:val>
                                        </p:tav>
                                        <p:tav tm="100000">
                                          <p:val>
                                            <p:strVal val="#ppt_x"/>
                                          </p:val>
                                        </p:tav>
                                      </p:tavLst>
                                    </p:anim>
                                    <p:anim calcmode="lin" valueType="num">
                                      <p:cBhvr>
                                        <p:cTn id="114" dur="1000" fill="hold"/>
                                        <p:tgtEl>
                                          <p:spTgt spid="82"/>
                                        </p:tgtEl>
                                        <p:attrNameLst>
                                          <p:attrName>ppt_y</p:attrName>
                                        </p:attrNameLst>
                                      </p:cBhvr>
                                      <p:tavLst>
                                        <p:tav tm="0">
                                          <p:val>
                                            <p:strVal val="#ppt_y+.1"/>
                                          </p:val>
                                        </p:tav>
                                        <p:tav tm="100000">
                                          <p:val>
                                            <p:strVal val="#ppt_y"/>
                                          </p:val>
                                        </p:tav>
                                      </p:tavLst>
                                    </p:anim>
                                  </p:childTnLst>
                                </p:cTn>
                              </p:par>
                              <p:par>
                                <p:cTn id="115" presetID="42" presetClass="entr" presetSubtype="0" fill="hold" nodeType="withEffect">
                                  <p:stCondLst>
                                    <p:cond delay="0"/>
                                  </p:stCondLst>
                                  <p:childTnLst>
                                    <p:set>
                                      <p:cBhvr>
                                        <p:cTn id="116" dur="1" fill="hold">
                                          <p:stCondLst>
                                            <p:cond delay="0"/>
                                          </p:stCondLst>
                                        </p:cTn>
                                        <p:tgtEl>
                                          <p:spTgt spid="88"/>
                                        </p:tgtEl>
                                        <p:attrNameLst>
                                          <p:attrName>style.visibility</p:attrName>
                                        </p:attrNameLst>
                                      </p:cBhvr>
                                      <p:to>
                                        <p:strVal val="visible"/>
                                      </p:to>
                                    </p:set>
                                    <p:animEffect transition="in" filter="fade">
                                      <p:cBhvr>
                                        <p:cTn id="117" dur="1000"/>
                                        <p:tgtEl>
                                          <p:spTgt spid="88"/>
                                        </p:tgtEl>
                                      </p:cBhvr>
                                    </p:animEffect>
                                    <p:anim calcmode="lin" valueType="num">
                                      <p:cBhvr>
                                        <p:cTn id="118" dur="1000" fill="hold"/>
                                        <p:tgtEl>
                                          <p:spTgt spid="88"/>
                                        </p:tgtEl>
                                        <p:attrNameLst>
                                          <p:attrName>ppt_x</p:attrName>
                                        </p:attrNameLst>
                                      </p:cBhvr>
                                      <p:tavLst>
                                        <p:tav tm="0">
                                          <p:val>
                                            <p:strVal val="#ppt_x"/>
                                          </p:val>
                                        </p:tav>
                                        <p:tav tm="100000">
                                          <p:val>
                                            <p:strVal val="#ppt_x"/>
                                          </p:val>
                                        </p:tav>
                                      </p:tavLst>
                                    </p:anim>
                                    <p:anim calcmode="lin" valueType="num">
                                      <p:cBhvr>
                                        <p:cTn id="119" dur="1000" fill="hold"/>
                                        <p:tgtEl>
                                          <p:spTgt spid="88"/>
                                        </p:tgtEl>
                                        <p:attrNameLst>
                                          <p:attrName>ppt_y</p:attrName>
                                        </p:attrNameLst>
                                      </p:cBhvr>
                                      <p:tavLst>
                                        <p:tav tm="0">
                                          <p:val>
                                            <p:strVal val="#ppt_y+.1"/>
                                          </p:val>
                                        </p:tav>
                                        <p:tav tm="100000">
                                          <p:val>
                                            <p:strVal val="#ppt_y"/>
                                          </p:val>
                                        </p:tav>
                                      </p:tavLst>
                                    </p:anim>
                                  </p:childTnLst>
                                </p:cTn>
                              </p:par>
                              <p:par>
                                <p:cTn id="120" presetID="42" presetClass="entr" presetSubtype="0" fill="hold" nodeType="withEffect">
                                  <p:stCondLst>
                                    <p:cond delay="0"/>
                                  </p:stCondLst>
                                  <p:childTnLst>
                                    <p:set>
                                      <p:cBhvr>
                                        <p:cTn id="121" dur="1" fill="hold">
                                          <p:stCondLst>
                                            <p:cond delay="0"/>
                                          </p:stCondLst>
                                        </p:cTn>
                                        <p:tgtEl>
                                          <p:spTgt spid="90"/>
                                        </p:tgtEl>
                                        <p:attrNameLst>
                                          <p:attrName>style.visibility</p:attrName>
                                        </p:attrNameLst>
                                      </p:cBhvr>
                                      <p:to>
                                        <p:strVal val="visible"/>
                                      </p:to>
                                    </p:set>
                                    <p:animEffect transition="in" filter="fade">
                                      <p:cBhvr>
                                        <p:cTn id="122" dur="1000"/>
                                        <p:tgtEl>
                                          <p:spTgt spid="90"/>
                                        </p:tgtEl>
                                      </p:cBhvr>
                                    </p:animEffect>
                                    <p:anim calcmode="lin" valueType="num">
                                      <p:cBhvr>
                                        <p:cTn id="123" dur="1000" fill="hold"/>
                                        <p:tgtEl>
                                          <p:spTgt spid="90"/>
                                        </p:tgtEl>
                                        <p:attrNameLst>
                                          <p:attrName>ppt_x</p:attrName>
                                        </p:attrNameLst>
                                      </p:cBhvr>
                                      <p:tavLst>
                                        <p:tav tm="0">
                                          <p:val>
                                            <p:strVal val="#ppt_x"/>
                                          </p:val>
                                        </p:tav>
                                        <p:tav tm="100000">
                                          <p:val>
                                            <p:strVal val="#ppt_x"/>
                                          </p:val>
                                        </p:tav>
                                      </p:tavLst>
                                    </p:anim>
                                    <p:anim calcmode="lin" valueType="num">
                                      <p:cBhvr>
                                        <p:cTn id="124" dur="1000" fill="hold"/>
                                        <p:tgtEl>
                                          <p:spTgt spid="90"/>
                                        </p:tgtEl>
                                        <p:attrNameLst>
                                          <p:attrName>ppt_y</p:attrName>
                                        </p:attrNameLst>
                                      </p:cBhvr>
                                      <p:tavLst>
                                        <p:tav tm="0">
                                          <p:val>
                                            <p:strVal val="#ppt_y+.1"/>
                                          </p:val>
                                        </p:tav>
                                        <p:tav tm="100000">
                                          <p:val>
                                            <p:strVal val="#ppt_y"/>
                                          </p:val>
                                        </p:tav>
                                      </p:tavLst>
                                    </p:anim>
                                  </p:childTnLst>
                                </p:cTn>
                              </p:par>
                              <p:par>
                                <p:cTn id="125" presetID="42" presetClass="entr" presetSubtype="0" fill="hold" nodeType="withEffect">
                                  <p:stCondLst>
                                    <p:cond delay="0"/>
                                  </p:stCondLst>
                                  <p:childTnLst>
                                    <p:set>
                                      <p:cBhvr>
                                        <p:cTn id="126" dur="1" fill="hold">
                                          <p:stCondLst>
                                            <p:cond delay="0"/>
                                          </p:stCondLst>
                                        </p:cTn>
                                        <p:tgtEl>
                                          <p:spTgt spid="93"/>
                                        </p:tgtEl>
                                        <p:attrNameLst>
                                          <p:attrName>style.visibility</p:attrName>
                                        </p:attrNameLst>
                                      </p:cBhvr>
                                      <p:to>
                                        <p:strVal val="visible"/>
                                      </p:to>
                                    </p:set>
                                    <p:animEffect transition="in" filter="fade">
                                      <p:cBhvr>
                                        <p:cTn id="127" dur="1000"/>
                                        <p:tgtEl>
                                          <p:spTgt spid="93"/>
                                        </p:tgtEl>
                                      </p:cBhvr>
                                    </p:animEffect>
                                    <p:anim calcmode="lin" valueType="num">
                                      <p:cBhvr>
                                        <p:cTn id="128" dur="1000" fill="hold"/>
                                        <p:tgtEl>
                                          <p:spTgt spid="93"/>
                                        </p:tgtEl>
                                        <p:attrNameLst>
                                          <p:attrName>ppt_x</p:attrName>
                                        </p:attrNameLst>
                                      </p:cBhvr>
                                      <p:tavLst>
                                        <p:tav tm="0">
                                          <p:val>
                                            <p:strVal val="#ppt_x"/>
                                          </p:val>
                                        </p:tav>
                                        <p:tav tm="100000">
                                          <p:val>
                                            <p:strVal val="#ppt_x"/>
                                          </p:val>
                                        </p:tav>
                                      </p:tavLst>
                                    </p:anim>
                                    <p:anim calcmode="lin" valueType="num">
                                      <p:cBhvr>
                                        <p:cTn id="129" dur="1000" fill="hold"/>
                                        <p:tgtEl>
                                          <p:spTgt spid="93"/>
                                        </p:tgtEl>
                                        <p:attrNameLst>
                                          <p:attrName>ppt_y</p:attrName>
                                        </p:attrNameLst>
                                      </p:cBhvr>
                                      <p:tavLst>
                                        <p:tav tm="0">
                                          <p:val>
                                            <p:strVal val="#ppt_y+.1"/>
                                          </p:val>
                                        </p:tav>
                                        <p:tav tm="100000">
                                          <p:val>
                                            <p:strVal val="#ppt_y"/>
                                          </p:val>
                                        </p:tav>
                                      </p:tavLst>
                                    </p:anim>
                                  </p:childTnLst>
                                </p:cTn>
                              </p:par>
                              <p:par>
                                <p:cTn id="130" presetID="42" presetClass="entr" presetSubtype="0" fill="hold" nodeType="withEffect">
                                  <p:stCondLst>
                                    <p:cond delay="0"/>
                                  </p:stCondLst>
                                  <p:childTnLst>
                                    <p:set>
                                      <p:cBhvr>
                                        <p:cTn id="131" dur="1" fill="hold">
                                          <p:stCondLst>
                                            <p:cond delay="0"/>
                                          </p:stCondLst>
                                        </p:cTn>
                                        <p:tgtEl>
                                          <p:spTgt spid="95"/>
                                        </p:tgtEl>
                                        <p:attrNameLst>
                                          <p:attrName>style.visibility</p:attrName>
                                        </p:attrNameLst>
                                      </p:cBhvr>
                                      <p:to>
                                        <p:strVal val="visible"/>
                                      </p:to>
                                    </p:set>
                                    <p:animEffect transition="in" filter="fade">
                                      <p:cBhvr>
                                        <p:cTn id="132" dur="1000"/>
                                        <p:tgtEl>
                                          <p:spTgt spid="95"/>
                                        </p:tgtEl>
                                      </p:cBhvr>
                                    </p:animEffect>
                                    <p:anim calcmode="lin" valueType="num">
                                      <p:cBhvr>
                                        <p:cTn id="133" dur="1000" fill="hold"/>
                                        <p:tgtEl>
                                          <p:spTgt spid="95"/>
                                        </p:tgtEl>
                                        <p:attrNameLst>
                                          <p:attrName>ppt_x</p:attrName>
                                        </p:attrNameLst>
                                      </p:cBhvr>
                                      <p:tavLst>
                                        <p:tav tm="0">
                                          <p:val>
                                            <p:strVal val="#ppt_x"/>
                                          </p:val>
                                        </p:tav>
                                        <p:tav tm="100000">
                                          <p:val>
                                            <p:strVal val="#ppt_x"/>
                                          </p:val>
                                        </p:tav>
                                      </p:tavLst>
                                    </p:anim>
                                    <p:anim calcmode="lin" valueType="num">
                                      <p:cBhvr>
                                        <p:cTn id="134" dur="1000" fill="hold"/>
                                        <p:tgtEl>
                                          <p:spTgt spid="95"/>
                                        </p:tgtEl>
                                        <p:attrNameLst>
                                          <p:attrName>ppt_y</p:attrName>
                                        </p:attrNameLst>
                                      </p:cBhvr>
                                      <p:tavLst>
                                        <p:tav tm="0">
                                          <p:val>
                                            <p:strVal val="#ppt_y+.1"/>
                                          </p:val>
                                        </p:tav>
                                        <p:tav tm="100000">
                                          <p:val>
                                            <p:strVal val="#ppt_y"/>
                                          </p:val>
                                        </p:tav>
                                      </p:tavLst>
                                    </p:anim>
                                  </p:childTnLst>
                                </p:cTn>
                              </p:par>
                              <p:par>
                                <p:cTn id="135" presetID="42" presetClass="entr" presetSubtype="0" fill="hold" grpId="0" nodeType="withEffect">
                                  <p:stCondLst>
                                    <p:cond delay="0"/>
                                  </p:stCondLst>
                                  <p:childTnLst>
                                    <p:set>
                                      <p:cBhvr>
                                        <p:cTn id="136" dur="1" fill="hold">
                                          <p:stCondLst>
                                            <p:cond delay="0"/>
                                          </p:stCondLst>
                                        </p:cTn>
                                        <p:tgtEl>
                                          <p:spTgt spid="5"/>
                                        </p:tgtEl>
                                        <p:attrNameLst>
                                          <p:attrName>style.visibility</p:attrName>
                                        </p:attrNameLst>
                                      </p:cBhvr>
                                      <p:to>
                                        <p:strVal val="visible"/>
                                      </p:to>
                                    </p:set>
                                    <p:animEffect transition="in" filter="fade">
                                      <p:cBhvr>
                                        <p:cTn id="137" dur="1000"/>
                                        <p:tgtEl>
                                          <p:spTgt spid="5"/>
                                        </p:tgtEl>
                                      </p:cBhvr>
                                    </p:animEffect>
                                    <p:anim calcmode="lin" valueType="num">
                                      <p:cBhvr>
                                        <p:cTn id="138" dur="1000" fill="hold"/>
                                        <p:tgtEl>
                                          <p:spTgt spid="5"/>
                                        </p:tgtEl>
                                        <p:attrNameLst>
                                          <p:attrName>ppt_x</p:attrName>
                                        </p:attrNameLst>
                                      </p:cBhvr>
                                      <p:tavLst>
                                        <p:tav tm="0">
                                          <p:val>
                                            <p:strVal val="#ppt_x"/>
                                          </p:val>
                                        </p:tav>
                                        <p:tav tm="100000">
                                          <p:val>
                                            <p:strVal val="#ppt_x"/>
                                          </p:val>
                                        </p:tav>
                                      </p:tavLst>
                                    </p:anim>
                                    <p:anim calcmode="lin" valueType="num">
                                      <p:cBhvr>
                                        <p:cTn id="139" dur="1000" fill="hold"/>
                                        <p:tgtEl>
                                          <p:spTgt spid="5"/>
                                        </p:tgtEl>
                                        <p:attrNameLst>
                                          <p:attrName>ppt_y</p:attrName>
                                        </p:attrNameLst>
                                      </p:cBhvr>
                                      <p:tavLst>
                                        <p:tav tm="0">
                                          <p:val>
                                            <p:strVal val="#ppt_y+.1"/>
                                          </p:val>
                                        </p:tav>
                                        <p:tav tm="100000">
                                          <p:val>
                                            <p:strVal val="#ppt_y"/>
                                          </p:val>
                                        </p:tav>
                                      </p:tavLst>
                                    </p:anim>
                                  </p:childTnLst>
                                </p:cTn>
                              </p:par>
                              <p:par>
                                <p:cTn id="140" presetID="42" presetClass="entr" presetSubtype="0" fill="hold" grpId="0" nodeType="withEffect">
                                  <p:stCondLst>
                                    <p:cond delay="0"/>
                                  </p:stCondLst>
                                  <p:childTnLst>
                                    <p:set>
                                      <p:cBhvr>
                                        <p:cTn id="141" dur="1" fill="hold">
                                          <p:stCondLst>
                                            <p:cond delay="0"/>
                                          </p:stCondLst>
                                        </p:cTn>
                                        <p:tgtEl>
                                          <p:spTgt spid="7"/>
                                        </p:tgtEl>
                                        <p:attrNameLst>
                                          <p:attrName>style.visibility</p:attrName>
                                        </p:attrNameLst>
                                      </p:cBhvr>
                                      <p:to>
                                        <p:strVal val="visible"/>
                                      </p:to>
                                    </p:set>
                                    <p:animEffect transition="in" filter="fade">
                                      <p:cBhvr>
                                        <p:cTn id="142" dur="1000"/>
                                        <p:tgtEl>
                                          <p:spTgt spid="7"/>
                                        </p:tgtEl>
                                      </p:cBhvr>
                                    </p:animEffect>
                                    <p:anim calcmode="lin" valueType="num">
                                      <p:cBhvr>
                                        <p:cTn id="143" dur="1000" fill="hold"/>
                                        <p:tgtEl>
                                          <p:spTgt spid="7"/>
                                        </p:tgtEl>
                                        <p:attrNameLst>
                                          <p:attrName>ppt_x</p:attrName>
                                        </p:attrNameLst>
                                      </p:cBhvr>
                                      <p:tavLst>
                                        <p:tav tm="0">
                                          <p:val>
                                            <p:strVal val="#ppt_x"/>
                                          </p:val>
                                        </p:tav>
                                        <p:tav tm="100000">
                                          <p:val>
                                            <p:strVal val="#ppt_x"/>
                                          </p:val>
                                        </p:tav>
                                      </p:tavLst>
                                    </p:anim>
                                    <p:anim calcmode="lin" valueType="num">
                                      <p:cBhvr>
                                        <p:cTn id="144" dur="1000" fill="hold"/>
                                        <p:tgtEl>
                                          <p:spTgt spid="7"/>
                                        </p:tgtEl>
                                        <p:attrNameLst>
                                          <p:attrName>ppt_y</p:attrName>
                                        </p:attrNameLst>
                                      </p:cBhvr>
                                      <p:tavLst>
                                        <p:tav tm="0">
                                          <p:val>
                                            <p:strVal val="#ppt_y+.1"/>
                                          </p:val>
                                        </p:tav>
                                        <p:tav tm="100000">
                                          <p:val>
                                            <p:strVal val="#ppt_y"/>
                                          </p:val>
                                        </p:tav>
                                      </p:tavLst>
                                    </p:anim>
                                  </p:childTnLst>
                                </p:cTn>
                              </p:par>
                              <p:par>
                                <p:cTn id="145" presetID="42" presetClass="entr" presetSubtype="0" fill="hold" grpId="0" nodeType="withEffect">
                                  <p:stCondLst>
                                    <p:cond delay="0"/>
                                  </p:stCondLst>
                                  <p:childTnLst>
                                    <p:set>
                                      <p:cBhvr>
                                        <p:cTn id="146" dur="1" fill="hold">
                                          <p:stCondLst>
                                            <p:cond delay="0"/>
                                          </p:stCondLst>
                                        </p:cTn>
                                        <p:tgtEl>
                                          <p:spTgt spid="9"/>
                                        </p:tgtEl>
                                        <p:attrNameLst>
                                          <p:attrName>style.visibility</p:attrName>
                                        </p:attrNameLst>
                                      </p:cBhvr>
                                      <p:to>
                                        <p:strVal val="visible"/>
                                      </p:to>
                                    </p:set>
                                    <p:animEffect transition="in" filter="fade">
                                      <p:cBhvr>
                                        <p:cTn id="147" dur="1000"/>
                                        <p:tgtEl>
                                          <p:spTgt spid="9"/>
                                        </p:tgtEl>
                                      </p:cBhvr>
                                    </p:animEffect>
                                    <p:anim calcmode="lin" valueType="num">
                                      <p:cBhvr>
                                        <p:cTn id="148" dur="1000" fill="hold"/>
                                        <p:tgtEl>
                                          <p:spTgt spid="9"/>
                                        </p:tgtEl>
                                        <p:attrNameLst>
                                          <p:attrName>ppt_x</p:attrName>
                                        </p:attrNameLst>
                                      </p:cBhvr>
                                      <p:tavLst>
                                        <p:tav tm="0">
                                          <p:val>
                                            <p:strVal val="#ppt_x"/>
                                          </p:val>
                                        </p:tav>
                                        <p:tav tm="100000">
                                          <p:val>
                                            <p:strVal val="#ppt_x"/>
                                          </p:val>
                                        </p:tav>
                                      </p:tavLst>
                                    </p:anim>
                                    <p:anim calcmode="lin" valueType="num">
                                      <p:cBhvr>
                                        <p:cTn id="149" dur="1000" fill="hold"/>
                                        <p:tgtEl>
                                          <p:spTgt spid="9"/>
                                        </p:tgtEl>
                                        <p:attrNameLst>
                                          <p:attrName>ppt_y</p:attrName>
                                        </p:attrNameLst>
                                      </p:cBhvr>
                                      <p:tavLst>
                                        <p:tav tm="0">
                                          <p:val>
                                            <p:strVal val="#ppt_y+.1"/>
                                          </p:val>
                                        </p:tav>
                                        <p:tav tm="100000">
                                          <p:val>
                                            <p:strVal val="#ppt_y"/>
                                          </p:val>
                                        </p:tav>
                                      </p:tavLst>
                                    </p:anim>
                                  </p:childTnLst>
                                </p:cTn>
                              </p:par>
                              <p:par>
                                <p:cTn id="150" presetID="42" presetClass="entr" presetSubtype="0" fill="hold" grpId="0" nodeType="withEffect">
                                  <p:stCondLst>
                                    <p:cond delay="0"/>
                                  </p:stCondLst>
                                  <p:childTnLst>
                                    <p:set>
                                      <p:cBhvr>
                                        <p:cTn id="151" dur="1" fill="hold">
                                          <p:stCondLst>
                                            <p:cond delay="0"/>
                                          </p:stCondLst>
                                        </p:cTn>
                                        <p:tgtEl>
                                          <p:spTgt spid="10"/>
                                        </p:tgtEl>
                                        <p:attrNameLst>
                                          <p:attrName>style.visibility</p:attrName>
                                        </p:attrNameLst>
                                      </p:cBhvr>
                                      <p:to>
                                        <p:strVal val="visible"/>
                                      </p:to>
                                    </p:set>
                                    <p:animEffect transition="in" filter="fade">
                                      <p:cBhvr>
                                        <p:cTn id="152" dur="1000"/>
                                        <p:tgtEl>
                                          <p:spTgt spid="10"/>
                                        </p:tgtEl>
                                      </p:cBhvr>
                                    </p:animEffect>
                                    <p:anim calcmode="lin" valueType="num">
                                      <p:cBhvr>
                                        <p:cTn id="153" dur="1000" fill="hold"/>
                                        <p:tgtEl>
                                          <p:spTgt spid="10"/>
                                        </p:tgtEl>
                                        <p:attrNameLst>
                                          <p:attrName>ppt_x</p:attrName>
                                        </p:attrNameLst>
                                      </p:cBhvr>
                                      <p:tavLst>
                                        <p:tav tm="0">
                                          <p:val>
                                            <p:strVal val="#ppt_x"/>
                                          </p:val>
                                        </p:tav>
                                        <p:tav tm="100000">
                                          <p:val>
                                            <p:strVal val="#ppt_x"/>
                                          </p:val>
                                        </p:tav>
                                      </p:tavLst>
                                    </p:anim>
                                    <p:anim calcmode="lin" valueType="num">
                                      <p:cBhvr>
                                        <p:cTn id="154" dur="1000" fill="hold"/>
                                        <p:tgtEl>
                                          <p:spTgt spid="10"/>
                                        </p:tgtEl>
                                        <p:attrNameLst>
                                          <p:attrName>ppt_y</p:attrName>
                                        </p:attrNameLst>
                                      </p:cBhvr>
                                      <p:tavLst>
                                        <p:tav tm="0">
                                          <p:val>
                                            <p:strVal val="#ppt_y+.1"/>
                                          </p:val>
                                        </p:tav>
                                        <p:tav tm="100000">
                                          <p:val>
                                            <p:strVal val="#ppt_y"/>
                                          </p:val>
                                        </p:tav>
                                      </p:tavLst>
                                    </p:anim>
                                  </p:childTnLst>
                                </p:cTn>
                              </p:par>
                              <p:par>
                                <p:cTn id="155" presetID="42" presetClass="entr" presetSubtype="0" fill="hold" nodeType="withEffect">
                                  <p:stCondLst>
                                    <p:cond delay="0"/>
                                  </p:stCondLst>
                                  <p:childTnLst>
                                    <p:set>
                                      <p:cBhvr>
                                        <p:cTn id="156" dur="1" fill="hold">
                                          <p:stCondLst>
                                            <p:cond delay="0"/>
                                          </p:stCondLst>
                                        </p:cTn>
                                        <p:tgtEl>
                                          <p:spTgt spid="18"/>
                                        </p:tgtEl>
                                        <p:attrNameLst>
                                          <p:attrName>style.visibility</p:attrName>
                                        </p:attrNameLst>
                                      </p:cBhvr>
                                      <p:to>
                                        <p:strVal val="visible"/>
                                      </p:to>
                                    </p:set>
                                    <p:animEffect transition="in" filter="fade">
                                      <p:cBhvr>
                                        <p:cTn id="157" dur="1000"/>
                                        <p:tgtEl>
                                          <p:spTgt spid="18"/>
                                        </p:tgtEl>
                                      </p:cBhvr>
                                    </p:animEffect>
                                    <p:anim calcmode="lin" valueType="num">
                                      <p:cBhvr>
                                        <p:cTn id="158" dur="1000" fill="hold"/>
                                        <p:tgtEl>
                                          <p:spTgt spid="18"/>
                                        </p:tgtEl>
                                        <p:attrNameLst>
                                          <p:attrName>ppt_x</p:attrName>
                                        </p:attrNameLst>
                                      </p:cBhvr>
                                      <p:tavLst>
                                        <p:tav tm="0">
                                          <p:val>
                                            <p:strVal val="#ppt_x"/>
                                          </p:val>
                                        </p:tav>
                                        <p:tav tm="100000">
                                          <p:val>
                                            <p:strVal val="#ppt_x"/>
                                          </p:val>
                                        </p:tav>
                                      </p:tavLst>
                                    </p:anim>
                                    <p:anim calcmode="lin" valueType="num">
                                      <p:cBhvr>
                                        <p:cTn id="159" dur="1000" fill="hold"/>
                                        <p:tgtEl>
                                          <p:spTgt spid="18"/>
                                        </p:tgtEl>
                                        <p:attrNameLst>
                                          <p:attrName>ppt_y</p:attrName>
                                        </p:attrNameLst>
                                      </p:cBhvr>
                                      <p:tavLst>
                                        <p:tav tm="0">
                                          <p:val>
                                            <p:strVal val="#ppt_y+.1"/>
                                          </p:val>
                                        </p:tav>
                                        <p:tav tm="100000">
                                          <p:val>
                                            <p:strVal val="#ppt_y"/>
                                          </p:val>
                                        </p:tav>
                                      </p:tavLst>
                                    </p:anim>
                                  </p:childTnLst>
                                </p:cTn>
                              </p:par>
                              <p:par>
                                <p:cTn id="160" presetID="42" presetClass="entr" presetSubtype="0" fill="hold" nodeType="withEffect">
                                  <p:stCondLst>
                                    <p:cond delay="0"/>
                                  </p:stCondLst>
                                  <p:childTnLst>
                                    <p:set>
                                      <p:cBhvr>
                                        <p:cTn id="161" dur="1" fill="hold">
                                          <p:stCondLst>
                                            <p:cond delay="0"/>
                                          </p:stCondLst>
                                        </p:cTn>
                                        <p:tgtEl>
                                          <p:spTgt spid="20"/>
                                        </p:tgtEl>
                                        <p:attrNameLst>
                                          <p:attrName>style.visibility</p:attrName>
                                        </p:attrNameLst>
                                      </p:cBhvr>
                                      <p:to>
                                        <p:strVal val="visible"/>
                                      </p:to>
                                    </p:set>
                                    <p:animEffect transition="in" filter="fade">
                                      <p:cBhvr>
                                        <p:cTn id="162" dur="1000"/>
                                        <p:tgtEl>
                                          <p:spTgt spid="20"/>
                                        </p:tgtEl>
                                      </p:cBhvr>
                                    </p:animEffect>
                                    <p:anim calcmode="lin" valueType="num">
                                      <p:cBhvr>
                                        <p:cTn id="163" dur="1000" fill="hold"/>
                                        <p:tgtEl>
                                          <p:spTgt spid="20"/>
                                        </p:tgtEl>
                                        <p:attrNameLst>
                                          <p:attrName>ppt_x</p:attrName>
                                        </p:attrNameLst>
                                      </p:cBhvr>
                                      <p:tavLst>
                                        <p:tav tm="0">
                                          <p:val>
                                            <p:strVal val="#ppt_x"/>
                                          </p:val>
                                        </p:tav>
                                        <p:tav tm="100000">
                                          <p:val>
                                            <p:strVal val="#ppt_x"/>
                                          </p:val>
                                        </p:tav>
                                      </p:tavLst>
                                    </p:anim>
                                    <p:anim calcmode="lin" valueType="num">
                                      <p:cBhvr>
                                        <p:cTn id="164" dur="1000" fill="hold"/>
                                        <p:tgtEl>
                                          <p:spTgt spid="20"/>
                                        </p:tgtEl>
                                        <p:attrNameLst>
                                          <p:attrName>ppt_y</p:attrName>
                                        </p:attrNameLst>
                                      </p:cBhvr>
                                      <p:tavLst>
                                        <p:tav tm="0">
                                          <p:val>
                                            <p:strVal val="#ppt_y+.1"/>
                                          </p:val>
                                        </p:tav>
                                        <p:tav tm="100000">
                                          <p:val>
                                            <p:strVal val="#ppt_y"/>
                                          </p:val>
                                        </p:tav>
                                      </p:tavLst>
                                    </p:anim>
                                  </p:childTnLst>
                                </p:cTn>
                              </p:par>
                              <p:par>
                                <p:cTn id="165" presetID="42" presetClass="entr" presetSubtype="0" fill="hold" nodeType="withEffect">
                                  <p:stCondLst>
                                    <p:cond delay="0"/>
                                  </p:stCondLst>
                                  <p:childTnLst>
                                    <p:set>
                                      <p:cBhvr>
                                        <p:cTn id="166" dur="1" fill="hold">
                                          <p:stCondLst>
                                            <p:cond delay="0"/>
                                          </p:stCondLst>
                                        </p:cTn>
                                        <p:tgtEl>
                                          <p:spTgt spid="23"/>
                                        </p:tgtEl>
                                        <p:attrNameLst>
                                          <p:attrName>style.visibility</p:attrName>
                                        </p:attrNameLst>
                                      </p:cBhvr>
                                      <p:to>
                                        <p:strVal val="visible"/>
                                      </p:to>
                                    </p:set>
                                    <p:animEffect transition="in" filter="fade">
                                      <p:cBhvr>
                                        <p:cTn id="167" dur="1000"/>
                                        <p:tgtEl>
                                          <p:spTgt spid="23"/>
                                        </p:tgtEl>
                                      </p:cBhvr>
                                    </p:animEffect>
                                    <p:anim calcmode="lin" valueType="num">
                                      <p:cBhvr>
                                        <p:cTn id="168" dur="1000" fill="hold"/>
                                        <p:tgtEl>
                                          <p:spTgt spid="23"/>
                                        </p:tgtEl>
                                        <p:attrNameLst>
                                          <p:attrName>ppt_x</p:attrName>
                                        </p:attrNameLst>
                                      </p:cBhvr>
                                      <p:tavLst>
                                        <p:tav tm="0">
                                          <p:val>
                                            <p:strVal val="#ppt_x"/>
                                          </p:val>
                                        </p:tav>
                                        <p:tav tm="100000">
                                          <p:val>
                                            <p:strVal val="#ppt_x"/>
                                          </p:val>
                                        </p:tav>
                                      </p:tavLst>
                                    </p:anim>
                                    <p:anim calcmode="lin" valueType="num">
                                      <p:cBhvr>
                                        <p:cTn id="169" dur="1000" fill="hold"/>
                                        <p:tgtEl>
                                          <p:spTgt spid="23"/>
                                        </p:tgtEl>
                                        <p:attrNameLst>
                                          <p:attrName>ppt_y</p:attrName>
                                        </p:attrNameLst>
                                      </p:cBhvr>
                                      <p:tavLst>
                                        <p:tav tm="0">
                                          <p:val>
                                            <p:strVal val="#ppt_y+.1"/>
                                          </p:val>
                                        </p:tav>
                                        <p:tav tm="100000">
                                          <p:val>
                                            <p:strVal val="#ppt_y"/>
                                          </p:val>
                                        </p:tav>
                                      </p:tavLst>
                                    </p:anim>
                                  </p:childTnLst>
                                </p:cTn>
                              </p:par>
                              <p:par>
                                <p:cTn id="170" presetID="42" presetClass="entr" presetSubtype="0" fill="hold" grpId="0" nodeType="withEffect">
                                  <p:stCondLst>
                                    <p:cond delay="0"/>
                                  </p:stCondLst>
                                  <p:childTnLst>
                                    <p:set>
                                      <p:cBhvr>
                                        <p:cTn id="171" dur="1" fill="hold">
                                          <p:stCondLst>
                                            <p:cond delay="0"/>
                                          </p:stCondLst>
                                        </p:cTn>
                                        <p:tgtEl>
                                          <p:spTgt spid="24"/>
                                        </p:tgtEl>
                                        <p:attrNameLst>
                                          <p:attrName>style.visibility</p:attrName>
                                        </p:attrNameLst>
                                      </p:cBhvr>
                                      <p:to>
                                        <p:strVal val="visible"/>
                                      </p:to>
                                    </p:set>
                                    <p:animEffect transition="in" filter="fade">
                                      <p:cBhvr>
                                        <p:cTn id="172" dur="1000"/>
                                        <p:tgtEl>
                                          <p:spTgt spid="24"/>
                                        </p:tgtEl>
                                      </p:cBhvr>
                                    </p:animEffect>
                                    <p:anim calcmode="lin" valueType="num">
                                      <p:cBhvr>
                                        <p:cTn id="173" dur="1000" fill="hold"/>
                                        <p:tgtEl>
                                          <p:spTgt spid="24"/>
                                        </p:tgtEl>
                                        <p:attrNameLst>
                                          <p:attrName>ppt_x</p:attrName>
                                        </p:attrNameLst>
                                      </p:cBhvr>
                                      <p:tavLst>
                                        <p:tav tm="0">
                                          <p:val>
                                            <p:strVal val="#ppt_x"/>
                                          </p:val>
                                        </p:tav>
                                        <p:tav tm="100000">
                                          <p:val>
                                            <p:strVal val="#ppt_x"/>
                                          </p:val>
                                        </p:tav>
                                      </p:tavLst>
                                    </p:anim>
                                    <p:anim calcmode="lin" valueType="num">
                                      <p:cBhvr>
                                        <p:cTn id="174" dur="1000" fill="hold"/>
                                        <p:tgtEl>
                                          <p:spTgt spid="24"/>
                                        </p:tgtEl>
                                        <p:attrNameLst>
                                          <p:attrName>ppt_y</p:attrName>
                                        </p:attrNameLst>
                                      </p:cBhvr>
                                      <p:tavLst>
                                        <p:tav tm="0">
                                          <p:val>
                                            <p:strVal val="#ppt_y+.1"/>
                                          </p:val>
                                        </p:tav>
                                        <p:tav tm="100000">
                                          <p:val>
                                            <p:strVal val="#ppt_y"/>
                                          </p:val>
                                        </p:tav>
                                      </p:tavLst>
                                    </p:anim>
                                  </p:childTnLst>
                                </p:cTn>
                              </p:par>
                              <p:par>
                                <p:cTn id="175" presetID="42" presetClass="entr" presetSubtype="0" fill="hold" grpId="0" nodeType="withEffect">
                                  <p:stCondLst>
                                    <p:cond delay="0"/>
                                  </p:stCondLst>
                                  <p:childTnLst>
                                    <p:set>
                                      <p:cBhvr>
                                        <p:cTn id="176" dur="1" fill="hold">
                                          <p:stCondLst>
                                            <p:cond delay="0"/>
                                          </p:stCondLst>
                                        </p:cTn>
                                        <p:tgtEl>
                                          <p:spTgt spid="28"/>
                                        </p:tgtEl>
                                        <p:attrNameLst>
                                          <p:attrName>style.visibility</p:attrName>
                                        </p:attrNameLst>
                                      </p:cBhvr>
                                      <p:to>
                                        <p:strVal val="visible"/>
                                      </p:to>
                                    </p:set>
                                    <p:animEffect transition="in" filter="fade">
                                      <p:cBhvr>
                                        <p:cTn id="177" dur="1000"/>
                                        <p:tgtEl>
                                          <p:spTgt spid="28"/>
                                        </p:tgtEl>
                                      </p:cBhvr>
                                    </p:animEffect>
                                    <p:anim calcmode="lin" valueType="num">
                                      <p:cBhvr>
                                        <p:cTn id="178" dur="1000" fill="hold"/>
                                        <p:tgtEl>
                                          <p:spTgt spid="28"/>
                                        </p:tgtEl>
                                        <p:attrNameLst>
                                          <p:attrName>ppt_x</p:attrName>
                                        </p:attrNameLst>
                                      </p:cBhvr>
                                      <p:tavLst>
                                        <p:tav tm="0">
                                          <p:val>
                                            <p:strVal val="#ppt_x"/>
                                          </p:val>
                                        </p:tav>
                                        <p:tav tm="100000">
                                          <p:val>
                                            <p:strVal val="#ppt_x"/>
                                          </p:val>
                                        </p:tav>
                                      </p:tavLst>
                                    </p:anim>
                                    <p:anim calcmode="lin" valueType="num">
                                      <p:cBhvr>
                                        <p:cTn id="179" dur="1000" fill="hold"/>
                                        <p:tgtEl>
                                          <p:spTgt spid="28"/>
                                        </p:tgtEl>
                                        <p:attrNameLst>
                                          <p:attrName>ppt_y</p:attrName>
                                        </p:attrNameLst>
                                      </p:cBhvr>
                                      <p:tavLst>
                                        <p:tav tm="0">
                                          <p:val>
                                            <p:strVal val="#ppt_y+.1"/>
                                          </p:val>
                                        </p:tav>
                                        <p:tav tm="100000">
                                          <p:val>
                                            <p:strVal val="#ppt_y"/>
                                          </p:val>
                                        </p:tav>
                                      </p:tavLst>
                                    </p:anim>
                                  </p:childTnLst>
                                </p:cTn>
                              </p:par>
                              <p:par>
                                <p:cTn id="180" presetID="42" presetClass="entr" presetSubtype="0" fill="hold" nodeType="withEffect">
                                  <p:stCondLst>
                                    <p:cond delay="0"/>
                                  </p:stCondLst>
                                  <p:childTnLst>
                                    <p:set>
                                      <p:cBhvr>
                                        <p:cTn id="181" dur="1" fill="hold">
                                          <p:stCondLst>
                                            <p:cond delay="0"/>
                                          </p:stCondLst>
                                        </p:cTn>
                                        <p:tgtEl>
                                          <p:spTgt spid="31"/>
                                        </p:tgtEl>
                                        <p:attrNameLst>
                                          <p:attrName>style.visibility</p:attrName>
                                        </p:attrNameLst>
                                      </p:cBhvr>
                                      <p:to>
                                        <p:strVal val="visible"/>
                                      </p:to>
                                    </p:set>
                                    <p:animEffect transition="in" filter="fade">
                                      <p:cBhvr>
                                        <p:cTn id="182" dur="1000"/>
                                        <p:tgtEl>
                                          <p:spTgt spid="31"/>
                                        </p:tgtEl>
                                      </p:cBhvr>
                                    </p:animEffect>
                                    <p:anim calcmode="lin" valueType="num">
                                      <p:cBhvr>
                                        <p:cTn id="183" dur="1000" fill="hold"/>
                                        <p:tgtEl>
                                          <p:spTgt spid="31"/>
                                        </p:tgtEl>
                                        <p:attrNameLst>
                                          <p:attrName>ppt_x</p:attrName>
                                        </p:attrNameLst>
                                      </p:cBhvr>
                                      <p:tavLst>
                                        <p:tav tm="0">
                                          <p:val>
                                            <p:strVal val="#ppt_x"/>
                                          </p:val>
                                        </p:tav>
                                        <p:tav tm="100000">
                                          <p:val>
                                            <p:strVal val="#ppt_x"/>
                                          </p:val>
                                        </p:tav>
                                      </p:tavLst>
                                    </p:anim>
                                    <p:anim calcmode="lin" valueType="num">
                                      <p:cBhvr>
                                        <p:cTn id="184" dur="1000" fill="hold"/>
                                        <p:tgtEl>
                                          <p:spTgt spid="31"/>
                                        </p:tgtEl>
                                        <p:attrNameLst>
                                          <p:attrName>ppt_y</p:attrName>
                                        </p:attrNameLst>
                                      </p:cBhvr>
                                      <p:tavLst>
                                        <p:tav tm="0">
                                          <p:val>
                                            <p:strVal val="#ppt_y+.1"/>
                                          </p:val>
                                        </p:tav>
                                        <p:tav tm="100000">
                                          <p:val>
                                            <p:strVal val="#ppt_y"/>
                                          </p:val>
                                        </p:tav>
                                      </p:tavLst>
                                    </p:anim>
                                  </p:childTnLst>
                                </p:cTn>
                              </p:par>
                              <p:par>
                                <p:cTn id="185" presetID="42" presetClass="entr" presetSubtype="0" fill="hold" nodeType="withEffect">
                                  <p:stCondLst>
                                    <p:cond delay="0"/>
                                  </p:stCondLst>
                                  <p:childTnLst>
                                    <p:set>
                                      <p:cBhvr>
                                        <p:cTn id="186" dur="1" fill="hold">
                                          <p:stCondLst>
                                            <p:cond delay="0"/>
                                          </p:stCondLst>
                                        </p:cTn>
                                        <p:tgtEl>
                                          <p:spTgt spid="38"/>
                                        </p:tgtEl>
                                        <p:attrNameLst>
                                          <p:attrName>style.visibility</p:attrName>
                                        </p:attrNameLst>
                                      </p:cBhvr>
                                      <p:to>
                                        <p:strVal val="visible"/>
                                      </p:to>
                                    </p:set>
                                    <p:animEffect transition="in" filter="fade">
                                      <p:cBhvr>
                                        <p:cTn id="187" dur="1000"/>
                                        <p:tgtEl>
                                          <p:spTgt spid="38"/>
                                        </p:tgtEl>
                                      </p:cBhvr>
                                    </p:animEffect>
                                    <p:anim calcmode="lin" valueType="num">
                                      <p:cBhvr>
                                        <p:cTn id="188" dur="1000" fill="hold"/>
                                        <p:tgtEl>
                                          <p:spTgt spid="38"/>
                                        </p:tgtEl>
                                        <p:attrNameLst>
                                          <p:attrName>ppt_x</p:attrName>
                                        </p:attrNameLst>
                                      </p:cBhvr>
                                      <p:tavLst>
                                        <p:tav tm="0">
                                          <p:val>
                                            <p:strVal val="#ppt_x"/>
                                          </p:val>
                                        </p:tav>
                                        <p:tav tm="100000">
                                          <p:val>
                                            <p:strVal val="#ppt_x"/>
                                          </p:val>
                                        </p:tav>
                                      </p:tavLst>
                                    </p:anim>
                                    <p:anim calcmode="lin" valueType="num">
                                      <p:cBhvr>
                                        <p:cTn id="189" dur="1000" fill="hold"/>
                                        <p:tgtEl>
                                          <p:spTgt spid="38"/>
                                        </p:tgtEl>
                                        <p:attrNameLst>
                                          <p:attrName>ppt_y</p:attrName>
                                        </p:attrNameLst>
                                      </p:cBhvr>
                                      <p:tavLst>
                                        <p:tav tm="0">
                                          <p:val>
                                            <p:strVal val="#ppt_y+.1"/>
                                          </p:val>
                                        </p:tav>
                                        <p:tav tm="100000">
                                          <p:val>
                                            <p:strVal val="#ppt_y"/>
                                          </p:val>
                                        </p:tav>
                                      </p:tavLst>
                                    </p:anim>
                                  </p:childTnLst>
                                </p:cTn>
                              </p:par>
                              <p:par>
                                <p:cTn id="190" presetID="42" presetClass="entr" presetSubtype="0" fill="hold" grpId="0" nodeType="withEffect">
                                  <p:stCondLst>
                                    <p:cond delay="0"/>
                                  </p:stCondLst>
                                  <p:childTnLst>
                                    <p:set>
                                      <p:cBhvr>
                                        <p:cTn id="191" dur="1" fill="hold">
                                          <p:stCondLst>
                                            <p:cond delay="0"/>
                                          </p:stCondLst>
                                        </p:cTn>
                                        <p:tgtEl>
                                          <p:spTgt spid="39"/>
                                        </p:tgtEl>
                                        <p:attrNameLst>
                                          <p:attrName>style.visibility</p:attrName>
                                        </p:attrNameLst>
                                      </p:cBhvr>
                                      <p:to>
                                        <p:strVal val="visible"/>
                                      </p:to>
                                    </p:set>
                                    <p:animEffect transition="in" filter="fade">
                                      <p:cBhvr>
                                        <p:cTn id="192" dur="1000"/>
                                        <p:tgtEl>
                                          <p:spTgt spid="39"/>
                                        </p:tgtEl>
                                      </p:cBhvr>
                                    </p:animEffect>
                                    <p:anim calcmode="lin" valueType="num">
                                      <p:cBhvr>
                                        <p:cTn id="193" dur="1000" fill="hold"/>
                                        <p:tgtEl>
                                          <p:spTgt spid="39"/>
                                        </p:tgtEl>
                                        <p:attrNameLst>
                                          <p:attrName>ppt_x</p:attrName>
                                        </p:attrNameLst>
                                      </p:cBhvr>
                                      <p:tavLst>
                                        <p:tav tm="0">
                                          <p:val>
                                            <p:strVal val="#ppt_x"/>
                                          </p:val>
                                        </p:tav>
                                        <p:tav tm="100000">
                                          <p:val>
                                            <p:strVal val="#ppt_x"/>
                                          </p:val>
                                        </p:tav>
                                      </p:tavLst>
                                    </p:anim>
                                    <p:anim calcmode="lin" valueType="num">
                                      <p:cBhvr>
                                        <p:cTn id="194" dur="1000" fill="hold"/>
                                        <p:tgtEl>
                                          <p:spTgt spid="39"/>
                                        </p:tgtEl>
                                        <p:attrNameLst>
                                          <p:attrName>ppt_y</p:attrName>
                                        </p:attrNameLst>
                                      </p:cBhvr>
                                      <p:tavLst>
                                        <p:tav tm="0">
                                          <p:val>
                                            <p:strVal val="#ppt_y+.1"/>
                                          </p:val>
                                        </p:tav>
                                        <p:tav tm="100000">
                                          <p:val>
                                            <p:strVal val="#ppt_y"/>
                                          </p:val>
                                        </p:tav>
                                      </p:tavLst>
                                    </p:anim>
                                  </p:childTnLst>
                                </p:cTn>
                              </p:par>
                              <p:par>
                                <p:cTn id="195" presetID="42" presetClass="entr" presetSubtype="0" fill="hold" nodeType="withEffect">
                                  <p:stCondLst>
                                    <p:cond delay="0"/>
                                  </p:stCondLst>
                                  <p:childTnLst>
                                    <p:set>
                                      <p:cBhvr>
                                        <p:cTn id="196" dur="1" fill="hold">
                                          <p:stCondLst>
                                            <p:cond delay="0"/>
                                          </p:stCondLst>
                                        </p:cTn>
                                        <p:tgtEl>
                                          <p:spTgt spid="41"/>
                                        </p:tgtEl>
                                        <p:attrNameLst>
                                          <p:attrName>style.visibility</p:attrName>
                                        </p:attrNameLst>
                                      </p:cBhvr>
                                      <p:to>
                                        <p:strVal val="visible"/>
                                      </p:to>
                                    </p:set>
                                    <p:animEffect transition="in" filter="fade">
                                      <p:cBhvr>
                                        <p:cTn id="197" dur="1000"/>
                                        <p:tgtEl>
                                          <p:spTgt spid="41"/>
                                        </p:tgtEl>
                                      </p:cBhvr>
                                    </p:animEffect>
                                    <p:anim calcmode="lin" valueType="num">
                                      <p:cBhvr>
                                        <p:cTn id="198" dur="1000" fill="hold"/>
                                        <p:tgtEl>
                                          <p:spTgt spid="41"/>
                                        </p:tgtEl>
                                        <p:attrNameLst>
                                          <p:attrName>ppt_x</p:attrName>
                                        </p:attrNameLst>
                                      </p:cBhvr>
                                      <p:tavLst>
                                        <p:tav tm="0">
                                          <p:val>
                                            <p:strVal val="#ppt_x"/>
                                          </p:val>
                                        </p:tav>
                                        <p:tav tm="100000">
                                          <p:val>
                                            <p:strVal val="#ppt_x"/>
                                          </p:val>
                                        </p:tav>
                                      </p:tavLst>
                                    </p:anim>
                                    <p:anim calcmode="lin" valueType="num">
                                      <p:cBhvr>
                                        <p:cTn id="199" dur="1000" fill="hold"/>
                                        <p:tgtEl>
                                          <p:spTgt spid="41"/>
                                        </p:tgtEl>
                                        <p:attrNameLst>
                                          <p:attrName>ppt_y</p:attrName>
                                        </p:attrNameLst>
                                      </p:cBhvr>
                                      <p:tavLst>
                                        <p:tav tm="0">
                                          <p:val>
                                            <p:strVal val="#ppt_y+.1"/>
                                          </p:val>
                                        </p:tav>
                                        <p:tav tm="100000">
                                          <p:val>
                                            <p:strVal val="#ppt_y"/>
                                          </p:val>
                                        </p:tav>
                                      </p:tavLst>
                                    </p:anim>
                                  </p:childTnLst>
                                </p:cTn>
                              </p:par>
                              <p:par>
                                <p:cTn id="200" presetID="42" presetClass="entr" presetSubtype="0" fill="hold" grpId="0" nodeType="withEffect">
                                  <p:stCondLst>
                                    <p:cond delay="0"/>
                                  </p:stCondLst>
                                  <p:childTnLst>
                                    <p:set>
                                      <p:cBhvr>
                                        <p:cTn id="201" dur="1" fill="hold">
                                          <p:stCondLst>
                                            <p:cond delay="0"/>
                                          </p:stCondLst>
                                        </p:cTn>
                                        <p:tgtEl>
                                          <p:spTgt spid="44"/>
                                        </p:tgtEl>
                                        <p:attrNameLst>
                                          <p:attrName>style.visibility</p:attrName>
                                        </p:attrNameLst>
                                      </p:cBhvr>
                                      <p:to>
                                        <p:strVal val="visible"/>
                                      </p:to>
                                    </p:set>
                                    <p:animEffect transition="in" filter="fade">
                                      <p:cBhvr>
                                        <p:cTn id="202" dur="1000"/>
                                        <p:tgtEl>
                                          <p:spTgt spid="44"/>
                                        </p:tgtEl>
                                      </p:cBhvr>
                                    </p:animEffect>
                                    <p:anim calcmode="lin" valueType="num">
                                      <p:cBhvr>
                                        <p:cTn id="203" dur="1000" fill="hold"/>
                                        <p:tgtEl>
                                          <p:spTgt spid="44"/>
                                        </p:tgtEl>
                                        <p:attrNameLst>
                                          <p:attrName>ppt_x</p:attrName>
                                        </p:attrNameLst>
                                      </p:cBhvr>
                                      <p:tavLst>
                                        <p:tav tm="0">
                                          <p:val>
                                            <p:strVal val="#ppt_x"/>
                                          </p:val>
                                        </p:tav>
                                        <p:tav tm="100000">
                                          <p:val>
                                            <p:strVal val="#ppt_x"/>
                                          </p:val>
                                        </p:tav>
                                      </p:tavLst>
                                    </p:anim>
                                    <p:anim calcmode="lin" valueType="num">
                                      <p:cBhvr>
                                        <p:cTn id="204" dur="1000" fill="hold"/>
                                        <p:tgtEl>
                                          <p:spTgt spid="44"/>
                                        </p:tgtEl>
                                        <p:attrNameLst>
                                          <p:attrName>ppt_y</p:attrName>
                                        </p:attrNameLst>
                                      </p:cBhvr>
                                      <p:tavLst>
                                        <p:tav tm="0">
                                          <p:val>
                                            <p:strVal val="#ppt_y+.1"/>
                                          </p:val>
                                        </p:tav>
                                        <p:tav tm="100000">
                                          <p:val>
                                            <p:strVal val="#ppt_y"/>
                                          </p:val>
                                        </p:tav>
                                      </p:tavLst>
                                    </p:anim>
                                  </p:childTnLst>
                                </p:cTn>
                              </p:par>
                              <p:par>
                                <p:cTn id="205" presetID="42" presetClass="entr" presetSubtype="0" fill="hold" grpId="0" nodeType="withEffect">
                                  <p:stCondLst>
                                    <p:cond delay="0"/>
                                  </p:stCondLst>
                                  <p:childTnLst>
                                    <p:set>
                                      <p:cBhvr>
                                        <p:cTn id="206" dur="1" fill="hold">
                                          <p:stCondLst>
                                            <p:cond delay="0"/>
                                          </p:stCondLst>
                                        </p:cTn>
                                        <p:tgtEl>
                                          <p:spTgt spid="45"/>
                                        </p:tgtEl>
                                        <p:attrNameLst>
                                          <p:attrName>style.visibility</p:attrName>
                                        </p:attrNameLst>
                                      </p:cBhvr>
                                      <p:to>
                                        <p:strVal val="visible"/>
                                      </p:to>
                                    </p:set>
                                    <p:animEffect transition="in" filter="fade">
                                      <p:cBhvr>
                                        <p:cTn id="207" dur="1000"/>
                                        <p:tgtEl>
                                          <p:spTgt spid="45"/>
                                        </p:tgtEl>
                                      </p:cBhvr>
                                    </p:animEffect>
                                    <p:anim calcmode="lin" valueType="num">
                                      <p:cBhvr>
                                        <p:cTn id="208" dur="1000" fill="hold"/>
                                        <p:tgtEl>
                                          <p:spTgt spid="45"/>
                                        </p:tgtEl>
                                        <p:attrNameLst>
                                          <p:attrName>ppt_x</p:attrName>
                                        </p:attrNameLst>
                                      </p:cBhvr>
                                      <p:tavLst>
                                        <p:tav tm="0">
                                          <p:val>
                                            <p:strVal val="#ppt_x"/>
                                          </p:val>
                                        </p:tav>
                                        <p:tav tm="100000">
                                          <p:val>
                                            <p:strVal val="#ppt_x"/>
                                          </p:val>
                                        </p:tav>
                                      </p:tavLst>
                                    </p:anim>
                                    <p:anim calcmode="lin" valueType="num">
                                      <p:cBhvr>
                                        <p:cTn id="209" dur="1000" fill="hold"/>
                                        <p:tgtEl>
                                          <p:spTgt spid="45"/>
                                        </p:tgtEl>
                                        <p:attrNameLst>
                                          <p:attrName>ppt_y</p:attrName>
                                        </p:attrNameLst>
                                      </p:cBhvr>
                                      <p:tavLst>
                                        <p:tav tm="0">
                                          <p:val>
                                            <p:strVal val="#ppt_y+.1"/>
                                          </p:val>
                                        </p:tav>
                                        <p:tav tm="100000">
                                          <p:val>
                                            <p:strVal val="#ppt_y"/>
                                          </p:val>
                                        </p:tav>
                                      </p:tavLst>
                                    </p:anim>
                                  </p:childTnLst>
                                </p:cTn>
                              </p:par>
                              <p:par>
                                <p:cTn id="210" presetID="42" presetClass="entr" presetSubtype="0" fill="hold" nodeType="withEffect">
                                  <p:stCondLst>
                                    <p:cond delay="0"/>
                                  </p:stCondLst>
                                  <p:childTnLst>
                                    <p:set>
                                      <p:cBhvr>
                                        <p:cTn id="211" dur="1" fill="hold">
                                          <p:stCondLst>
                                            <p:cond delay="0"/>
                                          </p:stCondLst>
                                        </p:cTn>
                                        <p:tgtEl>
                                          <p:spTgt spid="49"/>
                                        </p:tgtEl>
                                        <p:attrNameLst>
                                          <p:attrName>style.visibility</p:attrName>
                                        </p:attrNameLst>
                                      </p:cBhvr>
                                      <p:to>
                                        <p:strVal val="visible"/>
                                      </p:to>
                                    </p:set>
                                    <p:animEffect transition="in" filter="fade">
                                      <p:cBhvr>
                                        <p:cTn id="212" dur="1000"/>
                                        <p:tgtEl>
                                          <p:spTgt spid="49"/>
                                        </p:tgtEl>
                                      </p:cBhvr>
                                    </p:animEffect>
                                    <p:anim calcmode="lin" valueType="num">
                                      <p:cBhvr>
                                        <p:cTn id="213" dur="1000" fill="hold"/>
                                        <p:tgtEl>
                                          <p:spTgt spid="49"/>
                                        </p:tgtEl>
                                        <p:attrNameLst>
                                          <p:attrName>ppt_x</p:attrName>
                                        </p:attrNameLst>
                                      </p:cBhvr>
                                      <p:tavLst>
                                        <p:tav tm="0">
                                          <p:val>
                                            <p:strVal val="#ppt_x"/>
                                          </p:val>
                                        </p:tav>
                                        <p:tav tm="100000">
                                          <p:val>
                                            <p:strVal val="#ppt_x"/>
                                          </p:val>
                                        </p:tav>
                                      </p:tavLst>
                                    </p:anim>
                                    <p:anim calcmode="lin" valueType="num">
                                      <p:cBhvr>
                                        <p:cTn id="214" dur="1000" fill="hold"/>
                                        <p:tgtEl>
                                          <p:spTgt spid="49"/>
                                        </p:tgtEl>
                                        <p:attrNameLst>
                                          <p:attrName>ppt_y</p:attrName>
                                        </p:attrNameLst>
                                      </p:cBhvr>
                                      <p:tavLst>
                                        <p:tav tm="0">
                                          <p:val>
                                            <p:strVal val="#ppt_y+.1"/>
                                          </p:val>
                                        </p:tav>
                                        <p:tav tm="100000">
                                          <p:val>
                                            <p:strVal val="#ppt_y"/>
                                          </p:val>
                                        </p:tav>
                                      </p:tavLst>
                                    </p:anim>
                                  </p:childTnLst>
                                </p:cTn>
                              </p:par>
                              <p:par>
                                <p:cTn id="215" presetID="42" presetClass="entr" presetSubtype="0" fill="hold" nodeType="withEffect">
                                  <p:stCondLst>
                                    <p:cond delay="0"/>
                                  </p:stCondLst>
                                  <p:childTnLst>
                                    <p:set>
                                      <p:cBhvr>
                                        <p:cTn id="216" dur="1" fill="hold">
                                          <p:stCondLst>
                                            <p:cond delay="0"/>
                                          </p:stCondLst>
                                        </p:cTn>
                                        <p:tgtEl>
                                          <p:spTgt spid="51"/>
                                        </p:tgtEl>
                                        <p:attrNameLst>
                                          <p:attrName>style.visibility</p:attrName>
                                        </p:attrNameLst>
                                      </p:cBhvr>
                                      <p:to>
                                        <p:strVal val="visible"/>
                                      </p:to>
                                    </p:set>
                                    <p:animEffect transition="in" filter="fade">
                                      <p:cBhvr>
                                        <p:cTn id="217" dur="1000"/>
                                        <p:tgtEl>
                                          <p:spTgt spid="51"/>
                                        </p:tgtEl>
                                      </p:cBhvr>
                                    </p:animEffect>
                                    <p:anim calcmode="lin" valueType="num">
                                      <p:cBhvr>
                                        <p:cTn id="218" dur="1000" fill="hold"/>
                                        <p:tgtEl>
                                          <p:spTgt spid="51"/>
                                        </p:tgtEl>
                                        <p:attrNameLst>
                                          <p:attrName>ppt_x</p:attrName>
                                        </p:attrNameLst>
                                      </p:cBhvr>
                                      <p:tavLst>
                                        <p:tav tm="0">
                                          <p:val>
                                            <p:strVal val="#ppt_x"/>
                                          </p:val>
                                        </p:tav>
                                        <p:tav tm="100000">
                                          <p:val>
                                            <p:strVal val="#ppt_x"/>
                                          </p:val>
                                        </p:tav>
                                      </p:tavLst>
                                    </p:anim>
                                    <p:anim calcmode="lin" valueType="num">
                                      <p:cBhvr>
                                        <p:cTn id="219" dur="1000" fill="hold"/>
                                        <p:tgtEl>
                                          <p:spTgt spid="51"/>
                                        </p:tgtEl>
                                        <p:attrNameLst>
                                          <p:attrName>ppt_y</p:attrName>
                                        </p:attrNameLst>
                                      </p:cBhvr>
                                      <p:tavLst>
                                        <p:tav tm="0">
                                          <p:val>
                                            <p:strVal val="#ppt_y+.1"/>
                                          </p:val>
                                        </p:tav>
                                        <p:tav tm="100000">
                                          <p:val>
                                            <p:strVal val="#ppt_y"/>
                                          </p:val>
                                        </p:tav>
                                      </p:tavLst>
                                    </p:anim>
                                  </p:childTnLst>
                                </p:cTn>
                              </p:par>
                              <p:par>
                                <p:cTn id="220" presetID="42" presetClass="entr" presetSubtype="0" fill="hold" grpId="0" nodeType="withEffect">
                                  <p:stCondLst>
                                    <p:cond delay="0"/>
                                  </p:stCondLst>
                                  <p:childTnLst>
                                    <p:set>
                                      <p:cBhvr>
                                        <p:cTn id="221" dur="1" fill="hold">
                                          <p:stCondLst>
                                            <p:cond delay="0"/>
                                          </p:stCondLst>
                                        </p:cTn>
                                        <p:tgtEl>
                                          <p:spTgt spid="86"/>
                                        </p:tgtEl>
                                        <p:attrNameLst>
                                          <p:attrName>style.visibility</p:attrName>
                                        </p:attrNameLst>
                                      </p:cBhvr>
                                      <p:to>
                                        <p:strVal val="visible"/>
                                      </p:to>
                                    </p:set>
                                    <p:animEffect transition="in" filter="fade">
                                      <p:cBhvr>
                                        <p:cTn id="222" dur="1000"/>
                                        <p:tgtEl>
                                          <p:spTgt spid="86"/>
                                        </p:tgtEl>
                                      </p:cBhvr>
                                    </p:animEffect>
                                    <p:anim calcmode="lin" valueType="num">
                                      <p:cBhvr>
                                        <p:cTn id="223" dur="1000" fill="hold"/>
                                        <p:tgtEl>
                                          <p:spTgt spid="86"/>
                                        </p:tgtEl>
                                        <p:attrNameLst>
                                          <p:attrName>ppt_x</p:attrName>
                                        </p:attrNameLst>
                                      </p:cBhvr>
                                      <p:tavLst>
                                        <p:tav tm="0">
                                          <p:val>
                                            <p:strVal val="#ppt_x"/>
                                          </p:val>
                                        </p:tav>
                                        <p:tav tm="100000">
                                          <p:val>
                                            <p:strVal val="#ppt_x"/>
                                          </p:val>
                                        </p:tav>
                                      </p:tavLst>
                                    </p:anim>
                                    <p:anim calcmode="lin" valueType="num">
                                      <p:cBhvr>
                                        <p:cTn id="224" dur="1000" fill="hold"/>
                                        <p:tgtEl>
                                          <p:spTgt spid="86"/>
                                        </p:tgtEl>
                                        <p:attrNameLst>
                                          <p:attrName>ppt_y</p:attrName>
                                        </p:attrNameLst>
                                      </p:cBhvr>
                                      <p:tavLst>
                                        <p:tav tm="0">
                                          <p:val>
                                            <p:strVal val="#ppt_y+.1"/>
                                          </p:val>
                                        </p:tav>
                                        <p:tav tm="100000">
                                          <p:val>
                                            <p:strVal val="#ppt_y"/>
                                          </p:val>
                                        </p:tav>
                                      </p:tavLst>
                                    </p:anim>
                                  </p:childTnLst>
                                </p:cTn>
                              </p:par>
                              <p:par>
                                <p:cTn id="225" presetID="42" presetClass="entr" presetSubtype="0" fill="hold" nodeType="withEffect">
                                  <p:stCondLst>
                                    <p:cond delay="0"/>
                                  </p:stCondLst>
                                  <p:childTnLst>
                                    <p:set>
                                      <p:cBhvr>
                                        <p:cTn id="226" dur="1" fill="hold">
                                          <p:stCondLst>
                                            <p:cond delay="0"/>
                                          </p:stCondLst>
                                        </p:cTn>
                                        <p:tgtEl>
                                          <p:spTgt spid="89"/>
                                        </p:tgtEl>
                                        <p:attrNameLst>
                                          <p:attrName>style.visibility</p:attrName>
                                        </p:attrNameLst>
                                      </p:cBhvr>
                                      <p:to>
                                        <p:strVal val="visible"/>
                                      </p:to>
                                    </p:set>
                                    <p:animEffect transition="in" filter="fade">
                                      <p:cBhvr>
                                        <p:cTn id="227" dur="1000"/>
                                        <p:tgtEl>
                                          <p:spTgt spid="89"/>
                                        </p:tgtEl>
                                      </p:cBhvr>
                                    </p:animEffect>
                                    <p:anim calcmode="lin" valueType="num">
                                      <p:cBhvr>
                                        <p:cTn id="228" dur="1000" fill="hold"/>
                                        <p:tgtEl>
                                          <p:spTgt spid="89"/>
                                        </p:tgtEl>
                                        <p:attrNameLst>
                                          <p:attrName>ppt_x</p:attrName>
                                        </p:attrNameLst>
                                      </p:cBhvr>
                                      <p:tavLst>
                                        <p:tav tm="0">
                                          <p:val>
                                            <p:strVal val="#ppt_x"/>
                                          </p:val>
                                        </p:tav>
                                        <p:tav tm="100000">
                                          <p:val>
                                            <p:strVal val="#ppt_x"/>
                                          </p:val>
                                        </p:tav>
                                      </p:tavLst>
                                    </p:anim>
                                    <p:anim calcmode="lin" valueType="num">
                                      <p:cBhvr>
                                        <p:cTn id="229" dur="1000" fill="hold"/>
                                        <p:tgtEl>
                                          <p:spTgt spid="89"/>
                                        </p:tgtEl>
                                        <p:attrNameLst>
                                          <p:attrName>ppt_y</p:attrName>
                                        </p:attrNameLst>
                                      </p:cBhvr>
                                      <p:tavLst>
                                        <p:tav tm="0">
                                          <p:val>
                                            <p:strVal val="#ppt_y+.1"/>
                                          </p:val>
                                        </p:tav>
                                        <p:tav tm="100000">
                                          <p:val>
                                            <p:strVal val="#ppt_y"/>
                                          </p:val>
                                        </p:tav>
                                      </p:tavLst>
                                    </p:anim>
                                  </p:childTnLst>
                                </p:cTn>
                              </p:par>
                              <p:par>
                                <p:cTn id="230" presetID="42" presetClass="entr" presetSubtype="0" fill="hold" grpId="0" nodeType="withEffect">
                                  <p:stCondLst>
                                    <p:cond delay="0"/>
                                  </p:stCondLst>
                                  <p:childTnLst>
                                    <p:set>
                                      <p:cBhvr>
                                        <p:cTn id="231" dur="1" fill="hold">
                                          <p:stCondLst>
                                            <p:cond delay="0"/>
                                          </p:stCondLst>
                                        </p:cTn>
                                        <p:tgtEl>
                                          <p:spTgt spid="91"/>
                                        </p:tgtEl>
                                        <p:attrNameLst>
                                          <p:attrName>style.visibility</p:attrName>
                                        </p:attrNameLst>
                                      </p:cBhvr>
                                      <p:to>
                                        <p:strVal val="visible"/>
                                      </p:to>
                                    </p:set>
                                    <p:animEffect transition="in" filter="fade">
                                      <p:cBhvr>
                                        <p:cTn id="232" dur="1000"/>
                                        <p:tgtEl>
                                          <p:spTgt spid="91"/>
                                        </p:tgtEl>
                                      </p:cBhvr>
                                    </p:animEffect>
                                    <p:anim calcmode="lin" valueType="num">
                                      <p:cBhvr>
                                        <p:cTn id="233" dur="1000" fill="hold"/>
                                        <p:tgtEl>
                                          <p:spTgt spid="91"/>
                                        </p:tgtEl>
                                        <p:attrNameLst>
                                          <p:attrName>ppt_x</p:attrName>
                                        </p:attrNameLst>
                                      </p:cBhvr>
                                      <p:tavLst>
                                        <p:tav tm="0">
                                          <p:val>
                                            <p:strVal val="#ppt_x"/>
                                          </p:val>
                                        </p:tav>
                                        <p:tav tm="100000">
                                          <p:val>
                                            <p:strVal val="#ppt_x"/>
                                          </p:val>
                                        </p:tav>
                                      </p:tavLst>
                                    </p:anim>
                                    <p:anim calcmode="lin" valueType="num">
                                      <p:cBhvr>
                                        <p:cTn id="234" dur="1000" fill="hold"/>
                                        <p:tgtEl>
                                          <p:spTgt spid="91"/>
                                        </p:tgtEl>
                                        <p:attrNameLst>
                                          <p:attrName>ppt_y</p:attrName>
                                        </p:attrNameLst>
                                      </p:cBhvr>
                                      <p:tavLst>
                                        <p:tav tm="0">
                                          <p:val>
                                            <p:strVal val="#ppt_y+.1"/>
                                          </p:val>
                                        </p:tav>
                                        <p:tav tm="100000">
                                          <p:val>
                                            <p:strVal val="#ppt_y"/>
                                          </p:val>
                                        </p:tav>
                                      </p:tavLst>
                                    </p:anim>
                                  </p:childTnLst>
                                </p:cTn>
                              </p:par>
                              <p:par>
                                <p:cTn id="235" presetID="42" presetClass="entr" presetSubtype="0" fill="hold" nodeType="withEffect">
                                  <p:stCondLst>
                                    <p:cond delay="0"/>
                                  </p:stCondLst>
                                  <p:childTnLst>
                                    <p:set>
                                      <p:cBhvr>
                                        <p:cTn id="236" dur="1" fill="hold">
                                          <p:stCondLst>
                                            <p:cond delay="0"/>
                                          </p:stCondLst>
                                        </p:cTn>
                                        <p:tgtEl>
                                          <p:spTgt spid="118"/>
                                        </p:tgtEl>
                                        <p:attrNameLst>
                                          <p:attrName>style.visibility</p:attrName>
                                        </p:attrNameLst>
                                      </p:cBhvr>
                                      <p:to>
                                        <p:strVal val="visible"/>
                                      </p:to>
                                    </p:set>
                                    <p:animEffect transition="in" filter="fade">
                                      <p:cBhvr>
                                        <p:cTn id="237" dur="1000"/>
                                        <p:tgtEl>
                                          <p:spTgt spid="118"/>
                                        </p:tgtEl>
                                      </p:cBhvr>
                                    </p:animEffect>
                                    <p:anim calcmode="lin" valueType="num">
                                      <p:cBhvr>
                                        <p:cTn id="238" dur="1000" fill="hold"/>
                                        <p:tgtEl>
                                          <p:spTgt spid="118"/>
                                        </p:tgtEl>
                                        <p:attrNameLst>
                                          <p:attrName>ppt_x</p:attrName>
                                        </p:attrNameLst>
                                      </p:cBhvr>
                                      <p:tavLst>
                                        <p:tav tm="0">
                                          <p:val>
                                            <p:strVal val="#ppt_x"/>
                                          </p:val>
                                        </p:tav>
                                        <p:tav tm="100000">
                                          <p:val>
                                            <p:strVal val="#ppt_x"/>
                                          </p:val>
                                        </p:tav>
                                      </p:tavLst>
                                    </p:anim>
                                    <p:anim calcmode="lin" valueType="num">
                                      <p:cBhvr>
                                        <p:cTn id="239" dur="1000" fill="hold"/>
                                        <p:tgtEl>
                                          <p:spTgt spid="118"/>
                                        </p:tgtEl>
                                        <p:attrNameLst>
                                          <p:attrName>ppt_y</p:attrName>
                                        </p:attrNameLst>
                                      </p:cBhvr>
                                      <p:tavLst>
                                        <p:tav tm="0">
                                          <p:val>
                                            <p:strVal val="#ppt_y+.1"/>
                                          </p:val>
                                        </p:tav>
                                        <p:tav tm="100000">
                                          <p:val>
                                            <p:strVal val="#ppt_y"/>
                                          </p:val>
                                        </p:tav>
                                      </p:tavLst>
                                    </p:anim>
                                  </p:childTnLst>
                                </p:cTn>
                              </p:par>
                              <p:par>
                                <p:cTn id="240" presetID="42" presetClass="entr" presetSubtype="0" fill="hold" grpId="0" nodeType="withEffect">
                                  <p:stCondLst>
                                    <p:cond delay="0"/>
                                  </p:stCondLst>
                                  <p:childTnLst>
                                    <p:set>
                                      <p:cBhvr>
                                        <p:cTn id="241" dur="1" fill="hold">
                                          <p:stCondLst>
                                            <p:cond delay="0"/>
                                          </p:stCondLst>
                                        </p:cTn>
                                        <p:tgtEl>
                                          <p:spTgt spid="119"/>
                                        </p:tgtEl>
                                        <p:attrNameLst>
                                          <p:attrName>style.visibility</p:attrName>
                                        </p:attrNameLst>
                                      </p:cBhvr>
                                      <p:to>
                                        <p:strVal val="visible"/>
                                      </p:to>
                                    </p:set>
                                    <p:animEffect transition="in" filter="fade">
                                      <p:cBhvr>
                                        <p:cTn id="242" dur="1000"/>
                                        <p:tgtEl>
                                          <p:spTgt spid="119"/>
                                        </p:tgtEl>
                                      </p:cBhvr>
                                    </p:animEffect>
                                    <p:anim calcmode="lin" valueType="num">
                                      <p:cBhvr>
                                        <p:cTn id="243" dur="1000" fill="hold"/>
                                        <p:tgtEl>
                                          <p:spTgt spid="119"/>
                                        </p:tgtEl>
                                        <p:attrNameLst>
                                          <p:attrName>ppt_x</p:attrName>
                                        </p:attrNameLst>
                                      </p:cBhvr>
                                      <p:tavLst>
                                        <p:tav tm="0">
                                          <p:val>
                                            <p:strVal val="#ppt_x"/>
                                          </p:val>
                                        </p:tav>
                                        <p:tav tm="100000">
                                          <p:val>
                                            <p:strVal val="#ppt_x"/>
                                          </p:val>
                                        </p:tav>
                                      </p:tavLst>
                                    </p:anim>
                                    <p:anim calcmode="lin" valueType="num">
                                      <p:cBhvr>
                                        <p:cTn id="244" dur="1000" fill="hold"/>
                                        <p:tgtEl>
                                          <p:spTgt spid="1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33" grpId="0" animBg="1"/>
      <p:bldP spid="47" grpId="0" animBg="1"/>
      <p:bldP spid="48" grpId="0" animBg="1"/>
      <p:bldP spid="74" grpId="0" animBg="1"/>
      <p:bldP spid="75" grpId="0" animBg="1"/>
      <p:bldP spid="76" grpId="0" animBg="1"/>
      <p:bldP spid="78" grpId="0" animBg="1"/>
      <p:bldP spid="5" grpId="0" animBg="1"/>
      <p:bldP spid="7" grpId="0" animBg="1"/>
      <p:bldP spid="9" grpId="0" animBg="1"/>
      <p:bldP spid="10" grpId="0" animBg="1"/>
      <p:bldP spid="24" grpId="0" animBg="1"/>
      <p:bldP spid="28" grpId="0" animBg="1"/>
      <p:bldP spid="39" grpId="0" animBg="1"/>
      <p:bldP spid="44" grpId="0" animBg="1"/>
      <p:bldP spid="45" grpId="0" animBg="1"/>
      <p:bldP spid="86" grpId="0" animBg="1"/>
      <p:bldP spid="91" grpId="0" animBg="1"/>
      <p:bldP spid="1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5910" y="115910"/>
            <a:ext cx="11951594" cy="6632620"/>
          </a:xfrm>
        </p:spPr>
        <p:txBody>
          <a:bodyPr>
            <a:normAutofit/>
          </a:bodyPr>
          <a:lstStyle/>
          <a:p>
            <a:r>
              <a:rPr lang="fa-IR" sz="3600" b="1" dirty="0" smtClean="0">
                <a:solidFill>
                  <a:srgbClr val="D79E0F"/>
                </a:solidFill>
                <a:effectLst/>
                <a:cs typeface="B Zar" panose="00000400000000000000" pitchFamily="2" charset="-78"/>
              </a:rPr>
              <a:t>اهداف علوم تجربی</a:t>
            </a:r>
          </a:p>
          <a:p>
            <a:endParaRPr lang="fa-IR" sz="3600" b="1" dirty="0">
              <a:solidFill>
                <a:srgbClr val="D79E0F"/>
              </a:solidFill>
              <a:effectLst/>
              <a:cs typeface="B Zar" panose="00000400000000000000" pitchFamily="2" charset="-78"/>
            </a:endParaRPr>
          </a:p>
          <a:p>
            <a:pPr algn="r"/>
            <a:r>
              <a:rPr lang="fa-IR" sz="2800" b="1" dirty="0">
                <a:effectLst/>
                <a:cs typeface="B Zar" panose="00000400000000000000" pitchFamily="2" charset="-78"/>
              </a:rPr>
              <a:t>دانش آموزان دوره‌ی ابتدایی  بتوانند در برخورد با پدیده های مختلف در محیط اطرافشان ، </a:t>
            </a:r>
            <a:endParaRPr lang="fa-IR" sz="2800" b="1" dirty="0" smtClean="0">
              <a:effectLst/>
              <a:cs typeface="B Zar" panose="00000400000000000000" pitchFamily="2" charset="-78"/>
            </a:endParaRPr>
          </a:p>
          <a:p>
            <a:pPr algn="r"/>
            <a:r>
              <a:rPr lang="fa-IR" sz="2800" b="1" dirty="0" smtClean="0">
                <a:effectLst/>
                <a:cs typeface="B Zar" panose="00000400000000000000" pitchFamily="2" charset="-78"/>
              </a:rPr>
              <a:t>پرسش </a:t>
            </a:r>
            <a:r>
              <a:rPr lang="fa-IR" sz="2800" b="1" dirty="0">
                <a:effectLst/>
                <a:cs typeface="B Zar" panose="00000400000000000000" pitchFamily="2" charset="-78"/>
              </a:rPr>
              <a:t>هایی مطرح کنند و وقتی به این هدف رسیدند  در قدم بعد بتوانند جواب های احتمالی </a:t>
            </a:r>
            <a:endParaRPr lang="fa-IR" sz="2800" b="1" dirty="0" smtClean="0">
              <a:effectLst/>
              <a:cs typeface="B Zar" panose="00000400000000000000" pitchFamily="2" charset="-78"/>
            </a:endParaRPr>
          </a:p>
          <a:p>
            <a:pPr algn="r"/>
            <a:r>
              <a:rPr lang="fa-IR" sz="2800" b="1" dirty="0" smtClean="0">
                <a:effectLst/>
                <a:cs typeface="B Zar" panose="00000400000000000000" pitchFamily="2" charset="-78"/>
              </a:rPr>
              <a:t>را </a:t>
            </a:r>
            <a:r>
              <a:rPr lang="fa-IR" sz="2800" b="1" dirty="0">
                <a:effectLst/>
                <a:cs typeface="B Zar" panose="00000400000000000000" pitchFamily="2" charset="-78"/>
              </a:rPr>
              <a:t>در مورد آنان بدهند و در گ</a:t>
            </a:r>
            <a:r>
              <a:rPr lang="fa-IR" sz="2800" b="1" dirty="0" smtClean="0">
                <a:effectLst/>
                <a:cs typeface="B Zar" panose="00000400000000000000" pitchFamily="2" charset="-78"/>
              </a:rPr>
              <a:t>ام </a:t>
            </a:r>
            <a:r>
              <a:rPr lang="fa-IR" sz="2800" b="1" dirty="0">
                <a:effectLst/>
                <a:cs typeface="B Zar" panose="00000400000000000000" pitchFamily="2" charset="-78"/>
              </a:rPr>
              <a:t>بعدی در جهت یافتن پاسخ این فعالیت ها و پدیده ها بتوانند </a:t>
            </a:r>
            <a:endParaRPr lang="fa-IR" sz="2800" b="1" dirty="0" smtClean="0">
              <a:effectLst/>
              <a:cs typeface="B Zar" panose="00000400000000000000" pitchFamily="2" charset="-78"/>
            </a:endParaRPr>
          </a:p>
          <a:p>
            <a:pPr algn="r"/>
            <a:r>
              <a:rPr lang="fa-IR" sz="2800" b="1" dirty="0" smtClean="0">
                <a:effectLst/>
                <a:cs typeface="B Zar" panose="00000400000000000000" pitchFamily="2" charset="-78"/>
              </a:rPr>
              <a:t>حرکت </a:t>
            </a:r>
            <a:r>
              <a:rPr lang="fa-IR" sz="2800" b="1" dirty="0">
                <a:effectLst/>
                <a:cs typeface="B Zar" panose="00000400000000000000" pitchFamily="2" charset="-78"/>
              </a:rPr>
              <a:t>کنند.</a:t>
            </a:r>
          </a:p>
        </p:txBody>
      </p:sp>
    </p:spTree>
    <p:extLst>
      <p:ext uri="{BB962C8B-B14F-4D97-AF65-F5344CB8AC3E}">
        <p14:creationId xmlns:p14="http://schemas.microsoft.com/office/powerpoint/2010/main" val="719074210"/>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7"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7"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3568" y="210065"/>
            <a:ext cx="11911913" cy="6499654"/>
          </a:xfrm>
        </p:spPr>
        <p:txBody>
          <a:bodyPr>
            <a:normAutofit fontScale="92500" lnSpcReduction="10000"/>
          </a:bodyPr>
          <a:lstStyle/>
          <a:p>
            <a:r>
              <a:rPr lang="fa-IR" sz="3000" b="1" dirty="0">
                <a:solidFill>
                  <a:srgbClr val="D79E0F"/>
                </a:solidFill>
                <a:effectLst/>
                <a:cs typeface="B Zar" panose="00000400000000000000" pitchFamily="2" charset="-78"/>
              </a:rPr>
              <a:t>اهداف کلی درس 7</a:t>
            </a:r>
          </a:p>
          <a:p>
            <a:pPr algn="r"/>
            <a:r>
              <a:rPr lang="fa-IR" b="1" dirty="0">
                <a:effectLst/>
                <a:cs typeface="B Zar" panose="00000400000000000000" pitchFamily="2" charset="-78"/>
              </a:rPr>
              <a:t>1-تقویت کنجکاوی و توجه دانش آموزان در مورد محیط اطراف</a:t>
            </a:r>
          </a:p>
          <a:p>
            <a:pPr algn="r"/>
            <a:r>
              <a:rPr lang="fa-IR" b="1" dirty="0">
                <a:effectLst/>
                <a:cs typeface="B Zar" panose="00000400000000000000" pitchFamily="2" charset="-78"/>
              </a:rPr>
              <a:t>2-آشنا سازی کودک با محیط زیست </a:t>
            </a:r>
          </a:p>
          <a:p>
            <a:pPr algn="r"/>
            <a:r>
              <a:rPr lang="fa-IR" b="1" dirty="0">
                <a:effectLst/>
                <a:cs typeface="B Zar" panose="00000400000000000000" pitchFamily="2" charset="-78"/>
              </a:rPr>
              <a:t>3-علاقه مند کردن دانش آموزان به کار گروهی</a:t>
            </a:r>
          </a:p>
          <a:p>
            <a:endParaRPr lang="fa-IR" b="1" dirty="0">
              <a:effectLst/>
              <a:cs typeface="B Zar" panose="00000400000000000000" pitchFamily="2" charset="-78"/>
            </a:endParaRPr>
          </a:p>
          <a:p>
            <a:r>
              <a:rPr lang="fa-IR" sz="3000" b="1" dirty="0">
                <a:solidFill>
                  <a:srgbClr val="D79E0F"/>
                </a:solidFill>
                <a:effectLst/>
                <a:cs typeface="B Zar" panose="00000400000000000000" pitchFamily="2" charset="-78"/>
              </a:rPr>
              <a:t>اهداف جزئی درس 7</a:t>
            </a:r>
          </a:p>
          <a:p>
            <a:pPr algn="r"/>
            <a:r>
              <a:rPr lang="fa-IR" b="1" dirty="0">
                <a:effectLst/>
                <a:cs typeface="B Zar" panose="00000400000000000000" pitchFamily="2" charset="-78"/>
              </a:rPr>
              <a:t>1-آشنا کردن دانش آموزان با سنگ ها و دادن اطلاعات کلی در این خصوص به آنان</a:t>
            </a:r>
          </a:p>
          <a:p>
            <a:pPr algn="r"/>
            <a:r>
              <a:rPr lang="fa-IR" b="1" dirty="0">
                <a:effectLst/>
                <a:cs typeface="B Zar" panose="00000400000000000000" pitchFamily="2" charset="-78"/>
              </a:rPr>
              <a:t>2-آموزش کاربرد ها و استفاده های مختلف سنگ ها</a:t>
            </a:r>
          </a:p>
          <a:p>
            <a:pPr algn="r"/>
            <a:r>
              <a:rPr lang="fa-IR" b="1" dirty="0">
                <a:effectLst/>
                <a:cs typeface="B Zar" panose="00000400000000000000" pitchFamily="2" charset="-78"/>
              </a:rPr>
              <a:t>3-نشان دادن ارزش و اهمیت سنگ ها در زندگی و طبیعت</a:t>
            </a:r>
          </a:p>
          <a:p>
            <a:pPr algn="r"/>
            <a:r>
              <a:rPr lang="fa-IR" b="1" dirty="0">
                <a:effectLst/>
                <a:cs typeface="B Zar" panose="00000400000000000000" pitchFamily="2" charset="-78"/>
              </a:rPr>
              <a:t>4- کودک به جمع آوری سنگ های مختلف بپردازد.</a:t>
            </a:r>
          </a:p>
          <a:p>
            <a:pPr algn="r"/>
            <a:r>
              <a:rPr lang="fa-IR" b="1" dirty="0">
                <a:effectLst/>
                <a:cs typeface="B Zar" panose="00000400000000000000" pitchFamily="2" charset="-78"/>
              </a:rPr>
              <a:t>5- دانش آموز سنگ ها را از روی شكل ، اندازه ، رنگ و ... طبقه بندی كند.</a:t>
            </a:r>
          </a:p>
          <a:p>
            <a:pPr algn="r"/>
            <a:r>
              <a:rPr lang="fa-IR" b="1" dirty="0">
                <a:effectLst/>
                <a:cs typeface="B Zar" panose="00000400000000000000" pitchFamily="2" charset="-78"/>
              </a:rPr>
              <a:t>6- برای موارد مختلف استفاده از سنگ ها، مثال هایی بیاورد. </a:t>
            </a:r>
          </a:p>
          <a:p>
            <a:endParaRPr lang="fa-IR" b="1" dirty="0" smtClean="0">
              <a:effectLst/>
              <a:cs typeface="B Zar" panose="00000400000000000000" pitchFamily="2" charset="-78"/>
            </a:endParaRPr>
          </a:p>
        </p:txBody>
      </p:sp>
    </p:spTree>
    <p:extLst>
      <p:ext uri="{BB962C8B-B14F-4D97-AF65-F5344CB8AC3E}">
        <p14:creationId xmlns:p14="http://schemas.microsoft.com/office/powerpoint/2010/main" val="15023588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5" end="5"/>
                                            </p:txEl>
                                          </p:spTgt>
                                        </p:tgtEl>
                                        <p:attrNameLst>
                                          <p:attrName>style.visibility</p:attrName>
                                        </p:attrNameLst>
                                      </p:cBhvr>
                                      <p:to>
                                        <p:strVal val="visible"/>
                                      </p:to>
                                    </p:set>
                                    <p:animEffect transition="in" filter="wipe(down)">
                                      <p:cBhvr>
                                        <p:cTn id="71" dur="580">
                                          <p:stCondLst>
                                            <p:cond delay="0"/>
                                          </p:stCondLst>
                                        </p:cTn>
                                        <p:tgtEl>
                                          <p:spTgt spid="3">
                                            <p:txEl>
                                              <p:pRg st="5" end="5"/>
                                            </p:txEl>
                                          </p:spTgt>
                                        </p:tgtEl>
                                      </p:cBhvr>
                                    </p:animEffect>
                                    <p:anim calcmode="lin" valueType="num">
                                      <p:cBhvr>
                                        <p:cTn id="72"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5" end="5"/>
                                            </p:txEl>
                                          </p:spTgt>
                                        </p:tgtEl>
                                      </p:cBhvr>
                                      <p:to x="100000" y="60000"/>
                                    </p:animScale>
                                    <p:animScale>
                                      <p:cBhvr>
                                        <p:cTn id="78" dur="166" decel="50000">
                                          <p:stCondLst>
                                            <p:cond delay="676"/>
                                          </p:stCondLst>
                                        </p:cTn>
                                        <p:tgtEl>
                                          <p:spTgt spid="3">
                                            <p:txEl>
                                              <p:pRg st="5" end="5"/>
                                            </p:txEl>
                                          </p:spTgt>
                                        </p:tgtEl>
                                      </p:cBhvr>
                                      <p:to x="100000" y="100000"/>
                                    </p:animScale>
                                    <p:animScale>
                                      <p:cBhvr>
                                        <p:cTn id="79" dur="26">
                                          <p:stCondLst>
                                            <p:cond delay="1312"/>
                                          </p:stCondLst>
                                        </p:cTn>
                                        <p:tgtEl>
                                          <p:spTgt spid="3">
                                            <p:txEl>
                                              <p:pRg st="5" end="5"/>
                                            </p:txEl>
                                          </p:spTgt>
                                        </p:tgtEl>
                                      </p:cBhvr>
                                      <p:to x="100000" y="80000"/>
                                    </p:animScale>
                                    <p:animScale>
                                      <p:cBhvr>
                                        <p:cTn id="80" dur="166" decel="50000">
                                          <p:stCondLst>
                                            <p:cond delay="1338"/>
                                          </p:stCondLst>
                                        </p:cTn>
                                        <p:tgtEl>
                                          <p:spTgt spid="3">
                                            <p:txEl>
                                              <p:pRg st="5" end="5"/>
                                            </p:txEl>
                                          </p:spTgt>
                                        </p:tgtEl>
                                      </p:cBhvr>
                                      <p:to x="100000" y="100000"/>
                                    </p:animScale>
                                    <p:animScale>
                                      <p:cBhvr>
                                        <p:cTn id="81" dur="26">
                                          <p:stCondLst>
                                            <p:cond delay="1642"/>
                                          </p:stCondLst>
                                        </p:cTn>
                                        <p:tgtEl>
                                          <p:spTgt spid="3">
                                            <p:txEl>
                                              <p:pRg st="5" end="5"/>
                                            </p:txEl>
                                          </p:spTgt>
                                        </p:tgtEl>
                                      </p:cBhvr>
                                      <p:to x="100000" y="90000"/>
                                    </p:animScale>
                                    <p:animScale>
                                      <p:cBhvr>
                                        <p:cTn id="82" dur="166" decel="50000">
                                          <p:stCondLst>
                                            <p:cond delay="1668"/>
                                          </p:stCondLst>
                                        </p:cTn>
                                        <p:tgtEl>
                                          <p:spTgt spid="3">
                                            <p:txEl>
                                              <p:pRg st="5" end="5"/>
                                            </p:txEl>
                                          </p:spTgt>
                                        </p:tgtEl>
                                      </p:cBhvr>
                                      <p:to x="100000" y="100000"/>
                                    </p:animScale>
                                    <p:animScale>
                                      <p:cBhvr>
                                        <p:cTn id="83" dur="26">
                                          <p:stCondLst>
                                            <p:cond delay="1808"/>
                                          </p:stCondLst>
                                        </p:cTn>
                                        <p:tgtEl>
                                          <p:spTgt spid="3">
                                            <p:txEl>
                                              <p:pRg st="5" end="5"/>
                                            </p:txEl>
                                          </p:spTgt>
                                        </p:tgtEl>
                                      </p:cBhvr>
                                      <p:to x="100000" y="95000"/>
                                    </p:animScale>
                                    <p:animScale>
                                      <p:cBhvr>
                                        <p:cTn id="84" dur="166" decel="50000">
                                          <p:stCondLst>
                                            <p:cond delay="1834"/>
                                          </p:stCondLst>
                                        </p:cTn>
                                        <p:tgtEl>
                                          <p:spTgt spid="3">
                                            <p:txEl>
                                              <p:pRg st="5" end="5"/>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6" end="6"/>
                                            </p:txEl>
                                          </p:spTgt>
                                        </p:tgtEl>
                                        <p:attrNameLst>
                                          <p:attrName>style.visibility</p:attrName>
                                        </p:attrNameLst>
                                      </p:cBhvr>
                                      <p:to>
                                        <p:strVal val="visible"/>
                                      </p:to>
                                    </p:set>
                                    <p:animEffect transition="in" filter="wipe(down)">
                                      <p:cBhvr>
                                        <p:cTn id="87" dur="580">
                                          <p:stCondLst>
                                            <p:cond delay="0"/>
                                          </p:stCondLst>
                                        </p:cTn>
                                        <p:tgtEl>
                                          <p:spTgt spid="3">
                                            <p:txEl>
                                              <p:pRg st="6" end="6"/>
                                            </p:txEl>
                                          </p:spTgt>
                                        </p:tgtEl>
                                      </p:cBhvr>
                                    </p:animEffect>
                                    <p:anim calcmode="lin" valueType="num">
                                      <p:cBhvr>
                                        <p:cTn id="88"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6" end="6"/>
                                            </p:txEl>
                                          </p:spTgt>
                                        </p:tgtEl>
                                      </p:cBhvr>
                                      <p:to x="100000" y="60000"/>
                                    </p:animScale>
                                    <p:animScale>
                                      <p:cBhvr>
                                        <p:cTn id="94" dur="166" decel="50000">
                                          <p:stCondLst>
                                            <p:cond delay="676"/>
                                          </p:stCondLst>
                                        </p:cTn>
                                        <p:tgtEl>
                                          <p:spTgt spid="3">
                                            <p:txEl>
                                              <p:pRg st="6" end="6"/>
                                            </p:txEl>
                                          </p:spTgt>
                                        </p:tgtEl>
                                      </p:cBhvr>
                                      <p:to x="100000" y="100000"/>
                                    </p:animScale>
                                    <p:animScale>
                                      <p:cBhvr>
                                        <p:cTn id="95" dur="26">
                                          <p:stCondLst>
                                            <p:cond delay="1312"/>
                                          </p:stCondLst>
                                        </p:cTn>
                                        <p:tgtEl>
                                          <p:spTgt spid="3">
                                            <p:txEl>
                                              <p:pRg st="6" end="6"/>
                                            </p:txEl>
                                          </p:spTgt>
                                        </p:tgtEl>
                                      </p:cBhvr>
                                      <p:to x="100000" y="80000"/>
                                    </p:animScale>
                                    <p:animScale>
                                      <p:cBhvr>
                                        <p:cTn id="96" dur="166" decel="50000">
                                          <p:stCondLst>
                                            <p:cond delay="1338"/>
                                          </p:stCondLst>
                                        </p:cTn>
                                        <p:tgtEl>
                                          <p:spTgt spid="3">
                                            <p:txEl>
                                              <p:pRg st="6" end="6"/>
                                            </p:txEl>
                                          </p:spTgt>
                                        </p:tgtEl>
                                      </p:cBhvr>
                                      <p:to x="100000" y="100000"/>
                                    </p:animScale>
                                    <p:animScale>
                                      <p:cBhvr>
                                        <p:cTn id="97" dur="26">
                                          <p:stCondLst>
                                            <p:cond delay="1642"/>
                                          </p:stCondLst>
                                        </p:cTn>
                                        <p:tgtEl>
                                          <p:spTgt spid="3">
                                            <p:txEl>
                                              <p:pRg st="6" end="6"/>
                                            </p:txEl>
                                          </p:spTgt>
                                        </p:tgtEl>
                                      </p:cBhvr>
                                      <p:to x="100000" y="90000"/>
                                    </p:animScale>
                                    <p:animScale>
                                      <p:cBhvr>
                                        <p:cTn id="98" dur="166" decel="50000">
                                          <p:stCondLst>
                                            <p:cond delay="1668"/>
                                          </p:stCondLst>
                                        </p:cTn>
                                        <p:tgtEl>
                                          <p:spTgt spid="3">
                                            <p:txEl>
                                              <p:pRg st="6" end="6"/>
                                            </p:txEl>
                                          </p:spTgt>
                                        </p:tgtEl>
                                      </p:cBhvr>
                                      <p:to x="100000" y="100000"/>
                                    </p:animScale>
                                    <p:animScale>
                                      <p:cBhvr>
                                        <p:cTn id="99" dur="26">
                                          <p:stCondLst>
                                            <p:cond delay="1808"/>
                                          </p:stCondLst>
                                        </p:cTn>
                                        <p:tgtEl>
                                          <p:spTgt spid="3">
                                            <p:txEl>
                                              <p:pRg st="6" end="6"/>
                                            </p:txEl>
                                          </p:spTgt>
                                        </p:tgtEl>
                                      </p:cBhvr>
                                      <p:to x="100000" y="95000"/>
                                    </p:animScale>
                                    <p:animScale>
                                      <p:cBhvr>
                                        <p:cTn id="100" dur="166" decel="50000">
                                          <p:stCondLst>
                                            <p:cond delay="1834"/>
                                          </p:stCondLst>
                                        </p:cTn>
                                        <p:tgtEl>
                                          <p:spTgt spid="3">
                                            <p:txEl>
                                              <p:pRg st="6" end="6"/>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3">
                                            <p:txEl>
                                              <p:pRg st="7" end="7"/>
                                            </p:txEl>
                                          </p:spTgt>
                                        </p:tgtEl>
                                        <p:attrNameLst>
                                          <p:attrName>style.visibility</p:attrName>
                                        </p:attrNameLst>
                                      </p:cBhvr>
                                      <p:to>
                                        <p:strVal val="visible"/>
                                      </p:to>
                                    </p:set>
                                    <p:animEffect transition="in" filter="wipe(down)">
                                      <p:cBhvr>
                                        <p:cTn id="103" dur="580">
                                          <p:stCondLst>
                                            <p:cond delay="0"/>
                                          </p:stCondLst>
                                        </p:cTn>
                                        <p:tgtEl>
                                          <p:spTgt spid="3">
                                            <p:txEl>
                                              <p:pRg st="7" end="7"/>
                                            </p:txEl>
                                          </p:spTgt>
                                        </p:tgtEl>
                                      </p:cBhvr>
                                    </p:animEffect>
                                    <p:anim calcmode="lin" valueType="num">
                                      <p:cBhvr>
                                        <p:cTn id="104"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7" end="7"/>
                                            </p:txEl>
                                          </p:spTgt>
                                        </p:tgtEl>
                                      </p:cBhvr>
                                      <p:to x="100000" y="60000"/>
                                    </p:animScale>
                                    <p:animScale>
                                      <p:cBhvr>
                                        <p:cTn id="110" dur="166" decel="50000">
                                          <p:stCondLst>
                                            <p:cond delay="676"/>
                                          </p:stCondLst>
                                        </p:cTn>
                                        <p:tgtEl>
                                          <p:spTgt spid="3">
                                            <p:txEl>
                                              <p:pRg st="7" end="7"/>
                                            </p:txEl>
                                          </p:spTgt>
                                        </p:tgtEl>
                                      </p:cBhvr>
                                      <p:to x="100000" y="100000"/>
                                    </p:animScale>
                                    <p:animScale>
                                      <p:cBhvr>
                                        <p:cTn id="111" dur="26">
                                          <p:stCondLst>
                                            <p:cond delay="1312"/>
                                          </p:stCondLst>
                                        </p:cTn>
                                        <p:tgtEl>
                                          <p:spTgt spid="3">
                                            <p:txEl>
                                              <p:pRg st="7" end="7"/>
                                            </p:txEl>
                                          </p:spTgt>
                                        </p:tgtEl>
                                      </p:cBhvr>
                                      <p:to x="100000" y="80000"/>
                                    </p:animScale>
                                    <p:animScale>
                                      <p:cBhvr>
                                        <p:cTn id="112" dur="166" decel="50000">
                                          <p:stCondLst>
                                            <p:cond delay="1338"/>
                                          </p:stCondLst>
                                        </p:cTn>
                                        <p:tgtEl>
                                          <p:spTgt spid="3">
                                            <p:txEl>
                                              <p:pRg st="7" end="7"/>
                                            </p:txEl>
                                          </p:spTgt>
                                        </p:tgtEl>
                                      </p:cBhvr>
                                      <p:to x="100000" y="100000"/>
                                    </p:animScale>
                                    <p:animScale>
                                      <p:cBhvr>
                                        <p:cTn id="113" dur="26">
                                          <p:stCondLst>
                                            <p:cond delay="1642"/>
                                          </p:stCondLst>
                                        </p:cTn>
                                        <p:tgtEl>
                                          <p:spTgt spid="3">
                                            <p:txEl>
                                              <p:pRg st="7" end="7"/>
                                            </p:txEl>
                                          </p:spTgt>
                                        </p:tgtEl>
                                      </p:cBhvr>
                                      <p:to x="100000" y="90000"/>
                                    </p:animScale>
                                    <p:animScale>
                                      <p:cBhvr>
                                        <p:cTn id="114" dur="166" decel="50000">
                                          <p:stCondLst>
                                            <p:cond delay="1668"/>
                                          </p:stCondLst>
                                        </p:cTn>
                                        <p:tgtEl>
                                          <p:spTgt spid="3">
                                            <p:txEl>
                                              <p:pRg st="7" end="7"/>
                                            </p:txEl>
                                          </p:spTgt>
                                        </p:tgtEl>
                                      </p:cBhvr>
                                      <p:to x="100000" y="100000"/>
                                    </p:animScale>
                                    <p:animScale>
                                      <p:cBhvr>
                                        <p:cTn id="115" dur="26">
                                          <p:stCondLst>
                                            <p:cond delay="1808"/>
                                          </p:stCondLst>
                                        </p:cTn>
                                        <p:tgtEl>
                                          <p:spTgt spid="3">
                                            <p:txEl>
                                              <p:pRg st="7" end="7"/>
                                            </p:txEl>
                                          </p:spTgt>
                                        </p:tgtEl>
                                      </p:cBhvr>
                                      <p:to x="100000" y="95000"/>
                                    </p:animScale>
                                    <p:animScale>
                                      <p:cBhvr>
                                        <p:cTn id="116" dur="166" decel="50000">
                                          <p:stCondLst>
                                            <p:cond delay="1834"/>
                                          </p:stCondLst>
                                        </p:cTn>
                                        <p:tgtEl>
                                          <p:spTgt spid="3">
                                            <p:txEl>
                                              <p:pRg st="7" end="7"/>
                                            </p:txEl>
                                          </p:spTgt>
                                        </p:tgtEl>
                                      </p:cBhvr>
                                      <p:to x="100000" y="100000"/>
                                    </p:animScale>
                                  </p:childTnLst>
                                </p:cTn>
                              </p:par>
                              <p:par>
                                <p:cTn id="117" presetID="26" presetClass="entr" presetSubtype="0" fill="hold" nodeType="withEffect">
                                  <p:stCondLst>
                                    <p:cond delay="0"/>
                                  </p:stCondLst>
                                  <p:childTnLst>
                                    <p:set>
                                      <p:cBhvr>
                                        <p:cTn id="118" dur="1" fill="hold">
                                          <p:stCondLst>
                                            <p:cond delay="0"/>
                                          </p:stCondLst>
                                        </p:cTn>
                                        <p:tgtEl>
                                          <p:spTgt spid="3">
                                            <p:txEl>
                                              <p:pRg st="8" end="8"/>
                                            </p:txEl>
                                          </p:spTgt>
                                        </p:tgtEl>
                                        <p:attrNameLst>
                                          <p:attrName>style.visibility</p:attrName>
                                        </p:attrNameLst>
                                      </p:cBhvr>
                                      <p:to>
                                        <p:strVal val="visible"/>
                                      </p:to>
                                    </p:set>
                                    <p:animEffect transition="in" filter="wipe(down)">
                                      <p:cBhvr>
                                        <p:cTn id="119" dur="580">
                                          <p:stCondLst>
                                            <p:cond delay="0"/>
                                          </p:stCondLst>
                                        </p:cTn>
                                        <p:tgtEl>
                                          <p:spTgt spid="3">
                                            <p:txEl>
                                              <p:pRg st="8" end="8"/>
                                            </p:txEl>
                                          </p:spTgt>
                                        </p:tgtEl>
                                      </p:cBhvr>
                                    </p:animEffect>
                                    <p:anim calcmode="lin" valueType="num">
                                      <p:cBhvr>
                                        <p:cTn id="120"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25" dur="26">
                                          <p:stCondLst>
                                            <p:cond delay="650"/>
                                          </p:stCondLst>
                                        </p:cTn>
                                        <p:tgtEl>
                                          <p:spTgt spid="3">
                                            <p:txEl>
                                              <p:pRg st="8" end="8"/>
                                            </p:txEl>
                                          </p:spTgt>
                                        </p:tgtEl>
                                      </p:cBhvr>
                                      <p:to x="100000" y="60000"/>
                                    </p:animScale>
                                    <p:animScale>
                                      <p:cBhvr>
                                        <p:cTn id="126" dur="166" decel="50000">
                                          <p:stCondLst>
                                            <p:cond delay="676"/>
                                          </p:stCondLst>
                                        </p:cTn>
                                        <p:tgtEl>
                                          <p:spTgt spid="3">
                                            <p:txEl>
                                              <p:pRg st="8" end="8"/>
                                            </p:txEl>
                                          </p:spTgt>
                                        </p:tgtEl>
                                      </p:cBhvr>
                                      <p:to x="100000" y="100000"/>
                                    </p:animScale>
                                    <p:animScale>
                                      <p:cBhvr>
                                        <p:cTn id="127" dur="26">
                                          <p:stCondLst>
                                            <p:cond delay="1312"/>
                                          </p:stCondLst>
                                        </p:cTn>
                                        <p:tgtEl>
                                          <p:spTgt spid="3">
                                            <p:txEl>
                                              <p:pRg st="8" end="8"/>
                                            </p:txEl>
                                          </p:spTgt>
                                        </p:tgtEl>
                                      </p:cBhvr>
                                      <p:to x="100000" y="80000"/>
                                    </p:animScale>
                                    <p:animScale>
                                      <p:cBhvr>
                                        <p:cTn id="128" dur="166" decel="50000">
                                          <p:stCondLst>
                                            <p:cond delay="1338"/>
                                          </p:stCondLst>
                                        </p:cTn>
                                        <p:tgtEl>
                                          <p:spTgt spid="3">
                                            <p:txEl>
                                              <p:pRg st="8" end="8"/>
                                            </p:txEl>
                                          </p:spTgt>
                                        </p:tgtEl>
                                      </p:cBhvr>
                                      <p:to x="100000" y="100000"/>
                                    </p:animScale>
                                    <p:animScale>
                                      <p:cBhvr>
                                        <p:cTn id="129" dur="26">
                                          <p:stCondLst>
                                            <p:cond delay="1642"/>
                                          </p:stCondLst>
                                        </p:cTn>
                                        <p:tgtEl>
                                          <p:spTgt spid="3">
                                            <p:txEl>
                                              <p:pRg st="8" end="8"/>
                                            </p:txEl>
                                          </p:spTgt>
                                        </p:tgtEl>
                                      </p:cBhvr>
                                      <p:to x="100000" y="90000"/>
                                    </p:animScale>
                                    <p:animScale>
                                      <p:cBhvr>
                                        <p:cTn id="130" dur="166" decel="50000">
                                          <p:stCondLst>
                                            <p:cond delay="1668"/>
                                          </p:stCondLst>
                                        </p:cTn>
                                        <p:tgtEl>
                                          <p:spTgt spid="3">
                                            <p:txEl>
                                              <p:pRg st="8" end="8"/>
                                            </p:txEl>
                                          </p:spTgt>
                                        </p:tgtEl>
                                      </p:cBhvr>
                                      <p:to x="100000" y="100000"/>
                                    </p:animScale>
                                    <p:animScale>
                                      <p:cBhvr>
                                        <p:cTn id="131" dur="26">
                                          <p:stCondLst>
                                            <p:cond delay="1808"/>
                                          </p:stCondLst>
                                        </p:cTn>
                                        <p:tgtEl>
                                          <p:spTgt spid="3">
                                            <p:txEl>
                                              <p:pRg st="8" end="8"/>
                                            </p:txEl>
                                          </p:spTgt>
                                        </p:tgtEl>
                                      </p:cBhvr>
                                      <p:to x="100000" y="95000"/>
                                    </p:animScale>
                                    <p:animScale>
                                      <p:cBhvr>
                                        <p:cTn id="132" dur="166" decel="50000">
                                          <p:stCondLst>
                                            <p:cond delay="1834"/>
                                          </p:stCondLst>
                                        </p:cTn>
                                        <p:tgtEl>
                                          <p:spTgt spid="3">
                                            <p:txEl>
                                              <p:pRg st="8" end="8"/>
                                            </p:txEl>
                                          </p:spTgt>
                                        </p:tgtEl>
                                      </p:cBhvr>
                                      <p:to x="100000" y="100000"/>
                                    </p:animScale>
                                  </p:childTnLst>
                                </p:cTn>
                              </p:par>
                              <p:par>
                                <p:cTn id="133" presetID="26" presetClass="entr" presetSubtype="0" fill="hold" nodeType="withEffect">
                                  <p:stCondLst>
                                    <p:cond delay="0"/>
                                  </p:stCondLst>
                                  <p:childTnLst>
                                    <p:set>
                                      <p:cBhvr>
                                        <p:cTn id="134" dur="1" fill="hold">
                                          <p:stCondLst>
                                            <p:cond delay="0"/>
                                          </p:stCondLst>
                                        </p:cTn>
                                        <p:tgtEl>
                                          <p:spTgt spid="3">
                                            <p:txEl>
                                              <p:pRg st="9" end="9"/>
                                            </p:txEl>
                                          </p:spTgt>
                                        </p:tgtEl>
                                        <p:attrNameLst>
                                          <p:attrName>style.visibility</p:attrName>
                                        </p:attrNameLst>
                                      </p:cBhvr>
                                      <p:to>
                                        <p:strVal val="visible"/>
                                      </p:to>
                                    </p:set>
                                    <p:animEffect transition="in" filter="wipe(down)">
                                      <p:cBhvr>
                                        <p:cTn id="135" dur="580">
                                          <p:stCondLst>
                                            <p:cond delay="0"/>
                                          </p:stCondLst>
                                        </p:cTn>
                                        <p:tgtEl>
                                          <p:spTgt spid="3">
                                            <p:txEl>
                                              <p:pRg st="9" end="9"/>
                                            </p:txEl>
                                          </p:spTgt>
                                        </p:tgtEl>
                                      </p:cBhvr>
                                    </p:animEffect>
                                    <p:anim calcmode="lin" valueType="num">
                                      <p:cBhvr>
                                        <p:cTn id="136" dur="1822"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137" dur="664"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138" dur="664" tmFilter="0, 0; 0.125,0.2665; 0.25,0.4; 0.375,0.465; 0.5,0.5;  0.625,0.535; 0.75,0.6; 0.875,0.7335; 1,1">
                                          <p:stCondLst>
                                            <p:cond delay="664"/>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139" dur="332" tmFilter="0, 0; 0.125,0.2665; 0.25,0.4; 0.375,0.465; 0.5,0.5;  0.625,0.535; 0.75,0.6; 0.875,0.7335; 1,1">
                                          <p:stCondLst>
                                            <p:cond delay="1324"/>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140" dur="164" tmFilter="0, 0; 0.125,0.2665; 0.25,0.4; 0.375,0.465; 0.5,0.5;  0.625,0.535; 0.75,0.6; 0.875,0.7335; 1,1">
                                          <p:stCondLst>
                                            <p:cond delay="1656"/>
                                          </p:stCondLst>
                                        </p:cTn>
                                        <p:tgtEl>
                                          <p:spTgt spid="3">
                                            <p:txEl>
                                              <p:pRg st="9" end="9"/>
                                            </p:txEl>
                                          </p:spTgt>
                                        </p:tgtEl>
                                        <p:attrNameLst>
                                          <p:attrName>ppt_y</p:attrName>
                                        </p:attrNameLst>
                                      </p:cBhvr>
                                      <p:tavLst>
                                        <p:tav tm="0" fmla="#ppt_y-sin(pi*$)/81">
                                          <p:val>
                                            <p:fltVal val="0"/>
                                          </p:val>
                                        </p:tav>
                                        <p:tav tm="100000">
                                          <p:val>
                                            <p:fltVal val="1"/>
                                          </p:val>
                                        </p:tav>
                                      </p:tavLst>
                                    </p:anim>
                                    <p:animScale>
                                      <p:cBhvr>
                                        <p:cTn id="141" dur="26">
                                          <p:stCondLst>
                                            <p:cond delay="650"/>
                                          </p:stCondLst>
                                        </p:cTn>
                                        <p:tgtEl>
                                          <p:spTgt spid="3">
                                            <p:txEl>
                                              <p:pRg st="9" end="9"/>
                                            </p:txEl>
                                          </p:spTgt>
                                        </p:tgtEl>
                                      </p:cBhvr>
                                      <p:to x="100000" y="60000"/>
                                    </p:animScale>
                                    <p:animScale>
                                      <p:cBhvr>
                                        <p:cTn id="142" dur="166" decel="50000">
                                          <p:stCondLst>
                                            <p:cond delay="676"/>
                                          </p:stCondLst>
                                        </p:cTn>
                                        <p:tgtEl>
                                          <p:spTgt spid="3">
                                            <p:txEl>
                                              <p:pRg st="9" end="9"/>
                                            </p:txEl>
                                          </p:spTgt>
                                        </p:tgtEl>
                                      </p:cBhvr>
                                      <p:to x="100000" y="100000"/>
                                    </p:animScale>
                                    <p:animScale>
                                      <p:cBhvr>
                                        <p:cTn id="143" dur="26">
                                          <p:stCondLst>
                                            <p:cond delay="1312"/>
                                          </p:stCondLst>
                                        </p:cTn>
                                        <p:tgtEl>
                                          <p:spTgt spid="3">
                                            <p:txEl>
                                              <p:pRg st="9" end="9"/>
                                            </p:txEl>
                                          </p:spTgt>
                                        </p:tgtEl>
                                      </p:cBhvr>
                                      <p:to x="100000" y="80000"/>
                                    </p:animScale>
                                    <p:animScale>
                                      <p:cBhvr>
                                        <p:cTn id="144" dur="166" decel="50000">
                                          <p:stCondLst>
                                            <p:cond delay="1338"/>
                                          </p:stCondLst>
                                        </p:cTn>
                                        <p:tgtEl>
                                          <p:spTgt spid="3">
                                            <p:txEl>
                                              <p:pRg st="9" end="9"/>
                                            </p:txEl>
                                          </p:spTgt>
                                        </p:tgtEl>
                                      </p:cBhvr>
                                      <p:to x="100000" y="100000"/>
                                    </p:animScale>
                                    <p:animScale>
                                      <p:cBhvr>
                                        <p:cTn id="145" dur="26">
                                          <p:stCondLst>
                                            <p:cond delay="1642"/>
                                          </p:stCondLst>
                                        </p:cTn>
                                        <p:tgtEl>
                                          <p:spTgt spid="3">
                                            <p:txEl>
                                              <p:pRg st="9" end="9"/>
                                            </p:txEl>
                                          </p:spTgt>
                                        </p:tgtEl>
                                      </p:cBhvr>
                                      <p:to x="100000" y="90000"/>
                                    </p:animScale>
                                    <p:animScale>
                                      <p:cBhvr>
                                        <p:cTn id="146" dur="166" decel="50000">
                                          <p:stCondLst>
                                            <p:cond delay="1668"/>
                                          </p:stCondLst>
                                        </p:cTn>
                                        <p:tgtEl>
                                          <p:spTgt spid="3">
                                            <p:txEl>
                                              <p:pRg st="9" end="9"/>
                                            </p:txEl>
                                          </p:spTgt>
                                        </p:tgtEl>
                                      </p:cBhvr>
                                      <p:to x="100000" y="100000"/>
                                    </p:animScale>
                                    <p:animScale>
                                      <p:cBhvr>
                                        <p:cTn id="147" dur="26">
                                          <p:stCondLst>
                                            <p:cond delay="1808"/>
                                          </p:stCondLst>
                                        </p:cTn>
                                        <p:tgtEl>
                                          <p:spTgt spid="3">
                                            <p:txEl>
                                              <p:pRg st="9" end="9"/>
                                            </p:txEl>
                                          </p:spTgt>
                                        </p:tgtEl>
                                      </p:cBhvr>
                                      <p:to x="100000" y="95000"/>
                                    </p:animScale>
                                    <p:animScale>
                                      <p:cBhvr>
                                        <p:cTn id="148" dur="166" decel="50000">
                                          <p:stCondLst>
                                            <p:cond delay="1834"/>
                                          </p:stCondLst>
                                        </p:cTn>
                                        <p:tgtEl>
                                          <p:spTgt spid="3">
                                            <p:txEl>
                                              <p:pRg st="9" end="9"/>
                                            </p:txEl>
                                          </p:spTgt>
                                        </p:tgtEl>
                                      </p:cBhvr>
                                      <p:to x="100000" y="100000"/>
                                    </p:animScale>
                                  </p:childTnLst>
                                </p:cTn>
                              </p:par>
                              <p:par>
                                <p:cTn id="149" presetID="26" presetClass="entr" presetSubtype="0" fill="hold" nodeType="withEffect">
                                  <p:stCondLst>
                                    <p:cond delay="0"/>
                                  </p:stCondLst>
                                  <p:childTnLst>
                                    <p:set>
                                      <p:cBhvr>
                                        <p:cTn id="150" dur="1" fill="hold">
                                          <p:stCondLst>
                                            <p:cond delay="0"/>
                                          </p:stCondLst>
                                        </p:cTn>
                                        <p:tgtEl>
                                          <p:spTgt spid="3">
                                            <p:txEl>
                                              <p:pRg st="10" end="10"/>
                                            </p:txEl>
                                          </p:spTgt>
                                        </p:tgtEl>
                                        <p:attrNameLst>
                                          <p:attrName>style.visibility</p:attrName>
                                        </p:attrNameLst>
                                      </p:cBhvr>
                                      <p:to>
                                        <p:strVal val="visible"/>
                                      </p:to>
                                    </p:set>
                                    <p:animEffect transition="in" filter="wipe(down)">
                                      <p:cBhvr>
                                        <p:cTn id="151" dur="580">
                                          <p:stCondLst>
                                            <p:cond delay="0"/>
                                          </p:stCondLst>
                                        </p:cTn>
                                        <p:tgtEl>
                                          <p:spTgt spid="3">
                                            <p:txEl>
                                              <p:pRg st="10" end="10"/>
                                            </p:txEl>
                                          </p:spTgt>
                                        </p:tgtEl>
                                      </p:cBhvr>
                                    </p:animEffect>
                                    <p:anim calcmode="lin" valueType="num">
                                      <p:cBhvr>
                                        <p:cTn id="152" dur="1822" tmFilter="0,0; 0.14,0.36; 0.43,0.73; 0.71,0.91; 1.0,1.0">
                                          <p:stCondLst>
                                            <p:cond delay="0"/>
                                          </p:stCondLst>
                                        </p:cTn>
                                        <p:tgtEl>
                                          <p:spTgt spid="3">
                                            <p:txEl>
                                              <p:pRg st="10" end="10"/>
                                            </p:txEl>
                                          </p:spTgt>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3">
                                            <p:txEl>
                                              <p:pRg st="10" end="10"/>
                                            </p:txEl>
                                          </p:spTgt>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3">
                                            <p:txEl>
                                              <p:pRg st="10" end="10"/>
                                            </p:txEl>
                                          </p:spTgt>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3">
                                            <p:txEl>
                                              <p:pRg st="10" end="10"/>
                                            </p:txEl>
                                          </p:spTgt>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3">
                                            <p:txEl>
                                              <p:pRg st="10" end="10"/>
                                            </p:txEl>
                                          </p:spTgt>
                                        </p:tgtEl>
                                        <p:attrNameLst>
                                          <p:attrName>ppt_y</p:attrName>
                                        </p:attrNameLst>
                                      </p:cBhvr>
                                      <p:tavLst>
                                        <p:tav tm="0" fmla="#ppt_y-sin(pi*$)/81">
                                          <p:val>
                                            <p:fltVal val="0"/>
                                          </p:val>
                                        </p:tav>
                                        <p:tav tm="100000">
                                          <p:val>
                                            <p:fltVal val="1"/>
                                          </p:val>
                                        </p:tav>
                                      </p:tavLst>
                                    </p:anim>
                                    <p:animScale>
                                      <p:cBhvr>
                                        <p:cTn id="157" dur="26">
                                          <p:stCondLst>
                                            <p:cond delay="650"/>
                                          </p:stCondLst>
                                        </p:cTn>
                                        <p:tgtEl>
                                          <p:spTgt spid="3">
                                            <p:txEl>
                                              <p:pRg st="10" end="10"/>
                                            </p:txEl>
                                          </p:spTgt>
                                        </p:tgtEl>
                                      </p:cBhvr>
                                      <p:to x="100000" y="60000"/>
                                    </p:animScale>
                                    <p:animScale>
                                      <p:cBhvr>
                                        <p:cTn id="158" dur="166" decel="50000">
                                          <p:stCondLst>
                                            <p:cond delay="676"/>
                                          </p:stCondLst>
                                        </p:cTn>
                                        <p:tgtEl>
                                          <p:spTgt spid="3">
                                            <p:txEl>
                                              <p:pRg st="10" end="10"/>
                                            </p:txEl>
                                          </p:spTgt>
                                        </p:tgtEl>
                                      </p:cBhvr>
                                      <p:to x="100000" y="100000"/>
                                    </p:animScale>
                                    <p:animScale>
                                      <p:cBhvr>
                                        <p:cTn id="159" dur="26">
                                          <p:stCondLst>
                                            <p:cond delay="1312"/>
                                          </p:stCondLst>
                                        </p:cTn>
                                        <p:tgtEl>
                                          <p:spTgt spid="3">
                                            <p:txEl>
                                              <p:pRg st="10" end="10"/>
                                            </p:txEl>
                                          </p:spTgt>
                                        </p:tgtEl>
                                      </p:cBhvr>
                                      <p:to x="100000" y="80000"/>
                                    </p:animScale>
                                    <p:animScale>
                                      <p:cBhvr>
                                        <p:cTn id="160" dur="166" decel="50000">
                                          <p:stCondLst>
                                            <p:cond delay="1338"/>
                                          </p:stCondLst>
                                        </p:cTn>
                                        <p:tgtEl>
                                          <p:spTgt spid="3">
                                            <p:txEl>
                                              <p:pRg st="10" end="10"/>
                                            </p:txEl>
                                          </p:spTgt>
                                        </p:tgtEl>
                                      </p:cBhvr>
                                      <p:to x="100000" y="100000"/>
                                    </p:animScale>
                                    <p:animScale>
                                      <p:cBhvr>
                                        <p:cTn id="161" dur="26">
                                          <p:stCondLst>
                                            <p:cond delay="1642"/>
                                          </p:stCondLst>
                                        </p:cTn>
                                        <p:tgtEl>
                                          <p:spTgt spid="3">
                                            <p:txEl>
                                              <p:pRg st="10" end="10"/>
                                            </p:txEl>
                                          </p:spTgt>
                                        </p:tgtEl>
                                      </p:cBhvr>
                                      <p:to x="100000" y="90000"/>
                                    </p:animScale>
                                    <p:animScale>
                                      <p:cBhvr>
                                        <p:cTn id="162" dur="166" decel="50000">
                                          <p:stCondLst>
                                            <p:cond delay="1668"/>
                                          </p:stCondLst>
                                        </p:cTn>
                                        <p:tgtEl>
                                          <p:spTgt spid="3">
                                            <p:txEl>
                                              <p:pRg st="10" end="10"/>
                                            </p:txEl>
                                          </p:spTgt>
                                        </p:tgtEl>
                                      </p:cBhvr>
                                      <p:to x="100000" y="100000"/>
                                    </p:animScale>
                                    <p:animScale>
                                      <p:cBhvr>
                                        <p:cTn id="163" dur="26">
                                          <p:stCondLst>
                                            <p:cond delay="1808"/>
                                          </p:stCondLst>
                                        </p:cTn>
                                        <p:tgtEl>
                                          <p:spTgt spid="3">
                                            <p:txEl>
                                              <p:pRg st="10" end="10"/>
                                            </p:txEl>
                                          </p:spTgt>
                                        </p:tgtEl>
                                      </p:cBhvr>
                                      <p:to x="100000" y="95000"/>
                                    </p:animScale>
                                    <p:animScale>
                                      <p:cBhvr>
                                        <p:cTn id="164" dur="166" decel="50000">
                                          <p:stCondLst>
                                            <p:cond delay="1834"/>
                                          </p:stCondLst>
                                        </p:cTn>
                                        <p:tgtEl>
                                          <p:spTgt spid="3">
                                            <p:txEl>
                                              <p:pRg st="10" end="10"/>
                                            </p:txEl>
                                          </p:spTgt>
                                        </p:tgtEl>
                                      </p:cBhvr>
                                      <p:to x="100000" y="100000"/>
                                    </p:animScale>
                                  </p:childTnLst>
                                </p:cTn>
                              </p:par>
                              <p:par>
                                <p:cTn id="165" presetID="26" presetClass="entr" presetSubtype="0" fill="hold" nodeType="withEffect">
                                  <p:stCondLst>
                                    <p:cond delay="0"/>
                                  </p:stCondLst>
                                  <p:childTnLst>
                                    <p:set>
                                      <p:cBhvr>
                                        <p:cTn id="166" dur="1" fill="hold">
                                          <p:stCondLst>
                                            <p:cond delay="0"/>
                                          </p:stCondLst>
                                        </p:cTn>
                                        <p:tgtEl>
                                          <p:spTgt spid="3">
                                            <p:txEl>
                                              <p:pRg st="11" end="11"/>
                                            </p:txEl>
                                          </p:spTgt>
                                        </p:tgtEl>
                                        <p:attrNameLst>
                                          <p:attrName>style.visibility</p:attrName>
                                        </p:attrNameLst>
                                      </p:cBhvr>
                                      <p:to>
                                        <p:strVal val="visible"/>
                                      </p:to>
                                    </p:set>
                                    <p:animEffect transition="in" filter="wipe(down)">
                                      <p:cBhvr>
                                        <p:cTn id="167" dur="580">
                                          <p:stCondLst>
                                            <p:cond delay="0"/>
                                          </p:stCondLst>
                                        </p:cTn>
                                        <p:tgtEl>
                                          <p:spTgt spid="3">
                                            <p:txEl>
                                              <p:pRg st="11" end="11"/>
                                            </p:txEl>
                                          </p:spTgt>
                                        </p:tgtEl>
                                      </p:cBhvr>
                                    </p:animEffect>
                                    <p:anim calcmode="lin" valueType="num">
                                      <p:cBhvr>
                                        <p:cTn id="168" dur="1822" tmFilter="0,0; 0.14,0.36; 0.43,0.73; 0.71,0.91; 1.0,1.0">
                                          <p:stCondLst>
                                            <p:cond delay="0"/>
                                          </p:stCondLst>
                                        </p:cTn>
                                        <p:tgtEl>
                                          <p:spTgt spid="3">
                                            <p:txEl>
                                              <p:pRg st="11" end="11"/>
                                            </p:txEl>
                                          </p:spTgt>
                                        </p:tgtEl>
                                        <p:attrNameLst>
                                          <p:attrName>ppt_x</p:attrName>
                                        </p:attrNameLst>
                                      </p:cBhvr>
                                      <p:tavLst>
                                        <p:tav tm="0">
                                          <p:val>
                                            <p:strVal val="#ppt_x-0.25"/>
                                          </p:val>
                                        </p:tav>
                                        <p:tav tm="100000">
                                          <p:val>
                                            <p:strVal val="#ppt_x"/>
                                          </p:val>
                                        </p:tav>
                                      </p:tavLst>
                                    </p:anim>
                                    <p:anim calcmode="lin" valueType="num">
                                      <p:cBhvr>
                                        <p:cTn id="169" dur="664" tmFilter="0.0,0.0; 0.25,0.07; 0.50,0.2; 0.75,0.467; 1.0,1.0">
                                          <p:stCondLst>
                                            <p:cond delay="0"/>
                                          </p:stCondLst>
                                        </p:cTn>
                                        <p:tgtEl>
                                          <p:spTgt spid="3">
                                            <p:txEl>
                                              <p:pRg st="11" end="11"/>
                                            </p:txEl>
                                          </p:spTgt>
                                        </p:tgtEl>
                                        <p:attrNameLst>
                                          <p:attrName>ppt_y</p:attrName>
                                        </p:attrNameLst>
                                      </p:cBhvr>
                                      <p:tavLst>
                                        <p:tav tm="0" fmla="#ppt_y-sin(pi*$)/3">
                                          <p:val>
                                            <p:fltVal val="0.5"/>
                                          </p:val>
                                        </p:tav>
                                        <p:tav tm="100000">
                                          <p:val>
                                            <p:fltVal val="1"/>
                                          </p:val>
                                        </p:tav>
                                      </p:tavLst>
                                    </p:anim>
                                    <p:anim calcmode="lin" valueType="num">
                                      <p:cBhvr>
                                        <p:cTn id="170" dur="664" tmFilter="0, 0; 0.125,0.2665; 0.25,0.4; 0.375,0.465; 0.5,0.5;  0.625,0.535; 0.75,0.6; 0.875,0.7335; 1,1">
                                          <p:stCondLst>
                                            <p:cond delay="664"/>
                                          </p:stCondLst>
                                        </p:cTn>
                                        <p:tgtEl>
                                          <p:spTgt spid="3">
                                            <p:txEl>
                                              <p:pRg st="11" end="11"/>
                                            </p:txEl>
                                          </p:spTgt>
                                        </p:tgtEl>
                                        <p:attrNameLst>
                                          <p:attrName>ppt_y</p:attrName>
                                        </p:attrNameLst>
                                      </p:cBhvr>
                                      <p:tavLst>
                                        <p:tav tm="0" fmla="#ppt_y-sin(pi*$)/9">
                                          <p:val>
                                            <p:fltVal val="0"/>
                                          </p:val>
                                        </p:tav>
                                        <p:tav tm="100000">
                                          <p:val>
                                            <p:fltVal val="1"/>
                                          </p:val>
                                        </p:tav>
                                      </p:tavLst>
                                    </p:anim>
                                    <p:anim calcmode="lin" valueType="num">
                                      <p:cBhvr>
                                        <p:cTn id="171" dur="332" tmFilter="0, 0; 0.125,0.2665; 0.25,0.4; 0.375,0.465; 0.5,0.5;  0.625,0.535; 0.75,0.6; 0.875,0.7335; 1,1">
                                          <p:stCondLst>
                                            <p:cond delay="1324"/>
                                          </p:stCondLst>
                                        </p:cTn>
                                        <p:tgtEl>
                                          <p:spTgt spid="3">
                                            <p:txEl>
                                              <p:pRg st="11" end="11"/>
                                            </p:txEl>
                                          </p:spTgt>
                                        </p:tgtEl>
                                        <p:attrNameLst>
                                          <p:attrName>ppt_y</p:attrName>
                                        </p:attrNameLst>
                                      </p:cBhvr>
                                      <p:tavLst>
                                        <p:tav tm="0" fmla="#ppt_y-sin(pi*$)/27">
                                          <p:val>
                                            <p:fltVal val="0"/>
                                          </p:val>
                                        </p:tav>
                                        <p:tav tm="100000">
                                          <p:val>
                                            <p:fltVal val="1"/>
                                          </p:val>
                                        </p:tav>
                                      </p:tavLst>
                                    </p:anim>
                                    <p:anim calcmode="lin" valueType="num">
                                      <p:cBhvr>
                                        <p:cTn id="172" dur="164" tmFilter="0, 0; 0.125,0.2665; 0.25,0.4; 0.375,0.465; 0.5,0.5;  0.625,0.535; 0.75,0.6; 0.875,0.7335; 1,1">
                                          <p:stCondLst>
                                            <p:cond delay="1656"/>
                                          </p:stCondLst>
                                        </p:cTn>
                                        <p:tgtEl>
                                          <p:spTgt spid="3">
                                            <p:txEl>
                                              <p:pRg st="11" end="11"/>
                                            </p:txEl>
                                          </p:spTgt>
                                        </p:tgtEl>
                                        <p:attrNameLst>
                                          <p:attrName>ppt_y</p:attrName>
                                        </p:attrNameLst>
                                      </p:cBhvr>
                                      <p:tavLst>
                                        <p:tav tm="0" fmla="#ppt_y-sin(pi*$)/81">
                                          <p:val>
                                            <p:fltVal val="0"/>
                                          </p:val>
                                        </p:tav>
                                        <p:tav tm="100000">
                                          <p:val>
                                            <p:fltVal val="1"/>
                                          </p:val>
                                        </p:tav>
                                      </p:tavLst>
                                    </p:anim>
                                    <p:animScale>
                                      <p:cBhvr>
                                        <p:cTn id="173" dur="26">
                                          <p:stCondLst>
                                            <p:cond delay="650"/>
                                          </p:stCondLst>
                                        </p:cTn>
                                        <p:tgtEl>
                                          <p:spTgt spid="3">
                                            <p:txEl>
                                              <p:pRg st="11" end="11"/>
                                            </p:txEl>
                                          </p:spTgt>
                                        </p:tgtEl>
                                      </p:cBhvr>
                                      <p:to x="100000" y="60000"/>
                                    </p:animScale>
                                    <p:animScale>
                                      <p:cBhvr>
                                        <p:cTn id="174" dur="166" decel="50000">
                                          <p:stCondLst>
                                            <p:cond delay="676"/>
                                          </p:stCondLst>
                                        </p:cTn>
                                        <p:tgtEl>
                                          <p:spTgt spid="3">
                                            <p:txEl>
                                              <p:pRg st="11" end="11"/>
                                            </p:txEl>
                                          </p:spTgt>
                                        </p:tgtEl>
                                      </p:cBhvr>
                                      <p:to x="100000" y="100000"/>
                                    </p:animScale>
                                    <p:animScale>
                                      <p:cBhvr>
                                        <p:cTn id="175" dur="26">
                                          <p:stCondLst>
                                            <p:cond delay="1312"/>
                                          </p:stCondLst>
                                        </p:cTn>
                                        <p:tgtEl>
                                          <p:spTgt spid="3">
                                            <p:txEl>
                                              <p:pRg st="11" end="11"/>
                                            </p:txEl>
                                          </p:spTgt>
                                        </p:tgtEl>
                                      </p:cBhvr>
                                      <p:to x="100000" y="80000"/>
                                    </p:animScale>
                                    <p:animScale>
                                      <p:cBhvr>
                                        <p:cTn id="176" dur="166" decel="50000">
                                          <p:stCondLst>
                                            <p:cond delay="1338"/>
                                          </p:stCondLst>
                                        </p:cTn>
                                        <p:tgtEl>
                                          <p:spTgt spid="3">
                                            <p:txEl>
                                              <p:pRg st="11" end="11"/>
                                            </p:txEl>
                                          </p:spTgt>
                                        </p:tgtEl>
                                      </p:cBhvr>
                                      <p:to x="100000" y="100000"/>
                                    </p:animScale>
                                    <p:animScale>
                                      <p:cBhvr>
                                        <p:cTn id="177" dur="26">
                                          <p:stCondLst>
                                            <p:cond delay="1642"/>
                                          </p:stCondLst>
                                        </p:cTn>
                                        <p:tgtEl>
                                          <p:spTgt spid="3">
                                            <p:txEl>
                                              <p:pRg st="11" end="11"/>
                                            </p:txEl>
                                          </p:spTgt>
                                        </p:tgtEl>
                                      </p:cBhvr>
                                      <p:to x="100000" y="90000"/>
                                    </p:animScale>
                                    <p:animScale>
                                      <p:cBhvr>
                                        <p:cTn id="178" dur="166" decel="50000">
                                          <p:stCondLst>
                                            <p:cond delay="1668"/>
                                          </p:stCondLst>
                                        </p:cTn>
                                        <p:tgtEl>
                                          <p:spTgt spid="3">
                                            <p:txEl>
                                              <p:pRg st="11" end="11"/>
                                            </p:txEl>
                                          </p:spTgt>
                                        </p:tgtEl>
                                      </p:cBhvr>
                                      <p:to x="100000" y="100000"/>
                                    </p:animScale>
                                    <p:animScale>
                                      <p:cBhvr>
                                        <p:cTn id="179" dur="26">
                                          <p:stCondLst>
                                            <p:cond delay="1808"/>
                                          </p:stCondLst>
                                        </p:cTn>
                                        <p:tgtEl>
                                          <p:spTgt spid="3">
                                            <p:txEl>
                                              <p:pRg st="11" end="11"/>
                                            </p:txEl>
                                          </p:spTgt>
                                        </p:tgtEl>
                                      </p:cBhvr>
                                      <p:to x="100000" y="95000"/>
                                    </p:animScale>
                                    <p:animScale>
                                      <p:cBhvr>
                                        <p:cTn id="180" dur="166" decel="50000">
                                          <p:stCondLst>
                                            <p:cond delay="1834"/>
                                          </p:stCondLst>
                                        </p:cTn>
                                        <p:tgtEl>
                                          <p:spTgt spid="3">
                                            <p:txEl>
                                              <p:pRg st="11" end="1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6496" y="86497"/>
            <a:ext cx="11998411" cy="6672649"/>
          </a:xfrm>
        </p:spPr>
        <p:txBody>
          <a:bodyPr>
            <a:normAutofit/>
          </a:bodyPr>
          <a:lstStyle/>
          <a:p>
            <a:r>
              <a:rPr lang="fa-IR" sz="2800" b="1" dirty="0" smtClean="0">
                <a:solidFill>
                  <a:srgbClr val="D79E0F"/>
                </a:solidFill>
                <a:effectLst/>
                <a:cs typeface="B Zar" panose="00000400000000000000" pitchFamily="2" charset="-78"/>
              </a:rPr>
              <a:t>اهداف </a:t>
            </a:r>
            <a:r>
              <a:rPr lang="fa-IR" sz="2800" b="1" dirty="0">
                <a:solidFill>
                  <a:srgbClr val="D79E0F"/>
                </a:solidFill>
                <a:effectLst/>
                <a:cs typeface="B Zar" panose="00000400000000000000" pitchFamily="2" charset="-78"/>
              </a:rPr>
              <a:t>کلی درس 8</a:t>
            </a:r>
          </a:p>
          <a:p>
            <a:pPr algn="r"/>
            <a:endParaRPr lang="fa-IR" b="1" dirty="0">
              <a:effectLst/>
              <a:cs typeface="B Zar" panose="00000400000000000000" pitchFamily="2" charset="-78"/>
            </a:endParaRPr>
          </a:p>
          <a:p>
            <a:pPr algn="r"/>
            <a:r>
              <a:rPr lang="fa-IR" b="1" dirty="0">
                <a:effectLst/>
                <a:cs typeface="B Zar" panose="00000400000000000000" pitchFamily="2" charset="-78"/>
              </a:rPr>
              <a:t>1-ایجاد خلاقیت و افکار خلاقانه و همچنین تقویت آنها در کودکان</a:t>
            </a:r>
          </a:p>
          <a:p>
            <a:pPr algn="r"/>
            <a:r>
              <a:rPr lang="fa-IR" b="1" dirty="0">
                <a:effectLst/>
                <a:cs typeface="B Zar" panose="00000400000000000000" pitchFamily="2" charset="-78"/>
              </a:rPr>
              <a:t>2-دقت به کاربرد های مختلف ابزار و وسایل مختلف</a:t>
            </a:r>
          </a:p>
          <a:p>
            <a:pPr algn="r"/>
            <a:endParaRPr lang="fa-IR" b="1" dirty="0">
              <a:effectLst/>
              <a:cs typeface="B Zar" panose="00000400000000000000" pitchFamily="2" charset="-78"/>
            </a:endParaRPr>
          </a:p>
          <a:p>
            <a:r>
              <a:rPr lang="fa-IR" sz="2800" b="1" dirty="0">
                <a:solidFill>
                  <a:srgbClr val="D79E0F"/>
                </a:solidFill>
                <a:effectLst/>
                <a:cs typeface="B Zar" panose="00000400000000000000" pitchFamily="2" charset="-78"/>
              </a:rPr>
              <a:t>اهداف جزئی درس 8</a:t>
            </a:r>
            <a:r>
              <a:rPr lang="fa-IR" b="1" dirty="0">
                <a:effectLst/>
                <a:cs typeface="B Zar" panose="00000400000000000000" pitchFamily="2" charset="-78"/>
              </a:rPr>
              <a:t> </a:t>
            </a:r>
          </a:p>
          <a:p>
            <a:pPr algn="r"/>
            <a:endParaRPr lang="fa-IR" b="1" dirty="0">
              <a:effectLst/>
              <a:cs typeface="B Zar" panose="00000400000000000000" pitchFamily="2" charset="-78"/>
            </a:endParaRPr>
          </a:p>
          <a:p>
            <a:pPr algn="r"/>
            <a:r>
              <a:rPr lang="fa-IR" b="1" dirty="0">
                <a:effectLst/>
                <a:cs typeface="B Zar" panose="00000400000000000000" pitchFamily="2" charset="-78"/>
              </a:rPr>
              <a:t>1-آشنایی دانش آموزان با ابزار مختلف</a:t>
            </a:r>
          </a:p>
          <a:p>
            <a:pPr algn="r"/>
            <a:r>
              <a:rPr lang="fa-IR" b="1" dirty="0">
                <a:effectLst/>
                <a:cs typeface="B Zar" panose="00000400000000000000" pitchFamily="2" charset="-78"/>
              </a:rPr>
              <a:t>2-ساختن وسایل جدید و کاربردی با استفاده از وسایل دورریز</a:t>
            </a:r>
          </a:p>
          <a:p>
            <a:pPr algn="r"/>
            <a:r>
              <a:rPr lang="fa-IR" b="1" dirty="0">
                <a:effectLst/>
                <a:cs typeface="B Zar" panose="00000400000000000000" pitchFamily="2" charset="-78"/>
              </a:rPr>
              <a:t>3-تشویق دانش آموزان به منظور پیشنهاد دادن وسایل جدید و اختراع نشده با استفاده از قوه تخیل</a:t>
            </a:r>
          </a:p>
          <a:p>
            <a:pPr algn="r"/>
            <a:endParaRPr lang="fa-IR" b="1" dirty="0">
              <a:effectLst/>
              <a:cs typeface="B Zar" panose="00000400000000000000" pitchFamily="2" charset="-78"/>
            </a:endParaRPr>
          </a:p>
        </p:txBody>
      </p:sp>
    </p:spTree>
    <p:extLst>
      <p:ext uri="{BB962C8B-B14F-4D97-AF65-F5344CB8AC3E}">
        <p14:creationId xmlns:p14="http://schemas.microsoft.com/office/powerpoint/2010/main" val="12391473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left)">
                                      <p:cBhvr>
                                        <p:cTn id="10" dur="500"/>
                                        <p:tgtEl>
                                          <p:spTgt spid="3">
                                            <p:txEl>
                                              <p:pRg st="2" end="2"/>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left)">
                                      <p:cBhvr>
                                        <p:cTn id="13" dur="500"/>
                                        <p:tgtEl>
                                          <p:spTgt spid="3">
                                            <p:txEl>
                                              <p:pRg st="3" end="3"/>
                                            </p:txEl>
                                          </p:spTgt>
                                        </p:tgtEl>
                                      </p:cBhvr>
                                    </p:animEffect>
                                  </p:childTnLst>
                                </p:cTn>
                              </p:par>
                              <p:par>
                                <p:cTn id="14" presetID="22" presetClass="entr" presetSubtype="8"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wipe(left)">
                                      <p:cBhvr>
                                        <p:cTn id="16" dur="500"/>
                                        <p:tgtEl>
                                          <p:spTgt spid="3">
                                            <p:txEl>
                                              <p:pRg st="5" end="5"/>
                                            </p:txEl>
                                          </p:spTgt>
                                        </p:tgtEl>
                                      </p:cBhvr>
                                    </p:animEffect>
                                  </p:childTnLst>
                                </p:cTn>
                              </p:par>
                              <p:par>
                                <p:cTn id="17" presetID="22" presetClass="entr" presetSubtype="8"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wipe(left)">
                                      <p:cBhvr>
                                        <p:cTn id="19" dur="500"/>
                                        <p:tgtEl>
                                          <p:spTgt spid="3">
                                            <p:txEl>
                                              <p:pRg st="7" end="7"/>
                                            </p:txEl>
                                          </p:spTgt>
                                        </p:tgtEl>
                                      </p:cBhvr>
                                    </p:animEffect>
                                  </p:childTnLst>
                                </p:cTn>
                              </p:par>
                              <p:par>
                                <p:cTn id="20" presetID="22" presetClass="entr" presetSubtype="8" fill="hold" nodeType="with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wipe(left)">
                                      <p:cBhvr>
                                        <p:cTn id="22" dur="500"/>
                                        <p:tgtEl>
                                          <p:spTgt spid="3">
                                            <p:txEl>
                                              <p:pRg st="8" end="8"/>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Effect transition="in" filter="wipe(left)">
                                      <p:cBhvr>
                                        <p:cTn id="2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6497" y="86497"/>
            <a:ext cx="12010768" cy="6685006"/>
          </a:xfrm>
        </p:spPr>
        <p:txBody>
          <a:bodyPr>
            <a:normAutofit/>
          </a:bodyPr>
          <a:lstStyle/>
          <a:p>
            <a:r>
              <a:rPr lang="fa-IR" sz="2800" b="1" dirty="0">
                <a:solidFill>
                  <a:srgbClr val="D79E0F"/>
                </a:solidFill>
                <a:effectLst/>
                <a:cs typeface="B Zar" panose="00000400000000000000" pitchFamily="2" charset="-78"/>
              </a:rPr>
              <a:t>اهداف کلی درس 9</a:t>
            </a:r>
          </a:p>
          <a:p>
            <a:pPr algn="r"/>
            <a:r>
              <a:rPr lang="fa-IR" b="1" dirty="0">
                <a:effectLst/>
                <a:cs typeface="B Zar" panose="00000400000000000000" pitchFamily="2" charset="-78"/>
              </a:rPr>
              <a:t>1-آشنا سازی کودک با محیط زیست</a:t>
            </a:r>
          </a:p>
          <a:p>
            <a:pPr algn="r"/>
            <a:r>
              <a:rPr lang="fa-IR" b="1" dirty="0">
                <a:effectLst/>
                <a:cs typeface="B Zar" panose="00000400000000000000" pitchFamily="2" charset="-78"/>
              </a:rPr>
              <a:t>2-نقش عناصر مختلف طبیعت در ساز و کار جهان هستی </a:t>
            </a:r>
          </a:p>
          <a:p>
            <a:pPr algn="r"/>
            <a:r>
              <a:rPr lang="fa-IR" b="1" dirty="0">
                <a:effectLst/>
                <a:cs typeface="B Zar" panose="00000400000000000000" pitchFamily="2" charset="-78"/>
              </a:rPr>
              <a:t>3-با استفاده از خاك در ساخت وسیله (كاردستی) به كارهای دستی علاقه مند شود و با آنها آشنا شود.مانند </a:t>
            </a:r>
            <a:endParaRPr lang="fa-IR" b="1" dirty="0" smtClean="0">
              <a:effectLst/>
              <a:cs typeface="B Zar" panose="00000400000000000000" pitchFamily="2" charset="-78"/>
            </a:endParaRPr>
          </a:p>
          <a:p>
            <a:pPr algn="r"/>
            <a:r>
              <a:rPr lang="fa-IR" b="1" dirty="0" smtClean="0">
                <a:effectLst/>
                <a:cs typeface="B Zar" panose="00000400000000000000" pitchFamily="2" charset="-78"/>
              </a:rPr>
              <a:t>سفالگری</a:t>
            </a:r>
            <a:endParaRPr lang="fa-IR" sz="3200" b="1" dirty="0">
              <a:solidFill>
                <a:srgbClr val="D79E0F"/>
              </a:solidFill>
              <a:effectLst/>
              <a:cs typeface="B Zar" panose="00000400000000000000" pitchFamily="2" charset="-78"/>
            </a:endParaRPr>
          </a:p>
          <a:p>
            <a:r>
              <a:rPr lang="fa-IR" sz="2800" b="1" dirty="0">
                <a:solidFill>
                  <a:srgbClr val="D79E0F"/>
                </a:solidFill>
                <a:effectLst/>
                <a:cs typeface="B Zar" panose="00000400000000000000" pitchFamily="2" charset="-78"/>
              </a:rPr>
              <a:t>اهداف جزئی درس 9</a:t>
            </a:r>
          </a:p>
          <a:p>
            <a:pPr algn="r"/>
            <a:r>
              <a:rPr lang="fa-IR" b="1" dirty="0">
                <a:effectLst/>
                <a:cs typeface="B Zar" panose="00000400000000000000" pitchFamily="2" charset="-78"/>
              </a:rPr>
              <a:t>1-آشنایی کودک با نقش ها و کاربردهای مختلف خاک در زندگی </a:t>
            </a:r>
          </a:p>
          <a:p>
            <a:pPr algn="r"/>
            <a:r>
              <a:rPr lang="fa-IR" b="1" dirty="0">
                <a:effectLst/>
                <a:cs typeface="B Zar" panose="00000400000000000000" pitchFamily="2" charset="-78"/>
              </a:rPr>
              <a:t>2-مشاهده انواع مختلف خاک و مقایسه آنها با یکدیگر</a:t>
            </a:r>
          </a:p>
          <a:p>
            <a:pPr algn="r"/>
            <a:r>
              <a:rPr lang="fa-IR" b="1" dirty="0">
                <a:effectLst/>
                <a:cs typeface="B Zar" panose="00000400000000000000" pitchFamily="2" charset="-78"/>
              </a:rPr>
              <a:t>3-پس از مشاهده ی خاك ها ، آن ها را از چند جهت طبقه بندی كند.</a:t>
            </a:r>
          </a:p>
          <a:p>
            <a:pPr algn="r"/>
            <a:r>
              <a:rPr lang="fa-IR" b="1" dirty="0">
                <a:effectLst/>
                <a:cs typeface="B Zar" panose="00000400000000000000" pitchFamily="2" charset="-78"/>
              </a:rPr>
              <a:t>4-دانش آموز میزان نفوذپذیری خاك ها را مقایسه و نتیجه را بیان كند.</a:t>
            </a:r>
          </a:p>
          <a:p>
            <a:pPr algn="r"/>
            <a:r>
              <a:rPr lang="fa-IR" b="1" dirty="0" smtClean="0">
                <a:effectLst/>
                <a:cs typeface="B Zar" panose="00000400000000000000" pitchFamily="2" charset="-78"/>
              </a:rPr>
              <a:t>5-دانش </a:t>
            </a:r>
            <a:r>
              <a:rPr lang="fa-IR" b="1" dirty="0">
                <a:effectLst/>
                <a:cs typeface="B Zar" panose="00000400000000000000" pitchFamily="2" charset="-78"/>
              </a:rPr>
              <a:t>آموز استفاده های گوناگون از خاك را با ذكر مثال هایی بیان كند. </a:t>
            </a:r>
          </a:p>
          <a:p>
            <a:pPr algn="r"/>
            <a:endParaRPr lang="fa-IR" sz="2800" b="1" dirty="0" smtClean="0">
              <a:effectLst/>
              <a:cs typeface="B Zar" panose="00000400000000000000" pitchFamily="2" charset="-78"/>
            </a:endParaRPr>
          </a:p>
        </p:txBody>
      </p:sp>
    </p:spTree>
    <p:extLst>
      <p:ext uri="{BB962C8B-B14F-4D97-AF65-F5344CB8AC3E}">
        <p14:creationId xmlns:p14="http://schemas.microsoft.com/office/powerpoint/2010/main" val="8702148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1000"/>
                                        <p:tgtEl>
                                          <p:spTgt spid="3">
                                            <p:txEl>
                                              <p:pRg st="8" end="8"/>
                                            </p:txEl>
                                          </p:spTgt>
                                        </p:tgtEl>
                                      </p:cBhvr>
                                    </p:animEffect>
                                    <p:anim calcmode="lin" valueType="num">
                                      <p:cBhvr>
                                        <p:cTn id="4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1000"/>
                                        <p:tgtEl>
                                          <p:spTgt spid="3">
                                            <p:txEl>
                                              <p:pRg st="9" end="9"/>
                                            </p:txEl>
                                          </p:spTgt>
                                        </p:tgtEl>
                                      </p:cBhvr>
                                    </p:animEffect>
                                    <p:anim calcmode="lin" valueType="num">
                                      <p:cBhvr>
                                        <p:cTn id="5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9" end="9"/>
                                            </p:txEl>
                                          </p:spTgt>
                                        </p:tgtEl>
                                        <p:attrNameLst>
                                          <p:attrName>ppt_y</p:attrName>
                                        </p:attrNameLst>
                                      </p:cBhvr>
                                      <p:tavLst>
                                        <p:tav tm="0">
                                          <p:val>
                                            <p:strVal val="#ppt_y+.1"/>
                                          </p:val>
                                        </p:tav>
                                        <p:tav tm="100000">
                                          <p:val>
                                            <p:strVal val="#ppt_y"/>
                                          </p:val>
                                        </p:tav>
                                      </p:tavLst>
                                    </p:anim>
                                  </p:childTnLst>
                                </p:cTn>
                              </p:par>
                              <p:par>
                                <p:cTn id="55" presetID="42" presetClass="entr" presetSubtype="0" fill="hold" nodeType="with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1000"/>
                                        <p:tgtEl>
                                          <p:spTgt spid="3">
                                            <p:txEl>
                                              <p:pRg st="10" end="10"/>
                                            </p:txEl>
                                          </p:spTgt>
                                        </p:tgtEl>
                                      </p:cBhvr>
                                    </p:animEffect>
                                    <p:anim calcmode="lin" valueType="num">
                                      <p:cBhvr>
                                        <p:cTn id="5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152" y="90152"/>
            <a:ext cx="11990231" cy="6671256"/>
          </a:xfrm>
        </p:spPr>
        <p:txBody>
          <a:bodyPr/>
          <a:lstStyle/>
          <a:p>
            <a:endParaRPr lang="fa-IR" dirty="0" smtClean="0"/>
          </a:p>
          <a:p>
            <a:endParaRPr lang="fa-IR" dirty="0"/>
          </a:p>
          <a:p>
            <a:endParaRPr lang="fa-IR" dirty="0" smtClean="0"/>
          </a:p>
          <a:p>
            <a:r>
              <a:rPr lang="fa-IR" sz="4800" b="1" dirty="0" smtClean="0">
                <a:solidFill>
                  <a:srgbClr val="D79E0F"/>
                </a:solidFill>
                <a:effectLst/>
                <a:cs typeface="B Zar" panose="00000400000000000000" pitchFamily="2" charset="-78"/>
              </a:rPr>
              <a:t>دانستنی های معلم</a:t>
            </a:r>
          </a:p>
          <a:p>
            <a:endParaRPr lang="fa-IR" sz="4000" b="1" dirty="0" smtClean="0">
              <a:solidFill>
                <a:schemeClr val="accent5"/>
              </a:solidFill>
              <a:effectLst/>
              <a:cs typeface="B Zar" panose="00000400000000000000" pitchFamily="2" charset="-78"/>
            </a:endParaRPr>
          </a:p>
          <a:p>
            <a:r>
              <a:rPr lang="fa-IR" sz="3200" b="1" dirty="0" smtClean="0">
                <a:solidFill>
                  <a:schemeClr val="accent5"/>
                </a:solidFill>
                <a:effectLst/>
                <a:cs typeface="B Zar" panose="00000400000000000000" pitchFamily="2" charset="-78"/>
              </a:rPr>
              <a:t>درس های 7 و 8 و 9</a:t>
            </a:r>
          </a:p>
          <a:p>
            <a:endParaRPr lang="fa-IR" sz="3600" b="1" dirty="0">
              <a:solidFill>
                <a:srgbClr val="D79E0F"/>
              </a:solidFill>
              <a:effectLst/>
              <a:cs typeface="B Zar" panose="00000400000000000000" pitchFamily="2" charset="-78"/>
            </a:endParaRPr>
          </a:p>
        </p:txBody>
      </p:sp>
    </p:spTree>
    <p:extLst>
      <p:ext uri="{BB962C8B-B14F-4D97-AF65-F5344CB8AC3E}">
        <p14:creationId xmlns:p14="http://schemas.microsoft.com/office/powerpoint/2010/main" val="4267422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3031" y="90152"/>
            <a:ext cx="11977352" cy="6767848"/>
          </a:xfrm>
        </p:spPr>
        <p:txBody>
          <a:bodyPr>
            <a:normAutofit/>
          </a:bodyPr>
          <a:lstStyle/>
          <a:p>
            <a:pPr algn="r"/>
            <a:r>
              <a:rPr lang="fa-IR" sz="2800" b="1" dirty="0" smtClean="0">
                <a:solidFill>
                  <a:schemeClr val="accent5"/>
                </a:solidFill>
                <a:effectLst/>
                <a:cs typeface="B Zar" panose="00000400000000000000" pitchFamily="2" charset="-78"/>
              </a:rPr>
              <a:t>تعریف سنگ :</a:t>
            </a:r>
            <a:r>
              <a:rPr lang="fa-IR" sz="2800" b="1" dirty="0" smtClean="0">
                <a:effectLst/>
                <a:cs typeface="B Zar" panose="00000400000000000000" pitchFamily="2" charset="-78"/>
              </a:rPr>
              <a:t> </a:t>
            </a:r>
            <a:r>
              <a:rPr lang="fa-IR" sz="2200" b="1" dirty="0" smtClean="0">
                <a:effectLst/>
                <a:cs typeface="B Zar" panose="00000400000000000000" pitchFamily="2" charset="-78"/>
              </a:rPr>
              <a:t>زمین </a:t>
            </a:r>
            <a:r>
              <a:rPr lang="fa-IR" sz="2200" b="1" dirty="0">
                <a:effectLst/>
                <a:cs typeface="B Zar" panose="00000400000000000000" pitchFamily="2" charset="-78"/>
              </a:rPr>
              <a:t>شناسان به تمام مواد سازنده پوسته ی زمین سنگ می گویند. بنابراین طبق این تعریف موادی چون نفت و </a:t>
            </a:r>
            <a:r>
              <a:rPr lang="fa-IR" sz="2200" b="1" dirty="0" smtClean="0">
                <a:effectLst/>
                <a:cs typeface="B Zar" panose="00000400000000000000" pitchFamily="2" charset="-78"/>
              </a:rPr>
              <a:t>گاز هم، سنگ </a:t>
            </a:r>
            <a:r>
              <a:rPr lang="fa-IR" sz="2200" b="1" dirty="0">
                <a:effectLst/>
                <a:cs typeface="B Zar" panose="00000400000000000000" pitchFamily="2" charset="-78"/>
              </a:rPr>
              <a:t>محسوب می شوند. </a:t>
            </a:r>
            <a:endParaRPr lang="fa-IR" sz="2200" b="1" dirty="0" smtClean="0">
              <a:effectLst/>
              <a:cs typeface="B Zar" panose="00000400000000000000" pitchFamily="2" charset="-78"/>
            </a:endParaRPr>
          </a:p>
          <a:p>
            <a:pPr algn="r"/>
            <a:endParaRPr lang="fa-IR" sz="1900" b="1" dirty="0" smtClean="0">
              <a:effectLst/>
              <a:cs typeface="B Zar" panose="00000400000000000000" pitchFamily="2" charset="-78"/>
            </a:endParaRPr>
          </a:p>
          <a:p>
            <a:pPr algn="r"/>
            <a:r>
              <a:rPr lang="fa-IR" sz="2200" b="1" dirty="0" smtClean="0">
                <a:effectLst/>
                <a:cs typeface="B Zar" panose="00000400000000000000" pitchFamily="2" charset="-78"/>
              </a:rPr>
              <a:t>سنگ </a:t>
            </a:r>
            <a:r>
              <a:rPr lang="fa-IR" sz="2200" b="1" dirty="0">
                <a:effectLst/>
                <a:cs typeface="B Zar" panose="00000400000000000000" pitchFamily="2" charset="-78"/>
              </a:rPr>
              <a:t>ها را از </a:t>
            </a:r>
            <a:r>
              <a:rPr lang="fa-IR" sz="2200" b="1" dirty="0" smtClean="0">
                <a:effectLst/>
                <a:cs typeface="B Zar" panose="00000400000000000000" pitchFamily="2" charset="-78"/>
              </a:rPr>
              <a:t>نظر راه </a:t>
            </a:r>
            <a:r>
              <a:rPr lang="fa-IR" sz="2200" b="1" dirty="0">
                <a:effectLst/>
                <a:cs typeface="B Zar" panose="00000400000000000000" pitchFamily="2" charset="-78"/>
              </a:rPr>
              <a:t>های تشكیل شدن به سه گروه بزرگ طبقه بندی می كنند</a:t>
            </a:r>
            <a:r>
              <a:rPr lang="fa-IR" sz="2200" b="1" dirty="0" smtClean="0">
                <a:effectLst/>
                <a:cs typeface="B Zar" panose="00000400000000000000" pitchFamily="2" charset="-78"/>
              </a:rPr>
              <a:t>:</a:t>
            </a:r>
            <a:endParaRPr lang="fa-IR" sz="2200" b="1" dirty="0" smtClean="0">
              <a:solidFill>
                <a:schemeClr val="accent5"/>
              </a:solidFill>
              <a:effectLst/>
              <a:cs typeface="B Zar" panose="00000400000000000000" pitchFamily="2" charset="-78"/>
            </a:endParaRPr>
          </a:p>
          <a:p>
            <a:pPr algn="just"/>
            <a:r>
              <a:rPr lang="fa-IR" sz="2800" b="1" dirty="0" smtClean="0">
                <a:solidFill>
                  <a:schemeClr val="accent5"/>
                </a:solidFill>
                <a:effectLst/>
                <a:cs typeface="B Zar" panose="00000400000000000000" pitchFamily="2" charset="-78"/>
              </a:rPr>
              <a:t>1- </a:t>
            </a:r>
            <a:r>
              <a:rPr lang="fa-IR" sz="2800" b="1" dirty="0">
                <a:solidFill>
                  <a:schemeClr val="accent5"/>
                </a:solidFill>
                <a:effectLst/>
                <a:cs typeface="B Zar" panose="00000400000000000000" pitchFamily="2" charset="-78"/>
              </a:rPr>
              <a:t>سنگ های آذرین:</a:t>
            </a:r>
            <a:r>
              <a:rPr lang="fa-IR" sz="2800" b="1" dirty="0">
                <a:effectLst/>
                <a:cs typeface="B Zar" panose="00000400000000000000" pitchFamily="2" charset="-78"/>
              </a:rPr>
              <a:t> </a:t>
            </a:r>
            <a:r>
              <a:rPr lang="fa-IR" sz="2200" b="1" dirty="0">
                <a:effectLst/>
                <a:cs typeface="B Zar" panose="00000400000000000000" pitchFamily="2" charset="-78"/>
              </a:rPr>
              <a:t>این سنگ ها از انجماد مواد مذاب به وجود می آیند. گاهی در اثر </a:t>
            </a:r>
            <a:r>
              <a:rPr lang="fa-IR" sz="2200" b="1" dirty="0" smtClean="0">
                <a:effectLst/>
                <a:cs typeface="B Zar" panose="00000400000000000000" pitchFamily="2" charset="-78"/>
              </a:rPr>
              <a:t>حرارت </a:t>
            </a:r>
            <a:r>
              <a:rPr lang="fa-IR" sz="2200" b="1" dirty="0">
                <a:effectLst/>
                <a:cs typeface="B Zar" panose="00000400000000000000" pitchFamily="2" charset="-78"/>
              </a:rPr>
              <a:t>زیاد یا عوامل </a:t>
            </a:r>
            <a:endParaRPr lang="fa-IR" sz="2200" b="1" dirty="0" smtClean="0">
              <a:effectLst/>
              <a:cs typeface="B Zar" panose="00000400000000000000" pitchFamily="2" charset="-78"/>
            </a:endParaRPr>
          </a:p>
          <a:p>
            <a:pPr algn="just"/>
            <a:r>
              <a:rPr lang="fa-IR" sz="2200" b="1" dirty="0" smtClean="0">
                <a:effectLst/>
                <a:cs typeface="B Zar" panose="00000400000000000000" pitchFamily="2" charset="-78"/>
              </a:rPr>
              <a:t>دیگر مقداری </a:t>
            </a:r>
            <a:r>
              <a:rPr lang="fa-IR" sz="2200" b="1" dirty="0">
                <a:effectLst/>
                <a:cs typeface="B Zar" panose="00000400000000000000" pitchFamily="2" charset="-78"/>
              </a:rPr>
              <a:t>از </a:t>
            </a:r>
            <a:r>
              <a:rPr lang="fa-IR" sz="2200" b="1" dirty="0" smtClean="0">
                <a:effectLst/>
                <a:cs typeface="B Zar" panose="00000400000000000000" pitchFamily="2" charset="-78"/>
              </a:rPr>
              <a:t>سنگ های اعماق </a:t>
            </a:r>
            <a:r>
              <a:rPr lang="fa-IR" sz="2200" b="1" dirty="0">
                <a:effectLst/>
                <a:cs typeface="B Zar" panose="00000400000000000000" pitchFamily="2" charset="-78"/>
              </a:rPr>
              <a:t>زمین ذوب می شوند، این مواد ذوب شده به علت سبكی به سمت سطح زمین حركت </a:t>
            </a:r>
            <a:endParaRPr lang="fa-IR" sz="2200" b="1" dirty="0" smtClean="0">
              <a:effectLst/>
              <a:cs typeface="B Zar" panose="00000400000000000000" pitchFamily="2" charset="-78"/>
            </a:endParaRPr>
          </a:p>
          <a:p>
            <a:pPr algn="just"/>
            <a:r>
              <a:rPr lang="fa-IR" sz="2200" b="1" dirty="0" smtClean="0">
                <a:effectLst/>
                <a:cs typeface="B Zar" panose="00000400000000000000" pitchFamily="2" charset="-78"/>
              </a:rPr>
              <a:t>می </a:t>
            </a:r>
            <a:r>
              <a:rPr lang="fa-IR" sz="2200" b="1" dirty="0">
                <a:effectLst/>
                <a:cs typeface="B Zar" panose="00000400000000000000" pitchFamily="2" charset="-78"/>
              </a:rPr>
              <a:t>كنند. اگر این </a:t>
            </a:r>
            <a:r>
              <a:rPr lang="fa-IR" sz="2200" b="1" dirty="0" smtClean="0">
                <a:effectLst/>
                <a:cs typeface="B Zar" panose="00000400000000000000" pitchFamily="2" charset="-78"/>
              </a:rPr>
              <a:t>مواد </a:t>
            </a:r>
            <a:r>
              <a:rPr lang="fa-IR" sz="2200" b="1" dirty="0">
                <a:effectLst/>
                <a:cs typeface="B Zar" panose="00000400000000000000" pitchFamily="2" charset="-78"/>
              </a:rPr>
              <a:t>مذاب </a:t>
            </a:r>
            <a:r>
              <a:rPr lang="fa-IR" sz="2200" b="1" dirty="0" smtClean="0">
                <a:effectLst/>
                <a:cs typeface="B Zar" panose="00000400000000000000" pitchFamily="2" charset="-78"/>
              </a:rPr>
              <a:t>بتوانند راهی تا سطح </a:t>
            </a:r>
            <a:r>
              <a:rPr lang="fa-IR" sz="2200" b="1" dirty="0">
                <a:effectLst/>
                <a:cs typeface="B Zar" panose="00000400000000000000" pitchFamily="2" charset="-78"/>
              </a:rPr>
              <a:t>زمین پیدا كنند به صورت فوران های آتشفشانی از زمین خارج می </a:t>
            </a:r>
            <a:endParaRPr lang="fa-IR" sz="2200" b="1" dirty="0" smtClean="0">
              <a:effectLst/>
              <a:cs typeface="B Zar" panose="00000400000000000000" pitchFamily="2" charset="-78"/>
            </a:endParaRPr>
          </a:p>
          <a:p>
            <a:pPr algn="just"/>
            <a:r>
              <a:rPr lang="fa-IR" sz="2200" b="1" dirty="0" smtClean="0">
                <a:effectLst/>
                <a:cs typeface="B Zar" panose="00000400000000000000" pitchFamily="2" charset="-78"/>
              </a:rPr>
              <a:t>شوند </a:t>
            </a:r>
            <a:r>
              <a:rPr lang="fa-IR" sz="2200" b="1" dirty="0">
                <a:effectLst/>
                <a:cs typeface="B Zar" panose="00000400000000000000" pitchFamily="2" charset="-78"/>
              </a:rPr>
              <a:t>و پس از سرد شدن سنگ </a:t>
            </a:r>
            <a:r>
              <a:rPr lang="fa-IR" sz="2200" b="1" dirty="0" smtClean="0">
                <a:effectLst/>
                <a:cs typeface="B Zar" panose="00000400000000000000" pitchFamily="2" charset="-78"/>
              </a:rPr>
              <a:t>هایی </a:t>
            </a:r>
            <a:r>
              <a:rPr lang="fa-IR" sz="2200" b="1" dirty="0">
                <a:effectLst/>
                <a:cs typeface="B Zar" panose="00000400000000000000" pitchFamily="2" charset="-78"/>
              </a:rPr>
              <a:t>را می </a:t>
            </a:r>
            <a:r>
              <a:rPr lang="fa-IR" sz="2200" b="1" dirty="0" smtClean="0">
                <a:effectLst/>
                <a:cs typeface="B Zar" panose="00000400000000000000" pitchFamily="2" charset="-78"/>
              </a:rPr>
              <a:t>سازند </a:t>
            </a:r>
            <a:r>
              <a:rPr lang="fa-IR" sz="2200" b="1" dirty="0">
                <a:effectLst/>
                <a:cs typeface="B Zar" panose="00000400000000000000" pitchFamily="2" charset="-78"/>
              </a:rPr>
              <a:t>كه به آن ها </a:t>
            </a:r>
            <a:r>
              <a:rPr lang="fa-IR" sz="2200" b="1" dirty="0" smtClean="0">
                <a:effectLst/>
                <a:cs typeface="B Zar" panose="00000400000000000000" pitchFamily="2" charset="-78"/>
              </a:rPr>
              <a:t>سنگ های </a:t>
            </a:r>
            <a:r>
              <a:rPr lang="fa-IR" sz="2200" b="1" dirty="0">
                <a:effectLst/>
                <a:cs typeface="B Zar" panose="00000400000000000000" pitchFamily="2" charset="-78"/>
              </a:rPr>
              <a:t>آذرین بیرونی می گویند. سنگ پا یك سنگ </a:t>
            </a:r>
            <a:endParaRPr lang="fa-IR" sz="2200" b="1" dirty="0" smtClean="0">
              <a:effectLst/>
              <a:cs typeface="B Zar" panose="00000400000000000000" pitchFamily="2" charset="-78"/>
            </a:endParaRPr>
          </a:p>
          <a:p>
            <a:pPr algn="just"/>
            <a:r>
              <a:rPr lang="fa-IR" sz="2200" b="1" dirty="0" smtClean="0">
                <a:effectLst/>
                <a:cs typeface="B Zar" panose="00000400000000000000" pitchFamily="2" charset="-78"/>
              </a:rPr>
              <a:t>آذرین </a:t>
            </a:r>
            <a:r>
              <a:rPr lang="fa-IR" sz="2200" b="1" dirty="0">
                <a:effectLst/>
                <a:cs typeface="B Zar" panose="00000400000000000000" pitchFamily="2" charset="-78"/>
              </a:rPr>
              <a:t>بیرونی است </a:t>
            </a:r>
            <a:r>
              <a:rPr lang="fa-IR" sz="2200" b="1" dirty="0" smtClean="0">
                <a:effectLst/>
                <a:cs typeface="B Zar" panose="00000400000000000000" pitchFamily="2" charset="-78"/>
              </a:rPr>
              <a:t>.گاهی </a:t>
            </a:r>
            <a:r>
              <a:rPr lang="fa-IR" sz="2200" b="1" dirty="0">
                <a:effectLst/>
                <a:cs typeface="B Zar" panose="00000400000000000000" pitchFamily="2" charset="-78"/>
              </a:rPr>
              <a:t>ماده مذاب تشكیل </a:t>
            </a:r>
            <a:r>
              <a:rPr lang="fa-IR" sz="2200" b="1" dirty="0" smtClean="0">
                <a:effectLst/>
                <a:cs typeface="B Zar" panose="00000400000000000000" pitchFamily="2" charset="-78"/>
              </a:rPr>
              <a:t>شده </a:t>
            </a:r>
            <a:r>
              <a:rPr lang="fa-IR" sz="2200" b="1" dirty="0">
                <a:effectLst/>
                <a:cs typeface="B Zar" panose="00000400000000000000" pitchFamily="2" charset="-78"/>
              </a:rPr>
              <a:t>نمی </a:t>
            </a:r>
            <a:r>
              <a:rPr lang="fa-IR" sz="2200" b="1" dirty="0" smtClean="0">
                <a:effectLst/>
                <a:cs typeface="B Zar" panose="00000400000000000000" pitchFamily="2" charset="-78"/>
              </a:rPr>
              <a:t>تواند </a:t>
            </a:r>
            <a:r>
              <a:rPr lang="fa-IR" sz="2200" b="1" dirty="0">
                <a:effectLst/>
                <a:cs typeface="B Zar" panose="00000400000000000000" pitchFamily="2" charset="-78"/>
              </a:rPr>
              <a:t>خود را به سطح زمین </a:t>
            </a:r>
            <a:r>
              <a:rPr lang="fa-IR" sz="2200" b="1" dirty="0" smtClean="0">
                <a:effectLst/>
                <a:cs typeface="B Zar" panose="00000400000000000000" pitchFamily="2" charset="-78"/>
              </a:rPr>
              <a:t>برساند </a:t>
            </a:r>
            <a:r>
              <a:rPr lang="fa-IR" sz="2200" b="1" dirty="0">
                <a:effectLst/>
                <a:cs typeface="B Zar" panose="00000400000000000000" pitchFamily="2" charset="-78"/>
              </a:rPr>
              <a:t>و در نزدیكی های سطح زمین </a:t>
            </a:r>
            <a:endParaRPr lang="fa-IR" sz="2200" b="1" dirty="0" smtClean="0">
              <a:effectLst/>
              <a:cs typeface="B Zar" panose="00000400000000000000" pitchFamily="2" charset="-78"/>
            </a:endParaRPr>
          </a:p>
          <a:p>
            <a:pPr algn="just"/>
            <a:r>
              <a:rPr lang="fa-IR" sz="2200" b="1" dirty="0" smtClean="0">
                <a:effectLst/>
                <a:cs typeface="B Zar" panose="00000400000000000000" pitchFamily="2" charset="-78"/>
              </a:rPr>
              <a:t>باقی </a:t>
            </a:r>
            <a:r>
              <a:rPr lang="fa-IR" sz="2200" b="1" dirty="0">
                <a:effectLst/>
                <a:cs typeface="B Zar" panose="00000400000000000000" pitchFamily="2" charset="-78"/>
              </a:rPr>
              <a:t>می ماند و سنگ هایی را به وجود </a:t>
            </a:r>
            <a:r>
              <a:rPr lang="fa-IR" sz="2200" b="1" dirty="0" smtClean="0">
                <a:effectLst/>
                <a:cs typeface="B Zar" panose="00000400000000000000" pitchFamily="2" charset="-78"/>
              </a:rPr>
              <a:t>می </a:t>
            </a:r>
            <a:r>
              <a:rPr lang="fa-IR" sz="2200" b="1" dirty="0">
                <a:effectLst/>
                <a:cs typeface="B Zar" panose="00000400000000000000" pitchFamily="2" charset="-78"/>
              </a:rPr>
              <a:t>آورد كه به آن </a:t>
            </a:r>
            <a:r>
              <a:rPr lang="fa-IR" sz="2200" b="1" dirty="0" smtClean="0">
                <a:effectLst/>
                <a:cs typeface="B Zar" panose="00000400000000000000" pitchFamily="2" charset="-78"/>
              </a:rPr>
              <a:t>ها </a:t>
            </a:r>
            <a:r>
              <a:rPr lang="fa-IR" sz="2200" b="1" dirty="0">
                <a:effectLst/>
                <a:cs typeface="B Zar" panose="00000400000000000000" pitchFamily="2" charset="-78"/>
              </a:rPr>
              <a:t>سنگ </a:t>
            </a:r>
            <a:r>
              <a:rPr lang="fa-IR" sz="2200" b="1" dirty="0" smtClean="0">
                <a:effectLst/>
                <a:cs typeface="B Zar" panose="00000400000000000000" pitchFamily="2" charset="-78"/>
              </a:rPr>
              <a:t>های </a:t>
            </a:r>
            <a:r>
              <a:rPr lang="fa-IR" sz="2200" b="1" dirty="0">
                <a:effectLst/>
                <a:cs typeface="B Zar" panose="00000400000000000000" pitchFamily="2" charset="-78"/>
              </a:rPr>
              <a:t>آذرین درونی می گویند. </a:t>
            </a:r>
            <a:r>
              <a:rPr lang="fa-IR" sz="2200" b="1" dirty="0" smtClean="0">
                <a:effectLst/>
                <a:cs typeface="B Zar" panose="00000400000000000000" pitchFamily="2" charset="-78"/>
              </a:rPr>
              <a:t>سنگ </a:t>
            </a:r>
            <a:r>
              <a:rPr lang="fa-IR" sz="2200" b="1" dirty="0">
                <a:effectLst/>
                <a:cs typeface="B Zar" panose="00000400000000000000" pitchFamily="2" charset="-78"/>
              </a:rPr>
              <a:t>خارا (گرانیت) </a:t>
            </a:r>
            <a:endParaRPr lang="fa-IR" sz="2200" b="1" dirty="0" smtClean="0">
              <a:effectLst/>
              <a:cs typeface="B Zar" panose="00000400000000000000" pitchFamily="2" charset="-78"/>
            </a:endParaRPr>
          </a:p>
          <a:p>
            <a:pPr algn="just"/>
            <a:r>
              <a:rPr lang="fa-IR" sz="2200" b="1" dirty="0" smtClean="0">
                <a:effectLst/>
                <a:cs typeface="B Zar" panose="00000400000000000000" pitchFamily="2" charset="-78"/>
              </a:rPr>
              <a:t>یك </a:t>
            </a:r>
            <a:r>
              <a:rPr lang="fa-IR" sz="2200" b="1" dirty="0">
                <a:effectLst/>
                <a:cs typeface="B Zar" panose="00000400000000000000" pitchFamily="2" charset="-78"/>
              </a:rPr>
              <a:t>سنگ آذرین درونی است. </a:t>
            </a:r>
            <a:endParaRPr lang="fa-IR" sz="2200" b="1" dirty="0" smtClean="0">
              <a:effectLst/>
              <a:cs typeface="B Zar" panose="00000400000000000000" pitchFamily="2" charset="-78"/>
            </a:endParaRPr>
          </a:p>
        </p:txBody>
      </p:sp>
    </p:spTree>
    <p:extLst>
      <p:ext uri="{BB962C8B-B14F-4D97-AF65-F5344CB8AC3E}">
        <p14:creationId xmlns:p14="http://schemas.microsoft.com/office/powerpoint/2010/main" val="1410214071"/>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9"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2" dur="1000" fill="hold"/>
                                        <p:tgtEl>
                                          <p:spTgt spid="3">
                                            <p:txEl>
                                              <p:pRg st="2" end="2"/>
                                            </p:txEl>
                                          </p:spTgt>
                                        </p:tgtEl>
                                        <p:attrNameLst>
                                          <p:attrName>ppt_y</p:attrName>
                                        </p:attrNameLst>
                                      </p:cBhvr>
                                      <p:tavLst>
                                        <p:tav tm="0">
                                          <p:val>
                                            <p:strVal val="0-#ppt_h/2"/>
                                          </p:val>
                                        </p:tav>
                                        <p:tav tm="100000">
                                          <p:val>
                                            <p:strVal val="#ppt_y"/>
                                          </p:val>
                                        </p:tav>
                                      </p:tavLst>
                                    </p:anim>
                                  </p:childTnLst>
                                </p:cTn>
                              </p:par>
                              <p:par>
                                <p:cTn id="13" presetID="2" presetClass="entr" presetSubtype="9"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6" dur="1000" fill="hold"/>
                                        <p:tgtEl>
                                          <p:spTgt spid="3">
                                            <p:txEl>
                                              <p:pRg st="3" end="3"/>
                                            </p:txEl>
                                          </p:spTgt>
                                        </p:tgtEl>
                                        <p:attrNameLst>
                                          <p:attrName>ppt_y</p:attrName>
                                        </p:attrNameLst>
                                      </p:cBhvr>
                                      <p:tavLst>
                                        <p:tav tm="0">
                                          <p:val>
                                            <p:strVal val="0-#ppt_h/2"/>
                                          </p:val>
                                        </p:tav>
                                        <p:tav tm="100000">
                                          <p:val>
                                            <p:strVal val="#ppt_y"/>
                                          </p:val>
                                        </p:tav>
                                      </p:tavLst>
                                    </p:anim>
                                  </p:childTnLst>
                                </p:cTn>
                              </p:par>
                              <p:par>
                                <p:cTn id="17" presetID="2" presetClass="entr" presetSubtype="9"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0-#ppt_h/2"/>
                                          </p:val>
                                        </p:tav>
                                        <p:tav tm="100000">
                                          <p:val>
                                            <p:strVal val="#ppt_y"/>
                                          </p:val>
                                        </p:tav>
                                      </p:tavLst>
                                    </p:anim>
                                  </p:childTnLst>
                                </p:cTn>
                              </p:par>
                              <p:par>
                                <p:cTn id="21" presetID="2" presetClass="entr" presetSubtype="9"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3">
                                            <p:txEl>
                                              <p:pRg st="5" end="5"/>
                                            </p:txEl>
                                          </p:spTgt>
                                        </p:tgtEl>
                                        <p:attrNameLst>
                                          <p:attrName>ppt_y</p:attrName>
                                        </p:attrNameLst>
                                      </p:cBhvr>
                                      <p:tavLst>
                                        <p:tav tm="0">
                                          <p:val>
                                            <p:strVal val="0-#ppt_h/2"/>
                                          </p:val>
                                        </p:tav>
                                        <p:tav tm="100000">
                                          <p:val>
                                            <p:strVal val="#ppt_y"/>
                                          </p:val>
                                        </p:tav>
                                      </p:tavLst>
                                    </p:anim>
                                  </p:childTnLst>
                                </p:cTn>
                              </p:par>
                              <p:par>
                                <p:cTn id="25" presetID="2" presetClass="entr" presetSubtype="9"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3">
                                            <p:txEl>
                                              <p:pRg st="6" end="6"/>
                                            </p:txEl>
                                          </p:spTgt>
                                        </p:tgtEl>
                                        <p:attrNameLst>
                                          <p:attrName>ppt_y</p:attrName>
                                        </p:attrNameLst>
                                      </p:cBhvr>
                                      <p:tavLst>
                                        <p:tav tm="0">
                                          <p:val>
                                            <p:strVal val="0-#ppt_h/2"/>
                                          </p:val>
                                        </p:tav>
                                        <p:tav tm="100000">
                                          <p:val>
                                            <p:strVal val="#ppt_y"/>
                                          </p:val>
                                        </p:tav>
                                      </p:tavLst>
                                    </p:anim>
                                  </p:childTnLst>
                                </p:cTn>
                              </p:par>
                              <p:par>
                                <p:cTn id="29" presetID="2" presetClass="entr" presetSubtype="9"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7" end="7"/>
                                            </p:txEl>
                                          </p:spTgt>
                                        </p:tgtEl>
                                        <p:attrNameLst>
                                          <p:attrName>ppt_y</p:attrName>
                                        </p:attrNameLst>
                                      </p:cBhvr>
                                      <p:tavLst>
                                        <p:tav tm="0">
                                          <p:val>
                                            <p:strVal val="0-#ppt_h/2"/>
                                          </p:val>
                                        </p:tav>
                                        <p:tav tm="100000">
                                          <p:val>
                                            <p:strVal val="#ppt_y"/>
                                          </p:val>
                                        </p:tav>
                                      </p:tavLst>
                                    </p:anim>
                                  </p:childTnLst>
                                </p:cTn>
                              </p:par>
                              <p:par>
                                <p:cTn id="33" presetID="2" presetClass="entr" presetSubtype="9"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10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6" dur="1000" fill="hold"/>
                                        <p:tgtEl>
                                          <p:spTgt spid="3">
                                            <p:txEl>
                                              <p:pRg st="8" end="8"/>
                                            </p:txEl>
                                          </p:spTgt>
                                        </p:tgtEl>
                                        <p:attrNameLst>
                                          <p:attrName>ppt_y</p:attrName>
                                        </p:attrNameLst>
                                      </p:cBhvr>
                                      <p:tavLst>
                                        <p:tav tm="0">
                                          <p:val>
                                            <p:strVal val="0-#ppt_h/2"/>
                                          </p:val>
                                        </p:tav>
                                        <p:tav tm="100000">
                                          <p:val>
                                            <p:strVal val="#ppt_y"/>
                                          </p:val>
                                        </p:tav>
                                      </p:tavLst>
                                    </p:anim>
                                  </p:childTnLst>
                                </p:cTn>
                              </p:par>
                              <p:par>
                                <p:cTn id="37" presetID="2" presetClass="entr" presetSubtype="9"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 calcmode="lin" valueType="num">
                                      <p:cBhvr additive="base">
                                        <p:cTn id="39" dur="10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40" dur="1000" fill="hold"/>
                                        <p:tgtEl>
                                          <p:spTgt spid="3">
                                            <p:txEl>
                                              <p:pRg st="9" end="9"/>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Retrospect</Template>
  <TotalTime>1690</TotalTime>
  <Words>2911</Words>
  <Application>Microsoft Office PowerPoint</Application>
  <PresentationFormat>Widescreen</PresentationFormat>
  <Paragraphs>196</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B Zar</vt:lpstr>
      <vt:lpstr>Bookman Old Style</vt:lpstr>
      <vt:lpstr>Rockwell</vt:lpstr>
      <vt:lpstr>Damask</vt:lpstr>
      <vt:lpstr>PowerPoint Presentation</vt:lpstr>
      <vt:lpstr>PowerPoint Presentation</vt:lpstr>
      <vt:lpstr>نقشه مفهومی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نقشه مفهومی</dc:title>
  <dc:creator>BORNA</dc:creator>
  <cp:lastModifiedBy>BORNA</cp:lastModifiedBy>
  <cp:revision>96</cp:revision>
  <dcterms:created xsi:type="dcterms:W3CDTF">2020-02-10T17:31:31Z</dcterms:created>
  <dcterms:modified xsi:type="dcterms:W3CDTF">2020-03-06T12:55:28Z</dcterms:modified>
</cp:coreProperties>
</file>