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8"/>
  </p:notesMasterIdLst>
  <p:sldIdLst>
    <p:sldId id="257" r:id="rId3"/>
    <p:sldId id="256" r:id="rId4"/>
    <p:sldId id="265" r:id="rId5"/>
    <p:sldId id="259" r:id="rId6"/>
    <p:sldId id="312" r:id="rId7"/>
    <p:sldId id="262" r:id="rId8"/>
    <p:sldId id="263" r:id="rId9"/>
    <p:sldId id="266" r:id="rId10"/>
    <p:sldId id="267" r:id="rId11"/>
    <p:sldId id="282" r:id="rId12"/>
    <p:sldId id="289" r:id="rId13"/>
    <p:sldId id="260" r:id="rId14"/>
    <p:sldId id="290" r:id="rId15"/>
    <p:sldId id="293" r:id="rId16"/>
    <p:sldId id="274" r:id="rId17"/>
    <p:sldId id="292" r:id="rId18"/>
    <p:sldId id="291" r:id="rId19"/>
    <p:sldId id="285" r:id="rId20"/>
    <p:sldId id="273" r:id="rId21"/>
    <p:sldId id="268" r:id="rId22"/>
    <p:sldId id="286" r:id="rId23"/>
    <p:sldId id="294" r:id="rId24"/>
    <p:sldId id="297" r:id="rId25"/>
    <p:sldId id="299" r:id="rId26"/>
    <p:sldId id="276" r:id="rId27"/>
    <p:sldId id="321" r:id="rId28"/>
    <p:sldId id="281" r:id="rId29"/>
    <p:sldId id="275" r:id="rId30"/>
    <p:sldId id="278" r:id="rId31"/>
    <p:sldId id="298" r:id="rId32"/>
    <p:sldId id="284" r:id="rId33"/>
    <p:sldId id="296" r:id="rId34"/>
    <p:sldId id="295" r:id="rId35"/>
    <p:sldId id="277" r:id="rId36"/>
    <p:sldId id="300" r:id="rId37"/>
    <p:sldId id="304" r:id="rId38"/>
    <p:sldId id="303" r:id="rId39"/>
    <p:sldId id="310" r:id="rId40"/>
    <p:sldId id="307" r:id="rId41"/>
    <p:sldId id="306" r:id="rId42"/>
    <p:sldId id="302" r:id="rId43"/>
    <p:sldId id="309" r:id="rId44"/>
    <p:sldId id="308" r:id="rId45"/>
    <p:sldId id="320" r:id="rId46"/>
    <p:sldId id="301" r:id="rId47"/>
    <p:sldId id="314" r:id="rId48"/>
    <p:sldId id="313" r:id="rId49"/>
    <p:sldId id="305" r:id="rId50"/>
    <p:sldId id="317" r:id="rId51"/>
    <p:sldId id="318" r:id="rId52"/>
    <p:sldId id="316" r:id="rId53"/>
    <p:sldId id="315" r:id="rId54"/>
    <p:sldId id="322" r:id="rId55"/>
    <p:sldId id="323" r:id="rId56"/>
    <p:sldId id="324" r:id="rId57"/>
  </p:sldIdLst>
  <p:sldSz cx="9144000" cy="6858000" type="screen4x3"/>
  <p:notesSz cx="6858000" cy="9144000"/>
  <p:custDataLst>
    <p:tags r:id="rId59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605"/>
    <a:srgbClr val="FFFFFF"/>
    <a:srgbClr val="FFFF00"/>
    <a:srgbClr val="F33438"/>
    <a:srgbClr val="FF99FF"/>
    <a:srgbClr val="20EC2A"/>
    <a:srgbClr val="4F81BD"/>
    <a:srgbClr val="CFCF44"/>
    <a:srgbClr val="F5818E"/>
    <a:srgbClr val="E93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374" autoAdjust="0"/>
  </p:normalViewPr>
  <p:slideViewPr>
    <p:cSldViewPr>
      <p:cViewPr varScale="1">
        <p:scale>
          <a:sx n="74" d="100"/>
          <a:sy n="74" d="100"/>
        </p:scale>
        <p:origin x="4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BA494-04EC-446A-9BC3-FE0861B494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8E62B-4644-4CA0-96EC-1E545E07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6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E62B-4644-4CA0-96EC-1E545E07D3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E62B-4644-4CA0-96EC-1E545E07D3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E62B-4644-4CA0-96EC-1E545E07D3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8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5.jpg"/><Relationship Id="rId7" Type="http://schemas.openxmlformats.org/officeDocument/2006/relationships/image" Target="../media/image1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jpeg"/><Relationship Id="rId5" Type="http://schemas.openxmlformats.org/officeDocument/2006/relationships/image" Target="../media/image13.jpeg"/><Relationship Id="rId4" Type="http://schemas.openxmlformats.org/officeDocument/2006/relationships/image" Target="../media/image126.png"/><Relationship Id="rId9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20888"/>
            <a:ext cx="4752528" cy="2903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835696" y="2420888"/>
            <a:ext cx="7055091" cy="4312509"/>
          </a:xfrm>
        </p:spPr>
        <p:txBody>
          <a:bodyPr/>
          <a:lstStyle/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تفاوت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 نوع محيط زندگي باعث ايجاد تفاوت در رفتارهاي انتخاب غذا و نوع آ نها هم مي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شود :   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مثلاً جانوري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كه گوشتخوار است اگر دندان داشته باشد از آن فقط براي گرفتن طعمه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استفاده     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مي كند. اما جانوران علفخوار از دندا نهاي پهن براي خرد كردن علف استفاده مي كنند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قوي          و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بزرگ براي حركت سريع و دنبال كردن طعمه باشند، به همين  علت است كه پاهاي يك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ببر      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يا پلنگ قوي و كلفت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است.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در عوض علفخواران نسبت به گوشتخواران تندتر حركت مي كنند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زيرا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غذا آن ها از جاي خود فرار  نمي كنند.</a:t>
            </a:r>
          </a:p>
          <a:p>
            <a:pPr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همه ي گرو ههاي مهره داران به جز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ماهي</a:t>
            </a:r>
            <a:r>
              <a:rPr lang="en-US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ها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داراي دو جفت دست و پا هستند اما متناسب با نوع</a:t>
            </a: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محيط و نوع غذا، شكل دست و پا تغيير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ميكند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چنان كه در پرنده ها، دست ها تبديل به بال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شده                  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يا در مارها دست و پاها از بين رفته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است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955314" y="1599894"/>
            <a:ext cx="145078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932795">
            <a:off x="7409499" y="1935775"/>
            <a:ext cx="783155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پنجم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55314" y="1839967"/>
            <a:ext cx="102913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6" y="5996152"/>
            <a:ext cx="1019321" cy="73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978" y="479357"/>
            <a:ext cx="646828" cy="689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73" y="4577142"/>
            <a:ext cx="1107480" cy="778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4" y="4221087"/>
            <a:ext cx="925679" cy="11347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0047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95898" y="620688"/>
            <a:ext cx="8201246" cy="6237312"/>
          </a:xfrm>
        </p:spPr>
        <p:txBody>
          <a:bodyPr/>
          <a:lstStyle/>
          <a:p>
            <a:pPr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rtl="1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در درس</a:t>
            </a:r>
            <a:r>
              <a:rPr lang="fa-IR" altLang="ko-KR" sz="2000" dirty="0" smtClean="0">
                <a:solidFill>
                  <a:schemeClr val="tx2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r>
              <a:rPr lang="fa-IR" altLang="ko-KR" sz="2000" dirty="0">
                <a:solidFill>
                  <a:schemeClr val="tx2"/>
                </a:solidFill>
                <a:latin typeface="Arial" pitchFamily="34" charset="0"/>
                <a:cs typeface="B Vahid" panose="00000700000000000000" pitchFamily="2" charset="-78"/>
              </a:rPr>
              <a:t>چهارم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که موضوع آن، جانوران است، </a:t>
            </a:r>
            <a:endParaRPr lang="fa-IR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دانش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آموزان با موارد زیر آشنا می شوند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:</a:t>
            </a:r>
          </a:p>
          <a:p>
            <a:pPr algn="r" rtl="1"/>
            <a:endParaRPr lang="fa-IR" altLang="ko-KR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r" rtl="1"/>
            <a:endParaRPr lang="fa-IR" altLang="ko-KR" dirty="0">
              <a:solidFill>
                <a:schemeClr val="tx1"/>
              </a:solidFill>
              <a:latin typeface="Arial" pitchFamily="34" charset="0"/>
            </a:endParaRP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ارتباط </a:t>
            </a:r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زندگی انسان با جانوران </a:t>
            </a: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مختلف</a:t>
            </a: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آگاهی </a:t>
            </a:r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از مهم ترین منابع </a:t>
            </a: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غذایی</a:t>
            </a: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نحوه </a:t>
            </a:r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حرکت، رشد و زندگی و تولید مثل جانوران </a:t>
            </a: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مختلف</a:t>
            </a:r>
          </a:p>
          <a:p>
            <a:pPr algn="r" rtl="1"/>
            <a:endParaRPr lang="fa-IR" altLang="ko-K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lvl="0" algn="r" rtl="1"/>
            <a:r>
              <a:rPr lang="fa-IR" sz="2000" dirty="0">
                <a:solidFill>
                  <a:srgbClr val="00B050"/>
                </a:solidFill>
                <a:cs typeface="B Vahid" panose="00000700000000000000" pitchFamily="2" charset="-78"/>
              </a:rPr>
              <a:t>نکات ریز  تدریسی: </a:t>
            </a:r>
            <a:endParaRPr lang="fa-IR" sz="20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endParaRPr lang="fa-IR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بهتر است برای درک کامل این مبحث هر دانش آموزی یک جانور از محیط زندگی خود را انتخاب کند</a:t>
            </a: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.</a:t>
            </a:r>
            <a:endParaRPr lang="fa-IR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در مورد نحوه حرکت، رشد و زندگی این جانور اطلاعات جمع کند</a:t>
            </a: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.</a:t>
            </a:r>
            <a:endParaRPr lang="fa-IR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تفاوت ها و شباهت های این جانور را با دیگر موجودات زنده بررسی کند.</a:t>
            </a:r>
            <a:endParaRPr lang="ko-KR" altLang="en-US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954054" y="114854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75386"/>
            <a:ext cx="1374324" cy="1374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2118"/>
            <a:ext cx="1787786" cy="111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8596"/>
            <a:ext cx="1320486" cy="1065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120992"/>
            <a:ext cx="1920774" cy="9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5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53743" y="973703"/>
            <a:ext cx="1664998" cy="1839984"/>
            <a:chOff x="1070798" y="972143"/>
            <a:chExt cx="1664998" cy="18399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692" y="972143"/>
              <a:ext cx="936104" cy="99717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798" y="1791453"/>
              <a:ext cx="836906" cy="102067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971600" y="620688"/>
            <a:ext cx="7725544" cy="6237312"/>
          </a:xfrm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sz="1800" b="1" dirty="0" smtClean="0">
              <a:cs typeface="B Vahid" panose="00000700000000000000" pitchFamily="2" charset="-78"/>
            </a:endParaRPr>
          </a:p>
          <a:p>
            <a:pPr algn="r" rtl="1"/>
            <a:endParaRPr lang="fa-IR" sz="1800" b="1" dirty="0" smtClean="0">
              <a:cs typeface="B Vahid" panose="00000700000000000000" pitchFamily="2" charset="-78"/>
            </a:endParaRPr>
          </a:p>
          <a:p>
            <a:pPr algn="r" rtl="1"/>
            <a:endParaRPr lang="fa-IR" sz="1800" b="1" dirty="0">
              <a:cs typeface="B Vahid" panose="00000700000000000000" pitchFamily="2" charset="-78"/>
            </a:endParaRPr>
          </a:p>
          <a:p>
            <a:pPr algn="r" rtl="1"/>
            <a:endParaRPr lang="fa-IR" sz="1800" b="1" dirty="0" smtClean="0">
              <a:cs typeface="B Vahid" panose="00000700000000000000" pitchFamily="2" charset="-78"/>
            </a:endParaRPr>
          </a:p>
          <a:p>
            <a:pPr algn="r" rtl="1"/>
            <a:endParaRPr lang="fa-IR" sz="1800" b="1" dirty="0">
              <a:cs typeface="B Vahid" panose="00000700000000000000" pitchFamily="2" charset="-78"/>
            </a:endParaRPr>
          </a:p>
          <a:p>
            <a:pPr algn="r" rtl="1"/>
            <a:endParaRPr lang="fa-IR" sz="1800" b="1" dirty="0" smtClean="0"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- فيلم و لوح فشرده آموزشي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/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/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- تصاوير جانوراني كه دانش آموزان با آ نها آشنا هستند و چند تصوير ناآشنا (بهتر است تصاوير از تعداد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6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                  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دانش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آموزان بيش تر باشد تا حق انتخاب را داشته باشند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/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- بر چسب تصويري جانوران براي فهرست كردن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/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/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- جدول مقايسه اي براي طبقه بندي جانوران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/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/>
            </a:r>
            <a:b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</a:b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- تهيه غذا و جاي مناسب براي نگه داري جانور يا جانوران</a:t>
            </a:r>
            <a:endParaRPr lang="en-US" sz="16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91185" y="1817968"/>
            <a:ext cx="2205959" cy="6476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2000" b="1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ctr"/>
            <a:r>
              <a:rPr lang="fa-IR" sz="20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وسايل </a:t>
            </a:r>
            <a:r>
              <a:rPr lang="fa-IR" sz="2000" b="1" dirty="0">
                <a:solidFill>
                  <a:schemeClr val="tx1"/>
                </a:solidFill>
                <a:cs typeface="B Vahid" panose="00000700000000000000" pitchFamily="2" charset="-78"/>
              </a:rPr>
              <a:t>و مواد آموزشي: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18" y="3739344"/>
            <a:ext cx="1163798" cy="116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07" y="3980269"/>
            <a:ext cx="852115" cy="1284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22" y="5608649"/>
            <a:ext cx="1267619" cy="84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3768" y="1052736"/>
            <a:ext cx="45365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dirty="0" smtClean="0">
              <a:solidFill>
                <a:schemeClr val="accent5">
                  <a:lumMod val="50000"/>
                </a:schemeClr>
              </a:solidFill>
              <a:cs typeface="B Vahid" panose="00000700000000000000" pitchFamily="2" charset="-78"/>
            </a:endParaRPr>
          </a:p>
          <a:p>
            <a:pPr algn="ctr" rtl="1"/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فیلم آموزشی درس </a:t>
            </a:r>
            <a:r>
              <a:rPr lang="fa-IR" sz="2000" dirty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چهارم: </a:t>
            </a:r>
            <a:endParaRPr lang="en-US" sz="2000" dirty="0">
              <a:solidFill>
                <a:schemeClr val="accent5">
                  <a:lumMod val="50000"/>
                </a:schemeClr>
              </a:solidFill>
              <a:cs typeface="B Vahid" panose="00000700000000000000" pitchFamily="2" charset="-78"/>
            </a:endParaRPr>
          </a:p>
          <a:p>
            <a:pPr algn="ctr" rtl="1"/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&lt;دنیای جانوران &gt;</a:t>
            </a:r>
          </a:p>
          <a:p>
            <a:pPr algn="r" rtl="1"/>
            <a:r>
              <a:rPr lang="fa-IR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 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cs typeface="B Vahid" panose="00000700000000000000" pitchFamily="2" charset="-78"/>
            </a:endParaRPr>
          </a:p>
        </p:txBody>
      </p:sp>
      <p:pic>
        <p:nvPicPr>
          <p:cNvPr id="4" name="12">
            <a:hlinkClick r:id="" action="ppaction://media"/>
          </p:cNvPr>
          <p:cNvPicPr>
            <a:picLocks noGrp="1" noChangeAspect="1"/>
          </p:cNvPicPr>
          <p:nvPr>
            <p:ph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4505" end="680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2420888"/>
            <a:ext cx="4606854" cy="3433328"/>
          </a:xfrm>
        </p:spPr>
      </p:pic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1720" y="6052646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dirty="0">
                <a:solidFill>
                  <a:srgbClr val="FF0000"/>
                </a:solidFill>
                <a:cs typeface="B Vahid" panose="00000700000000000000" pitchFamily="2" charset="-78"/>
              </a:rPr>
              <a:t>ماجراهای فندق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3" y="5758104"/>
            <a:ext cx="1021012" cy="95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827071"/>
            <a:ext cx="889368" cy="6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11460" y="618910"/>
            <a:ext cx="8109012" cy="6239090"/>
          </a:xfrm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اما بخش تدریس_</a:t>
            </a:r>
            <a:endParaRPr lang="fa-IR" sz="2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مطالبی که معلم حین تدریس باید به دانش آموزان منتقل کند:</a:t>
            </a: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همه </a:t>
            </a:r>
            <a:r>
              <a:rPr lang="fa-IR" sz="2000" dirty="0">
                <a:solidFill>
                  <a:schemeClr val="tx1"/>
                </a:solidFill>
                <a:cs typeface="B Vahid" panose="00000700000000000000" pitchFamily="2" charset="-78"/>
              </a:rPr>
              <a:t>جانوران مثل هم </a:t>
            </a:r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نیستند.</a:t>
            </a:r>
          </a:p>
          <a:p>
            <a:pPr algn="r" rtl="1"/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جانوران </a:t>
            </a:r>
            <a:r>
              <a:rPr lang="fa-IR" sz="2000" dirty="0">
                <a:solidFill>
                  <a:schemeClr val="tx1"/>
                </a:solidFill>
                <a:cs typeface="B Vahid" panose="00000700000000000000" pitchFamily="2" charset="-78"/>
              </a:rPr>
              <a:t>، شکل و اندازه های گوناگون دارند. بعضی از آنها بزرگ و بعضی کوچک هستند</a:t>
            </a:r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2000" dirty="0">
                <a:solidFill>
                  <a:schemeClr val="tx1"/>
                </a:solidFill>
                <a:cs typeface="B Vahid" panose="00000700000000000000" pitchFamily="2" charset="-78"/>
              </a:rPr>
              <a:t>همه حیوانها  غذا می خورند ، راه می روند ، نفس می </a:t>
            </a:r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کشند.</a:t>
            </a:r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2000" dirty="0">
                <a:solidFill>
                  <a:schemeClr val="tx1"/>
                </a:solidFill>
                <a:cs typeface="B Vahid" panose="00000700000000000000" pitchFamily="2" charset="-78"/>
              </a:rPr>
              <a:t>به همه دانش آموزان می گوییم که عکس یک جانور را به کلاس بیاورند و درباره آن صحبت کنند.</a:t>
            </a:r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27667"/>
            <a:ext cx="907658" cy="51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5" y="2412149"/>
            <a:ext cx="3111043" cy="215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3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11460" y="618910"/>
            <a:ext cx="8109012" cy="6239090"/>
          </a:xfrm>
        </p:spPr>
        <p:txBody>
          <a:bodyPr/>
          <a:lstStyle/>
          <a:p>
            <a:pPr algn="r"/>
            <a:endParaRPr lang="fa-IR" dirty="0"/>
          </a:p>
          <a:p>
            <a:pPr algn="r"/>
            <a:endParaRPr lang="fa-IR" dirty="0" smtClean="0"/>
          </a:p>
          <a:p>
            <a:pPr algn="r"/>
            <a:endParaRPr lang="fa-IR" dirty="0" smtClean="0"/>
          </a:p>
          <a:p>
            <a:pPr algn="r"/>
            <a:r>
              <a:rPr lang="fa-IR" dirty="0" smtClean="0"/>
              <a:t>                            </a:t>
            </a:r>
            <a:endParaRPr lang="fa-IR" dirty="0"/>
          </a:p>
          <a:p>
            <a:pPr algn="r"/>
            <a:endParaRPr lang="fa-IR" dirty="0" smtClean="0"/>
          </a:p>
          <a:p>
            <a:pPr algn="r"/>
            <a:endParaRPr lang="fa-IR" dirty="0"/>
          </a:p>
          <a:p>
            <a:pPr algn="r"/>
            <a:endParaRPr lang="fa-IR" dirty="0" smtClean="0"/>
          </a:p>
          <a:p>
            <a:pPr algn="r"/>
            <a:endParaRPr lang="fa-IR" dirty="0"/>
          </a:p>
          <a:p>
            <a:pPr algn="r"/>
            <a:endParaRPr lang="fa-IR" dirty="0" smtClean="0"/>
          </a:p>
          <a:p>
            <a:pPr algn="r"/>
            <a:endParaRPr lang="fa-IR" dirty="0"/>
          </a:p>
          <a:p>
            <a:pPr algn="r"/>
            <a:endParaRPr lang="fa-IR" dirty="0" smtClean="0"/>
          </a:p>
          <a:p>
            <a:pPr algn="r"/>
            <a:endParaRPr lang="fa-IR" dirty="0" smtClean="0"/>
          </a:p>
          <a:p>
            <a:pPr algn="r"/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جانوران:</a:t>
            </a:r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884368" y="1484784"/>
            <a:ext cx="8051" cy="424284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460705" y="5727628"/>
            <a:ext cx="431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446922" y="4725144"/>
            <a:ext cx="4454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446923" y="3587495"/>
            <a:ext cx="4454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446923" y="2564904"/>
            <a:ext cx="4454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438871" y="1484784"/>
            <a:ext cx="4454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588224" y="1202899"/>
            <a:ext cx="872480" cy="56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>
                <a:solidFill>
                  <a:srgbClr val="C00000"/>
                </a:solidFill>
                <a:cs typeface="B Vahid" panose="00000700000000000000" pitchFamily="2" charset="-78"/>
              </a:rPr>
              <a:t>۱ </a:t>
            </a:r>
            <a:r>
              <a:rPr lang="fa-IR" sz="1400" dirty="0" smtClean="0">
                <a:solidFill>
                  <a:srgbClr val="C00000"/>
                </a:solidFill>
                <a:cs typeface="B Vahid" panose="00000700000000000000" pitchFamily="2" charset="-78"/>
              </a:rPr>
              <a:t>-پرندگان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0232" y="5497283"/>
            <a:ext cx="80047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1400" dirty="0">
                <a:solidFill>
                  <a:schemeClr val="tx1">
                    <a:lumMod val="95000"/>
                    <a:lumOff val="5000"/>
                  </a:schemeClr>
                </a:solidFill>
                <a:cs typeface="B Vahid" panose="00000700000000000000" pitchFamily="2" charset="-78"/>
              </a:rPr>
              <a:t>۵ </a:t>
            </a:r>
            <a:r>
              <a:rPr lang="fa-IR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Vahid" panose="00000700000000000000" pitchFamily="2" charset="-78"/>
              </a:rPr>
              <a:t>- ماهیها</a:t>
            </a:r>
            <a:endParaRPr lang="fa-IR" sz="1400" dirty="0">
              <a:solidFill>
                <a:schemeClr val="tx1">
                  <a:lumMod val="95000"/>
                  <a:lumOff val="5000"/>
                </a:schemeClr>
              </a:solidFill>
              <a:cs typeface="B Vahid" panose="000007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8869" y="4439864"/>
            <a:ext cx="94183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>
                <a:solidFill>
                  <a:schemeClr val="accent6">
                    <a:lumMod val="75000"/>
                  </a:schemeClr>
                </a:solidFill>
                <a:cs typeface="B Vahid" panose="00000700000000000000" pitchFamily="2" charset="-78"/>
              </a:rPr>
              <a:t>۴ </a:t>
            </a:r>
            <a:r>
              <a:rPr lang="fa-IR" sz="1400" dirty="0" smtClean="0">
                <a:solidFill>
                  <a:schemeClr val="accent6">
                    <a:lumMod val="75000"/>
                  </a:schemeClr>
                </a:solidFill>
                <a:cs typeface="B Vahid" panose="00000700000000000000" pitchFamily="2" charset="-78"/>
              </a:rPr>
              <a:t>- دوزیستان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44208" y="3382445"/>
            <a:ext cx="103690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>
                <a:solidFill>
                  <a:srgbClr val="00B050"/>
                </a:solidFill>
                <a:cs typeface="B Vahid" panose="00000700000000000000" pitchFamily="2" charset="-78"/>
              </a:rPr>
              <a:t>۳ </a:t>
            </a:r>
            <a:r>
              <a:rPr lang="fa-IR" sz="1400" dirty="0" smtClean="0">
                <a:solidFill>
                  <a:srgbClr val="00B050"/>
                </a:solidFill>
                <a:cs typeface="B Vahid" panose="00000700000000000000" pitchFamily="2" charset="-78"/>
              </a:rPr>
              <a:t>- پستانداران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88225" y="2325026"/>
            <a:ext cx="88349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 smtClean="0">
                <a:solidFill>
                  <a:srgbClr val="002060"/>
                </a:solidFill>
                <a:cs typeface="B Vahid" panose="00000700000000000000" pitchFamily="2" charset="-78"/>
              </a:rPr>
              <a:t>۲- خزندگان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44" name="Round Diagonal Corner Rectangle 43"/>
          <p:cNvSpPr/>
          <p:nvPr/>
        </p:nvSpPr>
        <p:spPr>
          <a:xfrm>
            <a:off x="1938197" y="1291948"/>
            <a:ext cx="3007042" cy="432048"/>
          </a:xfrm>
          <a:prstGeom prst="round2Diag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Vahid" panose="00000700000000000000" pitchFamily="2" charset="-78"/>
              </a:rPr>
              <a:t>۱ </a:t>
            </a:r>
            <a:r>
              <a:rPr lang="fa-IR" dirty="0" smtClean="0">
                <a:cs typeface="B Vahid" panose="00000700000000000000" pitchFamily="2" charset="-78"/>
              </a:rPr>
              <a:t>_ پرندگان: </a:t>
            </a:r>
            <a:r>
              <a:rPr lang="fa-IR" dirty="0">
                <a:cs typeface="B Vahid" panose="00000700000000000000" pitchFamily="2" charset="-78"/>
              </a:rPr>
              <a:t>مانند کبوتر – </a:t>
            </a:r>
            <a:r>
              <a:rPr lang="fa-IR" dirty="0" smtClean="0">
                <a:cs typeface="B Vahid" panose="00000700000000000000" pitchFamily="2" charset="-78"/>
              </a:rPr>
              <a:t>ک</a:t>
            </a:r>
            <a:r>
              <a:rPr lang="fa-IR" dirty="0">
                <a:cs typeface="B Vahid" panose="00000700000000000000" pitchFamily="2" charset="-78"/>
              </a:rPr>
              <a:t>ل</a:t>
            </a:r>
            <a:r>
              <a:rPr lang="fa-IR" dirty="0" smtClean="0">
                <a:cs typeface="B Vahid" panose="00000700000000000000" pitchFamily="2" charset="-78"/>
              </a:rPr>
              <a:t>اغ  </a:t>
            </a:r>
            <a:endParaRPr lang="en-US" dirty="0"/>
          </a:p>
        </p:txBody>
      </p:sp>
      <p:sp>
        <p:nvSpPr>
          <p:cNvPr id="45" name="Round Diagonal Corner Rectangle 44"/>
          <p:cNvSpPr/>
          <p:nvPr/>
        </p:nvSpPr>
        <p:spPr>
          <a:xfrm>
            <a:off x="1802184" y="5591103"/>
            <a:ext cx="3142694" cy="410236"/>
          </a:xfrm>
          <a:prstGeom prst="round2DiagRect">
            <a:avLst/>
          </a:prstGeom>
          <a:solidFill>
            <a:schemeClr val="tx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dirty="0" smtClean="0">
              <a:cs typeface="B Vahid" panose="00000700000000000000" pitchFamily="2" charset="-78"/>
            </a:endParaRPr>
          </a:p>
          <a:p>
            <a:pPr algn="ctr"/>
            <a:r>
              <a:rPr lang="fa-IR" dirty="0" smtClean="0">
                <a:cs typeface="B Vahid" panose="00000700000000000000" pitchFamily="2" charset="-78"/>
              </a:rPr>
              <a:t>5_ ماهی ها:  </a:t>
            </a:r>
            <a:r>
              <a:rPr lang="fa-IR" dirty="0">
                <a:cs typeface="B Vahid" panose="00000700000000000000" pitchFamily="2" charset="-78"/>
              </a:rPr>
              <a:t>مثل انواع ماهیها</a:t>
            </a:r>
          </a:p>
          <a:p>
            <a:pPr algn="ctr"/>
            <a:endParaRPr lang="fa-IR" dirty="0">
              <a:cs typeface="B Vahid" panose="00000700000000000000" pitchFamily="2" charset="-78"/>
            </a:endParaRPr>
          </a:p>
        </p:txBody>
      </p:sp>
      <p:sp>
        <p:nvSpPr>
          <p:cNvPr id="46" name="Round Diagonal Corner Rectangle 45"/>
          <p:cNvSpPr/>
          <p:nvPr/>
        </p:nvSpPr>
        <p:spPr>
          <a:xfrm>
            <a:off x="1923993" y="2397034"/>
            <a:ext cx="3020885" cy="432048"/>
          </a:xfrm>
          <a:prstGeom prst="round2Diag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Vahid" panose="00000700000000000000" pitchFamily="2" charset="-78"/>
              </a:rPr>
              <a:t>۲ </a:t>
            </a:r>
            <a:r>
              <a:rPr lang="fa-IR" dirty="0" smtClean="0">
                <a:cs typeface="B Vahid" panose="00000700000000000000" pitchFamily="2" charset="-78"/>
              </a:rPr>
              <a:t>_ خزندگان: </a:t>
            </a:r>
            <a:r>
              <a:rPr lang="fa-IR" dirty="0">
                <a:cs typeface="B Vahid" panose="00000700000000000000" pitchFamily="2" charset="-78"/>
              </a:rPr>
              <a:t>مانند مار- سوسمار</a:t>
            </a:r>
            <a:endParaRPr lang="en-US" dirty="0">
              <a:cs typeface="B Vahid" panose="00000700000000000000" pitchFamily="2" charset="-78"/>
            </a:endParaRPr>
          </a:p>
        </p:txBody>
      </p:sp>
      <p:sp>
        <p:nvSpPr>
          <p:cNvPr id="47" name="Round Diagonal Corner Rectangle 46"/>
          <p:cNvSpPr/>
          <p:nvPr/>
        </p:nvSpPr>
        <p:spPr>
          <a:xfrm>
            <a:off x="1923994" y="4519185"/>
            <a:ext cx="3024336" cy="432048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Vahid" panose="00000700000000000000" pitchFamily="2" charset="-78"/>
              </a:rPr>
              <a:t>۴ </a:t>
            </a:r>
            <a:r>
              <a:rPr lang="fa-IR" dirty="0" smtClean="0">
                <a:cs typeface="B Vahid" panose="00000700000000000000" pitchFamily="2" charset="-78"/>
              </a:rPr>
              <a:t>_ دوزیستان: </a:t>
            </a:r>
            <a:r>
              <a:rPr lang="fa-IR" dirty="0">
                <a:cs typeface="B Vahid" panose="00000700000000000000" pitchFamily="2" charset="-78"/>
              </a:rPr>
              <a:t>مانند قورباغه – وزغ</a:t>
            </a:r>
          </a:p>
        </p:txBody>
      </p:sp>
      <p:sp>
        <p:nvSpPr>
          <p:cNvPr id="48" name="Round Diagonal Corner Rectangle 47"/>
          <p:cNvSpPr/>
          <p:nvPr/>
        </p:nvSpPr>
        <p:spPr>
          <a:xfrm>
            <a:off x="1811493" y="3447267"/>
            <a:ext cx="3142694" cy="432048"/>
          </a:xfrm>
          <a:prstGeom prst="round2Diag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Vahid" panose="00000700000000000000" pitchFamily="2" charset="-78"/>
              </a:rPr>
              <a:t>۳_ پستانداران : مانند </a:t>
            </a:r>
            <a:r>
              <a:rPr lang="fa-IR" dirty="0">
                <a:cs typeface="B Vahid" panose="00000700000000000000" pitchFamily="2" charset="-78"/>
              </a:rPr>
              <a:t>گوسفند – گربه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4" y="836669"/>
            <a:ext cx="761494" cy="76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00" y="1963874"/>
            <a:ext cx="604651" cy="649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9" y="3085717"/>
            <a:ext cx="807461" cy="807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94" y="4063960"/>
            <a:ext cx="661324" cy="75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6" y="5375583"/>
            <a:ext cx="841276" cy="84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11460" y="618910"/>
            <a:ext cx="8109012" cy="6239090"/>
          </a:xfrm>
        </p:spPr>
        <p:txBody>
          <a:bodyPr/>
          <a:lstStyle/>
          <a:p>
            <a:endParaRPr lang="fa-IR" dirty="0" smtClean="0"/>
          </a:p>
          <a:p>
            <a:pPr algn="r" rtl="1"/>
            <a:endParaRPr lang="fa-IR" dirty="0"/>
          </a:p>
          <a:p>
            <a:pPr algn="r" rtl="1"/>
            <a:r>
              <a:rPr lang="fa-IR" sz="2000" dirty="0">
                <a:solidFill>
                  <a:schemeClr val="tx1"/>
                </a:solidFill>
                <a:cs typeface="B Vahid" panose="00000700000000000000" pitchFamily="2" charset="-78"/>
              </a:rPr>
              <a:t>غذاهای جانوران مختلف است</a:t>
            </a:r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:</a:t>
            </a:r>
          </a:p>
          <a:p>
            <a:pPr algn="r" rtl="1"/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جانورانی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که گیاه می خورند به آنها گیاه خوار ( علف خوار ) می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گویند.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مانند : اسب –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بز-گاو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– گوسفند.</a:t>
            </a:r>
          </a:p>
          <a:p>
            <a:pPr algn="ct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ct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جانورانی که گوشت می خورند به آنها گوشتخوار می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گویند.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مثل پلنگ – سگ – گرگ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–گربه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</a:p>
          <a:p>
            <a:pPr algn="ct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ct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بعضی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از جانوران دانه می خورند و به آنها دانه خوار می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گویند.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مانند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: گنجشک – کبوتر – جوجه.</a:t>
            </a:r>
          </a:p>
          <a:p>
            <a:pPr algn="ctr" rtl="1"/>
            <a:endParaRPr lang="fa-IR" sz="2000" dirty="0" smtClean="0">
              <a:cs typeface="B Vahid" panose="00000700000000000000" pitchFamily="2" charset="-78"/>
            </a:endParaRPr>
          </a:p>
          <a:p>
            <a:pPr algn="ctr" rtl="1"/>
            <a:endParaRPr lang="fa-IR" sz="2000" dirty="0">
              <a:cs typeface="B Vahid" panose="00000700000000000000" pitchFamily="2" charset="-78"/>
            </a:endParaRPr>
          </a:p>
          <a:p>
            <a:pPr algn="ctr" rtl="1"/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B Vahid" panose="00000700000000000000" pitchFamily="2" charset="-78"/>
              </a:rPr>
              <a:t>انسان موجودی است که گوشت می خورد ، گیاه می خورد ، دانه می خورد.</a:t>
            </a:r>
          </a:p>
          <a:p>
            <a:pPr algn="ctr" rtl="1"/>
            <a:endParaRPr lang="fa-IR" sz="2000" dirty="0">
              <a:cs typeface="B Vahid" panose="00000700000000000000" pitchFamily="2" charset="-78"/>
            </a:endParaRPr>
          </a:p>
          <a:p>
            <a:pPr algn="ctr" rtl="1"/>
            <a:endParaRPr lang="fa-IR" sz="2000" dirty="0" smtClean="0">
              <a:cs typeface="B Vahid" panose="00000700000000000000" pitchFamily="2" charset="-78"/>
            </a:endParaRPr>
          </a:p>
          <a:p>
            <a:pPr algn="ctr" rtl="1"/>
            <a:r>
              <a:rPr lang="fa-IR" dirty="0" smtClean="0"/>
              <a:t>                                                  </a:t>
            </a:r>
          </a:p>
          <a:p>
            <a:pPr algn="ctr" rtl="1"/>
            <a:endParaRPr lang="fa-IR" sz="2000" dirty="0" smtClean="0">
              <a:cs typeface="B Vahid" panose="00000700000000000000" pitchFamily="2" charset="-78"/>
            </a:endParaRPr>
          </a:p>
          <a:p>
            <a:pPr algn="ctr" rtl="1"/>
            <a:endParaRPr lang="fa-IR" sz="1800" dirty="0">
              <a:cs typeface="B Vahid" panose="00000700000000000000" pitchFamily="2" charset="-78"/>
            </a:endParaRPr>
          </a:p>
          <a:p>
            <a:pPr algn="ctr" rtl="1"/>
            <a:endParaRPr lang="fa-IR" sz="1800" dirty="0">
              <a:cs typeface="B Vahid" panose="00000700000000000000" pitchFamily="2" charset="-78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58" y="5229200"/>
            <a:ext cx="1007852" cy="93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"/>
          <a:stretch/>
        </p:blipFill>
        <p:spPr>
          <a:xfrm>
            <a:off x="2915816" y="3645024"/>
            <a:ext cx="997468" cy="94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77269"/>
            <a:ext cx="1007852" cy="88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6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11460" y="618910"/>
            <a:ext cx="8109012" cy="6239090"/>
          </a:xfrm>
        </p:spPr>
        <p:txBody>
          <a:bodyPr/>
          <a:lstStyle/>
          <a:p>
            <a:endParaRPr lang="fa-IR" dirty="0">
              <a:cs typeface="B Vahid" panose="00000700000000000000" pitchFamily="2" charset="-78"/>
            </a:endParaRPr>
          </a:p>
          <a:p>
            <a:pPr algn="r" rtl="1"/>
            <a:r>
              <a:rPr lang="fa-IR" sz="2400" dirty="0">
                <a:solidFill>
                  <a:schemeClr val="tx1"/>
                </a:solidFill>
                <a:cs typeface="B Vahid" panose="00000700000000000000" pitchFamily="2" charset="-78"/>
              </a:rPr>
              <a:t>نوع حرکت </a:t>
            </a:r>
            <a:r>
              <a:rPr lang="fa-IR" sz="2400" dirty="0" smtClean="0">
                <a:solidFill>
                  <a:schemeClr val="tx1"/>
                </a:solidFill>
                <a:cs typeface="B Vahid" panose="00000700000000000000" pitchFamily="2" charset="-78"/>
              </a:rPr>
              <a:t>جانوران:</a:t>
            </a:r>
          </a:p>
          <a:p>
            <a:pPr algn="r" rtl="1"/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جانورانی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که دست و پا ندارند می خزند مانند : مار – تمساح – سوسمار.</a:t>
            </a:r>
          </a:p>
          <a:p>
            <a:pPr algn="r" rtl="1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ماهی شنا می کند.</a:t>
            </a:r>
          </a:p>
          <a:p>
            <a:pPr algn="r" rtl="1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سنجاقک پرواز می کند.</a:t>
            </a:r>
          </a:p>
          <a:p>
            <a:pPr algn="r" rtl="1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گوزن می دود.</a:t>
            </a:r>
          </a:p>
          <a:p>
            <a:pPr algn="r" rtl="1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قورباغه می جهد.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endParaRPr lang="fa-IR" dirty="0">
              <a:cs typeface="B Vahid" panose="00000700000000000000" pitchFamily="2" charset="-78"/>
            </a:endParaRPr>
          </a:p>
          <a:p>
            <a:endParaRPr lang="fa-IR" dirty="0" smtClean="0">
              <a:cs typeface="B Vahid" panose="00000700000000000000" pitchFamily="2" charset="-78"/>
            </a:endParaRPr>
          </a:p>
          <a:p>
            <a:endParaRPr lang="fa-IR" dirty="0">
              <a:cs typeface="B Vahid" panose="00000700000000000000" pitchFamily="2" charset="-78"/>
            </a:endParaRPr>
          </a:p>
          <a:p>
            <a:pPr algn="r" rtl="1"/>
            <a:endParaRPr lang="fa-IR" dirty="0" smtClean="0">
              <a:cs typeface="B Vahid" panose="00000700000000000000" pitchFamily="2" charset="-78"/>
            </a:endParaRPr>
          </a:p>
          <a:p>
            <a:endParaRPr lang="fa-IR" dirty="0">
              <a:cs typeface="B Vahid" panose="00000700000000000000" pitchFamily="2" charset="-78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831070" y="5405213"/>
            <a:ext cx="682388" cy="370921"/>
          </a:xfrm>
          <a:prstGeom prst="straightConnector1">
            <a:avLst/>
          </a:prstGeom>
          <a:noFill/>
          <a:ln w="571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H="1" flipV="1">
            <a:off x="4831068" y="5893890"/>
            <a:ext cx="645195" cy="1943"/>
          </a:xfrm>
          <a:prstGeom prst="straightConnector1">
            <a:avLst/>
          </a:prstGeom>
          <a:noFill/>
          <a:ln w="571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700413" y="5190561"/>
            <a:ext cx="203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latinLnBrk="0"/>
            <a:r>
              <a:rPr lang="fa-IR" b="1" dirty="0" smtClean="0">
                <a:solidFill>
                  <a:prstClr val="black"/>
                </a:solidFill>
                <a:latin typeface="Calibri"/>
                <a:cs typeface="B Vahid" panose="00000700000000000000" pitchFamily="2" charset="-78"/>
              </a:rPr>
              <a:t>همه غذا می خورند</a:t>
            </a:r>
            <a:endParaRPr lang="en-US" b="1" dirty="0">
              <a:solidFill>
                <a:prstClr val="black"/>
              </a:solidFill>
              <a:latin typeface="Calibri"/>
              <a:cs typeface="B Vahid" panose="000007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4881" y="5693833"/>
            <a:ext cx="212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latinLnBrk="0"/>
            <a:r>
              <a:rPr lang="fa-IR" b="1" dirty="0" smtClean="0">
                <a:solidFill>
                  <a:prstClr val="black"/>
                </a:solidFill>
                <a:latin typeface="Calibri"/>
                <a:cs typeface="B Vahid" panose="00000700000000000000" pitchFamily="2" charset="-78"/>
              </a:rPr>
              <a:t>همه حرکت می کنند</a:t>
            </a:r>
            <a:endParaRPr lang="en-US" b="1" dirty="0">
              <a:solidFill>
                <a:prstClr val="black"/>
              </a:solidFill>
              <a:latin typeface="Calibri"/>
              <a:cs typeface="B Vahid" panose="000007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2986" y="5733256"/>
            <a:ext cx="4192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latinLnBrk="0"/>
            <a:r>
              <a:rPr lang="fa-IR" sz="2000" dirty="0" smtClean="0">
                <a:solidFill>
                  <a:prstClr val="black"/>
                </a:solidFill>
                <a:latin typeface="Calibri"/>
                <a:cs typeface="B Vahid" panose="00000700000000000000" pitchFamily="2" charset="-78"/>
              </a:rPr>
              <a:t>همه جانوران در سه ویژگی مشترک هستند:</a:t>
            </a:r>
            <a:endParaRPr lang="en-US" sz="2000" dirty="0">
              <a:solidFill>
                <a:prstClr val="black"/>
              </a:solidFill>
              <a:latin typeface="Calibri"/>
              <a:cs typeface="B Vahid" panose="00000700000000000000" pitchFamily="2" charset="-78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831070" y="6081292"/>
            <a:ext cx="682388" cy="301274"/>
          </a:xfrm>
          <a:prstGeom prst="straightConnector1">
            <a:avLst/>
          </a:prstGeom>
          <a:noFill/>
          <a:ln w="571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073319" y="6178995"/>
            <a:ext cx="365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latinLnBrk="0"/>
            <a:r>
              <a:rPr lang="fa-IR" b="1" dirty="0" smtClean="0">
                <a:solidFill>
                  <a:prstClr val="black"/>
                </a:solidFill>
                <a:latin typeface="Calibri"/>
                <a:cs typeface="B Vahid" panose="00000700000000000000" pitchFamily="2" charset="-78"/>
              </a:rPr>
              <a:t>همه رشد می کنند و بزرگ می شوند</a:t>
            </a:r>
            <a:endParaRPr lang="en-US" b="1" dirty="0">
              <a:solidFill>
                <a:prstClr val="black"/>
              </a:solidFill>
              <a:latin typeface="Calibri"/>
              <a:cs typeface="B Vahid" panose="000007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6984776" y="4653136"/>
            <a:ext cx="183569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-735" r="-1597" b="25262"/>
          <a:stretch/>
        </p:blipFill>
        <p:spPr>
          <a:xfrm>
            <a:off x="4968357" y="3628978"/>
            <a:ext cx="1415688" cy="123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2" y="1019255"/>
            <a:ext cx="1051246" cy="9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05" y="2418070"/>
            <a:ext cx="1356143" cy="115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27" y="1696778"/>
            <a:ext cx="1372245" cy="1083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65" y="3157682"/>
            <a:ext cx="1540642" cy="11872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Rectangle 20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95898" y="620688"/>
            <a:ext cx="8201246" cy="6237312"/>
          </a:xfrm>
        </p:spPr>
        <p:txBody>
          <a:bodyPr/>
          <a:lstStyle/>
          <a:p>
            <a:pPr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954054" y="114854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7509" y="1415837"/>
            <a:ext cx="218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FF0000"/>
                </a:solidFill>
                <a:cs typeface="B Vahid" panose="00000700000000000000" pitchFamily="2" charset="-78"/>
              </a:rPr>
              <a:t>پژوهش دانش آموز :  </a:t>
            </a:r>
            <a:endParaRPr lang="en-US" sz="2400" b="1" dirty="0">
              <a:solidFill>
                <a:srgbClr val="FF0000"/>
              </a:solidFill>
              <a:cs typeface="B Vahid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458" y="3134316"/>
            <a:ext cx="863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Vahid" panose="00000700000000000000" pitchFamily="2" charset="-78"/>
              </a:rPr>
              <a:t>1 – گروه بندی دانش اموزان و تحقیق آنها بر اساس گروه بندی جانوران( </a:t>
            </a:r>
            <a:r>
              <a:rPr lang="fa-IR" dirty="0" smtClean="0">
                <a:solidFill>
                  <a:srgbClr val="FF0000"/>
                </a:solidFill>
                <a:cs typeface="B Vahid" panose="00000700000000000000" pitchFamily="2" charset="-78"/>
              </a:rPr>
              <a:t>پرندگان – خزندگان – پستانداران – دوزیستان)      </a:t>
            </a:r>
            <a:r>
              <a:rPr lang="fa-IR" dirty="0" smtClean="0">
                <a:cs typeface="B Vahid" panose="00000700000000000000" pitchFamily="2" charset="-78"/>
              </a:rPr>
              <a:t>باید تحقیق به طور کامل باشد                                                   </a:t>
            </a:r>
            <a:endParaRPr lang="en-US" dirty="0">
              <a:cs typeface="B Vahid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7879" y="3847505"/>
            <a:ext cx="593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Vahid" panose="00000700000000000000" pitchFamily="2" charset="-78"/>
              </a:rPr>
              <a:t>2- انجام آزمایش زیر و ارائه نتیجه به کلاس</a:t>
            </a:r>
            <a:endParaRPr lang="en-US" dirty="0">
              <a:cs typeface="B Vahid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4473090"/>
            <a:ext cx="5866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dirty="0" smtClean="0">
                <a:cs typeface="B Vahid" panose="00000700000000000000" pitchFamily="2" charset="-78"/>
              </a:rPr>
              <a:t>(درون ظرف شیشه ای مقداری خاک نرم بریزید یک جمله تند خیس را که در زمین   گذاشته و مورچه در آن جمع می شود را برداشته درون شیشه می گذاریم و بعد هم   مقداری شیرینی ریز شده روی خاک می ریزیم و کمی آب هم روی خاک می پاشیم در </a:t>
            </a:r>
            <a:r>
              <a:rPr lang="fa-IR" dirty="0">
                <a:cs typeface="B Vahid" panose="00000700000000000000" pitchFamily="2" charset="-78"/>
              </a:rPr>
              <a:t>آن ( شیشه ) را با پارچه محکم می بندیم و ظرف را در جای تاریک قرار می دهیم </a:t>
            </a:r>
            <a:endParaRPr lang="fa-IR" dirty="0" smtClean="0">
              <a:cs typeface="B Vahid" panose="00000700000000000000" pitchFamily="2" charset="-78"/>
            </a:endParaRPr>
          </a:p>
          <a:p>
            <a:pPr algn="justLow" rtl="1"/>
            <a:r>
              <a:rPr lang="fa-IR" dirty="0" smtClean="0">
                <a:cs typeface="B Vahid" panose="00000700000000000000" pitchFamily="2" charset="-78"/>
              </a:rPr>
              <a:t>تا تکان نخورد و هر روز ،به شیشه نگاه کرده و اتفاقات را نقاشی کن.)</a:t>
            </a:r>
            <a:endParaRPr lang="en-US" dirty="0">
              <a:cs typeface="B Vahid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65" y="3212976"/>
            <a:ext cx="6525694" cy="3360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16A321-E823-454D-A933-026353569852}"/>
              </a:ext>
            </a:extLst>
          </p:cNvPr>
          <p:cNvSpPr txBox="1">
            <a:spLocks/>
          </p:cNvSpPr>
          <p:nvPr/>
        </p:nvSpPr>
        <p:spPr>
          <a:xfrm>
            <a:off x="1780165" y="980728"/>
            <a:ext cx="6525693" cy="2088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2800" dirty="0">
                <a:solidFill>
                  <a:srgbClr val="002060"/>
                </a:solidFill>
                <a:cs typeface="B Vahid" panose="00000700000000000000" pitchFamily="2" charset="-78"/>
              </a:rPr>
              <a:t>ارزشيابي:</a:t>
            </a:r>
          </a:p>
          <a:p>
            <a:pPr algn="r"/>
            <a:endParaRPr lang="en-US" sz="2400" dirty="0">
              <a:solidFill>
                <a:schemeClr val="tx1"/>
              </a:solidFill>
              <a:cs typeface="B Roy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5053" y="2812866"/>
            <a:ext cx="1890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dirty="0">
                <a:solidFill>
                  <a:srgbClr val="002060"/>
                </a:solidFill>
                <a:cs typeface="B Vahid" panose="00000700000000000000" pitchFamily="2" charset="-78"/>
              </a:rPr>
              <a:t>ملاك ها و </a:t>
            </a:r>
            <a:r>
              <a:rPr lang="fa-IR" sz="2000" dirty="0">
                <a:solidFill>
                  <a:srgbClr val="002060"/>
                </a:solidFill>
                <a:cs typeface="B Vahid" panose="00000700000000000000" pitchFamily="2" charset="-78"/>
              </a:rPr>
              <a:t>سطوح</a:t>
            </a:r>
            <a:r>
              <a:rPr lang="fa-IR" dirty="0">
                <a:solidFill>
                  <a:srgbClr val="002060"/>
                </a:solidFill>
                <a:cs typeface="B Vahid" panose="00000700000000000000" pitchFamily="2" charset="-78"/>
              </a:rPr>
              <a:t> عملكرد:</a:t>
            </a:r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954054" y="114854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0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283968" y="3284984"/>
            <a:ext cx="4564391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a-IR" altLang="ko-KR" dirty="0" smtClean="0">
                <a:latin typeface="Arial" pitchFamily="34" charset="0"/>
                <a:ea typeface="맑은 고딕" pitchFamily="50" charset="-127"/>
                <a:cs typeface="B Vahid" panose="00000700000000000000" pitchFamily="2" charset="-78"/>
              </a:rPr>
              <a:t> </a:t>
            </a:r>
          </a:p>
          <a:p>
            <a:pPr algn="r"/>
            <a:endParaRPr lang="fa-IR" altLang="ko-KR" dirty="0">
              <a:latin typeface="Arial" pitchFamily="34" charset="0"/>
              <a:ea typeface="맑은 고딕" pitchFamily="50" charset="-127"/>
              <a:cs typeface="B Vahid" panose="00000700000000000000" pitchFamily="2" charset="-78"/>
            </a:endParaRPr>
          </a:p>
          <a:p>
            <a:pPr algn="r"/>
            <a:r>
              <a:rPr lang="fa-IR" altLang="ko-KR" sz="2000" b="1" dirty="0" smtClean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اسامی تهیه کنندگان: حسین بهزاد و مهران حبیبی</a:t>
            </a:r>
          </a:p>
          <a:p>
            <a:pPr algn="r"/>
            <a:endParaRPr lang="fa-IR" altLang="ko-KR" sz="2000" b="1" dirty="0">
              <a:latin typeface="Arial" pitchFamily="34" charset="0"/>
              <a:ea typeface="맑은 고딕" pitchFamily="50" charset="-127"/>
              <a:cs typeface="B Tabassom" panose="00000400000000000000" pitchFamily="2" charset="-78"/>
            </a:endParaRPr>
          </a:p>
          <a:p>
            <a:pPr algn="r"/>
            <a:r>
              <a:rPr lang="fa-IR" altLang="ko-KR" sz="2000" b="1" dirty="0" smtClean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 واحد مربوطه: آموزش علوم ابتدایی</a:t>
            </a:r>
          </a:p>
          <a:p>
            <a:pPr algn="r"/>
            <a:endParaRPr lang="fa-IR" altLang="ko-KR" sz="2000" b="1" dirty="0" smtClean="0">
              <a:latin typeface="Arial" pitchFamily="34" charset="0"/>
              <a:ea typeface="맑은 고딕" pitchFamily="50" charset="-127"/>
              <a:cs typeface="B Tabassom" panose="00000400000000000000" pitchFamily="2" charset="-78"/>
            </a:endParaRPr>
          </a:p>
          <a:p>
            <a:pPr algn="r"/>
            <a:r>
              <a:rPr lang="fa-IR" altLang="ko-KR" sz="2000" b="1" dirty="0" smtClean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استاد مربوطه : جناب استاد گلزاد</a:t>
            </a:r>
          </a:p>
          <a:p>
            <a:pPr algn="r"/>
            <a:r>
              <a:rPr lang="fa-IR" altLang="ko-KR" sz="2000" dirty="0" smtClean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 </a:t>
            </a:r>
          </a:p>
          <a:p>
            <a:pPr algn="r"/>
            <a:r>
              <a:rPr lang="fa-IR" altLang="ko-KR" sz="2000" b="1" dirty="0" smtClean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پردیس مربوطه: آزادگان نیر </a:t>
            </a:r>
          </a:p>
          <a:p>
            <a:pPr algn="r"/>
            <a:endParaRPr lang="fa-IR" altLang="ko-KR" sz="2000" b="1" dirty="0" smtClean="0">
              <a:latin typeface="Arial" pitchFamily="34" charset="0"/>
              <a:ea typeface="맑은 고딕" pitchFamily="50" charset="-127"/>
              <a:cs typeface="B Tabassom" panose="00000400000000000000" pitchFamily="2" charset="-78"/>
            </a:endParaRPr>
          </a:p>
          <a:p>
            <a:pPr algn="r"/>
            <a:r>
              <a:rPr lang="fa-IR" altLang="ko-KR" sz="2000" b="1" dirty="0" smtClean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ترم 2 </a:t>
            </a:r>
            <a:r>
              <a:rPr lang="fa-IR" altLang="ko-KR" sz="2000" b="1" dirty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آموزش </a:t>
            </a:r>
            <a:r>
              <a:rPr lang="fa-IR" altLang="ko-KR" sz="2000" b="1" dirty="0" smtClean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ابتدایی ، سال </a:t>
            </a:r>
            <a:r>
              <a:rPr lang="fa-IR" altLang="ko-KR" sz="2000" b="1" dirty="0">
                <a:latin typeface="Arial" pitchFamily="34" charset="0"/>
                <a:ea typeface="맑은 고딕" pitchFamily="50" charset="-127"/>
                <a:cs typeface="B Tabassom" panose="00000400000000000000" pitchFamily="2" charset="-78"/>
              </a:rPr>
              <a:t>99-98</a:t>
            </a:r>
            <a:endParaRPr lang="en-US" altLang="ko-KR" sz="2000" b="1" dirty="0">
              <a:latin typeface="Arial" pitchFamily="34" charset="0"/>
              <a:ea typeface="맑은 고딕" pitchFamily="50" charset="-127"/>
              <a:cs typeface="B Tabassom" panose="00000400000000000000" pitchFamily="2" charset="-78"/>
            </a:endParaRPr>
          </a:p>
          <a:p>
            <a:pPr algn="r"/>
            <a:endParaRPr lang="fa-IR" altLang="ko-KR" b="1" dirty="0">
              <a:latin typeface="Arial" pitchFamily="34" charset="0"/>
              <a:ea typeface="맑은 고딕" pitchFamily="50" charset="-127"/>
              <a:cs typeface="B Tabassom" panose="00000400000000000000" pitchFamily="2" charset="-78"/>
            </a:endParaRPr>
          </a:p>
          <a:p>
            <a:pPr algn="r"/>
            <a:endParaRPr lang="fa-IR" altLang="ko-KR" dirty="0" smtClean="0">
              <a:latin typeface="Arial" pitchFamily="34" charset="0"/>
              <a:ea typeface="맑은 고딕" pitchFamily="50" charset="-127"/>
              <a:cs typeface="B Vahid" panose="00000700000000000000" pitchFamily="2" charset="-78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2051720" y="2132856"/>
            <a:ext cx="2736304" cy="259228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chemeClr val="tx1"/>
                </a:solidFill>
                <a:cs typeface="B Tabassom" panose="00000400000000000000" pitchFamily="2" charset="-78"/>
              </a:rPr>
              <a:t>موضوع </a:t>
            </a:r>
            <a:r>
              <a:rPr lang="fa-IR" sz="2400" b="1" dirty="0">
                <a:solidFill>
                  <a:schemeClr val="tx1"/>
                </a:solidFill>
                <a:cs typeface="B Tabassom" panose="00000400000000000000" pitchFamily="2" charset="-78"/>
              </a:rPr>
              <a:t>تحقیق</a:t>
            </a:r>
            <a:r>
              <a:rPr lang="fa-IR" sz="2400" b="1" dirty="0" smtClean="0">
                <a:solidFill>
                  <a:schemeClr val="tx1"/>
                </a:solidFill>
                <a:cs typeface="B Tabassom" panose="00000400000000000000" pitchFamily="2" charset="-78"/>
              </a:rPr>
              <a:t>:</a:t>
            </a:r>
            <a:r>
              <a:rPr lang="en-US" sz="2400" b="1" dirty="0" smtClean="0">
                <a:solidFill>
                  <a:schemeClr val="tx1"/>
                </a:solidFill>
                <a:cs typeface="B Tabassom" panose="00000400000000000000" pitchFamily="2" charset="-78"/>
              </a:rPr>
              <a:t>                  </a:t>
            </a:r>
          </a:p>
          <a:p>
            <a:pPr algn="ctr"/>
            <a:r>
              <a:rPr lang="fa-IR" sz="2400" b="1" dirty="0">
                <a:solidFill>
                  <a:schemeClr val="tx1"/>
                </a:solidFill>
                <a:cs typeface="B Tabassom" panose="00000400000000000000" pitchFamily="2" charset="-78"/>
              </a:rPr>
              <a:t>روش تدریس و تحلیل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    </a:t>
            </a:r>
            <a:r>
              <a:rPr lang="fa-IR" sz="24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علوم </a:t>
            </a:r>
            <a:r>
              <a:rPr lang="fa-IR" sz="2400" b="1" dirty="0">
                <a:solidFill>
                  <a:schemeClr val="tx1"/>
                </a:solidFill>
                <a:cs typeface="B Vahid" panose="00000700000000000000" pitchFamily="2" charset="-78"/>
              </a:rPr>
              <a:t>اول </a:t>
            </a:r>
            <a:r>
              <a:rPr lang="fa-IR" sz="24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ابتدایی</a:t>
            </a:r>
            <a:r>
              <a:rPr lang="en-US" sz="24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</a:t>
            </a:r>
            <a:r>
              <a:rPr lang="fa-IR" sz="24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(</a:t>
            </a:r>
            <a:r>
              <a:rPr lang="fa-IR" sz="2400" b="1" dirty="0">
                <a:solidFill>
                  <a:schemeClr val="tx1"/>
                </a:solidFill>
                <a:cs typeface="B Vahid" panose="00000700000000000000" pitchFamily="2" charset="-78"/>
              </a:rPr>
              <a:t>دروس4،5،6</a:t>
            </a:r>
            <a:r>
              <a:rPr lang="fa-IR" sz="24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)</a:t>
            </a:r>
            <a:endParaRPr lang="en-US" sz="2400" b="1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5350295"/>
            <a:ext cx="1723822" cy="12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954054" y="114854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56" name="Content Placeholder 55"/>
          <p:cNvSpPr>
            <a:spLocks noGrp="1"/>
          </p:cNvSpPr>
          <p:nvPr>
            <p:ph idx="10"/>
          </p:nvPr>
        </p:nvSpPr>
        <p:spPr>
          <a:xfrm>
            <a:off x="696333" y="618910"/>
            <a:ext cx="7980123" cy="6239090"/>
          </a:xfrm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ابزار و روش </a:t>
            </a:r>
            <a:r>
              <a:rPr lang="fa-IR" sz="2000" dirty="0">
                <a:solidFill>
                  <a:schemeClr val="tx1"/>
                </a:solidFill>
                <a:cs typeface="B Vahid" panose="00000700000000000000" pitchFamily="2" charset="-78"/>
              </a:rPr>
              <a:t>هاي </a:t>
            </a:r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ارزشيابي: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1)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دانش آموزان از بين عكس چند جانور دو مورد را انتخاب و از جند نظر مقايسه كند.</a:t>
            </a: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2) دانش آموزان ازبين چند تصوير موجود غير زنده وجانور را طبقه بندي مي كند و </a:t>
            </a: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دليل آن را بيان مي كنند.</a:t>
            </a: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43FBD08-8C86-4FA7-A096-4731EF9CF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15"/>
          <a:stretch/>
        </p:blipFill>
        <p:spPr>
          <a:xfrm>
            <a:off x="2267744" y="5445224"/>
            <a:ext cx="2156497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/>
          <a:stretch/>
        </p:blipFill>
        <p:spPr>
          <a:xfrm>
            <a:off x="696332" y="1484784"/>
            <a:ext cx="2291491" cy="21983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5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95898" y="620688"/>
            <a:ext cx="8201246" cy="6237312"/>
          </a:xfrm>
        </p:spPr>
        <p:txBody>
          <a:bodyPr/>
          <a:lstStyle/>
          <a:p>
            <a:pPr algn="ctr" rtl="1"/>
            <a:endParaRPr lang="fa-IR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endParaRPr lang="fa-IR" altLang="ko-KR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endParaRPr lang="fa-IR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endParaRPr lang="fa-IR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2000" dirty="0" smtClean="0">
                <a:solidFill>
                  <a:srgbClr val="FF0000"/>
                </a:solidFill>
                <a:latin typeface="Arial" pitchFamily="34" charset="0"/>
                <a:cs typeface="B Vahid" panose="00000700000000000000" pitchFamily="2" charset="-78"/>
              </a:rPr>
              <a:t>نقد و بررسی درس چهارم:</a:t>
            </a:r>
            <a:endParaRPr lang="en-US" altLang="ko-KR" sz="2000" dirty="0" smtClean="0">
              <a:solidFill>
                <a:srgbClr val="FF00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en-US" altLang="ko-KR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en-US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صفحه28</a:t>
            </a: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زیاد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بودن مربع های شگفت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انگیز</a:t>
            </a:r>
            <a:endParaRPr lang="en-US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صفحه29</a:t>
            </a:r>
            <a:endParaRPr lang="en-US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تمرین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5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:-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نا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منظم بودن رنگ لباس بچه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2-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درست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نکشیدن سایه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ها3-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بدآموزی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در نحوه درست کردن کباب(روشن کردن آتش در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پارک) 4-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نشستن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بر روی چمن و پهن کردن وسایل روی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چمن</a:t>
            </a:r>
          </a:p>
          <a:p>
            <a:pPr algn="r" rtl="1"/>
            <a:endParaRPr lang="fa-IR" altLang="ko-KR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صفحه33</a:t>
            </a: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نامفهوم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بودن سوال برای بچه ها(انگشت دست و شکل های هندسی)</a:t>
            </a:r>
          </a:p>
          <a:p>
            <a:pPr algn="r" rtl="1"/>
            <a:endParaRPr lang="ko-KR" altLang="en-US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954054" y="114854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748005" y="620688"/>
            <a:ext cx="8395995" cy="6237312"/>
          </a:xfrm>
        </p:spPr>
        <p:txBody>
          <a:bodyPr/>
          <a:lstStyle/>
          <a:p>
            <a:endParaRPr lang="en-US" altLang="ko-KR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fa-IR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B Vahid" panose="00000700000000000000" pitchFamily="2" charset="-78"/>
              </a:rPr>
              <a:t>                     : دنیای جانوران</a:t>
            </a: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7923154" y="383518"/>
            <a:ext cx="1147152" cy="1216707"/>
          </a:xfrm>
          <a:prstGeom prst="star7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          درس</a:t>
            </a:r>
          </a:p>
          <a:p>
            <a:pPr algn="ctr"/>
            <a:r>
              <a:rPr lang="fa-IR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پنجم</a:t>
            </a:r>
            <a:endParaRPr lang="en-US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1460" y="74236"/>
            <a:ext cx="796499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0"/>
              </a:spcBef>
            </a:pPr>
            <a:endParaRPr lang="fa-IR" sz="3200" b="1" dirty="0">
              <a:solidFill>
                <a:srgbClr val="C0000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3200" b="1" dirty="0">
              <a:solidFill>
                <a:srgbClr val="C0000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3200" b="1" dirty="0" smtClean="0">
              <a:solidFill>
                <a:srgbClr val="C00000"/>
              </a:solidFill>
              <a:cs typeface="B Vahid" panose="00000700000000000000" pitchFamily="2" charset="-78"/>
            </a:endParaRPr>
          </a:p>
          <a:p>
            <a:pPr lvl="0" algn="ctr" rtl="1">
              <a:spcBef>
                <a:spcPts val="0"/>
              </a:spcBef>
            </a:pPr>
            <a:endParaRPr lang="fa-IR" sz="3200" b="1" dirty="0">
              <a:solidFill>
                <a:srgbClr val="C00000"/>
              </a:solidFill>
              <a:cs typeface="B Vahid" panose="00000700000000000000" pitchFamily="2" charset="-78"/>
            </a:endParaRPr>
          </a:p>
          <a:p>
            <a:pPr lvl="0" algn="ctr" rtl="1">
              <a:spcBef>
                <a:spcPts val="0"/>
              </a:spcBef>
            </a:pPr>
            <a:endParaRPr lang="fa-IR" sz="3200" b="1" dirty="0" smtClean="0">
              <a:solidFill>
                <a:srgbClr val="C00000"/>
              </a:solidFill>
              <a:cs typeface="B Vahid" panose="00000700000000000000" pitchFamily="2" charset="-78"/>
            </a:endParaRPr>
          </a:p>
          <a:p>
            <a:pPr lvl="0" algn="ctr" rtl="1">
              <a:spcBef>
                <a:spcPts val="0"/>
              </a:spcBef>
            </a:pPr>
            <a:r>
              <a:rPr lang="fa-IR" sz="3200" b="1" dirty="0" smtClean="0">
                <a:solidFill>
                  <a:srgbClr val="C00000"/>
                </a:solidFill>
                <a:cs typeface="B Vahid" panose="00000700000000000000" pitchFamily="2" charset="-78"/>
              </a:rPr>
              <a:t>درس </a:t>
            </a:r>
            <a:r>
              <a:rPr lang="fa-IR" sz="3200" b="1" dirty="0">
                <a:solidFill>
                  <a:srgbClr val="C00000"/>
                </a:solidFill>
                <a:cs typeface="B Vahid" panose="00000700000000000000" pitchFamily="2" charset="-78"/>
              </a:rPr>
              <a:t>5 در یک نگاه:</a:t>
            </a:r>
          </a:p>
          <a:p>
            <a:pPr lvl="0" algn="ctr" rtl="1">
              <a:spcBef>
                <a:spcPts val="0"/>
              </a:spcBef>
            </a:pPr>
            <a:endParaRPr lang="fa-IR" sz="3200" b="1" dirty="0">
              <a:solidFill>
                <a:srgbClr val="C0000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b="1" dirty="0">
                <a:cs typeface="B Vahid" panose="00000700000000000000" pitchFamily="2" charset="-78"/>
              </a:rPr>
              <a:t>زندگي ما و همه جانوران به گياهان وابسته است. </a:t>
            </a:r>
          </a:p>
          <a:p>
            <a:pPr algn="r" rtl="1">
              <a:spcBef>
                <a:spcPts val="0"/>
              </a:spcBef>
            </a:pPr>
            <a:r>
              <a:rPr lang="fa-IR" b="1" dirty="0">
                <a:cs typeface="B Vahid" panose="00000700000000000000" pitchFamily="2" charset="-78"/>
              </a:rPr>
              <a:t>اكسيژن مصرفي، غذا و حتي داروهاي مورد نياز ما راگياهان تأمين مي كنند. بسياري از مشاغل به پرورش </a:t>
            </a:r>
            <a:r>
              <a:rPr lang="fa-IR" b="1" dirty="0" smtClean="0">
                <a:cs typeface="B Vahid" panose="00000700000000000000" pitchFamily="2" charset="-78"/>
              </a:rPr>
              <a:t>گياهان       </a:t>
            </a:r>
            <a:r>
              <a:rPr lang="fa-IR" b="1" dirty="0">
                <a:cs typeface="B Vahid" panose="00000700000000000000" pitchFamily="2" charset="-78"/>
              </a:rPr>
              <a:t>و استفاده هاي اقتصادي از آن ها مربوط است. تنوع آب و هوايي موجب شده در مناطق مختلف كشور ما گياهان </a:t>
            </a:r>
            <a:r>
              <a:rPr lang="fa-IR" b="1" dirty="0" smtClean="0">
                <a:cs typeface="B Vahid" panose="00000700000000000000" pitchFamily="2" charset="-78"/>
              </a:rPr>
              <a:t>           و </a:t>
            </a:r>
            <a:r>
              <a:rPr lang="fa-IR" b="1" dirty="0">
                <a:cs typeface="B Vahid" panose="00000700000000000000" pitchFamily="2" charset="-78"/>
              </a:rPr>
              <a:t>محصولات گياهي گوناگون در زمان هاي مختلف از سال در دسترس باشند. </a:t>
            </a:r>
          </a:p>
          <a:p>
            <a:pPr algn="r" rtl="1">
              <a:spcBef>
                <a:spcPts val="0"/>
              </a:spcBef>
            </a:pPr>
            <a:endParaRPr lang="fa-IR" b="1" dirty="0">
              <a:cs typeface="B Vahid" panose="00000700000000000000" pitchFamily="2" charset="-78"/>
            </a:endParaRPr>
          </a:p>
          <a:p>
            <a:pPr algn="r" rtl="1">
              <a:spcBef>
                <a:spcPts val="0"/>
              </a:spcBef>
            </a:pPr>
            <a:endParaRPr lang="fa-IR" b="1" dirty="0">
              <a:cs typeface="B Vahid" panose="00000700000000000000" pitchFamily="2" charset="-78"/>
            </a:endParaRPr>
          </a:p>
          <a:p>
            <a:pPr algn="r" rtl="1">
              <a:spcBef>
                <a:spcPts val="0"/>
              </a:spcBef>
            </a:pPr>
            <a:r>
              <a:rPr lang="fa-IR" b="1" dirty="0">
                <a:cs typeface="B Vahid" panose="00000700000000000000" pitchFamily="2" charset="-78"/>
              </a:rPr>
              <a:t>در اين درس دانش آموزان گياهان را در طبيعت و محيط اطراف محل زندگي خود را مشاهده مي كنند، </a:t>
            </a:r>
            <a:r>
              <a:rPr lang="fa-IR" b="1" dirty="0" smtClean="0">
                <a:cs typeface="B Vahid" panose="00000700000000000000" pitchFamily="2" charset="-78"/>
              </a:rPr>
              <a:t>                                  بااندام </a:t>
            </a:r>
            <a:r>
              <a:rPr lang="fa-IR" b="1" dirty="0">
                <a:cs typeface="B Vahid" panose="00000700000000000000" pitchFamily="2" charset="-78"/>
              </a:rPr>
              <a:t>های گياهان آشنا مي شوند، آن ها را    توصيف و مقايسه مي كنند، اندام هاي گياهان به ويژه </a:t>
            </a:r>
            <a:r>
              <a:rPr lang="fa-IR" b="1" dirty="0" smtClean="0">
                <a:cs typeface="B Vahid" panose="00000700000000000000" pitchFamily="2" charset="-78"/>
              </a:rPr>
              <a:t>بخشهاي                   </a:t>
            </a:r>
            <a:r>
              <a:rPr lang="fa-IR" b="1" dirty="0">
                <a:cs typeface="B Vahid" panose="00000700000000000000" pitchFamily="2" charset="-78"/>
              </a:rPr>
              <a:t>خوراكي راطبقه بندي مي كنند، درباره فايده هاي گياهان براي انسان و جانوران، مصرف بهينه از آ نها اطلاعات </a:t>
            </a:r>
            <a:r>
              <a:rPr lang="fa-IR" b="1" dirty="0" smtClean="0">
                <a:cs typeface="B Vahid" panose="00000700000000000000" pitchFamily="2" charset="-78"/>
              </a:rPr>
              <a:t>             جمع </a:t>
            </a:r>
            <a:r>
              <a:rPr lang="fa-IR" b="1" dirty="0">
                <a:cs typeface="B Vahid" panose="00000700000000000000" pitchFamily="2" charset="-78"/>
              </a:rPr>
              <a:t>آوري كنند، دانه لوبيا مي كارند و مراحل رشد آن را مشاهده و گزارش مي كنند.</a:t>
            </a:r>
            <a:endParaRPr lang="en-US" b="1" dirty="0">
              <a:cs typeface="B Vahid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4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762161" y="661988"/>
            <a:ext cx="7935752" cy="675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a-IR" sz="20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/>
            <a:r>
              <a:rPr lang="fa-IR" sz="2000" dirty="0" smtClean="0">
                <a:solidFill>
                  <a:srgbClr val="FF0000"/>
                </a:solidFill>
                <a:cs typeface="B Vahid" panose="00000700000000000000" pitchFamily="2" charset="-78"/>
              </a:rPr>
              <a:t>انتظارات(اهداف):</a:t>
            </a:r>
          </a:p>
          <a:p>
            <a:pPr algn="r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/>
            <a:endParaRPr lang="fa-IR" dirty="0">
              <a:cs typeface="B Vahid" panose="00000700000000000000" pitchFamily="2" charset="-78"/>
            </a:endParaRPr>
          </a:p>
          <a:p>
            <a:pPr algn="r" rtl="1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سطح 1-</a:t>
            </a:r>
            <a:r>
              <a:rPr lang="fa-IR" dirty="0"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مواردي از استفاده از آب و مكان هايي كه آب در آن جا يافت مي شود را نام ببرند و راهي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براي صرفه     جويي در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مصرف آب و حفظ سلامت آن پيشنهاد دهند</a:t>
            </a:r>
            <a:r>
              <a:rPr lang="fa-IR" sz="1800" dirty="0">
                <a:cs typeface="B Vahid" panose="00000700000000000000" pitchFamily="2" charset="-78"/>
              </a:rPr>
              <a:t>.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       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</a:t>
            </a:r>
            <a:endParaRPr lang="fa-IR" sz="1600" dirty="0">
              <a:cs typeface="B Vahid" panose="00000700000000000000" pitchFamily="2" charset="-78"/>
            </a:endParaRPr>
          </a:p>
          <a:p>
            <a:pPr algn="r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سطح 2-</a:t>
            </a:r>
            <a:r>
              <a:rPr lang="fa-IR" sz="1600" dirty="0">
                <a:cs typeface="B Vahid" panose="00000700000000000000" pitchFamily="2" charset="-78"/>
              </a:rPr>
              <a:t>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 همكاري يكديگر فهرست متنوعي از موارد استفاده از آب و مكان هايي كه در آنجا آب يافت مي شود</a:t>
            </a: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            را تهيه كرده و به برخي از مسيرهايي كه آب از محل انتقال تا محل مصرف طي مي نمايد اشاره كنند.</a:t>
            </a: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600" dirty="0">
              <a:cs typeface="B Vahid" panose="00000700000000000000" pitchFamily="2" charset="-78"/>
            </a:endParaRPr>
          </a:p>
          <a:p>
            <a:pPr algn="r"/>
            <a:r>
              <a:rPr lang="fa-IR" sz="2000" dirty="0" smtClean="0">
                <a:solidFill>
                  <a:srgbClr val="FF0000"/>
                </a:solidFill>
                <a:cs typeface="B Vahid" panose="00000700000000000000" pitchFamily="2" charset="-78"/>
              </a:rPr>
              <a:t>سطج </a:t>
            </a:r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3-</a:t>
            </a:r>
            <a:r>
              <a:rPr lang="fa-IR" dirty="0">
                <a:solidFill>
                  <a:srgbClr val="FF0000"/>
                </a:solidFill>
                <a:cs typeface="B Vahid" panose="00000700000000000000" pitchFamily="2" charset="-78"/>
              </a:rPr>
              <a:t>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همكاري يكديگر فهرست متنوعي از موارد استفاده از آب و منابعي كه اين اب از آنجا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تأمين                  مي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گردد را تهيه كرده و مسير انتقال آب در محل سكونت خود را از محل انتقال تا محل مصرف رسم نمايند.</a:t>
            </a: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            </a:t>
            </a:r>
            <a:endParaRPr lang="fa-IR" sz="1800" dirty="0">
              <a:cs typeface="B Vahid" panose="00000700000000000000" pitchFamily="2" charset="-78"/>
            </a:endParaRPr>
          </a:p>
          <a:p>
            <a:pPr algn="r"/>
            <a:endParaRPr lang="fa-IR" dirty="0" smtClean="0">
              <a:cs typeface="B Vahid" panose="00000700000000000000" pitchFamily="2" charset="-78"/>
            </a:endParaRPr>
          </a:p>
          <a:p>
            <a:pPr algn="r"/>
            <a:endParaRPr lang="fa-IR" dirty="0">
              <a:cs typeface="B Vahid" panose="00000700000000000000" pitchFamily="2" charset="-78"/>
            </a:endParaRPr>
          </a:p>
          <a:p>
            <a:pPr algn="r"/>
            <a:endParaRPr lang="fa-IR" dirty="0" smtClean="0">
              <a:cs typeface="B Vahid" panose="00000700000000000000" pitchFamily="2" charset="-78"/>
            </a:endParaRPr>
          </a:p>
          <a:p>
            <a:pPr algn="r"/>
            <a:endParaRPr lang="fa-IR" dirty="0">
              <a:cs typeface="B Vahid" panose="000007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35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696334" y="618911"/>
            <a:ext cx="8000809" cy="6239090"/>
          </a:xfrm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 درس </a:t>
            </a:r>
            <a:r>
              <a:rPr lang="fa-IR" sz="1800" dirty="0">
                <a:solidFill>
                  <a:schemeClr val="tx2"/>
                </a:solidFill>
                <a:cs typeface="B Vahid" panose="00000700000000000000" pitchFamily="2" charset="-78"/>
              </a:rPr>
              <a:t>پنجم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که در مورد گیاهان است، دانش آموزان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با:</a:t>
            </a: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انواع گیاهان، اندام آنها، نحوه رشد آنها، فایده آن در زندگی انسان و .. آشنا می شوند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endParaRPr lang="fa-IR" sz="1800" dirty="0"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endParaRPr lang="fa-IR" sz="1800" dirty="0"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rgbClr val="00B050"/>
                </a:solidFill>
                <a:cs typeface="B Vahid" panose="00000700000000000000" pitchFamily="2" charset="-78"/>
              </a:rPr>
              <a:t> </a:t>
            </a:r>
            <a:r>
              <a:rPr lang="fa-IR" sz="2000" dirty="0" smtClean="0">
                <a:solidFill>
                  <a:srgbClr val="00B050"/>
                </a:solidFill>
                <a:cs typeface="B Vahid" panose="00000700000000000000" pitchFamily="2" charset="-78"/>
              </a:rPr>
              <a:t>نکات ریز  تدریسی :</a:t>
            </a:r>
          </a:p>
          <a:p>
            <a:pPr algn="r" rtl="1"/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از دانش آموزان بخواهید دانه های لوبیا و …. را در  خاک بکارند و مراحل رشد آنها را گزارش دهند.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لیستی از چگونگی رشد گیاه، مراحل رشد، اندام گیاه و … تهیه کرده و در کلاس درس بیان کند.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 آخر توضیح دهد که وجود گیاه در زندگی انسان چه فوایدی دارد.</a:t>
            </a:r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3"/>
          <a:stretch/>
        </p:blipFill>
        <p:spPr>
          <a:xfrm>
            <a:off x="1259632" y="2924944"/>
            <a:ext cx="3235250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621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711459" y="618910"/>
            <a:ext cx="8179327" cy="6239090"/>
          </a:xfrm>
        </p:spPr>
        <p:txBody>
          <a:bodyPr/>
          <a:lstStyle/>
          <a:p>
            <a:pPr algn="r" rtl="1"/>
            <a:endParaRPr lang="fa-IR" altLang="ko-KR" sz="16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6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دانه هاي لوبيا در محل مرطوب جوانه مي زنند .دانه هاي لوبيا معمولاً رشد سريعي دارند </a:t>
            </a:r>
            <a:endParaRPr lang="fa-IR" altLang="ko-KR" sz="20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      و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براي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مشاهده جوانه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زدن و رشد يك گياه مناسب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اند.</a:t>
            </a: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endParaRPr lang="fa-IR" altLang="ko-KR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براي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آن كه گياه لوبيا دانه بدهد بايد درفصل مناسب محل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و در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زير آفتاب</a:t>
            </a: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      (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مثلاً در باغچه ي حياط مدرسه) رويانده شود.</a:t>
            </a:r>
            <a:endParaRPr lang="ko-KR" altLang="en-US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1" y="5426687"/>
            <a:ext cx="2263483" cy="1220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941">
            <a:off x="1044049" y="3878662"/>
            <a:ext cx="1410089" cy="1301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205166"/>
            <a:ext cx="1173597" cy="977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376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598955" y="618910"/>
            <a:ext cx="7985685" cy="6239090"/>
          </a:xfrm>
        </p:spPr>
        <p:txBody>
          <a:bodyPr/>
          <a:lstStyle/>
          <a:p>
            <a:pPr algn="ctr" rtl="1"/>
            <a:endParaRPr lang="fa-IR" sz="2000" dirty="0" smtClean="0">
              <a:solidFill>
                <a:schemeClr val="accent1">
                  <a:lumMod val="50000"/>
                </a:schemeClr>
              </a:solidFill>
              <a:cs typeface="B Vahid" panose="00000700000000000000" pitchFamily="2" charset="-78"/>
            </a:endParaRPr>
          </a:p>
          <a:p>
            <a:pPr algn="ctr" rtl="1"/>
            <a:endParaRPr lang="fa-IR" sz="2000" dirty="0" smtClean="0">
              <a:solidFill>
                <a:schemeClr val="accent1">
                  <a:lumMod val="50000"/>
                </a:schemeClr>
              </a:solidFill>
              <a:cs typeface="B Vahid" panose="00000700000000000000" pitchFamily="2" charset="-78"/>
            </a:endParaRPr>
          </a:p>
          <a:p>
            <a:pPr algn="ctr" rtl="1"/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فیلم آموزشی درس پنجم:</a:t>
            </a:r>
          </a:p>
          <a:p>
            <a:pPr algn="ctr" rtl="1"/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&lt;دنیای گیاهان&gt;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cs typeface="B Vahid" panose="00000700000000000000" pitchFamily="2" charset="-78"/>
            </a:endParaRPr>
          </a:p>
        </p:txBody>
      </p:sp>
      <p:pic>
        <p:nvPicPr>
          <p:cNvPr id="6" name="1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224" end="688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691" y="2276872"/>
            <a:ext cx="4625334" cy="345695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5" y="5517232"/>
            <a:ext cx="1261853" cy="1070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06" y="946201"/>
            <a:ext cx="1330671" cy="13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73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05729" y="655723"/>
            <a:ext cx="8000809" cy="6196177"/>
          </a:xfrm>
        </p:spPr>
        <p:txBody>
          <a:bodyPr/>
          <a:lstStyle/>
          <a:p>
            <a:pPr algn="r" rtl="1"/>
            <a:endParaRPr lang="fa-IR" sz="1200" dirty="0">
              <a:cs typeface="B Vahid" panose="00000700000000000000" pitchFamily="2" charset="-78"/>
            </a:endParaRPr>
          </a:p>
          <a:p>
            <a:pPr algn="r" rtl="1"/>
            <a:r>
              <a:rPr lang="fa-IR" sz="2000" b="1" dirty="0">
                <a:solidFill>
                  <a:schemeClr val="tx1"/>
                </a:solidFill>
                <a:cs typeface="B Vahid" panose="00000700000000000000" pitchFamily="2" charset="-78"/>
              </a:rPr>
              <a:t>اما بخش تدریس_</a:t>
            </a:r>
          </a:p>
          <a:p>
            <a:pPr algn="r" rtl="1"/>
            <a:endParaRPr lang="fa-IR" sz="1200" dirty="0">
              <a:cs typeface="B Vahid" panose="00000700000000000000" pitchFamily="2" charset="-78"/>
            </a:endParaRPr>
          </a:p>
          <a:p>
            <a:pPr algn="r" rtl="1"/>
            <a:endParaRPr lang="fa-IR" sz="1200" dirty="0"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مطالبی که معلم حین تدریس باید به دانش آموزان منتقل کند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: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به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همه گلهای کوتاه و بلند و درختهای بلند و کوتاه و چمن ها علف ها گیاه می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گویند</a:t>
            </a:r>
            <a:r>
              <a:rPr lang="en-US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</a:p>
          <a:p>
            <a:pPr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گیاهان قسمت های مختلفی دارند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یک گیاه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ریشه، ساقه 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برگ دارد.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rgbClr val="00B0F0"/>
                </a:solidFill>
                <a:cs typeface="B Vahid" panose="00000700000000000000" pitchFamily="2" charset="-78"/>
              </a:rPr>
              <a:t>مثلا قسمت های مختلف یک </a:t>
            </a:r>
          </a:p>
          <a:p>
            <a:pPr algn="r" rtl="1"/>
            <a:r>
              <a:rPr lang="fa-IR" sz="1800" dirty="0">
                <a:solidFill>
                  <a:srgbClr val="00B0F0"/>
                </a:solidFill>
                <a:cs typeface="B Vahid" panose="00000700000000000000" pitchFamily="2" charset="-78"/>
              </a:rPr>
              <a:t>گیاه آفتابگردان به شکل </a:t>
            </a:r>
            <a:r>
              <a:rPr lang="fa-IR" sz="1800" dirty="0" smtClean="0">
                <a:solidFill>
                  <a:srgbClr val="00B0F0"/>
                </a:solidFill>
                <a:cs typeface="B Vahid" panose="00000700000000000000" pitchFamily="2" charset="-78"/>
              </a:rPr>
              <a:t>روبروست:</a:t>
            </a:r>
            <a:endParaRPr lang="en-US" sz="1800" dirty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گیاهان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باهم فرق دارند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بعضی از گیاهان گل و میوه دارند بعضی گل و میوه ندارند.</a:t>
            </a:r>
          </a:p>
          <a:p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06490" y="3105740"/>
            <a:ext cx="2979097" cy="648072"/>
          </a:xfrm>
          <a:blipFill>
            <a:blip r:embed="rId2" cstate="print"/>
            <a:tile tx="0" ty="0" sx="100000" sy="100000" flip="none" algn="tl"/>
          </a:blip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a-IR" sz="1600" b="1" dirty="0" smtClean="0">
                <a:solidFill>
                  <a:schemeClr val="tx2">
                    <a:lumMod val="50000"/>
                  </a:schemeClr>
                </a:solidFill>
                <a:cs typeface="B Nazanin" pitchFamily="2" charset="-78"/>
              </a:rPr>
              <a:t>قسمت های مختلف یک گیاه آفتابگردان</a:t>
            </a:r>
            <a:endParaRPr lang="en-US" sz="1600" b="1" dirty="0">
              <a:solidFill>
                <a:schemeClr val="tx2">
                  <a:lumMod val="50000"/>
                </a:schemeClr>
              </a:solidFill>
              <a:cs typeface="B Nazanin" pitchFamily="2" charset="-78"/>
            </a:endParaRPr>
          </a:p>
        </p:txBody>
      </p:sp>
      <p:pic>
        <p:nvPicPr>
          <p:cNvPr id="15" name="Picture 14" descr="unit48_lesson2_fl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7" y="3796725"/>
            <a:ext cx="2088232" cy="20055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53302" y="4214724"/>
            <a:ext cx="903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 smtClean="0">
                <a:solidFill>
                  <a:srgbClr val="00B050"/>
                </a:solidFill>
                <a:cs typeface="B Vahid" panose="00000700000000000000" pitchFamily="2" charset="-78"/>
              </a:rPr>
              <a:t>برگ</a:t>
            </a:r>
            <a:endParaRPr lang="en-US" sz="1050" b="1" dirty="0">
              <a:solidFill>
                <a:srgbClr val="00B050"/>
              </a:solidFill>
              <a:cs typeface="B Vahid" panose="000007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30495" y="3771498"/>
            <a:ext cx="648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 smtClean="0">
                <a:solidFill>
                  <a:srgbClr val="FFC000"/>
                </a:solidFill>
                <a:cs typeface="B Vahid" panose="00000700000000000000" pitchFamily="2" charset="-78"/>
              </a:rPr>
              <a:t>گل</a:t>
            </a:r>
            <a:endParaRPr lang="en-US" sz="5400" b="1" dirty="0" smtClean="0">
              <a:solidFill>
                <a:srgbClr val="FFC000"/>
              </a:solidFill>
              <a:cs typeface="B Vahid" panose="000007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31899" y="4709238"/>
            <a:ext cx="761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 smtClean="0">
                <a:solidFill>
                  <a:srgbClr val="00B050"/>
                </a:solidFill>
                <a:cs typeface="B Vahid" panose="00000700000000000000" pitchFamily="2" charset="-78"/>
              </a:rPr>
              <a:t>ساقه</a:t>
            </a:r>
            <a:endParaRPr lang="en-US" sz="3200" b="1" dirty="0" smtClean="0">
              <a:solidFill>
                <a:srgbClr val="00B050"/>
              </a:solidFill>
              <a:cs typeface="B Vahid" panose="000007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11208" y="5209241"/>
            <a:ext cx="787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 smtClean="0">
                <a:solidFill>
                  <a:schemeClr val="accent2">
                    <a:lumMod val="50000"/>
                  </a:schemeClr>
                </a:solidFill>
                <a:cs typeface="B Vahid" panose="00000700000000000000" pitchFamily="2" charset="-78"/>
              </a:rPr>
              <a:t>ریشه</a:t>
            </a:r>
            <a:endParaRPr lang="en-US" sz="1200" b="1" dirty="0">
              <a:solidFill>
                <a:schemeClr val="accent2">
                  <a:lumMod val="50000"/>
                </a:schemeClr>
              </a:solidFill>
              <a:cs typeface="B Vahid" panose="00000700000000000000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865052" y="5007115"/>
            <a:ext cx="1224136" cy="202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3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748005" y="618910"/>
            <a:ext cx="7949139" cy="6122458"/>
          </a:xfrm>
        </p:spPr>
        <p:txBody>
          <a:bodyPr/>
          <a:lstStyle/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sz="2000" dirty="0" smtClean="0">
              <a:latin typeface="Arial" pitchFamily="34" charset="0"/>
              <a:cs typeface="Arial" pitchFamily="34" charset="0"/>
            </a:endParaRPr>
          </a:p>
          <a:p>
            <a:pPr algn="r" rtl="1"/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در این مرحله یعنی بعد از این که معلم گیاه را به دانش آموزان شناساند 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،</a:t>
            </a:r>
          </a:p>
          <a:p>
            <a:pPr algn="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r>
              <a:rPr lang="fa-IR" altLang="ko-KR" sz="20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میتواند فعالیت های زیر را برای دانش آموزانش در نظر بگیرد</a:t>
            </a:r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:</a:t>
            </a:r>
          </a:p>
          <a:p>
            <a:pPr algn="r" rtl="1"/>
            <a:endParaRPr lang="fa-IR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یک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سیب و یک گوجه فرنگی را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نصف کنید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بگویید درون آنها چه می بینید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؟</a:t>
            </a:r>
          </a:p>
          <a:p>
            <a:pPr algn="r" rtl="1"/>
            <a:endParaRPr lang="fa-IR" altLang="ko-KR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 محلی که شما زندگی می کنید، چه گیاهانی می رویند و از آن چه استفاده هایی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می کنند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؟</a:t>
            </a: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دانه ی لوبیا را بکارید وقتی گیاه رویید آن را به هم کلاسی هایتان نشان بدهید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846896"/>
            <a:ext cx="864096" cy="826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19" y="5366185"/>
            <a:ext cx="967135" cy="100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08" y="2576959"/>
            <a:ext cx="1454810" cy="1284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05" y="2182578"/>
            <a:ext cx="1927596" cy="1131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99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11461" y="4226082"/>
            <a:ext cx="3975338" cy="2520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30615" y="2492896"/>
            <a:ext cx="3312368" cy="7920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rgbClr val="FFFFFF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B Vahid" panose="00000700000000000000" pitchFamily="2" charset="-78"/>
              </a:rPr>
              <a:t>گیاهان رشد می کنند 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B Vahid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226082"/>
            <a:ext cx="4134596" cy="2520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50369" y="116632"/>
            <a:ext cx="9144000" cy="6858000"/>
          </a:xfrm>
        </p:spPr>
        <p:txBody>
          <a:bodyPr/>
          <a:lstStyle/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ctr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ctr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ctr"/>
            <a:endParaRPr lang="fa-IR" altLang="ko-K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1593223" y="3366623"/>
            <a:ext cx="383448" cy="3240360"/>
          </a:xfrm>
          <a:prstGeom prst="rightBrac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Alternate Process 42"/>
          <p:cNvSpPr/>
          <p:nvPr/>
        </p:nvSpPr>
        <p:spPr>
          <a:xfrm>
            <a:off x="3846109" y="5225672"/>
            <a:ext cx="1451781" cy="1354459"/>
          </a:xfrm>
          <a:prstGeom prst="flowChartAlternateProcess">
            <a:avLst/>
          </a:prstGeom>
          <a:solidFill>
            <a:srgbClr val="ED160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نقشۀ مفهومی</a:t>
            </a:r>
          </a:p>
        </p:txBody>
      </p:sp>
      <p:sp>
        <p:nvSpPr>
          <p:cNvPr id="25" name="Flowchart: Multidocument 24"/>
          <p:cNvSpPr/>
          <p:nvPr/>
        </p:nvSpPr>
        <p:spPr>
          <a:xfrm>
            <a:off x="521437" y="5918529"/>
            <a:ext cx="1084828" cy="771342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فایده     گیاهان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26" name="Flowchart: Multidocument 25"/>
          <p:cNvSpPr/>
          <p:nvPr/>
        </p:nvSpPr>
        <p:spPr>
          <a:xfrm>
            <a:off x="521437" y="5096543"/>
            <a:ext cx="1075982" cy="771342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آزمایش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29" name="Flowchart: Multidocument 28"/>
          <p:cNvSpPr/>
          <p:nvPr/>
        </p:nvSpPr>
        <p:spPr>
          <a:xfrm>
            <a:off x="521437" y="4266813"/>
            <a:ext cx="1079479" cy="771342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رشد       گیاهان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0" name="Flowchart: Multidocument 29"/>
          <p:cNvSpPr/>
          <p:nvPr/>
        </p:nvSpPr>
        <p:spPr>
          <a:xfrm>
            <a:off x="502860" y="3453957"/>
            <a:ext cx="1122638" cy="771342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گیاهان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1848247" y="4637416"/>
            <a:ext cx="823592" cy="708155"/>
          </a:xfrm>
          <a:prstGeom prst="flowChartPreparation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درس 5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Curved Connector 15"/>
          <p:cNvCxnSpPr>
            <a:stCxn id="7" idx="3"/>
            <a:endCxn id="43" idx="1"/>
          </p:cNvCxnSpPr>
          <p:nvPr/>
        </p:nvCxnSpPr>
        <p:spPr>
          <a:xfrm>
            <a:off x="2671839" y="4991494"/>
            <a:ext cx="1174270" cy="911408"/>
          </a:xfrm>
          <a:prstGeom prst="curved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43" idx="3"/>
            <a:endCxn id="208" idx="1"/>
          </p:cNvCxnSpPr>
          <p:nvPr/>
        </p:nvCxnSpPr>
        <p:spPr>
          <a:xfrm flipV="1">
            <a:off x="5297890" y="5030502"/>
            <a:ext cx="1138997" cy="872400"/>
          </a:xfrm>
          <a:prstGeom prst="curved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lowchart: Preparation 64"/>
          <p:cNvSpPr/>
          <p:nvPr/>
        </p:nvSpPr>
        <p:spPr>
          <a:xfrm>
            <a:off x="4168579" y="3919466"/>
            <a:ext cx="901084" cy="674320"/>
          </a:xfrm>
          <a:prstGeom prst="flowChartPreparation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درس4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8" name="Left Brace 67"/>
          <p:cNvSpPr/>
          <p:nvPr/>
        </p:nvSpPr>
        <p:spPr>
          <a:xfrm rot="16200000">
            <a:off x="4364788" y="1788604"/>
            <a:ext cx="528076" cy="367240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5469430" y="2243453"/>
            <a:ext cx="1916884" cy="230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V="1">
            <a:off x="7384906" y="1746452"/>
            <a:ext cx="3195" cy="497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5468022" y="1740659"/>
            <a:ext cx="0" cy="525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6429209" y="1740659"/>
            <a:ext cx="0" cy="531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5128131" y="1094808"/>
            <a:ext cx="753890" cy="649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رشد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>
            <a:off x="6427423" y="2245539"/>
            <a:ext cx="9464" cy="613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108128" y="3375199"/>
            <a:ext cx="384081" cy="3255546"/>
          </a:xfrm>
          <a:prstGeom prst="rect">
            <a:avLst/>
          </a:prstGeom>
        </p:spPr>
      </p:pic>
      <p:sp>
        <p:nvSpPr>
          <p:cNvPr id="172" name="Flowchart: Multidocument 171"/>
          <p:cNvSpPr/>
          <p:nvPr/>
        </p:nvSpPr>
        <p:spPr>
          <a:xfrm>
            <a:off x="7510239" y="5808789"/>
            <a:ext cx="1084828" cy="771342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بازی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73" name="Flowchart: Multidocument 172"/>
          <p:cNvSpPr/>
          <p:nvPr/>
        </p:nvSpPr>
        <p:spPr>
          <a:xfrm>
            <a:off x="7510239" y="4986803"/>
            <a:ext cx="1075982" cy="771342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دریا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74" name="Flowchart: Multidocument 173"/>
          <p:cNvSpPr/>
          <p:nvPr/>
        </p:nvSpPr>
        <p:spPr>
          <a:xfrm>
            <a:off x="7510239" y="4157073"/>
            <a:ext cx="1079479" cy="771342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نگهبان     آب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75" name="Flowchart: Multidocument 174"/>
          <p:cNvSpPr/>
          <p:nvPr/>
        </p:nvSpPr>
        <p:spPr>
          <a:xfrm>
            <a:off x="7539415" y="3327343"/>
            <a:ext cx="1122638" cy="771342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آب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85" name="Flowchart: Multidocument 184"/>
          <p:cNvSpPr/>
          <p:nvPr/>
        </p:nvSpPr>
        <p:spPr>
          <a:xfrm>
            <a:off x="2951541" y="2806398"/>
            <a:ext cx="1122638" cy="771342"/>
          </a:xfrm>
          <a:prstGeom prst="flowChartMultidocumen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جانوران       غیرسودمند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86" name="Flowchart: Multidocument 185"/>
          <p:cNvSpPr/>
          <p:nvPr/>
        </p:nvSpPr>
        <p:spPr>
          <a:xfrm>
            <a:off x="4135764" y="2806398"/>
            <a:ext cx="1122638" cy="771342"/>
          </a:xfrm>
          <a:prstGeom prst="flowChartMultidocumen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جانوران    مفید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87" name="Flowchart: Multidocument 186"/>
          <p:cNvSpPr/>
          <p:nvPr/>
        </p:nvSpPr>
        <p:spPr>
          <a:xfrm>
            <a:off x="5351406" y="2768710"/>
            <a:ext cx="1122638" cy="771342"/>
          </a:xfrm>
          <a:prstGeom prst="flowChartMultidocumen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جانوران</a:t>
            </a:r>
            <a:endParaRPr lang="en-US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088084" y="1096894"/>
            <a:ext cx="753890" cy="649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تغیه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7041548" y="1082898"/>
            <a:ext cx="753890" cy="649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حرکت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cxnSp>
        <p:nvCxnSpPr>
          <p:cNvPr id="193" name="Straight Connector 192"/>
          <p:cNvCxnSpPr/>
          <p:nvPr/>
        </p:nvCxnSpPr>
        <p:spPr>
          <a:xfrm flipV="1">
            <a:off x="440405" y="2322360"/>
            <a:ext cx="1916884" cy="230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V="1">
            <a:off x="2357289" y="1825359"/>
            <a:ext cx="3195" cy="497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440405" y="1819566"/>
            <a:ext cx="0" cy="525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1401592" y="1819566"/>
            <a:ext cx="0" cy="531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/>
          <p:cNvSpPr/>
          <p:nvPr/>
        </p:nvSpPr>
        <p:spPr>
          <a:xfrm>
            <a:off x="100514" y="1173715"/>
            <a:ext cx="753890" cy="649558"/>
          </a:xfrm>
          <a:prstGeom prst="rect">
            <a:avLst/>
          </a:prstGeom>
          <a:solidFill>
            <a:srgbClr val="FF99F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برگ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>
            <a:off x="1401592" y="2345399"/>
            <a:ext cx="0" cy="374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/>
          <p:cNvSpPr/>
          <p:nvPr/>
        </p:nvSpPr>
        <p:spPr>
          <a:xfrm>
            <a:off x="1060467" y="1175801"/>
            <a:ext cx="753890" cy="649558"/>
          </a:xfrm>
          <a:prstGeom prst="rect">
            <a:avLst/>
          </a:prstGeom>
          <a:solidFill>
            <a:srgbClr val="FF99F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ریشه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2013931" y="1161805"/>
            <a:ext cx="753890" cy="649558"/>
          </a:xfrm>
          <a:prstGeom prst="rect">
            <a:avLst/>
          </a:prstGeom>
          <a:solidFill>
            <a:srgbClr val="FF99F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ساقه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8" name="Flowchart: Preparation 207"/>
          <p:cNvSpPr/>
          <p:nvPr/>
        </p:nvSpPr>
        <p:spPr>
          <a:xfrm>
            <a:off x="6436887" y="4676424"/>
            <a:ext cx="823592" cy="708155"/>
          </a:xfrm>
          <a:prstGeom prst="flowChartPreparati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درس 6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8" name="Straight Arrow Connector 217"/>
          <p:cNvCxnSpPr>
            <a:stCxn id="43" idx="0"/>
          </p:cNvCxnSpPr>
          <p:nvPr/>
        </p:nvCxnSpPr>
        <p:spPr>
          <a:xfrm flipV="1">
            <a:off x="4572000" y="4581128"/>
            <a:ext cx="10536" cy="644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00358" y="2731159"/>
            <a:ext cx="0" cy="7668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08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1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3" grpId="0" animBg="1"/>
      <p:bldP spid="25" grpId="0" animBg="1"/>
      <p:bldP spid="26" grpId="0" animBg="1"/>
      <p:bldP spid="29" grpId="0" animBg="1"/>
      <p:bldP spid="30" grpId="0" animBg="1"/>
      <p:bldP spid="7" grpId="0" animBg="1"/>
      <p:bldP spid="65" grpId="0" animBg="1"/>
      <p:bldP spid="68" grpId="0" animBg="1"/>
      <p:bldP spid="121" grpId="0" animBg="1"/>
      <p:bldP spid="172" grpId="0" animBg="1"/>
      <p:bldP spid="173" grpId="0" animBg="1"/>
      <p:bldP spid="174" grpId="0" animBg="1"/>
      <p:bldP spid="175" grpId="0" animBg="1"/>
      <p:bldP spid="185" grpId="0" animBg="1"/>
      <p:bldP spid="186" grpId="0" animBg="1"/>
      <p:bldP spid="187" grpId="0" animBg="1"/>
      <p:bldP spid="191" grpId="0" animBg="1"/>
      <p:bldP spid="192" grpId="0" animBg="1"/>
      <p:bldP spid="197" grpId="0" animBg="1"/>
      <p:bldP spid="199" grpId="0" animBg="1"/>
      <p:bldP spid="200" grpId="0" animBg="1"/>
      <p:bldP spid="20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696334" y="661823"/>
            <a:ext cx="8000809" cy="6196177"/>
          </a:xfrm>
        </p:spPr>
        <p:txBody>
          <a:bodyPr/>
          <a:lstStyle/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موادو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وسايل لازم:</a:t>
            </a: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زردچوبه، كلم قرمز، پوست بادنجان و چاى</a:t>
            </a: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آب رنگ بسازيد.</a:t>
            </a: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 چيزهايى مثل زردچوبه، كلم قرمز، پوست بادنجان و چاى با كمك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يك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بزرگ تر مى توانيد آب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رنگ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بسازيد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و با آن نقّاشى كنيد.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92896"/>
            <a:ext cx="3858188" cy="2096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788" y="2492896"/>
            <a:ext cx="456891" cy="20960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35558" y="812827"/>
            <a:ext cx="1661585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24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ctr"/>
            <a:r>
              <a:rPr lang="fa-IR" sz="2400" dirty="0" smtClean="0">
                <a:solidFill>
                  <a:srgbClr val="FF0000"/>
                </a:solidFill>
                <a:cs typeface="B Vahid" panose="00000700000000000000" pitchFamily="2" charset="-78"/>
              </a:rPr>
              <a:t>زنگ </a:t>
            </a:r>
            <a:r>
              <a:rPr lang="fa-IR" sz="2400" dirty="0">
                <a:solidFill>
                  <a:srgbClr val="FF0000"/>
                </a:solidFill>
                <a:cs typeface="B Vahid" panose="00000700000000000000" pitchFamily="2" charset="-78"/>
              </a:rPr>
              <a:t>آزمایش: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184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696334" y="661823"/>
            <a:ext cx="8000809" cy="6196177"/>
          </a:xfrm>
        </p:spPr>
        <p:txBody>
          <a:bodyPr/>
          <a:lstStyle/>
          <a:p>
            <a:pPr algn="r" rtl="1"/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2000" dirty="0" smtClean="0">
                <a:solidFill>
                  <a:schemeClr val="tx1"/>
                </a:solidFill>
                <a:cs typeface="B Vahid" panose="00000700000000000000" pitchFamily="2" charset="-78"/>
              </a:rPr>
              <a:t>فایده های گیاهان:</a:t>
            </a: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از گیاهان استفاده زیادی می شود مثلًا از بعضی گیاهان به جز استفاده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خوراکی(روغن) 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عطر ، عرقیات ، پنبه ، رنگ و مواد دارویی درست می شود.</a:t>
            </a: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cotton-plant-300x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7505" y="5085184"/>
            <a:ext cx="1748505" cy="1282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herb_ch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9321" y="3519902"/>
            <a:ext cx="1574376" cy="1318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Photo-Services-Botanical-300x1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9644" y="4941168"/>
            <a:ext cx="2377075" cy="1434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Copy of Vegetable-Oi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721376"/>
            <a:ext cx="2370001" cy="190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6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98698" y="1108922"/>
            <a:ext cx="3583319" cy="501733"/>
          </a:xfrm>
          <a:solidFill>
            <a:schemeClr val="accent1">
              <a:lumMod val="60000"/>
              <a:lumOff val="4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1800" b="1" dirty="0" smtClean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B Nazanin" pitchFamily="2" charset="-78"/>
              </a:rPr>
              <a:t>بیشتر غذاهای ما از گیاهان به دست می آید.</a:t>
            </a:r>
            <a:endParaRPr lang="en-US" sz="1800" b="1" dirty="0">
              <a:solidFill>
                <a:srgbClr val="C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B Nazanin" pitchFamily="2" charset="-78"/>
            </a:endParaRPr>
          </a:p>
        </p:txBody>
      </p:sp>
      <p:pic>
        <p:nvPicPr>
          <p:cNvPr id="14" name="Picture 13" descr="fruits-and-veggies-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018096"/>
            <a:ext cx="1783082" cy="1259551"/>
          </a:xfrm>
          <a:prstGeom prst="rect">
            <a:avLst/>
          </a:prstGeom>
        </p:spPr>
      </p:pic>
      <p:pic>
        <p:nvPicPr>
          <p:cNvPr id="15" name="Picture 14" descr="tumblr_m9xlq2Tu311qcl27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857" y="1856763"/>
            <a:ext cx="1802854" cy="1535214"/>
          </a:xfrm>
          <a:prstGeom prst="rect">
            <a:avLst/>
          </a:prstGeom>
        </p:spPr>
      </p:pic>
      <p:pic>
        <p:nvPicPr>
          <p:cNvPr id="16" name="Picture 15" descr="lemon_ric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5"/>
          <a:stretch>
            <a:fillRect/>
          </a:stretch>
        </p:blipFill>
        <p:spPr>
          <a:xfrm>
            <a:off x="3779912" y="1983816"/>
            <a:ext cx="1464990" cy="1123531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676791" y="4509120"/>
            <a:ext cx="2917546" cy="466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3438"/>
                </a:solidFill>
                <a:effectLst/>
                <a:uLnTx/>
                <a:uFillTx/>
                <a:latin typeface="Calibri"/>
                <a:cs typeface="B Vahid" panose="00000700000000000000" pitchFamily="2" charset="-78"/>
              </a:rPr>
              <a:t>جانوران نیز از گیاهان استفاده می کنند 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33438"/>
              </a:solidFill>
              <a:effectLst/>
              <a:uLnTx/>
              <a:uFillTx/>
              <a:latin typeface="Calibri"/>
              <a:cs typeface="B Vahid" panose="00000700000000000000" pitchFamily="2" charset="-78"/>
            </a:endParaRPr>
          </a:p>
        </p:txBody>
      </p:sp>
      <p:pic>
        <p:nvPicPr>
          <p:cNvPr id="18" name="Picture 17" descr="kj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8927" y="5435126"/>
            <a:ext cx="1631431" cy="1200133"/>
          </a:xfrm>
          <a:prstGeom prst="rect">
            <a:avLst/>
          </a:prstGeom>
        </p:spPr>
      </p:pic>
      <p:pic>
        <p:nvPicPr>
          <p:cNvPr id="19" name="Picture 18" descr="southern-masked-weaver-bird-nest-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5396058"/>
            <a:ext cx="1487041" cy="12392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13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41211" y="1484784"/>
            <a:ext cx="2298294" cy="443323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/>
            <a:r>
              <a:rPr lang="fa-IR" sz="1800" b="1" dirty="0" smtClean="0">
                <a:solidFill>
                  <a:srgbClr val="F33438"/>
                </a:solidFill>
                <a:cs typeface="B Vahid" panose="00000700000000000000" pitchFamily="2" charset="-78"/>
              </a:rPr>
              <a:t>گیاهان فایده های زیادی دارند</a:t>
            </a:r>
            <a:endParaRPr lang="en-US" sz="1800" dirty="0">
              <a:solidFill>
                <a:srgbClr val="F33438"/>
              </a:solidFill>
              <a:cs typeface="B Vahid" panose="00000700000000000000" pitchFamily="2" charset="-78"/>
            </a:endParaRPr>
          </a:p>
        </p:txBody>
      </p:sp>
      <p:pic>
        <p:nvPicPr>
          <p:cNvPr id="14" name="Picture 13" descr="lkj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1491" y="2348746"/>
            <a:ext cx="1443151" cy="1077553"/>
          </a:xfrm>
          <a:prstGeom prst="rect">
            <a:avLst/>
          </a:prstGeom>
        </p:spPr>
      </p:pic>
      <p:pic>
        <p:nvPicPr>
          <p:cNvPr id="15" name="Picture 14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8352" y="2117416"/>
            <a:ext cx="1759584" cy="13716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71600" y="3912651"/>
            <a:ext cx="777686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dirty="0" smtClean="0">
              <a:solidFill>
                <a:srgbClr val="222222"/>
              </a:solidFill>
              <a:latin typeface="IRANSans"/>
              <a:cs typeface="B Vahid" panose="00000700000000000000" pitchFamily="2" charset="-78"/>
            </a:endParaRPr>
          </a:p>
          <a:p>
            <a:pPr algn="r" rtl="1"/>
            <a:r>
              <a:rPr lang="fa-IR" sz="2000" dirty="0" smtClean="0">
                <a:solidFill>
                  <a:srgbClr val="00B050"/>
                </a:solidFill>
                <a:latin typeface="IRANSans"/>
                <a:cs typeface="B Vahid" panose="00000700000000000000" pitchFamily="2" charset="-78"/>
              </a:rPr>
              <a:t>در پایان این بخش دانش آموزان باید به سوالات زیر پاسخ دهند:</a:t>
            </a:r>
            <a:endParaRPr lang="fa-IR" sz="2000" dirty="0">
              <a:solidFill>
                <a:srgbClr val="00B050"/>
              </a:solidFill>
              <a:latin typeface="IRANSans"/>
              <a:cs typeface="B Vahid" panose="00000700000000000000" pitchFamily="2" charset="-78"/>
            </a:endParaRPr>
          </a:p>
          <a:p>
            <a:pPr algn="r" rtl="1"/>
            <a:endParaRPr lang="fa-IR" dirty="0" smtClean="0">
              <a:solidFill>
                <a:srgbClr val="222222"/>
              </a:solidFill>
              <a:latin typeface="IRANSans"/>
              <a:cs typeface="B Vahid" panose="00000700000000000000" pitchFamily="2" charset="-78"/>
            </a:endParaRPr>
          </a:p>
          <a:p>
            <a:pPr algn="r" rtl="1"/>
            <a:r>
              <a:rPr lang="fa-IR" dirty="0" smtClean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چه </a:t>
            </a:r>
            <a:r>
              <a:rPr lang="fa-IR" dirty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راههایی برای حفظ گیاهان می شناسید؟</a:t>
            </a:r>
          </a:p>
          <a:p>
            <a:pPr algn="r" rtl="1"/>
            <a:r>
              <a:rPr lang="fa-IR" dirty="0" smtClean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   گیاهان </a:t>
            </a:r>
            <a:r>
              <a:rPr lang="fa-IR" dirty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برای شاداب و سالم ماندن به خاک مناسب – نورخورشید و آب احتیاج دارند</a:t>
            </a:r>
            <a:r>
              <a:rPr lang="fa-IR" dirty="0" smtClean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.  </a:t>
            </a:r>
            <a:r>
              <a:rPr lang="fa-IR" dirty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/>
            </a:r>
            <a:br>
              <a:rPr lang="fa-IR" dirty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</a:br>
            <a:endParaRPr lang="fa-IR" dirty="0" smtClean="0">
              <a:solidFill>
                <a:srgbClr val="222222"/>
              </a:solidFill>
              <a:latin typeface="IRANSans"/>
              <a:cs typeface="B Vahid" panose="00000700000000000000" pitchFamily="2" charset="-78"/>
            </a:endParaRPr>
          </a:p>
          <a:p>
            <a:pPr algn="r" rtl="1"/>
            <a:r>
              <a:rPr lang="fa-IR" dirty="0" smtClean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اگر گیاهان نباشند چه می شود؟</a:t>
            </a:r>
          </a:p>
          <a:p>
            <a:pPr algn="r" rtl="1"/>
            <a:r>
              <a:rPr lang="fa-IR" dirty="0" smtClean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زندگی </a:t>
            </a:r>
            <a:r>
              <a:rPr lang="fa-IR" dirty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ما انسانها و حیوانات به خطر می افتد و ما و حیوانات ازبین می رویم</a:t>
            </a:r>
            <a:r>
              <a:rPr lang="fa-IR" dirty="0" smtClean="0">
                <a:solidFill>
                  <a:srgbClr val="222222"/>
                </a:solidFill>
                <a:latin typeface="IRANSans"/>
                <a:cs typeface="B Vahid" panose="00000700000000000000" pitchFamily="2" charset="-78"/>
              </a:rPr>
              <a:t>.</a:t>
            </a:r>
          </a:p>
          <a:p>
            <a:pPr algn="r" rtl="1"/>
            <a:endParaRPr lang="fa-IR" b="0" i="0" dirty="0">
              <a:solidFill>
                <a:srgbClr val="222222"/>
              </a:solidFill>
              <a:effectLst/>
              <a:latin typeface="IRANSans"/>
              <a:cs typeface="B Vahid" panose="000007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6" y="890643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000" dirty="0" smtClean="0">
                <a:solidFill>
                  <a:srgbClr val="00B050"/>
                </a:solidFill>
                <a:cs typeface="B Vahid" panose="00000700000000000000" pitchFamily="2" charset="-78"/>
              </a:rPr>
              <a:t>ارزشيابي:</a:t>
            </a:r>
          </a:p>
          <a:p>
            <a:pPr algn="r" rtl="1"/>
            <a:endParaRPr lang="fa-IR" sz="20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dirty="0">
                <a:cs typeface="B Vahid" panose="00000700000000000000" pitchFamily="2" charset="-78"/>
              </a:rPr>
              <a:t>ملاك ها و سطوح </a:t>
            </a:r>
            <a:r>
              <a:rPr lang="fa-IR" dirty="0" smtClean="0">
                <a:cs typeface="B Vahid" panose="00000700000000000000" pitchFamily="2" charset="-78"/>
              </a:rPr>
              <a:t>عملكرد:</a:t>
            </a:r>
            <a:endParaRPr lang="en-US" dirty="0">
              <a:cs typeface="B Vahid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59" y="2636912"/>
            <a:ext cx="7401185" cy="396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766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6" y="890643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endParaRPr lang="fa-IR" sz="20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endParaRPr lang="fa-IR" sz="20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dirty="0" smtClean="0">
                <a:cs typeface="B Vahid" panose="00000700000000000000" pitchFamily="2" charset="-78"/>
              </a:rPr>
              <a:t>   ادامه:                                  ملاك </a:t>
            </a:r>
            <a:r>
              <a:rPr lang="fa-IR" dirty="0">
                <a:cs typeface="B Vahid" panose="00000700000000000000" pitchFamily="2" charset="-78"/>
              </a:rPr>
              <a:t>ها و سطوح عملكرد</a:t>
            </a:r>
            <a:endParaRPr lang="en-US" dirty="0">
              <a:cs typeface="B Vahid" panose="00000700000000000000" pitchFamily="2" charset="-78"/>
            </a:endParaRPr>
          </a:p>
        </p:txBody>
      </p:sp>
      <p:cxnSp>
        <p:nvCxnSpPr>
          <p:cNvPr id="5" name="Curved Connector 4"/>
          <p:cNvCxnSpPr/>
          <p:nvPr/>
        </p:nvCxnSpPr>
        <p:spPr>
          <a:xfrm rot="10800000">
            <a:off x="7164288" y="1988840"/>
            <a:ext cx="936104" cy="1270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65740" y="5672935"/>
            <a:ext cx="8360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>
                <a:solidFill>
                  <a:srgbClr val="00B050"/>
                </a:solidFill>
                <a:latin typeface="BNazaninBold"/>
                <a:cs typeface="B Vahid" panose="00000700000000000000" pitchFamily="2" charset="-78"/>
              </a:rPr>
              <a:t>روش و ابزار ارزشيابي </a:t>
            </a:r>
            <a:r>
              <a:rPr lang="fa-IR" b="1" dirty="0" smtClean="0">
                <a:solidFill>
                  <a:srgbClr val="00B050"/>
                </a:solidFill>
                <a:latin typeface="BNazaninBold"/>
                <a:cs typeface="B Vahid" panose="00000700000000000000" pitchFamily="2" charset="-78"/>
              </a:rPr>
              <a:t>:</a:t>
            </a:r>
          </a:p>
          <a:p>
            <a:pPr algn="r" rtl="1"/>
            <a:endParaRPr lang="fa-IR" b="1" dirty="0">
              <a:solidFill>
                <a:srgbClr val="00B050"/>
              </a:solidFill>
              <a:latin typeface="BNazaninBold"/>
              <a:cs typeface="B Vahid" panose="00000700000000000000" pitchFamily="2" charset="-78"/>
            </a:endParaRPr>
          </a:p>
          <a:p>
            <a:pPr algn="r" rtl="1"/>
            <a:r>
              <a:rPr lang="fa-IR" dirty="0">
                <a:latin typeface="BNazanin"/>
                <a:cs typeface="B Vahid" panose="00000700000000000000" pitchFamily="2" charset="-78"/>
              </a:rPr>
              <a:t>استفاده از موقعيت هاي واقعي در محيط طبيعي موقعيت مناسبي براي ارزشيابي از عملكرد دانش آموزان است.</a:t>
            </a:r>
            <a:endParaRPr lang="en-US" dirty="0">
              <a:cs typeface="B Vahid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42" y="2455038"/>
            <a:ext cx="7632854" cy="237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05212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48005" y="618910"/>
            <a:ext cx="7866787" cy="6239090"/>
          </a:xfrm>
        </p:spPr>
        <p:txBody>
          <a:bodyPr/>
          <a:lstStyle/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نقد و بررسی درس پنجم</a:t>
            </a:r>
            <a:r>
              <a:rPr lang="fa-IR" sz="1800" dirty="0" smtClean="0">
                <a:cs typeface="B Vahid" panose="00000700000000000000" pitchFamily="2" charset="-78"/>
              </a:rPr>
              <a:t>:</a:t>
            </a:r>
            <a:endParaRPr lang="en-US" sz="1800" dirty="0" smtClean="0">
              <a:cs typeface="B Vahi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تم گیاهان که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مورد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علاقه دانش آموزان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است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، اگر مراحل رشد یک گیاه نشان داده شود ،خوب است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قسمتهای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یک گیاه با کشیدن گیاه وفلش نشان داده شود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بازی در قسمت صفحه ی 36 جالب است . 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قسمتهای دراختیار شما ،</a:t>
            </a:r>
            <a:r>
              <a:rPr lang="en-US" sz="18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باعث می شود که هم معلم وهم دانش آموز آزادی عمل داشته باشند وبه صور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واگرا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پیرامون درس علوم تحقیق کرده وبه کلاس ارائه دهند </a:t>
            </a:r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فعالیتهای خارج از کلاس صفحه ی 40،درس کلاس را به محیط پیرامون ربط داده وباعث یادگیری بیشتر 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می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شود . </a:t>
            </a:r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فعالیت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گروهی صفحه ی 41 باعث می شود که هم فعالیت گروهی را یاد بگیرند وهم راه بازیافت کردن را 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آموزش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ببینند.</a:t>
            </a:r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صفحه34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: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الگو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ها خیلی زیاد سخت و زمانی که دانش آموز انجام می دهد فوق العاده صفحه نا مرتب بنظر می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رسد.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صفحه36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تم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6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:- نامشخص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مکان(کتابخانه یا خانه)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2- نامنظم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پنجره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3- نامفهوم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تابلوهای دیوار</a:t>
            </a:r>
          </a:p>
          <a:p>
            <a:pPr algn="r" rtl="1"/>
            <a:r>
              <a:rPr lang="fa-IR" sz="1800" dirty="0">
                <a:cs typeface="B Vahid" panose="00000700000000000000" pitchFamily="2" charset="-78"/>
              </a:rPr>
              <a:t> </a:t>
            </a:r>
          </a:p>
          <a:p>
            <a:pPr algn="r" rtl="1"/>
            <a:endParaRPr lang="fa-IR" sz="1800" dirty="0" smtClean="0">
              <a:cs typeface="B Vahid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5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2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88600" y="587723"/>
            <a:ext cx="7949139" cy="6239090"/>
          </a:xfrm>
        </p:spPr>
        <p:txBody>
          <a:bodyPr/>
          <a:lstStyle/>
          <a:p>
            <a:pPr algn="r" rtl="1"/>
            <a:r>
              <a:rPr lang="fa-IR" sz="1800" dirty="0" smtClean="0">
                <a:cs typeface="B Vahid" panose="00000700000000000000" pitchFamily="2" charset="-78"/>
              </a:rPr>
              <a:t>                   </a:t>
            </a:r>
          </a:p>
          <a:p>
            <a:pPr lvl="0" algn="r"/>
            <a:r>
              <a:rPr lang="fa-IR" sz="1800" dirty="0">
                <a:cs typeface="B Vahid" panose="00000700000000000000" pitchFamily="2" charset="-78"/>
              </a:rPr>
              <a:t> </a:t>
            </a:r>
            <a:r>
              <a:rPr lang="fa-IR" sz="1800" dirty="0" smtClean="0">
                <a:cs typeface="B Vahid" panose="00000700000000000000" pitchFamily="2" charset="-78"/>
              </a:rPr>
              <a:t>              </a:t>
            </a:r>
            <a:r>
              <a:rPr lang="fa-IR" altLang="ko-K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B Vahid" panose="00000700000000000000" pitchFamily="2" charset="-78"/>
              </a:rPr>
              <a:t>:زمین خانه ی پرآب ما</a:t>
            </a:r>
          </a:p>
          <a:p>
            <a:pPr lvl="0" algn="r"/>
            <a:endParaRPr lang="fa-I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Vahid" panose="00000700000000000000" pitchFamily="2" charset="-78"/>
            </a:endParaRPr>
          </a:p>
          <a:p>
            <a:pPr lvl="0" algn="r"/>
            <a:endParaRPr lang="fa-IR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Vahid" panose="00000700000000000000" pitchFamily="2" charset="-78"/>
            </a:endParaRPr>
          </a:p>
          <a:p>
            <a:pPr lvl="0" algn="r"/>
            <a:endParaRPr lang="fa-IR" sz="1800" dirty="0" smtClean="0">
              <a:cs typeface="B Vahid" panose="00000700000000000000" pitchFamily="2" charset="-78"/>
            </a:endParaRPr>
          </a:p>
          <a:p>
            <a:pPr lvl="0" algn="r"/>
            <a:endParaRPr lang="fa-IR" sz="1800" dirty="0">
              <a:cs typeface="B Vahid" panose="00000700000000000000" pitchFamily="2" charset="-78"/>
            </a:endParaRPr>
          </a:p>
          <a:p>
            <a:pPr lvl="0" algn="r"/>
            <a:endParaRPr lang="fa-IR" sz="1800" dirty="0" smtClean="0">
              <a:cs typeface="B Vahid" panose="00000700000000000000" pitchFamily="2" charset="-78"/>
            </a:endParaRPr>
          </a:p>
          <a:p>
            <a:pPr lvl="0" algn="r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ازآنجايي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كه زندگي ما انسان ها و همه موجودات زنده به آب وابسته است و در حال حاضر بخش زيادي از</a:t>
            </a:r>
          </a:p>
          <a:p>
            <a:pPr lvl="0" algn="r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مردم جهان خصوصاً در كشور هاي فقير با مشكل كمبود آب روبرو مي باشند. تغيير روش هاي زندگي مردم نياز</a:t>
            </a:r>
          </a:p>
          <a:p>
            <a:pPr lvl="0" algn="r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به آب آشاميدني سالم را در كشور ما مانند بسياري از كشور هاي جهان افزايش داده است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و</a:t>
            </a:r>
          </a:p>
          <a:p>
            <a:pPr lvl="0" algn="r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از سوي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ديگر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توليدات صنعتي و روش هاي زندگي موجب آلوده شدن منابع آب شيرين شده است ضروري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است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دانش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آموزان</a:t>
            </a:r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با آب به عنوان منبع حياتي اشنا شوند و حساسيت لازم را براي استفاده بهينه از آن بدست اورند</a:t>
            </a:r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</a:p>
          <a:p>
            <a:pPr lvl="0" algn="r"/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endParaRPr lang="fa-IR" sz="1800" b="1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/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در </a:t>
            </a:r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اين </a:t>
            </a:r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درس</a:t>
            </a:r>
            <a:endParaRPr lang="fa-IR" sz="1800" b="1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/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دانش </a:t>
            </a:r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آموزان </a:t>
            </a:r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با جمع آوري اطلاعات، گفتگوي جمعي، پي خواهند برد كه در بيشتر جا هاي زمين آب به فراواني</a:t>
            </a:r>
          </a:p>
          <a:p>
            <a:pPr lvl="0" algn="r"/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يافت مي شود، همه جانداران به آب نياز دارند، آب به شكل هاي گوناگون در زمين يافت مي شود، اما </a:t>
            </a:r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همه        آبها </a:t>
            </a:r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قابل آشاميدن نيستند و به دليل محدوديت منابع آب شيرين بايد در مصرف آن صرفه جويي كرد </a:t>
            </a:r>
          </a:p>
          <a:p>
            <a:pPr lvl="0" algn="r"/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و </a:t>
            </a:r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از </a:t>
            </a:r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آلوده نمودن </a:t>
            </a:r>
            <a:r>
              <a:rPr lang="fa-IR" sz="1800" b="1" dirty="0">
                <a:solidFill>
                  <a:schemeClr val="tx1"/>
                </a:solidFill>
                <a:cs typeface="B Vahid" panose="00000700000000000000" pitchFamily="2" charset="-78"/>
              </a:rPr>
              <a:t>آب خودداري </a:t>
            </a:r>
            <a:r>
              <a:rPr lang="fa-IR" sz="1800" b="1" dirty="0" smtClean="0">
                <a:solidFill>
                  <a:schemeClr val="tx1"/>
                </a:solidFill>
                <a:cs typeface="B Vahid" panose="00000700000000000000" pitchFamily="2" charset="-78"/>
              </a:rPr>
              <a:t>نمود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7923154" y="383518"/>
            <a:ext cx="1147152" cy="1216707"/>
          </a:xfrm>
          <a:prstGeom prst="star7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          درس</a:t>
            </a:r>
          </a:p>
          <a:p>
            <a:pPr algn="ctr"/>
            <a:r>
              <a:rPr lang="fa-IR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ششم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3029" y="2420888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Bef>
                <a:spcPts val="0"/>
              </a:spcBef>
            </a:pPr>
            <a:r>
              <a:rPr lang="fa-IR" sz="2800" b="1" dirty="0" smtClean="0">
                <a:solidFill>
                  <a:srgbClr val="C00000"/>
                </a:solidFill>
                <a:cs typeface="B Vahid" panose="00000700000000000000" pitchFamily="2" charset="-78"/>
              </a:rPr>
              <a:t>درس 6 </a:t>
            </a:r>
            <a:r>
              <a:rPr lang="fa-IR" sz="2800" b="1" dirty="0">
                <a:solidFill>
                  <a:srgbClr val="C00000"/>
                </a:solidFill>
                <a:cs typeface="B Vahid" panose="00000700000000000000" pitchFamily="2" charset="-78"/>
              </a:rPr>
              <a:t>در یک نگاه: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83" y="948945"/>
            <a:ext cx="1860798" cy="130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44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lvl="0" algn="r" rtl="1"/>
            <a:endParaRPr lang="fa-IR" sz="20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just" rtl="1"/>
            <a:r>
              <a:rPr lang="fa-IR" sz="2000" dirty="0" smtClean="0">
                <a:solidFill>
                  <a:srgbClr val="FF0000"/>
                </a:solidFill>
                <a:cs typeface="B Vahid" panose="00000700000000000000" pitchFamily="2" charset="-78"/>
              </a:rPr>
              <a:t>انتظارات(اهداف):</a:t>
            </a:r>
          </a:p>
          <a:p>
            <a:pPr lvl="0" algn="r" rtl="1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just" rtl="1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سطح 1-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مواردي از استفاده از آب و مكان هايي كه آب در آن جا يافت مي شود را نام ببرند و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راهي براي</a:t>
            </a:r>
          </a:p>
          <a:p>
            <a:pPr lvl="0" algn="just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   صرفه جويي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 مصرف آب و حفظ سلامت آن پيشنهاد دهند. </a:t>
            </a:r>
          </a:p>
          <a:p>
            <a:pPr lvl="0" algn="r" rtl="1"/>
            <a:r>
              <a:rPr lang="fa-IR" sz="1800" dirty="0" smtClean="0">
                <a:solidFill>
                  <a:srgbClr val="FF0000"/>
                </a:solidFill>
                <a:cs typeface="B Vahid" panose="00000700000000000000" pitchFamily="2" charset="-78"/>
              </a:rPr>
              <a:t>                </a:t>
            </a:r>
          </a:p>
          <a:p>
            <a:pPr lvl="0" algn="r" rtl="1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سطح 2-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 همكاري يكديگر فهرست متنوعي از موارد استفاده از آب و مكان هايي كه در آنجا آب يافت مي شود</a:t>
            </a: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   را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تهيه كرده و به برخي از مسيرهايي كه آب از محل انتقال تا محل مصرف طي مي نمايد اشاره كنند.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سطج 3- 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بود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 همكاري يكديگر فهرست متنوعي از موارد استفاده از آب و منابعي كه اين اب از آنجا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تأمين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   مي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گردد را تهيه كرده و مسير انتقال آب در محل سكونت خود را از محل انتقال تا محل مصرف رسم نمايند.</a:t>
            </a:r>
            <a:endParaRPr lang="en-US" sz="1200" dirty="0">
              <a:solidFill>
                <a:schemeClr val="tx1"/>
              </a:solidFill>
            </a:endParaRP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930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41898"/>
            <a:ext cx="7985685" cy="6216102"/>
          </a:xfrm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endParaRPr lang="fa-IR" sz="1200" dirty="0"/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آب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فعال ترين ماده ي موجود در روي زمين است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اين ماده در طبيعت به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شكلهاي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مختلف و در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نقاط گوناگوني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پراكنده است.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حدود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97/2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درصد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كل آب هاي زمين در اقيانوس ها جاي دارد، كه براي مصارف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،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كشاورزي، صنعت و شرب 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مناسب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نيست.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حدود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2/15 درصد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حجم آب ها دريخچال هاي موجود در نواحي سرد قطبي جاي دارند، كه اين حجم از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آب              بزرگترين منبع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آب شيرين زمين است.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حدود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0/5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درصد از آب ها در زيرزمين و حدود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0/001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درصد در هوا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وحدود0/0001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درصد در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رودخانه ها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جاري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اند.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55314" y="1599894"/>
            <a:ext cx="145078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9932795">
            <a:off x="7444780" y="1927048"/>
            <a:ext cx="745715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اول  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55314" y="1839967"/>
            <a:ext cx="102913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3" y="1518462"/>
            <a:ext cx="1176150" cy="736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3" y="2708920"/>
            <a:ext cx="1507750" cy="114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2163911"/>
            <a:ext cx="1712165" cy="109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40" y="1162488"/>
            <a:ext cx="1313275" cy="874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793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711459" y="620688"/>
            <a:ext cx="8432541" cy="6237312"/>
          </a:xfrm>
        </p:spPr>
        <p:txBody>
          <a:bodyPr/>
          <a:lstStyle/>
          <a:p>
            <a:endParaRPr lang="en-US" altLang="ko-KR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fa-IR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B Vahid" panose="00000700000000000000" pitchFamily="2" charset="-78"/>
              </a:rPr>
              <a:t>                     : دنیای جانوران</a:t>
            </a:r>
          </a:p>
          <a:p>
            <a:pPr algn="r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6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altLang="ko-K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Vahid" panose="00000700000000000000" pitchFamily="2" charset="-78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7923154" y="383518"/>
            <a:ext cx="1147152" cy="1216707"/>
          </a:xfrm>
          <a:prstGeom prst="star7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          درس چهارم</a:t>
            </a:r>
            <a:r>
              <a:rPr lang="fa-IR" altLang="ko-KR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r>
              <a:rPr lang="fa-IR" altLang="ko-KR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4008" y="3384289"/>
            <a:ext cx="3638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C00000"/>
                </a:solidFill>
                <a:cs typeface="B Vahid" panose="00000700000000000000" pitchFamily="2" charset="-78"/>
              </a:rPr>
              <a:t>درس 4 در یک نگاه:</a:t>
            </a:r>
            <a:endParaRPr lang="en-US" sz="3200" b="1" dirty="0">
              <a:solidFill>
                <a:srgbClr val="C00000"/>
              </a:solidFill>
              <a:cs typeface="B Vahid" panose="00000700000000000000" pitchFamily="2" charset="-78"/>
            </a:endParaRPr>
          </a:p>
        </p:txBody>
      </p:sp>
      <p:sp>
        <p:nvSpPr>
          <p:cNvPr id="24" name="Right Bracket 23"/>
          <p:cNvSpPr/>
          <p:nvPr/>
        </p:nvSpPr>
        <p:spPr>
          <a:xfrm>
            <a:off x="5193419" y="896630"/>
            <a:ext cx="102358" cy="5664051"/>
          </a:xfrm>
          <a:prstGeom prst="rightBracke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cs typeface="B Vahid" panose="00000700000000000000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932" y="1278419"/>
            <a:ext cx="44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Vahid" panose="00000700000000000000" pitchFamily="2" charset="-78"/>
              </a:rPr>
              <a:t>کدام زنده هستند؟</a:t>
            </a:r>
            <a:endParaRPr lang="en-US" sz="2000" b="1" dirty="0">
              <a:cs typeface="B Vahid" panose="000007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9932" y="2086348"/>
            <a:ext cx="44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Vahid" panose="00000700000000000000" pitchFamily="2" charset="-78"/>
              </a:rPr>
              <a:t>شکل و اندازه جانوران گوناگون است</a:t>
            </a:r>
            <a:endParaRPr lang="en-US" sz="2000" b="1" dirty="0">
              <a:cs typeface="B Vahid" panose="00000700000000000000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0167" y="2889604"/>
            <a:ext cx="44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Vahid" panose="00000700000000000000" pitchFamily="2" charset="-78"/>
              </a:rPr>
              <a:t>جانوران غذا می خورند</a:t>
            </a:r>
            <a:endParaRPr lang="en-US" sz="2000" b="1" dirty="0">
              <a:cs typeface="B Vahid" panose="00000700000000000000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3815" y="3712682"/>
            <a:ext cx="44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Vahid" panose="00000700000000000000" pitchFamily="2" charset="-78"/>
              </a:rPr>
              <a:t>جانوران حرکت می کنند</a:t>
            </a:r>
            <a:endParaRPr lang="en-US" sz="2000" b="1" dirty="0">
              <a:cs typeface="B Vahid" panose="00000700000000000000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9735" y="4457328"/>
            <a:ext cx="44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Vahid" panose="00000700000000000000" pitchFamily="2" charset="-78"/>
              </a:rPr>
              <a:t>جانوران رشد می کنند</a:t>
            </a:r>
            <a:endParaRPr lang="en-US" sz="2000" b="1" dirty="0">
              <a:cs typeface="B Vahid" panose="00000700000000000000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991" y="5268587"/>
            <a:ext cx="44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Vahid" panose="00000700000000000000" pitchFamily="2" charset="-78"/>
              </a:rPr>
              <a:t>فواید جانوران</a:t>
            </a:r>
            <a:endParaRPr lang="en-US" sz="2000" b="1" dirty="0">
              <a:cs typeface="B Vahid" panose="000007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167" y="5942067"/>
            <a:ext cx="44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Vahid" panose="00000700000000000000" pitchFamily="2" charset="-78"/>
              </a:rPr>
              <a:t>مشکلاتی که جانوران برای ایجاد می کنند</a:t>
            </a:r>
            <a:endParaRPr lang="en-US" sz="2000" b="1" dirty="0">
              <a:cs typeface="B Vah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4" grpId="0" animBg="1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lvl="0" algn="r" rtl="1"/>
            <a:endParaRPr lang="fa-IR" sz="1600" dirty="0" smtClean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 smtClean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 smtClean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 smtClean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 smtClean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600" dirty="0">
              <a:solidFill>
                <a:prstClr val="black">
                  <a:lumMod val="75000"/>
                  <a:lumOff val="25000"/>
                </a:prstClr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طبيعت هيچ آبي صددرصد خالص نيست، بلكه مواد مختلفي در آن حل شده است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مقدار و نوع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مواد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حل شده در آب، كاربرد آب براي مصارف گوناگون را مشخص مي كند.</a:t>
            </a: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آب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هايي كه براي شرب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،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كشاورزي و صنعت مناس باند معمولاً آب شيرين مي نامند.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 بهاي خيلي شيرين كمتر از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100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ميلي گرم مواد مواد محلول وجود دارد. 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اين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گونه آب ها را در نقاط مختلف جهان در بطر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يهاي مخصوصي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 قيمت گران به فروش مي رسانند</a:t>
            </a:r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55314" y="1599894"/>
            <a:ext cx="145078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9932795">
            <a:off x="7444780" y="1927048"/>
            <a:ext cx="745715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دوم  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55314" y="1839967"/>
            <a:ext cx="102913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54" y="2535321"/>
            <a:ext cx="1497161" cy="965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72204"/>
            <a:ext cx="1649760" cy="1099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999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55314" y="1599894"/>
            <a:ext cx="145078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9932795">
            <a:off x="7444780" y="1927048"/>
            <a:ext cx="745715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سوم  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55314" y="1839967"/>
            <a:ext cx="102913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711458" y="641897"/>
            <a:ext cx="7985685" cy="6216103"/>
          </a:xfrm>
        </p:spPr>
        <p:txBody>
          <a:bodyPr/>
          <a:lstStyle/>
          <a:p>
            <a:endParaRPr lang="fa-IR" dirty="0">
              <a:latin typeface="BNazanin"/>
            </a:endParaRPr>
          </a:p>
          <a:p>
            <a:endParaRPr lang="fa-IR" dirty="0" smtClean="0">
              <a:latin typeface="BNazanin"/>
            </a:endParaRPr>
          </a:p>
          <a:p>
            <a:endParaRPr lang="fa-IR" dirty="0">
              <a:latin typeface="BNazanin"/>
            </a:endParaRPr>
          </a:p>
          <a:p>
            <a:endParaRPr lang="fa-IR" dirty="0" smtClean="0">
              <a:latin typeface="BNazanin"/>
            </a:endParaRPr>
          </a:p>
          <a:p>
            <a:endParaRPr lang="fa-IR" dirty="0">
              <a:latin typeface="BNazanin"/>
            </a:endParaRPr>
          </a:p>
          <a:p>
            <a:endParaRPr lang="fa-IR" dirty="0" smtClean="0">
              <a:latin typeface="BNazanin"/>
            </a:endParaRPr>
          </a:p>
          <a:p>
            <a:endParaRPr lang="fa-IR" dirty="0">
              <a:latin typeface="BNazanin"/>
            </a:endParaRPr>
          </a:p>
          <a:p>
            <a:endParaRPr lang="fa-IR" dirty="0" smtClean="0">
              <a:latin typeface="BNazanin"/>
            </a:endParaRPr>
          </a:p>
          <a:p>
            <a:endParaRPr lang="fa-IR" dirty="0" smtClean="0">
              <a:latin typeface="BNazanin"/>
            </a:endParaRPr>
          </a:p>
          <a:p>
            <a:endParaRPr lang="fa-IR" dirty="0" smtClean="0">
              <a:latin typeface="BNazanin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گذشته از تغييرات طبيعي آب،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فعالیتهاي 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آدمي نيز در اين ميان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بي تأثير 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نيست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،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مثلاً در نقاطي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كه زمين 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را براي كارهاي جاده سازي آماده مي كنيم، ميزان فرسايش را در برابر نقاط پوشيده از گياه،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تا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2000 بار شديدتر مي سازيم اما از آن مهم تر، تخليه فاضلابها به درون رودها و درياچه هاست كه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با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افزايش جمعيت مقدار فاضلابها هم چنان رو به فزوني است. </a:t>
            </a:r>
          </a:p>
          <a:p>
            <a:pPr algn="r" rtl="1"/>
            <a:endParaRPr lang="fa-IR" sz="1800" dirty="0" smtClean="0">
              <a:solidFill>
                <a:schemeClr val="tx1"/>
              </a:solidFill>
              <a:latin typeface="BNazanin"/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latin typeface="BNazanin"/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اقيانوس ها پر از آب اند اما بيش تر نياز ما به آب شيرين است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.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 گياهاني كه در كشاورزي مورد استفاده ما هستند با كمك آب دريا رشد نمي كنند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و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اين آب براي آبياري مناسب نيست. 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دانشمندان پيش بيني مي كنند كه در آينده ي نزديك منابع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آب شيرين 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موجود جوابگوي نيازهاي جمعيت دنيا نخواهد بود، بنابراين در كشورهايي كه در كنار دريا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قرار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دارند و دچار كم آبي هستند، امكان شيرين كردن آب </a:t>
            </a:r>
            <a:r>
              <a:rPr lang="fa-IR" sz="1800" dirty="0" smtClean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  دريا </a:t>
            </a:r>
            <a:r>
              <a:rPr lang="fa-IR" sz="1800" dirty="0">
                <a:solidFill>
                  <a:schemeClr val="tx1"/>
                </a:solidFill>
                <a:latin typeface="BNazanin"/>
                <a:cs typeface="B Vahid" panose="00000700000000000000" pitchFamily="2" charset="-78"/>
              </a:rPr>
              <a:t>تحت مطالعه قرار دارد.</a:t>
            </a:r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latin typeface="BNazanin"/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latin typeface="BNazanin"/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latin typeface="BNazanin"/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latin typeface="BNazanin"/>
              <a:cs typeface="B Vahid" panose="00000700000000000000" pitchFamily="2" charset="-78"/>
            </a:endParaRPr>
          </a:p>
          <a:p>
            <a:endParaRPr lang="fa-IR" dirty="0">
              <a:latin typeface="BNazani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21088"/>
            <a:ext cx="1224137" cy="81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7" y="4279249"/>
            <a:ext cx="1129630" cy="75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4" y="2192473"/>
            <a:ext cx="1463384" cy="948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60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درس </a:t>
            </a:r>
            <a:r>
              <a:rPr lang="fa-IR" sz="1800" dirty="0">
                <a:solidFill>
                  <a:schemeClr val="tx2"/>
                </a:solidFill>
                <a:cs typeface="B Vahid" panose="00000700000000000000" pitchFamily="2" charset="-78"/>
              </a:rPr>
              <a:t>ششم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که در مورد زمین خانه آبی ما است،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دانش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آموزان با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فعالیت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های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زیر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آشنا می شوند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: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آشنایی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 آب به عنوان منبع حیاطی زندگی انسان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فراوان بودن آب در جهان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وابسته بودن زندگی انسان و حیوانات مختلف به آب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وجود شکل های مختلف آب در کره زمین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آشنایی با آب آشامیدنی و غیر آشامیدنی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نحوه استفاده درست از آب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آشنایی با چرخه طبیعت و شکل گیری آب</a:t>
            </a: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71" y="1144255"/>
            <a:ext cx="878274" cy="131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5" y="3068960"/>
            <a:ext cx="1286272" cy="85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56992"/>
            <a:ext cx="1303783" cy="141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201036"/>
            <a:ext cx="2256983" cy="1215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08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60271" y="618910"/>
            <a:ext cx="8036873" cy="6239090"/>
          </a:xfrm>
        </p:spPr>
        <p:txBody>
          <a:bodyPr/>
          <a:lstStyle/>
          <a:p>
            <a:pPr lvl="0" algn="r" rtl="1"/>
            <a:r>
              <a:rPr lang="fa-IR" sz="2000" dirty="0" smtClean="0">
                <a:solidFill>
                  <a:srgbClr val="00B050"/>
                </a:solidFill>
                <a:cs typeface="B Vahid" panose="00000700000000000000" pitchFamily="2" charset="-78"/>
              </a:rPr>
              <a:t>نکات </a:t>
            </a:r>
            <a:r>
              <a:rPr lang="fa-IR" sz="2000" dirty="0">
                <a:solidFill>
                  <a:srgbClr val="00B050"/>
                </a:solidFill>
                <a:cs typeface="B Vahid" panose="00000700000000000000" pitchFamily="2" charset="-78"/>
              </a:rPr>
              <a:t>ریز  </a:t>
            </a:r>
            <a:r>
              <a:rPr lang="fa-IR" sz="2000" dirty="0" smtClean="0">
                <a:solidFill>
                  <a:srgbClr val="00B050"/>
                </a:solidFill>
                <a:cs typeface="B Vahid" panose="00000700000000000000" pitchFamily="2" charset="-78"/>
              </a:rPr>
              <a:t>تدریسی: </a:t>
            </a:r>
          </a:p>
          <a:p>
            <a:pPr lvl="0" algn="r" rtl="1"/>
            <a:r>
              <a:rPr lang="fa-IR" sz="1800" dirty="0" smtClean="0">
                <a:solidFill>
                  <a:srgbClr val="00B050"/>
                </a:solidFill>
                <a:cs typeface="B Vahid" panose="00000700000000000000" pitchFamily="2" charset="-78"/>
              </a:rPr>
              <a:t> </a:t>
            </a:r>
          </a:p>
          <a:p>
            <a:pPr lvl="0" algn="r" rtl="1"/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1- از طریق ماکت ها و تصاویر مختلف و جذاب نحوه پیدایش آب و چرخه طبیعت را به دانش آموزان آموزش دهید            </a:t>
            </a: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2-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از آنها بخواهید در خانه این ماکت را تهیه کنند تا کامل مراحل آن را یاد بگیرند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3- در مورد نحوه مصرف صحیح آب توضیح داده و سوال های مرتبط بپرسید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lvl="0" indent="-285750" algn="r" rtl="1">
              <a:buFont typeface="Wingdings" panose="05000000000000000000" pitchFamily="2" charset="2"/>
              <a:buChar char="Ø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اینگه چگونه دست و صورت خود را می شویید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؟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lvl="0" indent="-285750" algn="r" rtl="1">
              <a:buFont typeface="Wingdings" panose="05000000000000000000" pitchFamily="2" charset="2"/>
              <a:buChar char="Ø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یا هنگام مسواک زدن شیر آب را باز می گذارید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؟</a:t>
            </a: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4- ازآنها بخواهید به والدین خود طریقه مصرف درست آب را بعد از آموزش در کلاس بیان کنند و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مراقب</a:t>
            </a: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مصرف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بی رویه اب در خانه باشند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5-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مقدار آبی در ظرفی ریخته و از آنها این سوال را بپرسید که با این مقدار آب چه کاری می توانید انجام دهید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در واقع با این سوال آنها را در مورد نحوه مصرف درست آب، به فکر وا می دارید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6- برای آشنایی دانش آموزان با اشکال مختلف آب می توانید یک تکه یخ به کلاس آورده و از دانش آموزان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بخواهید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آن را لمس کنند.</a:t>
            </a:r>
          </a:p>
          <a:p>
            <a:pPr lvl="0" algn="r" rtl="1"/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377648"/>
            <a:ext cx="399187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37312"/>
            <a:ext cx="726611" cy="43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4" b="25986"/>
          <a:stretch/>
        </p:blipFill>
        <p:spPr>
          <a:xfrm>
            <a:off x="1337738" y="3356993"/>
            <a:ext cx="1232631" cy="108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75" y="3356993"/>
            <a:ext cx="1736601" cy="116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63" y="2419110"/>
            <a:ext cx="784202" cy="6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38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algn="ctr" rtl="1"/>
            <a:endParaRPr lang="fa-IR" sz="2000" dirty="0" smtClean="0">
              <a:solidFill>
                <a:schemeClr val="accent1">
                  <a:lumMod val="50000"/>
                </a:schemeClr>
              </a:solidFill>
              <a:cs typeface="B Vahid" panose="00000700000000000000" pitchFamily="2" charset="-78"/>
            </a:endParaRPr>
          </a:p>
          <a:p>
            <a:pPr algn="ctr" rtl="1"/>
            <a:endParaRPr lang="fa-IR" sz="2000" dirty="0" smtClean="0">
              <a:solidFill>
                <a:schemeClr val="accent5">
                  <a:lumMod val="50000"/>
                </a:schemeClr>
              </a:solidFill>
              <a:cs typeface="B Vahid" panose="00000700000000000000" pitchFamily="2" charset="-78"/>
            </a:endParaRPr>
          </a:p>
          <a:p>
            <a:pPr algn="ctr" rtl="1"/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فیلم آموز</a:t>
            </a:r>
            <a:r>
              <a:rPr lang="fa-IR" sz="2000" dirty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شی درس </a:t>
            </a:r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ششم</a:t>
            </a:r>
            <a:r>
              <a:rPr lang="fa-IR" sz="2000" dirty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:</a:t>
            </a:r>
            <a:endParaRPr lang="fa-IR" sz="2000" dirty="0" smtClean="0">
              <a:solidFill>
                <a:schemeClr val="accent5">
                  <a:lumMod val="50000"/>
                </a:schemeClr>
              </a:solidFill>
              <a:cs typeface="B Vahid" panose="00000700000000000000" pitchFamily="2" charset="-78"/>
            </a:endParaRPr>
          </a:p>
          <a:p>
            <a:pPr algn="ctr" rtl="1"/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&lt;زمین </a:t>
            </a:r>
            <a:r>
              <a:rPr lang="fa-IR" sz="2000" dirty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خانه ی پرآب </a:t>
            </a:r>
            <a:r>
              <a:rPr lang="fa-IR" sz="20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ما&gt;</a:t>
            </a:r>
            <a:endParaRPr lang="fa-IR" sz="2000" dirty="0">
              <a:solidFill>
                <a:schemeClr val="accent5">
                  <a:lumMod val="50000"/>
                </a:schemeClr>
              </a:solidFill>
              <a:cs typeface="B Vahid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644" end="738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2204864"/>
            <a:ext cx="4273203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805264"/>
            <a:ext cx="903446" cy="903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893129"/>
            <a:ext cx="842244" cy="84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55" y="5445224"/>
            <a:ext cx="927950" cy="9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3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20267" y="649673"/>
            <a:ext cx="2040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Bef>
                <a:spcPct val="20000"/>
              </a:spcBef>
            </a:pPr>
            <a:r>
              <a:rPr lang="fa-IR" sz="2800" dirty="0">
                <a:solidFill>
                  <a:prstClr val="black"/>
                </a:solidFill>
                <a:cs typeface="B Vahid" panose="00000700000000000000" pitchFamily="2" charset="-78"/>
              </a:rPr>
              <a:t>اما بخش تدریس_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95936" y="3789040"/>
            <a:ext cx="4496807" cy="3576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Bef>
                <a:spcPct val="20000"/>
              </a:spcBef>
            </a:pPr>
            <a:r>
              <a:rPr lang="fa-IR" sz="3200" dirty="0" smtClean="0">
                <a:solidFill>
                  <a:srgbClr val="FF0000"/>
                </a:solidFill>
                <a:cs typeface="B Vahid" panose="00000700000000000000" pitchFamily="2" charset="-78"/>
              </a:rPr>
              <a:t>آب</a:t>
            </a:r>
          </a:p>
          <a:p>
            <a:pPr lvl="0" algn="r" rtl="1">
              <a:spcBef>
                <a:spcPct val="20000"/>
              </a:spcBef>
            </a:pPr>
            <a:endParaRPr lang="fa-IR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ct val="20000"/>
              </a:spcBef>
            </a:pPr>
            <a:r>
              <a:rPr lang="fa-IR" dirty="0" smtClean="0">
                <a:solidFill>
                  <a:prstClr val="black"/>
                </a:solidFill>
                <a:cs typeface="B Vahid" panose="00000700000000000000" pitchFamily="2" charset="-78"/>
              </a:rPr>
              <a:t>مطالبی </a:t>
            </a:r>
            <a:r>
              <a:rPr lang="fa-IR" dirty="0">
                <a:solidFill>
                  <a:prstClr val="black"/>
                </a:solidFill>
                <a:cs typeface="B Vahid" panose="00000700000000000000" pitchFamily="2" charset="-78"/>
              </a:rPr>
              <a:t>که معلم حین تدریس باید به دانش آموزان منتقل کند</a:t>
            </a:r>
            <a:r>
              <a:rPr lang="fa-IR" dirty="0" smtClean="0">
                <a:solidFill>
                  <a:prstClr val="black"/>
                </a:solidFill>
                <a:cs typeface="B Vahid" panose="00000700000000000000" pitchFamily="2" charset="-78"/>
              </a:rPr>
              <a:t>:</a:t>
            </a:r>
          </a:p>
          <a:p>
            <a:pPr marL="285750" lvl="0" indent="-285750" algn="r" rtl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fa-IR" dirty="0">
                <a:solidFill>
                  <a:prstClr val="black"/>
                </a:solidFill>
                <a:cs typeface="B Vahid" panose="00000700000000000000" pitchFamily="2" charset="-78"/>
              </a:rPr>
              <a:t>آب مایه ی زندگی و حیات است</a:t>
            </a:r>
            <a:r>
              <a:rPr lang="fa-IR" dirty="0" smtClean="0">
                <a:solidFill>
                  <a:prstClr val="black"/>
                </a:solidFill>
                <a:cs typeface="B Vahid" panose="00000700000000000000" pitchFamily="2" charset="-78"/>
              </a:rPr>
              <a:t>.</a:t>
            </a:r>
            <a:endParaRPr lang="fa-IR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marL="285750" lvl="0" indent="-285750" algn="r" rtl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fa-IR" dirty="0">
                <a:solidFill>
                  <a:prstClr val="black"/>
                </a:solidFill>
                <a:cs typeface="B Vahid" panose="00000700000000000000" pitchFamily="2" charset="-78"/>
              </a:rPr>
              <a:t>اگر آب نباشد ما نمی توانیم زندگی </a:t>
            </a:r>
            <a:r>
              <a:rPr lang="fa-IR" dirty="0" smtClean="0">
                <a:solidFill>
                  <a:prstClr val="black"/>
                </a:solidFill>
                <a:cs typeface="B Vahid" panose="00000700000000000000" pitchFamily="2" charset="-78"/>
              </a:rPr>
              <a:t>کنیم.</a:t>
            </a:r>
          </a:p>
          <a:p>
            <a:pPr marL="285750" lvl="0" indent="-285750" algn="r" rtl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fa-IR" dirty="0" smtClean="0">
                <a:solidFill>
                  <a:prstClr val="black"/>
                </a:solidFill>
                <a:cs typeface="B Vahid" panose="00000700000000000000" pitchFamily="2" charset="-78"/>
              </a:rPr>
              <a:t>آب </a:t>
            </a:r>
            <a:r>
              <a:rPr lang="fa-IR" dirty="0">
                <a:solidFill>
                  <a:prstClr val="black"/>
                </a:solidFill>
                <a:cs typeface="B Vahid" panose="00000700000000000000" pitchFamily="2" charset="-78"/>
              </a:rPr>
              <a:t>در رودخانه ، دریاچه ، دریا ، آبشار ، جوی پیدا می شود</a:t>
            </a:r>
            <a:r>
              <a:rPr lang="fa-IR" dirty="0" smtClean="0">
                <a:solidFill>
                  <a:prstClr val="black"/>
                </a:solidFill>
                <a:cs typeface="B Vahid" panose="00000700000000000000" pitchFamily="2" charset="-78"/>
              </a:rPr>
              <a:t>.</a:t>
            </a:r>
          </a:p>
          <a:p>
            <a:pPr lvl="0" algn="r" rtl="1">
              <a:spcBef>
                <a:spcPct val="20000"/>
              </a:spcBef>
            </a:pPr>
            <a:endParaRPr lang="fa-IR" dirty="0" smtClean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ct val="20000"/>
              </a:spcBef>
            </a:pPr>
            <a:endParaRPr lang="fa-IR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ct val="20000"/>
              </a:spcBef>
            </a:pPr>
            <a:endParaRPr lang="fa-IR" dirty="0" smtClean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ct val="20000"/>
              </a:spcBef>
            </a:pPr>
            <a:endParaRPr lang="en-US" dirty="0">
              <a:solidFill>
                <a:prstClr val="black"/>
              </a:solidFill>
              <a:cs typeface="B Vahid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4" r="10065"/>
          <a:stretch/>
        </p:blipFill>
        <p:spPr>
          <a:xfrm>
            <a:off x="2411760" y="4725144"/>
            <a:ext cx="1041802" cy="732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44824"/>
            <a:ext cx="2132863" cy="1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74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lvl="0" algn="r" rtl="1"/>
            <a:endParaRPr lang="fa-IR" sz="2000" dirty="0" smtClean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 smtClean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 smtClean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2000" dirty="0" smtClean="0">
                <a:solidFill>
                  <a:prstClr val="black"/>
                </a:solidFill>
                <a:cs typeface="B Vahid" panose="00000700000000000000" pitchFamily="2" charset="-78"/>
              </a:rPr>
              <a:t>پرسش </a:t>
            </a:r>
            <a:r>
              <a:rPr lang="fa-IR" sz="2000" dirty="0">
                <a:solidFill>
                  <a:prstClr val="black"/>
                </a:solidFill>
                <a:cs typeface="B Vahid" panose="00000700000000000000" pitchFamily="2" charset="-78"/>
              </a:rPr>
              <a:t>و پاسخ</a:t>
            </a:r>
            <a:r>
              <a:rPr lang="fa-IR" sz="2000" dirty="0" smtClean="0">
                <a:solidFill>
                  <a:prstClr val="black"/>
                </a:solidFill>
                <a:cs typeface="B Vahid" panose="00000700000000000000" pitchFamily="2" charset="-78"/>
              </a:rPr>
              <a:t>:</a:t>
            </a:r>
          </a:p>
          <a:p>
            <a:pPr lvl="0" algn="r" rtl="1"/>
            <a:endParaRPr lang="fa-IR" sz="20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20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>
                <a:solidFill>
                  <a:srgbClr val="00B050"/>
                </a:solidFill>
                <a:cs typeface="B Vahid" panose="00000700000000000000" pitchFamily="2" charset="-78"/>
              </a:rPr>
              <a:t>از آب چه استفاده هایی می کنیم؟</a:t>
            </a:r>
          </a:p>
          <a:p>
            <a:pPr lvl="0" algn="r" rtl="1"/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از آب برای پختن غذا ، حمام کردن ، رتمیزی خوردن و نظافت ، آب دادن به درختها و</a:t>
            </a:r>
          </a:p>
          <a:p>
            <a:pPr lvl="0" algn="r" rtl="1"/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گلها و چمن ها و شستن لباسها و دادن به جانوران و گیاهان استفاده می شود.</a:t>
            </a:r>
          </a:p>
          <a:p>
            <a:pPr lvl="0" algn="r" rtl="1"/>
            <a:endParaRPr lang="fa-IR" sz="18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>
                <a:solidFill>
                  <a:srgbClr val="00B050"/>
                </a:solidFill>
                <a:cs typeface="B Vahid" panose="00000700000000000000" pitchFamily="2" charset="-78"/>
              </a:rPr>
              <a:t>اگر روزی آب لوله کشی قطع شود ، چه مشکلاتی برای ما به وجود می آید؟</a:t>
            </a:r>
            <a:endParaRPr lang="fa-IR" sz="18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-نمی توانیم غذا بخوریم ، حمام نمی توانیم کنیم ، به درختها نمی توانیم آب بدهیم ،</a:t>
            </a:r>
          </a:p>
          <a:p>
            <a:pPr lvl="0" algn="r" rtl="1"/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جانوران از بین می روند . کره زمین مانند یک توپ گرد است که بیشتر کره زمین را آب فرا گرفته است.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34" y="2842212"/>
            <a:ext cx="1140718" cy="117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72" y="4272982"/>
            <a:ext cx="1633364" cy="135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1" y="5805264"/>
            <a:ext cx="1001386" cy="961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8114"/>
            <a:ext cx="1135182" cy="102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56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2996952"/>
            <a:ext cx="803700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dirty="0" smtClean="0">
              <a:cs typeface="B Vahid" panose="00000700000000000000" pitchFamily="2" charset="-78"/>
            </a:endParaRPr>
          </a:p>
          <a:p>
            <a:pPr algn="r" rtl="1"/>
            <a:endParaRPr lang="fa-IR" dirty="0" smtClean="0">
              <a:cs typeface="B Vahid" panose="00000700000000000000" pitchFamily="2" charset="-78"/>
            </a:endParaRPr>
          </a:p>
          <a:p>
            <a:pPr algn="r" rtl="1"/>
            <a:r>
              <a:rPr lang="fa-IR" sz="2000" dirty="0" smtClean="0">
                <a:cs typeface="B Vahid" panose="00000700000000000000" pitchFamily="2" charset="-78"/>
              </a:rPr>
              <a:t>ادامه پرسش و پاسخ:</a:t>
            </a:r>
          </a:p>
          <a:p>
            <a:pPr algn="r" rtl="1"/>
            <a:endParaRPr lang="fa-IR" sz="2000" dirty="0" smtClean="0">
              <a:cs typeface="B Vahid" panose="00000700000000000000" pitchFamily="2" charset="-78"/>
            </a:endParaRPr>
          </a:p>
          <a:p>
            <a:pPr algn="r" rtl="1"/>
            <a:endParaRPr lang="fa-IR" sz="2000" dirty="0">
              <a:cs typeface="B Vahid" panose="00000700000000000000" pitchFamily="2" charset="-78"/>
            </a:endParaRPr>
          </a:p>
          <a:p>
            <a:pPr algn="r" rtl="1"/>
            <a:endParaRPr lang="fa-IR" dirty="0" smtClean="0">
              <a:cs typeface="B Vahid" panose="00000700000000000000" pitchFamily="2" charset="-78"/>
            </a:endParaRPr>
          </a:p>
          <a:p>
            <a:pPr algn="r" rtl="1"/>
            <a:r>
              <a:rPr lang="fa-IR" dirty="0">
                <a:solidFill>
                  <a:srgbClr val="00B050"/>
                </a:solidFill>
                <a:cs typeface="B Vahid" panose="00000700000000000000" pitchFamily="2" charset="-78"/>
              </a:rPr>
              <a:t>آب روی زمین </a:t>
            </a:r>
            <a:r>
              <a:rPr lang="fa-IR" dirty="0" smtClean="0">
                <a:solidFill>
                  <a:srgbClr val="00B050"/>
                </a:solidFill>
                <a:cs typeface="B Vahid" panose="00000700000000000000" pitchFamily="2" charset="-78"/>
              </a:rPr>
              <a:t>به چه </a:t>
            </a:r>
            <a:r>
              <a:rPr lang="fa-IR" dirty="0">
                <a:solidFill>
                  <a:srgbClr val="00B050"/>
                </a:solidFill>
                <a:cs typeface="B Vahid" panose="00000700000000000000" pitchFamily="2" charset="-78"/>
              </a:rPr>
              <a:t>شکل </a:t>
            </a:r>
            <a:r>
              <a:rPr lang="fa-IR" dirty="0" smtClean="0">
                <a:solidFill>
                  <a:srgbClr val="00B050"/>
                </a:solidFill>
                <a:cs typeface="B Vahid" panose="00000700000000000000" pitchFamily="2" charset="-78"/>
              </a:rPr>
              <a:t>هایی و در کجاها وجود دارد؟</a:t>
            </a:r>
            <a:endParaRPr lang="fa-IR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dirty="0">
                <a:cs typeface="B Vahid" panose="00000700000000000000" pitchFamily="2" charset="-78"/>
              </a:rPr>
              <a:t>مثل دریاچه ها – دریاها – رودخانه ها – اقیانوسها – چشمه ها و غیره</a:t>
            </a:r>
          </a:p>
          <a:p>
            <a:pPr algn="r" rtl="1"/>
            <a:endParaRPr lang="fa-IR" dirty="0">
              <a:cs typeface="B Vahid" panose="00000700000000000000" pitchFamily="2" charset="-78"/>
            </a:endParaRPr>
          </a:p>
          <a:p>
            <a:pPr algn="r" rtl="1"/>
            <a:r>
              <a:rPr lang="fa-IR" dirty="0">
                <a:solidFill>
                  <a:srgbClr val="00B050"/>
                </a:solidFill>
                <a:cs typeface="B Vahid" panose="00000700000000000000" pitchFamily="2" charset="-78"/>
              </a:rPr>
              <a:t>آیا در بدن ما ، جانوران و گیاهان هم آب وجود دارد؟ </a:t>
            </a:r>
            <a:r>
              <a:rPr lang="fa-IR" dirty="0">
                <a:cs typeface="B Vahid" panose="00000700000000000000" pitchFamily="2" charset="-78"/>
              </a:rPr>
              <a:t>بله</a:t>
            </a:r>
          </a:p>
          <a:p>
            <a:pPr algn="r" rtl="1"/>
            <a:endParaRPr lang="fa-IR" dirty="0">
              <a:cs typeface="B Vahid" panose="00000700000000000000" pitchFamily="2" charset="-78"/>
            </a:endParaRPr>
          </a:p>
          <a:p>
            <a:pPr algn="r" rtl="1"/>
            <a:r>
              <a:rPr lang="fa-IR" dirty="0">
                <a:solidFill>
                  <a:srgbClr val="00B050"/>
                </a:solidFill>
                <a:cs typeface="B Vahid" panose="00000700000000000000" pitchFamily="2" charset="-78"/>
              </a:rPr>
              <a:t>چه جانورانی را می شناسید که در آب زندگی می کنند؟ </a:t>
            </a:r>
            <a:r>
              <a:rPr lang="fa-IR" dirty="0" smtClean="0">
                <a:cs typeface="B Vahid" panose="00000700000000000000" pitchFamily="2" charset="-78"/>
              </a:rPr>
              <a:t>ماهی ، دلفین ، نهنگ ، مرجان آبی ، اسب دریایی</a:t>
            </a:r>
          </a:p>
          <a:p>
            <a:pPr algn="r" rtl="1"/>
            <a:endParaRPr lang="fa-IR" dirty="0">
              <a:cs typeface="B Vahid" panose="00000700000000000000" pitchFamily="2" charset="-78"/>
            </a:endParaRPr>
          </a:p>
          <a:p>
            <a:pPr algn="r" rtl="1"/>
            <a:endParaRPr lang="fa-IR" dirty="0">
              <a:cs typeface="B Vahid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34900"/>
            <a:ext cx="1883116" cy="125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1" y="2484785"/>
            <a:ext cx="1636245" cy="1024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59973"/>
            <a:ext cx="1891500" cy="1049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4" y="4569587"/>
            <a:ext cx="1262460" cy="936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69" y="3899425"/>
            <a:ext cx="1243013" cy="828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358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rgbClr val="FF0000"/>
                </a:solidFill>
                <a:cs typeface="B Vahid" panose="00000700000000000000" pitchFamily="2" charset="-78"/>
              </a:rPr>
              <a:t>بازى زير آب يا روى آب يادتان هست؟</a:t>
            </a:r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وسایلی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مانند توپ کوچک – پاک کن –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ماسه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مداد – گیره ی فلزی – خمیر –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مجسمه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یکی یکی در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ظرف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آب بیاندازید .</a:t>
            </a:r>
          </a:p>
          <a:p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ببینید کدام روی آب و کدام زیر آب می رود بعد آنها را در آورده به دو گروه طبقه بندی کنید.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چگونه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اين طبقه بندى را انجام داديد؟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چگونه مى توانيد اين وسيله ها را به سه گروه طبقه بندى كنيد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؟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rgbClr val="FF0000"/>
                </a:solidFill>
                <a:cs typeface="B Vahid" panose="00000700000000000000" pitchFamily="2" charset="-78"/>
              </a:rPr>
              <a:t>در پايان اين فعّاليت دست هاى خود را با آب و صابون بشوييد.</a:t>
            </a:r>
            <a:endParaRPr lang="en-US" sz="1800" dirty="0">
              <a:solidFill>
                <a:srgbClr val="FF0000"/>
              </a:solidFill>
              <a:cs typeface="B Vahid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35558" y="812827"/>
            <a:ext cx="1661585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24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ctr"/>
            <a:r>
              <a:rPr lang="fa-IR" sz="2400" dirty="0" smtClean="0">
                <a:solidFill>
                  <a:srgbClr val="FF0000"/>
                </a:solidFill>
                <a:cs typeface="B Vahid" panose="00000700000000000000" pitchFamily="2" charset="-78"/>
              </a:rPr>
              <a:t>زنگ بازی:</a:t>
            </a:r>
            <a:endParaRPr lang="fa-IR" sz="24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ctr"/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0629" r="8014"/>
          <a:stretch/>
        </p:blipFill>
        <p:spPr>
          <a:xfrm>
            <a:off x="660271" y="2579345"/>
            <a:ext cx="4369608" cy="1744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808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899592" y="412046"/>
            <a:ext cx="7985684" cy="6216103"/>
          </a:xfrm>
        </p:spPr>
        <p:txBody>
          <a:bodyPr/>
          <a:lstStyle/>
          <a:p>
            <a:pPr lvl="0" algn="r" rtl="1">
              <a:spcBef>
                <a:spcPts val="0"/>
              </a:spcBef>
            </a:pPr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algn="r" rtl="1">
              <a:spcBef>
                <a:spcPts val="0"/>
              </a:spcBef>
            </a:pPr>
            <a:r>
              <a:rPr lang="fa-IR" sz="2400" dirty="0">
                <a:solidFill>
                  <a:srgbClr val="FF0000"/>
                </a:solidFill>
                <a:cs typeface="B Vahid" panose="00000700000000000000" pitchFamily="2" charset="-78"/>
              </a:rPr>
              <a:t>نگهبان آب</a:t>
            </a: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 smtClean="0">
              <a:solidFill>
                <a:srgbClr val="00B050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800" dirty="0" smtClean="0">
                <a:solidFill>
                  <a:srgbClr val="00B050"/>
                </a:solidFill>
                <a:cs typeface="B Vahid" panose="00000700000000000000" pitchFamily="2" charset="-78"/>
              </a:rPr>
              <a:t>چرا </a:t>
            </a:r>
            <a:r>
              <a:rPr lang="fa-IR" sz="1800" dirty="0">
                <a:solidFill>
                  <a:srgbClr val="00B050"/>
                </a:solidFill>
                <a:cs typeface="B Vahid" panose="00000700000000000000" pitchFamily="2" charset="-78"/>
              </a:rPr>
              <a:t>باید در مصرف آب صرفه جویی در مصرف آب می شناسید؟</a:t>
            </a: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شیرآب را محکم ببندیم و اگر شیر آب خراب است آنرا تعمیر کنیم.</a:t>
            </a:r>
          </a:p>
          <a:p>
            <a:pPr lvl="0" algn="r" rtl="1">
              <a:spcBef>
                <a:spcPts val="0"/>
              </a:spcBef>
            </a:pPr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برای مسواک زدن می توانیم از یک لیوان آب استفاده کنیم.</a:t>
            </a: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800" dirty="0">
                <a:solidFill>
                  <a:srgbClr val="00B050"/>
                </a:solidFill>
                <a:cs typeface="B Vahid" panose="00000700000000000000" pitchFamily="2" charset="-78"/>
              </a:rPr>
              <a:t>چگونه می توانید از هدر رفتن آب جلوگیری کنید؟</a:t>
            </a:r>
          </a:p>
          <a:p>
            <a:pPr lvl="0" algn="r" rtl="1">
              <a:spcBef>
                <a:spcPts val="0"/>
              </a:spcBef>
            </a:pPr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مثالً ازآب شهری برای شستن ماشین یا حیاط استفاده نکنیم.</a:t>
            </a: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endParaRPr lang="fa-IR" sz="18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fa-IR" sz="1800" dirty="0">
                <a:solidFill>
                  <a:srgbClr val="00B050"/>
                </a:solidFill>
                <a:cs typeface="B Vahid" panose="00000700000000000000" pitchFamily="2" charset="-78"/>
              </a:rPr>
              <a:t>چه چیزهایی آب را آلوده می کند؟ </a:t>
            </a:r>
            <a:r>
              <a:rPr lang="fa-IR" sz="1800" dirty="0">
                <a:solidFill>
                  <a:prstClr val="black"/>
                </a:solidFill>
                <a:cs typeface="B Vahid" panose="00000700000000000000" pitchFamily="2" charset="-78"/>
              </a:rPr>
              <a:t>زباله – وارد شدن فاضالب به آبها</a:t>
            </a:r>
            <a:endParaRPr lang="en-US" sz="1800" dirty="0">
              <a:solidFill>
                <a:prstClr val="black"/>
              </a:solidFill>
              <a:cs typeface="B Vahid" panose="00000700000000000000" pitchFamily="2" charset="-78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0625"/>
          <a:stretch/>
        </p:blipFill>
        <p:spPr>
          <a:xfrm rot="10800000" flipH="1" flipV="1">
            <a:off x="1954054" y="3131944"/>
            <a:ext cx="1512168" cy="103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1264453" cy="11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77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711459" y="620688"/>
            <a:ext cx="8432541" cy="6237312"/>
          </a:xfrm>
        </p:spPr>
        <p:txBody>
          <a:bodyPr/>
          <a:lstStyle/>
          <a:p>
            <a:endParaRPr lang="en-US" altLang="ko-KR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fa-IR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B Vahid" panose="00000700000000000000" pitchFamily="2" charset="-78"/>
              </a:rPr>
              <a:t>                     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انتظارات(اهداف</a:t>
            </a:r>
            <a:r>
              <a:rPr lang="fa-IR" sz="2000" dirty="0" smtClean="0">
                <a:solidFill>
                  <a:srgbClr val="FF0000"/>
                </a:solidFill>
                <a:cs typeface="B Vahid" panose="00000700000000000000" pitchFamily="2" charset="-78"/>
              </a:rPr>
              <a:t>):</a:t>
            </a:r>
          </a:p>
          <a:p>
            <a:pPr algn="r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سطح 1-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600" dirty="0" smtClean="0">
                <a:solidFill>
                  <a:schemeClr val="tx1"/>
                </a:solidFill>
                <a:cs typeface="B Vahid" panose="00000700000000000000" pitchFamily="2" charset="-78"/>
              </a:rPr>
              <a:t> 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دانش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آموزان ويژگي رشد، حركت و غذا خوردن و برخي از تفاوت هاي ظاهري يك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جانور  محيط اطراف </a:t>
            </a:r>
          </a:p>
          <a:p>
            <a:pPr algn="r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 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خود را بيان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كنند.  </a:t>
            </a:r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6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سطح </a:t>
            </a:r>
            <a:r>
              <a:rPr lang="fa-IR" sz="2000" dirty="0" smtClean="0">
                <a:solidFill>
                  <a:srgbClr val="FF0000"/>
                </a:solidFill>
                <a:cs typeface="B Vahid" panose="00000700000000000000" pitchFamily="2" charset="-78"/>
              </a:rPr>
              <a:t>2-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600" dirty="0" smtClean="0">
                <a:solidFill>
                  <a:schemeClr val="tx1"/>
                </a:solidFill>
                <a:cs typeface="B Vahid" panose="00000700000000000000" pitchFamily="2" charset="-78"/>
              </a:rPr>
              <a:t> 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دانش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آموزان در فهرستي سه ويژگي اصلي دو يا چند جانور مقايسه مي كند و به اين ترتيب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گوناگوني    </a:t>
            </a:r>
          </a:p>
          <a:p>
            <a:pPr algn="r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    جانوران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نشان دهد.</a:t>
            </a:r>
          </a:p>
          <a:p>
            <a:pPr algn="r"/>
            <a:r>
              <a:rPr lang="fa-IR" sz="16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</a:p>
          <a:p>
            <a:pPr algn="r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r>
              <a:rPr lang="fa-IR" sz="2000" dirty="0" smtClean="0">
                <a:solidFill>
                  <a:srgbClr val="FF0000"/>
                </a:solidFill>
                <a:cs typeface="B Vahid" panose="00000700000000000000" pitchFamily="2" charset="-78"/>
              </a:rPr>
              <a:t>سطج </a:t>
            </a:r>
            <a:r>
              <a:rPr lang="fa-IR" sz="2000" dirty="0">
                <a:solidFill>
                  <a:srgbClr val="FF0000"/>
                </a:solidFill>
                <a:cs typeface="B Vahid" panose="00000700000000000000" pitchFamily="2" charset="-78"/>
              </a:rPr>
              <a:t>3-</a:t>
            </a:r>
            <a:r>
              <a:rPr lang="fa-IR" sz="16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600" dirty="0" smtClean="0">
                <a:solidFill>
                  <a:schemeClr val="tx1"/>
                </a:solidFill>
                <a:cs typeface="B Vahid" panose="00000700000000000000" pitchFamily="2" charset="-78"/>
              </a:rPr>
              <a:t> 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دانش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آموزان جانوران را با توجه به تفاو تها و شباه تهاي آن ها طبقه بندي كرده و در اين طبقه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بندي </a:t>
            </a:r>
          </a:p>
          <a:p>
            <a:pPr algn="r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              به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گوناگوني هم توجه كنند.</a:t>
            </a:r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6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6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/>
            <a:endParaRPr lang="fa-IR" altLang="ko-K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Vahid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20" y="781450"/>
            <a:ext cx="1629454" cy="226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43" y="1132586"/>
            <a:ext cx="1539588" cy="104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93"/>
          <a:stretch/>
        </p:blipFill>
        <p:spPr>
          <a:xfrm>
            <a:off x="3284180" y="1124744"/>
            <a:ext cx="1366551" cy="1440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Rectangle 11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5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41897"/>
            <a:ext cx="7985684" cy="6216103"/>
          </a:xfrm>
        </p:spPr>
        <p:txBody>
          <a:bodyPr/>
          <a:lstStyle/>
          <a:p>
            <a:pPr algn="r" rtl="1"/>
            <a:endParaRPr lang="fa-IR" sz="24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 rtl="1"/>
            <a:endParaRPr lang="fa-IR" sz="24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 rtl="1"/>
            <a:endParaRPr lang="fa-IR" sz="24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 rtl="1"/>
            <a:endParaRPr lang="fa-IR" sz="24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srgbClr val="FF0000"/>
                </a:solidFill>
                <a:cs typeface="B Vahid" panose="00000700000000000000" pitchFamily="2" charset="-78"/>
              </a:rPr>
              <a:t>دریا:</a:t>
            </a:r>
          </a:p>
          <a:p>
            <a:pPr algn="r" rtl="1"/>
            <a:endParaRPr lang="fa-IR" sz="18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آب بسیار که محیط وسیعی را فراگیرد و به اقیانوس راه دارد را دریاگویند.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2800" dirty="0" smtClean="0">
                <a:solidFill>
                  <a:srgbClr val="FF0000"/>
                </a:solidFill>
                <a:cs typeface="B Vahid" panose="00000700000000000000" pitchFamily="2" charset="-78"/>
              </a:rPr>
              <a:t>فواید دریا:</a:t>
            </a:r>
            <a:endParaRPr lang="fa-IR" sz="28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1- مواد غذایی مثل ماهی ها و میگوها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2-حمل و نقل از طریق دریا بوسیله ی کشتی های غول پیکر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3-استخراج نفت و گاز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4-شنا 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5- قایقرانی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6-غواصی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و...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6" y="2507307"/>
            <a:ext cx="1777341" cy="111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27" y="1434032"/>
            <a:ext cx="1611487" cy="107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3560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بديهي است دانش آموز بايد احساس كند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كه شما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به تلاش وي در انجام فعاليت ها بدون توجه به حاصل كار وي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نيز 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اهميت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ميدهيد بنابراین لازم است که ارزشیابی صورت گیرد. </a:t>
            </a:r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 </a:t>
            </a:r>
            <a:r>
              <a:rPr lang="fa-IR" sz="1600" dirty="0" smtClean="0">
                <a:solidFill>
                  <a:srgbClr val="ED1605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rgbClr val="ED1605"/>
                </a:solidFill>
                <a:cs typeface="B Vahid" panose="00000700000000000000" pitchFamily="2" charset="-78"/>
              </a:rPr>
              <a:t>ملاك ها و سطوح عملكرد</a:t>
            </a:r>
            <a:r>
              <a:rPr lang="fa-IR" sz="1800" dirty="0" smtClean="0">
                <a:solidFill>
                  <a:srgbClr val="ED1605"/>
                </a:solidFill>
                <a:cs typeface="B Vahid" panose="00000700000000000000" pitchFamily="2" charset="-78"/>
              </a:rPr>
              <a:t>:</a:t>
            </a:r>
            <a:endParaRPr lang="fa-IR" dirty="0" smtClean="0">
              <a:solidFill>
                <a:srgbClr val="ED1605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rgbClr val="ED1605"/>
              </a:solidFill>
              <a:cs typeface="B Vahid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89" y="1772816"/>
            <a:ext cx="8157155" cy="4871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17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lvl="0"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نقد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و بررسی درس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ششم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: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در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تم 6 زمین خانه پر آب ما.جمع آوری اطلاعات باعث می شود که بصورت متنوع اطلاعات راجمع آوری کنند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صفحه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ی 45باعث تقویت انشا وداستان سازی در دانش آموزان می شود . 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نگهبان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آب شدن در صفحه ی 46 باعث می شود که یاد بگیرد که چگونه آب را هدر ندهد. 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صفحه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ی 47 دانش آموز را نسبت به نگهداری از آب مسئولیت پذیر می کند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اگر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جمله ای به صورت اینکه اگر آب نبود چه می شد، قرارداده شود باعث می شود که درس ما </a:t>
            </a:r>
            <a:endParaRPr lang="en-US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بیشتر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بادرس ملی ارتباط پیدا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کند.</a:t>
            </a:r>
          </a:p>
          <a:p>
            <a:pPr lvl="0"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lvl="0" algn="r" rtl="1"/>
            <a:endParaRPr lang="en-US" sz="1800" dirty="0">
              <a:solidFill>
                <a:schemeClr val="tx1"/>
              </a:solidFill>
              <a:cs typeface="B Vahid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1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rgbClr val="00B0F0"/>
                </a:solidFill>
                <a:cs typeface="B Vahid" panose="00000700000000000000" pitchFamily="2" charset="-78"/>
              </a:rPr>
              <a:t>ادامه نقد و بررسی </a:t>
            </a:r>
            <a:r>
              <a:rPr lang="fa-IR" sz="1800" dirty="0">
                <a:solidFill>
                  <a:srgbClr val="00B0F0"/>
                </a:solidFill>
                <a:cs typeface="B Vahid" panose="00000700000000000000" pitchFamily="2" charset="-78"/>
              </a:rPr>
              <a:t>درس ششم</a:t>
            </a:r>
            <a:r>
              <a:rPr lang="fa-IR" sz="1800" dirty="0" smtClean="0">
                <a:solidFill>
                  <a:srgbClr val="00B0F0"/>
                </a:solidFill>
                <a:cs typeface="B Vahid" panose="00000700000000000000" pitchFamily="2" charset="-78"/>
              </a:rPr>
              <a:t>:</a:t>
            </a:r>
          </a:p>
          <a:p>
            <a:pPr algn="r" rtl="1"/>
            <a:endParaRPr lang="fa-IR" sz="1800" dirty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صفحه41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1- نامفهوم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هدف از این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صفحه   2- نامشخص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مکان به دلیل نداشتن زمینه خیابان و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...   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3- نشستن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راننده پشت فرمان هنگام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پنچرگیری   4- نگه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داشتن تاکسی در وسط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خیابان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5- مشخص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نبودن محل ایستادن اتوبوس در کنار یا وسط خیابان</a:t>
            </a: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 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صفحه42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تم7:   1- نامنظم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رنگ شلوار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پسر   2- سن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وتعداد شمع ها مشخص نیست(تم قبل مدرسه می رفتند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)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3- نداشتن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عینک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مادر   4- عوض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شدن شکل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مادر   5- آویزان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نبودن بادکنک ها به جایی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6- نامشخص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تابلو یا پنجره ها</a:t>
            </a:r>
          </a:p>
          <a:p>
            <a:pPr algn="r" rtl="1"/>
            <a:endParaRPr lang="en-US" sz="1800" dirty="0">
              <a:solidFill>
                <a:srgbClr val="00B0F0"/>
              </a:solidFill>
              <a:cs typeface="B Vahid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8136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11459" y="618910"/>
            <a:ext cx="7985685" cy="6239090"/>
          </a:xfrm>
        </p:spPr>
        <p:txBody>
          <a:bodyPr/>
          <a:lstStyle/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rgbClr val="00B0F0"/>
                </a:solidFill>
                <a:cs typeface="B Vahid" panose="00000700000000000000" pitchFamily="2" charset="-78"/>
              </a:rPr>
              <a:t>ادامه نقد و بررسی </a:t>
            </a:r>
            <a:r>
              <a:rPr lang="fa-IR" sz="1800" dirty="0">
                <a:solidFill>
                  <a:srgbClr val="00B0F0"/>
                </a:solidFill>
                <a:cs typeface="B Vahid" panose="00000700000000000000" pitchFamily="2" charset="-78"/>
              </a:rPr>
              <a:t>درس ششم</a:t>
            </a:r>
            <a:r>
              <a:rPr lang="fa-IR" sz="1800" dirty="0" smtClean="0">
                <a:solidFill>
                  <a:srgbClr val="00B0F0"/>
                </a:solidFill>
                <a:cs typeface="B Vahid" panose="00000700000000000000" pitchFamily="2" charset="-78"/>
              </a:rPr>
              <a:t>:</a:t>
            </a: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صفحه44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1- نامشخص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تکه های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کیک   2- تعدا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زیاد مربع های شگفت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انگیز   3- الگویابی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زیاداست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4- تعدادرنگها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زیاد و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متفاوت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صفحه45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1- تعداد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زیاد تصویرها در یک صفحه و همین طور در صفحه 47،   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2- کم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بودن سطر برای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تمرین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عدد 1و2 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– اعدادی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که باید در زیر این صفحه تکرار شود میتواند بیشتر باشد و در ضمن با قلم درشت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نباشد.</a:t>
            </a:r>
          </a:p>
          <a:p>
            <a:pPr algn="r" rtl="1"/>
            <a:endParaRPr lang="fa-IR" sz="1800" dirty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صفحه46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مثل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صفحات قبل و همین طور صفحات بعدی زیاد بودن الگوهای شطرنجی و زیاد بودن مربع های شگفت انگیز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و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دو مجهوله بودن آن ها،باعث خسته شدن دانش آموزان و همین طور از دست دادن انگیزه برای ادامه رنگ </a:t>
            </a:r>
            <a:endParaRPr lang="fa-IR" sz="1800" dirty="0" smtClean="0">
              <a:solidFill>
                <a:schemeClr val="tx1"/>
              </a:solidFill>
              <a:cs typeface="B Vahid" panose="00000700000000000000" pitchFamily="2" charset="-78"/>
            </a:endParaRP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آمیزی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و همین طور نامنظم رنگ آمیزی کردن دانش آموزان می شود.الگویابی زیاد- تعداد رنگها زیاد و </a:t>
            </a:r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متفاوت</a:t>
            </a:r>
          </a:p>
          <a:p>
            <a:pPr algn="r" rtl="1"/>
            <a:r>
              <a:rPr lang="fa-IR" sz="1800" dirty="0" smtClean="0">
                <a:solidFill>
                  <a:schemeClr val="tx1"/>
                </a:solidFill>
                <a:cs typeface="B Vahid" panose="00000700000000000000" pitchFamily="2" charset="-78"/>
              </a:rPr>
              <a:t>-الگویابی </a:t>
            </a:r>
            <a:r>
              <a:rPr lang="fa-IR" sz="1800" dirty="0">
                <a:solidFill>
                  <a:schemeClr val="tx1"/>
                </a:solidFill>
                <a:cs typeface="B Vahid" panose="00000700000000000000" pitchFamily="2" charset="-78"/>
              </a:rPr>
              <a:t>حتما از خانه های شطرنجی بزرگ استفاده شود.</a:t>
            </a: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fa-IR" sz="1800" dirty="0" smtClean="0">
              <a:solidFill>
                <a:srgbClr val="00B0F0"/>
              </a:solidFill>
              <a:cs typeface="B Vahid" panose="00000700000000000000" pitchFamily="2" charset="-78"/>
            </a:endParaRPr>
          </a:p>
          <a:p>
            <a:pPr algn="r" rtl="1"/>
            <a:endParaRPr lang="en-US" sz="1800" dirty="0">
              <a:solidFill>
                <a:srgbClr val="00B0F0"/>
              </a:solidFill>
              <a:cs typeface="B Vahid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6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954054" y="114854"/>
            <a:ext cx="5472608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3973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95536" y="1196752"/>
            <a:ext cx="8301608" cy="5661248"/>
          </a:xfrm>
        </p:spPr>
        <p:txBody>
          <a:bodyPr/>
          <a:lstStyle/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algn="ctr" rtl="1"/>
            <a:r>
              <a:rPr lang="fa-IR" sz="3200" dirty="0" smtClean="0">
                <a:solidFill>
                  <a:schemeClr val="tx1"/>
                </a:solidFill>
                <a:cs typeface="B Vahid" panose="00000700000000000000" pitchFamily="2" charset="-78"/>
              </a:rPr>
              <a:t>خیلی ممنون از همراهیتون</a:t>
            </a: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endParaRPr lang="fa-IR" sz="1800" dirty="0" smtClean="0">
              <a:solidFill>
                <a:srgbClr val="FF0000"/>
              </a:solidFill>
              <a:cs typeface="B Vahid" panose="00000700000000000000" pitchFamily="2" charset="-78"/>
            </a:endParaRPr>
          </a:p>
          <a:p>
            <a:pPr rtl="1"/>
            <a:r>
              <a:rPr lang="fa-IR" sz="1800" dirty="0" smtClean="0">
                <a:solidFill>
                  <a:srgbClr val="FF0000"/>
                </a:solidFill>
                <a:cs typeface="B Vahid" panose="00000700000000000000" pitchFamily="2" charset="-78"/>
              </a:rPr>
              <a:t>طراحی و دیزاین : حسین بهزاد</a:t>
            </a:r>
          </a:p>
          <a:p>
            <a:pPr rtl="1"/>
            <a:r>
              <a:rPr lang="fa-IR" sz="1800" dirty="0" smtClean="0">
                <a:solidFill>
                  <a:srgbClr val="FF0000"/>
                </a:solidFill>
                <a:cs typeface="B Vahid" panose="00000700000000000000" pitchFamily="2" charset="-78"/>
              </a:rPr>
              <a:t>موفق باشید...</a:t>
            </a:r>
            <a:endParaRPr lang="en-US" sz="1800" dirty="0">
              <a:solidFill>
                <a:srgbClr val="FF0000"/>
              </a:solidFill>
              <a:cs typeface="B Vahid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12" y="352751"/>
            <a:ext cx="1463140" cy="8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36" y="4857526"/>
            <a:ext cx="2190750" cy="1895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59" y="926197"/>
            <a:ext cx="1300792" cy="891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80" y="960185"/>
            <a:ext cx="1381179" cy="77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19" y="3182283"/>
            <a:ext cx="1061057" cy="928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17" y="1628840"/>
            <a:ext cx="1394259" cy="7833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55" y="1478125"/>
            <a:ext cx="1395236" cy="9262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58" y="3182283"/>
            <a:ext cx="1074793" cy="9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44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980571" y="620688"/>
            <a:ext cx="7812868" cy="6237312"/>
          </a:xfrm>
        </p:spPr>
        <p:txBody>
          <a:bodyPr/>
          <a:lstStyle/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</a:p>
          <a:p>
            <a:pPr algn="r"/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              </a:t>
            </a:r>
            <a:endParaRPr lang="en-US" altLang="ko-K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en-US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fa-IR" altLang="ko-K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fa-IR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موجودات </a:t>
            </a:r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زنده به گرو ههاي آغازيان ساده مانند: باكتري ها و جلبك هاي ذره بيني، آغازيان پيش رفته مثل: جلبك ها سبز، گياهان، جانوران و قار چها طبقه بندي مي شوند</a:t>
            </a: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.</a:t>
            </a:r>
          </a:p>
          <a:p>
            <a:pPr algn="r"/>
            <a:endParaRPr lang="fa-IR" altLang="ko-KR" sz="18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fa-IR" altLang="ko-K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fa-IR" altLang="ko-K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بدن </a:t>
            </a:r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همه ي جانداران به جز ويروس ها از سلول ساخته شده است.</a:t>
            </a:r>
          </a:p>
          <a:p>
            <a:pPr algn="r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فقط در سلول هاي آغازيان ساده هسته ي مشخص وجود ندارد. در تمام جانداران ديگر، سلول ها هسته دارند.</a:t>
            </a:r>
          </a:p>
          <a:p>
            <a:pPr algn="r"/>
            <a:endParaRPr lang="fa-IR" altLang="ko-K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/>
            <a:endParaRPr lang="fa-IR" altLang="ko-KR" dirty="0">
              <a:latin typeface="Arial" pitchFamily="34" charset="0"/>
            </a:endParaRPr>
          </a:p>
          <a:p>
            <a:pPr algn="r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" y="5778740"/>
            <a:ext cx="896580" cy="10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12" y="5697601"/>
            <a:ext cx="1310919" cy="8781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55314" y="1599894"/>
            <a:ext cx="145078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9932795">
            <a:off x="7444780" y="1927048"/>
            <a:ext cx="745715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اول  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55314" y="1839967"/>
            <a:ext cx="102913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7" y="2491646"/>
            <a:ext cx="1373238" cy="78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9" y="4182511"/>
            <a:ext cx="1568003" cy="88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36" y="3817155"/>
            <a:ext cx="1837978" cy="1059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33" y="1854022"/>
            <a:ext cx="1113719" cy="72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007604" y="620688"/>
            <a:ext cx="7848872" cy="6237312"/>
          </a:xfrm>
        </p:spPr>
        <p:txBody>
          <a:bodyPr/>
          <a:lstStyle/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sz="2000" b="1" dirty="0" smtClean="0">
              <a:solidFill>
                <a:prstClr val="black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en-US" altLang="ko-KR" sz="1800" b="1" dirty="0" smtClean="0">
              <a:solidFill>
                <a:prstClr val="black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en-US" altLang="ko-KR" sz="1800" b="1" dirty="0">
              <a:solidFill>
                <a:prstClr val="black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1800" b="1" dirty="0" smtClean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همه </a:t>
            </a:r>
            <a:r>
              <a:rPr lang="fa-IR" altLang="ko-KR" sz="1800" b="1" dirty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ي جانداران درخاصه ي زير مشترك اند:</a:t>
            </a:r>
          </a:p>
          <a:p>
            <a:pPr algn="r" rtl="1"/>
            <a:r>
              <a:rPr lang="fa-IR" altLang="ko-KR" sz="1800" b="1" dirty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همه ي آن ها با خوردن انرژي لازم را براي حركت كردن وانجام اعمال حياتي مختلف براي كار دستگا ههاي بدن را دريافت ميكنند.</a:t>
            </a:r>
          </a:p>
          <a:p>
            <a:pPr algn="r" rtl="1"/>
            <a:r>
              <a:rPr lang="fa-IR" altLang="ko-KR" sz="1800" b="1" dirty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همگي، توانايي حركت كردن به شكل هاي مختلف را دارند و اين حركت براي تغيير دما، رطوبت، </a:t>
            </a:r>
            <a:r>
              <a:rPr lang="fa-IR" altLang="ko-KR" sz="1800" b="1" dirty="0" smtClean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كمبود</a:t>
            </a:r>
            <a:r>
              <a:rPr lang="en-US" altLang="ko-KR" sz="1800" b="1" dirty="0" smtClean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    </a:t>
            </a:r>
            <a:r>
              <a:rPr lang="fa-IR" altLang="ko-KR" sz="1800" b="1" dirty="0" smtClean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اكسيژن</a:t>
            </a:r>
            <a:r>
              <a:rPr lang="fa-IR" altLang="ko-KR" sz="1800" b="1" dirty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، ... يا به دست آوردن غذا صورت مي گيرد.</a:t>
            </a:r>
          </a:p>
          <a:p>
            <a:pPr algn="r" rtl="1"/>
            <a:endParaRPr lang="fa-IR" altLang="ko-KR" sz="1800" b="1" dirty="0">
              <a:solidFill>
                <a:prstClr val="black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1800" b="1" dirty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 با وجود شباهت هاي زياد ميان جانداران، تفاوت هايي هم در شكل بدن و نوع رفتار ميان آن ها وجود دارد. حتي اين تفاوت را در ميان اعضاي يك گونه هم مي توان يافت كه به كمك آن ها، تشخيص و شناسايي آن ها ممكن مي شود. مثلاً دو نفر انسان را كاملاً مشابه نمي توان در دنيا پيدا كرد.</a:t>
            </a:r>
          </a:p>
          <a:p>
            <a:pPr algn="r" rtl="1"/>
            <a:r>
              <a:rPr lang="fa-IR" altLang="ko-KR" sz="2000" b="1" dirty="0">
                <a:solidFill>
                  <a:prstClr val="black"/>
                </a:solidFill>
                <a:latin typeface="Arial" pitchFamily="34" charset="0"/>
                <a:cs typeface="B Vahid" panose="00000700000000000000" pitchFamily="2" charset="-78"/>
              </a:rPr>
              <a:t> </a:t>
            </a:r>
          </a:p>
          <a:p>
            <a:pPr algn="r" rtl="1"/>
            <a:endParaRPr lang="fa-IR" altLang="ko-KR" sz="2000" b="1" dirty="0" smtClean="0">
              <a:solidFill>
                <a:prstClr val="black"/>
              </a:solidFill>
              <a:latin typeface="Arial" pitchFamily="34" charset="0"/>
              <a:cs typeface="B Vahid" panose="00000700000000000000" pitchFamily="2" charset="-78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33256"/>
            <a:ext cx="1440160" cy="974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Rounded Rectangle 14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55314" y="1599894"/>
            <a:ext cx="145078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9932795">
            <a:off x="7444780" y="1927048"/>
            <a:ext cx="745715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دوم  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55314" y="1839967"/>
            <a:ext cx="102913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155">
            <a:off x="384710" y="2258071"/>
            <a:ext cx="1413536" cy="106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85" y="6021288"/>
            <a:ext cx="1219294" cy="686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51" y="1129871"/>
            <a:ext cx="1893589" cy="1420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581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971600" y="620688"/>
            <a:ext cx="7725544" cy="6237312"/>
          </a:xfrm>
        </p:spPr>
        <p:txBody>
          <a:bodyPr/>
          <a:lstStyle/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671691"/>
            <a:ext cx="78898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>
              <a:cs typeface="B Roya" panose="00000400000000000000" pitchFamily="2" charset="-78"/>
            </a:endParaRPr>
          </a:p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>
              <a:cs typeface="B Roya" panose="00000400000000000000" pitchFamily="2" charset="-78"/>
            </a:endParaRPr>
          </a:p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>
              <a:cs typeface="B Roya" panose="00000400000000000000" pitchFamily="2" charset="-78"/>
            </a:endParaRPr>
          </a:p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>
              <a:cs typeface="B Roya" panose="00000400000000000000" pitchFamily="2" charset="-78"/>
            </a:endParaRPr>
          </a:p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>
              <a:cs typeface="B Roya" panose="00000400000000000000" pitchFamily="2" charset="-78"/>
            </a:endParaRPr>
          </a:p>
          <a:p>
            <a:pPr algn="r"/>
            <a:endParaRPr lang="fa-IR" dirty="0" smtClean="0">
              <a:cs typeface="B Roya" panose="00000400000000000000" pitchFamily="2" charset="-78"/>
            </a:endParaRPr>
          </a:p>
          <a:p>
            <a:pPr algn="r"/>
            <a:r>
              <a:rPr lang="fa-IR" dirty="0" smtClean="0">
                <a:cs typeface="B Vahid" panose="00000700000000000000" pitchFamily="2" charset="-78"/>
              </a:rPr>
              <a:t>تفاوت </a:t>
            </a:r>
            <a:r>
              <a:rPr lang="fa-IR" dirty="0">
                <a:cs typeface="B Vahid" panose="00000700000000000000" pitchFamily="2" charset="-78"/>
              </a:rPr>
              <a:t>هاي جانوران به ساختمان بدن و نوع عمل آن ها مربوط مي شود:</a:t>
            </a:r>
          </a:p>
          <a:p>
            <a:pPr algn="r"/>
            <a:endParaRPr lang="fa-IR" dirty="0">
              <a:cs typeface="B Vahid" panose="00000700000000000000" pitchFamily="2" charset="-78"/>
            </a:endParaRPr>
          </a:p>
          <a:p>
            <a:pPr algn="r" rtl="1"/>
            <a:r>
              <a:rPr lang="fa-IR" dirty="0">
                <a:cs typeface="B Vahid" panose="00000700000000000000" pitchFamily="2" charset="-78"/>
              </a:rPr>
              <a:t> از لحاظ ساختماني گروه بزرگي از جانوران در داخل بدن اسكلت استخواني يا غضروفي دارند كه به آنها </a:t>
            </a:r>
            <a:r>
              <a:rPr lang="fa-IR" dirty="0" smtClean="0">
                <a:cs typeface="B Vahid" panose="00000700000000000000" pitchFamily="2" charset="-78"/>
              </a:rPr>
              <a:t>                </a:t>
            </a:r>
            <a:r>
              <a:rPr lang="fa-IR" u="sng" dirty="0" smtClean="0">
                <a:cs typeface="B Vahid" panose="00000700000000000000" pitchFamily="2" charset="-78"/>
              </a:rPr>
              <a:t>مهره </a:t>
            </a:r>
            <a:r>
              <a:rPr lang="fa-IR" u="sng" dirty="0">
                <a:cs typeface="B Vahid" panose="00000700000000000000" pitchFamily="2" charset="-78"/>
              </a:rPr>
              <a:t>دار </a:t>
            </a:r>
            <a:r>
              <a:rPr lang="fa-IR" dirty="0">
                <a:cs typeface="B Vahid" panose="00000700000000000000" pitchFamily="2" charset="-78"/>
              </a:rPr>
              <a:t>مي گويند. </a:t>
            </a:r>
            <a:endParaRPr lang="fa-IR" dirty="0" smtClean="0">
              <a:cs typeface="B Vahid" panose="00000700000000000000" pitchFamily="2" charset="-78"/>
            </a:endParaRPr>
          </a:p>
          <a:p>
            <a:pPr algn="r" rtl="1"/>
            <a:endParaRPr lang="fa-IR" dirty="0" smtClean="0">
              <a:cs typeface="B Vahid" panose="00000700000000000000" pitchFamily="2" charset="-78"/>
            </a:endParaRPr>
          </a:p>
          <a:p>
            <a:pPr algn="r" rtl="1"/>
            <a:r>
              <a:rPr lang="fa-IR" dirty="0" smtClean="0">
                <a:cs typeface="B Vahid" panose="00000700000000000000" pitchFamily="2" charset="-78"/>
              </a:rPr>
              <a:t>دليل </a:t>
            </a:r>
            <a:r>
              <a:rPr lang="fa-IR" dirty="0">
                <a:cs typeface="B Vahid" panose="00000700000000000000" pitchFamily="2" charset="-78"/>
              </a:rPr>
              <a:t>اين نوع نام گذاري در ستون مهره هاست كه بخش اصلي اسكلت داخلي را تشكيل مي دهد و استخوانهاي ديگر به آنها متصل است اسكلت، تكيه گاه ماهيچه ها و نگه دارنده ي شكل بدن و محافظت كننده اندام هاي حياتي مانند قلب، شش و مغز است</a:t>
            </a:r>
            <a:r>
              <a:rPr lang="fa-IR" dirty="0" smtClean="0">
                <a:cs typeface="B Vahid" panose="00000700000000000000" pitchFamily="2" charset="-78"/>
              </a:rPr>
              <a:t>.</a:t>
            </a:r>
            <a:endParaRPr lang="fa-IR" dirty="0" smtClean="0">
              <a:cs typeface="B Roya" panose="00000400000000000000" pitchFamily="2" charset="-78"/>
            </a:endParaRPr>
          </a:p>
          <a:p>
            <a:pPr algn="r"/>
            <a:endParaRPr lang="fa-IR" dirty="0">
              <a:cs typeface="B Ro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77084"/>
            <a:ext cx="2438264" cy="132392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80678" y="1187990"/>
            <a:ext cx="171010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55314" y="1599894"/>
            <a:ext cx="145078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9932795">
            <a:off x="7444780" y="1927048"/>
            <a:ext cx="745715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سوم  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55314" y="1839967"/>
            <a:ext cx="102913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620688"/>
            <a:ext cx="8229600" cy="6237312"/>
          </a:xfrm>
        </p:spPr>
        <p:txBody>
          <a:bodyPr/>
          <a:lstStyle/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در گروه ديگر كه </a:t>
            </a:r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بي مهره </a:t>
            </a:r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ناميده مي شوند، اسكلت داخلي وجود ندارد و در بيش تر آن ها، نوعي پوشش در</a:t>
            </a:r>
          </a:p>
          <a:p>
            <a:pPr algn="r" rtl="1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سطح بدن ديده مي شود كه همان وظايف اسكلت داخلي را انجام مي دهد. </a:t>
            </a:r>
            <a:endParaRPr lang="fa-IR" altLang="ko-KR" sz="1800" dirty="0" smtClean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1800" dirty="0" smtClean="0"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endParaRPr lang="fa-IR" altLang="ko-KR" sz="2000" dirty="0"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fa-IR" altLang="ko-KR" sz="20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مقایسه مهره داران  بی مهره ها</a:t>
            </a:r>
            <a:endParaRPr lang="fa-IR" altLang="ko-KR" sz="2000" dirty="0">
              <a:solidFill>
                <a:schemeClr val="tx1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r" rtl="1"/>
            <a:r>
              <a:rPr lang="fa-IR" altLang="ko-KR" sz="1800" dirty="0" smtClean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مهره </a:t>
            </a:r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داران (ماهي ها، دوزيستان، خزندگان، پرندگان و پستانداران) در مقايسه با ب يمهره ها (اسفنج ها، كيسه</a:t>
            </a:r>
          </a:p>
          <a:p>
            <a:pPr algn="r" rtl="1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تنان، كر مها، نرم تنان، خارتنان و بند پايان) جثه هاي بزر گتري دارند، زيرا اسكلت خارجي به علت انعطاف</a:t>
            </a:r>
          </a:p>
          <a:p>
            <a:pPr algn="r" rtl="1"/>
            <a:r>
              <a:rPr lang="fa-IR" altLang="ko-KR" sz="1800" dirty="0">
                <a:solidFill>
                  <a:schemeClr val="tx1"/>
                </a:solidFill>
                <a:latin typeface="Arial" pitchFamily="34" charset="0"/>
                <a:cs typeface="B Vahid" panose="00000700000000000000" pitchFamily="2" charset="-78"/>
              </a:rPr>
              <a:t>ناپذيري با سنگيني زياد مانند صدف ها مانع رشد بيش تر بدن مي شود و از سرعت حركت مي كاهد</a:t>
            </a:r>
            <a:r>
              <a:rPr lang="fa-IR" altLang="ko-KR" sz="1800" dirty="0">
                <a:latin typeface="Arial" pitchFamily="34" charset="0"/>
                <a:cs typeface="B Vahid" panose="00000700000000000000" pitchFamily="2" charset="-78"/>
              </a:rPr>
              <a:t>.</a:t>
            </a:r>
          </a:p>
          <a:p>
            <a:pPr algn="r"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 smtClean="0">
              <a:latin typeface="Arial" pitchFamily="34" charset="0"/>
              <a:cs typeface="Arial" pitchFamily="34" charset="0"/>
            </a:endParaRPr>
          </a:p>
          <a:p>
            <a:pPr algn="r" rtl="1"/>
            <a:endParaRPr lang="fa-IR" altLang="ko-KR" dirty="0">
              <a:latin typeface="Arial" pitchFamily="34" charset="0"/>
              <a:cs typeface="Arial" pitchFamily="34" charset="0"/>
            </a:endParaRPr>
          </a:p>
          <a:p>
            <a:pPr algn="r" rtl="1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472608" cy="504056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a-IR" altLang="ko-KR" sz="2800" dirty="0" smtClean="0">
                <a:solidFill>
                  <a:srgbClr val="FFFF00"/>
                </a:solidFill>
              </a:rPr>
              <a:t>علوم پایۀ اول ابتدایی</a:t>
            </a:r>
            <a:endParaRPr lang="ko-KR" altLang="en-US" sz="2800" dirty="0">
              <a:solidFill>
                <a:srgbClr val="FFFF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64288" y="1187990"/>
            <a:ext cx="1726499" cy="5131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altLang="ko-KR" sz="2000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r>
              <a:rPr lang="fa-IR" altLang="ko-KR" sz="2000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دانستني هاي معلم: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7625" y="1599894"/>
            <a:ext cx="152767" cy="2852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9932795">
            <a:off x="7347505" y="1951109"/>
            <a:ext cx="848944" cy="4610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100" b="1" dirty="0" smtClean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 rtl="1"/>
            <a:r>
              <a:rPr lang="en-US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   </a:t>
            </a:r>
            <a:r>
              <a:rPr lang="fa-IR" altLang="ko-KR" sz="1100" b="1" dirty="0" smtClean="0">
                <a:solidFill>
                  <a:srgbClr val="FFFF00"/>
                </a:solidFill>
                <a:latin typeface="Arial" pitchFamily="34" charset="0"/>
                <a:cs typeface="B Vahid" panose="00000700000000000000" pitchFamily="2" charset="-78"/>
              </a:rPr>
              <a:t>بخش چهارم </a:t>
            </a:r>
            <a:endParaRPr lang="fa-IR" altLang="ko-KR" sz="1100" b="1" dirty="0">
              <a:solidFill>
                <a:srgbClr val="FFFF00"/>
              </a:solidFill>
              <a:latin typeface="Arial" pitchFamily="34" charset="0"/>
              <a:cs typeface="B Vahid" panose="00000700000000000000" pitchFamily="2" charset="-78"/>
            </a:endParaRPr>
          </a:p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9860" y="1839967"/>
            <a:ext cx="108367" cy="102181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261945" y="371646"/>
            <a:ext cx="449515" cy="808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6200000" flipH="1">
            <a:off x="527808" y="617291"/>
            <a:ext cx="321586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 flipV="1">
            <a:off x="254992" y="813810"/>
            <a:ext cx="45646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4992" y="456370"/>
            <a:ext cx="405279" cy="32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1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درس </a:t>
            </a:r>
            <a:r>
              <a:rPr lang="fa-IR" sz="16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4      </a:t>
            </a:r>
            <a:r>
              <a:rPr lang="fa-IR" sz="800" dirty="0" smtClean="0">
                <a:solidFill>
                  <a:schemeClr val="accent5">
                    <a:lumMod val="50000"/>
                  </a:schemeClr>
                </a:solidFill>
                <a:cs typeface="B Vahid" panose="00000700000000000000" pitchFamily="2" charset="-78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1" y="2583444"/>
            <a:ext cx="1004743" cy="100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93096"/>
            <a:ext cx="1115616" cy="697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95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9ea72b59abdce8127586a672bee636189905e8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3593</TotalTime>
  <Words>4427</Words>
  <Application>Microsoft Office PowerPoint</Application>
  <PresentationFormat>On-screen Show (4:3)</PresentationFormat>
  <Paragraphs>925</Paragraphs>
  <Slides>55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맑은 고딕</vt:lpstr>
      <vt:lpstr>Arial</vt:lpstr>
      <vt:lpstr>B Nazanin</vt:lpstr>
      <vt:lpstr>B Roya</vt:lpstr>
      <vt:lpstr>B Tabassom</vt:lpstr>
      <vt:lpstr>B Vahid</vt:lpstr>
      <vt:lpstr>BNazanin</vt:lpstr>
      <vt:lpstr>BNazaninBold</vt:lpstr>
      <vt:lpstr>Calibri</vt:lpstr>
      <vt:lpstr>Courier New</vt:lpstr>
      <vt:lpstr>IRANSans</vt:lpstr>
      <vt:lpstr>Wingdings</vt:lpstr>
      <vt:lpstr>Office Theme</vt:lpstr>
      <vt:lpstr>Custom Design</vt:lpstr>
      <vt:lpstr>PowerPoint Presentation</vt:lpstr>
      <vt:lpstr>PowerPoint Presentation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علوم پایۀ اول ابتدایی</vt:lpstr>
      <vt:lpstr>علوم پایۀ اول ابتدایی</vt:lpstr>
      <vt:lpstr>علوم پایۀ اول ابتدایی</vt:lpstr>
      <vt:lpstr>علوم پایۀ اول ابتدایی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قسمت های مختلف یک گیاه آفتابگردان</vt:lpstr>
      <vt:lpstr>PowerPoint Presentation</vt:lpstr>
      <vt:lpstr>PowerPoint Presentation</vt:lpstr>
      <vt:lpstr>PowerPoint Presentation</vt:lpstr>
      <vt:lpstr>PowerPoint Presentation</vt:lpstr>
      <vt:lpstr>بیشتر غذاهای ما از گیاهان به دست می آید.</vt:lpstr>
      <vt:lpstr>گیاهان فایده های زیادی دارند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Ali</cp:lastModifiedBy>
  <cp:revision>316</cp:revision>
  <dcterms:created xsi:type="dcterms:W3CDTF">2014-04-01T16:35:38Z</dcterms:created>
  <dcterms:modified xsi:type="dcterms:W3CDTF">2020-04-22T18:03:34Z</dcterms:modified>
</cp:coreProperties>
</file>