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256" r:id="rId3"/>
    <p:sldId id="291" r:id="rId4"/>
    <p:sldId id="276" r:id="rId5"/>
    <p:sldId id="258" r:id="rId6"/>
    <p:sldId id="259" r:id="rId7"/>
    <p:sldId id="260" r:id="rId8"/>
    <p:sldId id="261" r:id="rId9"/>
    <p:sldId id="290" r:id="rId10"/>
    <p:sldId id="262" r:id="rId11"/>
    <p:sldId id="263" r:id="rId12"/>
    <p:sldId id="264" r:id="rId13"/>
    <p:sldId id="265" r:id="rId14"/>
    <p:sldId id="266" r:id="rId15"/>
    <p:sldId id="267" r:id="rId16"/>
    <p:sldId id="268" r:id="rId17"/>
    <p:sldId id="269" r:id="rId18"/>
    <p:sldId id="270" r:id="rId19"/>
    <p:sldId id="275" r:id="rId20"/>
    <p:sldId id="271" r:id="rId21"/>
    <p:sldId id="272" r:id="rId22"/>
    <p:sldId id="273" r:id="rId23"/>
    <p:sldId id="274" r:id="rId24"/>
    <p:sldId id="277" r:id="rId25"/>
    <p:sldId id="278" r:id="rId26"/>
    <p:sldId id="279" r:id="rId27"/>
    <p:sldId id="280" r:id="rId28"/>
    <p:sldId id="282" r:id="rId29"/>
    <p:sldId id="281" r:id="rId30"/>
    <p:sldId id="283" r:id="rId31"/>
    <p:sldId id="284" r:id="rId32"/>
    <p:sldId id="285" r:id="rId33"/>
    <p:sldId id="286" r:id="rId34"/>
    <p:sldId id="287" r:id="rId35"/>
    <p:sldId id="28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3896" autoAdjust="0"/>
  </p:normalViewPr>
  <p:slideViewPr>
    <p:cSldViewPr snapToGrid="0">
      <p:cViewPr varScale="1">
        <p:scale>
          <a:sx n="70" d="100"/>
          <a:sy n="70" d="100"/>
        </p:scale>
        <p:origin x="7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F6D5E-F095-4CCF-BFDC-D77074E7C66B}" type="datetimeFigureOut">
              <a:rPr lang="en-US" smtClean="0"/>
              <a:t>4/18/2020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995D4-EA74-4ECD-9FBE-346A96C3AF4E}" type="slidenum">
              <a:rPr lang="en-US" smtClean="0"/>
              <a:t>‹#›</a:t>
            </a:fld>
            <a:endParaRPr lang="en-US"/>
          </a:p>
        </p:txBody>
      </p:sp>
    </p:spTree>
    <p:extLst>
      <p:ext uri="{BB962C8B-B14F-4D97-AF65-F5344CB8AC3E}">
        <p14:creationId xmlns:p14="http://schemas.microsoft.com/office/powerpoint/2010/main" val="291070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995D4-EA74-4ECD-9FBE-346A96C3AF4E}" type="slidenum">
              <a:rPr lang="en-US" smtClean="0"/>
              <a:t>4</a:t>
            </a:fld>
            <a:endParaRPr lang="en-US"/>
          </a:p>
        </p:txBody>
      </p:sp>
    </p:spTree>
    <p:extLst>
      <p:ext uri="{BB962C8B-B14F-4D97-AF65-F5344CB8AC3E}">
        <p14:creationId xmlns:p14="http://schemas.microsoft.com/office/powerpoint/2010/main" val="208373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995D4-EA74-4ECD-9FBE-346A96C3AF4E}" type="slidenum">
              <a:rPr lang="en-US" smtClean="0"/>
              <a:t>17</a:t>
            </a:fld>
            <a:endParaRPr lang="en-US"/>
          </a:p>
        </p:txBody>
      </p:sp>
    </p:spTree>
    <p:extLst>
      <p:ext uri="{BB962C8B-B14F-4D97-AF65-F5344CB8AC3E}">
        <p14:creationId xmlns:p14="http://schemas.microsoft.com/office/powerpoint/2010/main" val="374532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995D4-EA74-4ECD-9FBE-346A96C3AF4E}" type="slidenum">
              <a:rPr lang="en-US" smtClean="0"/>
              <a:t>31</a:t>
            </a:fld>
            <a:endParaRPr lang="en-US"/>
          </a:p>
        </p:txBody>
      </p:sp>
    </p:spTree>
    <p:extLst>
      <p:ext uri="{BB962C8B-B14F-4D97-AF65-F5344CB8AC3E}">
        <p14:creationId xmlns:p14="http://schemas.microsoft.com/office/powerpoint/2010/main" val="336147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995D4-EA74-4ECD-9FBE-346A96C3AF4E}" type="slidenum">
              <a:rPr lang="en-US" smtClean="0"/>
              <a:t>33</a:t>
            </a:fld>
            <a:endParaRPr lang="en-US"/>
          </a:p>
        </p:txBody>
      </p:sp>
    </p:spTree>
    <p:extLst>
      <p:ext uri="{BB962C8B-B14F-4D97-AF65-F5344CB8AC3E}">
        <p14:creationId xmlns:p14="http://schemas.microsoft.com/office/powerpoint/2010/main" val="57239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995D4-EA74-4ECD-9FBE-346A96C3AF4E}" type="slidenum">
              <a:rPr lang="en-US" smtClean="0"/>
              <a:t>34</a:t>
            </a:fld>
            <a:endParaRPr lang="en-US"/>
          </a:p>
        </p:txBody>
      </p:sp>
    </p:spTree>
    <p:extLst>
      <p:ext uri="{BB962C8B-B14F-4D97-AF65-F5344CB8AC3E}">
        <p14:creationId xmlns:p14="http://schemas.microsoft.com/office/powerpoint/2010/main" val="149151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9995D4-EA74-4ECD-9FBE-346A96C3AF4E}" type="slidenum">
              <a:rPr lang="en-US" smtClean="0"/>
              <a:t>35</a:t>
            </a:fld>
            <a:endParaRPr lang="en-US"/>
          </a:p>
        </p:txBody>
      </p:sp>
    </p:spTree>
    <p:extLst>
      <p:ext uri="{BB962C8B-B14F-4D97-AF65-F5344CB8AC3E}">
        <p14:creationId xmlns:p14="http://schemas.microsoft.com/office/powerpoint/2010/main" val="60262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3776896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247942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2523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799068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989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2248594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18208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207125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67255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2476E-DB5C-42DE-8626-3B4EDF47A0CC}"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327116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72476E-DB5C-42DE-8626-3B4EDF47A0CC}"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2890957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72476E-DB5C-42DE-8626-3B4EDF47A0CC}"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2627722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72476E-DB5C-42DE-8626-3B4EDF47A0CC}"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229780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2476E-DB5C-42DE-8626-3B4EDF47A0CC}"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282289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2476E-DB5C-42DE-8626-3B4EDF47A0CC}"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283649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2476E-DB5C-42DE-8626-3B4EDF47A0CC}"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08F56-4D6C-4053-8510-BBA014173402}" type="slidenum">
              <a:rPr lang="en-US" smtClean="0"/>
              <a:t>‹#›</a:t>
            </a:fld>
            <a:endParaRPr lang="en-US"/>
          </a:p>
        </p:txBody>
      </p:sp>
    </p:spTree>
    <p:extLst>
      <p:ext uri="{BB962C8B-B14F-4D97-AF65-F5344CB8AC3E}">
        <p14:creationId xmlns:p14="http://schemas.microsoft.com/office/powerpoint/2010/main" val="1284696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72476E-DB5C-42DE-8626-3B4EDF47A0CC}" type="datetimeFigureOut">
              <a:rPr lang="en-US" smtClean="0"/>
              <a:t>4/18/2020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BD08F56-4D6C-4053-8510-BBA014173402}" type="slidenum">
              <a:rPr lang="en-US" smtClean="0"/>
              <a:t>‹#›</a:t>
            </a:fld>
            <a:endParaRPr lang="en-US"/>
          </a:p>
        </p:txBody>
      </p:sp>
    </p:spTree>
    <p:extLst>
      <p:ext uri="{BB962C8B-B14F-4D97-AF65-F5344CB8AC3E}">
        <p14:creationId xmlns:p14="http://schemas.microsoft.com/office/powerpoint/2010/main" val="44443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_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47915" y="888052"/>
            <a:ext cx="6445845"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7921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5637"/>
            <a:ext cx="8596668" cy="6175168"/>
          </a:xfrm>
        </p:spPr>
        <p:txBody>
          <a:bodyPr>
            <a:noAutofit/>
          </a:bodyPr>
          <a:lstStyle/>
          <a:p>
            <a:pPr algn="r">
              <a:lnSpc>
                <a:spcPct val="250000"/>
              </a:lnSpc>
            </a:pPr>
            <a:r>
              <a:rPr lang="fa-IR" sz="2000" dirty="0">
                <a:solidFill>
                  <a:schemeClr val="accent2"/>
                </a:solidFill>
                <a:cs typeface="B Titr" panose="00000700000000000000" pitchFamily="2" charset="-78"/>
              </a:rPr>
              <a:t>فعالیت گوجه فرنگی درس اول علوم اول ابتدایی زنگ علوم</a:t>
            </a: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در اين فعاليت می خواهيم توجه دانش آموزان به اين نکته جلب شود که(در آن چه که هر روز با آن سروکار داريم و بی توجه از کنارش می گذريم و حتی می خوريمش! اگر کنجکاوی کرده و با دقت نگاهش کنيم دنيايی از شگفتی ها است</a:t>
            </a:r>
            <a:r>
              <a:rPr lang="fa-IR" sz="1600" dirty="0" smtClean="0">
                <a:solidFill>
                  <a:schemeClr val="tx1"/>
                </a:solidFill>
                <a:cs typeface="B Titr" panose="00000700000000000000" pitchFamily="2" charset="-78"/>
              </a:rPr>
              <a:t>)</a:t>
            </a:r>
            <a:r>
              <a:rPr lang="fa-IR" sz="1600" dirty="0">
                <a:solidFill>
                  <a:schemeClr val="tx1"/>
                </a:solidFill>
              </a:rPr>
              <a:t/>
            </a:r>
            <a:br>
              <a:rPr lang="fa-IR" sz="1600" dirty="0">
                <a:solidFill>
                  <a:schemeClr val="tx1"/>
                </a:solidFill>
              </a:rPr>
            </a:br>
            <a:r>
              <a:rPr lang="fa-IR" sz="1600" dirty="0">
                <a:solidFill>
                  <a:prstClr val="black"/>
                </a:solidFill>
                <a:cs typeface="B Titr" panose="00000700000000000000" pitchFamily="2" charset="-78"/>
              </a:rPr>
              <a:t>شروع کنيد: يک گوجه برداريد، نشان دهيد و بپرسيد کی گوجه فرنگی خورده؟ احتمالاً همگی جواب خواهند داد، من بعدبپرسيد داخل آن چه خبره؟ چی هست؟ چه شکلی است؟ بعد از شنيدن جواب ها گوجه ها را يکی يکی برداريد برش طولی دهيد. داخل آنها را خودتان با دقت مشاهده کنيد [رفتار شما در مشاهده مهم و الگو است] و بعد يکی ديگر را برداريد برش دهيد (عرضی) با دقت مشاهده کنيد. دو نيمه را مقايسه کنيد.</a:t>
            </a: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en-US" sz="1600" dirty="0">
                <a:solidFill>
                  <a:schemeClr val="tx1"/>
                </a:solidFill>
              </a:rPr>
              <a:t/>
            </a:r>
            <a:br>
              <a:rPr lang="en-US" sz="1600" dirty="0">
                <a:solidFill>
                  <a:schemeClr val="tx1"/>
                </a:solidFill>
              </a:rPr>
            </a:br>
            <a:r>
              <a:rPr lang="en-US" sz="1600" dirty="0">
                <a:solidFill>
                  <a:schemeClr val="tx1"/>
                </a:solidFill>
                <a:effectLst>
                  <a:outerShdw blurRad="38100" dist="38100" dir="2700000" algn="tl">
                    <a:srgbClr val="000000"/>
                  </a:outerShdw>
                </a:effectLst>
              </a:rPr>
              <a:t/>
            </a:r>
            <a:br>
              <a:rPr lang="en-US" sz="1600" dirty="0">
                <a:solidFill>
                  <a:schemeClr val="tx1"/>
                </a:solidFill>
                <a:effectLst>
                  <a:outerShdw blurRad="38100" dist="38100" dir="2700000" algn="tl">
                    <a:srgbClr val="000000"/>
                  </a:outerShdw>
                </a:effectLst>
              </a:rPr>
            </a:br>
            <a:r>
              <a:rPr lang="fa-IR" sz="1600" dirty="0">
                <a:solidFill>
                  <a:schemeClr val="tx1"/>
                </a:solidFill>
                <a:effectLst>
                  <a:outerShdw blurRad="38100" dist="38100" dir="2700000" algn="tl">
                    <a:srgbClr val="000000"/>
                  </a:outerShdw>
                </a:effectLst>
              </a:rPr>
              <a:t/>
            </a:r>
            <a:br>
              <a:rPr lang="fa-IR" sz="1600" dirty="0">
                <a:solidFill>
                  <a:schemeClr val="tx1"/>
                </a:solidFill>
                <a:effectLst>
                  <a:outerShdw blurRad="38100" dist="38100" dir="2700000" algn="tl">
                    <a:srgbClr val="000000"/>
                  </a:outerShdw>
                </a:effectLst>
              </a:rPr>
            </a:br>
            <a:endParaRPr lang="en-US" sz="1600" dirty="0">
              <a:solidFill>
                <a:schemeClr val="tx1"/>
              </a:solidFill>
            </a:endParaRPr>
          </a:p>
        </p:txBody>
      </p:sp>
    </p:spTree>
    <p:extLst>
      <p:ext uri="{BB962C8B-B14F-4D97-AF65-F5344CB8AC3E}">
        <p14:creationId xmlns:p14="http://schemas.microsoft.com/office/powerpoint/2010/main" val="4513977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686" y="378238"/>
            <a:ext cx="8596668" cy="6115792"/>
          </a:xfrm>
        </p:spPr>
        <p:txBody>
          <a:bodyPr>
            <a:normAutofit fontScale="90000"/>
          </a:bodyPr>
          <a:lstStyle/>
          <a:p>
            <a:pPr algn="r">
              <a:lnSpc>
                <a:spcPct val="160000"/>
              </a:lnSpc>
            </a:pPr>
            <a:r>
              <a:rPr lang="fa-IR" sz="1800" dirty="0">
                <a:solidFill>
                  <a:schemeClr val="accent2"/>
                </a:solidFill>
                <a:cs typeface="B Titr" panose="00000700000000000000" pitchFamily="2" charset="-78"/>
              </a:rPr>
              <a:t>فعالیت انداختن اجسام در آب درس اول علوم اول ابتدایی زنگ علوم</a:t>
            </a:r>
            <a:r>
              <a:rPr lang="fa-IR" sz="1800" dirty="0">
                <a:solidFill>
                  <a:schemeClr val="tx1"/>
                </a:solidFill>
                <a:cs typeface="B Titr" panose="00000700000000000000" pitchFamily="2" charset="-78"/>
              </a:rPr>
              <a:t/>
            </a:r>
            <a:br>
              <a:rPr lang="fa-IR" sz="1800" dirty="0">
                <a:solidFill>
                  <a:schemeClr val="tx1"/>
                </a:solidFill>
                <a:cs typeface="B Titr" panose="00000700000000000000" pitchFamily="2" charset="-78"/>
              </a:rPr>
            </a:br>
            <a:r>
              <a:rPr lang="fa-IR" sz="1800" dirty="0">
                <a:solidFill>
                  <a:schemeClr val="tx1"/>
                </a:solidFill>
                <a:cs typeface="B Titr" panose="00000700000000000000" pitchFamily="2" charset="-78"/>
              </a:rPr>
              <a:t>هدف بازی تحریک کنجکاوی کودکان نسبت به برخی پدیده ها و اتفاقاتی که هر روز در اطراف آنها و شاید به دست خودشان رخ می دهدو آنها به آسانی از کنار آنها می گذرند.</a:t>
            </a:r>
            <a:br>
              <a:rPr lang="fa-IR" sz="1800" dirty="0">
                <a:solidFill>
                  <a:schemeClr val="tx1"/>
                </a:solidFill>
                <a:cs typeface="B Titr" panose="00000700000000000000" pitchFamily="2" charset="-78"/>
              </a:rPr>
            </a:br>
            <a:r>
              <a:rPr lang="fa-IR" sz="1800" dirty="0">
                <a:solidFill>
                  <a:schemeClr val="tx1"/>
                </a:solidFill>
                <a:cs typeface="B Titr" panose="00000700000000000000" pitchFamily="2" charset="-78"/>
              </a:rPr>
              <a:t>وسایل لازم برای اجرای فعالیت همان طور که از تصویر کتاب درسی پیدا است:</a:t>
            </a:r>
            <a:br>
              <a:rPr lang="fa-IR" sz="1800" dirty="0">
                <a:solidFill>
                  <a:schemeClr val="tx1"/>
                </a:solidFill>
                <a:cs typeface="B Titr" panose="00000700000000000000" pitchFamily="2" charset="-78"/>
              </a:rPr>
            </a:br>
            <a:r>
              <a:rPr lang="fa-IR" sz="1800" dirty="0">
                <a:solidFill>
                  <a:schemeClr val="tx1"/>
                </a:solidFill>
                <a:cs typeface="B Titr" panose="00000700000000000000" pitchFamily="2" charset="-78"/>
              </a:rPr>
              <a:t>یک تشت آب که حدوداً تا نیمه پرباشد و اشیاء و وسایلی دم دست روزمره بچه ها که برخی در آب فرو می روند و برخی شناورمی مانند.</a:t>
            </a:r>
            <a:br>
              <a:rPr lang="fa-IR" sz="1800" dirty="0">
                <a:solidFill>
                  <a:schemeClr val="tx1"/>
                </a:solidFill>
                <a:cs typeface="B Titr" panose="00000700000000000000" pitchFamily="2" charset="-78"/>
              </a:rPr>
            </a:br>
            <a:r>
              <a:rPr lang="fa-IR" sz="2000" dirty="0">
                <a:solidFill>
                  <a:schemeClr val="accent2"/>
                </a:solidFill>
                <a:cs typeface="B Titr" panose="00000700000000000000" pitchFamily="2" charset="-78"/>
              </a:rPr>
              <a:t>شروع بازی:</a:t>
            </a:r>
            <a:r>
              <a:rPr lang="fa-IR" sz="1800" dirty="0">
                <a:solidFill>
                  <a:schemeClr val="tx1"/>
                </a:solidFill>
                <a:cs typeface="B Titr" panose="00000700000000000000" pitchFamily="2" charset="-78"/>
              </a:rPr>
              <a:t/>
            </a:r>
            <a:br>
              <a:rPr lang="fa-IR" sz="1800" dirty="0">
                <a:solidFill>
                  <a:schemeClr val="tx1"/>
                </a:solidFill>
                <a:cs typeface="B Titr" panose="00000700000000000000" pitchFamily="2" charset="-78"/>
              </a:rPr>
            </a:br>
            <a:r>
              <a:rPr lang="fa-IR" sz="1800" dirty="0">
                <a:solidFill>
                  <a:schemeClr val="tx1"/>
                </a:solidFill>
                <a:cs typeface="B Titr" panose="00000700000000000000" pitchFamily="2" charset="-78"/>
              </a:rPr>
              <a:t>بگویید که: بازی امروز شنا در استخر حوض است! دو تا از وسایل بازی را بردارید که یکی در آب فرو می رود و دیگری نه خوب نشان دهید و بپرسید(اگر این… را در آب  رها بيندازيم چه خواهد شد؟) </a:t>
            </a:r>
            <a:r>
              <a:rPr lang="fa-IR" sz="1800" dirty="0" smtClean="0">
                <a:solidFill>
                  <a:schemeClr val="tx1"/>
                </a:solidFill>
                <a:cs typeface="B Titr" panose="00000700000000000000" pitchFamily="2" charset="-78"/>
              </a:rPr>
              <a:t>ته </a:t>
            </a:r>
            <a:r>
              <a:rPr lang="fa-IR" sz="1800" dirty="0">
                <a:solidFill>
                  <a:schemeClr val="tx1"/>
                </a:solidFill>
                <a:cs typeface="B Titr" panose="00000700000000000000" pitchFamily="2" charset="-78"/>
              </a:rPr>
              <a:t>آب می رود/ روی آب می ماند/ غرق می شود/ شناور می ماند وپس از گوش کردن به نظرات و پيش بينی های آنها شيئی مورد نظر را در اختيار يکی از دانش آموزان قرار دهيد تا اين کار را انجام دهد. حوصله کنيد تا آنها مشاهده کنند. گفت و گو کنند. </a:t>
            </a:r>
            <a:br>
              <a:rPr lang="fa-IR" sz="1800" dirty="0">
                <a:solidFill>
                  <a:schemeClr val="tx1"/>
                </a:solidFill>
                <a:cs typeface="B Titr" panose="00000700000000000000" pitchFamily="2" charset="-78"/>
              </a:rPr>
            </a:br>
            <a:r>
              <a:rPr lang="fa-IR" sz="1800" dirty="0">
                <a:solidFill>
                  <a:schemeClr val="tx1"/>
                </a:solidFill>
                <a:cs typeface="B Titr" panose="00000700000000000000" pitchFamily="2" charset="-78"/>
              </a:rPr>
              <a:t/>
            </a:r>
            <a:br>
              <a:rPr lang="fa-IR" sz="1800" dirty="0">
                <a:solidFill>
                  <a:schemeClr val="tx1"/>
                </a:solidFill>
                <a:cs typeface="B Titr" panose="00000700000000000000" pitchFamily="2" charset="-78"/>
              </a:rPr>
            </a:br>
            <a:r>
              <a:rPr lang="fa-IR" sz="1800" dirty="0">
                <a:solidFill>
                  <a:schemeClr val="tx1"/>
                </a:solidFill>
                <a:cs typeface="B Titr" panose="00000700000000000000" pitchFamily="2" charset="-78"/>
              </a:rPr>
              <a:t/>
            </a:r>
            <a:br>
              <a:rPr lang="fa-IR" sz="18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endParaRPr lang="en-US" sz="1600" dirty="0">
              <a:solidFill>
                <a:schemeClr val="tx1"/>
              </a:solidFill>
              <a:cs typeface="B Titr" panose="00000700000000000000" pitchFamily="2" charset="-78"/>
            </a:endParaRPr>
          </a:p>
        </p:txBody>
      </p:sp>
    </p:spTree>
    <p:extLst>
      <p:ext uri="{BB962C8B-B14F-4D97-AF65-F5344CB8AC3E}">
        <p14:creationId xmlns:p14="http://schemas.microsoft.com/office/powerpoint/2010/main" val="40926157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55574"/>
          </a:xfrm>
        </p:spPr>
        <p:txBody>
          <a:bodyPr>
            <a:normAutofit/>
          </a:bodyPr>
          <a:lstStyle/>
          <a:p>
            <a:pPr algn="r">
              <a:lnSpc>
                <a:spcPct val="170000"/>
              </a:lnSpc>
            </a:pPr>
            <a:r>
              <a:rPr lang="fa-IR" sz="2000" b="1" dirty="0"/>
              <a:t>دانستنی های معلّم:</a:t>
            </a:r>
            <a:br>
              <a:rPr lang="fa-IR" sz="2000" b="1" dirty="0"/>
            </a:br>
            <a:r>
              <a:rPr lang="fa-IR" sz="2000" b="1" dirty="0" smtClean="0"/>
              <a:t>                                                </a:t>
            </a:r>
            <a:r>
              <a:rPr lang="fa-IR" sz="2400" b="1" dirty="0" smtClean="0">
                <a:solidFill>
                  <a:srgbClr val="FF0000"/>
                </a:solidFill>
              </a:rPr>
              <a:t>سایه ها</a:t>
            </a:r>
            <a:r>
              <a:rPr lang="fa-IR" sz="2000" b="1" dirty="0"/>
              <a:t/>
            </a:r>
            <a:br>
              <a:rPr lang="fa-IR" sz="2000" b="1" dirty="0"/>
            </a:br>
            <a:r>
              <a:rPr lang="fa-IR" sz="2000" b="1" dirty="0">
                <a:solidFill>
                  <a:schemeClr val="tx1"/>
                </a:solidFill>
                <a:cs typeface="B Titr" panose="00000700000000000000" pitchFamily="2" charset="-78"/>
              </a:rPr>
              <a:t>هرگاه منبع نور ( خورشید ، چراغ قوه و... ) باشد ، سایه هم وجود دارد </a:t>
            </a:r>
            <a:r>
              <a:rPr lang="fa-IR" sz="2000" b="1" dirty="0" smtClean="0">
                <a:solidFill>
                  <a:schemeClr val="tx1"/>
                </a:solidFill>
                <a:cs typeface="B Titr" panose="00000700000000000000" pitchFamily="2" charset="-78"/>
              </a:rPr>
              <a:t>.</a:t>
            </a:r>
            <a:r>
              <a:rPr lang="fa-IR" sz="2000" b="1" dirty="0">
                <a:solidFill>
                  <a:schemeClr val="tx1"/>
                </a:solidFill>
                <a:cs typeface="B Titr" panose="00000700000000000000" pitchFamily="2" charset="-78"/>
              </a:rPr>
              <a:t> سایه و منبع نور در دو جهت مخالف یک جسم قرار دارند .</a:t>
            </a:r>
            <a:br>
              <a:rPr lang="fa-IR" sz="2000" b="1" dirty="0">
                <a:solidFill>
                  <a:schemeClr val="tx1"/>
                </a:solidFill>
                <a:cs typeface="B Titr" panose="00000700000000000000" pitchFamily="2" charset="-78"/>
              </a:rPr>
            </a:br>
            <a:r>
              <a:rPr lang="fa-IR" sz="2000" b="1" dirty="0"/>
              <a:t/>
            </a:r>
            <a:br>
              <a:rPr lang="fa-IR" sz="2000" b="1" dirty="0"/>
            </a:br>
            <a:r>
              <a:rPr lang="fa-IR" sz="1600" dirty="0"/>
              <a:t/>
            </a:r>
            <a:br>
              <a:rPr lang="fa-IR" sz="1600" dirty="0"/>
            </a:br>
            <a:r>
              <a:rPr lang="fa-IR" sz="1600" dirty="0"/>
              <a:t/>
            </a:r>
            <a:br>
              <a:rPr lang="fa-IR" sz="1600" dirty="0"/>
            </a:br>
            <a:r>
              <a:rPr lang="fa-IR" sz="1600" dirty="0"/>
              <a:t/>
            </a:r>
            <a:br>
              <a:rPr lang="fa-IR" sz="1600" dirty="0"/>
            </a:br>
            <a:r>
              <a:rPr lang="fa-IR" sz="1600" dirty="0">
                <a:solidFill>
                  <a:schemeClr val="tx1"/>
                </a:solidFill>
              </a:rPr>
              <a:t/>
            </a:r>
            <a:br>
              <a:rPr lang="fa-IR" sz="1600" dirty="0">
                <a:solidFill>
                  <a:schemeClr val="tx1"/>
                </a:solidFill>
              </a:rPr>
            </a:br>
            <a:endParaRPr lang="en-US" sz="1600" dirty="0">
              <a:solidFill>
                <a:schemeClr val="tx1"/>
              </a:solidFill>
            </a:endParaRPr>
          </a:p>
        </p:txBody>
      </p:sp>
      <p:sp>
        <p:nvSpPr>
          <p:cNvPr id="3" name="Sun 2"/>
          <p:cNvSpPr/>
          <p:nvPr/>
        </p:nvSpPr>
        <p:spPr>
          <a:xfrm>
            <a:off x="824204" y="2778260"/>
            <a:ext cx="1399592" cy="1418253"/>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noChangeArrowheads="1"/>
          </p:cNvPicPr>
          <p:nvPr/>
        </p:nvPicPr>
        <p:blipFill>
          <a:blip r:embed="rId2" cstate="print"/>
          <a:srcRect l="22347" t="11701" r="21250" b="5306"/>
          <a:stretch>
            <a:fillRect/>
          </a:stretch>
        </p:blipFill>
        <p:spPr bwMode="auto">
          <a:xfrm>
            <a:off x="2510190" y="2651635"/>
            <a:ext cx="2640561" cy="2185539"/>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3461630" y="4860445"/>
            <a:ext cx="737680" cy="493819"/>
          </a:xfrm>
          <a:prstGeom prst="rect">
            <a:avLst/>
          </a:prstGeom>
        </p:spPr>
      </p:pic>
      <p:pic>
        <p:nvPicPr>
          <p:cNvPr id="6" name="Picture 5"/>
          <p:cNvPicPr>
            <a:picLocks noChangeAspect="1"/>
          </p:cNvPicPr>
          <p:nvPr/>
        </p:nvPicPr>
        <p:blipFill>
          <a:blip r:embed="rId4"/>
          <a:stretch>
            <a:fillRect/>
          </a:stretch>
        </p:blipFill>
        <p:spPr>
          <a:xfrm>
            <a:off x="1225270" y="4837174"/>
            <a:ext cx="597460" cy="493819"/>
          </a:xfrm>
          <a:prstGeom prst="rect">
            <a:avLst/>
          </a:prstGeom>
        </p:spPr>
      </p:pic>
    </p:spTree>
    <p:extLst>
      <p:ext uri="{BB962C8B-B14F-4D97-AF65-F5344CB8AC3E}">
        <p14:creationId xmlns:p14="http://schemas.microsoft.com/office/powerpoint/2010/main" val="154249971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8758"/>
            <a:ext cx="8596668" cy="5818910"/>
          </a:xfrm>
        </p:spPr>
        <p:txBody>
          <a:bodyPr/>
          <a:lstStyle/>
          <a:p>
            <a:pPr algn="r"/>
            <a:r>
              <a:rPr lang="fa-IR" sz="2000" dirty="0">
                <a:solidFill>
                  <a:schemeClr val="tx1"/>
                </a:solidFill>
                <a:cs typeface="B Titr" panose="00000700000000000000" pitchFamily="2" charset="-78"/>
              </a:rPr>
              <a:t>هرچه جسم به منبع نور نزدیکتر باشد ، سایه بزرگتر می شود .</a:t>
            </a:r>
            <a:r>
              <a:rPr lang="fa-IR" sz="1600" dirty="0">
                <a:solidFill>
                  <a:schemeClr val="tx1"/>
                </a:solidFill>
              </a:rPr>
              <a:t/>
            </a:r>
            <a:br>
              <a:rPr lang="fa-IR" sz="1600" dirty="0">
                <a:solidFill>
                  <a:schemeClr val="tx1"/>
                </a:solidFill>
              </a:rPr>
            </a:br>
            <a:endParaRPr lang="en-US" sz="1600" dirty="0">
              <a:solidFill>
                <a:schemeClr val="tx1"/>
              </a:solidFill>
            </a:endParaRPr>
          </a:p>
        </p:txBody>
      </p:sp>
      <p:pic>
        <p:nvPicPr>
          <p:cNvPr id="3" name="Picture 2"/>
          <p:cNvPicPr>
            <a:picLocks noChangeAspect="1" noChangeArrowheads="1"/>
          </p:cNvPicPr>
          <p:nvPr/>
        </p:nvPicPr>
        <p:blipFill>
          <a:blip r:embed="rId2"/>
          <a:srcRect l="44235" t="42857" r="32347" b="31973"/>
          <a:stretch>
            <a:fillRect/>
          </a:stretch>
        </p:blipFill>
        <p:spPr bwMode="auto">
          <a:xfrm>
            <a:off x="677334" y="1128156"/>
            <a:ext cx="3457067" cy="209005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3"/>
          <a:srcRect l="44388" t="43673" r="32653" b="31429"/>
          <a:stretch>
            <a:fillRect/>
          </a:stretch>
        </p:blipFill>
        <p:spPr bwMode="auto">
          <a:xfrm>
            <a:off x="5498659" y="1128156"/>
            <a:ext cx="3487507" cy="212737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1622463" y="3790701"/>
            <a:ext cx="1566808" cy="493819"/>
          </a:xfrm>
          <a:prstGeom prst="rect">
            <a:avLst/>
          </a:prstGeom>
        </p:spPr>
      </p:pic>
      <p:pic>
        <p:nvPicPr>
          <p:cNvPr id="6" name="Picture 5"/>
          <p:cNvPicPr>
            <a:picLocks noChangeAspect="1"/>
          </p:cNvPicPr>
          <p:nvPr/>
        </p:nvPicPr>
        <p:blipFill>
          <a:blip r:embed="rId5"/>
          <a:stretch>
            <a:fillRect/>
          </a:stretch>
        </p:blipFill>
        <p:spPr>
          <a:xfrm>
            <a:off x="6458108" y="3790700"/>
            <a:ext cx="1322947" cy="493819"/>
          </a:xfrm>
          <a:prstGeom prst="rect">
            <a:avLst/>
          </a:prstGeom>
        </p:spPr>
      </p:pic>
      <p:pic>
        <p:nvPicPr>
          <p:cNvPr id="7" name="Picture 6"/>
          <p:cNvPicPr>
            <a:picLocks noChangeAspect="1"/>
          </p:cNvPicPr>
          <p:nvPr/>
        </p:nvPicPr>
        <p:blipFill>
          <a:blip r:embed="rId6"/>
          <a:stretch>
            <a:fillRect/>
          </a:stretch>
        </p:blipFill>
        <p:spPr>
          <a:xfrm>
            <a:off x="856152" y="4284519"/>
            <a:ext cx="9285013" cy="701101"/>
          </a:xfrm>
          <a:prstGeom prst="rect">
            <a:avLst/>
          </a:prstGeom>
        </p:spPr>
      </p:pic>
      <p:pic>
        <p:nvPicPr>
          <p:cNvPr id="8" name="Picture 7"/>
          <p:cNvPicPr>
            <a:picLocks noChangeAspect="1" noChangeArrowheads="1"/>
          </p:cNvPicPr>
          <p:nvPr/>
        </p:nvPicPr>
        <p:blipFill>
          <a:blip r:embed="rId7"/>
          <a:srcRect l="3750" t="19728" r="67628" b="43265"/>
          <a:stretch>
            <a:fillRect/>
          </a:stretch>
        </p:blipFill>
        <p:spPr bwMode="auto">
          <a:xfrm>
            <a:off x="1137658" y="4901264"/>
            <a:ext cx="2996743" cy="17595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5827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6260"/>
            <a:ext cx="8596668" cy="5522026"/>
          </a:xfrm>
        </p:spPr>
        <p:txBody>
          <a:bodyPr>
            <a:normAutofit/>
          </a:bodyPr>
          <a:lstStyle/>
          <a:p>
            <a:pPr algn="r"/>
            <a:r>
              <a:rPr lang="fa-IR" sz="1800" dirty="0">
                <a:solidFill>
                  <a:schemeClr val="tx1"/>
                </a:solidFill>
              </a:rPr>
              <a:t/>
            </a:r>
            <a:br>
              <a:rPr lang="fa-IR" sz="1800" dirty="0">
                <a:solidFill>
                  <a:schemeClr val="tx1"/>
                </a:solidFill>
              </a:rPr>
            </a:br>
            <a:r>
              <a:rPr lang="fa-IR" sz="2400" dirty="0"/>
              <a:t/>
            </a:r>
            <a:br>
              <a:rPr lang="fa-IR" sz="2400" dirty="0"/>
            </a:br>
            <a:endParaRPr lang="en-US" sz="2400" dirty="0"/>
          </a:p>
        </p:txBody>
      </p:sp>
      <p:pic>
        <p:nvPicPr>
          <p:cNvPr id="3" name="Picture 2"/>
          <p:cNvPicPr>
            <a:picLocks noChangeAspect="1"/>
          </p:cNvPicPr>
          <p:nvPr/>
        </p:nvPicPr>
        <p:blipFill>
          <a:blip r:embed="rId2"/>
          <a:stretch>
            <a:fillRect/>
          </a:stretch>
        </p:blipFill>
        <p:spPr>
          <a:xfrm>
            <a:off x="-156849" y="171476"/>
            <a:ext cx="9778520" cy="701101"/>
          </a:xfrm>
          <a:prstGeom prst="rect">
            <a:avLst/>
          </a:prstGeom>
        </p:spPr>
      </p:pic>
      <p:pic>
        <p:nvPicPr>
          <p:cNvPr id="4" name="Picture 3"/>
          <p:cNvPicPr>
            <a:picLocks noChangeAspect="1" noChangeArrowheads="1"/>
          </p:cNvPicPr>
          <p:nvPr/>
        </p:nvPicPr>
        <p:blipFill>
          <a:blip r:embed="rId3"/>
          <a:srcRect l="3291" t="19456" r="67857" b="42721"/>
          <a:stretch>
            <a:fillRect/>
          </a:stretch>
        </p:blipFill>
        <p:spPr bwMode="auto">
          <a:xfrm>
            <a:off x="5374410" y="1057361"/>
            <a:ext cx="3517641" cy="259391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4"/>
          <a:srcRect l="3061" t="19864" r="67934" b="42585"/>
          <a:stretch>
            <a:fillRect/>
          </a:stretch>
        </p:blipFill>
        <p:spPr bwMode="auto">
          <a:xfrm>
            <a:off x="915908" y="1076022"/>
            <a:ext cx="3536303" cy="2575249"/>
          </a:xfrm>
          <a:prstGeom prst="rect">
            <a:avLst/>
          </a:prstGeom>
          <a:noFill/>
          <a:ln w="9525">
            <a:noFill/>
            <a:miter lim="800000"/>
            <a:headEnd/>
            <a:tailEnd/>
          </a:ln>
          <a:effectLst/>
        </p:spPr>
      </p:pic>
      <p:pic>
        <p:nvPicPr>
          <p:cNvPr id="6" name="Picture 5"/>
          <p:cNvPicPr>
            <a:picLocks noChangeAspect="1"/>
          </p:cNvPicPr>
          <p:nvPr/>
        </p:nvPicPr>
        <p:blipFill>
          <a:blip r:embed="rId5"/>
          <a:stretch>
            <a:fillRect/>
          </a:stretch>
        </p:blipFill>
        <p:spPr>
          <a:xfrm>
            <a:off x="2330460" y="4270959"/>
            <a:ext cx="707197" cy="493819"/>
          </a:xfrm>
          <a:prstGeom prst="rect">
            <a:avLst/>
          </a:prstGeom>
        </p:spPr>
      </p:pic>
      <p:pic>
        <p:nvPicPr>
          <p:cNvPr id="7" name="Picture 6"/>
          <p:cNvPicPr>
            <a:picLocks noChangeAspect="1"/>
          </p:cNvPicPr>
          <p:nvPr/>
        </p:nvPicPr>
        <p:blipFill>
          <a:blip r:embed="rId6"/>
          <a:stretch>
            <a:fillRect/>
          </a:stretch>
        </p:blipFill>
        <p:spPr>
          <a:xfrm>
            <a:off x="6646341" y="4270958"/>
            <a:ext cx="646232" cy="493819"/>
          </a:xfrm>
          <a:prstGeom prst="rect">
            <a:avLst/>
          </a:prstGeom>
        </p:spPr>
      </p:pic>
      <p:pic>
        <p:nvPicPr>
          <p:cNvPr id="8" name="Picture 7"/>
          <p:cNvPicPr>
            <a:picLocks noChangeAspect="1"/>
          </p:cNvPicPr>
          <p:nvPr/>
        </p:nvPicPr>
        <p:blipFill>
          <a:blip r:embed="rId7"/>
          <a:stretch>
            <a:fillRect/>
          </a:stretch>
        </p:blipFill>
        <p:spPr>
          <a:xfrm>
            <a:off x="3384922" y="4683363"/>
            <a:ext cx="6236749" cy="701101"/>
          </a:xfrm>
          <a:prstGeom prst="rect">
            <a:avLst/>
          </a:prstGeom>
        </p:spPr>
      </p:pic>
      <p:pic>
        <p:nvPicPr>
          <p:cNvPr id="9" name="Picture 8"/>
          <p:cNvPicPr>
            <a:picLocks noChangeAspect="1" noChangeArrowheads="1"/>
          </p:cNvPicPr>
          <p:nvPr/>
        </p:nvPicPr>
        <p:blipFill>
          <a:blip r:embed="rId8"/>
          <a:srcRect l="12397" t="19386" r="77355" b="43265"/>
          <a:stretch>
            <a:fillRect/>
          </a:stretch>
        </p:blipFill>
        <p:spPr bwMode="auto">
          <a:xfrm>
            <a:off x="489893" y="4517867"/>
            <a:ext cx="1492898" cy="2174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18610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0633"/>
            <a:ext cx="8596668" cy="5913911"/>
          </a:xfrm>
        </p:spPr>
        <p:txBody>
          <a:bodyPr/>
          <a:lstStyle/>
          <a:p>
            <a:pPr lvl="0" algn="ctr" defTabSz="914400" rtl="1">
              <a:lnSpc>
                <a:spcPct val="150000"/>
              </a:lnSpc>
              <a:spcBef>
                <a:spcPts val="0"/>
              </a:spcBef>
            </a:pPr>
            <a:r>
              <a:rPr lang="fa-IR" sz="1400" dirty="0"/>
              <a:t/>
            </a:r>
            <a:br>
              <a:rPr lang="fa-IR" sz="1400" dirty="0"/>
            </a:br>
            <a:r>
              <a:rPr lang="fa-IR" sz="2800" b="1" dirty="0">
                <a:solidFill>
                  <a:srgbClr val="C00000"/>
                </a:solidFill>
                <a:latin typeface="Calibri"/>
                <a:ea typeface="+mn-ea"/>
                <a:cs typeface="B Titr" panose="00000700000000000000" pitchFamily="2" charset="-78"/>
              </a:rPr>
              <a:t>مشاهده میوه </a:t>
            </a:r>
            <a:r>
              <a:rPr lang="fa-IR" sz="2800" b="1" dirty="0" smtClean="0">
                <a:solidFill>
                  <a:srgbClr val="C00000"/>
                </a:solidFill>
                <a:latin typeface="Calibri"/>
                <a:ea typeface="+mn-ea"/>
                <a:cs typeface="B Titr" panose="00000700000000000000" pitchFamily="2" charset="-78"/>
              </a:rPr>
              <a:t>ها</a:t>
            </a:r>
            <a:r>
              <a:rPr lang="fa-IR" sz="2800" b="1" dirty="0">
                <a:solidFill>
                  <a:srgbClr val="C00000"/>
                </a:solidFill>
                <a:latin typeface="Calibri"/>
                <a:ea typeface="+mn-ea"/>
                <a:cs typeface="B Titr" panose="00000700000000000000" pitchFamily="2" charset="-78"/>
              </a:rPr>
              <a:t/>
            </a:r>
            <a:br>
              <a:rPr lang="fa-IR" sz="2800" b="1" dirty="0">
                <a:solidFill>
                  <a:srgbClr val="C00000"/>
                </a:solidFill>
                <a:latin typeface="Calibri"/>
                <a:ea typeface="+mn-ea"/>
                <a:cs typeface="B Titr" panose="00000700000000000000" pitchFamily="2" charset="-78"/>
              </a:rPr>
            </a:br>
            <a:r>
              <a:rPr lang="fa-IR" sz="2800" b="1" dirty="0">
                <a:solidFill>
                  <a:prstClr val="black"/>
                </a:solidFill>
                <a:latin typeface="Calibri"/>
                <a:ea typeface="+mn-ea"/>
                <a:cs typeface="B Nazanin" pitchFamily="2" charset="-78"/>
              </a:rPr>
              <a:t>هر چه خداوند متعال خلق کرده است ، زیبا و سرشار از اسرار است .</a:t>
            </a:r>
            <a:br>
              <a:rPr lang="fa-IR" sz="2800" b="1" dirty="0">
                <a:solidFill>
                  <a:prstClr val="black"/>
                </a:solidFill>
                <a:latin typeface="Calibri"/>
                <a:ea typeface="+mn-ea"/>
                <a:cs typeface="B Nazanin" pitchFamily="2" charset="-78"/>
              </a:rPr>
            </a:br>
            <a:r>
              <a:rPr lang="fa-IR" sz="2800" b="1" dirty="0">
                <a:solidFill>
                  <a:prstClr val="black"/>
                </a:solidFill>
                <a:latin typeface="Calibri"/>
                <a:ea typeface="+mn-ea"/>
                <a:cs typeface="B Nazanin" pitchFamily="2" charset="-78"/>
              </a:rPr>
              <a:t>با توجه و مشاهده ی میوه های مختلف متوجه می شویم درون میوه ها با هم متفاوت است .</a:t>
            </a:r>
            <a:br>
              <a:rPr lang="fa-IR" sz="2800" b="1" dirty="0">
                <a:solidFill>
                  <a:prstClr val="black"/>
                </a:solidFill>
                <a:latin typeface="Calibri"/>
                <a:ea typeface="+mn-ea"/>
                <a:cs typeface="B Nazanin" pitchFamily="2" charset="-78"/>
              </a:rPr>
            </a:br>
            <a:r>
              <a:rPr lang="fa-IR" sz="2800" b="1" dirty="0">
                <a:solidFill>
                  <a:prstClr val="black"/>
                </a:solidFill>
                <a:latin typeface="Calibri"/>
                <a:ea typeface="+mn-ea"/>
                <a:cs typeface="B Nazanin" pitchFamily="2" charset="-78"/>
              </a:rPr>
              <a:t>بعضی هسته دارند ، برخی دانه دارند و برخی مانند گوجه فرنگی و </a:t>
            </a:r>
            <a:r>
              <a:rPr lang="fa-IR" sz="2800" b="1" dirty="0" smtClean="0">
                <a:solidFill>
                  <a:prstClr val="black"/>
                </a:solidFill>
                <a:latin typeface="Calibri"/>
                <a:ea typeface="+mn-ea"/>
                <a:cs typeface="B Nazanin" pitchFamily="2" charset="-78"/>
              </a:rPr>
              <a:t>خیار تخمه </a:t>
            </a:r>
            <a:r>
              <a:rPr lang="fa-IR" sz="2800" b="1" dirty="0">
                <a:solidFill>
                  <a:prstClr val="black"/>
                </a:solidFill>
                <a:latin typeface="Calibri"/>
                <a:ea typeface="+mn-ea"/>
                <a:cs typeface="B Nazanin" pitchFamily="2" charset="-78"/>
              </a:rPr>
              <a:t>دارند .</a:t>
            </a:r>
            <a:br>
              <a:rPr lang="fa-IR" sz="2800" b="1" dirty="0">
                <a:solidFill>
                  <a:prstClr val="black"/>
                </a:solidFill>
                <a:latin typeface="Calibri"/>
                <a:ea typeface="+mn-ea"/>
                <a:cs typeface="B Nazanin" pitchFamily="2" charset="-78"/>
              </a:rPr>
            </a:br>
            <a:r>
              <a:rPr lang="fa-IR" sz="2800" b="1" dirty="0">
                <a:solidFill>
                  <a:prstClr val="black"/>
                </a:solidFill>
                <a:latin typeface="Calibri"/>
                <a:ea typeface="+mn-ea"/>
                <a:cs typeface="B Nazanin" pitchFamily="2" charset="-78"/>
              </a:rPr>
              <a:t>همه مواد خوراکی برای بدن انسان لازم است .</a:t>
            </a:r>
            <a:br>
              <a:rPr lang="fa-IR" sz="2800" b="1" dirty="0">
                <a:solidFill>
                  <a:prstClr val="black"/>
                </a:solidFill>
                <a:latin typeface="Calibri"/>
                <a:ea typeface="+mn-ea"/>
                <a:cs typeface="B Nazanin" pitchFamily="2" charset="-78"/>
              </a:rPr>
            </a:br>
            <a:endParaRPr lang="en-US" sz="1600" dirty="0">
              <a:solidFill>
                <a:schemeClr val="tx1"/>
              </a:solidFill>
            </a:endParaRPr>
          </a:p>
        </p:txBody>
      </p:sp>
    </p:spTree>
    <p:extLst>
      <p:ext uri="{BB962C8B-B14F-4D97-AF65-F5344CB8AC3E}">
        <p14:creationId xmlns:p14="http://schemas.microsoft.com/office/powerpoint/2010/main" val="1165612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8759"/>
            <a:ext cx="8596668" cy="6068290"/>
          </a:xfrm>
        </p:spPr>
        <p:txBody>
          <a:bodyPr>
            <a:normAutofit/>
          </a:bodyPr>
          <a:lstStyle/>
          <a:p>
            <a:pPr lvl="0" algn="ctr" defTabSz="914400" rtl="1">
              <a:lnSpc>
                <a:spcPct val="150000"/>
              </a:lnSpc>
              <a:spcBef>
                <a:spcPts val="0"/>
              </a:spcBef>
            </a:pPr>
            <a:r>
              <a:rPr lang="fa-IR" sz="2800" b="1" dirty="0">
                <a:solidFill>
                  <a:srgbClr val="C00000"/>
                </a:solidFill>
                <a:latin typeface="Calibri"/>
                <a:ea typeface="+mn-ea"/>
                <a:cs typeface="B Titr" panose="00000700000000000000" pitchFamily="2" charset="-78"/>
              </a:rPr>
              <a:t>زیر آب یا روی آب </a:t>
            </a:r>
            <a:r>
              <a:rPr lang="fa-IR" sz="2800" b="1" dirty="0" smtClean="0">
                <a:solidFill>
                  <a:srgbClr val="C00000"/>
                </a:solidFill>
                <a:latin typeface="Calibri"/>
                <a:ea typeface="+mn-ea"/>
                <a:cs typeface="B Titr" panose="00000700000000000000" pitchFamily="2" charset="-78"/>
              </a:rPr>
              <a:t>؟</a:t>
            </a:r>
            <a:r>
              <a:rPr lang="fa-IR" sz="2800" b="1" dirty="0">
                <a:solidFill>
                  <a:srgbClr val="C00000"/>
                </a:solidFill>
                <a:latin typeface="Calibri"/>
                <a:ea typeface="+mn-ea"/>
                <a:cs typeface="B Titr" panose="00000700000000000000" pitchFamily="2" charset="-78"/>
              </a:rPr>
              <a:t/>
            </a:r>
            <a:br>
              <a:rPr lang="fa-IR" sz="2800" b="1" dirty="0">
                <a:solidFill>
                  <a:srgbClr val="C00000"/>
                </a:solidFill>
                <a:latin typeface="Calibri"/>
                <a:ea typeface="+mn-ea"/>
                <a:cs typeface="B Titr" panose="00000700000000000000" pitchFamily="2" charset="-78"/>
              </a:rPr>
            </a:br>
            <a:r>
              <a:rPr lang="fa-IR" sz="2800" b="1" dirty="0">
                <a:solidFill>
                  <a:prstClr val="black"/>
                </a:solidFill>
                <a:latin typeface="Calibri"/>
                <a:ea typeface="+mn-ea"/>
                <a:cs typeface="B Nazanin" pitchFamily="2" charset="-78"/>
              </a:rPr>
              <a:t>اجسام با توجه به وزن و جنس شان یا روی آب می مانند یا زیر آب خواهند رفت . با انجام یک آزمایش ساده همراه با نوآموز خود می توانیم توانایی حدس زدن ( فرضیه ) که آیا این جسمی که در دست اوست روی آب می ماند یا زیر آب می رود  را به او بدهیم .</a:t>
            </a:r>
            <a:br>
              <a:rPr lang="fa-IR" sz="2800" b="1" dirty="0">
                <a:solidFill>
                  <a:prstClr val="black"/>
                </a:solidFill>
                <a:latin typeface="Calibri"/>
                <a:ea typeface="+mn-ea"/>
                <a:cs typeface="B Nazanin" pitchFamily="2" charset="-78"/>
              </a:rPr>
            </a:br>
            <a:endParaRPr lang="en-US" sz="2400" dirty="0"/>
          </a:p>
        </p:txBody>
      </p:sp>
      <p:pic>
        <p:nvPicPr>
          <p:cNvPr id="5" name="Picture 4"/>
          <p:cNvPicPr>
            <a:picLocks noChangeAspect="1" noChangeArrowheads="1"/>
          </p:cNvPicPr>
          <p:nvPr/>
        </p:nvPicPr>
        <p:blipFill>
          <a:blip r:embed="rId2"/>
          <a:srcRect l="30765" t="14966" r="25689" b="8571"/>
          <a:stretch>
            <a:fillRect/>
          </a:stretch>
        </p:blipFill>
        <p:spPr bwMode="auto">
          <a:xfrm>
            <a:off x="4107978" y="3670450"/>
            <a:ext cx="2655232" cy="22980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902151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5631"/>
            <a:ext cx="8596668" cy="6163294"/>
          </a:xfrm>
        </p:spPr>
        <p:txBody>
          <a:bodyPr>
            <a:normAutofit fontScale="90000"/>
          </a:bodyPr>
          <a:lstStyle/>
          <a:p>
            <a:pPr algn="r">
              <a:lnSpc>
                <a:spcPct val="210000"/>
              </a:lnSpc>
            </a:pPr>
            <a:r>
              <a:rPr lang="fa-IR" sz="2200" b="1" dirty="0" smtClean="0">
                <a:solidFill>
                  <a:srgbClr val="92D050"/>
                </a:solidFill>
              </a:rPr>
              <a:t>اهداف و پيامد های </a:t>
            </a:r>
            <a:r>
              <a:rPr lang="fa-IR" sz="2200" b="1" dirty="0">
                <a:solidFill>
                  <a:srgbClr val="92D050"/>
                </a:solidFill>
              </a:rPr>
              <a:t>درس دوم علوم اول ابتدایی سلام، به من نگاه كن!</a:t>
            </a:r>
            <a:r>
              <a:rPr lang="fa-IR" sz="1800" dirty="0">
                <a:solidFill>
                  <a:schemeClr val="tx1"/>
                </a:solidFill>
                <a:cs typeface="B Titr" panose="00000700000000000000" pitchFamily="2" charset="-78"/>
              </a:rPr>
              <a:t/>
            </a:r>
            <a:br>
              <a:rPr lang="fa-IR" sz="1800" dirty="0">
                <a:solidFill>
                  <a:schemeClr val="tx1"/>
                </a:solidFill>
                <a:cs typeface="B Titr" panose="00000700000000000000" pitchFamily="2" charset="-78"/>
              </a:rPr>
            </a:br>
            <a:r>
              <a:rPr lang="fa-IR" sz="1800" dirty="0">
                <a:solidFill>
                  <a:schemeClr val="tx1"/>
                </a:solidFill>
                <a:cs typeface="B Titr" panose="00000700000000000000" pitchFamily="2" charset="-78"/>
              </a:rPr>
              <a:t>در پايان اين درس انتظار می رود دانش آموزان بتوانند</a:t>
            </a:r>
            <a:r>
              <a:rPr lang="fa-IR" sz="1800" dirty="0" smtClean="0">
                <a:solidFill>
                  <a:schemeClr val="tx1"/>
                </a:solidFill>
                <a:cs typeface="B Titr" panose="00000700000000000000" pitchFamily="2" charset="-78"/>
              </a:rPr>
              <a:t>:</a:t>
            </a:r>
            <a:r>
              <a:rPr lang="fa-IR" sz="1800" dirty="0">
                <a:solidFill>
                  <a:schemeClr val="tx1"/>
                </a:solidFill>
                <a:cs typeface="B Titr" panose="00000700000000000000" pitchFamily="2" charset="-78"/>
              </a:rPr>
              <a:t/>
            </a:r>
            <a:br>
              <a:rPr lang="fa-IR" sz="1800" dirty="0">
                <a:solidFill>
                  <a:schemeClr val="tx1"/>
                </a:solidFill>
                <a:cs typeface="B Titr" panose="00000700000000000000" pitchFamily="2" charset="-78"/>
              </a:rPr>
            </a:br>
            <a:r>
              <a:rPr lang="fa-IR" sz="1800" dirty="0" smtClean="0">
                <a:solidFill>
                  <a:schemeClr val="tx1"/>
                </a:solidFill>
                <a:cs typeface="B Titr" panose="00000700000000000000" pitchFamily="2" charset="-78"/>
              </a:rPr>
              <a:t>1- </a:t>
            </a:r>
            <a:r>
              <a:rPr lang="fa-IR" sz="1800" dirty="0">
                <a:solidFill>
                  <a:schemeClr val="tx1"/>
                </a:solidFill>
                <a:cs typeface="B Titr" panose="00000700000000000000" pitchFamily="2" charset="-78"/>
              </a:rPr>
              <a:t>با به کارگيری حواس، اشياء، گياهان، جانوران، و محيط اطراف خود را با دقت مشاهده کرده و ويژگی های </a:t>
            </a:r>
            <a:r>
              <a:rPr lang="fa-IR" sz="1800" dirty="0" smtClean="0">
                <a:solidFill>
                  <a:schemeClr val="tx1"/>
                </a:solidFill>
                <a:cs typeface="B Titr" panose="00000700000000000000" pitchFamily="2" charset="-78"/>
              </a:rPr>
              <a:t>ظاهری</a:t>
            </a:r>
            <a:r>
              <a:rPr lang="fa-IR" sz="1800" dirty="0">
                <a:solidFill>
                  <a:schemeClr val="tx1"/>
                </a:solidFill>
                <a:cs typeface="B Titr" panose="00000700000000000000" pitchFamily="2" charset="-78"/>
              </a:rPr>
              <a:t>(شکل، اندازه، جنس، رنگ، صدا، بو، مزه و نظاير آن) </a:t>
            </a:r>
            <a:r>
              <a:rPr lang="fa-IR" sz="1800" dirty="0" smtClean="0">
                <a:solidFill>
                  <a:schemeClr val="tx1"/>
                </a:solidFill>
                <a:cs typeface="B Titr" panose="00000700000000000000" pitchFamily="2" charset="-78"/>
              </a:rPr>
              <a:t>را </a:t>
            </a:r>
            <a:r>
              <a:rPr lang="fa-IR" sz="1800" dirty="0">
                <a:solidFill>
                  <a:schemeClr val="tx1"/>
                </a:solidFill>
                <a:cs typeface="B Titr" panose="00000700000000000000" pitchFamily="2" charset="-78"/>
              </a:rPr>
              <a:t>بيان کنند</a:t>
            </a:r>
            <a:r>
              <a:rPr lang="fa-IR" sz="1800" dirty="0" smtClean="0">
                <a:solidFill>
                  <a:schemeClr val="tx1"/>
                </a:solidFill>
                <a:cs typeface="B Titr" panose="00000700000000000000" pitchFamily="2" charset="-78"/>
              </a:rPr>
              <a:t>.</a:t>
            </a:r>
            <a:r>
              <a:rPr lang="fa-IR" sz="1800" dirty="0">
                <a:solidFill>
                  <a:schemeClr val="tx1"/>
                </a:solidFill>
                <a:cs typeface="B Titr" panose="00000700000000000000" pitchFamily="2" charset="-78"/>
              </a:rPr>
              <a:t/>
            </a:r>
            <a:br>
              <a:rPr lang="fa-IR" sz="1800" dirty="0">
                <a:solidFill>
                  <a:schemeClr val="tx1"/>
                </a:solidFill>
                <a:cs typeface="B Titr" panose="00000700000000000000" pitchFamily="2" charset="-78"/>
              </a:rPr>
            </a:br>
            <a:r>
              <a:rPr lang="fa-IR" sz="1800" dirty="0" smtClean="0">
                <a:solidFill>
                  <a:schemeClr val="tx1"/>
                </a:solidFill>
                <a:cs typeface="B Titr" panose="00000700000000000000" pitchFamily="2" charset="-78"/>
              </a:rPr>
              <a:t>2- </a:t>
            </a:r>
            <a:r>
              <a:rPr lang="fa-IR" sz="1800" dirty="0">
                <a:solidFill>
                  <a:schemeClr val="tx1"/>
                </a:solidFill>
                <a:cs typeface="B Titr" panose="00000700000000000000" pitchFamily="2" charset="-78"/>
              </a:rPr>
              <a:t>با به کارگيری مجموعه حواس، اشياء، گياهان، جانوران و محيط اطراف خود را مشاهده کرده و ويژگی های آنها را با ذکرجزئيات بيان کنند</a:t>
            </a:r>
            <a:r>
              <a:rPr lang="fa-IR" sz="1800" dirty="0" smtClean="0">
                <a:solidFill>
                  <a:schemeClr val="tx1"/>
                </a:solidFill>
                <a:cs typeface="B Titr" panose="00000700000000000000" pitchFamily="2" charset="-78"/>
              </a:rPr>
              <a:t>.</a:t>
            </a:r>
            <a:r>
              <a:rPr lang="fa-IR" sz="1800" dirty="0">
                <a:solidFill>
                  <a:schemeClr val="tx1"/>
                </a:solidFill>
                <a:cs typeface="B Titr" panose="00000700000000000000" pitchFamily="2" charset="-78"/>
              </a:rPr>
              <a:t/>
            </a:r>
            <a:br>
              <a:rPr lang="fa-IR" sz="1800" dirty="0">
                <a:solidFill>
                  <a:schemeClr val="tx1"/>
                </a:solidFill>
                <a:cs typeface="B Titr" panose="00000700000000000000" pitchFamily="2" charset="-78"/>
              </a:rPr>
            </a:br>
            <a:r>
              <a:rPr lang="fa-IR" sz="1800" dirty="0" smtClean="0">
                <a:solidFill>
                  <a:schemeClr val="tx1"/>
                </a:solidFill>
                <a:cs typeface="B Titr" panose="00000700000000000000" pitchFamily="2" charset="-78"/>
              </a:rPr>
              <a:t>3- با </a:t>
            </a:r>
            <a:r>
              <a:rPr lang="fa-IR" sz="1800" dirty="0">
                <a:solidFill>
                  <a:schemeClr val="tx1"/>
                </a:solidFill>
                <a:cs typeface="B Titr" panose="00000700000000000000" pitchFamily="2" charset="-78"/>
              </a:rPr>
              <a:t>به کارگيری حواس و استفاده از ابزارهايی مانند ذره بين با مشارکت ساير دانش آموزان، اشياء،گياهان، </a:t>
            </a:r>
            <a:r>
              <a:rPr lang="fa-IR" sz="1800" dirty="0" smtClean="0">
                <a:solidFill>
                  <a:schemeClr val="tx1"/>
                </a:solidFill>
                <a:cs typeface="B Titr" panose="00000700000000000000" pitchFamily="2" charset="-78"/>
              </a:rPr>
              <a:t>جانوران و </a:t>
            </a:r>
            <a:r>
              <a:rPr lang="fa-IR" sz="1800" dirty="0">
                <a:solidFill>
                  <a:schemeClr val="tx1"/>
                </a:solidFill>
                <a:cs typeface="B Titr" panose="00000700000000000000" pitchFamily="2" charset="-78"/>
              </a:rPr>
              <a:t>محيط اطراف خود را مشاهده نموده و علاوه بر ذکر جزئيات به برخی از ويژگی های پنهان آنها هم اشاره کنند.</a:t>
            </a:r>
            <a:br>
              <a:rPr lang="fa-IR" sz="1800" dirty="0">
                <a:solidFill>
                  <a:schemeClr val="tx1"/>
                </a:solidFill>
                <a:cs typeface="B Titr" panose="00000700000000000000" pitchFamily="2" charset="-78"/>
              </a:rPr>
            </a:br>
            <a:r>
              <a:rPr lang="en-US" sz="1600" dirty="0">
                <a:solidFill>
                  <a:schemeClr val="tx1"/>
                </a:solidFill>
              </a:rPr>
              <a:t/>
            </a:r>
            <a:br>
              <a:rPr lang="en-US" sz="1600" dirty="0">
                <a:solidFill>
                  <a:schemeClr val="tx1"/>
                </a:solidFill>
              </a:rPr>
            </a:br>
            <a:r>
              <a:rPr lang="fa-IR" sz="1600" b="1" kern="0" dirty="0">
                <a:solidFill>
                  <a:schemeClr val="tx1"/>
                </a:solidFill>
                <a:effectLst>
                  <a:outerShdw blurRad="38100" dist="38100" dir="2700000" algn="tl">
                    <a:srgbClr val="000000"/>
                  </a:outerShdw>
                </a:effectLst>
                <a:latin typeface="Garamond"/>
              </a:rPr>
              <a:t/>
            </a:r>
            <a:br>
              <a:rPr lang="fa-IR" sz="1600" b="1" kern="0" dirty="0">
                <a:solidFill>
                  <a:schemeClr val="tx1"/>
                </a:solidFill>
                <a:effectLst>
                  <a:outerShdw blurRad="38100" dist="38100" dir="2700000" algn="tl">
                    <a:srgbClr val="000000"/>
                  </a:outerShdw>
                </a:effectLst>
                <a:latin typeface="Garamond"/>
              </a:rPr>
            </a:br>
            <a:endParaRPr lang="en-US" sz="1600" dirty="0">
              <a:solidFill>
                <a:schemeClr val="tx1"/>
              </a:solidFill>
            </a:endParaRPr>
          </a:p>
        </p:txBody>
      </p:sp>
    </p:spTree>
    <p:extLst>
      <p:ext uri="{BB962C8B-B14F-4D97-AF65-F5344CB8AC3E}">
        <p14:creationId xmlns:p14="http://schemas.microsoft.com/office/powerpoint/2010/main" val="22819495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423065"/>
          </a:xfrm>
        </p:spPr>
        <p:txBody>
          <a:bodyPr>
            <a:normAutofit/>
          </a:bodyPr>
          <a:lstStyle/>
          <a:p>
            <a:pPr algn="r"/>
            <a:r>
              <a:rPr lang="fa-IR" sz="3200" dirty="0"/>
              <a:t>اهداف کلی :</a:t>
            </a:r>
            <a:r>
              <a:rPr lang="fa-IR" sz="2400" dirty="0"/>
              <a:t/>
            </a:r>
            <a:br>
              <a:rPr lang="fa-IR" sz="2400" dirty="0"/>
            </a:br>
            <a:r>
              <a:rPr lang="fa-IR" sz="2400" dirty="0" smtClean="0"/>
              <a:t/>
            </a:r>
            <a:br>
              <a:rPr lang="fa-IR" sz="2400" dirty="0" smtClean="0"/>
            </a:br>
            <a:r>
              <a:rPr lang="fa-IR" sz="2400" dirty="0" smtClean="0"/>
              <a:t> </a:t>
            </a:r>
            <a:r>
              <a:rPr lang="fa-IR" sz="1800" dirty="0" smtClean="0">
                <a:solidFill>
                  <a:schemeClr val="tx1"/>
                </a:solidFill>
                <a:cs typeface="B Titr" panose="00000700000000000000" pitchFamily="2" charset="-78"/>
              </a:rPr>
              <a:t>آشنایی </a:t>
            </a:r>
            <a:r>
              <a:rPr lang="fa-IR" sz="1800" dirty="0">
                <a:solidFill>
                  <a:schemeClr val="tx1"/>
                </a:solidFill>
                <a:cs typeface="B Titr" panose="00000700000000000000" pitchFamily="2" charset="-78"/>
              </a:rPr>
              <a:t>دانش آموز با حواس پنجگانه </a:t>
            </a:r>
            <a:r>
              <a:rPr lang="fa-IR" sz="1800" dirty="0" smtClean="0">
                <a:solidFill>
                  <a:schemeClr val="tx1"/>
                </a:solidFill>
                <a:cs typeface="B Titr" panose="00000700000000000000" pitchFamily="2" charset="-78"/>
              </a:rPr>
              <a:t>و نقش </a:t>
            </a:r>
            <a:r>
              <a:rPr lang="fa-IR" sz="1800" dirty="0">
                <a:solidFill>
                  <a:schemeClr val="tx1"/>
                </a:solidFill>
                <a:cs typeface="B Titr" panose="00000700000000000000" pitchFamily="2" charset="-78"/>
              </a:rPr>
              <a:t>آن در شناسایی محیط </a:t>
            </a:r>
            <a:r>
              <a:rPr lang="fa-IR" sz="1800" dirty="0" smtClean="0">
                <a:solidFill>
                  <a:schemeClr val="tx1"/>
                </a:solidFill>
                <a:cs typeface="B Titr" panose="00000700000000000000" pitchFamily="2" charset="-78"/>
              </a:rPr>
              <a:t>اطراف.</a:t>
            </a:r>
            <a:br>
              <a:rPr lang="fa-IR" sz="1800" dirty="0" smtClean="0">
                <a:solidFill>
                  <a:schemeClr val="tx1"/>
                </a:solidFill>
                <a:cs typeface="B Titr" panose="00000700000000000000" pitchFamily="2" charset="-78"/>
              </a:rPr>
            </a:br>
            <a:r>
              <a:rPr lang="fa-IR" sz="1800" dirty="0" smtClean="0">
                <a:solidFill>
                  <a:schemeClr val="tx1"/>
                </a:solidFill>
                <a:cs typeface="B Titr" panose="00000700000000000000" pitchFamily="2" charset="-78"/>
              </a:rPr>
              <a:t/>
            </a:r>
            <a:br>
              <a:rPr lang="fa-IR" sz="1800" dirty="0" smtClean="0">
                <a:solidFill>
                  <a:schemeClr val="tx1"/>
                </a:solidFill>
                <a:cs typeface="B Titr" panose="00000700000000000000" pitchFamily="2" charset="-78"/>
              </a:rPr>
            </a:br>
            <a:r>
              <a:rPr lang="fa-IR" sz="1800" dirty="0" smtClean="0">
                <a:solidFill>
                  <a:schemeClr val="tx1"/>
                </a:solidFill>
                <a:cs typeface="B Titr" panose="00000700000000000000" pitchFamily="2" charset="-78"/>
              </a:rPr>
              <a:t>  </a:t>
            </a:r>
            <a:r>
              <a:rPr lang="fa-IR" sz="1800" dirty="0">
                <a:solidFill>
                  <a:schemeClr val="tx1"/>
                </a:solidFill>
                <a:cs typeface="B Titr" panose="00000700000000000000" pitchFamily="2" charset="-78"/>
              </a:rPr>
              <a:t>پرورش مهارت مشاهده ( خوب دیدن – خوب شنیدن – خوب بوییدن – خوب چشیدن – خوب لمس کردن </a:t>
            </a:r>
            <a:r>
              <a:rPr lang="fa-IR" sz="1800" dirty="0" smtClean="0">
                <a:solidFill>
                  <a:schemeClr val="tx1"/>
                </a:solidFill>
                <a:cs typeface="B Titr" panose="00000700000000000000" pitchFamily="2" charset="-78"/>
              </a:rPr>
              <a:t>)</a:t>
            </a:r>
            <a:br>
              <a:rPr lang="fa-IR" sz="1800" dirty="0" smtClean="0">
                <a:solidFill>
                  <a:schemeClr val="tx1"/>
                </a:solidFill>
                <a:cs typeface="B Titr" panose="00000700000000000000" pitchFamily="2" charset="-78"/>
              </a:rPr>
            </a:br>
            <a:r>
              <a:rPr lang="fa-IR" sz="1800" dirty="0" smtClean="0">
                <a:solidFill>
                  <a:schemeClr val="tx1"/>
                </a:solidFill>
                <a:cs typeface="B Titr" panose="00000700000000000000" pitchFamily="2" charset="-78"/>
              </a:rPr>
              <a:t> </a:t>
            </a:r>
            <a:r>
              <a:rPr lang="en-US" sz="1800" dirty="0">
                <a:solidFill>
                  <a:schemeClr val="tx1"/>
                </a:solidFill>
                <a:cs typeface="B Titr" panose="00000700000000000000" pitchFamily="2" charset="-78"/>
              </a:rPr>
              <a:t/>
            </a:r>
            <a:br>
              <a:rPr lang="en-US" sz="1800" dirty="0">
                <a:solidFill>
                  <a:schemeClr val="tx1"/>
                </a:solidFill>
                <a:cs typeface="B Titr" panose="00000700000000000000" pitchFamily="2" charset="-78"/>
              </a:rPr>
            </a:br>
            <a:r>
              <a:rPr lang="fa-IR" sz="1800" dirty="0">
                <a:solidFill>
                  <a:schemeClr val="tx1"/>
                </a:solidFill>
                <a:cs typeface="B Titr" panose="00000700000000000000" pitchFamily="2" charset="-78"/>
              </a:rPr>
              <a:t>پی بردن به اهمیت حواس در شناسایی محیط </a:t>
            </a:r>
            <a:r>
              <a:rPr lang="fa-IR" sz="1800" dirty="0" smtClean="0">
                <a:solidFill>
                  <a:schemeClr val="tx1"/>
                </a:solidFill>
                <a:cs typeface="B Titr" panose="00000700000000000000" pitchFamily="2" charset="-78"/>
              </a:rPr>
              <a:t>اطراف.</a:t>
            </a:r>
            <a:br>
              <a:rPr lang="fa-IR" sz="1800" dirty="0" smtClean="0">
                <a:solidFill>
                  <a:schemeClr val="tx1"/>
                </a:solidFill>
                <a:cs typeface="B Titr" panose="00000700000000000000" pitchFamily="2" charset="-78"/>
              </a:rPr>
            </a:br>
            <a:r>
              <a:rPr lang="fa-IR" sz="2400" b="1" dirty="0">
                <a:cs typeface="B Nazanin" panose="00000400000000000000" pitchFamily="2" charset="-78"/>
              </a:rPr>
              <a:t/>
            </a:r>
            <a:br>
              <a:rPr lang="fa-IR" sz="2400" b="1" dirty="0">
                <a:cs typeface="B Nazanin" panose="00000400000000000000" pitchFamily="2" charset="-78"/>
              </a:rPr>
            </a:br>
            <a:endParaRPr lang="en-US" sz="2400" dirty="0"/>
          </a:p>
        </p:txBody>
      </p:sp>
    </p:spTree>
    <p:extLst>
      <p:ext uri="{BB962C8B-B14F-4D97-AF65-F5344CB8AC3E}">
        <p14:creationId xmlns:p14="http://schemas.microsoft.com/office/powerpoint/2010/main" val="1298090186"/>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8866" y="1433016"/>
            <a:ext cx="8455136" cy="3862316"/>
          </a:xfrm>
          <a:prstGeom prst="rect">
            <a:avLst/>
          </a:prstGeom>
        </p:spPr>
      </p:pic>
      <p:sp>
        <p:nvSpPr>
          <p:cNvPr id="2" name="Title 1"/>
          <p:cNvSpPr>
            <a:spLocks noGrp="1"/>
          </p:cNvSpPr>
          <p:nvPr>
            <p:ph type="title"/>
          </p:nvPr>
        </p:nvSpPr>
        <p:spPr>
          <a:xfrm>
            <a:off x="677334" y="285008"/>
            <a:ext cx="8596668" cy="5795158"/>
          </a:xfrm>
        </p:spPr>
        <p:txBody>
          <a:bodyPr>
            <a:normAutofit/>
          </a:bodyPr>
          <a:lstStyle/>
          <a:p>
            <a:pPr lvl="0" algn="ctr" defTabSz="914400">
              <a:lnSpc>
                <a:spcPct val="200000"/>
              </a:lnSpc>
              <a:spcBef>
                <a:spcPts val="0"/>
              </a:spcBef>
            </a:pPr>
            <a:r>
              <a:rPr lang="fa-IR" sz="2800" b="1" dirty="0" smtClean="0">
                <a:solidFill>
                  <a:srgbClr val="FF0000"/>
                </a:solidFill>
                <a:latin typeface="Calibri"/>
                <a:ea typeface="+mn-ea"/>
                <a:cs typeface="B Titr" panose="00000700000000000000" pitchFamily="2" charset="-78"/>
              </a:rPr>
              <a:t>بینایی( چشم)</a:t>
            </a:r>
            <a:r>
              <a:rPr lang="en-US" sz="2800" b="1" dirty="0" smtClean="0">
                <a:solidFill>
                  <a:prstClr val="black"/>
                </a:solidFill>
                <a:latin typeface="Calibri"/>
                <a:ea typeface="+mn-ea"/>
                <a:cs typeface="B Nazanin" panose="00000400000000000000" pitchFamily="2" charset="-78"/>
              </a:rPr>
              <a:t/>
            </a:r>
            <a:br>
              <a:rPr lang="en-US" sz="2800" b="1" dirty="0" smtClean="0">
                <a:solidFill>
                  <a:prstClr val="black"/>
                </a:solidFill>
                <a:latin typeface="Calibri"/>
                <a:ea typeface="+mn-ea"/>
                <a:cs typeface="B Nazanin" panose="00000400000000000000" pitchFamily="2" charset="-78"/>
              </a:rPr>
            </a:br>
            <a:endParaRPr lang="en-US" sz="1600" dirty="0">
              <a:solidFill>
                <a:schemeClr val="tx1"/>
              </a:solidFill>
            </a:endParaRPr>
          </a:p>
        </p:txBody>
      </p:sp>
    </p:spTree>
    <p:extLst>
      <p:ext uri="{BB962C8B-B14F-4D97-AF65-F5344CB8AC3E}">
        <p14:creationId xmlns:p14="http://schemas.microsoft.com/office/powerpoint/2010/main" val="38291026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0715" y="327548"/>
            <a:ext cx="7766936" cy="6168786"/>
          </a:xfrm>
        </p:spPr>
        <p:txBody>
          <a:bodyPr>
            <a:normAutofit/>
          </a:bodyPr>
          <a:lstStyle/>
          <a:p>
            <a:pPr algn="ctr"/>
            <a:r>
              <a:rPr lang="fa-IR" b="1" dirty="0" smtClean="0"/>
              <a:t> </a:t>
            </a:r>
          </a:p>
          <a:p>
            <a:pPr algn="ctr"/>
            <a:endParaRPr lang="fa-IR" b="1" dirty="0" smtClean="0"/>
          </a:p>
          <a:p>
            <a:pPr algn="ctr"/>
            <a:endParaRPr lang="fa-IR" b="1" dirty="0" smtClean="0"/>
          </a:p>
          <a:p>
            <a:pPr algn="ctr" rtl="1"/>
            <a:r>
              <a:rPr lang="fa-IR" sz="2800" b="1" dirty="0" smtClean="0">
                <a:solidFill>
                  <a:srgbClr val="00B050"/>
                </a:solidFill>
                <a:cs typeface="B Lotus" panose="00000400000000000000" pitchFamily="2" charset="-78"/>
              </a:rPr>
              <a:t>پردیس </a:t>
            </a:r>
            <a:r>
              <a:rPr lang="fa-IR" sz="2800" b="1" dirty="0">
                <a:solidFill>
                  <a:srgbClr val="00B050"/>
                </a:solidFill>
                <a:cs typeface="B Lotus" panose="00000400000000000000" pitchFamily="2" charset="-78"/>
              </a:rPr>
              <a:t>علامه طباطبایی اردبیل</a:t>
            </a:r>
          </a:p>
          <a:p>
            <a:pPr algn="ctr" rtl="1"/>
            <a:r>
              <a:rPr lang="fa-IR" sz="2800" b="1" dirty="0">
                <a:solidFill>
                  <a:srgbClr val="00B050"/>
                </a:solidFill>
                <a:cs typeface="B Lotus" panose="00000400000000000000" pitchFamily="2" charset="-78"/>
              </a:rPr>
              <a:t>مرکز آموزش عالی آزادگان </a:t>
            </a:r>
            <a:r>
              <a:rPr lang="fa-IR" sz="2800" b="1" dirty="0" smtClean="0">
                <a:solidFill>
                  <a:srgbClr val="00B050"/>
                </a:solidFill>
                <a:cs typeface="B Lotus" panose="00000400000000000000" pitchFamily="2" charset="-78"/>
              </a:rPr>
              <a:t>نیر</a:t>
            </a:r>
            <a:endParaRPr lang="en-US" sz="2800" b="1" dirty="0" smtClean="0">
              <a:solidFill>
                <a:srgbClr val="00B050"/>
              </a:solidFill>
              <a:cs typeface="B Lotus" panose="00000400000000000000" pitchFamily="2" charset="-78"/>
            </a:endParaRPr>
          </a:p>
          <a:p>
            <a:pPr algn="ctr" rtl="1"/>
            <a:endParaRPr lang="fa-IR" sz="2800" b="1" dirty="0">
              <a:solidFill>
                <a:srgbClr val="00B050"/>
              </a:solidFill>
              <a:cs typeface="B Lotus" panose="00000400000000000000" pitchFamily="2" charset="-78"/>
            </a:endParaRPr>
          </a:p>
          <a:p>
            <a:pPr algn="ctr" rtl="1"/>
            <a:r>
              <a:rPr lang="fa-IR" sz="2800" b="1" dirty="0">
                <a:solidFill>
                  <a:srgbClr val="FF0000"/>
                </a:solidFill>
                <a:cs typeface="B Lotus" panose="00000400000000000000" pitchFamily="2" charset="-78"/>
              </a:rPr>
              <a:t>واحد درسی: آموزش علوم تجربی</a:t>
            </a:r>
          </a:p>
          <a:p>
            <a:pPr algn="ctr" rtl="1"/>
            <a:r>
              <a:rPr lang="fa-IR" sz="2800" b="1" dirty="0">
                <a:solidFill>
                  <a:srgbClr val="0070C0"/>
                </a:solidFill>
                <a:cs typeface="B Lotus" panose="00000400000000000000" pitchFamily="2" charset="-78"/>
              </a:rPr>
              <a:t>استاد: دکتر بهروز گل زاد</a:t>
            </a:r>
          </a:p>
          <a:p>
            <a:pPr algn="ctr" rtl="1"/>
            <a:r>
              <a:rPr lang="fa-IR" sz="2800" b="1" dirty="0">
                <a:solidFill>
                  <a:srgbClr val="FF0000"/>
                </a:solidFill>
                <a:cs typeface="B Lotus" panose="00000400000000000000" pitchFamily="2" charset="-78"/>
              </a:rPr>
              <a:t>دانشجویان: امین گلشن – امیرحسین </a:t>
            </a:r>
            <a:r>
              <a:rPr lang="fa-IR" sz="2800" b="1" dirty="0" smtClean="0">
                <a:solidFill>
                  <a:srgbClr val="FF0000"/>
                </a:solidFill>
                <a:cs typeface="B Lotus" panose="00000400000000000000" pitchFamily="2" charset="-78"/>
              </a:rPr>
              <a:t>سیرتی</a:t>
            </a:r>
            <a:endParaRPr lang="fa-IR" sz="2800" b="1" dirty="0">
              <a:solidFill>
                <a:srgbClr val="FF0000"/>
              </a:solidFill>
              <a:cs typeface="B Lotus" panose="00000400000000000000" pitchFamily="2" charset="-78"/>
            </a:endParaRPr>
          </a:p>
          <a:p>
            <a:pPr algn="ctr" rtl="1"/>
            <a:r>
              <a:rPr lang="fa-IR" sz="2800" b="1" dirty="0">
                <a:solidFill>
                  <a:srgbClr val="7030A0"/>
                </a:solidFill>
                <a:cs typeface="B Lotus" panose="00000400000000000000" pitchFamily="2" charset="-78"/>
              </a:rPr>
              <a:t>کلاس:2 آموزش ابتدایی</a:t>
            </a:r>
          </a:p>
          <a:p>
            <a:pPr algn="ctr" rtl="1"/>
            <a:r>
              <a:rPr lang="fa-IR" sz="2800" b="1" dirty="0">
                <a:solidFill>
                  <a:srgbClr val="7030A0"/>
                </a:solidFill>
                <a:cs typeface="B Lotus" panose="00000400000000000000" pitchFamily="2" charset="-78"/>
              </a:rPr>
              <a:t>ترم: دوم</a:t>
            </a:r>
          </a:p>
          <a:p>
            <a:pPr algn="ctr" rtl="1"/>
            <a:r>
              <a:rPr lang="fa-IR" sz="2800" b="1" dirty="0">
                <a:solidFill>
                  <a:srgbClr val="7030A0"/>
                </a:solidFill>
                <a:cs typeface="B Lotus" panose="00000400000000000000" pitchFamily="2" charset="-78"/>
              </a:rPr>
              <a:t>سال تحصیلی: 98-99</a:t>
            </a:r>
          </a:p>
          <a:p>
            <a:pPr algn="ctr" rtl="1"/>
            <a:endParaRPr lang="fa-IR" sz="2400" dirty="0">
              <a:solidFill>
                <a:schemeClr val="tx1"/>
              </a:solidFill>
              <a:cs typeface="B Farnaz" pitchFamily="2" charset="-78"/>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4789820" y="327548"/>
            <a:ext cx="1228725" cy="1295400"/>
          </a:xfrm>
          <a:prstGeom prst="rect">
            <a:avLst/>
          </a:prstGeom>
          <a:noFill/>
          <a:ln>
            <a:noFill/>
          </a:ln>
        </p:spPr>
      </p:pic>
    </p:spTree>
    <p:extLst>
      <p:ext uri="{BB962C8B-B14F-4D97-AF65-F5344CB8AC3E}">
        <p14:creationId xmlns:p14="http://schemas.microsoft.com/office/powerpoint/2010/main" val="185790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6265"/>
            <a:ext cx="8596668" cy="6210795"/>
          </a:xfrm>
        </p:spPr>
        <p:txBody>
          <a:bodyPr>
            <a:normAutofit/>
          </a:bodyPr>
          <a:lstStyle/>
          <a:p>
            <a:pPr lvl="0" algn="ctr" defTabSz="914400">
              <a:lnSpc>
                <a:spcPct val="200000"/>
              </a:lnSpc>
              <a:spcBef>
                <a:spcPts val="0"/>
              </a:spcBef>
            </a:pPr>
            <a:r>
              <a:rPr lang="fa-IR" sz="2800" b="1" dirty="0">
                <a:solidFill>
                  <a:srgbClr val="FF0000"/>
                </a:solidFill>
                <a:latin typeface="Calibri"/>
                <a:ea typeface="+mn-ea"/>
                <a:cs typeface="B Titr" panose="00000700000000000000" pitchFamily="2" charset="-78"/>
              </a:rPr>
              <a:t>شنوایی </a:t>
            </a:r>
            <a:r>
              <a:rPr lang="fa-IR" sz="2800" b="1" dirty="0" smtClean="0">
                <a:solidFill>
                  <a:srgbClr val="FF0000"/>
                </a:solidFill>
                <a:latin typeface="Calibri"/>
                <a:ea typeface="+mn-ea"/>
                <a:cs typeface="B Titr" panose="00000700000000000000" pitchFamily="2" charset="-78"/>
              </a:rPr>
              <a:t>(گوش)</a:t>
            </a:r>
            <a:r>
              <a:rPr lang="en-US" sz="2800" b="1" dirty="0">
                <a:solidFill>
                  <a:prstClr val="black"/>
                </a:solidFill>
                <a:latin typeface="Calibri"/>
                <a:ea typeface="+mn-ea"/>
                <a:cs typeface="B Nazanin" panose="00000400000000000000" pitchFamily="2" charset="-78"/>
              </a:rPr>
              <a:t/>
            </a:r>
            <a:br>
              <a:rPr lang="en-US" sz="2800" b="1" dirty="0">
                <a:solidFill>
                  <a:prstClr val="black"/>
                </a:solidFill>
                <a:latin typeface="Calibri"/>
                <a:ea typeface="+mn-ea"/>
                <a:cs typeface="B Nazanin" panose="00000400000000000000" pitchFamily="2" charset="-78"/>
              </a:rPr>
            </a:br>
            <a:endParaRPr lang="en-US" sz="1600" dirty="0">
              <a:solidFill>
                <a:schemeClr val="tx1"/>
              </a:solidFill>
            </a:endParaRPr>
          </a:p>
        </p:txBody>
      </p:sp>
      <p:pic>
        <p:nvPicPr>
          <p:cNvPr id="3" name="Picture 2"/>
          <p:cNvPicPr>
            <a:picLocks noChangeAspect="1"/>
          </p:cNvPicPr>
          <p:nvPr/>
        </p:nvPicPr>
        <p:blipFill>
          <a:blip r:embed="rId2"/>
          <a:stretch>
            <a:fillRect/>
          </a:stretch>
        </p:blipFill>
        <p:spPr>
          <a:xfrm>
            <a:off x="199038" y="1486092"/>
            <a:ext cx="9553260" cy="2444463"/>
          </a:xfrm>
          <a:prstGeom prst="rect">
            <a:avLst/>
          </a:prstGeom>
        </p:spPr>
      </p:pic>
      <p:pic>
        <p:nvPicPr>
          <p:cNvPr id="4" name="Picture 3"/>
          <p:cNvPicPr>
            <a:picLocks noChangeAspect="1"/>
          </p:cNvPicPr>
          <p:nvPr/>
        </p:nvPicPr>
        <p:blipFill>
          <a:blip r:embed="rId3"/>
          <a:stretch>
            <a:fillRect/>
          </a:stretch>
        </p:blipFill>
        <p:spPr>
          <a:xfrm>
            <a:off x="1465733" y="4268992"/>
            <a:ext cx="8047417" cy="640135"/>
          </a:xfrm>
          <a:prstGeom prst="rect">
            <a:avLst/>
          </a:prstGeom>
        </p:spPr>
      </p:pic>
    </p:spTree>
    <p:extLst>
      <p:ext uri="{BB962C8B-B14F-4D97-AF65-F5344CB8AC3E}">
        <p14:creationId xmlns:p14="http://schemas.microsoft.com/office/powerpoint/2010/main" val="27873440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494317"/>
          </a:xfrm>
        </p:spPr>
        <p:txBody>
          <a:bodyPr>
            <a:normAutofit/>
          </a:bodyPr>
          <a:lstStyle/>
          <a:p>
            <a:pPr algn="ctr" defTabSz="914400">
              <a:lnSpc>
                <a:spcPct val="200000"/>
              </a:lnSpc>
              <a:spcBef>
                <a:spcPts val="0"/>
              </a:spcBef>
            </a:pPr>
            <a:r>
              <a:rPr lang="fa-IR" sz="2800" b="1" dirty="0" smtClean="0">
                <a:solidFill>
                  <a:srgbClr val="FF0000"/>
                </a:solidFill>
                <a:cs typeface="B Titr" panose="00000700000000000000" pitchFamily="2" charset="-78"/>
              </a:rPr>
              <a:t>بویایی ( بینی )</a:t>
            </a:r>
            <a:br>
              <a:rPr lang="fa-IR" sz="2800" b="1" dirty="0" smtClean="0">
                <a:solidFill>
                  <a:srgbClr val="FF0000"/>
                </a:solidFill>
                <a:cs typeface="B Titr" panose="00000700000000000000" pitchFamily="2" charset="-78"/>
              </a:rPr>
            </a:br>
            <a:r>
              <a:rPr lang="fa-IR" sz="2800" b="1" dirty="0" smtClean="0">
                <a:solidFill>
                  <a:srgbClr val="FF0000"/>
                </a:solidFill>
                <a:cs typeface="B Titr" panose="00000700000000000000" pitchFamily="2" charset="-78"/>
              </a:rPr>
              <a:t>با بینی بوهای مختلف را تشخیص می دهیم.</a:t>
            </a:r>
            <a:br>
              <a:rPr lang="fa-IR" sz="2800" b="1" dirty="0" smtClean="0">
                <a:solidFill>
                  <a:srgbClr val="FF0000"/>
                </a:solidFill>
                <a:cs typeface="B Titr" panose="00000700000000000000" pitchFamily="2" charset="-78"/>
              </a:rPr>
            </a:br>
            <a:r>
              <a:rPr lang="fa-IR" sz="2800" b="1" dirty="0" smtClean="0">
                <a:solidFill>
                  <a:srgbClr val="FF0000"/>
                </a:solidFill>
                <a:cs typeface="B Titr" panose="00000700000000000000" pitchFamily="2" charset="-78"/>
              </a:rPr>
              <a:t>برخی بوها خوشایند و برخی ناخوشایند می باشند.</a:t>
            </a:r>
            <a:r>
              <a:rPr lang="en-US" sz="2800" b="1" dirty="0" smtClean="0">
                <a:cs typeface="B Nazanin" panose="00000400000000000000" pitchFamily="2" charset="-78"/>
              </a:rPr>
              <a:t/>
            </a:r>
            <a:br>
              <a:rPr lang="en-US" sz="2800" b="1" dirty="0" smtClean="0">
                <a:cs typeface="B Nazanin" panose="00000400000000000000" pitchFamily="2" charset="-78"/>
              </a:rPr>
            </a:br>
            <a:endParaRPr lang="en-US" sz="2800" dirty="0"/>
          </a:p>
        </p:txBody>
      </p:sp>
    </p:spTree>
    <p:extLst>
      <p:ext uri="{BB962C8B-B14F-4D97-AF65-F5344CB8AC3E}">
        <p14:creationId xmlns:p14="http://schemas.microsoft.com/office/powerpoint/2010/main" val="3172289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82442"/>
          </a:xfrm>
        </p:spPr>
        <p:txBody>
          <a:bodyPr>
            <a:normAutofit/>
          </a:bodyPr>
          <a:lstStyle/>
          <a:p>
            <a:pPr algn="ctr"/>
            <a:r>
              <a:rPr lang="fa-IR" sz="2400" dirty="0"/>
              <a:t> </a:t>
            </a:r>
            <a:r>
              <a:rPr lang="fa-IR" sz="2800" dirty="0" smtClean="0">
                <a:solidFill>
                  <a:schemeClr val="accent2"/>
                </a:solidFill>
              </a:rPr>
              <a:t/>
            </a:r>
            <a:br>
              <a:rPr lang="fa-IR" sz="2800" dirty="0" smtClean="0">
                <a:solidFill>
                  <a:schemeClr val="accent2"/>
                </a:solidFill>
              </a:rPr>
            </a:br>
            <a:r>
              <a:rPr lang="fa-IR" sz="2800" b="1" dirty="0" smtClean="0">
                <a:solidFill>
                  <a:srgbClr val="FF0000"/>
                </a:solidFill>
                <a:cs typeface="B Titr" panose="00000700000000000000" pitchFamily="2" charset="-78"/>
              </a:rPr>
              <a:t>لامسه </a:t>
            </a:r>
            <a:r>
              <a:rPr lang="fa-IR" sz="2800" b="1" dirty="0">
                <a:solidFill>
                  <a:srgbClr val="FF0000"/>
                </a:solidFill>
                <a:cs typeface="B Titr" panose="00000700000000000000" pitchFamily="2" charset="-78"/>
              </a:rPr>
              <a:t>( پوست </a:t>
            </a:r>
            <a:r>
              <a:rPr lang="fa-IR" sz="2800" b="1" dirty="0" smtClean="0">
                <a:solidFill>
                  <a:srgbClr val="FF0000"/>
                </a:solidFill>
                <a:cs typeface="B Titr" panose="00000700000000000000" pitchFamily="2" charset="-78"/>
              </a:rPr>
              <a:t>)  </a:t>
            </a:r>
            <a:r>
              <a:rPr lang="en-US" sz="2800" b="1" dirty="0">
                <a:cs typeface="B Nazanin" panose="00000400000000000000" pitchFamily="2" charset="-78"/>
              </a:rPr>
              <a:t/>
            </a:r>
            <a:br>
              <a:rPr lang="en-US" sz="2800" b="1" dirty="0">
                <a:cs typeface="B Nazanin" panose="00000400000000000000" pitchFamily="2" charset="-78"/>
              </a:rPr>
            </a:br>
            <a:r>
              <a:rPr lang="fa-IR" sz="2800" dirty="0">
                <a:solidFill>
                  <a:schemeClr val="accent2"/>
                </a:solidFill>
              </a:rPr>
              <a:t/>
            </a:r>
            <a:br>
              <a:rPr lang="fa-IR" sz="2800" dirty="0">
                <a:solidFill>
                  <a:schemeClr val="accent2"/>
                </a:solidFill>
              </a:rPr>
            </a:br>
            <a:endParaRPr lang="en-US" sz="2800" dirty="0">
              <a:solidFill>
                <a:schemeClr val="accent2"/>
              </a:solidFill>
            </a:endParaRPr>
          </a:p>
        </p:txBody>
      </p:sp>
      <p:pic>
        <p:nvPicPr>
          <p:cNvPr id="3" name="Picture 2"/>
          <p:cNvPicPr>
            <a:picLocks noChangeAspect="1"/>
          </p:cNvPicPr>
          <p:nvPr/>
        </p:nvPicPr>
        <p:blipFill>
          <a:blip r:embed="rId2"/>
          <a:stretch>
            <a:fillRect/>
          </a:stretch>
        </p:blipFill>
        <p:spPr>
          <a:xfrm>
            <a:off x="999937" y="1750311"/>
            <a:ext cx="8144962" cy="2657915"/>
          </a:xfrm>
          <a:prstGeom prst="rect">
            <a:avLst/>
          </a:prstGeom>
        </p:spPr>
      </p:pic>
    </p:spTree>
    <p:extLst>
      <p:ext uri="{BB962C8B-B14F-4D97-AF65-F5344CB8AC3E}">
        <p14:creationId xmlns:p14="http://schemas.microsoft.com/office/powerpoint/2010/main" val="11968480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55574"/>
          </a:xfrm>
        </p:spPr>
        <p:txBody>
          <a:bodyPr>
            <a:normAutofit/>
          </a:bodyPr>
          <a:lstStyle/>
          <a:p>
            <a:pPr algn="ctr"/>
            <a:r>
              <a:rPr lang="fa-IR" sz="2400" b="1" dirty="0" smtClean="0">
                <a:solidFill>
                  <a:srgbClr val="FF0000"/>
                </a:solidFill>
                <a:cs typeface="B Titr" panose="00000700000000000000" pitchFamily="2" charset="-78"/>
              </a:rPr>
              <a:t>       چشایی </a:t>
            </a:r>
            <a:r>
              <a:rPr lang="fa-IR" sz="2400" b="1" dirty="0">
                <a:solidFill>
                  <a:srgbClr val="FF0000"/>
                </a:solidFill>
                <a:cs typeface="B Titr" panose="00000700000000000000" pitchFamily="2" charset="-78"/>
              </a:rPr>
              <a:t>( زبان )</a:t>
            </a:r>
            <a:r>
              <a:rPr lang="en-US" sz="2400" b="1" dirty="0">
                <a:cs typeface="B Nazanin" panose="00000400000000000000" pitchFamily="2" charset="-78"/>
              </a:rPr>
              <a:t/>
            </a:r>
            <a:br>
              <a:rPr lang="en-US" sz="2400" b="1" dirty="0">
                <a:cs typeface="B Nazanin" panose="00000400000000000000" pitchFamily="2" charset="-78"/>
              </a:rPr>
            </a:br>
            <a:endParaRPr lang="en-US" sz="2400" dirty="0">
              <a:solidFill>
                <a:schemeClr val="tx1"/>
              </a:solidFill>
            </a:endParaRPr>
          </a:p>
        </p:txBody>
      </p:sp>
      <p:pic>
        <p:nvPicPr>
          <p:cNvPr id="3" name="Picture 2"/>
          <p:cNvPicPr>
            <a:picLocks noChangeAspect="1"/>
          </p:cNvPicPr>
          <p:nvPr/>
        </p:nvPicPr>
        <p:blipFill>
          <a:blip r:embed="rId2"/>
          <a:stretch>
            <a:fillRect/>
          </a:stretch>
        </p:blipFill>
        <p:spPr>
          <a:xfrm>
            <a:off x="-66161" y="1365200"/>
            <a:ext cx="10083658" cy="2292400"/>
          </a:xfrm>
          <a:prstGeom prst="rect">
            <a:avLst/>
          </a:prstGeom>
        </p:spPr>
      </p:pic>
    </p:spTree>
    <p:extLst>
      <p:ext uri="{BB962C8B-B14F-4D97-AF65-F5344CB8AC3E}">
        <p14:creationId xmlns:p14="http://schemas.microsoft.com/office/powerpoint/2010/main" val="22429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190699"/>
          </a:xfrm>
        </p:spPr>
        <p:txBody>
          <a:bodyPr/>
          <a:lstStyle/>
          <a:p>
            <a:pPr algn="r"/>
            <a:r>
              <a:rPr lang="fa-IR" b="1" dirty="0">
                <a:solidFill>
                  <a:srgbClr val="FF0000"/>
                </a:solidFill>
                <a:cs typeface="B Titr" panose="00000700000000000000" pitchFamily="2" charset="-78"/>
              </a:rPr>
              <a:t>فعالیت های عینی</a:t>
            </a:r>
            <a:r>
              <a:rPr lang="en-US" b="1" dirty="0">
                <a:cs typeface="B Nazanin" panose="00000400000000000000" pitchFamily="2" charset="-78"/>
              </a:rPr>
              <a:t/>
            </a:r>
            <a:br>
              <a:rPr lang="en-US" b="1" dirty="0">
                <a:cs typeface="B Nazanin" panose="00000400000000000000" pitchFamily="2" charset="-78"/>
              </a:rPr>
            </a:br>
            <a:endParaRPr lang="en-US" dirty="0"/>
          </a:p>
        </p:txBody>
      </p:sp>
      <p:sp>
        <p:nvSpPr>
          <p:cNvPr id="5" name="Rectangle 4"/>
          <p:cNvSpPr/>
          <p:nvPr/>
        </p:nvSpPr>
        <p:spPr>
          <a:xfrm>
            <a:off x="677334" y="1191385"/>
            <a:ext cx="8596668" cy="5632311"/>
          </a:xfrm>
          <a:prstGeom prst="rect">
            <a:avLst/>
          </a:prstGeom>
        </p:spPr>
        <p:txBody>
          <a:bodyPr wrap="square">
            <a:spAutoFit/>
          </a:bodyPr>
          <a:lstStyle/>
          <a:p>
            <a:pPr lvl="0" algn="r" rtl="1">
              <a:lnSpc>
                <a:spcPct val="200000"/>
              </a:lnSpc>
            </a:pPr>
            <a:r>
              <a:rPr lang="fa-IR" b="1" dirty="0" smtClean="0">
                <a:solidFill>
                  <a:srgbClr val="FF0000"/>
                </a:solidFill>
                <a:latin typeface="Calibri"/>
                <a:cs typeface="B Titr" panose="00000700000000000000" pitchFamily="2" charset="-78"/>
              </a:rPr>
              <a:t>1-حس بینایی : </a:t>
            </a:r>
            <a:r>
              <a:rPr lang="fa-IR" b="1" dirty="0" smtClean="0">
                <a:solidFill>
                  <a:prstClr val="black"/>
                </a:solidFill>
                <a:latin typeface="Calibri"/>
                <a:cs typeface="B Nazanin" panose="00000400000000000000" pitchFamily="2" charset="-78"/>
              </a:rPr>
              <a:t>مشاهده فیلم یا کارتون و بعد پرسش در مورد آن – مشاهده 2 تصویر و بعد بیان شباهت یا تفاوت – در محیط کلاس چی می بینی بگو – مشاهده دست های خود و مقایسه آن ها.</a:t>
            </a:r>
          </a:p>
          <a:p>
            <a:pPr lvl="0" algn="r" rtl="1">
              <a:lnSpc>
                <a:spcPct val="200000"/>
              </a:lnSpc>
            </a:pPr>
            <a:r>
              <a:rPr lang="fa-IR" b="1" dirty="0">
                <a:solidFill>
                  <a:srgbClr val="FF0000"/>
                </a:solidFill>
                <a:latin typeface="Calibri"/>
                <a:cs typeface="B Titr" panose="00000700000000000000" pitchFamily="2" charset="-78"/>
              </a:rPr>
              <a:t>2-حس شنوایی : </a:t>
            </a:r>
            <a:r>
              <a:rPr lang="fa-IR" b="1" dirty="0">
                <a:solidFill>
                  <a:prstClr val="black"/>
                </a:solidFill>
                <a:latin typeface="Calibri"/>
                <a:cs typeface="B Nazanin" panose="00000400000000000000" pitchFamily="2" charset="-78"/>
              </a:rPr>
              <a:t>گوش دادن به موسیقی یا شعر و بعد بیان آن – انجام باز بشنو و بگو ( صدای حیوان و...)</a:t>
            </a:r>
          </a:p>
          <a:p>
            <a:pPr lvl="0" algn="r" rtl="1">
              <a:lnSpc>
                <a:spcPct val="200000"/>
              </a:lnSpc>
            </a:pPr>
            <a:r>
              <a:rPr lang="fa-IR" b="1" dirty="0">
                <a:solidFill>
                  <a:prstClr val="black"/>
                </a:solidFill>
                <a:latin typeface="Calibri"/>
                <a:cs typeface="B Nazanin" panose="00000400000000000000" pitchFamily="2" charset="-78"/>
              </a:rPr>
              <a:t>- گوش دادن به صداهای اطراف و بیان آن ها – بازی بگو و پیدا </a:t>
            </a:r>
            <a:r>
              <a:rPr lang="fa-IR" b="1" dirty="0" smtClean="0">
                <a:solidFill>
                  <a:prstClr val="black"/>
                </a:solidFill>
                <a:latin typeface="Calibri"/>
                <a:cs typeface="B Nazanin" panose="00000400000000000000" pitchFamily="2" charset="-78"/>
              </a:rPr>
              <a:t>کن. </a:t>
            </a:r>
            <a:endParaRPr lang="fa-IR" b="1" dirty="0">
              <a:solidFill>
                <a:prstClr val="black"/>
              </a:solidFill>
              <a:latin typeface="Calibri"/>
              <a:cs typeface="B Nazanin" panose="00000400000000000000" pitchFamily="2" charset="-78"/>
            </a:endParaRPr>
          </a:p>
          <a:p>
            <a:pPr lvl="0" algn="r" rtl="1">
              <a:lnSpc>
                <a:spcPct val="200000"/>
              </a:lnSpc>
            </a:pPr>
            <a:r>
              <a:rPr lang="fa-IR" b="1" dirty="0">
                <a:solidFill>
                  <a:srgbClr val="FF0000"/>
                </a:solidFill>
                <a:latin typeface="Calibri"/>
                <a:cs typeface="B Titr" panose="00000700000000000000" pitchFamily="2" charset="-78"/>
              </a:rPr>
              <a:t>3-حس بویایی : </a:t>
            </a:r>
            <a:r>
              <a:rPr lang="fa-IR" b="1" dirty="0">
                <a:solidFill>
                  <a:prstClr val="black"/>
                </a:solidFill>
                <a:latin typeface="Calibri"/>
                <a:cs typeface="B Nazanin" panose="00000400000000000000" pitchFamily="2" charset="-78"/>
              </a:rPr>
              <a:t>استشمام بوهای مختلف ( خوراکی ، غذا ، میوه ، عطر و گل ) باچشم بسته و تشخیص آنها</a:t>
            </a:r>
          </a:p>
          <a:p>
            <a:pPr algn="r" rtl="1">
              <a:lnSpc>
                <a:spcPct val="200000"/>
              </a:lnSpc>
            </a:pPr>
            <a:r>
              <a:rPr lang="fa-IR" b="1" dirty="0">
                <a:solidFill>
                  <a:srgbClr val="FF0000"/>
                </a:solidFill>
                <a:latin typeface="Calibri"/>
                <a:cs typeface="B Titr" panose="00000700000000000000" pitchFamily="2" charset="-78"/>
              </a:rPr>
              <a:t>4-حس چشایی :</a:t>
            </a:r>
            <a:r>
              <a:rPr lang="fa-IR" b="1" dirty="0">
                <a:solidFill>
                  <a:prstClr val="black"/>
                </a:solidFill>
                <a:latin typeface="Calibri"/>
                <a:cs typeface="B Nazanin" panose="00000400000000000000" pitchFamily="2" charset="-78"/>
              </a:rPr>
              <a:t> چشیدن خوراکیهای مختلف با چشم بسته ( میان وعده همان روز) مزه </a:t>
            </a:r>
            <a:r>
              <a:rPr lang="fa-IR" b="1" dirty="0" smtClean="0">
                <a:solidFill>
                  <a:prstClr val="black"/>
                </a:solidFill>
                <a:latin typeface="Calibri"/>
                <a:cs typeface="B Nazanin" panose="00000400000000000000" pitchFamily="2" charset="-78"/>
              </a:rPr>
              <a:t>های</a:t>
            </a:r>
            <a:r>
              <a:rPr lang="fa-IR" b="1" dirty="0">
                <a:solidFill>
                  <a:prstClr val="black"/>
                </a:solidFill>
                <a:latin typeface="Calibri"/>
                <a:cs typeface="B Nazanin" panose="00000400000000000000" pitchFamily="2" charset="-78"/>
              </a:rPr>
              <a:t> (ترش ، شیرین ، شور و</a:t>
            </a:r>
            <a:r>
              <a:rPr lang="fa-IR" b="1" dirty="0" smtClean="0">
                <a:solidFill>
                  <a:prstClr val="black"/>
                </a:solidFill>
                <a:latin typeface="Calibri"/>
                <a:cs typeface="B Nazanin" panose="00000400000000000000" pitchFamily="2" charset="-78"/>
              </a:rPr>
              <a:t>...)</a:t>
            </a:r>
            <a:endParaRPr lang="fa-IR" b="1" dirty="0">
              <a:solidFill>
                <a:prstClr val="black"/>
              </a:solidFill>
              <a:latin typeface="Calibri"/>
              <a:cs typeface="B Nazanin" panose="00000400000000000000" pitchFamily="2" charset="-78"/>
            </a:endParaRPr>
          </a:p>
          <a:p>
            <a:pPr lvl="0" algn="r" rtl="1">
              <a:lnSpc>
                <a:spcPct val="200000"/>
              </a:lnSpc>
            </a:pPr>
            <a:r>
              <a:rPr lang="fa-IR" b="1" dirty="0">
                <a:solidFill>
                  <a:srgbClr val="FF0000"/>
                </a:solidFill>
                <a:latin typeface="Calibri"/>
                <a:cs typeface="B Titr" panose="00000700000000000000" pitchFamily="2" charset="-78"/>
              </a:rPr>
              <a:t>4-حس لامسه:  </a:t>
            </a:r>
            <a:r>
              <a:rPr lang="fa-IR" b="1" dirty="0" smtClean="0">
                <a:solidFill>
                  <a:prstClr val="black"/>
                </a:solidFill>
                <a:latin typeface="Calibri"/>
                <a:cs typeface="B Nazanin" panose="00000400000000000000" pitchFamily="2" charset="-78"/>
              </a:rPr>
              <a:t> </a:t>
            </a:r>
            <a:r>
              <a:rPr lang="fa-IR" b="1" dirty="0">
                <a:solidFill>
                  <a:prstClr val="black"/>
                </a:solidFill>
                <a:latin typeface="Calibri"/>
                <a:cs typeface="B Nazanin" panose="00000400000000000000" pitchFamily="2" charset="-78"/>
              </a:rPr>
              <a:t>لمس پارچه هایی با جنس های مختلف ( نرم ، زبر و... ) – لمس سطوح مختلف</a:t>
            </a:r>
          </a:p>
          <a:p>
            <a:pPr lvl="0" algn="r" rtl="1">
              <a:lnSpc>
                <a:spcPct val="200000"/>
              </a:lnSpc>
            </a:pPr>
            <a:r>
              <a:rPr lang="fa-IR" b="1" dirty="0">
                <a:solidFill>
                  <a:prstClr val="black"/>
                </a:solidFill>
                <a:latin typeface="Calibri"/>
                <a:cs typeface="B Nazanin" panose="00000400000000000000" pitchFamily="2" charset="-78"/>
              </a:rPr>
              <a:t>                                   بازی کیسه جادویی با چشم بسته </a:t>
            </a:r>
          </a:p>
          <a:p>
            <a:pPr lvl="0" algn="r" rtl="1">
              <a:lnSpc>
                <a:spcPct val="200000"/>
              </a:lnSpc>
            </a:pPr>
            <a:endParaRPr lang="fa-IR" b="1" dirty="0">
              <a:solidFill>
                <a:prstClr val="black"/>
              </a:solidFill>
              <a:latin typeface="Calibri"/>
              <a:cs typeface="B Nazanin" panose="00000400000000000000" pitchFamily="2" charset="-78"/>
            </a:endParaRPr>
          </a:p>
        </p:txBody>
      </p:sp>
    </p:spTree>
    <p:extLst>
      <p:ext uri="{BB962C8B-B14F-4D97-AF65-F5344CB8AC3E}">
        <p14:creationId xmlns:p14="http://schemas.microsoft.com/office/powerpoint/2010/main" val="12514468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31307" y="1214651"/>
            <a:ext cx="3974937" cy="536494"/>
          </a:xfrm>
          <a:prstGeom prst="rect">
            <a:avLst/>
          </a:prstGeom>
        </p:spPr>
      </p:pic>
      <p:pic>
        <p:nvPicPr>
          <p:cNvPr id="9" name="Picture 8"/>
          <p:cNvPicPr>
            <a:picLocks noChangeAspect="1"/>
          </p:cNvPicPr>
          <p:nvPr/>
        </p:nvPicPr>
        <p:blipFill>
          <a:blip r:embed="rId3"/>
          <a:stretch>
            <a:fillRect/>
          </a:stretch>
        </p:blipFill>
        <p:spPr>
          <a:xfrm>
            <a:off x="4018517" y="1644442"/>
            <a:ext cx="5358848" cy="536494"/>
          </a:xfrm>
          <a:prstGeom prst="rect">
            <a:avLst/>
          </a:prstGeom>
        </p:spPr>
      </p:pic>
      <p:sp>
        <p:nvSpPr>
          <p:cNvPr id="2" name="Title 1"/>
          <p:cNvSpPr>
            <a:spLocks noGrp="1"/>
          </p:cNvSpPr>
          <p:nvPr>
            <p:ph type="title"/>
          </p:nvPr>
        </p:nvSpPr>
        <p:spPr>
          <a:xfrm>
            <a:off x="677334" y="609600"/>
            <a:ext cx="8596668" cy="5313528"/>
          </a:xfrm>
        </p:spPr>
        <p:txBody>
          <a:bodyPr/>
          <a:lstStyle/>
          <a:p>
            <a:pPr algn="r"/>
            <a:r>
              <a:rPr lang="fa-IR" dirty="0" smtClean="0"/>
              <a: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905" y="2344709"/>
            <a:ext cx="4517408" cy="3578419"/>
          </a:xfrm>
          <a:prstGeom prst="rect">
            <a:avLst/>
          </a:prstGeom>
        </p:spPr>
      </p:pic>
    </p:spTree>
    <p:extLst>
      <p:ext uri="{BB962C8B-B14F-4D97-AF65-F5344CB8AC3E}">
        <p14:creationId xmlns:p14="http://schemas.microsoft.com/office/powerpoint/2010/main" val="3728101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985982"/>
          </a:xfrm>
        </p:spPr>
        <p:txBody>
          <a:bodyPr/>
          <a:lstStyle/>
          <a:p>
            <a:pPr lvl="0" algn="r" defTabSz="914400">
              <a:lnSpc>
                <a:spcPct val="200000"/>
              </a:lnSpc>
              <a:spcBef>
                <a:spcPts val="0"/>
              </a:spcBef>
            </a:pPr>
            <a:r>
              <a:rPr lang="fa-IR" b="1" dirty="0">
                <a:solidFill>
                  <a:srgbClr val="FF0000"/>
                </a:solidFill>
                <a:cs typeface="B Titr" panose="00000700000000000000" pitchFamily="2" charset="-78"/>
              </a:rPr>
              <a:t>پژوهش ( تحقیق ) دانش آموز</a:t>
            </a:r>
            <a:r>
              <a:rPr lang="en-US" b="1" dirty="0">
                <a:cs typeface="B Nazanin" panose="00000400000000000000" pitchFamily="2" charset="-78"/>
              </a:rPr>
              <a:t/>
            </a:r>
            <a:br>
              <a:rPr lang="en-US" b="1" dirty="0">
                <a:cs typeface="B Nazanin" panose="00000400000000000000" pitchFamily="2" charset="-78"/>
              </a:rPr>
            </a:br>
            <a:r>
              <a:rPr lang="fa-IR" sz="2000" b="1" dirty="0">
                <a:solidFill>
                  <a:prstClr val="black"/>
                </a:solidFill>
                <a:latin typeface="Calibri"/>
                <a:ea typeface="+mn-ea"/>
                <a:cs typeface="B Nazanin" panose="00000400000000000000" pitchFamily="2" charset="-78"/>
              </a:rPr>
              <a:t>ابتدا دانش آموزان را گروه بندی کرده و بعد هر گروه مسئول تحقیق در مورد یکی از حواس می باشند</a:t>
            </a:r>
            <a:br>
              <a:rPr lang="fa-IR" sz="2000" b="1" dirty="0">
                <a:solidFill>
                  <a:prstClr val="black"/>
                </a:solidFill>
                <a:latin typeface="Calibri"/>
                <a:ea typeface="+mn-ea"/>
                <a:cs typeface="B Nazanin" panose="00000400000000000000" pitchFamily="2" charset="-78"/>
              </a:rPr>
            </a:br>
            <a:r>
              <a:rPr lang="fa-IR" sz="2000" b="1" dirty="0">
                <a:solidFill>
                  <a:prstClr val="black"/>
                </a:solidFill>
                <a:latin typeface="Calibri"/>
                <a:ea typeface="+mn-ea"/>
                <a:cs typeface="B Nazanin" panose="00000400000000000000" pitchFamily="2" charset="-78"/>
              </a:rPr>
              <a:t>عزیزم به دلخواه خودت 3 میوه را انتخاب و با استفاده از همه حواس خود ، اطلاعات بدست آمده جدول را کامل </a:t>
            </a:r>
            <a:r>
              <a:rPr lang="fa-IR" sz="2000" b="1" dirty="0" smtClean="0">
                <a:solidFill>
                  <a:prstClr val="black"/>
                </a:solidFill>
                <a:latin typeface="Calibri"/>
                <a:ea typeface="+mn-ea"/>
                <a:cs typeface="B Nazanin" panose="00000400000000000000" pitchFamily="2" charset="-78"/>
              </a:rPr>
              <a:t>کن.</a:t>
            </a:r>
            <a:r>
              <a:rPr lang="en-US" sz="2000" b="1" dirty="0">
                <a:solidFill>
                  <a:prstClr val="black"/>
                </a:solidFill>
                <a:latin typeface="Calibri"/>
                <a:ea typeface="+mn-ea"/>
                <a:cs typeface="B Nazanin" panose="00000400000000000000" pitchFamily="2" charset="-78"/>
              </a:rPr>
              <a:t/>
            </a:r>
            <a:br>
              <a:rPr lang="en-US" sz="2000" b="1" dirty="0">
                <a:solidFill>
                  <a:prstClr val="black"/>
                </a:solidFill>
                <a:latin typeface="Calibri"/>
                <a:ea typeface="+mn-ea"/>
                <a:cs typeface="B Nazanin" panose="00000400000000000000" pitchFamily="2" charset="-78"/>
              </a:rPr>
            </a:br>
            <a:endParaRPr lang="en-US" dirty="0"/>
          </a:p>
        </p:txBody>
      </p:sp>
    </p:spTree>
    <p:extLst>
      <p:ext uri="{BB962C8B-B14F-4D97-AF65-F5344CB8AC3E}">
        <p14:creationId xmlns:p14="http://schemas.microsoft.com/office/powerpoint/2010/main" val="24089982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313529"/>
          </a:xfrm>
        </p:spPr>
        <p:txBody>
          <a:bodyPr/>
          <a:lstStyle/>
          <a:p>
            <a:pPr algn="r"/>
            <a:r>
              <a:rPr lang="fa-IR" dirty="0" smtClean="0"/>
              <a: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33" t="15720" b="24799"/>
          <a:stretch/>
        </p:blipFill>
        <p:spPr>
          <a:xfrm>
            <a:off x="677334" y="1282890"/>
            <a:ext cx="8002642" cy="4176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22275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63654"/>
          </a:xfrm>
        </p:spPr>
        <p:txBody>
          <a:bodyPr/>
          <a:lstStyle/>
          <a:p>
            <a:pPr algn="r"/>
            <a:r>
              <a:rPr lang="fa-IR" dirty="0" smtClean="0"/>
              <a:t>دانستنی های معلّم</a:t>
            </a:r>
            <a:br>
              <a:rPr lang="fa-IR" dirty="0" smtClean="0"/>
            </a:br>
            <a:endParaRPr lang="en-US" dirty="0"/>
          </a:p>
        </p:txBody>
      </p:sp>
      <p:pic>
        <p:nvPicPr>
          <p:cNvPr id="4" name="Picture 3"/>
          <p:cNvPicPr>
            <a:picLocks noChangeAspect="1"/>
          </p:cNvPicPr>
          <p:nvPr/>
        </p:nvPicPr>
        <p:blipFill>
          <a:blip r:embed="rId2"/>
          <a:stretch>
            <a:fillRect/>
          </a:stretch>
        </p:blipFill>
        <p:spPr>
          <a:xfrm>
            <a:off x="-140676" y="1210692"/>
            <a:ext cx="9748700" cy="1566808"/>
          </a:xfrm>
          <a:prstGeom prst="rect">
            <a:avLst/>
          </a:prstGeom>
        </p:spPr>
      </p:pic>
      <p:pic>
        <p:nvPicPr>
          <p:cNvPr id="5" name="Picture 4"/>
          <p:cNvPicPr>
            <a:picLocks noChangeAspect="1"/>
          </p:cNvPicPr>
          <p:nvPr/>
        </p:nvPicPr>
        <p:blipFill>
          <a:blip r:embed="rId3"/>
          <a:stretch>
            <a:fillRect/>
          </a:stretch>
        </p:blipFill>
        <p:spPr>
          <a:xfrm>
            <a:off x="5029107" y="3078449"/>
            <a:ext cx="2133785" cy="701101"/>
          </a:xfrm>
          <a:prstGeom prst="rect">
            <a:avLst/>
          </a:prstGeom>
        </p:spPr>
      </p:pic>
      <p:pic>
        <p:nvPicPr>
          <p:cNvPr id="6" name="table"/>
          <p:cNvPicPr>
            <a:picLocks noChangeAspect="1"/>
          </p:cNvPicPr>
          <p:nvPr/>
        </p:nvPicPr>
        <p:blipFill>
          <a:blip r:embed="rId4"/>
          <a:stretch>
            <a:fillRect/>
          </a:stretch>
        </p:blipFill>
        <p:spPr>
          <a:xfrm>
            <a:off x="350324" y="3643104"/>
            <a:ext cx="8070346" cy="2614266"/>
          </a:xfrm>
          <a:prstGeom prst="rect">
            <a:avLst/>
          </a:prstGeom>
        </p:spPr>
      </p:pic>
    </p:spTree>
    <p:extLst>
      <p:ext uri="{BB962C8B-B14F-4D97-AF65-F5344CB8AC3E}">
        <p14:creationId xmlns:p14="http://schemas.microsoft.com/office/powerpoint/2010/main" val="1673711180"/>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1589" y="1132764"/>
            <a:ext cx="7352413" cy="2286198"/>
          </a:xfrm>
          <a:prstGeom prst="rect">
            <a:avLst/>
          </a:prstGeom>
        </p:spPr>
      </p:pic>
      <p:sp>
        <p:nvSpPr>
          <p:cNvPr id="2" name="Title 1"/>
          <p:cNvSpPr>
            <a:spLocks noGrp="1"/>
          </p:cNvSpPr>
          <p:nvPr>
            <p:ph type="title"/>
          </p:nvPr>
        </p:nvSpPr>
        <p:spPr>
          <a:xfrm>
            <a:off x="677334" y="609599"/>
            <a:ext cx="8596668" cy="4958687"/>
          </a:xfrm>
        </p:spPr>
        <p:txBody>
          <a:bodyPr/>
          <a:lstStyle/>
          <a:p>
            <a:pPr algn="r"/>
            <a:r>
              <a:rPr lang="fa-IR" dirty="0" smtClean="0"/>
              <a:t>***</a:t>
            </a:r>
            <a:endParaRPr lang="en-US" dirty="0"/>
          </a:p>
        </p:txBody>
      </p:sp>
    </p:spTree>
    <p:extLst>
      <p:ext uri="{BB962C8B-B14F-4D97-AF65-F5344CB8AC3E}">
        <p14:creationId xmlns:p14="http://schemas.microsoft.com/office/powerpoint/2010/main" val="20946775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31" y="445825"/>
            <a:ext cx="8596668" cy="5804850"/>
          </a:xfrm>
        </p:spPr>
        <p:txBody>
          <a:bodyPr/>
          <a:lstStyle/>
          <a:p>
            <a:pPr lvl="0" algn="r"/>
            <a:r>
              <a:rPr lang="ar-SA" altLang="en-US" b="1" dirty="0">
                <a:solidFill>
                  <a:srgbClr val="FF0000"/>
                </a:solidFill>
                <a:latin typeface="Calibri" panose="020F0502020204030204" pitchFamily="34" charset="0"/>
                <a:ea typeface="Calibri" panose="020F0502020204030204" pitchFamily="34" charset="0"/>
                <a:cs typeface="B Titr" panose="00000700000000000000" pitchFamily="2" charset="-78"/>
              </a:rPr>
              <a:t>نقشه مفهومی علوم اوّل ابتدایی</a:t>
            </a:r>
            <a:r>
              <a:rPr lang="en-US" altLang="en-US" sz="1800" dirty="0">
                <a:solidFill>
                  <a:schemeClr val="tx1"/>
                </a:solidFill>
              </a:rPr>
              <a:t/>
            </a:r>
            <a:br>
              <a:rPr lang="en-US" altLang="en-US" sz="1800" dirty="0">
                <a:solidFill>
                  <a:schemeClr val="tx1"/>
                </a:solidFill>
              </a:rPr>
            </a:br>
            <a:endParaRPr lang="en-US" dirty="0"/>
          </a:p>
        </p:txBody>
      </p:sp>
      <p:sp>
        <p:nvSpPr>
          <p:cNvPr id="4" name="Left Arrow 3"/>
          <p:cNvSpPr/>
          <p:nvPr/>
        </p:nvSpPr>
        <p:spPr>
          <a:xfrm>
            <a:off x="7229269" y="1349057"/>
            <a:ext cx="1466850" cy="666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000" b="1">
                <a:effectLst/>
                <a:ea typeface="Calibri" panose="020F0502020204030204" pitchFamily="34" charset="0"/>
                <a:cs typeface="B Titr" panose="00000700000000000000" pitchFamily="2" charset="-78"/>
              </a:rPr>
              <a:t>درس اول ( زنگ علوم)</a:t>
            </a:r>
            <a:endParaRPr lang="en-US" sz="1100">
              <a:effectLst/>
              <a:ea typeface="Calibri" panose="020F0502020204030204" pitchFamily="34" charset="0"/>
              <a:cs typeface="Arial" panose="020B0604020202020204" pitchFamily="34" charset="0"/>
            </a:endParaRPr>
          </a:p>
        </p:txBody>
      </p:sp>
      <p:sp>
        <p:nvSpPr>
          <p:cNvPr id="5" name="Bevel 4"/>
          <p:cNvSpPr/>
          <p:nvPr/>
        </p:nvSpPr>
        <p:spPr>
          <a:xfrm>
            <a:off x="6063515" y="1170304"/>
            <a:ext cx="1162050" cy="981075"/>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effectLst/>
                <a:ea typeface="Calibri" panose="020F0502020204030204" pitchFamily="34" charset="0"/>
                <a:cs typeface="B Titr" panose="00000700000000000000" pitchFamily="2" charset="-78"/>
              </a:rPr>
              <a:t>نور و سایه</a:t>
            </a:r>
            <a:endParaRPr lang="en-US" sz="1100">
              <a:effectLst/>
              <a:ea typeface="Calibri" panose="020F0502020204030204" pitchFamily="34" charset="0"/>
              <a:cs typeface="Arial" panose="020B0604020202020204" pitchFamily="34" charset="0"/>
            </a:endParaRPr>
          </a:p>
        </p:txBody>
      </p:sp>
      <p:sp>
        <p:nvSpPr>
          <p:cNvPr id="6" name="Bevel 5"/>
          <p:cNvSpPr/>
          <p:nvPr/>
        </p:nvSpPr>
        <p:spPr>
          <a:xfrm>
            <a:off x="4897761" y="1157945"/>
            <a:ext cx="1162050" cy="981075"/>
          </a:xfrm>
          <a:prstGeom prst="bevel">
            <a:avLst/>
          </a:prstGeom>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dirty="0">
                <a:effectLst/>
                <a:ea typeface="Calibri" panose="020F0502020204030204" pitchFamily="34" charset="0"/>
                <a:cs typeface="B Titr" panose="00000700000000000000" pitchFamily="2" charset="-78"/>
              </a:rPr>
              <a:t>میوه ها و انواع آن</a:t>
            </a:r>
            <a:endParaRPr lang="en-US" sz="1100" dirty="0">
              <a:effectLst/>
              <a:ea typeface="Calibri" panose="020F0502020204030204" pitchFamily="34" charset="0"/>
              <a:cs typeface="Arial" panose="020B0604020202020204" pitchFamily="34" charset="0"/>
            </a:endParaRPr>
          </a:p>
        </p:txBody>
      </p:sp>
      <p:sp>
        <p:nvSpPr>
          <p:cNvPr id="7" name="Bevel 6"/>
          <p:cNvSpPr/>
          <p:nvPr/>
        </p:nvSpPr>
        <p:spPr>
          <a:xfrm>
            <a:off x="3720656" y="1157945"/>
            <a:ext cx="1162050" cy="981075"/>
          </a:xfrm>
          <a:prstGeom prst="bevel">
            <a:avLst/>
          </a:prstGeom>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a:effectLst/>
                <a:ea typeface="Calibri" panose="020F0502020204030204" pitchFamily="34" charset="0"/>
                <a:cs typeface="B Titr" panose="00000700000000000000" pitchFamily="2" charset="-78"/>
              </a:rPr>
              <a:t>چگالی</a:t>
            </a:r>
            <a:endParaRPr lang="en-US" sz="1100">
              <a:effectLst/>
              <a:ea typeface="Calibri" panose="020F0502020204030204" pitchFamily="34" charset="0"/>
              <a:cs typeface="Arial" panose="020B0604020202020204" pitchFamily="34" charset="0"/>
            </a:endParaRPr>
          </a:p>
        </p:txBody>
      </p:sp>
      <p:sp>
        <p:nvSpPr>
          <p:cNvPr id="8" name="Left Arrow 7"/>
          <p:cNvSpPr/>
          <p:nvPr/>
        </p:nvSpPr>
        <p:spPr>
          <a:xfrm>
            <a:off x="7149532" y="2823830"/>
            <a:ext cx="1809750" cy="666750"/>
          </a:xfrm>
          <a:prstGeom prst="lef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000" b="1">
                <a:solidFill>
                  <a:srgbClr val="FFFFFF"/>
                </a:solidFill>
                <a:effectLst/>
                <a:latin typeface="Calibri" panose="020F0502020204030204" pitchFamily="34" charset="0"/>
                <a:ea typeface="Calibri" panose="020F0502020204030204" pitchFamily="34" charset="0"/>
                <a:cs typeface="B Titr" panose="00000700000000000000" pitchFamily="2" charset="-78"/>
              </a:rPr>
              <a:t>درس دوم(سلام به من نگاه کن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9" name="Bevel 8"/>
          <p:cNvSpPr/>
          <p:nvPr/>
        </p:nvSpPr>
        <p:spPr>
          <a:xfrm>
            <a:off x="5987482" y="2685414"/>
            <a:ext cx="1162050" cy="981075"/>
          </a:xfrm>
          <a:prstGeom prst="bevel">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latin typeface="Calibri" panose="020F0502020204030204" pitchFamily="34" charset="0"/>
                <a:ea typeface="Calibri" panose="020F0502020204030204" pitchFamily="34" charset="0"/>
                <a:cs typeface="B Titr" panose="00000700000000000000" pitchFamily="2" charset="-78"/>
              </a:rPr>
              <a:t>حواس پنجگانه</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Horizontal Scroll 9"/>
          <p:cNvSpPr/>
          <p:nvPr/>
        </p:nvSpPr>
        <p:spPr>
          <a:xfrm>
            <a:off x="3863407" y="2335357"/>
            <a:ext cx="1400175" cy="752475"/>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a:effectLst/>
                <a:ea typeface="Calibri" panose="020F0502020204030204" pitchFamily="34" charset="0"/>
                <a:cs typeface="B Titr" panose="00000700000000000000" pitchFamily="2" charset="-78"/>
              </a:rPr>
              <a:t>اهمیت</a:t>
            </a:r>
            <a:endParaRPr lang="en-US" sz="1100">
              <a:effectLst/>
              <a:ea typeface="Calibri" panose="020F0502020204030204" pitchFamily="34" charset="0"/>
              <a:cs typeface="Arial" panose="020B0604020202020204" pitchFamily="34" charset="0"/>
            </a:endParaRPr>
          </a:p>
        </p:txBody>
      </p:sp>
      <p:sp>
        <p:nvSpPr>
          <p:cNvPr id="11" name="Horizontal Scroll 10"/>
          <p:cNvSpPr/>
          <p:nvPr/>
        </p:nvSpPr>
        <p:spPr>
          <a:xfrm>
            <a:off x="3911032" y="3430737"/>
            <a:ext cx="1400175" cy="752475"/>
          </a:xfrm>
          <a:prstGeom prst="horizontalScroll">
            <a:avLst/>
          </a:prstGeom>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a:effectLst/>
                <a:ea typeface="Calibri" panose="020F0502020204030204" pitchFamily="34" charset="0"/>
                <a:cs typeface="B Titr" panose="00000700000000000000" pitchFamily="2" charset="-78"/>
              </a:rPr>
              <a:t>مجموعه آسیب</a:t>
            </a:r>
            <a:endParaRPr lang="en-US" sz="1100">
              <a:effectLst/>
              <a:ea typeface="Calibri" panose="020F0502020204030204" pitchFamily="34" charset="0"/>
              <a:cs typeface="Arial" panose="020B0604020202020204" pitchFamily="34" charset="0"/>
            </a:endParaRPr>
          </a:p>
        </p:txBody>
      </p:sp>
      <p:cxnSp>
        <p:nvCxnSpPr>
          <p:cNvPr id="12" name="Curved Connector 11"/>
          <p:cNvCxnSpPr/>
          <p:nvPr/>
        </p:nvCxnSpPr>
        <p:spPr>
          <a:xfrm>
            <a:off x="5263582" y="2738105"/>
            <a:ext cx="723900" cy="419100"/>
          </a:xfrm>
          <a:prstGeom prst="curved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Curved Connector 12"/>
          <p:cNvCxnSpPr/>
          <p:nvPr/>
        </p:nvCxnSpPr>
        <p:spPr>
          <a:xfrm flipV="1">
            <a:off x="5311207" y="3240865"/>
            <a:ext cx="676275" cy="638175"/>
          </a:xfrm>
          <a:prstGeom prst="curvedConnector3">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4" name="Left Arrow 13"/>
          <p:cNvSpPr/>
          <p:nvPr/>
        </p:nvSpPr>
        <p:spPr>
          <a:xfrm>
            <a:off x="7087619" y="4748444"/>
            <a:ext cx="1933575" cy="666750"/>
          </a:xfrm>
          <a:prstGeom prst="leftArrow">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000" b="1">
                <a:solidFill>
                  <a:srgbClr val="FFFFFF"/>
                </a:solidFill>
                <a:effectLst/>
                <a:latin typeface="Calibri" panose="020F0502020204030204" pitchFamily="34" charset="0"/>
                <a:ea typeface="Calibri" panose="020F0502020204030204" pitchFamily="34" charset="0"/>
                <a:cs typeface="B Titr" panose="00000700000000000000" pitchFamily="2" charset="-78"/>
              </a:rPr>
              <a:t>درس سوم(سالم باش ، شاداب باش)</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5" name="Bevel 14"/>
          <p:cNvSpPr/>
          <p:nvPr/>
        </p:nvSpPr>
        <p:spPr>
          <a:xfrm>
            <a:off x="3576535" y="5602882"/>
            <a:ext cx="1162050" cy="981075"/>
          </a:xfrm>
          <a:prstGeom prst="bevel">
            <a:avLst/>
          </a:prstGeom>
          <a:solidFill>
            <a:srgbClr val="70AD47"/>
          </a:solidFill>
          <a:ln w="12700" cap="flat" cmpd="sng" algn="ctr">
            <a:solidFill>
              <a:srgbClr val="70AD47">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latin typeface="Calibri" panose="020F0502020204030204" pitchFamily="34" charset="0"/>
                <a:ea typeface="Calibri" panose="020F0502020204030204" pitchFamily="34" charset="0"/>
                <a:cs typeface="B Titr" panose="00000700000000000000" pitchFamily="2" charset="-78"/>
              </a:rPr>
              <a:t>ایمنی</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16" name="Bevel 15"/>
          <p:cNvSpPr/>
          <p:nvPr/>
        </p:nvSpPr>
        <p:spPr>
          <a:xfrm>
            <a:off x="1095375" y="7675880"/>
            <a:ext cx="1162050" cy="981075"/>
          </a:xfrm>
          <a:prstGeom prst="bevel">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تغذیه</a:t>
            </a:r>
            <a:endParaRPr lang="en-US" sz="1100">
              <a:effectLst/>
              <a:ea typeface="Calibri" panose="020F0502020204030204" pitchFamily="34" charset="0"/>
              <a:cs typeface="Arial" panose="020B0604020202020204" pitchFamily="34" charset="0"/>
            </a:endParaRPr>
          </a:p>
        </p:txBody>
      </p:sp>
      <p:sp>
        <p:nvSpPr>
          <p:cNvPr id="17" name="Bevel 16"/>
          <p:cNvSpPr/>
          <p:nvPr/>
        </p:nvSpPr>
        <p:spPr>
          <a:xfrm>
            <a:off x="3409950" y="7675880"/>
            <a:ext cx="1162050" cy="981075"/>
          </a:xfrm>
          <a:prstGeom prst="bevel">
            <a:avLst/>
          </a:prstGeom>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پیشگیری از بیماری</a:t>
            </a:r>
            <a:endParaRPr lang="en-US" sz="1100">
              <a:effectLst/>
              <a:ea typeface="Calibri" panose="020F0502020204030204" pitchFamily="34" charset="0"/>
              <a:cs typeface="Arial" panose="020B0604020202020204" pitchFamily="34" charset="0"/>
            </a:endParaRPr>
          </a:p>
        </p:txBody>
      </p:sp>
      <p:sp>
        <p:nvSpPr>
          <p:cNvPr id="18" name="Bevel 17"/>
          <p:cNvSpPr/>
          <p:nvPr/>
        </p:nvSpPr>
        <p:spPr>
          <a:xfrm>
            <a:off x="4738585" y="4574320"/>
            <a:ext cx="1162050" cy="981075"/>
          </a:xfrm>
          <a:prstGeom prst="bevel">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رعایت بهداشت فردی</a:t>
            </a:r>
            <a:endParaRPr lang="en-US" sz="1100">
              <a:effectLst/>
              <a:ea typeface="Calibri" panose="020F0502020204030204" pitchFamily="34" charset="0"/>
              <a:cs typeface="Arial" panose="020B0604020202020204" pitchFamily="34" charset="0"/>
            </a:endParaRPr>
          </a:p>
        </p:txBody>
      </p:sp>
      <p:sp>
        <p:nvSpPr>
          <p:cNvPr id="19" name="Bevel 18"/>
          <p:cNvSpPr/>
          <p:nvPr/>
        </p:nvSpPr>
        <p:spPr>
          <a:xfrm>
            <a:off x="3576535" y="4526117"/>
            <a:ext cx="1162050" cy="1171575"/>
          </a:xfrm>
          <a:prstGeom prst="bevel">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رعایت بهداشت جمعی</a:t>
            </a:r>
            <a:endParaRPr lang="en-US" sz="1100">
              <a:effectLst/>
              <a:ea typeface="Calibri" panose="020F0502020204030204" pitchFamily="34" charset="0"/>
              <a:cs typeface="Arial" panose="020B0604020202020204" pitchFamily="34" charset="0"/>
            </a:endParaRPr>
          </a:p>
        </p:txBody>
      </p:sp>
      <p:sp>
        <p:nvSpPr>
          <p:cNvPr id="20" name="Bevel 19"/>
          <p:cNvSpPr/>
          <p:nvPr/>
        </p:nvSpPr>
        <p:spPr>
          <a:xfrm>
            <a:off x="5900635" y="4574320"/>
            <a:ext cx="1162050" cy="981075"/>
          </a:xfrm>
          <a:prstGeom prst="bevel">
            <a:avLst/>
          </a:prstGeom>
          <a:ln/>
        </p:spPr>
        <p:style>
          <a:lnRef idx="3">
            <a:schemeClr val="lt1"/>
          </a:lnRef>
          <a:fillRef idx="1">
            <a:schemeClr val="accent4"/>
          </a:fillRef>
          <a:effectRef idx="1">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ورزش و بازی</a:t>
            </a:r>
            <a:endParaRPr lang="en-US" sz="1100">
              <a:effectLst/>
              <a:ea typeface="Calibri" panose="020F0502020204030204" pitchFamily="34" charset="0"/>
              <a:cs typeface="Arial" panose="020B0604020202020204" pitchFamily="34" charset="0"/>
            </a:endParaRPr>
          </a:p>
        </p:txBody>
      </p:sp>
      <p:sp>
        <p:nvSpPr>
          <p:cNvPr id="21" name="Bevel 20"/>
          <p:cNvSpPr/>
          <p:nvPr/>
        </p:nvSpPr>
        <p:spPr>
          <a:xfrm>
            <a:off x="2247900" y="7685405"/>
            <a:ext cx="1162050" cy="981075"/>
          </a:xfrm>
          <a:prstGeom prst="bevel">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خواب و استراحت</a:t>
            </a:r>
            <a:endParaRPr lang="en-US" sz="1100">
              <a:effectLst/>
              <a:ea typeface="Calibri" panose="020F0502020204030204" pitchFamily="34" charset="0"/>
              <a:cs typeface="Arial" panose="020B0604020202020204" pitchFamily="34" charset="0"/>
            </a:endParaRPr>
          </a:p>
        </p:txBody>
      </p:sp>
      <p:sp>
        <p:nvSpPr>
          <p:cNvPr id="23" name="Rectangle 24"/>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37"/>
          <p:cNvSpPr>
            <a:spLocks noChangeArrowheads="1"/>
          </p:cNvSpPr>
          <p:nvPr/>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l" defTabSz="914400" rtl="1"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B Nazanin" panose="00000400000000000000" pitchFamily="2" charset="-78"/>
              </a:rPr>
              <a:t> </a:t>
            </a:r>
            <a:endParaRPr kumimoji="0" lang="en-US" altLang="en-US"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Bevel 24"/>
          <p:cNvSpPr/>
          <p:nvPr/>
        </p:nvSpPr>
        <p:spPr>
          <a:xfrm>
            <a:off x="4741382" y="5569142"/>
            <a:ext cx="1162050" cy="981075"/>
          </a:xfrm>
          <a:prstGeom prst="bevel">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تغذیه</a:t>
            </a:r>
            <a:endParaRPr lang="en-US" sz="1100">
              <a:effectLst/>
              <a:ea typeface="Calibri" panose="020F0502020204030204" pitchFamily="34" charset="0"/>
              <a:cs typeface="Arial" panose="020B0604020202020204" pitchFamily="34" charset="0"/>
            </a:endParaRPr>
          </a:p>
        </p:txBody>
      </p:sp>
      <p:sp>
        <p:nvSpPr>
          <p:cNvPr id="26" name="Bevel 25"/>
          <p:cNvSpPr/>
          <p:nvPr/>
        </p:nvSpPr>
        <p:spPr>
          <a:xfrm>
            <a:off x="5925569" y="5536617"/>
            <a:ext cx="1162050" cy="981075"/>
          </a:xfrm>
          <a:prstGeom prst="bevel">
            <a:avLst/>
          </a:prstGeom>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خواب و استراحت</a:t>
            </a:r>
            <a:endParaRPr lang="en-US" sz="1100">
              <a:effectLst/>
              <a:ea typeface="Calibri" panose="020F0502020204030204" pitchFamily="34" charset="0"/>
              <a:cs typeface="Arial" panose="020B0604020202020204" pitchFamily="34" charset="0"/>
            </a:endParaRPr>
          </a:p>
        </p:txBody>
      </p:sp>
      <p:sp>
        <p:nvSpPr>
          <p:cNvPr id="27" name="Bevel 26"/>
          <p:cNvSpPr/>
          <p:nvPr/>
        </p:nvSpPr>
        <p:spPr>
          <a:xfrm>
            <a:off x="2423584" y="4984855"/>
            <a:ext cx="1162050" cy="981075"/>
          </a:xfrm>
          <a:prstGeom prst="bevel">
            <a:avLst/>
          </a:prstGeom>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fa-IR" sz="1100" b="1">
                <a:solidFill>
                  <a:srgbClr val="FFFFFF"/>
                </a:solidFill>
                <a:effectLst/>
                <a:ea typeface="Calibri" panose="020F0502020204030204" pitchFamily="34" charset="0"/>
                <a:cs typeface="B Titr" panose="00000700000000000000" pitchFamily="2" charset="-78"/>
              </a:rPr>
              <a:t>پیشگیری از بیماری</a:t>
            </a:r>
            <a:endParaRPr lang="en-US" sz="110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7138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05194" y="928048"/>
            <a:ext cx="2145978" cy="493819"/>
          </a:xfrm>
          <a:prstGeom prst="rect">
            <a:avLst/>
          </a:prstGeom>
        </p:spPr>
      </p:pic>
      <p:sp>
        <p:nvSpPr>
          <p:cNvPr id="2" name="Title 1"/>
          <p:cNvSpPr>
            <a:spLocks noGrp="1"/>
          </p:cNvSpPr>
          <p:nvPr>
            <p:ph type="title"/>
          </p:nvPr>
        </p:nvSpPr>
        <p:spPr>
          <a:xfrm>
            <a:off x="554504" y="336643"/>
            <a:ext cx="8596668" cy="5559189"/>
          </a:xfrm>
        </p:spPr>
        <p:txBody>
          <a:bodyPr/>
          <a:lstStyle/>
          <a:p>
            <a:pPr algn="r"/>
            <a:r>
              <a:rPr lang="fa-IR" dirty="0" smtClean="0"/>
              <a:t>***                     درس سوم</a:t>
            </a:r>
            <a:endParaRPr lang="en-US" dirty="0"/>
          </a:p>
        </p:txBody>
      </p:sp>
      <p:pic>
        <p:nvPicPr>
          <p:cNvPr id="5" name="Picture 4"/>
          <p:cNvPicPr>
            <a:picLocks noChangeAspect="1"/>
          </p:cNvPicPr>
          <p:nvPr/>
        </p:nvPicPr>
        <p:blipFill>
          <a:blip r:embed="rId3"/>
          <a:stretch>
            <a:fillRect/>
          </a:stretch>
        </p:blipFill>
        <p:spPr>
          <a:xfrm>
            <a:off x="7815612" y="2013272"/>
            <a:ext cx="1201016" cy="493819"/>
          </a:xfrm>
          <a:prstGeom prst="rect">
            <a:avLst/>
          </a:prstGeom>
        </p:spPr>
      </p:pic>
      <p:sp>
        <p:nvSpPr>
          <p:cNvPr id="6" name="Rectangle 5"/>
          <p:cNvSpPr/>
          <p:nvPr/>
        </p:nvSpPr>
        <p:spPr>
          <a:xfrm>
            <a:off x="2320120" y="2570245"/>
            <a:ext cx="6096000" cy="1631216"/>
          </a:xfrm>
          <a:prstGeom prst="rect">
            <a:avLst/>
          </a:prstGeom>
        </p:spPr>
        <p:txBody>
          <a:bodyPr>
            <a:spAutoFit/>
          </a:bodyPr>
          <a:lstStyle/>
          <a:p>
            <a:pPr marL="342900" lvl="0" indent="-342900" algn="r" rtl="1">
              <a:buFontTx/>
              <a:buChar char="-"/>
            </a:pPr>
            <a:r>
              <a:rPr lang="fa-IR" sz="2000" b="1" dirty="0" smtClean="0">
                <a:solidFill>
                  <a:prstClr val="black"/>
                </a:solidFill>
                <a:latin typeface="Calibri" panose="020F0502020204030204"/>
                <a:cs typeface="B Nazanin" panose="00000400000000000000" pitchFamily="2" charset="-78"/>
              </a:rPr>
              <a:t>آشنایی </a:t>
            </a:r>
            <a:r>
              <a:rPr lang="fa-IR" sz="2000" b="1" dirty="0">
                <a:solidFill>
                  <a:prstClr val="black"/>
                </a:solidFill>
                <a:latin typeface="Calibri" panose="020F0502020204030204"/>
                <a:cs typeface="B Nazanin" panose="00000400000000000000" pitchFamily="2" charset="-78"/>
              </a:rPr>
              <a:t>دانش آموز با عوامل موثر در سلامتی و وظایف خویش در قبال حفظ سلامتی </a:t>
            </a:r>
            <a:endParaRPr lang="fa-IR" sz="2000" b="1" dirty="0" smtClean="0">
              <a:solidFill>
                <a:prstClr val="black"/>
              </a:solidFill>
              <a:latin typeface="Calibri" panose="020F0502020204030204"/>
              <a:cs typeface="B Nazanin" panose="00000400000000000000" pitchFamily="2" charset="-78"/>
            </a:endParaRPr>
          </a:p>
          <a:p>
            <a:pPr lvl="0" algn="r" rtl="1"/>
            <a:r>
              <a:rPr lang="fa-IR" sz="2000" b="1" dirty="0">
                <a:solidFill>
                  <a:prstClr val="black"/>
                </a:solidFill>
                <a:latin typeface="Calibri" panose="020F0502020204030204"/>
                <a:cs typeface="B Nazanin" panose="00000400000000000000" pitchFamily="2" charset="-78"/>
              </a:rPr>
              <a:t>- رعایت نکات ایمنی و بهداشتی</a:t>
            </a:r>
            <a:endParaRPr lang="en-US" sz="2000" b="1" dirty="0">
              <a:solidFill>
                <a:prstClr val="black"/>
              </a:solidFill>
              <a:latin typeface="Calibri" panose="020F0502020204030204"/>
              <a:cs typeface="B Nazanin" panose="00000400000000000000" pitchFamily="2" charset="-78"/>
            </a:endParaRPr>
          </a:p>
          <a:p>
            <a:pPr lvl="0" algn="r" rtl="1"/>
            <a:r>
              <a:rPr lang="fa-IR" sz="2000" b="1" dirty="0">
                <a:solidFill>
                  <a:prstClr val="black"/>
                </a:solidFill>
                <a:latin typeface="Calibri" panose="020F0502020204030204"/>
                <a:cs typeface="B Nazanin" panose="00000400000000000000" pitchFamily="2" charset="-78"/>
              </a:rPr>
              <a:t>- پی بردن به اهمیت داشتن بدنی سالم و شاداب در زندگی</a:t>
            </a:r>
            <a:endParaRPr lang="en-US" sz="2000" b="1" dirty="0">
              <a:solidFill>
                <a:prstClr val="black"/>
              </a:solidFill>
              <a:latin typeface="Calibri" panose="020F0502020204030204"/>
              <a:cs typeface="B Nazanin" panose="00000400000000000000" pitchFamily="2" charset="-78"/>
            </a:endParaRPr>
          </a:p>
          <a:p>
            <a:pPr marL="342900" lvl="0" indent="-342900" algn="r" rtl="1">
              <a:buFontTx/>
              <a:buChar char="-"/>
            </a:pPr>
            <a:endParaRPr lang="en-US" sz="2000" b="1" dirty="0">
              <a:solidFill>
                <a:prstClr val="black"/>
              </a:solidFill>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3185481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208" y="282053"/>
            <a:ext cx="8596668" cy="5832144"/>
          </a:xfrm>
        </p:spPr>
        <p:txBody>
          <a:bodyPr/>
          <a:lstStyle/>
          <a:p>
            <a:pPr lvl="0" algn="r" defTabSz="914400">
              <a:spcBef>
                <a:spcPts val="0"/>
              </a:spcBef>
            </a:pPr>
            <a:r>
              <a:rPr lang="fa-IR" sz="2400" dirty="0">
                <a:solidFill>
                  <a:srgbClr val="FF0000"/>
                </a:solidFill>
                <a:latin typeface="Calibri" panose="020F0502020204030204"/>
                <a:ea typeface="+mn-ea"/>
                <a:cs typeface="B Titr" panose="00000700000000000000" pitchFamily="2" charset="-78"/>
              </a:rPr>
              <a:t>قسمت اول ( ورزش) </a:t>
            </a:r>
            <a:r>
              <a:rPr lang="en-US" sz="2400" dirty="0">
                <a:solidFill>
                  <a:srgbClr val="FF0000"/>
                </a:solidFill>
                <a:latin typeface="Calibri" panose="020F0502020204030204"/>
                <a:ea typeface="+mn-ea"/>
                <a:cs typeface="B Titr" panose="00000700000000000000" pitchFamily="2" charset="-78"/>
              </a:rPr>
              <a:t/>
            </a:r>
            <a:br>
              <a:rPr lang="en-US" sz="2400" dirty="0">
                <a:solidFill>
                  <a:srgbClr val="FF0000"/>
                </a:solidFill>
                <a:latin typeface="Calibri" panose="020F0502020204030204"/>
                <a:ea typeface="+mn-ea"/>
                <a:cs typeface="B Titr" panose="00000700000000000000" pitchFamily="2" charset="-78"/>
              </a:rPr>
            </a:br>
            <a:endParaRPr lang="en-US" dirty="0"/>
          </a:p>
        </p:txBody>
      </p:sp>
      <p:sp>
        <p:nvSpPr>
          <p:cNvPr id="4" name="Rectangle 3"/>
          <p:cNvSpPr/>
          <p:nvPr/>
        </p:nvSpPr>
        <p:spPr>
          <a:xfrm>
            <a:off x="3027876" y="836824"/>
            <a:ext cx="6096000" cy="5139869"/>
          </a:xfrm>
          <a:prstGeom prst="rect">
            <a:avLst/>
          </a:prstGeom>
        </p:spPr>
        <p:txBody>
          <a:bodyPr>
            <a:spAutoFit/>
          </a:bodyPr>
          <a:lstStyle/>
          <a:p>
            <a:pPr marL="342900" lvl="0" indent="-342900" algn="r">
              <a:buFontTx/>
              <a:buChar char="-"/>
            </a:pPr>
            <a:r>
              <a:rPr lang="fa-IR" sz="2000" b="1" dirty="0" smtClean="0">
                <a:solidFill>
                  <a:prstClr val="black"/>
                </a:solidFill>
                <a:latin typeface="Calibri" panose="020F0502020204030204"/>
                <a:cs typeface="B Nazanin" panose="00000400000000000000" pitchFamily="2" charset="-78"/>
              </a:rPr>
              <a:t>آشنایی </a:t>
            </a:r>
            <a:r>
              <a:rPr lang="fa-IR" sz="2000" b="1" dirty="0">
                <a:solidFill>
                  <a:prstClr val="black"/>
                </a:solidFill>
                <a:latin typeface="Calibri" panose="020F0502020204030204"/>
                <a:cs typeface="B Nazanin" panose="00000400000000000000" pitchFamily="2" charset="-78"/>
              </a:rPr>
              <a:t>دانش آموز با بعضی از ورزش ها، نرمش ها، لوازم آنها و فایده </a:t>
            </a:r>
            <a:r>
              <a:rPr lang="fa-IR" sz="2000" b="1" dirty="0" smtClean="0">
                <a:solidFill>
                  <a:prstClr val="black"/>
                </a:solidFill>
                <a:latin typeface="Calibri" panose="020F0502020204030204"/>
                <a:cs typeface="B Nazanin" panose="00000400000000000000" pitchFamily="2" charset="-78"/>
              </a:rPr>
              <a:t>آنها</a:t>
            </a:r>
          </a:p>
          <a:p>
            <a:pPr lvl="0" algn="r"/>
            <a:r>
              <a:rPr lang="fa-IR" sz="2000" b="1" dirty="0">
                <a:solidFill>
                  <a:prstClr val="black"/>
                </a:solidFill>
                <a:latin typeface="Calibri" panose="020F0502020204030204"/>
                <a:cs typeface="B Nazanin" panose="00000400000000000000" pitchFamily="2" charset="-78"/>
              </a:rPr>
              <a:t>- اجرای یک حرکت ورزشی توسط دانش آموز بصورت پا نتومیم</a:t>
            </a:r>
            <a:endParaRPr lang="en-US" sz="2000" b="1" dirty="0">
              <a:solidFill>
                <a:prstClr val="black"/>
              </a:solidFill>
              <a:latin typeface="Calibri" panose="020F0502020204030204"/>
              <a:cs typeface="B Nazanin" panose="00000400000000000000" pitchFamily="2" charset="-78"/>
            </a:endParaRPr>
          </a:p>
          <a:p>
            <a:pPr lvl="0" algn="r"/>
            <a:r>
              <a:rPr lang="fa-IR" sz="2000" b="1" dirty="0" smtClean="0">
                <a:solidFill>
                  <a:prstClr val="black"/>
                </a:solidFill>
                <a:latin typeface="Calibri" panose="020F0502020204030204"/>
                <a:cs typeface="B Nazanin" panose="00000400000000000000" pitchFamily="2" charset="-78"/>
              </a:rPr>
              <a:t>-  بیان </a:t>
            </a:r>
            <a:r>
              <a:rPr lang="fa-IR" sz="2000" b="1" dirty="0">
                <a:solidFill>
                  <a:prstClr val="black"/>
                </a:solidFill>
                <a:latin typeface="Calibri" panose="020F0502020204030204"/>
                <a:cs typeface="B Nazanin" panose="00000400000000000000" pitchFamily="2" charset="-78"/>
              </a:rPr>
              <a:t>ورزش مورد علاقه </a:t>
            </a:r>
            <a:endParaRPr lang="fa-IR" sz="2000" b="1" dirty="0" smtClean="0">
              <a:solidFill>
                <a:prstClr val="black"/>
              </a:solidFill>
              <a:latin typeface="Calibri" panose="020F0502020204030204"/>
              <a:cs typeface="B Nazanin" panose="00000400000000000000" pitchFamily="2" charset="-78"/>
            </a:endParaRPr>
          </a:p>
          <a:p>
            <a:pPr lvl="0" algn="r"/>
            <a:r>
              <a:rPr lang="fa-IR" sz="2000" b="1" dirty="0">
                <a:solidFill>
                  <a:prstClr val="black"/>
                </a:solidFill>
                <a:latin typeface="Calibri" panose="020F0502020204030204"/>
                <a:cs typeface="B Nazanin" panose="00000400000000000000" pitchFamily="2" charset="-78"/>
              </a:rPr>
              <a:t>- بازی های ورزشی که در </a:t>
            </a:r>
            <a:r>
              <a:rPr lang="fa-IR" sz="2000" b="1" dirty="0" smtClean="0">
                <a:solidFill>
                  <a:prstClr val="black"/>
                </a:solidFill>
                <a:latin typeface="Calibri" panose="020F0502020204030204"/>
                <a:cs typeface="B Nazanin" panose="00000400000000000000" pitchFamily="2" charset="-78"/>
              </a:rPr>
              <a:t>آن </a:t>
            </a:r>
            <a:r>
              <a:rPr lang="fa-IR" sz="2000" b="1" dirty="0">
                <a:solidFill>
                  <a:prstClr val="black"/>
                </a:solidFill>
                <a:latin typeface="Calibri" panose="020F0502020204030204"/>
                <a:cs typeface="B Nazanin" panose="00000400000000000000" pitchFamily="2" charset="-78"/>
              </a:rPr>
              <a:t>مهارت دارند</a:t>
            </a:r>
            <a:endParaRPr lang="en-US" sz="2000" b="1" dirty="0">
              <a:solidFill>
                <a:prstClr val="black"/>
              </a:solidFill>
              <a:latin typeface="Calibri" panose="020F0502020204030204"/>
              <a:cs typeface="B Nazanin" panose="00000400000000000000" pitchFamily="2" charset="-78"/>
            </a:endParaRPr>
          </a:p>
          <a:p>
            <a:pPr lvl="0" algn="r"/>
            <a:r>
              <a:rPr lang="fa-IR" sz="2000" b="1" dirty="0">
                <a:solidFill>
                  <a:prstClr val="black"/>
                </a:solidFill>
                <a:latin typeface="Calibri" panose="020F0502020204030204"/>
                <a:cs typeface="B Nazanin" panose="00000400000000000000" pitchFamily="2" charset="-78"/>
              </a:rPr>
              <a:t>- </a:t>
            </a:r>
            <a:r>
              <a:rPr lang="fa-IR" sz="2000" b="1" dirty="0" smtClean="0">
                <a:solidFill>
                  <a:prstClr val="black"/>
                </a:solidFill>
                <a:latin typeface="Calibri" panose="020F0502020204030204"/>
                <a:cs typeface="B Nazanin" panose="00000400000000000000" pitchFamily="2" charset="-78"/>
              </a:rPr>
              <a:t>ترغیب </a:t>
            </a:r>
            <a:r>
              <a:rPr lang="fa-IR" sz="2000" b="1" dirty="0">
                <a:solidFill>
                  <a:prstClr val="black"/>
                </a:solidFill>
                <a:latin typeface="Calibri" panose="020F0502020204030204"/>
                <a:cs typeface="B Nazanin" panose="00000400000000000000" pitchFamily="2" charset="-78"/>
              </a:rPr>
              <a:t>دانش آموزان به انجام ورزش های صبحگاهی</a:t>
            </a:r>
            <a:endParaRPr lang="en-US" sz="2000" b="1" dirty="0">
              <a:solidFill>
                <a:prstClr val="black"/>
              </a:solidFill>
              <a:latin typeface="Calibri" panose="020F0502020204030204"/>
              <a:cs typeface="B Nazanin" panose="00000400000000000000" pitchFamily="2" charset="-78"/>
            </a:endParaRPr>
          </a:p>
          <a:p>
            <a:pPr lvl="0" algn="r"/>
            <a:r>
              <a:rPr lang="fa-IR" sz="2400" dirty="0">
                <a:solidFill>
                  <a:srgbClr val="FF0000"/>
                </a:solidFill>
                <a:latin typeface="Calibri" panose="020F0502020204030204"/>
                <a:cs typeface="B Titr" panose="00000700000000000000" pitchFamily="2" charset="-78"/>
              </a:rPr>
              <a:t>قسمت دوم  ( بهداشت فردی</a:t>
            </a:r>
            <a:r>
              <a:rPr lang="fa-IR" sz="2400" dirty="0" smtClean="0">
                <a:solidFill>
                  <a:srgbClr val="FF0000"/>
                </a:solidFill>
                <a:latin typeface="Calibri" panose="020F0502020204030204"/>
                <a:cs typeface="B Titr" panose="00000700000000000000" pitchFamily="2" charset="-78"/>
              </a:rPr>
              <a:t>)</a:t>
            </a:r>
          </a:p>
          <a:p>
            <a:pPr lvl="0" algn="r" rtl="1"/>
            <a:r>
              <a:rPr lang="fa-IR" sz="2400" dirty="0" smtClean="0">
                <a:solidFill>
                  <a:srgbClr val="FF0000"/>
                </a:solidFill>
                <a:latin typeface="Calibri" panose="020F0502020204030204"/>
                <a:cs typeface="B Titr" panose="00000700000000000000" pitchFamily="2" charset="-78"/>
              </a:rPr>
              <a:t> </a:t>
            </a:r>
            <a:r>
              <a:rPr lang="fa-IR" sz="2000" b="1" dirty="0">
                <a:solidFill>
                  <a:prstClr val="black"/>
                </a:solidFill>
                <a:latin typeface="Calibri" panose="020F0502020204030204"/>
                <a:cs typeface="B Nazanin" panose="00000400000000000000" pitchFamily="2" charset="-78"/>
              </a:rPr>
              <a:t>- آشنایی دانش آموزان با لوازم شخصی (لیوان-حوله-شانه-مسواک و</a:t>
            </a:r>
            <a:r>
              <a:rPr lang="fa-IR" sz="2000" b="1" dirty="0" smtClean="0">
                <a:solidFill>
                  <a:prstClr val="black"/>
                </a:solidFill>
                <a:latin typeface="Calibri" panose="020F0502020204030204"/>
                <a:cs typeface="B Nazanin" panose="00000400000000000000" pitchFamily="2" charset="-78"/>
              </a:rPr>
              <a:t>....)</a:t>
            </a:r>
          </a:p>
          <a:p>
            <a:pPr lvl="0" algn="r" rtl="1"/>
            <a:r>
              <a:rPr lang="fa-IR" sz="2000" b="1" dirty="0">
                <a:solidFill>
                  <a:prstClr val="black"/>
                </a:solidFill>
                <a:latin typeface="Calibri" panose="020F0502020204030204"/>
                <a:cs typeface="B Nazanin" panose="00000400000000000000" pitchFamily="2" charset="-78"/>
              </a:rPr>
              <a:t>- آشنایی دانش آموزان با شیوه درست مسواک زدن </a:t>
            </a:r>
            <a:endParaRPr lang="en-US" sz="2000" b="1" dirty="0">
              <a:solidFill>
                <a:prstClr val="black"/>
              </a:solidFill>
              <a:latin typeface="Calibri" panose="020F0502020204030204"/>
              <a:cs typeface="B Nazanin" panose="00000400000000000000" pitchFamily="2" charset="-78"/>
            </a:endParaRPr>
          </a:p>
          <a:p>
            <a:pPr lvl="0" algn="r" rtl="1"/>
            <a:r>
              <a:rPr lang="fa-IR" sz="2000" b="1" dirty="0">
                <a:solidFill>
                  <a:prstClr val="black"/>
                </a:solidFill>
                <a:latin typeface="Calibri" panose="020F0502020204030204"/>
                <a:cs typeface="B Nazanin" panose="00000400000000000000" pitchFamily="2" charset="-78"/>
              </a:rPr>
              <a:t>- آشنایی دانش آموزان با شیوه استفاده از آب خوری مدرسه</a:t>
            </a:r>
            <a:endParaRPr lang="en-US" sz="2000" b="1" dirty="0">
              <a:solidFill>
                <a:prstClr val="black"/>
              </a:solidFill>
              <a:latin typeface="Calibri" panose="020F0502020204030204"/>
              <a:cs typeface="B Nazanin" panose="00000400000000000000" pitchFamily="2" charset="-78"/>
            </a:endParaRPr>
          </a:p>
          <a:p>
            <a:pPr marL="342900" lvl="0" indent="-342900" algn="r" rtl="1">
              <a:buFontTx/>
              <a:buChar char="-"/>
            </a:pPr>
            <a:r>
              <a:rPr lang="fa-IR" sz="2000" b="1" dirty="0" smtClean="0">
                <a:solidFill>
                  <a:prstClr val="black"/>
                </a:solidFill>
                <a:latin typeface="Calibri" panose="020F0502020204030204"/>
                <a:cs typeface="B Nazanin" panose="00000400000000000000" pitchFamily="2" charset="-78"/>
              </a:rPr>
              <a:t>آشنایی </a:t>
            </a:r>
            <a:r>
              <a:rPr lang="fa-IR" sz="2000" b="1" dirty="0">
                <a:solidFill>
                  <a:prstClr val="black"/>
                </a:solidFill>
                <a:latin typeface="Calibri" panose="020F0502020204030204"/>
                <a:cs typeface="B Nazanin" panose="00000400000000000000" pitchFamily="2" charset="-78"/>
              </a:rPr>
              <a:t>دانش آموزان با دست شویی مدرسه و شستن دستها با آب و </a:t>
            </a:r>
            <a:r>
              <a:rPr lang="fa-IR" sz="2000" b="1" dirty="0" smtClean="0">
                <a:solidFill>
                  <a:prstClr val="black"/>
                </a:solidFill>
                <a:latin typeface="Calibri" panose="020F0502020204030204"/>
                <a:cs typeface="B Nazanin" panose="00000400000000000000" pitchFamily="2" charset="-78"/>
              </a:rPr>
              <a:t>صابون</a:t>
            </a:r>
          </a:p>
          <a:p>
            <a:pPr marL="342900" lvl="0" indent="-342900" algn="r" rtl="1">
              <a:buFontTx/>
              <a:buChar char="-"/>
            </a:pPr>
            <a:r>
              <a:rPr lang="fa-IR" sz="2000" b="1" dirty="0" smtClean="0">
                <a:solidFill>
                  <a:prstClr val="black"/>
                </a:solidFill>
                <a:latin typeface="Calibri" panose="020F0502020204030204"/>
                <a:cs typeface="B Nazanin" panose="00000400000000000000" pitchFamily="2" charset="-78"/>
              </a:rPr>
              <a:t>آشنایی </a:t>
            </a:r>
            <a:r>
              <a:rPr lang="fa-IR" sz="2000" b="1" dirty="0">
                <a:solidFill>
                  <a:prstClr val="black"/>
                </a:solidFill>
                <a:latin typeface="Calibri" panose="020F0502020204030204"/>
                <a:cs typeface="B Nazanin" panose="00000400000000000000" pitchFamily="2" charset="-78"/>
              </a:rPr>
              <a:t>دانش آموزان با مربی بهداشت و وظایف </a:t>
            </a:r>
            <a:r>
              <a:rPr lang="fa-IR" sz="2000" b="1" dirty="0" smtClean="0">
                <a:solidFill>
                  <a:prstClr val="black"/>
                </a:solidFill>
                <a:latin typeface="Calibri" panose="020F0502020204030204"/>
                <a:cs typeface="B Nazanin" panose="00000400000000000000" pitchFamily="2" charset="-78"/>
              </a:rPr>
              <a:t>او</a:t>
            </a:r>
          </a:p>
          <a:p>
            <a:pPr lvl="0" algn="r" rtl="1"/>
            <a:r>
              <a:rPr lang="fa-IR" sz="2000" b="1" dirty="0" smtClean="0">
                <a:solidFill>
                  <a:prstClr val="black"/>
                </a:solidFill>
                <a:latin typeface="Calibri" panose="020F0502020204030204"/>
                <a:cs typeface="B Nazanin" panose="00000400000000000000" pitchFamily="2" charset="-78"/>
              </a:rPr>
              <a:t>- </a:t>
            </a:r>
            <a:r>
              <a:rPr lang="fa-IR" sz="2000" b="1" dirty="0">
                <a:solidFill>
                  <a:prstClr val="black"/>
                </a:solidFill>
                <a:latin typeface="Calibri" panose="020F0502020204030204"/>
                <a:cs typeface="B Nazanin" panose="00000400000000000000" pitchFamily="2" charset="-78"/>
              </a:rPr>
              <a:t>یادآوری این مسئله که پاکیزگی نشانه ایمان است</a:t>
            </a:r>
            <a:endParaRPr lang="en-US" sz="2000" b="1" dirty="0">
              <a:solidFill>
                <a:prstClr val="black"/>
              </a:solidFill>
              <a:latin typeface="Calibri" panose="020F0502020204030204"/>
              <a:cs typeface="B Nazanin" panose="00000400000000000000" pitchFamily="2" charset="-78"/>
            </a:endParaRPr>
          </a:p>
          <a:p>
            <a:pPr marL="342900" lvl="0" indent="-342900" algn="r" rtl="1">
              <a:buFontTx/>
              <a:buChar char="-"/>
            </a:pPr>
            <a:endParaRPr lang="en-US" sz="2000" b="1" dirty="0">
              <a:solidFill>
                <a:prstClr val="black"/>
              </a:solidFill>
              <a:latin typeface="Calibri" panose="020F0502020204030204"/>
              <a:cs typeface="B Nazanin" panose="00000400000000000000" pitchFamily="2" charset="-78"/>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5050" r="394"/>
          <a:stretch/>
        </p:blipFill>
        <p:spPr>
          <a:xfrm>
            <a:off x="395785" y="3398293"/>
            <a:ext cx="2534994" cy="23474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85682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258937"/>
          </a:xfrm>
        </p:spPr>
        <p:txBody>
          <a:bodyPr/>
          <a:lstStyle/>
          <a:p>
            <a:pPr lvl="0" algn="r" defTabSz="914400" rtl="1">
              <a:spcBef>
                <a:spcPts val="0"/>
              </a:spcBef>
            </a:pPr>
            <a:r>
              <a:rPr lang="fa-IR" sz="2400" dirty="0">
                <a:solidFill>
                  <a:srgbClr val="FF0000"/>
                </a:solidFill>
                <a:latin typeface="Calibri" panose="020F0502020204030204"/>
                <a:ea typeface="+mn-ea"/>
                <a:cs typeface="B Titr" panose="00000700000000000000" pitchFamily="2" charset="-78"/>
              </a:rPr>
              <a:t>قسمت سوم   ( بهداشت جمعی) </a:t>
            </a:r>
            <a:r>
              <a:rPr lang="en-US" sz="2400" dirty="0">
                <a:solidFill>
                  <a:srgbClr val="FF0000"/>
                </a:solidFill>
                <a:latin typeface="Calibri" panose="020F0502020204030204"/>
                <a:ea typeface="+mn-ea"/>
                <a:cs typeface="B Titr" panose="00000700000000000000" pitchFamily="2" charset="-78"/>
              </a:rPr>
              <a:t/>
            </a:r>
            <a:br>
              <a:rPr lang="en-US" sz="2400" dirty="0">
                <a:solidFill>
                  <a:srgbClr val="FF0000"/>
                </a:solidFill>
                <a:latin typeface="Calibri" panose="020F0502020204030204"/>
                <a:ea typeface="+mn-ea"/>
                <a:cs typeface="B Titr" panose="000007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آموزان با نظافت کلاس ، مدرسه</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آموزان با سطل زباله و ریختن زباله در آن</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آموزان با نظافت خانه</a:t>
            </a:r>
            <a:endParaRPr lang="en-US" sz="2000" b="1" dirty="0">
              <a:solidFill>
                <a:prstClr val="black"/>
              </a:solidFill>
              <a:latin typeface="Calibri" panose="020F0502020204030204"/>
              <a:ea typeface="+mn-ea"/>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334" y="284326"/>
            <a:ext cx="2004230" cy="29547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Rectangle 4"/>
          <p:cNvSpPr/>
          <p:nvPr/>
        </p:nvSpPr>
        <p:spPr>
          <a:xfrm>
            <a:off x="7040472" y="3239067"/>
            <a:ext cx="2614818" cy="461665"/>
          </a:xfrm>
          <a:prstGeom prst="rect">
            <a:avLst/>
          </a:prstGeom>
        </p:spPr>
        <p:txBody>
          <a:bodyPr wrap="none">
            <a:spAutoFit/>
          </a:bodyPr>
          <a:lstStyle/>
          <a:p>
            <a:pPr lvl="0" algn="r"/>
            <a:r>
              <a:rPr lang="fa-IR" sz="2400" dirty="0">
                <a:solidFill>
                  <a:srgbClr val="FF0000"/>
                </a:solidFill>
                <a:latin typeface="Calibri" panose="020F0502020204030204"/>
                <a:cs typeface="B Titr" panose="00000700000000000000" pitchFamily="2" charset="-78"/>
              </a:rPr>
              <a:t>قسمت چهارم ( تغذیه) </a:t>
            </a:r>
            <a:endParaRPr lang="en-US" sz="2400" dirty="0">
              <a:solidFill>
                <a:srgbClr val="FF0000"/>
              </a:solidFill>
              <a:latin typeface="Calibri" panose="020F0502020204030204"/>
              <a:cs typeface="B Titr" panose="00000700000000000000" pitchFamily="2" charset="-78"/>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4002" t="11940" r="9050" b="8458"/>
          <a:stretch/>
        </p:blipFill>
        <p:spPr>
          <a:xfrm>
            <a:off x="420584" y="4035461"/>
            <a:ext cx="2056263" cy="21992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369" t="42587" r="1619" b="5871"/>
          <a:stretch/>
        </p:blipFill>
        <p:spPr>
          <a:xfrm>
            <a:off x="5768879" y="3839670"/>
            <a:ext cx="2133176" cy="23290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197" t="54328" r="2811" b="2984"/>
          <a:stretch/>
        </p:blipFill>
        <p:spPr>
          <a:xfrm>
            <a:off x="2861633" y="4380516"/>
            <a:ext cx="2486515" cy="18678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9940" t="49091" r="4036" b="9230"/>
          <a:stretch/>
        </p:blipFill>
        <p:spPr>
          <a:xfrm>
            <a:off x="8333730" y="3976881"/>
            <a:ext cx="1880544" cy="22715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57111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641075"/>
          </a:xfrm>
        </p:spPr>
        <p:txBody>
          <a:bodyPr/>
          <a:lstStyle/>
          <a:p>
            <a:pPr lvl="0" algn="r" defTabSz="914400" rtl="1">
              <a:spcBef>
                <a:spcPts val="0"/>
              </a:spcBef>
            </a:pPr>
            <a:r>
              <a:rPr lang="fa-IR" sz="2800" b="1" dirty="0" smtClean="0">
                <a:solidFill>
                  <a:srgbClr val="FF0000"/>
                </a:solidFill>
                <a:latin typeface="Calibri" panose="020F0502020204030204"/>
                <a:ea typeface="+mn-ea"/>
                <a:cs typeface="B Titr" panose="00000700000000000000" pitchFamily="2" charset="-78"/>
              </a:rPr>
              <a:t>قسمت </a:t>
            </a:r>
            <a:r>
              <a:rPr lang="fa-IR" sz="2800" b="1" dirty="0">
                <a:solidFill>
                  <a:srgbClr val="FF0000"/>
                </a:solidFill>
                <a:latin typeface="Calibri" panose="020F0502020204030204"/>
                <a:ea typeface="+mn-ea"/>
                <a:cs typeface="B Titr" panose="00000700000000000000" pitchFamily="2" charset="-78"/>
              </a:rPr>
              <a:t>پنجم : راه سالم ماندن و پیشگیری از بیماری</a:t>
            </a:r>
            <a:r>
              <a:rPr lang="en-US" sz="2800" b="1" dirty="0">
                <a:solidFill>
                  <a:srgbClr val="FF0000"/>
                </a:solidFill>
                <a:latin typeface="Calibri" panose="020F0502020204030204"/>
                <a:ea typeface="+mn-ea"/>
                <a:cs typeface="B Titr" panose="00000700000000000000" pitchFamily="2" charset="-78"/>
              </a:rPr>
              <a:t/>
            </a:r>
            <a:br>
              <a:rPr lang="en-US" sz="2800" b="1" dirty="0">
                <a:solidFill>
                  <a:srgbClr val="FF0000"/>
                </a:solidFill>
                <a:latin typeface="Calibri" panose="020F0502020204030204"/>
                <a:ea typeface="+mn-ea"/>
                <a:cs typeface="B Titr" panose="000007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آموزان با بیماری و علائم</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مراجعه به پزشک هنگام </a:t>
            </a:r>
            <a:r>
              <a:rPr lang="fa-IR" sz="2000" b="1" dirty="0" smtClean="0">
                <a:solidFill>
                  <a:prstClr val="black"/>
                </a:solidFill>
                <a:latin typeface="Calibri" panose="020F0502020204030204"/>
                <a:ea typeface="+mn-ea"/>
                <a:cs typeface="B Nazanin" panose="00000400000000000000" pitchFamily="2" charset="-78"/>
              </a:rPr>
              <a:t>بیماری</a:t>
            </a:r>
            <a:br>
              <a:rPr lang="fa-IR" sz="2000" b="1" dirty="0" smtClean="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استراحت و استفاده به موقع از داروها</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راه های پیشگیری از مبتلا شدن به بیماری</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استفاده از غذاهای مقوی و آب میوه ها</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رعایت بهداشت در هنگام بیماری</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800" b="1" dirty="0" smtClean="0">
                <a:solidFill>
                  <a:srgbClr val="FF0000"/>
                </a:solidFill>
                <a:latin typeface="Calibri" panose="020F0502020204030204"/>
                <a:ea typeface="+mn-ea"/>
                <a:cs typeface="B Titr" panose="00000700000000000000" pitchFamily="2" charset="-78"/>
              </a:rPr>
              <a:t>قسمت </a:t>
            </a:r>
            <a:r>
              <a:rPr lang="fa-IR" sz="2800" b="1" dirty="0">
                <a:solidFill>
                  <a:srgbClr val="FF0000"/>
                </a:solidFill>
                <a:latin typeface="Calibri" panose="020F0502020204030204"/>
                <a:ea typeface="+mn-ea"/>
                <a:cs typeface="B Titr" panose="00000700000000000000" pitchFamily="2" charset="-78"/>
              </a:rPr>
              <a:t>ششم : رعایت موارد ایمنی </a:t>
            </a:r>
            <a:r>
              <a:rPr lang="en-US" sz="2800" b="1" dirty="0">
                <a:solidFill>
                  <a:srgbClr val="FF0000"/>
                </a:solidFill>
                <a:latin typeface="Calibri" panose="020F0502020204030204"/>
                <a:ea typeface="+mn-ea"/>
                <a:cs typeface="B Titr" panose="00000700000000000000" pitchFamily="2" charset="-78"/>
              </a:rPr>
              <a:t/>
            </a:r>
            <a:br>
              <a:rPr lang="en-US" sz="2800" b="1" dirty="0">
                <a:solidFill>
                  <a:srgbClr val="FF0000"/>
                </a:solidFill>
                <a:latin typeface="Calibri" panose="020F0502020204030204"/>
                <a:ea typeface="+mn-ea"/>
                <a:cs typeface="B Titr" panose="000007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با وسایل مکان های خطرناک در رعایت موارد ایمنی</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با خطر دویدن و احتمال آسیب و صدمه</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آموزان با قوانین </a:t>
            </a:r>
            <a:r>
              <a:rPr lang="fa-IR" sz="2000" b="1" dirty="0" smtClean="0">
                <a:solidFill>
                  <a:prstClr val="black"/>
                </a:solidFill>
                <a:latin typeface="Calibri" panose="020F0502020204030204"/>
                <a:ea typeface="+mn-ea"/>
                <a:cs typeface="B Nazanin" panose="00000400000000000000" pitchFamily="2" charset="-78"/>
              </a:rPr>
              <a:t>عبور و  </a:t>
            </a:r>
            <a:r>
              <a:rPr lang="fa-IR" sz="2000" b="1" dirty="0">
                <a:solidFill>
                  <a:prstClr val="black"/>
                </a:solidFill>
                <a:latin typeface="Calibri" panose="020F0502020204030204"/>
                <a:ea typeface="+mn-ea"/>
                <a:cs typeface="B Nazanin" panose="00000400000000000000" pitchFamily="2" charset="-78"/>
              </a:rPr>
              <a:t>مرور در خیابان </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با نحوه درست نشستن</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با مراکز کمک رسانی ( هلال احمر – آتش نشانی – اورژانس)</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endParaRPr lang="en-US" dirty="0"/>
          </a:p>
        </p:txBody>
      </p:sp>
    </p:spTree>
    <p:extLst>
      <p:ext uri="{BB962C8B-B14F-4D97-AF65-F5344CB8AC3E}">
        <p14:creationId xmlns:p14="http://schemas.microsoft.com/office/powerpoint/2010/main" val="37078648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354472"/>
          </a:xfrm>
        </p:spPr>
        <p:txBody>
          <a:bodyPr/>
          <a:lstStyle/>
          <a:p>
            <a:pPr lvl="0" algn="r" defTabSz="914400" rtl="1">
              <a:spcBef>
                <a:spcPts val="0"/>
              </a:spcBef>
            </a:pPr>
            <a:r>
              <a:rPr lang="fa-IR" sz="2800" b="1" dirty="0" smtClean="0">
                <a:solidFill>
                  <a:srgbClr val="FF0000"/>
                </a:solidFill>
                <a:latin typeface="Calibri" panose="020F0502020204030204"/>
                <a:ea typeface="+mn-ea"/>
                <a:cs typeface="B Titr" panose="00000700000000000000" pitchFamily="2" charset="-78"/>
              </a:rPr>
              <a:t>قسمت هفتم </a:t>
            </a:r>
            <a:r>
              <a:rPr lang="fa-IR" sz="2800" b="1" dirty="0">
                <a:solidFill>
                  <a:srgbClr val="FF0000"/>
                </a:solidFill>
                <a:latin typeface="Calibri" panose="020F0502020204030204"/>
                <a:ea typeface="+mn-ea"/>
                <a:cs typeface="B Titr" panose="00000700000000000000" pitchFamily="2" charset="-78"/>
              </a:rPr>
              <a:t>: خواب و استراحت به موقع </a:t>
            </a:r>
            <a:r>
              <a:rPr lang="en-US" sz="2800" b="1" dirty="0">
                <a:solidFill>
                  <a:srgbClr val="FF0000"/>
                </a:solidFill>
                <a:latin typeface="Calibri" panose="020F0502020204030204"/>
                <a:ea typeface="+mn-ea"/>
                <a:cs typeface="B Titr" panose="00000700000000000000" pitchFamily="2" charset="-78"/>
              </a:rPr>
              <a:t/>
            </a:r>
            <a:br>
              <a:rPr lang="en-US" sz="2800" b="1" dirty="0">
                <a:solidFill>
                  <a:srgbClr val="FF0000"/>
                </a:solidFill>
                <a:latin typeface="Calibri" panose="020F0502020204030204"/>
                <a:ea typeface="+mn-ea"/>
                <a:cs typeface="B Titr" panose="000007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آموزان با زمان </a:t>
            </a:r>
            <a:r>
              <a:rPr lang="fa-IR" sz="2000" b="1" dirty="0" smtClean="0">
                <a:solidFill>
                  <a:prstClr val="black"/>
                </a:solidFill>
                <a:latin typeface="Calibri" panose="020F0502020204030204"/>
                <a:ea typeface="+mn-ea"/>
                <a:cs typeface="B Nazanin" panose="00000400000000000000" pitchFamily="2" charset="-78"/>
              </a:rPr>
              <a:t>خواب</a:t>
            </a:r>
            <a:br>
              <a:rPr lang="fa-IR" sz="2000" b="1" dirty="0" smtClean="0">
                <a:solidFill>
                  <a:prstClr val="black"/>
                </a:solidFill>
                <a:latin typeface="Calibri" panose="020F0502020204030204"/>
                <a:ea typeface="+mn-ea"/>
                <a:cs typeface="B Nazanin" panose="00000400000000000000" pitchFamily="2" charset="-78"/>
              </a:rPr>
            </a:br>
            <a:r>
              <a:rPr lang="fa-IR" sz="2000" b="1" dirty="0" smtClean="0">
                <a:solidFill>
                  <a:prstClr val="black"/>
                </a:solidFill>
                <a:latin typeface="Calibri" panose="020F0502020204030204"/>
                <a:ea typeface="+mn-ea"/>
                <a:cs typeface="B Nazanin" panose="00000400000000000000" pitchFamily="2" charset="-78"/>
              </a:rPr>
              <a:t> </a:t>
            </a:r>
            <a:br>
              <a:rPr lang="fa-IR" sz="2000" b="1" dirty="0" smtClean="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آموزان با کارهایی که باید قبل از خواب انجام </a:t>
            </a:r>
            <a:r>
              <a:rPr lang="fa-IR" sz="2000" b="1" dirty="0" smtClean="0">
                <a:solidFill>
                  <a:prstClr val="black"/>
                </a:solidFill>
                <a:latin typeface="Calibri" panose="020F0502020204030204"/>
                <a:ea typeface="+mn-ea"/>
                <a:cs typeface="B Nazanin" panose="00000400000000000000" pitchFamily="2" charset="-78"/>
              </a:rPr>
              <a:t>بدهد.</a:t>
            </a:r>
            <a:br>
              <a:rPr lang="fa-IR" sz="2000" b="1" dirty="0" smtClean="0">
                <a:solidFill>
                  <a:prstClr val="black"/>
                </a:solidFill>
                <a:latin typeface="Calibri" panose="020F0502020204030204"/>
                <a:ea typeface="+mn-ea"/>
                <a:cs typeface="B Nazanin" panose="00000400000000000000" pitchFamily="2" charset="-78"/>
              </a:rPr>
            </a:br>
            <a:r>
              <a:rPr lang="fa-IR" sz="2000" b="1" dirty="0" smtClean="0">
                <a:solidFill>
                  <a:prstClr val="black"/>
                </a:solidFill>
                <a:latin typeface="Calibri" panose="020F0502020204030204"/>
                <a:ea typeface="+mn-ea"/>
                <a:cs typeface="B Nazanin" panose="00000400000000000000" pitchFamily="2" charset="-78"/>
              </a:rPr>
              <a:t> </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آموزان با عادات درست </a:t>
            </a:r>
            <a:r>
              <a:rPr lang="fa-IR" sz="2000" b="1" dirty="0" smtClean="0">
                <a:solidFill>
                  <a:prstClr val="black"/>
                </a:solidFill>
                <a:latin typeface="Calibri" panose="020F0502020204030204"/>
                <a:ea typeface="+mn-ea"/>
                <a:cs typeface="B Nazanin" panose="00000400000000000000" pitchFamily="2" charset="-78"/>
              </a:rPr>
              <a:t>خوابیدن.</a:t>
            </a:r>
            <a:br>
              <a:rPr lang="fa-IR" sz="2000" b="1" dirty="0" smtClean="0">
                <a:solidFill>
                  <a:prstClr val="black"/>
                </a:solidFill>
                <a:latin typeface="Calibri" panose="020F0502020204030204"/>
                <a:ea typeface="+mn-ea"/>
                <a:cs typeface="B Nazanin" panose="00000400000000000000" pitchFamily="2" charset="-78"/>
              </a:rPr>
            </a:b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r>
              <a:rPr lang="fa-IR" sz="2000" b="1" dirty="0">
                <a:solidFill>
                  <a:prstClr val="black"/>
                </a:solidFill>
                <a:latin typeface="Calibri" panose="020F0502020204030204"/>
                <a:ea typeface="+mn-ea"/>
                <a:cs typeface="B Nazanin" panose="00000400000000000000" pitchFamily="2" charset="-78"/>
              </a:rPr>
              <a:t>- آشنایی دانش </a:t>
            </a:r>
            <a:r>
              <a:rPr lang="fa-IR" sz="2000" b="1" dirty="0" smtClean="0">
                <a:solidFill>
                  <a:prstClr val="black"/>
                </a:solidFill>
                <a:latin typeface="Calibri" panose="020F0502020204030204"/>
                <a:ea typeface="+mn-ea"/>
                <a:cs typeface="B Nazanin" panose="00000400000000000000" pitchFamily="2" charset="-78"/>
              </a:rPr>
              <a:t>آموزان </a:t>
            </a:r>
            <a:r>
              <a:rPr lang="fa-IR" sz="2000" b="1" dirty="0">
                <a:solidFill>
                  <a:prstClr val="black"/>
                </a:solidFill>
                <a:latin typeface="Calibri" panose="020F0502020204030204"/>
                <a:ea typeface="+mn-ea"/>
                <a:cs typeface="B Nazanin" panose="00000400000000000000" pitchFamily="2" charset="-78"/>
              </a:rPr>
              <a:t>با فواید خواب و استراحت به </a:t>
            </a:r>
            <a:r>
              <a:rPr lang="fa-IR" sz="2000" b="1" dirty="0" smtClean="0">
                <a:solidFill>
                  <a:prstClr val="black"/>
                </a:solidFill>
                <a:latin typeface="Calibri" panose="020F0502020204030204"/>
                <a:ea typeface="+mn-ea"/>
                <a:cs typeface="B Nazanin" panose="00000400000000000000" pitchFamily="2" charset="-78"/>
              </a:rPr>
              <a:t>موقع.</a:t>
            </a:r>
            <a:r>
              <a:rPr lang="en-US" sz="2000" b="1" dirty="0">
                <a:solidFill>
                  <a:prstClr val="black"/>
                </a:solidFill>
                <a:latin typeface="Calibri" panose="020F0502020204030204"/>
                <a:ea typeface="+mn-ea"/>
                <a:cs typeface="B Nazanin" panose="00000400000000000000" pitchFamily="2" charset="-78"/>
              </a:rPr>
              <a:t/>
            </a:r>
            <a:br>
              <a:rPr lang="en-US" sz="2000" b="1" dirty="0">
                <a:solidFill>
                  <a:prstClr val="black"/>
                </a:solidFill>
                <a:latin typeface="Calibri" panose="020F0502020204030204"/>
                <a:ea typeface="+mn-ea"/>
                <a:cs typeface="B Nazanin" panose="00000400000000000000" pitchFamily="2" charset="-78"/>
              </a:rPr>
            </a:br>
            <a:endParaRPr lang="en-US" sz="2000" b="1" dirty="0">
              <a:solidFill>
                <a:prstClr val="black"/>
              </a:solidFill>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97194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5873087"/>
          </a:xfrm>
        </p:spPr>
        <p:txBody>
          <a:bodyPr>
            <a:normAutofit fontScale="90000"/>
          </a:bodyPr>
          <a:lstStyle/>
          <a:p>
            <a:pPr algn="r" defTabSz="914400" rtl="1">
              <a:spcBef>
                <a:spcPts val="0"/>
              </a:spcBef>
            </a:pPr>
            <a:r>
              <a:rPr lang="fa-IR" dirty="0" smtClean="0"/>
              <a:t>دانستنی های معلّم</a:t>
            </a:r>
            <a:br>
              <a:rPr lang="fa-IR" dirty="0" smtClean="0"/>
            </a:br>
            <a:r>
              <a:rPr lang="fa-IR" sz="2000" b="1" dirty="0" smtClean="0">
                <a:solidFill>
                  <a:prstClr val="black"/>
                </a:solidFill>
                <a:latin typeface="Calibri" panose="020F0502020204030204"/>
                <a:ea typeface="+mn-ea"/>
                <a:cs typeface="B Titr" panose="00000700000000000000" pitchFamily="2" charset="-78"/>
              </a:rPr>
              <a:t>- بدن انسان برای رشد حرکت و سلامتی به مواد غذایی گوناگون نیاز دارد این مواد غذایی در 4 گروه قرار می گیرد:</a:t>
            </a:r>
            <a:br>
              <a:rPr lang="fa-IR" sz="2000" b="1" dirty="0" smtClean="0">
                <a:solidFill>
                  <a:prstClr val="black"/>
                </a:solidFill>
                <a:latin typeface="Calibri" panose="020F0502020204030204"/>
                <a:ea typeface="+mn-ea"/>
                <a:cs typeface="B Titr" panose="00000700000000000000" pitchFamily="2" charset="-78"/>
              </a:rPr>
            </a:br>
            <a:r>
              <a:rPr lang="en-US" sz="2000" b="1" dirty="0" smtClean="0">
                <a:solidFill>
                  <a:prstClr val="black"/>
                </a:solidFill>
                <a:latin typeface="Calibri" panose="020F0502020204030204"/>
                <a:ea typeface="+mn-ea"/>
                <a:cs typeface="B Titr" panose="00000700000000000000" pitchFamily="2" charset="-78"/>
              </a:rPr>
              <a:t/>
            </a:r>
            <a:br>
              <a:rPr lang="en-US" sz="2000" b="1" dirty="0" smtClean="0">
                <a:solidFill>
                  <a:prstClr val="black"/>
                </a:solidFill>
                <a:latin typeface="Calibri" panose="020F0502020204030204"/>
                <a:ea typeface="+mn-ea"/>
                <a:cs typeface="B Titr" panose="00000700000000000000" pitchFamily="2" charset="-78"/>
              </a:rPr>
            </a:br>
            <a:r>
              <a:rPr lang="fa-IR" sz="2200" b="1" dirty="0" smtClean="0">
                <a:solidFill>
                  <a:prstClr val="black"/>
                </a:solidFill>
                <a:latin typeface="Calibri" panose="020F0502020204030204"/>
                <a:ea typeface="+mn-ea"/>
                <a:cs typeface="B Titr" panose="00000700000000000000" pitchFamily="2" charset="-78"/>
              </a:rPr>
              <a:t>1-</a:t>
            </a:r>
            <a:r>
              <a:rPr lang="fa-IR" sz="2200" b="1" dirty="0" smtClean="0">
                <a:solidFill>
                  <a:srgbClr val="FF0000"/>
                </a:solidFill>
                <a:latin typeface="Calibri" panose="020F0502020204030204"/>
                <a:ea typeface="+mn-ea"/>
                <a:cs typeface="B Nazanin" panose="00000400000000000000" pitchFamily="2" charset="-78"/>
              </a:rPr>
              <a:t>گروه لبنیات : </a:t>
            </a:r>
            <a:r>
              <a:rPr lang="fa-IR" sz="2200" b="1" dirty="0" smtClean="0">
                <a:solidFill>
                  <a:prstClr val="black"/>
                </a:solidFill>
                <a:latin typeface="Calibri" panose="020F0502020204030204"/>
                <a:ea typeface="+mn-ea"/>
                <a:cs typeface="B Nazanin" panose="00000400000000000000" pitchFamily="2" charset="-78"/>
              </a:rPr>
              <a:t>شیر – کره – ماست – کشک – خامه / </a:t>
            </a:r>
            <a:r>
              <a:rPr lang="fa-IR" sz="2200" b="1" dirty="0" smtClean="0">
                <a:solidFill>
                  <a:srgbClr val="FF0000"/>
                </a:solidFill>
                <a:latin typeface="Calibri" panose="020F0502020204030204"/>
                <a:ea typeface="+mn-ea"/>
                <a:cs typeface="B Nazanin" panose="00000400000000000000" pitchFamily="2" charset="-78"/>
              </a:rPr>
              <a:t>فایده : </a:t>
            </a:r>
            <a:r>
              <a:rPr lang="fa-IR" sz="2200" b="1" smtClean="0">
                <a:solidFill>
                  <a:prstClr val="black"/>
                </a:solidFill>
                <a:latin typeface="Calibri" panose="020F0502020204030204"/>
                <a:ea typeface="+mn-ea"/>
                <a:cs typeface="B Nazanin" panose="00000400000000000000" pitchFamily="2" charset="-78"/>
              </a:rPr>
              <a:t>رشد استحکام </a:t>
            </a:r>
            <a:r>
              <a:rPr lang="fa-IR" sz="2200" b="1" dirty="0" smtClean="0">
                <a:solidFill>
                  <a:prstClr val="black"/>
                </a:solidFill>
                <a:latin typeface="Calibri" panose="020F0502020204030204"/>
                <a:ea typeface="+mn-ea"/>
                <a:cs typeface="B Nazanin" panose="00000400000000000000" pitchFamily="2" charset="-78"/>
              </a:rPr>
              <a:t>استخوان و دندان</a:t>
            </a:r>
            <a:br>
              <a:rPr lang="fa-IR" sz="2200" b="1" dirty="0" smtClean="0">
                <a:solidFill>
                  <a:prstClr val="black"/>
                </a:solidFill>
                <a:latin typeface="Calibri" panose="020F0502020204030204"/>
                <a:ea typeface="+mn-ea"/>
                <a:cs typeface="B Nazanin" panose="00000400000000000000" pitchFamily="2" charset="-78"/>
              </a:rPr>
            </a:br>
            <a:r>
              <a:rPr lang="fa-IR" sz="2200" b="1" dirty="0" smtClean="0">
                <a:solidFill>
                  <a:prstClr val="black"/>
                </a:solidFill>
                <a:latin typeface="Calibri" panose="020F0502020204030204"/>
                <a:ea typeface="+mn-ea"/>
                <a:cs typeface="B Nazanin" panose="00000400000000000000" pitchFamily="2" charset="-78"/>
              </a:rPr>
              <a:t/>
            </a:r>
            <a:br>
              <a:rPr lang="fa-IR" sz="2200" b="1" dirty="0" smtClean="0">
                <a:solidFill>
                  <a:prstClr val="black"/>
                </a:solidFill>
                <a:latin typeface="Calibri" panose="020F0502020204030204"/>
                <a:ea typeface="+mn-ea"/>
                <a:cs typeface="B Nazanin" panose="00000400000000000000" pitchFamily="2" charset="-78"/>
              </a:rPr>
            </a:br>
            <a:r>
              <a:rPr lang="fa-IR" sz="2200" b="1" dirty="0" smtClean="0">
                <a:solidFill>
                  <a:prstClr val="black"/>
                </a:solidFill>
                <a:latin typeface="Calibri" panose="020F0502020204030204"/>
                <a:ea typeface="+mn-ea"/>
                <a:cs typeface="B Nazanin" panose="00000400000000000000" pitchFamily="2" charset="-78"/>
              </a:rPr>
              <a:t>2-</a:t>
            </a:r>
            <a:r>
              <a:rPr lang="fa-IR" sz="2200" b="1" dirty="0" smtClean="0">
                <a:solidFill>
                  <a:srgbClr val="FF0000"/>
                </a:solidFill>
                <a:latin typeface="Calibri" panose="020F0502020204030204"/>
                <a:ea typeface="+mn-ea"/>
                <a:cs typeface="B Nazanin" panose="00000400000000000000" pitchFamily="2" charset="-78"/>
              </a:rPr>
              <a:t>گروه غلات  : </a:t>
            </a:r>
            <a:r>
              <a:rPr lang="fa-IR" sz="2200" b="1" dirty="0" smtClean="0">
                <a:solidFill>
                  <a:prstClr val="black"/>
                </a:solidFill>
                <a:latin typeface="Calibri" panose="020F0502020204030204"/>
                <a:ea typeface="+mn-ea"/>
                <a:cs typeface="B Nazanin" panose="00000400000000000000" pitchFamily="2" charset="-78"/>
              </a:rPr>
              <a:t>گندم – جو – برنج – نخود </a:t>
            </a:r>
            <a:r>
              <a:rPr lang="fa-IR" sz="2200" b="1" dirty="0" smtClean="0">
                <a:solidFill>
                  <a:srgbClr val="FF0000"/>
                </a:solidFill>
                <a:latin typeface="Calibri" panose="020F0502020204030204"/>
                <a:ea typeface="+mn-ea"/>
                <a:cs typeface="B Nazanin" panose="00000400000000000000" pitchFamily="2" charset="-78"/>
              </a:rPr>
              <a:t>فایده : </a:t>
            </a:r>
            <a:r>
              <a:rPr lang="fa-IR" sz="2200" b="1" dirty="0" smtClean="0">
                <a:solidFill>
                  <a:prstClr val="black"/>
                </a:solidFill>
                <a:latin typeface="Calibri" panose="020F0502020204030204"/>
                <a:ea typeface="+mn-ea"/>
                <a:cs typeface="B Nazanin" panose="00000400000000000000" pitchFamily="2" charset="-78"/>
              </a:rPr>
              <a:t>تولید انرژی در بدن</a:t>
            </a:r>
            <a:r>
              <a:rPr lang="en-US" sz="2200" b="1" dirty="0" smtClean="0">
                <a:solidFill>
                  <a:prstClr val="black"/>
                </a:solidFill>
                <a:latin typeface="Calibri" panose="020F0502020204030204"/>
                <a:ea typeface="+mn-ea"/>
                <a:cs typeface="B Nazanin" panose="00000400000000000000" pitchFamily="2" charset="-78"/>
              </a:rPr>
              <a:t/>
            </a:r>
            <a:br>
              <a:rPr lang="en-US" sz="2200" b="1" dirty="0" smtClean="0">
                <a:solidFill>
                  <a:prstClr val="black"/>
                </a:solidFill>
                <a:latin typeface="Calibri" panose="020F0502020204030204"/>
                <a:ea typeface="+mn-ea"/>
                <a:cs typeface="B Nazanin" panose="00000400000000000000" pitchFamily="2" charset="-78"/>
              </a:rPr>
            </a:br>
            <a:r>
              <a:rPr lang="fa-IR" sz="2200" b="1" dirty="0" smtClean="0">
                <a:solidFill>
                  <a:prstClr val="black"/>
                </a:solidFill>
                <a:latin typeface="Calibri" panose="020F0502020204030204"/>
                <a:ea typeface="+mn-ea"/>
                <a:cs typeface="B Nazanin" panose="00000400000000000000" pitchFamily="2" charset="-78"/>
              </a:rPr>
              <a:t/>
            </a:r>
            <a:br>
              <a:rPr lang="fa-IR" sz="2200" b="1" dirty="0" smtClean="0">
                <a:solidFill>
                  <a:prstClr val="black"/>
                </a:solidFill>
                <a:latin typeface="Calibri" panose="020F0502020204030204"/>
                <a:ea typeface="+mn-ea"/>
                <a:cs typeface="B Nazanin" panose="00000400000000000000" pitchFamily="2" charset="-78"/>
              </a:rPr>
            </a:br>
            <a:r>
              <a:rPr lang="fa-IR" sz="2200" b="1" dirty="0" smtClean="0">
                <a:solidFill>
                  <a:prstClr val="black"/>
                </a:solidFill>
                <a:latin typeface="Calibri" panose="020F0502020204030204"/>
                <a:ea typeface="+mn-ea"/>
                <a:cs typeface="B Nazanin" panose="00000400000000000000" pitchFamily="2" charset="-78"/>
              </a:rPr>
              <a:t>3-</a:t>
            </a:r>
            <a:r>
              <a:rPr lang="fa-IR" sz="2200" b="1" dirty="0" smtClean="0">
                <a:solidFill>
                  <a:srgbClr val="FF0000"/>
                </a:solidFill>
                <a:latin typeface="Calibri" panose="020F0502020204030204"/>
                <a:ea typeface="+mn-ea"/>
                <a:cs typeface="B Nazanin" panose="00000400000000000000" pitchFamily="2" charset="-78"/>
              </a:rPr>
              <a:t>گروه پروتئین  :</a:t>
            </a:r>
            <a:r>
              <a:rPr lang="fa-IR" sz="2200" b="1" dirty="0" smtClean="0">
                <a:solidFill>
                  <a:prstClr val="black"/>
                </a:solidFill>
                <a:latin typeface="Calibri" panose="020F0502020204030204"/>
                <a:ea typeface="+mn-ea"/>
                <a:cs typeface="B Nazanin" panose="00000400000000000000" pitchFamily="2" charset="-78"/>
              </a:rPr>
              <a:t>گوشت</a:t>
            </a:r>
            <a:r>
              <a:rPr lang="fa-IR" sz="2200" b="1" dirty="0" smtClean="0">
                <a:solidFill>
                  <a:srgbClr val="FF0000"/>
                </a:solidFill>
                <a:latin typeface="Calibri" panose="020F0502020204030204"/>
                <a:ea typeface="+mn-ea"/>
                <a:cs typeface="B Nazanin" panose="00000400000000000000" pitchFamily="2" charset="-78"/>
              </a:rPr>
              <a:t> </a:t>
            </a:r>
            <a:r>
              <a:rPr lang="fa-IR" sz="2200" b="1" dirty="0" smtClean="0">
                <a:solidFill>
                  <a:prstClr val="black"/>
                </a:solidFill>
                <a:latin typeface="Calibri" panose="020F0502020204030204"/>
                <a:ea typeface="+mn-ea"/>
                <a:cs typeface="B Nazanin" panose="00000400000000000000" pitchFamily="2" charset="-78"/>
              </a:rPr>
              <a:t>– تخم مرغ – ماهی </a:t>
            </a:r>
            <a:r>
              <a:rPr lang="fa-IR" sz="2200" b="1" dirty="0" smtClean="0">
                <a:solidFill>
                  <a:srgbClr val="FF0000"/>
                </a:solidFill>
                <a:latin typeface="Calibri" panose="020F0502020204030204"/>
                <a:ea typeface="+mn-ea"/>
                <a:cs typeface="B Nazanin" panose="00000400000000000000" pitchFamily="2" charset="-78"/>
              </a:rPr>
              <a:t>فایده : </a:t>
            </a:r>
            <a:r>
              <a:rPr lang="fa-IR" sz="2200" b="1" dirty="0" smtClean="0">
                <a:solidFill>
                  <a:prstClr val="black"/>
                </a:solidFill>
                <a:latin typeface="Calibri" panose="020F0502020204030204"/>
                <a:ea typeface="+mn-ea"/>
                <a:cs typeface="B Nazanin" panose="00000400000000000000" pitchFamily="2" charset="-78"/>
              </a:rPr>
              <a:t>رشد و نمو</a:t>
            </a:r>
            <a:r>
              <a:rPr lang="en-US" sz="2200" b="1" dirty="0" smtClean="0">
                <a:solidFill>
                  <a:prstClr val="black"/>
                </a:solidFill>
                <a:latin typeface="Calibri" panose="020F0502020204030204"/>
                <a:ea typeface="+mn-ea"/>
                <a:cs typeface="B Nazanin" panose="00000400000000000000" pitchFamily="2" charset="-78"/>
              </a:rPr>
              <a:t/>
            </a:r>
            <a:br>
              <a:rPr lang="en-US" sz="2200" b="1" dirty="0" smtClean="0">
                <a:solidFill>
                  <a:prstClr val="black"/>
                </a:solidFill>
                <a:latin typeface="Calibri" panose="020F0502020204030204"/>
                <a:ea typeface="+mn-ea"/>
                <a:cs typeface="B Nazanin" panose="00000400000000000000" pitchFamily="2" charset="-78"/>
              </a:rPr>
            </a:br>
            <a:r>
              <a:rPr lang="fa-IR" sz="2200" b="1" dirty="0" smtClean="0">
                <a:solidFill>
                  <a:prstClr val="black"/>
                </a:solidFill>
                <a:latin typeface="Calibri" panose="020F0502020204030204"/>
                <a:ea typeface="+mn-ea"/>
                <a:cs typeface="B Nazanin" panose="00000400000000000000" pitchFamily="2" charset="-78"/>
              </a:rPr>
              <a:t/>
            </a:r>
            <a:br>
              <a:rPr lang="fa-IR" sz="2200" b="1" dirty="0" smtClean="0">
                <a:solidFill>
                  <a:prstClr val="black"/>
                </a:solidFill>
                <a:latin typeface="Calibri" panose="020F0502020204030204"/>
                <a:ea typeface="+mn-ea"/>
                <a:cs typeface="B Nazanin" panose="00000400000000000000" pitchFamily="2" charset="-78"/>
              </a:rPr>
            </a:br>
            <a:r>
              <a:rPr lang="fa-IR" sz="2200" b="1" dirty="0" smtClean="0">
                <a:solidFill>
                  <a:prstClr val="black"/>
                </a:solidFill>
                <a:latin typeface="Calibri" panose="020F0502020204030204"/>
                <a:ea typeface="+mn-ea"/>
                <a:cs typeface="B Nazanin" panose="00000400000000000000" pitchFamily="2" charset="-78"/>
              </a:rPr>
              <a:t>4-</a:t>
            </a:r>
            <a:r>
              <a:rPr lang="fa-IR" sz="2200" b="1" dirty="0" smtClean="0">
                <a:solidFill>
                  <a:srgbClr val="FF0000"/>
                </a:solidFill>
                <a:latin typeface="Calibri" panose="020F0502020204030204"/>
                <a:ea typeface="+mn-ea"/>
                <a:cs typeface="B Nazanin" panose="00000400000000000000" pitchFamily="2" charset="-78"/>
              </a:rPr>
              <a:t>گروه ویتامین  سبزی</a:t>
            </a:r>
            <a:r>
              <a:rPr lang="fa-IR" sz="2200" b="1" dirty="0" smtClean="0">
                <a:solidFill>
                  <a:prstClr val="black"/>
                </a:solidFill>
                <a:latin typeface="Calibri" panose="020F0502020204030204"/>
                <a:ea typeface="+mn-ea"/>
                <a:cs typeface="B Nazanin" panose="00000400000000000000" pitchFamily="2" charset="-78"/>
              </a:rPr>
              <a:t> و میوه ها ( پرتقال ، کاهو، هویج و..... ) </a:t>
            </a:r>
            <a:r>
              <a:rPr lang="fa-IR" sz="2200" b="1" dirty="0" smtClean="0">
                <a:solidFill>
                  <a:srgbClr val="FF0000"/>
                </a:solidFill>
                <a:latin typeface="Calibri" panose="020F0502020204030204"/>
                <a:ea typeface="+mn-ea"/>
                <a:cs typeface="B Nazanin" panose="00000400000000000000" pitchFamily="2" charset="-78"/>
              </a:rPr>
              <a:t>فایده : </a:t>
            </a:r>
            <a:r>
              <a:rPr lang="fa-IR" sz="2200" b="1" dirty="0" smtClean="0">
                <a:solidFill>
                  <a:prstClr val="black"/>
                </a:solidFill>
                <a:latin typeface="Calibri" panose="020F0502020204030204"/>
                <a:ea typeface="+mn-ea"/>
                <a:cs typeface="B Nazanin" panose="00000400000000000000" pitchFamily="2" charset="-78"/>
              </a:rPr>
              <a:t>تولید انرژی لازم برای بدن</a:t>
            </a:r>
            <a:r>
              <a:rPr lang="en-US" sz="2000" b="1" dirty="0" smtClean="0">
                <a:solidFill>
                  <a:prstClr val="black"/>
                </a:solidFill>
                <a:latin typeface="Calibri" panose="020F0502020204030204"/>
                <a:ea typeface="+mn-ea"/>
                <a:cs typeface="B Nazanin" panose="00000400000000000000" pitchFamily="2" charset="-78"/>
              </a:rPr>
              <a:t/>
            </a:r>
            <a:br>
              <a:rPr lang="en-US" sz="2000" b="1" dirty="0" smtClean="0">
                <a:solidFill>
                  <a:prstClr val="black"/>
                </a:solidFill>
                <a:latin typeface="Calibri" panose="020F0502020204030204"/>
                <a:ea typeface="+mn-ea"/>
                <a:cs typeface="B Nazanin" panose="00000400000000000000" pitchFamily="2" charset="-78"/>
              </a:rPr>
            </a:br>
            <a:r>
              <a:rPr lang="fa-IR" sz="2000" b="1" dirty="0" smtClean="0">
                <a:solidFill>
                  <a:prstClr val="black"/>
                </a:solidFill>
                <a:latin typeface="Calibri" panose="020F0502020204030204"/>
                <a:ea typeface="+mn-ea"/>
                <a:cs typeface="B Nazanin" panose="00000400000000000000" pitchFamily="2" charset="-78"/>
              </a:rPr>
              <a:t/>
            </a:r>
            <a:br>
              <a:rPr lang="fa-IR" sz="2000" b="1" dirty="0" smtClean="0">
                <a:solidFill>
                  <a:prstClr val="black"/>
                </a:solidFill>
                <a:latin typeface="Calibri" panose="020F0502020204030204"/>
                <a:ea typeface="+mn-ea"/>
                <a:cs typeface="B Nazanin" panose="00000400000000000000" pitchFamily="2" charset="-78"/>
              </a:rPr>
            </a:br>
            <a:r>
              <a:rPr lang="fa-IR" sz="2800" b="1" dirty="0" smtClean="0">
                <a:solidFill>
                  <a:srgbClr val="FF0000"/>
                </a:solidFill>
                <a:latin typeface="Calibri" panose="020F0502020204030204"/>
                <a:ea typeface="+mn-ea"/>
                <a:cs typeface="B Titr" panose="00000700000000000000" pitchFamily="2" charset="-78"/>
              </a:rPr>
              <a:t>دسته بندی غذاها به 2 گروه مفید و غیر مفید </a:t>
            </a:r>
            <a:br>
              <a:rPr lang="fa-IR" sz="2800" b="1" dirty="0" smtClean="0">
                <a:solidFill>
                  <a:srgbClr val="FF0000"/>
                </a:solidFill>
                <a:latin typeface="Calibri" panose="020F0502020204030204"/>
                <a:ea typeface="+mn-ea"/>
                <a:cs typeface="B Titr" panose="00000700000000000000" pitchFamily="2" charset="-78"/>
              </a:rPr>
            </a:br>
            <a:r>
              <a:rPr lang="fa-IR" sz="2800" b="1" dirty="0">
                <a:solidFill>
                  <a:schemeClr val="tx1"/>
                </a:solidFill>
                <a:cs typeface="B Nazanin" panose="00000400000000000000" pitchFamily="2" charset="-78"/>
              </a:rPr>
              <a:t>غذاهای </a:t>
            </a:r>
            <a:r>
              <a:rPr lang="fa-IR" sz="2800" b="1" dirty="0" smtClean="0">
                <a:solidFill>
                  <a:schemeClr val="tx1"/>
                </a:solidFill>
                <a:cs typeface="B Nazanin" panose="00000400000000000000" pitchFamily="2" charset="-78"/>
              </a:rPr>
              <a:t>حیوانی: </a:t>
            </a:r>
            <a:r>
              <a:rPr lang="fa-IR" sz="2800" b="1" dirty="0">
                <a:solidFill>
                  <a:schemeClr val="tx1"/>
                </a:solidFill>
                <a:cs typeface="B Nazanin" panose="00000400000000000000" pitchFamily="2" charset="-78"/>
              </a:rPr>
              <a:t>به خوراکی هایی که از حیوانات بدست می </a:t>
            </a:r>
            <a:r>
              <a:rPr lang="fa-IR" sz="2800" b="1" dirty="0" smtClean="0">
                <a:solidFill>
                  <a:schemeClr val="tx1"/>
                </a:solidFill>
                <a:cs typeface="B Nazanin" panose="00000400000000000000" pitchFamily="2" charset="-78"/>
              </a:rPr>
              <a:t>آید.</a:t>
            </a:r>
            <a:r>
              <a:rPr lang="fa-IR" sz="2800" b="1" dirty="0">
                <a:solidFill>
                  <a:schemeClr val="tx1"/>
                </a:solidFill>
                <a:cs typeface="B Nazanin" panose="00000400000000000000" pitchFamily="2" charset="-78"/>
              </a:rPr>
              <a:t> کره – تخم مرغ – عسل - گوشت</a:t>
            </a:r>
            <a:r>
              <a:rPr lang="en-US" sz="2800" b="1" dirty="0">
                <a:cs typeface="B Nazanin" panose="00000400000000000000" pitchFamily="2" charset="-78"/>
              </a:rPr>
              <a:t/>
            </a:r>
            <a:br>
              <a:rPr lang="en-US" sz="2800" b="1" dirty="0">
                <a:cs typeface="B Nazanin" panose="00000400000000000000" pitchFamily="2" charset="-78"/>
              </a:rPr>
            </a:br>
            <a:r>
              <a:rPr lang="fa-IR" sz="2800" b="1" dirty="0" smtClean="0">
                <a:solidFill>
                  <a:schemeClr val="tx1"/>
                </a:solidFill>
                <a:cs typeface="B Nazanin" panose="00000400000000000000" pitchFamily="2" charset="-78"/>
              </a:rPr>
              <a:t> </a:t>
            </a:r>
            <a:r>
              <a:rPr lang="fa-IR" sz="2800" b="1" dirty="0">
                <a:solidFill>
                  <a:schemeClr val="tx1"/>
                </a:solidFill>
                <a:cs typeface="B Nazanin" panose="00000400000000000000" pitchFamily="2" charset="-78"/>
              </a:rPr>
              <a:t>غذاهای </a:t>
            </a:r>
            <a:r>
              <a:rPr lang="fa-IR" sz="2800" b="1" dirty="0" smtClean="0">
                <a:solidFill>
                  <a:schemeClr val="tx1"/>
                </a:solidFill>
                <a:cs typeface="B Nazanin" panose="00000400000000000000" pitchFamily="2" charset="-78"/>
              </a:rPr>
              <a:t>گیاهی:</a:t>
            </a:r>
            <a:r>
              <a:rPr lang="fa-IR" sz="2800" b="1" dirty="0">
                <a:solidFill>
                  <a:schemeClr val="tx1"/>
                </a:solidFill>
                <a:cs typeface="B Nazanin" panose="00000400000000000000" pitchFamily="2" charset="-78"/>
              </a:rPr>
              <a:t>به خوراکی هایی که از گیاهان  بدست می </a:t>
            </a:r>
            <a:r>
              <a:rPr lang="fa-IR" sz="2800" b="1" dirty="0" smtClean="0">
                <a:solidFill>
                  <a:schemeClr val="tx1"/>
                </a:solidFill>
                <a:cs typeface="B Nazanin" panose="00000400000000000000" pitchFamily="2" charset="-78"/>
              </a:rPr>
              <a:t>آید.</a:t>
            </a:r>
            <a:r>
              <a:rPr lang="fa-IR" sz="2800" b="1" dirty="0">
                <a:solidFill>
                  <a:schemeClr val="tx1"/>
                </a:solidFill>
                <a:cs typeface="B Nazanin" panose="00000400000000000000" pitchFamily="2" charset="-78"/>
              </a:rPr>
              <a:t> نان  – برنج – سیب زمینی </a:t>
            </a:r>
            <a:r>
              <a:rPr lang="en-US" sz="2800" b="1" dirty="0">
                <a:cs typeface="B Nazanin" panose="00000400000000000000" pitchFamily="2" charset="-78"/>
              </a:rPr>
              <a:t/>
            </a:r>
            <a:br>
              <a:rPr lang="en-US" sz="2800" b="1" dirty="0">
                <a:cs typeface="B Nazanin" panose="00000400000000000000" pitchFamily="2" charset="-78"/>
              </a:rPr>
            </a:br>
            <a:r>
              <a:rPr lang="fa-IR" sz="2800" b="1" dirty="0" smtClean="0">
                <a:cs typeface="B Nazanin" panose="00000400000000000000" pitchFamily="2" charset="-78"/>
              </a:rPr>
              <a:t> </a:t>
            </a:r>
            <a:r>
              <a:rPr lang="en-US" sz="2800" b="1" dirty="0">
                <a:cs typeface="B Nazanin" panose="00000400000000000000" pitchFamily="2" charset="-78"/>
              </a:rPr>
              <a:t/>
            </a:r>
            <a:br>
              <a:rPr lang="en-US" sz="2800" b="1" dirty="0">
                <a:cs typeface="B Nazanin" panose="00000400000000000000" pitchFamily="2" charset="-78"/>
              </a:rPr>
            </a:br>
            <a:r>
              <a:rPr lang="en-US" sz="2800" b="1" dirty="0" smtClean="0">
                <a:solidFill>
                  <a:srgbClr val="FF0000"/>
                </a:solidFill>
                <a:latin typeface="Calibri" panose="020F0502020204030204"/>
                <a:ea typeface="+mn-ea"/>
                <a:cs typeface="B Titr" panose="00000700000000000000" pitchFamily="2" charset="-78"/>
              </a:rPr>
              <a:t/>
            </a:r>
            <a:br>
              <a:rPr lang="en-US" sz="2800" b="1" dirty="0" smtClean="0">
                <a:solidFill>
                  <a:srgbClr val="FF0000"/>
                </a:solidFill>
                <a:latin typeface="Calibri" panose="020F0502020204030204"/>
                <a:ea typeface="+mn-ea"/>
                <a:cs typeface="B Titr" panose="00000700000000000000" pitchFamily="2" charset="-78"/>
              </a:rPr>
            </a:br>
            <a:endParaRPr lang="en-US" dirty="0"/>
          </a:p>
        </p:txBody>
      </p:sp>
    </p:spTree>
    <p:extLst>
      <p:ext uri="{BB962C8B-B14F-4D97-AF65-F5344CB8AC3E}">
        <p14:creationId xmlns:p14="http://schemas.microsoft.com/office/powerpoint/2010/main" val="6801569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0250"/>
            <a:ext cx="8596668" cy="5568287"/>
          </a:xfrm>
        </p:spPr>
        <p:txBody>
          <a:bodyPr>
            <a:normAutofit/>
          </a:bodyPr>
          <a:lstStyle/>
          <a:p>
            <a:pPr algn="r"/>
            <a:r>
              <a:rPr lang="fa-IR" sz="2800" dirty="0" smtClean="0">
                <a:cs typeface="B Titr" panose="00000700000000000000" pitchFamily="2" charset="-78"/>
              </a:rPr>
              <a:t>اهداف کلّی درس </a:t>
            </a:r>
            <a:r>
              <a:rPr lang="fa-IR" sz="2800" dirty="0" smtClean="0">
                <a:cs typeface="B Titr" panose="00000700000000000000" pitchFamily="2" charset="-78"/>
              </a:rPr>
              <a:t>اوّل، علوم اوّل ابتدایی:</a:t>
            </a:r>
            <a:r>
              <a:rPr lang="fa-IR" sz="2800" dirty="0" smtClean="0">
                <a:cs typeface="B Titr" panose="00000700000000000000" pitchFamily="2" charset="-78"/>
              </a:rPr>
              <a:t/>
            </a:r>
            <a:br>
              <a:rPr lang="fa-IR" sz="2800" dirty="0" smtClean="0">
                <a:cs typeface="B Titr" panose="00000700000000000000" pitchFamily="2" charset="-78"/>
              </a:rPr>
            </a:br>
            <a:r>
              <a:rPr lang="fa-IR" sz="2800" dirty="0">
                <a:cs typeface="B Titr" panose="00000700000000000000" pitchFamily="2" charset="-78"/>
              </a:rPr>
              <a:t/>
            </a:r>
            <a:br>
              <a:rPr lang="fa-IR" sz="2800" dirty="0">
                <a:cs typeface="B Titr" panose="00000700000000000000" pitchFamily="2" charset="-78"/>
              </a:rPr>
            </a:br>
            <a:r>
              <a:rPr lang="fa-IR" sz="2800" dirty="0">
                <a:solidFill>
                  <a:schemeClr val="tx1"/>
                </a:solidFill>
                <a:cs typeface="B Titr" panose="00000700000000000000" pitchFamily="2" charset="-78"/>
              </a:rPr>
              <a:t>1- آشنایی دانش آموز با محیط اطراف خود</a:t>
            </a:r>
            <a:br>
              <a:rPr lang="fa-IR" sz="2800" dirty="0">
                <a:solidFill>
                  <a:schemeClr val="tx1"/>
                </a:solidFill>
                <a:cs typeface="B Titr" panose="00000700000000000000" pitchFamily="2" charset="-78"/>
              </a:rPr>
            </a:br>
            <a:r>
              <a:rPr lang="fa-IR" sz="2800" dirty="0">
                <a:solidFill>
                  <a:schemeClr val="tx1"/>
                </a:solidFill>
                <a:cs typeface="B Titr" panose="00000700000000000000" pitchFamily="2" charset="-78"/>
              </a:rPr>
              <a:t/>
            </a:r>
            <a:br>
              <a:rPr lang="fa-IR" sz="2800" dirty="0">
                <a:solidFill>
                  <a:schemeClr val="tx1"/>
                </a:solidFill>
                <a:cs typeface="B Titr" panose="00000700000000000000" pitchFamily="2" charset="-78"/>
              </a:rPr>
            </a:br>
            <a:r>
              <a:rPr lang="fa-IR" sz="2800" dirty="0">
                <a:solidFill>
                  <a:schemeClr val="tx1"/>
                </a:solidFill>
                <a:cs typeface="B Titr" panose="00000700000000000000" pitchFamily="2" charset="-78"/>
              </a:rPr>
              <a:t>2- تقویت مهارت پرسشگری</a:t>
            </a:r>
            <a:br>
              <a:rPr lang="fa-IR" sz="2800" dirty="0">
                <a:solidFill>
                  <a:schemeClr val="tx1"/>
                </a:solidFill>
                <a:cs typeface="B Titr" panose="00000700000000000000" pitchFamily="2" charset="-78"/>
              </a:rPr>
            </a:br>
            <a:r>
              <a:rPr lang="fa-IR" sz="2800" dirty="0">
                <a:solidFill>
                  <a:schemeClr val="tx1"/>
                </a:solidFill>
                <a:cs typeface="B Titr" panose="00000700000000000000" pitchFamily="2" charset="-78"/>
              </a:rPr>
              <a:t/>
            </a:r>
            <a:br>
              <a:rPr lang="fa-IR" sz="2800" dirty="0">
                <a:solidFill>
                  <a:schemeClr val="tx1"/>
                </a:solidFill>
                <a:cs typeface="B Titr" panose="00000700000000000000" pitchFamily="2" charset="-78"/>
              </a:rPr>
            </a:br>
            <a:r>
              <a:rPr lang="fa-IR" sz="2800" dirty="0" smtClean="0">
                <a:solidFill>
                  <a:schemeClr val="tx1"/>
                </a:solidFill>
                <a:cs typeface="B Titr" panose="00000700000000000000" pitchFamily="2" charset="-78"/>
              </a:rPr>
              <a:t>3- تحریک </a:t>
            </a:r>
            <a:r>
              <a:rPr lang="fa-IR" sz="2800" dirty="0">
                <a:solidFill>
                  <a:schemeClr val="tx1"/>
                </a:solidFill>
                <a:cs typeface="B Titr" panose="00000700000000000000" pitchFamily="2" charset="-78"/>
              </a:rPr>
              <a:t>حس کنجکاوی در جهت شناخت جهان پیرامون خود</a:t>
            </a:r>
            <a:r>
              <a:rPr lang="fa-IR" sz="2800" dirty="0">
                <a:cs typeface="B Titr" panose="00000700000000000000" pitchFamily="2" charset="-78"/>
              </a:rPr>
              <a:t/>
            </a:r>
            <a:br>
              <a:rPr lang="fa-IR" sz="2800" dirty="0">
                <a:cs typeface="B Titr" panose="00000700000000000000" pitchFamily="2" charset="-78"/>
              </a:rPr>
            </a:br>
            <a:r>
              <a:rPr lang="fa-IR" sz="2800" dirty="0" smtClean="0">
                <a:cs typeface="B Titr" panose="00000700000000000000" pitchFamily="2" charset="-78"/>
              </a:rPr>
              <a:t/>
            </a:r>
            <a:br>
              <a:rPr lang="fa-IR" sz="2800" dirty="0" smtClean="0">
                <a:cs typeface="B Titr" panose="00000700000000000000" pitchFamily="2" charset="-78"/>
              </a:rPr>
            </a:br>
            <a:r>
              <a:rPr lang="fa-IR" sz="2800" dirty="0" smtClean="0">
                <a:cs typeface="B Titr" panose="00000700000000000000" pitchFamily="2" charset="-78"/>
              </a:rPr>
              <a:t/>
            </a:r>
            <a:br>
              <a:rPr lang="fa-IR" sz="2800" dirty="0" smtClean="0">
                <a:cs typeface="B Titr" panose="00000700000000000000" pitchFamily="2" charset="-78"/>
              </a:rPr>
            </a:br>
            <a:endParaRPr lang="en-US" sz="2800" dirty="0">
              <a:cs typeface="B Titr" panose="00000700000000000000" pitchFamily="2" charset="-78"/>
            </a:endParaRPr>
          </a:p>
        </p:txBody>
      </p:sp>
    </p:spTree>
    <p:extLst>
      <p:ext uri="{BB962C8B-B14F-4D97-AF65-F5344CB8AC3E}">
        <p14:creationId xmlns:p14="http://schemas.microsoft.com/office/powerpoint/2010/main" val="2129991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7334" y="213758"/>
            <a:ext cx="8596668" cy="5696978"/>
          </a:xfrm>
        </p:spPr>
        <p:txBody>
          <a:bodyPr>
            <a:normAutofit lnSpcReduction="10000"/>
          </a:bodyPr>
          <a:lstStyle/>
          <a:p>
            <a:pPr algn="r" defTabSz="914400" rtl="1" fontAlgn="base">
              <a:lnSpc>
                <a:spcPct val="250000"/>
              </a:lnSpc>
              <a:spcBef>
                <a:spcPct val="20000"/>
              </a:spcBef>
              <a:spcAft>
                <a:spcPct val="0"/>
              </a:spcAft>
              <a:buClr>
                <a:srgbClr val="FFCC00"/>
              </a:buClr>
              <a:buSzPct val="70000"/>
              <a:buNone/>
            </a:pPr>
            <a:r>
              <a:rPr lang="fa-IR" b="1" dirty="0" smtClean="0">
                <a:solidFill>
                  <a:schemeClr val="accent2"/>
                </a:solidFill>
              </a:rPr>
              <a:t>اهداف و پيامد های</a:t>
            </a:r>
            <a:r>
              <a:rPr lang="fa-IR" b="1" dirty="0">
                <a:solidFill>
                  <a:schemeClr val="accent2"/>
                </a:solidFill>
              </a:rPr>
              <a:t> درس </a:t>
            </a:r>
            <a:r>
              <a:rPr lang="fa-IR" b="1" dirty="0" smtClean="0">
                <a:solidFill>
                  <a:schemeClr val="accent2"/>
                </a:solidFill>
              </a:rPr>
              <a:t>اول، </a:t>
            </a:r>
            <a:r>
              <a:rPr lang="fa-IR" b="1" dirty="0">
                <a:solidFill>
                  <a:schemeClr val="accent2"/>
                </a:solidFill>
              </a:rPr>
              <a:t>علوم اول </a:t>
            </a:r>
            <a:r>
              <a:rPr lang="fa-IR" b="1" dirty="0" smtClean="0">
                <a:solidFill>
                  <a:schemeClr val="accent2"/>
                </a:solidFill>
              </a:rPr>
              <a:t>ابتدایی  با عنوان درس  </a:t>
            </a:r>
            <a:r>
              <a:rPr lang="fa-IR" b="1" dirty="0">
                <a:solidFill>
                  <a:schemeClr val="accent2"/>
                </a:solidFill>
              </a:rPr>
              <a:t>زنگ علوم</a:t>
            </a:r>
          </a:p>
          <a:p>
            <a:pPr lvl="0" algn="just" defTabSz="914400" rtl="1" fontAlgn="base">
              <a:lnSpc>
                <a:spcPct val="250000"/>
              </a:lnSpc>
              <a:spcBef>
                <a:spcPct val="20000"/>
              </a:spcBef>
              <a:spcAft>
                <a:spcPct val="0"/>
              </a:spcAft>
              <a:buClr>
                <a:srgbClr val="FFCC00"/>
              </a:buClr>
              <a:buSzPct val="70000"/>
              <a:buNone/>
            </a:pPr>
            <a:r>
              <a:rPr lang="fa-IR" dirty="0">
                <a:solidFill>
                  <a:schemeClr val="tx1"/>
                </a:solidFill>
                <a:cs typeface="B Titr" panose="00000700000000000000" pitchFamily="2" charset="-78"/>
              </a:rPr>
              <a:t>در پايان اين درس انتظار می رود دانش آموزان بتوانند</a:t>
            </a:r>
            <a:r>
              <a:rPr lang="fa-IR" dirty="0" smtClean="0">
                <a:solidFill>
                  <a:schemeClr val="tx1"/>
                </a:solidFill>
                <a:cs typeface="B Titr" panose="00000700000000000000" pitchFamily="2" charset="-78"/>
              </a:rPr>
              <a:t>:</a:t>
            </a:r>
            <a:endParaRPr lang="fa-IR" dirty="0">
              <a:solidFill>
                <a:schemeClr val="tx1"/>
              </a:solidFill>
              <a:cs typeface="B Titr" panose="00000700000000000000" pitchFamily="2" charset="-78"/>
            </a:endParaRPr>
          </a:p>
          <a:p>
            <a:pPr lvl="0" algn="just" defTabSz="914400" rtl="1" fontAlgn="base">
              <a:lnSpc>
                <a:spcPct val="250000"/>
              </a:lnSpc>
              <a:spcBef>
                <a:spcPct val="20000"/>
              </a:spcBef>
              <a:spcAft>
                <a:spcPct val="0"/>
              </a:spcAft>
              <a:buClr>
                <a:srgbClr val="FFCC00"/>
              </a:buClr>
              <a:buSzPct val="70000"/>
              <a:buNone/>
            </a:pPr>
            <a:r>
              <a:rPr lang="fa-IR" dirty="0" smtClean="0">
                <a:solidFill>
                  <a:schemeClr val="tx1"/>
                </a:solidFill>
                <a:cs typeface="B Titr" panose="00000700000000000000" pitchFamily="2" charset="-78"/>
              </a:rPr>
              <a:t>1- در </a:t>
            </a:r>
            <a:r>
              <a:rPr lang="fa-IR" dirty="0">
                <a:solidFill>
                  <a:schemeClr val="tx1"/>
                </a:solidFill>
                <a:cs typeface="B Titr" panose="00000700000000000000" pitchFamily="2" charset="-78"/>
              </a:rPr>
              <a:t>برخورد با پديده های آشنا در محيط اطراف پرسش های مرتبطی را مطرح کنند اما به دنبال </a:t>
            </a:r>
            <a:r>
              <a:rPr lang="fa-IR" dirty="0" smtClean="0">
                <a:solidFill>
                  <a:schemeClr val="tx1"/>
                </a:solidFill>
                <a:cs typeface="B Titr" panose="00000700000000000000" pitchFamily="2" charset="-78"/>
              </a:rPr>
              <a:t>پاسخ پرسش </a:t>
            </a:r>
            <a:r>
              <a:rPr lang="fa-IR" dirty="0">
                <a:solidFill>
                  <a:schemeClr val="tx1"/>
                </a:solidFill>
                <a:cs typeface="B Titr" panose="00000700000000000000" pitchFamily="2" charset="-78"/>
              </a:rPr>
              <a:t>ها نباشند</a:t>
            </a:r>
            <a:r>
              <a:rPr lang="fa-IR" dirty="0" smtClean="0">
                <a:solidFill>
                  <a:schemeClr val="tx1"/>
                </a:solidFill>
                <a:cs typeface="B Titr" panose="00000700000000000000" pitchFamily="2" charset="-78"/>
              </a:rPr>
              <a:t>.</a:t>
            </a:r>
          </a:p>
          <a:p>
            <a:pPr lvl="0" algn="just" defTabSz="914400" rtl="1" fontAlgn="base">
              <a:lnSpc>
                <a:spcPct val="250000"/>
              </a:lnSpc>
              <a:spcBef>
                <a:spcPct val="20000"/>
              </a:spcBef>
              <a:spcAft>
                <a:spcPct val="0"/>
              </a:spcAft>
              <a:buClr>
                <a:srgbClr val="FFCC00"/>
              </a:buClr>
              <a:buSzPct val="70000"/>
              <a:buNone/>
            </a:pPr>
            <a:r>
              <a:rPr lang="fa-IR" dirty="0">
                <a:solidFill>
                  <a:schemeClr val="tx1"/>
                </a:solidFill>
                <a:cs typeface="B Titr" panose="00000700000000000000" pitchFamily="2" charset="-78"/>
              </a:rPr>
              <a:t>2- </a:t>
            </a:r>
            <a:r>
              <a:rPr lang="fa-IR" dirty="0" smtClean="0">
                <a:solidFill>
                  <a:schemeClr val="tx1"/>
                </a:solidFill>
                <a:cs typeface="B Titr" panose="00000700000000000000" pitchFamily="2" charset="-78"/>
              </a:rPr>
              <a:t>در </a:t>
            </a:r>
            <a:r>
              <a:rPr lang="fa-IR" dirty="0">
                <a:solidFill>
                  <a:schemeClr val="tx1"/>
                </a:solidFill>
                <a:cs typeface="B Titr" panose="00000700000000000000" pitchFamily="2" charset="-78"/>
              </a:rPr>
              <a:t>برخورد با پديده های آشنا و ناآشنای محيط اطراف خود پرسش های مرتبطی را مطرح </a:t>
            </a:r>
            <a:r>
              <a:rPr lang="fa-IR" dirty="0" smtClean="0">
                <a:solidFill>
                  <a:schemeClr val="tx1"/>
                </a:solidFill>
                <a:cs typeface="B Titr" panose="00000700000000000000" pitchFamily="2" charset="-78"/>
              </a:rPr>
              <a:t>کرده</a:t>
            </a:r>
            <a:endParaRPr lang="fa-IR" dirty="0">
              <a:solidFill>
                <a:schemeClr val="tx1"/>
              </a:solidFill>
              <a:cs typeface="B Titr" panose="00000700000000000000" pitchFamily="2" charset="-78"/>
            </a:endParaRPr>
          </a:p>
          <a:p>
            <a:pPr lvl="0" algn="just" defTabSz="914400" rtl="1" fontAlgn="base">
              <a:lnSpc>
                <a:spcPct val="250000"/>
              </a:lnSpc>
              <a:spcBef>
                <a:spcPct val="20000"/>
              </a:spcBef>
              <a:spcAft>
                <a:spcPct val="0"/>
              </a:spcAft>
              <a:buClr>
                <a:srgbClr val="FFCC00"/>
              </a:buClr>
              <a:buSzPct val="70000"/>
              <a:buNone/>
            </a:pPr>
            <a:r>
              <a:rPr lang="fa-IR" dirty="0">
                <a:solidFill>
                  <a:schemeClr val="tx1"/>
                </a:solidFill>
                <a:cs typeface="B Titr" panose="00000700000000000000" pitchFamily="2" charset="-78"/>
              </a:rPr>
              <a:t>و در پاسخ به آنها جواب های احتمالی در قالب: شايد </a:t>
            </a:r>
            <a:r>
              <a:rPr lang="fa-IR" dirty="0" smtClean="0">
                <a:solidFill>
                  <a:schemeClr val="tx1"/>
                </a:solidFill>
                <a:cs typeface="B Titr" panose="00000700000000000000" pitchFamily="2" charset="-78"/>
              </a:rPr>
              <a:t>فکر </a:t>
            </a:r>
            <a:r>
              <a:rPr lang="fa-IR" dirty="0">
                <a:solidFill>
                  <a:schemeClr val="tx1"/>
                </a:solidFill>
                <a:cs typeface="B Titr" panose="00000700000000000000" pitchFamily="2" charset="-78"/>
              </a:rPr>
              <a:t>می کنم و… ارائه دهند</a:t>
            </a:r>
            <a:r>
              <a:rPr lang="fa-IR" dirty="0" smtClean="0">
                <a:solidFill>
                  <a:schemeClr val="tx1"/>
                </a:solidFill>
                <a:cs typeface="B Titr" panose="00000700000000000000" pitchFamily="2" charset="-78"/>
              </a:rPr>
              <a:t>.</a:t>
            </a:r>
            <a:endParaRPr lang="fa-IR" dirty="0">
              <a:solidFill>
                <a:schemeClr val="tx1"/>
              </a:solidFill>
              <a:cs typeface="B Titr" panose="00000700000000000000" pitchFamily="2" charset="-78"/>
            </a:endParaRPr>
          </a:p>
          <a:p>
            <a:pPr lvl="0" algn="just" defTabSz="914400" rtl="1" fontAlgn="base">
              <a:lnSpc>
                <a:spcPct val="250000"/>
              </a:lnSpc>
              <a:spcBef>
                <a:spcPct val="20000"/>
              </a:spcBef>
              <a:spcAft>
                <a:spcPct val="0"/>
              </a:spcAft>
              <a:buClr>
                <a:srgbClr val="FFCC00"/>
              </a:buClr>
              <a:buSzPct val="70000"/>
              <a:buNone/>
            </a:pPr>
            <a:r>
              <a:rPr lang="fa-IR" dirty="0" smtClean="0">
                <a:solidFill>
                  <a:schemeClr val="tx1"/>
                </a:solidFill>
                <a:cs typeface="B Titr" panose="00000700000000000000" pitchFamily="2" charset="-78"/>
              </a:rPr>
              <a:t>3- در </a:t>
            </a:r>
            <a:r>
              <a:rPr lang="fa-IR" dirty="0">
                <a:solidFill>
                  <a:schemeClr val="tx1"/>
                </a:solidFill>
                <a:cs typeface="B Titr" panose="00000700000000000000" pitchFamily="2" charset="-78"/>
              </a:rPr>
              <a:t>برخورد با پديده های آشنا و ناآشنای محيط اطراف خود پرسش هايی را مطرح کرده و برای يافتن پاسخ فعاليت های مرتبطی را پيشنهاد دهد.</a:t>
            </a:r>
          </a:p>
          <a:p>
            <a:pPr lvl="0" algn="r" defTabSz="914400" rtl="1" fontAlgn="base">
              <a:lnSpc>
                <a:spcPct val="250000"/>
              </a:lnSpc>
              <a:spcBef>
                <a:spcPct val="20000"/>
              </a:spcBef>
              <a:spcAft>
                <a:spcPct val="0"/>
              </a:spcAft>
              <a:buClr>
                <a:srgbClr val="FFCC00"/>
              </a:buClr>
              <a:buSzPct val="70000"/>
              <a:buNone/>
            </a:pPr>
            <a:endParaRPr lang="en-US" sz="1200" dirty="0">
              <a:solidFill>
                <a:schemeClr val="tx1"/>
              </a:solidFill>
              <a:cs typeface="+mj-cs"/>
            </a:endParaRPr>
          </a:p>
        </p:txBody>
      </p:sp>
    </p:spTree>
    <p:extLst>
      <p:ext uri="{BB962C8B-B14F-4D97-AF65-F5344CB8AC3E}">
        <p14:creationId xmlns:p14="http://schemas.microsoft.com/office/powerpoint/2010/main" val="21947831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708" y="193962"/>
            <a:ext cx="8596668" cy="5660573"/>
          </a:xfrm>
        </p:spPr>
        <p:txBody>
          <a:bodyPr>
            <a:normAutofit/>
          </a:bodyPr>
          <a:lstStyle/>
          <a:p>
            <a:pPr marL="342900" indent="-342900" algn="r" defTabSz="914400" rtl="1" fontAlgn="base">
              <a:lnSpc>
                <a:spcPct val="220000"/>
              </a:lnSpc>
              <a:spcBef>
                <a:spcPct val="20000"/>
              </a:spcBef>
              <a:spcAft>
                <a:spcPct val="0"/>
              </a:spcAft>
            </a:pPr>
            <a:r>
              <a:rPr lang="fa-IR" sz="1800" b="1" dirty="0"/>
              <a:t>نکات و فعاليت های پيشنهادی درس اول علوم اول ابتدایی زنگ </a:t>
            </a:r>
            <a:r>
              <a:rPr lang="fa-IR" sz="1800" b="1" dirty="0" smtClean="0"/>
              <a:t>علوم:</a:t>
            </a:r>
            <a:r>
              <a:rPr lang="fa-IR" sz="1600" b="1" dirty="0"/>
              <a:t/>
            </a:r>
            <a:br>
              <a:rPr lang="fa-IR" sz="1600" b="1" dirty="0"/>
            </a:br>
            <a:r>
              <a:rPr lang="fa-IR" sz="1600" b="1" dirty="0">
                <a:solidFill>
                  <a:schemeClr val="tx1"/>
                </a:solidFill>
                <a:cs typeface="B Titr" panose="00000700000000000000" pitchFamily="2" charset="-78"/>
              </a:rPr>
              <a:t>اين درس زنگ علوم </a:t>
            </a:r>
            <a:r>
              <a:rPr lang="fa-IR" sz="1600" b="1" dirty="0" smtClean="0">
                <a:solidFill>
                  <a:schemeClr val="tx1"/>
                </a:solidFill>
                <a:cs typeface="B Titr" panose="00000700000000000000" pitchFamily="2" charset="-78"/>
              </a:rPr>
              <a:t>سه فعاليت </a:t>
            </a:r>
            <a:r>
              <a:rPr lang="fa-IR" sz="1600" b="1" dirty="0">
                <a:solidFill>
                  <a:schemeClr val="tx1"/>
                </a:solidFill>
                <a:cs typeface="B Titr" panose="00000700000000000000" pitchFamily="2" charset="-78"/>
              </a:rPr>
              <a:t>دارد. فعاليت اول و دوم به صورت يک کار دو مرحله ای و مرتبط به هم هستند</a:t>
            </a:r>
            <a:r>
              <a:rPr lang="fa-IR" sz="1600" b="1" dirty="0" smtClean="0">
                <a:solidFill>
                  <a:schemeClr val="tx1"/>
                </a:solidFill>
                <a:cs typeface="B Titr" panose="00000700000000000000" pitchFamily="2" charset="-78"/>
              </a:rPr>
              <a:t>.</a:t>
            </a:r>
            <a:r>
              <a:rPr lang="fa-IR" sz="1600" b="1" dirty="0">
                <a:solidFill>
                  <a:schemeClr val="tx1"/>
                </a:solidFill>
                <a:cs typeface="B Titr" panose="00000700000000000000" pitchFamily="2" charset="-78"/>
              </a:rPr>
              <a:t/>
            </a:r>
            <a:br>
              <a:rPr lang="fa-IR" sz="1600" b="1" dirty="0">
                <a:solidFill>
                  <a:schemeClr val="tx1"/>
                </a:solidFill>
                <a:cs typeface="B Titr" panose="00000700000000000000" pitchFamily="2" charset="-78"/>
              </a:rPr>
            </a:br>
            <a:r>
              <a:rPr lang="fa-IR" sz="1600" b="1" dirty="0">
                <a:solidFill>
                  <a:schemeClr val="tx1"/>
                </a:solidFill>
                <a:cs typeface="B Titr" panose="00000700000000000000" pitchFamily="2" charset="-78"/>
              </a:rPr>
              <a:t>تصاوير کتاب درسی دانش آموز راهنمای عمل هستند</a:t>
            </a:r>
            <a:r>
              <a:rPr lang="fa-IR" sz="1600" b="1" dirty="0" smtClean="0">
                <a:solidFill>
                  <a:schemeClr val="tx1"/>
                </a:solidFill>
                <a:cs typeface="B Titr" panose="00000700000000000000" pitchFamily="2" charset="-78"/>
              </a:rPr>
              <a:t>.</a:t>
            </a:r>
            <a:r>
              <a:rPr lang="fa-IR" sz="1600" b="1" dirty="0">
                <a:solidFill>
                  <a:schemeClr val="tx1"/>
                </a:solidFill>
                <a:cs typeface="B Titr" panose="00000700000000000000" pitchFamily="2" charset="-78"/>
              </a:rPr>
              <a:t/>
            </a:r>
            <a:br>
              <a:rPr lang="fa-IR" sz="1600" b="1" dirty="0">
                <a:solidFill>
                  <a:schemeClr val="tx1"/>
                </a:solidFill>
                <a:cs typeface="B Titr" panose="00000700000000000000" pitchFamily="2" charset="-78"/>
              </a:rPr>
            </a:br>
            <a:r>
              <a:rPr lang="fa-IR" sz="1600" b="1" dirty="0">
                <a:solidFill>
                  <a:schemeClr val="tx1"/>
                </a:solidFill>
                <a:cs typeface="B Titr" panose="00000700000000000000" pitchFamily="2" charset="-78"/>
              </a:rPr>
              <a:t>انجام فعاليت ها نيازمند فضای مناسب در حياط مدرسه و يا جای دسترس ديگری هستند.</a:t>
            </a:r>
            <a:br>
              <a:rPr lang="fa-IR" sz="1600" b="1" dirty="0">
                <a:solidFill>
                  <a:schemeClr val="tx1"/>
                </a:solidFill>
                <a:cs typeface="B Titr" panose="00000700000000000000" pitchFamily="2" charset="-78"/>
              </a:rPr>
            </a:br>
            <a:r>
              <a:rPr lang="fa-IR" sz="1600" b="1" dirty="0">
                <a:solidFill>
                  <a:schemeClr val="tx1"/>
                </a:solidFill>
                <a:cs typeface="B Titr" panose="00000700000000000000" pitchFamily="2" charset="-78"/>
              </a:rPr>
              <a:t>1.تشکيل </a:t>
            </a:r>
            <a:r>
              <a:rPr lang="fa-IR" sz="1600" b="1" dirty="0" smtClean="0">
                <a:solidFill>
                  <a:schemeClr val="tx1"/>
                </a:solidFill>
                <a:cs typeface="B Titr" panose="00000700000000000000" pitchFamily="2" charset="-78"/>
              </a:rPr>
              <a:t>گروه، دو </a:t>
            </a:r>
            <a:r>
              <a:rPr lang="fa-IR" sz="1600" b="1" dirty="0">
                <a:solidFill>
                  <a:schemeClr val="tx1"/>
                </a:solidFill>
                <a:cs typeface="B Titr" panose="00000700000000000000" pitchFamily="2" charset="-78"/>
              </a:rPr>
              <a:t>نفره است با توجه به اين که بيشتر دانش آموزان در اين زمان اول سال تحصيلی هنوز با هم زياد آشنا نشده </a:t>
            </a:r>
            <a:r>
              <a:rPr lang="fa-IR" sz="1600" b="1" dirty="0" smtClean="0">
                <a:solidFill>
                  <a:schemeClr val="tx1"/>
                </a:solidFill>
                <a:cs typeface="B Titr" panose="00000700000000000000" pitchFamily="2" charset="-78"/>
              </a:rPr>
              <a:t>اند.</a:t>
            </a:r>
            <a:r>
              <a:rPr lang="fa-IR" sz="1600" b="1" dirty="0">
                <a:solidFill>
                  <a:schemeClr val="tx1"/>
                </a:solidFill>
                <a:cs typeface="B Titr" panose="00000700000000000000" pitchFamily="2" charset="-78"/>
              </a:rPr>
              <a:t> بايد تدابير لازم برای جلب نظر همکاری دانش آموزان با هم اتخاذ شود</a:t>
            </a:r>
            <a:r>
              <a:rPr lang="fa-IR" sz="1600" b="1" dirty="0" smtClean="0">
                <a:solidFill>
                  <a:schemeClr val="tx1"/>
                </a:solidFill>
                <a:cs typeface="B Titr" panose="00000700000000000000" pitchFamily="2" charset="-78"/>
              </a:rPr>
              <a:t>.</a:t>
            </a:r>
            <a:r>
              <a:rPr lang="fa-IR" sz="1600" b="1" dirty="0">
                <a:solidFill>
                  <a:schemeClr val="tx1"/>
                </a:solidFill>
                <a:cs typeface="B Titr" panose="00000700000000000000" pitchFamily="2" charset="-78"/>
              </a:rPr>
              <a:t/>
            </a:r>
            <a:br>
              <a:rPr lang="fa-IR" sz="1600" b="1" dirty="0">
                <a:solidFill>
                  <a:schemeClr val="tx1"/>
                </a:solidFill>
                <a:cs typeface="B Titr" panose="00000700000000000000" pitchFamily="2" charset="-78"/>
              </a:rPr>
            </a:br>
            <a:r>
              <a:rPr lang="fa-IR" sz="1600" b="1" dirty="0">
                <a:solidFill>
                  <a:schemeClr val="tx1"/>
                </a:solidFill>
                <a:cs typeface="B Titr" panose="00000700000000000000" pitchFamily="2" charset="-78"/>
              </a:rPr>
              <a:t>2.نبايد توجه دانش آموزان به مسأله ی رابطه ی آفتاب و سايه و… جلب شود</a:t>
            </a:r>
            <a:r>
              <a:rPr lang="fa-IR" sz="1600" b="1" dirty="0" smtClean="0">
                <a:solidFill>
                  <a:schemeClr val="tx1"/>
                </a:solidFill>
                <a:cs typeface="B Titr" panose="00000700000000000000" pitchFamily="2" charset="-78"/>
              </a:rPr>
              <a:t>.</a:t>
            </a:r>
            <a:r>
              <a:rPr lang="fa-IR" sz="1600" b="1" dirty="0">
                <a:solidFill>
                  <a:schemeClr val="tx1"/>
                </a:solidFill>
                <a:cs typeface="B Titr" panose="00000700000000000000" pitchFamily="2" charset="-78"/>
              </a:rPr>
              <a:t> اين نکته کاری است که طبيعت کنجکاوی دانش آموزان حتماً انجام خواهد داد</a:t>
            </a:r>
            <a:r>
              <a:rPr lang="fa-IR" sz="1600" b="1" dirty="0" smtClean="0">
                <a:solidFill>
                  <a:schemeClr val="tx1"/>
                </a:solidFill>
                <a:cs typeface="B Titr" panose="00000700000000000000" pitchFamily="2" charset="-78"/>
              </a:rPr>
              <a:t>.</a:t>
            </a:r>
            <a:r>
              <a:rPr lang="fa-IR" sz="1600" b="1" dirty="0">
                <a:solidFill>
                  <a:schemeClr val="tx1"/>
                </a:solidFill>
                <a:cs typeface="B Titr" panose="00000700000000000000" pitchFamily="2" charset="-78"/>
              </a:rPr>
              <a:t/>
            </a:r>
            <a:br>
              <a:rPr lang="fa-IR" sz="1600" b="1" dirty="0">
                <a:solidFill>
                  <a:schemeClr val="tx1"/>
                </a:solidFill>
                <a:cs typeface="B Titr" panose="00000700000000000000" pitchFamily="2" charset="-78"/>
              </a:rPr>
            </a:br>
            <a:endParaRPr lang="en-US" sz="1600" dirty="0">
              <a:solidFill>
                <a:schemeClr val="tx1"/>
              </a:solidFill>
              <a:latin typeface="Tahoma (Headings)"/>
              <a:cs typeface="B Titr" panose="00000700000000000000" pitchFamily="2" charset="-78"/>
            </a:endParaRPr>
          </a:p>
        </p:txBody>
      </p:sp>
    </p:spTree>
    <p:extLst>
      <p:ext uri="{BB962C8B-B14F-4D97-AF65-F5344CB8AC3E}">
        <p14:creationId xmlns:p14="http://schemas.microsoft.com/office/powerpoint/2010/main" val="43181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0011"/>
            <a:ext cx="8596668" cy="6068290"/>
          </a:xfrm>
        </p:spPr>
        <p:txBody>
          <a:bodyPr>
            <a:normAutofit/>
          </a:bodyPr>
          <a:lstStyle/>
          <a:p>
            <a:pPr algn="r">
              <a:lnSpc>
                <a:spcPct val="170000"/>
              </a:lnSpc>
            </a:pPr>
            <a:r>
              <a:rPr lang="fa-IR" sz="1600" b="1" dirty="0">
                <a:solidFill>
                  <a:schemeClr val="tx1"/>
                </a:solidFill>
                <a:cs typeface="B Titr" panose="00000700000000000000" pitchFamily="2" charset="-78"/>
              </a:rPr>
              <a:t>3.نبايد مانع گفت و گوهای ضمن کار دانش آموزان شد، صحبت های آنها حتماً درباره ی چگونگی انجام اين کار و يا حاشيه های مرتبط با آن است.</a:t>
            </a:r>
            <a:br>
              <a:rPr lang="fa-IR" sz="1600" b="1" dirty="0">
                <a:solidFill>
                  <a:schemeClr val="tx1"/>
                </a:solidFill>
                <a:cs typeface="B Titr" panose="00000700000000000000" pitchFamily="2" charset="-78"/>
              </a:rPr>
            </a:br>
            <a:r>
              <a:rPr lang="fa-IR" sz="1600" b="1" dirty="0">
                <a:solidFill>
                  <a:schemeClr val="tx1"/>
                </a:solidFill>
                <a:cs typeface="B Titr" panose="00000700000000000000" pitchFamily="2" charset="-78"/>
              </a:rPr>
              <a:t>4.نبايد درباره ی نتيجه ی بازی سخنی به زبان آورد ولو اين که تعدادی از دانش آموزان آن را دريافته و عنوان کنند</a:t>
            </a:r>
            <a:r>
              <a:rPr lang="fa-IR" sz="1600" b="1" dirty="0" smtClean="0">
                <a:solidFill>
                  <a:schemeClr val="tx1"/>
                </a:solidFill>
                <a:cs typeface="B Titr" panose="00000700000000000000" pitchFamily="2" charset="-78"/>
              </a:rPr>
              <a:t>.</a:t>
            </a:r>
            <a:r>
              <a:rPr lang="fa-IR" sz="1600" b="1" dirty="0">
                <a:solidFill>
                  <a:schemeClr val="tx1"/>
                </a:solidFill>
                <a:cs typeface="B Titr" panose="00000700000000000000" pitchFamily="2" charset="-78"/>
              </a:rPr>
              <a:t/>
            </a:r>
            <a:br>
              <a:rPr lang="fa-IR" sz="1600" b="1" dirty="0">
                <a:solidFill>
                  <a:schemeClr val="tx1"/>
                </a:solidFill>
                <a:cs typeface="B Titr" panose="00000700000000000000" pitchFamily="2" charset="-78"/>
              </a:rPr>
            </a:br>
            <a:r>
              <a:rPr lang="fa-IR" sz="1600" b="1" dirty="0">
                <a:solidFill>
                  <a:schemeClr val="tx1"/>
                </a:solidFill>
                <a:cs typeface="B Titr" panose="00000700000000000000" pitchFamily="2" charset="-78"/>
              </a:rPr>
              <a:t>اين سخن اصلاً به معنای ممانعت از گفت و گوها، فرضيه سازی ها و پيش بينی های دانش آموزان نيست</a:t>
            </a:r>
            <a:r>
              <a:rPr lang="fa-IR" sz="1600" b="1" dirty="0" smtClean="0">
                <a:solidFill>
                  <a:schemeClr val="tx1"/>
                </a:solidFill>
                <a:cs typeface="B Titr" panose="00000700000000000000" pitchFamily="2" charset="-78"/>
              </a:rPr>
              <a:t>.</a:t>
            </a:r>
            <a:br>
              <a:rPr lang="fa-IR" sz="1600" b="1" dirty="0" smtClean="0">
                <a:solidFill>
                  <a:schemeClr val="tx1"/>
                </a:solidFill>
                <a:cs typeface="B Titr" panose="00000700000000000000" pitchFamily="2" charset="-78"/>
              </a:rPr>
            </a:br>
            <a:r>
              <a:rPr lang="fa-IR" sz="2000" dirty="0"/>
              <a:t>فعالیت بازی با سایه ها درس اول علوم اول ابتدایی زنگ </a:t>
            </a:r>
            <a:r>
              <a:rPr lang="fa-IR" sz="2000" dirty="0" smtClean="0"/>
              <a:t>علوم</a:t>
            </a:r>
            <a:br>
              <a:rPr lang="fa-IR" sz="2000" dirty="0" smtClean="0"/>
            </a:br>
            <a:r>
              <a:rPr lang="fa-IR" sz="1600" dirty="0">
                <a:solidFill>
                  <a:schemeClr val="tx1"/>
                </a:solidFill>
                <a:cs typeface="B Titr" panose="00000700000000000000" pitchFamily="2" charset="-78"/>
              </a:rPr>
              <a:t>دانش آموزان را گروه بندی کنيد، يک قطعه گچ در اختيار هر گروه </a:t>
            </a:r>
            <a:r>
              <a:rPr lang="fa-IR" sz="1600" dirty="0" smtClean="0">
                <a:solidFill>
                  <a:schemeClr val="tx1"/>
                </a:solidFill>
                <a:cs typeface="B Titr" panose="00000700000000000000" pitchFamily="2" charset="-78"/>
              </a:rPr>
              <a:t>بگذاريد.</a:t>
            </a: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و با قول و قرار دوستی و نظم آنها را به محلی که برای اجرای برنامه در نظر گرفته ايد </a:t>
            </a:r>
            <a:r>
              <a:rPr lang="fa-IR" sz="1600" dirty="0" smtClean="0">
                <a:solidFill>
                  <a:schemeClr val="tx1"/>
                </a:solidFill>
                <a:cs typeface="B Titr" panose="00000700000000000000" pitchFamily="2" charset="-78"/>
              </a:rPr>
              <a:t>ببريد و </a:t>
            </a:r>
            <a:r>
              <a:rPr lang="fa-IR" sz="1600" dirty="0">
                <a:solidFill>
                  <a:schemeClr val="tx1"/>
                </a:solidFill>
                <a:cs typeface="B Titr" panose="00000700000000000000" pitchFamily="2" charset="-78"/>
              </a:rPr>
              <a:t>بعد </a:t>
            </a:r>
            <a:r>
              <a:rPr lang="fa-IR" sz="1600" dirty="0" smtClean="0">
                <a:solidFill>
                  <a:schemeClr val="tx1"/>
                </a:solidFill>
                <a:cs typeface="B Titr" panose="00000700000000000000" pitchFamily="2" charset="-78"/>
              </a:rPr>
              <a:t>بپرسيد:</a:t>
            </a:r>
            <a:r>
              <a:rPr lang="fa-IR" sz="1600" dirty="0">
                <a:solidFill>
                  <a:schemeClr val="tx1"/>
                </a:solidFill>
                <a:cs typeface="B Titr" panose="00000700000000000000" pitchFamily="2" charset="-78"/>
              </a:rPr>
              <a:t>به نظر شما بازی را چگونه انجام خواهيم داد؟  بگوييد که بازی امروز اسمش هست!« بازی با سايه ها »</a:t>
            </a:r>
            <a:r>
              <a:rPr lang="en-US" sz="1600" dirty="0"/>
              <a:t/>
            </a:r>
            <a:br>
              <a:rPr lang="en-US" sz="1600" dirty="0"/>
            </a:br>
            <a:r>
              <a:rPr lang="fa-IR" sz="1600" dirty="0">
                <a:solidFill>
                  <a:schemeClr val="tx1"/>
                </a:solidFill>
                <a:cs typeface="B Titr" panose="00000700000000000000" pitchFamily="2" charset="-78"/>
              </a:rPr>
              <a:t>سپس از گروه ها بخواهيد که يک نفرشان پشت به آفتاب بدون حرکت بايستد و ديگری با گچ دور سايه ی او خط بکشد</a:t>
            </a:r>
            <a:r>
              <a:rPr lang="fa-IR" sz="1600" dirty="0" smtClean="0">
                <a:solidFill>
                  <a:schemeClr val="tx1"/>
                </a:solidFill>
                <a:cs typeface="B Titr" panose="00000700000000000000" pitchFamily="2" charset="-78"/>
              </a:rPr>
              <a:t>.</a:t>
            </a: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اگر احساس کرديد که </a:t>
            </a:r>
            <a:r>
              <a:rPr lang="fa-IR" sz="1600" dirty="0" smtClean="0">
                <a:solidFill>
                  <a:schemeClr val="tx1"/>
                </a:solidFill>
                <a:cs typeface="B Titr" panose="00000700000000000000" pitchFamily="2" charset="-78"/>
              </a:rPr>
              <a:t>دانش </a:t>
            </a:r>
            <a:r>
              <a:rPr lang="fa-IR" sz="1600" dirty="0">
                <a:solidFill>
                  <a:schemeClr val="tx1"/>
                </a:solidFill>
                <a:cs typeface="B Titr" panose="00000700000000000000" pitchFamily="2" charset="-78"/>
              </a:rPr>
              <a:t>آموزان برای انجام کار به ديدن يک نمونه احتياج دارند</a:t>
            </a:r>
            <a:r>
              <a:rPr lang="fa-IR" sz="1600" dirty="0" smtClean="0">
                <a:solidFill>
                  <a:schemeClr val="tx1"/>
                </a:solidFill>
                <a:cs typeface="B Titr" panose="00000700000000000000" pitchFamily="2" charset="-78"/>
              </a:rPr>
              <a:t>.</a:t>
            </a:r>
            <a:r>
              <a:rPr lang="fa-IR" sz="1600" dirty="0">
                <a:solidFill>
                  <a:schemeClr val="tx1"/>
                </a:solidFill>
                <a:cs typeface="B Titr" panose="00000700000000000000" pitchFamily="2" charset="-78"/>
              </a:rPr>
              <a:t/>
            </a:r>
            <a:br>
              <a:rPr lang="fa-IR" sz="1600" dirty="0">
                <a:solidFill>
                  <a:schemeClr val="tx1"/>
                </a:solidFill>
                <a:cs typeface="B Titr" panose="00000700000000000000" pitchFamily="2" charset="-78"/>
              </a:rPr>
            </a:br>
            <a:r>
              <a:rPr lang="fa-IR" sz="1600" dirty="0">
                <a:solidFill>
                  <a:schemeClr val="tx1"/>
                </a:solidFill>
                <a:cs typeface="B Titr" panose="00000700000000000000" pitchFamily="2" charset="-78"/>
              </a:rPr>
              <a:t>دو نفر را انتخاب کنيد که در </a:t>
            </a:r>
            <a:r>
              <a:rPr lang="fa-IR" sz="1600" dirty="0" smtClean="0">
                <a:solidFill>
                  <a:schemeClr val="tx1"/>
                </a:solidFill>
                <a:cs typeface="B Titr" panose="00000700000000000000" pitchFamily="2" charset="-78"/>
              </a:rPr>
              <a:t>محل مناسب [در معرض ديد دانش آموزان] اين کار را انجام دهند.</a:t>
            </a:r>
            <a:r>
              <a:rPr lang="fa-IR" sz="1600" dirty="0"/>
              <a:t/>
            </a:r>
            <a:br>
              <a:rPr lang="fa-IR" sz="1600" dirty="0"/>
            </a:br>
            <a:r>
              <a:rPr lang="en-US" sz="1600" dirty="0"/>
              <a:t/>
            </a:r>
            <a:br>
              <a:rPr lang="en-US" sz="1600" dirty="0"/>
            </a:br>
            <a:endParaRPr lang="en-US" sz="1600" dirty="0"/>
          </a:p>
        </p:txBody>
      </p:sp>
    </p:spTree>
    <p:extLst>
      <p:ext uri="{BB962C8B-B14F-4D97-AF65-F5344CB8AC3E}">
        <p14:creationId xmlns:p14="http://schemas.microsoft.com/office/powerpoint/2010/main" val="3368329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10" y="253339"/>
            <a:ext cx="8596668" cy="5901801"/>
          </a:xfrm>
        </p:spPr>
        <p:txBody>
          <a:bodyPr>
            <a:noAutofit/>
          </a:bodyPr>
          <a:lstStyle/>
          <a:p>
            <a:pPr algn="r">
              <a:lnSpc>
                <a:spcPct val="130000"/>
              </a:lnSpc>
            </a:pPr>
            <a:r>
              <a:rPr lang="fa-IR" sz="2000" dirty="0">
                <a:solidFill>
                  <a:prstClr val="black"/>
                </a:solidFill>
                <a:cs typeface="B Titr" panose="00000700000000000000" pitchFamily="2" charset="-78"/>
              </a:rPr>
              <a:t>فرصت دهيد تا گروه ها شبيه اين کار را با دقت برای خود انجام </a:t>
            </a:r>
            <a:r>
              <a:rPr lang="fa-IR" sz="2000" dirty="0" smtClean="0">
                <a:solidFill>
                  <a:prstClr val="black"/>
                </a:solidFill>
                <a:cs typeface="B Titr" panose="00000700000000000000" pitchFamily="2" charset="-78"/>
              </a:rPr>
              <a:t>دهند و </a:t>
            </a:r>
            <a:r>
              <a:rPr lang="fa-IR" sz="2000" dirty="0">
                <a:solidFill>
                  <a:prstClr val="black"/>
                </a:solidFill>
                <a:cs typeface="B Titr" panose="00000700000000000000" pitchFamily="2" charset="-78"/>
              </a:rPr>
              <a:t>در پايان بگوييد که «سايه ها همين جا باشند و مامی رويم و يک ساعت بعد می آييم»قبل از ترک محل از آنها بپرسيد که«وقتی برگشتيم چگونه می توانيد جای سايه ی خود را پيدا کنيد؟ سعی کنيد راه حل را از خود آنها بگيريد و سپس از هر گروه بخواهيد که در کنار سايه ی خود علامت بگذارد تا برويم و يک ساعت بعد بياييم.توجه! پس از گفتن اين نکته از دانش آموزان بپرسيد که</a:t>
            </a:r>
            <a:r>
              <a:rPr lang="fa-IR" sz="2000" dirty="0" smtClean="0">
                <a:solidFill>
                  <a:schemeClr val="tx1"/>
                </a:solidFill>
                <a:cs typeface="B Titr" panose="00000700000000000000" pitchFamily="2" charset="-78"/>
              </a:rPr>
              <a:t>:</a:t>
            </a:r>
            <a:r>
              <a:rPr lang="fa-IR" sz="2000" dirty="0">
                <a:solidFill>
                  <a:schemeClr val="tx1"/>
                </a:solidFill>
                <a:cs typeface="B Titr" panose="00000700000000000000" pitchFamily="2" charset="-78"/>
              </a:rPr>
              <a:t>« به نظر شما اگر يک ساعت بعد، بياييم چه خواهيم ديد؟ </a:t>
            </a:r>
            <a:r>
              <a:rPr lang="fa-IR" sz="2000" dirty="0" smtClean="0">
                <a:solidFill>
                  <a:schemeClr val="tx1"/>
                </a:solidFill>
                <a:cs typeface="B Titr" panose="00000700000000000000" pitchFamily="2" charset="-78"/>
              </a:rPr>
              <a:t>»</a:t>
            </a:r>
            <a:r>
              <a:rPr lang="fa-IR" sz="2000" dirty="0">
                <a:solidFill>
                  <a:schemeClr val="tx1"/>
                </a:solidFill>
                <a:cs typeface="B Titr" panose="00000700000000000000" pitchFamily="2" charset="-78"/>
              </a:rPr>
              <a:t> پس از شنيدن جواب ها [پيش بينی ها] صحنه را ترک کنيد و يک ساعت بعد بياييد.</a:t>
            </a:r>
            <a:r>
              <a:rPr lang="fa-IR" sz="2000" dirty="0">
                <a:solidFill>
                  <a:srgbClr val="90C226"/>
                </a:solidFill>
                <a:cs typeface="B Titr" panose="00000700000000000000" pitchFamily="2" charset="-78"/>
              </a:rPr>
              <a:t/>
            </a:r>
            <a:br>
              <a:rPr lang="fa-IR" sz="2000" dirty="0">
                <a:solidFill>
                  <a:srgbClr val="90C226"/>
                </a:solidFill>
                <a:cs typeface="B Titr" panose="00000700000000000000" pitchFamily="2" charset="-78"/>
              </a:rPr>
            </a:br>
            <a:r>
              <a:rPr lang="fa-IR" sz="2000" dirty="0" smtClean="0">
                <a:solidFill>
                  <a:schemeClr val="tx1"/>
                </a:solidFill>
                <a:cs typeface="B Titr" panose="00000700000000000000" pitchFamily="2" charset="-78"/>
              </a:rPr>
              <a:t>يک </a:t>
            </a:r>
            <a:r>
              <a:rPr lang="fa-IR" sz="2000" dirty="0">
                <a:solidFill>
                  <a:schemeClr val="tx1"/>
                </a:solidFill>
                <a:cs typeface="B Titr" panose="00000700000000000000" pitchFamily="2" charset="-78"/>
              </a:rPr>
              <a:t>ساعت بعد</a:t>
            </a:r>
            <a:r>
              <a:rPr lang="fa-IR" sz="2000" dirty="0" smtClean="0">
                <a:solidFill>
                  <a:schemeClr val="tx1"/>
                </a:solidFill>
                <a:cs typeface="B Titr" panose="00000700000000000000" pitchFamily="2" charset="-78"/>
              </a:rPr>
              <a:t>:</a:t>
            </a:r>
            <a:r>
              <a:rPr lang="fa-IR" sz="2000" dirty="0">
                <a:solidFill>
                  <a:schemeClr val="tx1"/>
                </a:solidFill>
                <a:cs typeface="B Titr" panose="00000700000000000000" pitchFamily="2" charset="-78"/>
              </a:rPr>
              <a:t/>
            </a:r>
            <a:br>
              <a:rPr lang="fa-IR" sz="2000" dirty="0">
                <a:solidFill>
                  <a:schemeClr val="tx1"/>
                </a:solidFill>
                <a:cs typeface="B Titr" panose="00000700000000000000" pitchFamily="2" charset="-78"/>
              </a:rPr>
            </a:br>
            <a:r>
              <a:rPr lang="fa-IR" sz="2000" dirty="0">
                <a:solidFill>
                  <a:schemeClr val="tx1"/>
                </a:solidFill>
                <a:cs typeface="B Titr" panose="00000700000000000000" pitchFamily="2" charset="-78"/>
              </a:rPr>
              <a:t>دوباره به آن جا برگرديد. بديهی است که دانش آموزان پس از انجام فعاليت ساعت قبل فکرشان درگير مسأله ی« سايه » و احتمالاً « نور »بوده است.</a:t>
            </a:r>
            <a:br>
              <a:rPr lang="fa-IR" sz="2000" dirty="0">
                <a:solidFill>
                  <a:schemeClr val="tx1"/>
                </a:solidFill>
                <a:cs typeface="B Titr" panose="00000700000000000000" pitchFamily="2" charset="-78"/>
              </a:rPr>
            </a:br>
            <a:r>
              <a:rPr lang="fa-IR" sz="2000" dirty="0">
                <a:solidFill>
                  <a:schemeClr val="tx1"/>
                </a:solidFill>
                <a:cs typeface="B Titr" panose="00000700000000000000" pitchFamily="2" charset="-78"/>
              </a:rPr>
              <a:t>دانش آموزان در اين بخش از فعاليت نيازمند فرصت کافی برای مشاهده مقايسه و ارزيابی از پيش بينی های خودو گفت و گو با همديگر درباره ی فرضيه هايی که در ذهن آنها در پاسخ به پرسش های ايجاد شده شکل گرفته اندخواهندبود.</a:t>
            </a:r>
            <a:br>
              <a:rPr lang="fa-IR" sz="2000" dirty="0">
                <a:solidFill>
                  <a:schemeClr val="tx1"/>
                </a:solidFill>
                <a:cs typeface="B Titr" panose="00000700000000000000" pitchFamily="2" charset="-78"/>
              </a:rPr>
            </a:br>
            <a:r>
              <a:rPr lang="fa-IR" sz="2000" dirty="0">
                <a:solidFill>
                  <a:schemeClr val="tx1"/>
                </a:solidFill>
                <a:cs typeface="B Titr" panose="00000700000000000000" pitchFamily="2" charset="-78"/>
              </a:rPr>
              <a:t/>
            </a:r>
            <a:br>
              <a:rPr lang="fa-IR" sz="2000" dirty="0">
                <a:solidFill>
                  <a:schemeClr val="tx1"/>
                </a:solidFill>
                <a:cs typeface="B Titr" panose="00000700000000000000" pitchFamily="2" charset="-78"/>
              </a:rPr>
            </a:br>
            <a:r>
              <a:rPr lang="fa-IR" sz="1400" dirty="0">
                <a:solidFill>
                  <a:srgbClr val="90C226"/>
                </a:solidFill>
              </a:rPr>
              <a:t/>
            </a:r>
            <a:br>
              <a:rPr lang="fa-IR" sz="1400" dirty="0">
                <a:solidFill>
                  <a:srgbClr val="90C226"/>
                </a:solidFill>
              </a:rPr>
            </a:br>
            <a:r>
              <a:rPr lang="fa-IR" sz="1400" dirty="0">
                <a:solidFill>
                  <a:srgbClr val="90C226"/>
                </a:solidFill>
              </a:rPr>
              <a:t/>
            </a:r>
            <a:br>
              <a:rPr lang="fa-IR" sz="1400" dirty="0">
                <a:solidFill>
                  <a:srgbClr val="90C226"/>
                </a:solidFill>
              </a:rPr>
            </a:br>
            <a:r>
              <a:rPr lang="fa-IR" sz="1400" dirty="0">
                <a:solidFill>
                  <a:srgbClr val="90C226"/>
                </a:solidFill>
              </a:rPr>
              <a:t/>
            </a:r>
            <a:br>
              <a:rPr lang="fa-IR" sz="1400" dirty="0">
                <a:solidFill>
                  <a:srgbClr val="90C226"/>
                </a:solidFill>
              </a:rPr>
            </a:br>
            <a:r>
              <a:rPr lang="fa-IR" sz="1400" dirty="0">
                <a:solidFill>
                  <a:srgbClr val="90C226"/>
                </a:solidFill>
              </a:rPr>
              <a:t/>
            </a:r>
            <a:br>
              <a:rPr lang="fa-IR" sz="1400" dirty="0">
                <a:solidFill>
                  <a:srgbClr val="90C226"/>
                </a:solidFill>
              </a:rPr>
            </a:br>
            <a:r>
              <a:rPr lang="fa-IR" sz="1400" dirty="0">
                <a:solidFill>
                  <a:srgbClr val="90C226"/>
                </a:solidFill>
              </a:rPr>
              <a:t/>
            </a:r>
            <a:br>
              <a:rPr lang="fa-IR" sz="1400" dirty="0">
                <a:solidFill>
                  <a:srgbClr val="90C226"/>
                </a:solidFill>
              </a:rPr>
            </a:br>
            <a:r>
              <a:rPr lang="fa-IR" sz="1400" dirty="0">
                <a:solidFill>
                  <a:srgbClr val="90C226"/>
                </a:solidFill>
              </a:rPr>
              <a:t/>
            </a:r>
            <a:br>
              <a:rPr lang="fa-IR" sz="1400" dirty="0">
                <a:solidFill>
                  <a:srgbClr val="90C226"/>
                </a:solidFill>
              </a:rPr>
            </a:br>
            <a:r>
              <a:rPr lang="fa-IR" sz="1400" dirty="0">
                <a:solidFill>
                  <a:srgbClr val="90C226"/>
                </a:solidFill>
              </a:rPr>
              <a:t/>
            </a:r>
            <a:br>
              <a:rPr lang="fa-IR" sz="1400" dirty="0">
                <a:solidFill>
                  <a:srgbClr val="90C226"/>
                </a:solidFill>
              </a:rPr>
            </a:br>
            <a:r>
              <a:rPr lang="en-US" sz="1600" dirty="0">
                <a:solidFill>
                  <a:schemeClr val="tx1"/>
                </a:solidFill>
              </a:rPr>
              <a:t/>
            </a:r>
            <a:br>
              <a:rPr lang="en-US" sz="1600" dirty="0">
                <a:solidFill>
                  <a:schemeClr val="tx1"/>
                </a:solidFill>
              </a:rPr>
            </a:br>
            <a:endParaRPr lang="en-US" sz="1600" dirty="0">
              <a:solidFill>
                <a:schemeClr val="tx1"/>
              </a:solidFill>
            </a:endParaRPr>
          </a:p>
        </p:txBody>
      </p:sp>
    </p:spTree>
    <p:extLst>
      <p:ext uri="{BB962C8B-B14F-4D97-AF65-F5344CB8AC3E}">
        <p14:creationId xmlns:p14="http://schemas.microsoft.com/office/powerpoint/2010/main" val="89549004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8"/>
            <a:ext cx="8596668" cy="5995917"/>
          </a:xfrm>
        </p:spPr>
        <p:txBody>
          <a:bodyPr>
            <a:noAutofit/>
          </a:bodyPr>
          <a:lstStyle/>
          <a:p>
            <a:pPr algn="r"/>
            <a:r>
              <a:rPr lang="fa-IR" sz="2000" dirty="0">
                <a:solidFill>
                  <a:prstClr val="black"/>
                </a:solidFill>
                <a:cs typeface="B Titr" panose="00000700000000000000" pitchFamily="2" charset="-78"/>
              </a:rPr>
              <a:t>آموزگاران و  اوليا نبايد روی دانش اندوزی تمرکز کرده و آنها را از خودآموزی و دانش آموزی باز دارند.</a:t>
            </a:r>
            <a:br>
              <a:rPr lang="fa-IR" sz="2000" dirty="0">
                <a:solidFill>
                  <a:prstClr val="black"/>
                </a:solidFill>
                <a:cs typeface="B Titr" panose="00000700000000000000" pitchFamily="2" charset="-78"/>
              </a:rPr>
            </a:br>
            <a:r>
              <a:rPr lang="fa-IR" sz="2000" dirty="0">
                <a:solidFill>
                  <a:prstClr val="black"/>
                </a:solidFill>
                <a:cs typeface="B Titr" panose="00000700000000000000" pitchFamily="2" charset="-78"/>
              </a:rPr>
              <a:t>آنها از همين راه ها [مشاهده، مقايسه، پيش بينی، فرضيه سازی] برای پاسخ گويی به پرسش هايی که در ذهن ساخته مطرح شده شخصاً به دانش دست می يابند، زيرا که صفحه واقعی کتاب درسی پيش چشمان آنها و جلو پايشان باز است!؟</a:t>
            </a:r>
            <a:br>
              <a:rPr lang="fa-IR" sz="2000" dirty="0">
                <a:solidFill>
                  <a:prstClr val="black"/>
                </a:solidFill>
                <a:cs typeface="B Titr" panose="00000700000000000000" pitchFamily="2" charset="-78"/>
              </a:rPr>
            </a:br>
            <a:r>
              <a:rPr lang="fa-IR" sz="2000" dirty="0">
                <a:solidFill>
                  <a:prstClr val="black"/>
                </a:solidFill>
                <a:cs typeface="B Titr" panose="00000700000000000000" pitchFamily="2" charset="-78"/>
              </a:rPr>
              <a:t>فرصت دهيد تا آن را بخوانند. در کنار آنها…باشند تا احساس تنهايی نکنند.</a:t>
            </a:r>
            <a:br>
              <a:rPr lang="fa-IR" sz="2000" dirty="0">
                <a:solidFill>
                  <a:prstClr val="black"/>
                </a:solidFill>
                <a:cs typeface="B Titr" panose="00000700000000000000" pitchFamily="2" charset="-78"/>
              </a:rPr>
            </a:br>
            <a:r>
              <a:rPr lang="fa-IR" sz="2000" dirty="0">
                <a:solidFill>
                  <a:srgbClr val="FF0000"/>
                </a:solidFill>
                <a:cs typeface="B Titr" panose="00000700000000000000" pitchFamily="2" charset="-78"/>
              </a:rPr>
              <a:t>هشدار</a:t>
            </a:r>
            <a:r>
              <a:rPr lang="fa-IR" sz="2000" dirty="0" smtClean="0">
                <a:solidFill>
                  <a:srgbClr val="FF0000"/>
                </a:solidFill>
                <a:cs typeface="B Titr" panose="00000700000000000000" pitchFamily="2" charset="-78"/>
              </a:rPr>
              <a:t>! </a:t>
            </a:r>
            <a:r>
              <a:rPr lang="fa-IR" sz="2000" dirty="0">
                <a:solidFill>
                  <a:srgbClr val="FF0000"/>
                </a:solidFill>
                <a:cs typeface="B Titr" panose="00000700000000000000" pitchFamily="2" charset="-78"/>
              </a:rPr>
              <a:t>نه خودتان و نه دانش آموزان هرگز مستقيماً به خورشيد نگاه نکنيد بهترين راه جلب توجه دانش آموزان به اين نکته رفتار و عمل خود شما در برابر خورشيد است</a:t>
            </a:r>
            <a:r>
              <a:rPr lang="fa-IR" sz="2000" dirty="0" smtClean="0">
                <a:solidFill>
                  <a:srgbClr val="FF0000"/>
                </a:solidFill>
                <a:cs typeface="B Titr" panose="00000700000000000000" pitchFamily="2" charset="-78"/>
              </a:rPr>
              <a:t>!</a:t>
            </a:r>
            <a:r>
              <a:rPr lang="en-US" sz="2000" dirty="0" smtClean="0">
                <a:solidFill>
                  <a:prstClr val="black"/>
                </a:solidFill>
                <a:cs typeface="B Titr" panose="00000700000000000000" pitchFamily="2" charset="-78"/>
              </a:rPr>
              <a:t/>
            </a:r>
            <a:br>
              <a:rPr lang="en-US" sz="2000" dirty="0" smtClean="0">
                <a:solidFill>
                  <a:prstClr val="black"/>
                </a:solidFill>
                <a:cs typeface="B Titr" panose="00000700000000000000" pitchFamily="2" charset="-78"/>
              </a:rPr>
            </a:br>
            <a:r>
              <a:rPr lang="fa-IR" dirty="0">
                <a:solidFill>
                  <a:srgbClr val="54A021"/>
                </a:solidFill>
              </a:rPr>
              <a:t>نکات بازی با سایه </a:t>
            </a:r>
            <a:r>
              <a:rPr lang="fa-IR" dirty="0" smtClean="0">
                <a:solidFill>
                  <a:srgbClr val="54A021"/>
                </a:solidFill>
              </a:rPr>
              <a:t>ها</a:t>
            </a:r>
            <a:r>
              <a:rPr lang="en-US" dirty="0" smtClean="0">
                <a:solidFill>
                  <a:srgbClr val="54A021"/>
                </a:solidFill>
              </a:rPr>
              <a:t/>
            </a:r>
            <a:br>
              <a:rPr lang="en-US" dirty="0" smtClean="0">
                <a:solidFill>
                  <a:srgbClr val="54A021"/>
                </a:solidFill>
              </a:rPr>
            </a:br>
            <a:r>
              <a:rPr lang="fa-IR" sz="2000" dirty="0">
                <a:solidFill>
                  <a:prstClr val="black"/>
                </a:solidFill>
              </a:rPr>
              <a:t/>
            </a:r>
            <a:br>
              <a:rPr lang="fa-IR" sz="2000" dirty="0">
                <a:solidFill>
                  <a:prstClr val="black"/>
                </a:solidFill>
              </a:rPr>
            </a:br>
            <a:r>
              <a:rPr lang="fa-IR" sz="2000" dirty="0">
                <a:solidFill>
                  <a:prstClr val="black"/>
                </a:solidFill>
                <a:cs typeface="B Titr" panose="00000700000000000000" pitchFamily="2" charset="-78"/>
              </a:rPr>
              <a:t>نکته ۱: اگر در پايان بازی دانش آموزان سؤال هايی درباره ی چگونگی تشکيل سايه و… داشتند يکی از راه های مناسب آن است که آنها را به انجام فعاليت در خارج از مدرسه (همراه پدر و مادر) تشويق و راهنمايی کنيد، شايد خودشان به جواب هايی دست يابند.</a:t>
            </a:r>
            <a:br>
              <a:rPr lang="fa-IR" sz="2000" dirty="0">
                <a:solidFill>
                  <a:prstClr val="black"/>
                </a:solidFill>
                <a:cs typeface="B Titr" panose="00000700000000000000" pitchFamily="2" charset="-78"/>
              </a:rPr>
            </a:br>
            <a:r>
              <a:rPr lang="fa-IR" sz="2000" dirty="0">
                <a:solidFill>
                  <a:prstClr val="black"/>
                </a:solidFill>
                <a:cs typeface="B Titr" panose="00000700000000000000" pitchFamily="2" charset="-78"/>
              </a:rPr>
              <a:t>نکته ۲: ممکن است بچه ها در مشاهده ی تغيير طول سايه درباره ی تغيير جهت سايه نيز چيزهايی متوجه شوند، شماضمن استقبال از دقت خوب آنها در مشاهده اصلاً دربار ه ی چگونگی و چرايی اين پديده ها بحث نکنيد.</a:t>
            </a:r>
            <a:endParaRPr lang="en-US" sz="2000" dirty="0"/>
          </a:p>
        </p:txBody>
      </p:sp>
    </p:spTree>
    <p:extLst>
      <p:ext uri="{BB962C8B-B14F-4D97-AF65-F5344CB8AC3E}">
        <p14:creationId xmlns:p14="http://schemas.microsoft.com/office/powerpoint/2010/main" val="103072170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493</TotalTime>
  <Words>755</Words>
  <Application>Microsoft Office PowerPoint</Application>
  <PresentationFormat>Widescreen</PresentationFormat>
  <Paragraphs>102</Paragraphs>
  <Slides>35</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B Farnaz</vt:lpstr>
      <vt:lpstr>B Lotus</vt:lpstr>
      <vt:lpstr>B Nazanin</vt:lpstr>
      <vt:lpstr>B Titr</vt:lpstr>
      <vt:lpstr>Calibri</vt:lpstr>
      <vt:lpstr>Garamond</vt:lpstr>
      <vt:lpstr>Tahoma</vt:lpstr>
      <vt:lpstr>Tahoma (Headings)</vt:lpstr>
      <vt:lpstr>Trebuchet MS</vt:lpstr>
      <vt:lpstr>Wingdings 3</vt:lpstr>
      <vt:lpstr>Facet</vt:lpstr>
      <vt:lpstr>PowerPoint Presentation</vt:lpstr>
      <vt:lpstr>PowerPoint Presentation</vt:lpstr>
      <vt:lpstr>نقشه مفهومی علوم اوّل ابتدایی </vt:lpstr>
      <vt:lpstr>اهداف کلّی درس اوّل، علوم اوّل ابتدایی:  1- آشنایی دانش آموز با محیط اطراف خود  2- تقویت مهارت پرسشگری  3- تحریک حس کنجکاوی در جهت شناخت جهان پیرامون خود   </vt:lpstr>
      <vt:lpstr>PowerPoint Presentation</vt:lpstr>
      <vt:lpstr>نکات و فعاليت های پيشنهادی درس اول علوم اول ابتدایی زنگ علوم: اين درس زنگ علوم سه فعاليت دارد. فعاليت اول و دوم به صورت يک کار دو مرحله ای و مرتبط به هم هستند. تصاوير کتاب درسی دانش آموز راهنمای عمل هستند. انجام فعاليت ها نيازمند فضای مناسب در حياط مدرسه و يا جای دسترس ديگری هستند. 1.تشکيل گروه، دو نفره است با توجه به اين که بيشتر دانش آموزان در اين زمان اول سال تحصيلی هنوز با هم زياد آشنا نشده اند. بايد تدابير لازم برای جلب نظر همکاری دانش آموزان با هم اتخاذ شود. 2.نبايد توجه دانش آموزان به مسأله ی رابطه ی آفتاب و سايه و… جلب شود. اين نکته کاری است که طبيعت کنجکاوی دانش آموزان حتماً انجام خواهد داد. </vt:lpstr>
      <vt:lpstr>3.نبايد مانع گفت و گوهای ضمن کار دانش آموزان شد، صحبت های آنها حتماً درباره ی چگونگی انجام اين کار و يا حاشيه های مرتبط با آن است. 4.نبايد درباره ی نتيجه ی بازی سخنی به زبان آورد ولو اين که تعدادی از دانش آموزان آن را دريافته و عنوان کنند. اين سخن اصلاً به معنای ممانعت از گفت و گوها، فرضيه سازی ها و پيش بينی های دانش آموزان نيست. فعالیت بازی با سایه ها درس اول علوم اول ابتدایی زنگ علوم دانش آموزان را گروه بندی کنيد، يک قطعه گچ در اختيار هر گروه بگذاريد. و با قول و قرار دوستی و نظم آنها را به محلی که برای اجرای برنامه در نظر گرفته ايد ببريد و بعد بپرسيد:به نظر شما بازی را چگونه انجام خواهيم داد؟  بگوييد که بازی امروز اسمش هست!« بازی با سايه ها » سپس از گروه ها بخواهيد که يک نفرشان پشت به آفتاب بدون حرکت بايستد و ديگری با گچ دور سايه ی او خط بکشد. اگر احساس کرديد که دانش آموزان برای انجام کار به ديدن يک نمونه احتياج دارند. دو نفر را انتخاب کنيد که در محل مناسب [در معرض ديد دانش آموزان] اين کار را انجام دهند.  </vt:lpstr>
      <vt:lpstr>فرصت دهيد تا گروه ها شبيه اين کار را با دقت برای خود انجام دهند و در پايان بگوييد که «سايه ها همين جا باشند و مامی رويم و يک ساعت بعد می آييم»قبل از ترک محل از آنها بپرسيد که«وقتی برگشتيم چگونه می توانيد جای سايه ی خود را پيدا کنيد؟ سعی کنيد راه حل را از خود آنها بگيريد و سپس از هر گروه بخواهيد که در کنار سايه ی خود علامت بگذارد تا برويم و يک ساعت بعد بياييم.توجه! پس از گفتن اين نکته از دانش آموزان بپرسيد که:« به نظر شما اگر يک ساعت بعد، بياييم چه خواهيم ديد؟ » پس از شنيدن جواب ها [پيش بينی ها] صحنه را ترک کنيد و يک ساعت بعد بياييد. يک ساعت بعد: دوباره به آن جا برگرديد. بديهی است که دانش آموزان پس از انجام فعاليت ساعت قبل فکرشان درگير مسأله ی« سايه » و احتمالاً « نور »بوده است. دانش آموزان در اين بخش از فعاليت نيازمند فرصت کافی برای مشاهده مقايسه و ارزيابی از پيش بينی های خودو گفت و گو با همديگر درباره ی فرضيه هايی که در ذهن آنها در پاسخ به پرسش های ايجاد شده شکل گرفته اندخواهندبود.          </vt:lpstr>
      <vt:lpstr>آموزگاران و  اوليا نبايد روی دانش اندوزی تمرکز کرده و آنها را از خودآموزی و دانش آموزی باز دارند. آنها از همين راه ها [مشاهده، مقايسه، پيش بينی، فرضيه سازی] برای پاسخ گويی به پرسش هايی که در ذهن ساخته مطرح شده شخصاً به دانش دست می يابند، زيرا که صفحه واقعی کتاب درسی پيش چشمان آنها و جلو پايشان باز است!؟ فرصت دهيد تا آن را بخوانند. در کنار آنها…باشند تا احساس تنهايی نکنند. هشدار! نه خودتان و نه دانش آموزان هرگز مستقيماً به خورشيد نگاه نکنيد بهترين راه جلب توجه دانش آموزان به اين نکته رفتار و عمل خود شما در برابر خورشيد است! نکات بازی با سایه ها  نکته ۱: اگر در پايان بازی دانش آموزان سؤال هايی درباره ی چگونگی تشکيل سايه و… داشتند يکی از راه های مناسب آن است که آنها را به انجام فعاليت در خارج از مدرسه (همراه پدر و مادر) تشويق و راهنمايی کنيد، شايد خودشان به جواب هايی دست يابند. نکته ۲: ممکن است بچه ها در مشاهده ی تغيير طول سايه درباره ی تغيير جهت سايه نيز چيزهايی متوجه شوند، شماضمن استقبال از دقت خوب آنها در مشاهده اصلاً دربار ه ی چگونگی و چرايی اين پديده ها بحث نکنيد.</vt:lpstr>
      <vt:lpstr>فعالیت گوجه فرنگی درس اول علوم اول ابتدایی زنگ علوم در اين فعاليت می خواهيم توجه دانش آموزان به اين نکته جلب شود که(در آن چه که هر روز با آن سروکار داريم و بی توجه از کنارش می گذريم و حتی می خوريمش! اگر کنجکاوی کرده و با دقت نگاهش کنيم دنيايی از شگفتی ها است) شروع کنيد: يک گوجه برداريد، نشان دهيد و بپرسيد کی گوجه فرنگی خورده؟ احتمالاً همگی جواب خواهند داد، من بعدبپرسيد داخل آن چه خبره؟ چی هست؟ چه شکلی است؟ بعد از شنيدن جواب ها گوجه ها را يکی يکی برداريد برش طولی دهيد. داخل آنها را خودتان با دقت مشاهده کنيد [رفتار شما در مشاهده مهم و الگو است] و بعد يکی ديگر را برداريد برش دهيد (عرضی) با دقت مشاهده کنيد. دو نيمه را مقايسه کنيد.     </vt:lpstr>
      <vt:lpstr>فعالیت انداختن اجسام در آب درس اول علوم اول ابتدایی زنگ علوم هدف بازی تحریک کنجکاوی کودکان نسبت به برخی پدیده ها و اتفاقاتی که هر روز در اطراف آنها و شاید به دست خودشان رخ می دهدو آنها به آسانی از کنار آنها می گذرند. وسایل لازم برای اجرای فعالیت همان طور که از تصویر کتاب درسی پیدا است: یک تشت آب که حدوداً تا نیمه پرباشد و اشیاء و وسایلی دم دست روزمره بچه ها که برخی در آب فرو می روند و برخی شناورمی مانند. شروع بازی: بگویید که: بازی امروز شنا در استخر حوض است! دو تا از وسایل بازی را بردارید که یکی در آب فرو می رود و دیگری نه خوب نشان دهید و بپرسید(اگر این… را در آب  رها بيندازيم چه خواهد شد؟) ته آب می رود/ روی آب می ماند/ غرق می شود/ شناور می ماند وپس از گوش کردن به نظرات و پيش بينی های آنها شيئی مورد نظر را در اختيار يکی از دانش آموزان قرار دهيد تا اين کار را انجام دهد. حوصله کنيد تا آنها مشاهده کنند. گفت و گو کنند.             </vt:lpstr>
      <vt:lpstr>دانستنی های معلّم:                                                 سایه ها هرگاه منبع نور ( خورشید ، چراغ قوه و... ) باشد ، سایه هم وجود دارد . سایه و منبع نور در دو جهت مخالف یک جسم قرار دارند .      </vt:lpstr>
      <vt:lpstr>هرچه جسم به منبع نور نزدیکتر باشد ، سایه بزرگتر می شود . </vt:lpstr>
      <vt:lpstr>  </vt:lpstr>
      <vt:lpstr> مشاهده میوه ها هر چه خداوند متعال خلق کرده است ، زیبا و سرشار از اسرار است . با توجه و مشاهده ی میوه های مختلف متوجه می شویم درون میوه ها با هم متفاوت است . بعضی هسته دارند ، برخی دانه دارند و برخی مانند گوجه فرنگی و خیار تخمه دارند . همه مواد خوراکی برای بدن انسان لازم است . </vt:lpstr>
      <vt:lpstr>زیر آب یا روی آب ؟ اجسام با توجه به وزن و جنس شان یا روی آب می مانند یا زیر آب خواهند رفت . با انجام یک آزمایش ساده همراه با نوآموز خود می توانیم توانایی حدس زدن ( فرضیه ) که آیا این جسمی که در دست اوست روی آب می ماند یا زیر آب می رود  را به او بدهیم . </vt:lpstr>
      <vt:lpstr>اهداف و پيامد های درس دوم علوم اول ابتدایی سلام، به من نگاه كن! در پايان اين درس انتظار می رود دانش آموزان بتوانند: 1- با به کارگيری حواس، اشياء، گياهان، جانوران، و محيط اطراف خود را با دقت مشاهده کرده و ويژگی های ظاهری(شکل، اندازه، جنس، رنگ، صدا، بو، مزه و نظاير آن) را بيان کنند. 2- با به کارگيری مجموعه حواس، اشياء، گياهان، جانوران و محيط اطراف خود را مشاهده کرده و ويژگی های آنها را با ذکرجزئيات بيان کنند. 3- با به کارگيری حواس و استفاده از ابزارهايی مانند ذره بين با مشارکت ساير دانش آموزان، اشياء،گياهان، جانوران و محيط اطراف خود را مشاهده نموده و علاوه بر ذکر جزئيات به برخی از ويژگی های پنهان آنها هم اشاره کنند.   </vt:lpstr>
      <vt:lpstr>اهداف کلی :   آشنایی دانش آموز با حواس پنجگانه و نقش آن در شناسایی محیط اطراف.    پرورش مهارت مشاهده ( خوب دیدن – خوب شنیدن – خوب بوییدن – خوب چشیدن – خوب لمس کردن )   پی بردن به اهمیت حواس در شناسایی محیط اطراف.  </vt:lpstr>
      <vt:lpstr>بینایی( چشم) </vt:lpstr>
      <vt:lpstr>شنوایی (گوش) </vt:lpstr>
      <vt:lpstr>بویایی ( بینی ) با بینی بوهای مختلف را تشخیص می دهیم. برخی بوها خوشایند و برخی ناخوشایند می باشند. </vt:lpstr>
      <vt:lpstr>  لامسه ( پوست )    </vt:lpstr>
      <vt:lpstr>       چشایی ( زبان ) </vt:lpstr>
      <vt:lpstr>فعالیت های عینی </vt:lpstr>
      <vt:lpstr>***</vt:lpstr>
      <vt:lpstr>پژوهش ( تحقیق ) دانش آموز ابتدا دانش آموزان را گروه بندی کرده و بعد هر گروه مسئول تحقیق در مورد یکی از حواس می باشند عزیزم به دلخواه خودت 3 میوه را انتخاب و با استفاده از همه حواس خود ، اطلاعات بدست آمده جدول را کامل کن. </vt:lpstr>
      <vt:lpstr>***</vt:lpstr>
      <vt:lpstr>دانستنی های معلّم </vt:lpstr>
      <vt:lpstr>***</vt:lpstr>
      <vt:lpstr>***                     درس سوم</vt:lpstr>
      <vt:lpstr>قسمت اول ( ورزش)  </vt:lpstr>
      <vt:lpstr>قسمت سوم   ( بهداشت جمعی)  - آشنایی دانش آموزان با نظافت کلاس ، مدرسه - آشنایی دانش آموزان با سطل زباله و ریختن زباله در آن - آشنایی دانش آموزان با نظافت خانه</vt:lpstr>
      <vt:lpstr>قسمت پنجم : راه سالم ماندن و پیشگیری از بیماری - آشنایی دانش آموزان با بیماری و علائم - مراجعه به پزشک هنگام بیماری - استراحت و استفاده به موقع از داروها - راه های پیشگیری از مبتلا شدن به بیماری - استفاده از غذاهای مقوی و آب میوه ها رعایت بهداشت در هنگام بیماری قسمت ششم : رعایت موارد ایمنی  - آشنایی با وسایل مکان های خطرناک در رعایت موارد ایمنی - آشنایی با خطر دویدن و احتمال آسیب و صدمه - آشنایی دانش آموزان با قوانین عبور و  مرور در خیابان  - آشنایی با نحوه درست نشستن - آشنایی با مراکز کمک رسانی ( هلال احمر – آتش نشانی – اورژانس)  </vt:lpstr>
      <vt:lpstr>قسمت هفتم : خواب و استراحت به موقع  - آشنایی دانش آموزان با زمان خواب   - آشنایی دانش آموزان با کارهایی که باید قبل از خواب انجام بدهد.   - آشنایی دانش آموزان با عادات درست خوابیدن.  - آشنایی دانش آموزان با فواید خواب و استراحت به موقع. </vt:lpstr>
      <vt:lpstr>دانستنی های معلّم - بدن انسان برای رشد حرکت و سلامتی به مواد غذایی گوناگون نیاز دارد این مواد غذایی در 4 گروه قرار می گیرد:  1-گروه لبنیات : شیر – کره – ماست – کشک – خامه / فایده : رشد استحکام استخوان و دندان  2-گروه غلات  : گندم – جو – برنج – نخود فایده : تولید انرژی در بدن  3-گروه پروتئین  :گوشت – تخم مرغ – ماهی فایده : رشد و نمو  4-گروه ویتامین  سبزی و میوه ها ( پرتقال ، کاهو، هویج و..... ) فایده : تولید انرژی لازم برای بدن  دسته بندی غذاها به 2 گروه مفید و غیر مفید  غذاهای حیوانی: به خوراکی هایی که از حیوانات بدست می آید. کره – تخم مرغ – عسل - گوشت  غذاهای گیاهی:به خوراکی هایی که از گیاهان  بدست می آید. نان  – برنج – سیب زمینی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Arianpc</dc:creator>
  <cp:lastModifiedBy>PALIZ</cp:lastModifiedBy>
  <cp:revision>54</cp:revision>
  <dcterms:created xsi:type="dcterms:W3CDTF">2019-11-27T17:47:12Z</dcterms:created>
  <dcterms:modified xsi:type="dcterms:W3CDTF">2020-04-18T19:19:59Z</dcterms:modified>
</cp:coreProperties>
</file>