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97" r:id="rId2"/>
    <p:sldId id="256" r:id="rId3"/>
    <p:sldId id="301" r:id="rId4"/>
    <p:sldId id="302" r:id="rId5"/>
    <p:sldId id="300" r:id="rId6"/>
    <p:sldId id="305" r:id="rId7"/>
    <p:sldId id="304" r:id="rId8"/>
    <p:sldId id="306" r:id="rId9"/>
    <p:sldId id="307" r:id="rId10"/>
    <p:sldId id="308" r:id="rId11"/>
    <p:sldId id="309" r:id="rId12"/>
    <p:sldId id="313" r:id="rId13"/>
    <p:sldId id="314" r:id="rId14"/>
    <p:sldId id="315" r:id="rId15"/>
    <p:sldId id="316" r:id="rId16"/>
    <p:sldId id="318" r:id="rId17"/>
    <p:sldId id="317" r:id="rId18"/>
    <p:sldId id="321" r:id="rId19"/>
    <p:sldId id="324" r:id="rId20"/>
    <p:sldId id="326" r:id="rId21"/>
    <p:sldId id="327" r:id="rId22"/>
    <p:sldId id="328" r:id="rId23"/>
    <p:sldId id="283" r:id="rId24"/>
    <p:sldId id="257" r:id="rId25"/>
    <p:sldId id="330" r:id="rId26"/>
    <p:sldId id="331" r:id="rId27"/>
    <p:sldId id="276" r:id="rId28"/>
    <p:sldId id="279" r:id="rId29"/>
    <p:sldId id="332" r:id="rId30"/>
    <p:sldId id="288" r:id="rId31"/>
    <p:sldId id="286" r:id="rId32"/>
    <p:sldId id="280" r:id="rId33"/>
    <p:sldId id="287" r:id="rId34"/>
    <p:sldId id="333" r:id="rId35"/>
    <p:sldId id="289" r:id="rId36"/>
    <p:sldId id="278" r:id="rId37"/>
    <p:sldId id="334" r:id="rId38"/>
    <p:sldId id="338" r:id="rId39"/>
    <p:sldId id="273" r:id="rId40"/>
    <p:sldId id="335" r:id="rId41"/>
    <p:sldId id="281" r:id="rId42"/>
    <p:sldId id="290" r:id="rId43"/>
    <p:sldId id="271" r:id="rId44"/>
    <p:sldId id="292" r:id="rId45"/>
    <p:sldId id="336" r:id="rId46"/>
    <p:sldId id="291" r:id="rId47"/>
    <p:sldId id="337" r:id="rId48"/>
    <p:sldId id="295" r:id="rId49"/>
    <p:sldId id="293" r:id="rId50"/>
    <p:sldId id="294" r:id="rId51"/>
    <p:sldId id="258" r:id="rId52"/>
    <p:sldId id="267" r:id="rId53"/>
    <p:sldId id="274" r:id="rId54"/>
    <p:sldId id="296" r:id="rId55"/>
    <p:sldId id="270" r:id="rId56"/>
    <p:sldId id="339"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864" y="-102"/>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3D18EE-64FE-4588-BC83-15467CD5C7A5}" type="doc">
      <dgm:prSet loTypeId="urn:diagrams.loki3.com/VaryingWidthList" loCatId="list" qsTypeId="urn:microsoft.com/office/officeart/2005/8/quickstyle/simple1" qsCatId="simple" csTypeId="urn:microsoft.com/office/officeart/2005/8/colors/accent1_2" csCatId="accent1" phldr="1"/>
      <dgm:spPr/>
    </dgm:pt>
    <dgm:pt modelId="{C8D0A6FF-877F-4A21-9EB9-3F4A3CEBF6C3}">
      <dgm:prSet phldrT="[Text]" custT="1"/>
      <dgm:spPr/>
      <dgm:t>
        <a:bodyPr/>
        <a:lstStyle/>
        <a:p>
          <a:pPr rtl="1"/>
          <a:r>
            <a:rPr lang="en-US" sz="2800" dirty="0"/>
            <a:t>The Executive</a:t>
          </a:r>
          <a:endParaRPr lang="fa-IR" sz="2800" dirty="0"/>
        </a:p>
      </dgm:t>
    </dgm:pt>
    <dgm:pt modelId="{DC6F4ED0-4A7C-45B0-8CFA-142E735E3038}" type="parTrans" cxnId="{390AE20C-4AFD-402C-9CBB-1F99A6B8ED2E}">
      <dgm:prSet/>
      <dgm:spPr/>
      <dgm:t>
        <a:bodyPr/>
        <a:lstStyle/>
        <a:p>
          <a:pPr rtl="1"/>
          <a:endParaRPr lang="fa-IR"/>
        </a:p>
      </dgm:t>
    </dgm:pt>
    <dgm:pt modelId="{3EB29EF2-08C8-4269-8A26-F3546124A4C2}" type="sibTrans" cxnId="{390AE20C-4AFD-402C-9CBB-1F99A6B8ED2E}">
      <dgm:prSet/>
      <dgm:spPr/>
      <dgm:t>
        <a:bodyPr/>
        <a:lstStyle/>
        <a:p>
          <a:pPr rtl="1"/>
          <a:endParaRPr lang="fa-IR"/>
        </a:p>
      </dgm:t>
    </dgm:pt>
    <dgm:pt modelId="{A87E6CAB-024B-43EF-ACC4-C33B7E02FE3B}">
      <dgm:prSet phldrT="[Text]" custT="1"/>
      <dgm:spPr/>
      <dgm:t>
        <a:bodyPr/>
        <a:lstStyle/>
        <a:p>
          <a:pPr rtl="1"/>
          <a:r>
            <a:rPr lang="en-US" sz="3600" dirty="0"/>
            <a:t>The Facilitator</a:t>
          </a:r>
          <a:endParaRPr lang="fa-IR" sz="3600" dirty="0"/>
        </a:p>
      </dgm:t>
    </dgm:pt>
    <dgm:pt modelId="{357BD26C-9566-4940-92EF-514FFBA071AE}" type="parTrans" cxnId="{40D5CC9E-EDFB-46BA-863F-C9720392276E}">
      <dgm:prSet/>
      <dgm:spPr/>
      <dgm:t>
        <a:bodyPr/>
        <a:lstStyle/>
        <a:p>
          <a:pPr rtl="1"/>
          <a:endParaRPr lang="fa-IR"/>
        </a:p>
      </dgm:t>
    </dgm:pt>
    <dgm:pt modelId="{CB86C6C8-1E7B-468E-AAB1-3EE886D38C80}" type="sibTrans" cxnId="{40D5CC9E-EDFB-46BA-863F-C9720392276E}">
      <dgm:prSet/>
      <dgm:spPr/>
      <dgm:t>
        <a:bodyPr/>
        <a:lstStyle/>
        <a:p>
          <a:pPr rtl="1"/>
          <a:endParaRPr lang="fa-IR"/>
        </a:p>
      </dgm:t>
    </dgm:pt>
    <dgm:pt modelId="{772A2744-1C30-486D-815F-1E32EA46F6AA}">
      <dgm:prSet phldrT="[Text]" custT="1"/>
      <dgm:spPr/>
      <dgm:t>
        <a:bodyPr/>
        <a:lstStyle/>
        <a:p>
          <a:pPr rtl="1"/>
          <a:r>
            <a:rPr lang="en-US" sz="4000" dirty="0"/>
            <a:t>The Liberationist</a:t>
          </a:r>
          <a:endParaRPr lang="fa-IR" sz="4000" dirty="0"/>
        </a:p>
      </dgm:t>
    </dgm:pt>
    <dgm:pt modelId="{90DCC4B4-92BA-468B-B1C5-FF15558F8CC9}" type="parTrans" cxnId="{9B7DE4F6-B261-4627-932E-CFB1698DE8E0}">
      <dgm:prSet/>
      <dgm:spPr/>
      <dgm:t>
        <a:bodyPr/>
        <a:lstStyle/>
        <a:p>
          <a:pPr rtl="1"/>
          <a:endParaRPr lang="fa-IR"/>
        </a:p>
      </dgm:t>
    </dgm:pt>
    <dgm:pt modelId="{2A298DC5-8386-437D-AD82-622510D70ABF}" type="sibTrans" cxnId="{9B7DE4F6-B261-4627-932E-CFB1698DE8E0}">
      <dgm:prSet/>
      <dgm:spPr/>
      <dgm:t>
        <a:bodyPr/>
        <a:lstStyle/>
        <a:p>
          <a:pPr rtl="1"/>
          <a:endParaRPr lang="fa-IR"/>
        </a:p>
      </dgm:t>
    </dgm:pt>
    <dgm:pt modelId="{691D0B75-834D-4DAE-B805-15CCD67DA5C0}" type="pres">
      <dgm:prSet presAssocID="{443D18EE-64FE-4588-BC83-15467CD5C7A5}" presName="Name0" presStyleCnt="0">
        <dgm:presLayoutVars>
          <dgm:resizeHandles/>
        </dgm:presLayoutVars>
      </dgm:prSet>
      <dgm:spPr/>
    </dgm:pt>
    <dgm:pt modelId="{3562B04C-BD8C-49CF-8E7F-61D5BBCE2C67}" type="pres">
      <dgm:prSet presAssocID="{C8D0A6FF-877F-4A21-9EB9-3F4A3CEBF6C3}" presName="text" presStyleLbl="node1" presStyleIdx="0" presStyleCnt="3" custLinFactNeighborX="-4974">
        <dgm:presLayoutVars>
          <dgm:bulletEnabled val="1"/>
        </dgm:presLayoutVars>
      </dgm:prSet>
      <dgm:spPr/>
      <dgm:t>
        <a:bodyPr/>
        <a:lstStyle/>
        <a:p>
          <a:endParaRPr lang="en-US"/>
        </a:p>
      </dgm:t>
    </dgm:pt>
    <dgm:pt modelId="{07D92251-5BB8-439F-BFCE-B81636EF1940}" type="pres">
      <dgm:prSet presAssocID="{3EB29EF2-08C8-4269-8A26-F3546124A4C2}" presName="space" presStyleCnt="0"/>
      <dgm:spPr/>
    </dgm:pt>
    <dgm:pt modelId="{DD2E7061-1A73-4C95-97DA-9817135EA792}" type="pres">
      <dgm:prSet presAssocID="{A87E6CAB-024B-43EF-ACC4-C33B7E02FE3B}" presName="text" presStyleLbl="node1" presStyleIdx="1" presStyleCnt="3" custLinFactNeighborX="-1363" custLinFactNeighborY="-12271">
        <dgm:presLayoutVars>
          <dgm:bulletEnabled val="1"/>
        </dgm:presLayoutVars>
      </dgm:prSet>
      <dgm:spPr/>
      <dgm:t>
        <a:bodyPr/>
        <a:lstStyle/>
        <a:p>
          <a:endParaRPr lang="en-US"/>
        </a:p>
      </dgm:t>
    </dgm:pt>
    <dgm:pt modelId="{F77D1EDA-561D-422E-9C3C-CF9265D9DFE2}" type="pres">
      <dgm:prSet presAssocID="{CB86C6C8-1E7B-468E-AAB1-3EE886D38C80}" presName="space" presStyleCnt="0"/>
      <dgm:spPr/>
    </dgm:pt>
    <dgm:pt modelId="{27D134B9-8151-4A15-9160-75A93D4FEDD3}" type="pres">
      <dgm:prSet presAssocID="{772A2744-1C30-486D-815F-1E32EA46F6AA}" presName="text" presStyleLbl="node1" presStyleIdx="2" presStyleCnt="3" custScaleX="100679" custScaleY="102228" custLinFactNeighborX="-300" custLinFactNeighborY="-7832">
        <dgm:presLayoutVars>
          <dgm:bulletEnabled val="1"/>
        </dgm:presLayoutVars>
      </dgm:prSet>
      <dgm:spPr/>
      <dgm:t>
        <a:bodyPr/>
        <a:lstStyle/>
        <a:p>
          <a:endParaRPr lang="en-US"/>
        </a:p>
      </dgm:t>
    </dgm:pt>
  </dgm:ptLst>
  <dgm:cxnLst>
    <dgm:cxn modelId="{8245180B-3D4C-4364-BDBF-C7D62A882832}" type="presOf" srcId="{443D18EE-64FE-4588-BC83-15467CD5C7A5}" destId="{691D0B75-834D-4DAE-B805-15CCD67DA5C0}" srcOrd="0" destOrd="0" presId="urn:diagrams.loki3.com/VaryingWidthList"/>
    <dgm:cxn modelId="{9B7DE4F6-B261-4627-932E-CFB1698DE8E0}" srcId="{443D18EE-64FE-4588-BC83-15467CD5C7A5}" destId="{772A2744-1C30-486D-815F-1E32EA46F6AA}" srcOrd="2" destOrd="0" parTransId="{90DCC4B4-92BA-468B-B1C5-FF15558F8CC9}" sibTransId="{2A298DC5-8386-437D-AD82-622510D70ABF}"/>
    <dgm:cxn modelId="{5D325233-DCE5-4A90-849D-5A43A628DBB1}" type="presOf" srcId="{A87E6CAB-024B-43EF-ACC4-C33B7E02FE3B}" destId="{DD2E7061-1A73-4C95-97DA-9817135EA792}" srcOrd="0" destOrd="0" presId="urn:diagrams.loki3.com/VaryingWidthList"/>
    <dgm:cxn modelId="{7FA030CC-60AC-46FF-9789-253DF218CFC1}" type="presOf" srcId="{772A2744-1C30-486D-815F-1E32EA46F6AA}" destId="{27D134B9-8151-4A15-9160-75A93D4FEDD3}" srcOrd="0" destOrd="0" presId="urn:diagrams.loki3.com/VaryingWidthList"/>
    <dgm:cxn modelId="{390AE20C-4AFD-402C-9CBB-1F99A6B8ED2E}" srcId="{443D18EE-64FE-4588-BC83-15467CD5C7A5}" destId="{C8D0A6FF-877F-4A21-9EB9-3F4A3CEBF6C3}" srcOrd="0" destOrd="0" parTransId="{DC6F4ED0-4A7C-45B0-8CFA-142E735E3038}" sibTransId="{3EB29EF2-08C8-4269-8A26-F3546124A4C2}"/>
    <dgm:cxn modelId="{40D5CC9E-EDFB-46BA-863F-C9720392276E}" srcId="{443D18EE-64FE-4588-BC83-15467CD5C7A5}" destId="{A87E6CAB-024B-43EF-ACC4-C33B7E02FE3B}" srcOrd="1" destOrd="0" parTransId="{357BD26C-9566-4940-92EF-514FFBA071AE}" sibTransId="{CB86C6C8-1E7B-468E-AAB1-3EE886D38C80}"/>
    <dgm:cxn modelId="{20BF8324-D939-49C7-AE68-F15AC204D29A}" type="presOf" srcId="{C8D0A6FF-877F-4A21-9EB9-3F4A3CEBF6C3}" destId="{3562B04C-BD8C-49CF-8E7F-61D5BBCE2C67}" srcOrd="0" destOrd="0" presId="urn:diagrams.loki3.com/VaryingWidthList"/>
    <dgm:cxn modelId="{BEDD7C8B-ED4B-4468-84B5-40B559F327F8}" type="presParOf" srcId="{691D0B75-834D-4DAE-B805-15CCD67DA5C0}" destId="{3562B04C-BD8C-49CF-8E7F-61D5BBCE2C67}" srcOrd="0" destOrd="0" presId="urn:diagrams.loki3.com/VaryingWidthList"/>
    <dgm:cxn modelId="{0CD93C34-CCE8-410F-B2DD-B9F89BFB80D0}" type="presParOf" srcId="{691D0B75-834D-4DAE-B805-15CCD67DA5C0}" destId="{07D92251-5BB8-439F-BFCE-B81636EF1940}" srcOrd="1" destOrd="0" presId="urn:diagrams.loki3.com/VaryingWidthList"/>
    <dgm:cxn modelId="{152AEBE4-BFF0-494B-BB6E-FDAE16D6AFA6}" type="presParOf" srcId="{691D0B75-834D-4DAE-B805-15CCD67DA5C0}" destId="{DD2E7061-1A73-4C95-97DA-9817135EA792}" srcOrd="2" destOrd="0" presId="urn:diagrams.loki3.com/VaryingWidthList"/>
    <dgm:cxn modelId="{1B9D86BD-03FD-45ED-AE4C-3A73698EE151}" type="presParOf" srcId="{691D0B75-834D-4DAE-B805-15CCD67DA5C0}" destId="{F77D1EDA-561D-422E-9C3C-CF9265D9DFE2}" srcOrd="3" destOrd="0" presId="urn:diagrams.loki3.com/VaryingWidthList"/>
    <dgm:cxn modelId="{8EB73DE8-86BA-4C9D-900A-14167EB54BCB}" type="presParOf" srcId="{691D0B75-834D-4DAE-B805-15CCD67DA5C0}" destId="{27D134B9-8151-4A15-9160-75A93D4FEDD3}" srcOrd="4" destOrd="0" presId="urn:diagrams.loki3.com/VaryingWidthList"/>
  </dgm:cxnLst>
  <dgm:bg/>
  <dgm:whole/>
</dgm:dataModel>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1BF509-9288-4C7C-90F5-129727C084C6}" type="datetimeFigureOut">
              <a:rPr lang="en-US" smtClean="0"/>
              <a:pPr/>
              <a:t>3/17/2020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A5C6D0-9869-45FD-80D7-C85AD873B30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9F460F-2787-4510-A7C7-3D2805BC612A}" type="slidenum">
              <a:rPr lang="en-US" smtClean="0"/>
              <a:pPr/>
              <a:t>25</a:t>
            </a:fld>
            <a:endParaRPr lang="en-US"/>
          </a:p>
        </p:txBody>
      </p:sp>
    </p:spTree>
    <p:extLst>
      <p:ext uri="{BB962C8B-B14F-4D97-AF65-F5344CB8AC3E}">
        <p14:creationId xmlns="" xmlns:p14="http://schemas.microsoft.com/office/powerpoint/2010/main" val="249519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9F460F-2787-4510-A7C7-3D2805BC612A}" type="slidenum">
              <a:rPr lang="en-US" smtClean="0"/>
              <a:pPr/>
              <a:t>26</a:t>
            </a:fld>
            <a:endParaRPr lang="en-US"/>
          </a:p>
        </p:txBody>
      </p:sp>
    </p:spTree>
    <p:extLst>
      <p:ext uri="{BB962C8B-B14F-4D97-AF65-F5344CB8AC3E}">
        <p14:creationId xmlns="" xmlns:p14="http://schemas.microsoft.com/office/powerpoint/2010/main" val="807355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9F460F-2787-4510-A7C7-3D2805BC612A}" type="slidenum">
              <a:rPr lang="en-US" smtClean="0"/>
              <a:pPr/>
              <a:t>29</a:t>
            </a:fld>
            <a:endParaRPr lang="en-US"/>
          </a:p>
        </p:txBody>
      </p:sp>
    </p:spTree>
    <p:extLst>
      <p:ext uri="{BB962C8B-B14F-4D97-AF65-F5344CB8AC3E}">
        <p14:creationId xmlns="" xmlns:p14="http://schemas.microsoft.com/office/powerpoint/2010/main" val="90903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9F460F-2787-4510-A7C7-3D2805BC612A}" type="slidenum">
              <a:rPr lang="en-US" smtClean="0"/>
              <a:pPr/>
              <a:t>34</a:t>
            </a:fld>
            <a:endParaRPr lang="en-US"/>
          </a:p>
        </p:txBody>
      </p:sp>
    </p:spTree>
    <p:extLst>
      <p:ext uri="{BB962C8B-B14F-4D97-AF65-F5344CB8AC3E}">
        <p14:creationId xmlns="" xmlns:p14="http://schemas.microsoft.com/office/powerpoint/2010/main" val="103662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9F460F-2787-4510-A7C7-3D2805BC612A}" type="slidenum">
              <a:rPr lang="en-US" smtClean="0"/>
              <a:pPr/>
              <a:t>37</a:t>
            </a:fld>
            <a:endParaRPr lang="en-US"/>
          </a:p>
        </p:txBody>
      </p:sp>
    </p:spTree>
    <p:extLst>
      <p:ext uri="{BB962C8B-B14F-4D97-AF65-F5344CB8AC3E}">
        <p14:creationId xmlns="" xmlns:p14="http://schemas.microsoft.com/office/powerpoint/2010/main" val="344193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9F460F-2787-4510-A7C7-3D2805BC612A}" type="slidenum">
              <a:rPr lang="en-US" smtClean="0"/>
              <a:pPr/>
              <a:t>40</a:t>
            </a:fld>
            <a:endParaRPr lang="en-US"/>
          </a:p>
        </p:txBody>
      </p:sp>
    </p:spTree>
    <p:extLst>
      <p:ext uri="{BB962C8B-B14F-4D97-AF65-F5344CB8AC3E}">
        <p14:creationId xmlns="" xmlns:p14="http://schemas.microsoft.com/office/powerpoint/2010/main" val="2394919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9F460F-2787-4510-A7C7-3D2805BC612A}" type="slidenum">
              <a:rPr lang="en-US" smtClean="0"/>
              <a:pPr/>
              <a:t>45</a:t>
            </a:fld>
            <a:endParaRPr lang="en-US"/>
          </a:p>
        </p:txBody>
      </p:sp>
    </p:spTree>
    <p:extLst>
      <p:ext uri="{BB962C8B-B14F-4D97-AF65-F5344CB8AC3E}">
        <p14:creationId xmlns="" xmlns:p14="http://schemas.microsoft.com/office/powerpoint/2010/main" val="2703334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9F460F-2787-4510-A7C7-3D2805BC612A}" type="slidenum">
              <a:rPr lang="en-US" smtClean="0"/>
              <a:pPr/>
              <a:t>47</a:t>
            </a:fld>
            <a:endParaRPr lang="en-US"/>
          </a:p>
        </p:txBody>
      </p:sp>
    </p:spTree>
    <p:extLst>
      <p:ext uri="{BB962C8B-B14F-4D97-AF65-F5344CB8AC3E}">
        <p14:creationId xmlns="" xmlns:p14="http://schemas.microsoft.com/office/powerpoint/2010/main" val="3261695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268D81-8D4A-8946-ADA4-BB455889EC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FD7F3CBE-445D-8F47-A9F7-F845AD7A26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472A8F3-39AB-AA44-91A0-1B38C2543DBC}"/>
              </a:ext>
            </a:extLst>
          </p:cNvPr>
          <p:cNvSpPr>
            <a:spLocks noGrp="1"/>
          </p:cNvSpPr>
          <p:nvPr>
            <p:ph type="dt" sz="half" idx="10"/>
          </p:nvPr>
        </p:nvSpPr>
        <p:spPr/>
        <p:txBody>
          <a:bodyPr/>
          <a:lstStyle/>
          <a:p>
            <a:fld id="{AFD6AAB4-F126-0245-8292-88B42DA4C235}" type="datetimeFigureOut">
              <a:rPr lang="en-US" smtClean="0"/>
              <a:pPr/>
              <a:t>3/17/2020</a:t>
            </a:fld>
            <a:endParaRPr lang="en-US"/>
          </a:p>
        </p:txBody>
      </p:sp>
      <p:sp>
        <p:nvSpPr>
          <p:cNvPr id="5" name="Footer Placeholder 4">
            <a:extLst>
              <a:ext uri="{FF2B5EF4-FFF2-40B4-BE49-F238E27FC236}">
                <a16:creationId xmlns="" xmlns:a16="http://schemas.microsoft.com/office/drawing/2014/main" id="{6B3FDB49-F8D9-6F4F-9E58-75033239A8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CF8754F-A3BD-5E46-9F47-D559C6394218}"/>
              </a:ext>
            </a:extLst>
          </p:cNvPr>
          <p:cNvSpPr>
            <a:spLocks noGrp="1"/>
          </p:cNvSpPr>
          <p:nvPr>
            <p:ph type="sldNum" sz="quarter" idx="12"/>
          </p:nvPr>
        </p:nvSpPr>
        <p:spPr/>
        <p:txBody>
          <a:bodyPr/>
          <a:lstStyle/>
          <a:p>
            <a:fld id="{B60A9FE8-FC43-9344-97D4-7577EA873A5F}" type="slidenum">
              <a:rPr lang="en-US" smtClean="0"/>
              <a:pPr/>
              <a:t>‹#›</a:t>
            </a:fld>
            <a:endParaRPr lang="en-US"/>
          </a:p>
        </p:txBody>
      </p:sp>
    </p:spTree>
    <p:extLst>
      <p:ext uri="{BB962C8B-B14F-4D97-AF65-F5344CB8AC3E}">
        <p14:creationId xmlns="" xmlns:p14="http://schemas.microsoft.com/office/powerpoint/2010/main" val="3564983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26389B-27FA-DB4C-96D8-10CC68264F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89A4718-9AEC-DB46-8EF4-E6CA4DE963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CDB856A-41E4-6345-AB65-A23FDEE3B407}"/>
              </a:ext>
            </a:extLst>
          </p:cNvPr>
          <p:cNvSpPr>
            <a:spLocks noGrp="1"/>
          </p:cNvSpPr>
          <p:nvPr>
            <p:ph type="dt" sz="half" idx="10"/>
          </p:nvPr>
        </p:nvSpPr>
        <p:spPr/>
        <p:txBody>
          <a:bodyPr/>
          <a:lstStyle/>
          <a:p>
            <a:fld id="{AFD6AAB4-F126-0245-8292-88B42DA4C235}" type="datetimeFigureOut">
              <a:rPr lang="en-US" smtClean="0"/>
              <a:pPr/>
              <a:t>3/17/2020</a:t>
            </a:fld>
            <a:endParaRPr lang="en-US"/>
          </a:p>
        </p:txBody>
      </p:sp>
      <p:sp>
        <p:nvSpPr>
          <p:cNvPr id="5" name="Footer Placeholder 4">
            <a:extLst>
              <a:ext uri="{FF2B5EF4-FFF2-40B4-BE49-F238E27FC236}">
                <a16:creationId xmlns="" xmlns:a16="http://schemas.microsoft.com/office/drawing/2014/main" id="{D7B5DF70-8A51-6745-ADAE-79DA967EB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AC65069-EC0B-1C4A-AD71-BFB11C41F66A}"/>
              </a:ext>
            </a:extLst>
          </p:cNvPr>
          <p:cNvSpPr>
            <a:spLocks noGrp="1"/>
          </p:cNvSpPr>
          <p:nvPr>
            <p:ph type="sldNum" sz="quarter" idx="12"/>
          </p:nvPr>
        </p:nvSpPr>
        <p:spPr/>
        <p:txBody>
          <a:bodyPr/>
          <a:lstStyle/>
          <a:p>
            <a:fld id="{B60A9FE8-FC43-9344-97D4-7577EA873A5F}" type="slidenum">
              <a:rPr lang="en-US" smtClean="0"/>
              <a:pPr/>
              <a:t>‹#›</a:t>
            </a:fld>
            <a:endParaRPr lang="en-US"/>
          </a:p>
        </p:txBody>
      </p:sp>
    </p:spTree>
    <p:extLst>
      <p:ext uri="{BB962C8B-B14F-4D97-AF65-F5344CB8AC3E}">
        <p14:creationId xmlns="" xmlns:p14="http://schemas.microsoft.com/office/powerpoint/2010/main" val="545512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1E93C04-2243-8243-8B53-ADB6A08172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CBCB283-D202-0D4D-80F3-B73A47364AC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60DD5B9-D84E-C846-9444-3E86F6694412}"/>
              </a:ext>
            </a:extLst>
          </p:cNvPr>
          <p:cNvSpPr>
            <a:spLocks noGrp="1"/>
          </p:cNvSpPr>
          <p:nvPr>
            <p:ph type="dt" sz="half" idx="10"/>
          </p:nvPr>
        </p:nvSpPr>
        <p:spPr/>
        <p:txBody>
          <a:bodyPr/>
          <a:lstStyle/>
          <a:p>
            <a:fld id="{AFD6AAB4-F126-0245-8292-88B42DA4C235}" type="datetimeFigureOut">
              <a:rPr lang="en-US" smtClean="0"/>
              <a:pPr/>
              <a:t>3/17/2020</a:t>
            </a:fld>
            <a:endParaRPr lang="en-US"/>
          </a:p>
        </p:txBody>
      </p:sp>
      <p:sp>
        <p:nvSpPr>
          <p:cNvPr id="5" name="Footer Placeholder 4">
            <a:extLst>
              <a:ext uri="{FF2B5EF4-FFF2-40B4-BE49-F238E27FC236}">
                <a16:creationId xmlns="" xmlns:a16="http://schemas.microsoft.com/office/drawing/2014/main" id="{5856D625-2FF7-6F42-955E-2AF8A0481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857B867-078A-C24E-B9B0-89BDDB2B3E55}"/>
              </a:ext>
            </a:extLst>
          </p:cNvPr>
          <p:cNvSpPr>
            <a:spLocks noGrp="1"/>
          </p:cNvSpPr>
          <p:nvPr>
            <p:ph type="sldNum" sz="quarter" idx="12"/>
          </p:nvPr>
        </p:nvSpPr>
        <p:spPr/>
        <p:txBody>
          <a:bodyPr/>
          <a:lstStyle/>
          <a:p>
            <a:fld id="{B60A9FE8-FC43-9344-97D4-7577EA873A5F}" type="slidenum">
              <a:rPr lang="en-US" smtClean="0"/>
              <a:pPr/>
              <a:t>‹#›</a:t>
            </a:fld>
            <a:endParaRPr lang="en-US"/>
          </a:p>
        </p:txBody>
      </p:sp>
    </p:spTree>
    <p:extLst>
      <p:ext uri="{BB962C8B-B14F-4D97-AF65-F5344CB8AC3E}">
        <p14:creationId xmlns="" xmlns:p14="http://schemas.microsoft.com/office/powerpoint/2010/main" val="128317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3634EA-BB46-6541-9E61-73DCE9E932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F3A57AE-A1AC-8A48-8C52-4274B042BD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1FC3A53-D899-E340-847C-A4D687FC848F}"/>
              </a:ext>
            </a:extLst>
          </p:cNvPr>
          <p:cNvSpPr>
            <a:spLocks noGrp="1"/>
          </p:cNvSpPr>
          <p:nvPr>
            <p:ph type="dt" sz="half" idx="10"/>
          </p:nvPr>
        </p:nvSpPr>
        <p:spPr/>
        <p:txBody>
          <a:bodyPr/>
          <a:lstStyle/>
          <a:p>
            <a:fld id="{AFD6AAB4-F126-0245-8292-88B42DA4C235}" type="datetimeFigureOut">
              <a:rPr lang="en-US" smtClean="0"/>
              <a:pPr/>
              <a:t>3/17/2020</a:t>
            </a:fld>
            <a:endParaRPr lang="en-US"/>
          </a:p>
        </p:txBody>
      </p:sp>
      <p:sp>
        <p:nvSpPr>
          <p:cNvPr id="5" name="Footer Placeholder 4">
            <a:extLst>
              <a:ext uri="{FF2B5EF4-FFF2-40B4-BE49-F238E27FC236}">
                <a16:creationId xmlns="" xmlns:a16="http://schemas.microsoft.com/office/drawing/2014/main" id="{5CE3076E-EFD7-6049-B377-CF860D23D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8C61707-199E-ED4C-9D4A-BA768E226CE8}"/>
              </a:ext>
            </a:extLst>
          </p:cNvPr>
          <p:cNvSpPr>
            <a:spLocks noGrp="1"/>
          </p:cNvSpPr>
          <p:nvPr>
            <p:ph type="sldNum" sz="quarter" idx="12"/>
          </p:nvPr>
        </p:nvSpPr>
        <p:spPr/>
        <p:txBody>
          <a:bodyPr/>
          <a:lstStyle/>
          <a:p>
            <a:fld id="{B60A9FE8-FC43-9344-97D4-7577EA873A5F}" type="slidenum">
              <a:rPr lang="en-US" smtClean="0"/>
              <a:pPr/>
              <a:t>‹#›</a:t>
            </a:fld>
            <a:endParaRPr lang="en-US"/>
          </a:p>
        </p:txBody>
      </p:sp>
    </p:spTree>
    <p:extLst>
      <p:ext uri="{BB962C8B-B14F-4D97-AF65-F5344CB8AC3E}">
        <p14:creationId xmlns="" xmlns:p14="http://schemas.microsoft.com/office/powerpoint/2010/main" val="158817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349924-1565-D24E-9B11-61E7B14BD5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87F89D0-894E-8044-B0BF-C1D2346DD7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1C05975B-3A1E-DA40-A477-D1E60131A4D7}"/>
              </a:ext>
            </a:extLst>
          </p:cNvPr>
          <p:cNvSpPr>
            <a:spLocks noGrp="1"/>
          </p:cNvSpPr>
          <p:nvPr>
            <p:ph type="dt" sz="half" idx="10"/>
          </p:nvPr>
        </p:nvSpPr>
        <p:spPr/>
        <p:txBody>
          <a:bodyPr/>
          <a:lstStyle/>
          <a:p>
            <a:fld id="{AFD6AAB4-F126-0245-8292-88B42DA4C235}" type="datetimeFigureOut">
              <a:rPr lang="en-US" smtClean="0"/>
              <a:pPr/>
              <a:t>3/17/2020</a:t>
            </a:fld>
            <a:endParaRPr lang="en-US"/>
          </a:p>
        </p:txBody>
      </p:sp>
      <p:sp>
        <p:nvSpPr>
          <p:cNvPr id="5" name="Footer Placeholder 4">
            <a:extLst>
              <a:ext uri="{FF2B5EF4-FFF2-40B4-BE49-F238E27FC236}">
                <a16:creationId xmlns="" xmlns:a16="http://schemas.microsoft.com/office/drawing/2014/main" id="{4DB42F22-AA7C-4D4D-A67C-13B6CF094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759E7AE-EC1E-A749-A7B8-573E2AC7A177}"/>
              </a:ext>
            </a:extLst>
          </p:cNvPr>
          <p:cNvSpPr>
            <a:spLocks noGrp="1"/>
          </p:cNvSpPr>
          <p:nvPr>
            <p:ph type="sldNum" sz="quarter" idx="12"/>
          </p:nvPr>
        </p:nvSpPr>
        <p:spPr/>
        <p:txBody>
          <a:bodyPr/>
          <a:lstStyle/>
          <a:p>
            <a:fld id="{B60A9FE8-FC43-9344-97D4-7577EA873A5F}" type="slidenum">
              <a:rPr lang="en-US" smtClean="0"/>
              <a:pPr/>
              <a:t>‹#›</a:t>
            </a:fld>
            <a:endParaRPr lang="en-US"/>
          </a:p>
        </p:txBody>
      </p:sp>
    </p:spTree>
    <p:extLst>
      <p:ext uri="{BB962C8B-B14F-4D97-AF65-F5344CB8AC3E}">
        <p14:creationId xmlns="" xmlns:p14="http://schemas.microsoft.com/office/powerpoint/2010/main" val="3722580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FCE006-58A0-574D-AFF4-97FEB6479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638FD9C-5C81-C246-826D-7ED48C8EEC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D304677-32AC-214E-B5B8-9679C595F48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65C1218-510F-5B42-9CB7-DC9FADF75F67}"/>
              </a:ext>
            </a:extLst>
          </p:cNvPr>
          <p:cNvSpPr>
            <a:spLocks noGrp="1"/>
          </p:cNvSpPr>
          <p:nvPr>
            <p:ph type="dt" sz="half" idx="10"/>
          </p:nvPr>
        </p:nvSpPr>
        <p:spPr/>
        <p:txBody>
          <a:bodyPr/>
          <a:lstStyle/>
          <a:p>
            <a:fld id="{AFD6AAB4-F126-0245-8292-88B42DA4C235}" type="datetimeFigureOut">
              <a:rPr lang="en-US" smtClean="0"/>
              <a:pPr/>
              <a:t>3/17/2020</a:t>
            </a:fld>
            <a:endParaRPr lang="en-US"/>
          </a:p>
        </p:txBody>
      </p:sp>
      <p:sp>
        <p:nvSpPr>
          <p:cNvPr id="6" name="Footer Placeholder 5">
            <a:extLst>
              <a:ext uri="{FF2B5EF4-FFF2-40B4-BE49-F238E27FC236}">
                <a16:creationId xmlns="" xmlns:a16="http://schemas.microsoft.com/office/drawing/2014/main" id="{D7E05F33-B64B-954A-BFBF-E61D01FFEB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55E3A8D-2B1C-4E47-A205-F1EF376F65FB}"/>
              </a:ext>
            </a:extLst>
          </p:cNvPr>
          <p:cNvSpPr>
            <a:spLocks noGrp="1"/>
          </p:cNvSpPr>
          <p:nvPr>
            <p:ph type="sldNum" sz="quarter" idx="12"/>
          </p:nvPr>
        </p:nvSpPr>
        <p:spPr/>
        <p:txBody>
          <a:bodyPr/>
          <a:lstStyle/>
          <a:p>
            <a:fld id="{B60A9FE8-FC43-9344-97D4-7577EA873A5F}" type="slidenum">
              <a:rPr lang="en-US" smtClean="0"/>
              <a:pPr/>
              <a:t>‹#›</a:t>
            </a:fld>
            <a:endParaRPr lang="en-US"/>
          </a:p>
        </p:txBody>
      </p:sp>
    </p:spTree>
    <p:extLst>
      <p:ext uri="{BB962C8B-B14F-4D97-AF65-F5344CB8AC3E}">
        <p14:creationId xmlns="" xmlns:p14="http://schemas.microsoft.com/office/powerpoint/2010/main" val="24345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E99878-9107-294A-8A94-BD53CC2875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BB0AADB-AAB3-B940-AEDE-1D7FEBCF53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0D92E91B-FB26-1A41-8910-68A50606962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C6435ACF-F286-A34E-BA93-92FC232241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62C91BF6-8A37-6748-B400-8FFA060194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8F9F2C7-84E4-D345-BCBF-B9D9E6AE7799}"/>
              </a:ext>
            </a:extLst>
          </p:cNvPr>
          <p:cNvSpPr>
            <a:spLocks noGrp="1"/>
          </p:cNvSpPr>
          <p:nvPr>
            <p:ph type="dt" sz="half" idx="10"/>
          </p:nvPr>
        </p:nvSpPr>
        <p:spPr/>
        <p:txBody>
          <a:bodyPr/>
          <a:lstStyle/>
          <a:p>
            <a:fld id="{AFD6AAB4-F126-0245-8292-88B42DA4C235}" type="datetimeFigureOut">
              <a:rPr lang="en-US" smtClean="0"/>
              <a:pPr/>
              <a:t>3/17/2020</a:t>
            </a:fld>
            <a:endParaRPr lang="en-US"/>
          </a:p>
        </p:txBody>
      </p:sp>
      <p:sp>
        <p:nvSpPr>
          <p:cNvPr id="8" name="Footer Placeholder 7">
            <a:extLst>
              <a:ext uri="{FF2B5EF4-FFF2-40B4-BE49-F238E27FC236}">
                <a16:creationId xmlns="" xmlns:a16="http://schemas.microsoft.com/office/drawing/2014/main" id="{321BAFB1-E9C9-E741-9D51-24B156E87B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7FCBA73F-6518-FC42-B151-3D3D97F02858}"/>
              </a:ext>
            </a:extLst>
          </p:cNvPr>
          <p:cNvSpPr>
            <a:spLocks noGrp="1"/>
          </p:cNvSpPr>
          <p:nvPr>
            <p:ph type="sldNum" sz="quarter" idx="12"/>
          </p:nvPr>
        </p:nvSpPr>
        <p:spPr/>
        <p:txBody>
          <a:bodyPr/>
          <a:lstStyle/>
          <a:p>
            <a:fld id="{B60A9FE8-FC43-9344-97D4-7577EA873A5F}" type="slidenum">
              <a:rPr lang="en-US" smtClean="0"/>
              <a:pPr/>
              <a:t>‹#›</a:t>
            </a:fld>
            <a:endParaRPr lang="en-US"/>
          </a:p>
        </p:txBody>
      </p:sp>
    </p:spTree>
    <p:extLst>
      <p:ext uri="{BB962C8B-B14F-4D97-AF65-F5344CB8AC3E}">
        <p14:creationId xmlns="" xmlns:p14="http://schemas.microsoft.com/office/powerpoint/2010/main" val="1991446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994E74-2DBB-2849-92E7-B5A1AEE35F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0B57720-051D-A846-BEB7-B8D954E74F78}"/>
              </a:ext>
            </a:extLst>
          </p:cNvPr>
          <p:cNvSpPr>
            <a:spLocks noGrp="1"/>
          </p:cNvSpPr>
          <p:nvPr>
            <p:ph type="dt" sz="half" idx="10"/>
          </p:nvPr>
        </p:nvSpPr>
        <p:spPr/>
        <p:txBody>
          <a:bodyPr/>
          <a:lstStyle/>
          <a:p>
            <a:fld id="{AFD6AAB4-F126-0245-8292-88B42DA4C235}" type="datetimeFigureOut">
              <a:rPr lang="en-US" smtClean="0"/>
              <a:pPr/>
              <a:t>3/17/2020</a:t>
            </a:fld>
            <a:endParaRPr lang="en-US"/>
          </a:p>
        </p:txBody>
      </p:sp>
      <p:sp>
        <p:nvSpPr>
          <p:cNvPr id="4" name="Footer Placeholder 3">
            <a:extLst>
              <a:ext uri="{FF2B5EF4-FFF2-40B4-BE49-F238E27FC236}">
                <a16:creationId xmlns="" xmlns:a16="http://schemas.microsoft.com/office/drawing/2014/main" id="{E06581BE-5333-0648-833A-3B4E340BB6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1004EB5-0624-1F44-B98A-CCE2E1A15260}"/>
              </a:ext>
            </a:extLst>
          </p:cNvPr>
          <p:cNvSpPr>
            <a:spLocks noGrp="1"/>
          </p:cNvSpPr>
          <p:nvPr>
            <p:ph type="sldNum" sz="quarter" idx="12"/>
          </p:nvPr>
        </p:nvSpPr>
        <p:spPr/>
        <p:txBody>
          <a:bodyPr/>
          <a:lstStyle/>
          <a:p>
            <a:fld id="{B60A9FE8-FC43-9344-97D4-7577EA873A5F}" type="slidenum">
              <a:rPr lang="en-US" smtClean="0"/>
              <a:pPr/>
              <a:t>‹#›</a:t>
            </a:fld>
            <a:endParaRPr lang="en-US"/>
          </a:p>
        </p:txBody>
      </p:sp>
    </p:spTree>
    <p:extLst>
      <p:ext uri="{BB962C8B-B14F-4D97-AF65-F5344CB8AC3E}">
        <p14:creationId xmlns="" xmlns:p14="http://schemas.microsoft.com/office/powerpoint/2010/main" val="286880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87F656E-FFBB-BE47-B3D9-973ADC0466D3}"/>
              </a:ext>
            </a:extLst>
          </p:cNvPr>
          <p:cNvSpPr>
            <a:spLocks noGrp="1"/>
          </p:cNvSpPr>
          <p:nvPr>
            <p:ph type="dt" sz="half" idx="10"/>
          </p:nvPr>
        </p:nvSpPr>
        <p:spPr/>
        <p:txBody>
          <a:bodyPr/>
          <a:lstStyle/>
          <a:p>
            <a:fld id="{AFD6AAB4-F126-0245-8292-88B42DA4C235}" type="datetimeFigureOut">
              <a:rPr lang="en-US" smtClean="0"/>
              <a:pPr/>
              <a:t>3/17/2020</a:t>
            </a:fld>
            <a:endParaRPr lang="en-US"/>
          </a:p>
        </p:txBody>
      </p:sp>
      <p:sp>
        <p:nvSpPr>
          <p:cNvPr id="3" name="Footer Placeholder 2">
            <a:extLst>
              <a:ext uri="{FF2B5EF4-FFF2-40B4-BE49-F238E27FC236}">
                <a16:creationId xmlns="" xmlns:a16="http://schemas.microsoft.com/office/drawing/2014/main" id="{A12F78DD-A85C-724C-878E-345C5253CB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750DC732-5F78-CE46-966B-58182FDE5887}"/>
              </a:ext>
            </a:extLst>
          </p:cNvPr>
          <p:cNvSpPr>
            <a:spLocks noGrp="1"/>
          </p:cNvSpPr>
          <p:nvPr>
            <p:ph type="sldNum" sz="quarter" idx="12"/>
          </p:nvPr>
        </p:nvSpPr>
        <p:spPr/>
        <p:txBody>
          <a:bodyPr/>
          <a:lstStyle/>
          <a:p>
            <a:fld id="{B60A9FE8-FC43-9344-97D4-7577EA873A5F}" type="slidenum">
              <a:rPr lang="en-US" smtClean="0"/>
              <a:pPr/>
              <a:t>‹#›</a:t>
            </a:fld>
            <a:endParaRPr lang="en-US"/>
          </a:p>
        </p:txBody>
      </p:sp>
    </p:spTree>
    <p:extLst>
      <p:ext uri="{BB962C8B-B14F-4D97-AF65-F5344CB8AC3E}">
        <p14:creationId xmlns="" xmlns:p14="http://schemas.microsoft.com/office/powerpoint/2010/main" val="1714642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AB8915-DB5B-2848-A824-B44E773018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CE05403-68D4-844B-8EEB-4DB1690E4A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4365740-F234-9D47-9560-95A777429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D9BA5B3-B1A9-6D47-A51B-025BC46091B6}"/>
              </a:ext>
            </a:extLst>
          </p:cNvPr>
          <p:cNvSpPr>
            <a:spLocks noGrp="1"/>
          </p:cNvSpPr>
          <p:nvPr>
            <p:ph type="dt" sz="half" idx="10"/>
          </p:nvPr>
        </p:nvSpPr>
        <p:spPr/>
        <p:txBody>
          <a:bodyPr/>
          <a:lstStyle/>
          <a:p>
            <a:fld id="{AFD6AAB4-F126-0245-8292-88B42DA4C235}" type="datetimeFigureOut">
              <a:rPr lang="en-US" smtClean="0"/>
              <a:pPr/>
              <a:t>3/17/2020</a:t>
            </a:fld>
            <a:endParaRPr lang="en-US"/>
          </a:p>
        </p:txBody>
      </p:sp>
      <p:sp>
        <p:nvSpPr>
          <p:cNvPr id="6" name="Footer Placeholder 5">
            <a:extLst>
              <a:ext uri="{FF2B5EF4-FFF2-40B4-BE49-F238E27FC236}">
                <a16:creationId xmlns="" xmlns:a16="http://schemas.microsoft.com/office/drawing/2014/main" id="{942546C8-A2C2-AF44-AF9B-C18D11149D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437872B-5D65-5140-AD76-4051219FFD72}"/>
              </a:ext>
            </a:extLst>
          </p:cNvPr>
          <p:cNvSpPr>
            <a:spLocks noGrp="1"/>
          </p:cNvSpPr>
          <p:nvPr>
            <p:ph type="sldNum" sz="quarter" idx="12"/>
          </p:nvPr>
        </p:nvSpPr>
        <p:spPr/>
        <p:txBody>
          <a:bodyPr/>
          <a:lstStyle/>
          <a:p>
            <a:fld id="{B60A9FE8-FC43-9344-97D4-7577EA873A5F}" type="slidenum">
              <a:rPr lang="en-US" smtClean="0"/>
              <a:pPr/>
              <a:t>‹#›</a:t>
            </a:fld>
            <a:endParaRPr lang="en-US"/>
          </a:p>
        </p:txBody>
      </p:sp>
    </p:spTree>
    <p:extLst>
      <p:ext uri="{BB962C8B-B14F-4D97-AF65-F5344CB8AC3E}">
        <p14:creationId xmlns="" xmlns:p14="http://schemas.microsoft.com/office/powerpoint/2010/main" val="3392841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2BF6B2-DD06-1943-9F02-91E5725243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96D40847-FCD2-BF4E-92EB-6C0300172A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3D597A5-EB41-AE40-AA22-986624D11A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C38FBC7E-6306-114E-A9F5-E7AFDB30C29F}"/>
              </a:ext>
            </a:extLst>
          </p:cNvPr>
          <p:cNvSpPr>
            <a:spLocks noGrp="1"/>
          </p:cNvSpPr>
          <p:nvPr>
            <p:ph type="dt" sz="half" idx="10"/>
          </p:nvPr>
        </p:nvSpPr>
        <p:spPr/>
        <p:txBody>
          <a:bodyPr/>
          <a:lstStyle/>
          <a:p>
            <a:fld id="{AFD6AAB4-F126-0245-8292-88B42DA4C235}" type="datetimeFigureOut">
              <a:rPr lang="en-US" smtClean="0"/>
              <a:pPr/>
              <a:t>3/17/2020</a:t>
            </a:fld>
            <a:endParaRPr lang="en-US"/>
          </a:p>
        </p:txBody>
      </p:sp>
      <p:sp>
        <p:nvSpPr>
          <p:cNvPr id="6" name="Footer Placeholder 5">
            <a:extLst>
              <a:ext uri="{FF2B5EF4-FFF2-40B4-BE49-F238E27FC236}">
                <a16:creationId xmlns="" xmlns:a16="http://schemas.microsoft.com/office/drawing/2014/main" id="{3AC3FD99-547F-4F47-BCFA-70C25EB01A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0C85FAF-8C8C-5F43-B9F8-18CBC2696272}"/>
              </a:ext>
            </a:extLst>
          </p:cNvPr>
          <p:cNvSpPr>
            <a:spLocks noGrp="1"/>
          </p:cNvSpPr>
          <p:nvPr>
            <p:ph type="sldNum" sz="quarter" idx="12"/>
          </p:nvPr>
        </p:nvSpPr>
        <p:spPr/>
        <p:txBody>
          <a:bodyPr/>
          <a:lstStyle/>
          <a:p>
            <a:fld id="{B60A9FE8-FC43-9344-97D4-7577EA873A5F}" type="slidenum">
              <a:rPr lang="en-US" smtClean="0"/>
              <a:pPr/>
              <a:t>‹#›</a:t>
            </a:fld>
            <a:endParaRPr lang="en-US"/>
          </a:p>
        </p:txBody>
      </p:sp>
    </p:spTree>
    <p:extLst>
      <p:ext uri="{BB962C8B-B14F-4D97-AF65-F5344CB8AC3E}">
        <p14:creationId xmlns="" xmlns:p14="http://schemas.microsoft.com/office/powerpoint/2010/main" val="168449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05BEAA0-731F-704E-AF64-742E6BEAC3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563B79F-8A64-114D-90B2-7269EDA9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2BD4957-F3E8-CF4B-A16A-08CE7616E3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D6AAB4-F126-0245-8292-88B42DA4C235}" type="datetimeFigureOut">
              <a:rPr lang="en-US" smtClean="0"/>
              <a:pPr/>
              <a:t>3/17/2020</a:t>
            </a:fld>
            <a:endParaRPr lang="en-US"/>
          </a:p>
        </p:txBody>
      </p:sp>
      <p:sp>
        <p:nvSpPr>
          <p:cNvPr id="5" name="Footer Placeholder 4">
            <a:extLst>
              <a:ext uri="{FF2B5EF4-FFF2-40B4-BE49-F238E27FC236}">
                <a16:creationId xmlns="" xmlns:a16="http://schemas.microsoft.com/office/drawing/2014/main" id="{25402B88-B6F7-2E4E-A3B3-B3DCB24265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004C133-2DA1-E44D-A7BF-6D7B7CB7D2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0A9FE8-FC43-9344-97D4-7577EA873A5F}" type="slidenum">
              <a:rPr lang="en-US" smtClean="0"/>
              <a:pPr/>
              <a:t>‹#›</a:t>
            </a:fld>
            <a:endParaRPr lang="en-US"/>
          </a:p>
        </p:txBody>
      </p:sp>
    </p:spTree>
    <p:extLst>
      <p:ext uri="{BB962C8B-B14F-4D97-AF65-F5344CB8AC3E}">
        <p14:creationId xmlns="" xmlns:p14="http://schemas.microsoft.com/office/powerpoint/2010/main" val="3319461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Psychology"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en.wikipedia.org/wiki/Psychological_Review" TargetMode="External"/><Relationship Id="rId4" Type="http://schemas.openxmlformats.org/officeDocument/2006/relationships/hyperlink" Target="https://en.wikipedia.org/wiki/Abraham_Maslow"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AAACCC-F936-0D40-A5FB-D4314E082773}"/>
              </a:ext>
            </a:extLst>
          </p:cNvPr>
          <p:cNvSpPr>
            <a:spLocks noGrp="1"/>
          </p:cNvSpPr>
          <p:nvPr>
            <p:ph type="title"/>
          </p:nvPr>
        </p:nvSpPr>
        <p:spPr/>
        <p:txBody>
          <a:bodyPr/>
          <a:lstStyle/>
          <a:p>
            <a:endParaRPr lang="en-US"/>
          </a:p>
        </p:txBody>
      </p:sp>
      <p:pic>
        <p:nvPicPr>
          <p:cNvPr id="4" name="Picture 4">
            <a:extLst>
              <a:ext uri="{FF2B5EF4-FFF2-40B4-BE49-F238E27FC236}">
                <a16:creationId xmlns="" xmlns:a16="http://schemas.microsoft.com/office/drawing/2014/main" id="{F180AC46-64BA-C14E-BE2E-28A3FA86E023}"/>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 xmlns:p14="http://schemas.microsoft.com/office/powerpoint/2010/main" val="972809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solidFill>
                  <a:schemeClr val="accent6"/>
                </a:solidFill>
                <a:latin typeface="Times New Roman" pitchFamily="18" charset="0"/>
                <a:cs typeface="Times New Roman" pitchFamily="18" charset="0"/>
              </a:rPr>
              <a:t>Historical Background</a:t>
            </a:r>
            <a:endParaRPr lang="en-US" i="1" dirty="0">
              <a:solidFill>
                <a:schemeClr val="accent6"/>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lgn="just">
              <a:buNone/>
            </a:pPr>
            <a:r>
              <a:rPr lang="en-US" i="1" u="sng" dirty="0" smtClean="0">
                <a:solidFill>
                  <a:srgbClr val="FF0000"/>
                </a:solidFill>
                <a:latin typeface="Times New Roman" pitchFamily="18" charset="0"/>
                <a:cs typeface="Times New Roman" pitchFamily="18" charset="0"/>
              </a:rPr>
              <a:t>The facilitator approach has a fascinating history</a:t>
            </a:r>
            <a:r>
              <a:rPr lang="en-US" dirty="0" smtClean="0">
                <a:latin typeface="Times New Roman" pitchFamily="18" charset="0"/>
                <a:cs typeface="Times New Roman" pitchFamily="18" charset="0"/>
              </a:rPr>
              <a:t>, one that clearly shows why the </a:t>
            </a:r>
            <a:r>
              <a:rPr lang="en-US" i="1" dirty="0" smtClean="0">
                <a:latin typeface="Times New Roman" pitchFamily="18" charset="0"/>
                <a:cs typeface="Times New Roman" pitchFamily="18" charset="0"/>
              </a:rPr>
              <a:t>person </a:t>
            </a:r>
            <a:r>
              <a:rPr lang="en-US" dirty="0" smtClean="0">
                <a:latin typeface="Times New Roman" pitchFamily="18" charset="0"/>
                <a:cs typeface="Times New Roman" pitchFamily="18" charset="0"/>
              </a:rPr>
              <a:t>is so central to this  approach. A look at the recent past of this approach also makes clear how ends (</a:t>
            </a:r>
            <a:r>
              <a:rPr lang="en-US" i="1" dirty="0" smtClean="0">
                <a:latin typeface="Times New Roman" pitchFamily="18" charset="0"/>
                <a:cs typeface="Times New Roman" pitchFamily="18" charset="0"/>
              </a:rPr>
              <a:t>E</a:t>
            </a:r>
            <a:r>
              <a:rPr lang="en-US" dirty="0" smtClean="0">
                <a:latin typeface="Times New Roman" pitchFamily="18" charset="0"/>
                <a:cs typeface="Times New Roman" pitchFamily="18" charset="0"/>
              </a:rPr>
              <a:t>) of a certain kind are integral to  the facilitator approach.</a:t>
            </a:r>
          </a:p>
          <a:p>
            <a:pPr marL="0" indent="0" algn="just">
              <a:buNone/>
            </a:pPr>
            <a:r>
              <a:rPr lang="en-US" b="1" i="1" u="sng" dirty="0" smtClean="0">
                <a:solidFill>
                  <a:srgbClr val="FF0000"/>
                </a:solidFill>
                <a:latin typeface="Times New Roman" pitchFamily="18" charset="0"/>
                <a:cs typeface="Times New Roman" pitchFamily="18" charset="0"/>
              </a:rPr>
              <a:t>Traditional education </a:t>
            </a:r>
            <a:r>
              <a:rPr lang="en-US" dirty="0" smtClean="0">
                <a:latin typeface="Times New Roman" pitchFamily="18" charset="0"/>
                <a:cs typeface="Times New Roman" pitchFamily="18" charset="0"/>
              </a:rPr>
              <a:t>emphasized learning subject matter, typically with strict discipline and  little variation in the form and function of schooling. </a:t>
            </a:r>
            <a:r>
              <a:rPr lang="en-US" b="1" i="1" u="sng" dirty="0" smtClean="0">
                <a:solidFill>
                  <a:srgbClr val="FF0000"/>
                </a:solidFill>
                <a:latin typeface="Times New Roman" pitchFamily="18" charset="0"/>
                <a:cs typeface="Times New Roman" pitchFamily="18" charset="0"/>
              </a:rPr>
              <a:t>Progressive education </a:t>
            </a:r>
            <a:r>
              <a:rPr lang="en-US" dirty="0" smtClean="0">
                <a:latin typeface="Times New Roman" pitchFamily="18" charset="0"/>
                <a:cs typeface="Times New Roman" pitchFamily="18" charset="0"/>
              </a:rPr>
              <a:t>sought to redress the heavy emphasis on mastering the traditional curriculum by devoting greater attention to the needs and interests of the students, as well as to the life circumstances that formed their present and possible future.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1000"/>
            <a:ext cx="10515600" cy="5795963"/>
          </a:xfrm>
        </p:spPr>
        <p:txBody>
          <a:bodyPr/>
          <a:lstStyle/>
          <a:p>
            <a:pPr marL="0" indent="0" algn="just">
              <a:buNone/>
            </a:pPr>
            <a:r>
              <a:rPr lang="en-US" dirty="0" smtClean="0">
                <a:latin typeface="Times New Roman" pitchFamily="18" charset="0"/>
                <a:cs typeface="Times New Roman" pitchFamily="18" charset="0"/>
              </a:rPr>
              <a:t>Goodman argued, “It seems stupid to decide </a:t>
            </a:r>
            <a:r>
              <a:rPr lang="en-US" i="1" dirty="0" smtClean="0">
                <a:latin typeface="Times New Roman" pitchFamily="18" charset="0"/>
                <a:cs typeface="Times New Roman" pitchFamily="18" charset="0"/>
              </a:rPr>
              <a:t>a priori </a:t>
            </a:r>
            <a:r>
              <a:rPr lang="en-US" dirty="0" smtClean="0">
                <a:latin typeface="Times New Roman" pitchFamily="18" charset="0"/>
                <a:cs typeface="Times New Roman" pitchFamily="18" charset="0"/>
              </a:rPr>
              <a:t>what the young ought to know and then try to motivate them, instead of letting the initiative come from them and putting information and relevant equipment at their service.” The typical rejoinder to this contention was to point out that this way of educating the young may not be in the best interests of society in the long run.</a:t>
            </a:r>
          </a:p>
          <a:p>
            <a:pPr marL="0" indent="0" algn="just">
              <a:buNone/>
            </a:pPr>
            <a:r>
              <a:rPr lang="en-US" dirty="0" smtClean="0">
                <a:latin typeface="Times New Roman" pitchFamily="18" charset="0"/>
                <a:cs typeface="Times New Roman" pitchFamily="18" charset="0"/>
              </a:rPr>
              <a:t>Notice that Goodman gives </a:t>
            </a:r>
            <a:r>
              <a:rPr lang="en-US" b="1" i="1" dirty="0" smtClean="0">
                <a:solidFill>
                  <a:srgbClr val="FF0000"/>
                </a:solidFill>
                <a:latin typeface="Times New Roman" pitchFamily="18" charset="0"/>
                <a:cs typeface="Times New Roman" pitchFamily="18" charset="0"/>
              </a:rPr>
              <a:t>a central role to choice for  the learner</a:t>
            </a:r>
            <a:r>
              <a:rPr lang="en-US" dirty="0" smtClean="0">
                <a:latin typeface="Times New Roman" pitchFamily="18" charset="0"/>
                <a:cs typeface="Times New Roman" pitchFamily="18" charset="0"/>
              </a:rPr>
              <a:t>. The learner chooses the content to be learned, when and how it is to be learned, and who is to teach  it. The teacher’s obligation in this setting is to enhance the learner’s power to choose and to help the student use what is learned as an opportunity for personal growth.</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195944" y="40341"/>
            <a:ext cx="6996056" cy="6858000"/>
          </a:xfrm>
          <a:prstGeom prst="rect">
            <a:avLst/>
          </a:prstGeom>
        </p:spPr>
      </p:pic>
      <p:sp>
        <p:nvSpPr>
          <p:cNvPr id="2" name="Title 1"/>
          <p:cNvSpPr>
            <a:spLocks noGrp="1"/>
          </p:cNvSpPr>
          <p:nvPr>
            <p:ph type="ctrTitle"/>
          </p:nvPr>
        </p:nvSpPr>
        <p:spPr>
          <a:xfrm>
            <a:off x="613186" y="516367"/>
            <a:ext cx="10499463" cy="5905948"/>
          </a:xfrm>
        </p:spPr>
        <p:txBody>
          <a:bodyPr anchor="t">
            <a:normAutofit/>
          </a:bodyPr>
          <a:lstStyle/>
          <a:p>
            <a:pPr algn="l"/>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Humanistic Psychology:</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a:latin typeface="Times New Roman" pitchFamily="18" charset="0"/>
                <a:cs typeface="Times New Roman" pitchFamily="18" charset="0"/>
              </a:rPr>
              <a:t/>
            </a:r>
            <a:br>
              <a:rPr lang="en-US" sz="2200" dirty="0">
                <a:latin typeface="Times New Roman" pitchFamily="18" charset="0"/>
                <a:cs typeface="Times New Roman" pitchFamily="18" charset="0"/>
              </a:rPr>
            </a:br>
            <a:r>
              <a:rPr lang="en-US" sz="2200" dirty="0" smtClean="0">
                <a:latin typeface="Times New Roman" pitchFamily="18" charset="0"/>
                <a:cs typeface="Times New Roman" pitchFamily="18" charset="0"/>
              </a:rPr>
              <a:t>Gordon </a:t>
            </a:r>
            <a:r>
              <a:rPr lang="en-US" sz="2200" dirty="0" err="1" smtClean="0">
                <a:latin typeface="Times New Roman" pitchFamily="18" charset="0"/>
                <a:cs typeface="Times New Roman" pitchFamily="18" charset="0"/>
              </a:rPr>
              <a:t>Allport</a:t>
            </a:r>
            <a:r>
              <a:rPr lang="en-US" sz="2200" dirty="0" smtClean="0">
                <a:latin typeface="Times New Roman" pitchFamily="18" charset="0"/>
                <a:cs typeface="Times New Roman" pitchFamily="18" charset="0"/>
              </a:rPr>
              <a:t>, Abraham Maslow, and Carl Rogers were among the leading figures in this school of psychology. Each of these psychologists stresses the </a:t>
            </a:r>
            <a:r>
              <a:rPr lang="en-US" sz="2200" b="1" i="1" u="sng" dirty="0" smtClean="0">
                <a:solidFill>
                  <a:srgbClr val="C00000"/>
                </a:solidFill>
                <a:latin typeface="Times New Roman" pitchFamily="18" charset="0"/>
                <a:cs typeface="Times New Roman" pitchFamily="18" charset="0"/>
              </a:rPr>
              <a:t>uniqueness of individuals </a:t>
            </a:r>
            <a:r>
              <a:rPr lang="en-US" sz="2200" dirty="0" smtClean="0">
                <a:latin typeface="Times New Roman" pitchFamily="18" charset="0"/>
                <a:cs typeface="Times New Roman" pitchFamily="18" charset="0"/>
              </a:rPr>
              <a:t>and the difficulties that psychology has had in treating individual persons with proper regard for their unique properties.</a:t>
            </a:r>
            <a:br>
              <a:rPr lang="en-US" sz="22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400" b="1" i="1" dirty="0" smtClean="0">
                <a:solidFill>
                  <a:srgbClr val="C00000"/>
                </a:solidFill>
                <a:latin typeface="Times New Roman" pitchFamily="18" charset="0"/>
                <a:cs typeface="Times New Roman" pitchFamily="18" charset="0"/>
              </a:rPr>
              <a:t>Maslow</a:t>
            </a:r>
            <a:r>
              <a:rPr lang="en-US" sz="2400" dirty="0" smtClean="0">
                <a:latin typeface="Times New Roman" pitchFamily="18" charset="0"/>
                <a:cs typeface="Times New Roman" pitchFamily="18" charset="0"/>
              </a:rPr>
              <a:t> for example does not deny the behaviorist contention that individuals act in response to stimuli but he believes that each action must be understood as the result of interaction between the person’s needs and unique “</a:t>
            </a:r>
            <a:r>
              <a:rPr lang="en-US" sz="2400" dirty="0" err="1" smtClean="0">
                <a:latin typeface="Times New Roman" pitchFamily="18" charset="0"/>
                <a:cs typeface="Times New Roman" pitchFamily="18" charset="0"/>
              </a:rPr>
              <a:t>lifespace</a:t>
            </a:r>
            <a:r>
              <a:rPr lang="en-US" sz="2400" dirty="0" smtClean="0">
                <a:latin typeface="Times New Roman" pitchFamily="18" charset="0"/>
                <a:cs typeface="Times New Roman" pitchFamily="18" charset="0"/>
              </a:rPr>
              <a:t>”. In this regard, We have 2 kinds of needs:</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1. Basic survival needs for food and water</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2. Higher level needs like give and receive love, develop self esteem and appreciate beauty</a:t>
            </a:r>
            <a:r>
              <a:rPr lang="en-US" sz="2000" dirty="0" smtClean="0"/>
              <a:t/>
            </a:r>
            <a:br>
              <a:rPr lang="en-US" sz="2000" dirty="0" smtClean="0"/>
            </a:br>
            <a:endParaRPr lang="en-US"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493560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ctive\Desktop\300px-MaslowsHierarchyOfNeeds.svg.png"/>
          <p:cNvPicPr>
            <a:picLocks noGrp="1" noChangeAspect="1" noChangeArrowheads="1"/>
          </p:cNvPicPr>
          <p:nvPr>
            <p:ph idx="1"/>
          </p:nvPr>
        </p:nvPicPr>
        <p:blipFill>
          <a:blip r:embed="rId2"/>
          <a:srcRect/>
          <a:stretch>
            <a:fillRect/>
          </a:stretch>
        </p:blipFill>
        <p:spPr bwMode="auto">
          <a:xfrm>
            <a:off x="1524000" y="-228600"/>
            <a:ext cx="8001000" cy="4172744"/>
          </a:xfrm>
          <a:prstGeom prst="rect">
            <a:avLst/>
          </a:prstGeom>
          <a:noFill/>
        </p:spPr>
      </p:pic>
      <p:sp>
        <p:nvSpPr>
          <p:cNvPr id="5" name="Rectangle 4"/>
          <p:cNvSpPr/>
          <p:nvPr/>
        </p:nvSpPr>
        <p:spPr>
          <a:xfrm>
            <a:off x="304800" y="3962400"/>
            <a:ext cx="11049000" cy="2246769"/>
          </a:xfrm>
          <a:prstGeom prst="rect">
            <a:avLst/>
          </a:prstGeom>
        </p:spPr>
        <p:txBody>
          <a:bodyPr wrap="square">
            <a:spAutoFit/>
          </a:bodyPr>
          <a:lstStyle/>
          <a:p>
            <a:pPr algn="just"/>
            <a:r>
              <a:rPr lang="en-US" sz="2000" b="1" i="1" dirty="0" smtClean="0">
                <a:latin typeface="Times New Roman" pitchFamily="18" charset="0"/>
                <a:cs typeface="Times New Roman" pitchFamily="18" charset="0"/>
              </a:rPr>
              <a:t>Maslow's hierarchy of needs</a:t>
            </a:r>
            <a:r>
              <a:rPr lang="en-US" sz="2000" i="1" dirty="0" smtClean="0">
                <a:latin typeface="Times New Roman" pitchFamily="18" charset="0"/>
                <a:cs typeface="Times New Roman" pitchFamily="18" charset="0"/>
              </a:rPr>
              <a:t> is a theory in </a:t>
            </a:r>
            <a:r>
              <a:rPr lang="en-US" sz="2000" i="1" dirty="0" smtClean="0">
                <a:latin typeface="Times New Roman" pitchFamily="18" charset="0"/>
                <a:cs typeface="Times New Roman" pitchFamily="18" charset="0"/>
                <a:hlinkClick r:id="rId3" tooltip="Psychology"/>
              </a:rPr>
              <a:t>psychology</a:t>
            </a:r>
            <a:r>
              <a:rPr lang="en-US" sz="2000" i="1" dirty="0" smtClean="0">
                <a:latin typeface="Times New Roman" pitchFamily="18" charset="0"/>
                <a:cs typeface="Times New Roman" pitchFamily="18" charset="0"/>
              </a:rPr>
              <a:t> proposed by </a:t>
            </a:r>
            <a:r>
              <a:rPr lang="en-US" sz="2000" i="1" dirty="0" smtClean="0">
                <a:latin typeface="Times New Roman" pitchFamily="18" charset="0"/>
                <a:cs typeface="Times New Roman" pitchFamily="18" charset="0"/>
                <a:hlinkClick r:id="rId4" tooltip="Abraham Maslow"/>
              </a:rPr>
              <a:t>Abraham Maslow</a:t>
            </a:r>
            <a:r>
              <a:rPr lang="en-US" sz="2000" i="1" dirty="0" smtClean="0">
                <a:latin typeface="Times New Roman" pitchFamily="18" charset="0"/>
                <a:cs typeface="Times New Roman" pitchFamily="18" charset="0"/>
              </a:rPr>
              <a:t> in his 1943 paper "A Theory of Human Motivation" in </a:t>
            </a:r>
            <a:r>
              <a:rPr lang="en-US" sz="2000" i="1" dirty="0" smtClean="0">
                <a:latin typeface="Times New Roman" pitchFamily="18" charset="0"/>
                <a:cs typeface="Times New Roman" pitchFamily="18" charset="0"/>
                <a:hlinkClick r:id="rId5" tooltip="Psychological Review"/>
              </a:rPr>
              <a:t>Psychological Review</a:t>
            </a:r>
            <a:r>
              <a:rPr lang="en-US" sz="2000" i="1" dirty="0" smtClean="0">
                <a:latin typeface="Times New Roman" pitchFamily="18" charset="0"/>
                <a:cs typeface="Times New Roman" pitchFamily="18" charset="0"/>
              </a:rPr>
              <a:t>. Maslow's hierarchy of needs, represented as a pyramid with the more basic needs at the bottom.</a:t>
            </a:r>
            <a:r>
              <a:rPr lang="en-US" sz="2000" dirty="0" smtClean="0">
                <a:latin typeface="Times New Roman" pitchFamily="18" charset="0"/>
                <a:cs typeface="Times New Roman" pitchFamily="18" charset="0"/>
              </a:rPr>
              <a:t> A person who meets his or her needs to the highest level possible for his or her </a:t>
            </a:r>
            <a:r>
              <a:rPr lang="en-US" sz="2000" dirty="0" err="1" smtClean="0">
                <a:latin typeface="Times New Roman" pitchFamily="18" charset="0"/>
                <a:cs typeface="Times New Roman" pitchFamily="18" charset="0"/>
              </a:rPr>
              <a:t>lifespace</a:t>
            </a:r>
            <a:r>
              <a:rPr lang="en-US" sz="2000" dirty="0" smtClean="0">
                <a:latin typeface="Times New Roman" pitchFamily="18" charset="0"/>
                <a:cs typeface="Times New Roman" pitchFamily="18" charset="0"/>
              </a:rPr>
              <a:t> is, according to Maslow, a self-actualized person.</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A fully self-actualized person is one who possesses a balanced and integrated personality,</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with such positive traits as autonomy, creativeness, independence, and a healthy goal directedness.</a:t>
            </a:r>
            <a:endParaRPr lang="en-US" sz="20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838200" y="457200"/>
            <a:ext cx="10515600" cy="5719763"/>
          </a:xfrm>
        </p:spPr>
        <p:txBody>
          <a:bodyPr>
            <a:normAutofit lnSpcReduction="10000"/>
          </a:bodyPr>
          <a:lstStyle/>
          <a:p>
            <a:r>
              <a:rPr lang="en-US" sz="2400" dirty="0" smtClean="0">
                <a:latin typeface="Times New Roman" pitchFamily="18" charset="0"/>
                <a:cs typeface="Times New Roman" pitchFamily="18" charset="0"/>
              </a:rPr>
              <a:t>“Teaching,” claims Rogers, “is a vastly over-rated function.” He bases this view of teaching on the importance of what he calls </a:t>
            </a:r>
            <a:r>
              <a:rPr lang="en-US" sz="2400" b="1" i="1" u="sng" dirty="0" smtClean="0">
                <a:solidFill>
                  <a:srgbClr val="C00000"/>
                </a:solidFill>
                <a:latin typeface="Times New Roman" pitchFamily="18" charset="0"/>
                <a:cs typeface="Times New Roman" pitchFamily="18" charset="0"/>
              </a:rPr>
              <a:t>“experiential learning.”</a:t>
            </a:r>
          </a:p>
          <a:p>
            <a:pPr>
              <a:buNone/>
            </a:pPr>
            <a:endParaRPr lang="en-US" sz="2400" dirty="0" smtClean="0">
              <a:latin typeface="Times New Roman" pitchFamily="18" charset="0"/>
              <a:cs typeface="Times New Roman" pitchFamily="18" charset="0"/>
            </a:endParaRPr>
          </a:p>
          <a:p>
            <a:r>
              <a:rPr lang="en-US" sz="2400" b="1" i="1" u="sng" dirty="0" smtClean="0">
                <a:solidFill>
                  <a:srgbClr val="C00000"/>
                </a:solidFill>
                <a:latin typeface="Times New Roman" pitchFamily="18" charset="0"/>
                <a:cs typeface="Times New Roman" pitchFamily="18" charset="0"/>
              </a:rPr>
              <a:t>Experiential learning (Self-initiated):</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is filled with personal involvement; the whole person is in the learning event rather than being a passive absorber of whatever the  teacher teaches.</a:t>
            </a:r>
          </a:p>
          <a:p>
            <a:r>
              <a:rPr lang="en-US" sz="2400" dirty="0" smtClean="0">
                <a:latin typeface="Times New Roman" pitchFamily="18" charset="0"/>
                <a:cs typeface="Times New Roman" pitchFamily="18" charset="0"/>
              </a:rPr>
              <a:t>It is pervasive.</a:t>
            </a:r>
          </a:p>
          <a:p>
            <a:r>
              <a:rPr lang="en-US" sz="2400" dirty="0" smtClean="0">
                <a:latin typeface="Times New Roman" pitchFamily="18" charset="0"/>
                <a:cs typeface="Times New Roman" pitchFamily="18" charset="0"/>
              </a:rPr>
              <a:t>It influences every aspect of learner’s being.</a:t>
            </a:r>
          </a:p>
          <a:p>
            <a:r>
              <a:rPr lang="en-US" sz="2400" dirty="0" smtClean="0">
                <a:latin typeface="Times New Roman" pitchFamily="18" charset="0"/>
                <a:cs typeface="Times New Roman" pitchFamily="18" charset="0"/>
              </a:rPr>
              <a:t>It is evaluated by the learner not by the teacher or tests.</a:t>
            </a:r>
          </a:p>
          <a:p>
            <a:r>
              <a:rPr lang="en-US" sz="2400" dirty="0" smtClean="0">
                <a:latin typeface="Times New Roman" pitchFamily="18" charset="0"/>
                <a:cs typeface="Times New Roman" pitchFamily="18" charset="0"/>
              </a:rPr>
              <a:t>It says that learning has personal meaning for learners.</a:t>
            </a:r>
          </a:p>
          <a:p>
            <a:r>
              <a:rPr lang="en-US" sz="2400" dirty="0" smtClean="0">
                <a:latin typeface="Times New Roman" pitchFamily="18" charset="0"/>
                <a:cs typeface="Times New Roman" pitchFamily="18" charset="0"/>
              </a:rPr>
              <a:t>It can not be controlled by a teacher.</a:t>
            </a:r>
          </a:p>
          <a:p>
            <a:r>
              <a:rPr lang="en-US" sz="2400" dirty="0" smtClean="0">
                <a:latin typeface="Times New Roman" pitchFamily="18" charset="0"/>
                <a:cs typeface="Times New Roman" pitchFamily="18" charset="0"/>
              </a:rPr>
              <a:t>It must be freely engaged in by the learner</a:t>
            </a:r>
          </a:p>
          <a:p>
            <a:r>
              <a:rPr lang="en-US" sz="2400" dirty="0" smtClean="0">
                <a:latin typeface="Times New Roman" pitchFamily="18" charset="0"/>
                <a:cs typeface="Times New Roman" pitchFamily="18" charset="0"/>
              </a:rPr>
              <a:t>the teacher can only guide, suggest, encourage, and maybe warn.</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i="1" dirty="0" smtClean="0">
                <a:latin typeface="Times New Roman" pitchFamily="18" charset="0"/>
                <a:cs typeface="Times New Roman" pitchFamily="18" charset="0"/>
              </a:rPr>
              <a:t>In short,</a:t>
            </a:r>
            <a:r>
              <a:rPr lang="en-US" i="1" dirty="0" smtClean="0">
                <a:solidFill>
                  <a:srgbClr val="C00000"/>
                </a:solidFill>
                <a:latin typeface="Times New Roman" pitchFamily="18" charset="0"/>
                <a:cs typeface="Times New Roman" pitchFamily="18" charset="0"/>
              </a:rPr>
              <a:t> </a:t>
            </a:r>
            <a:r>
              <a:rPr lang="en-US" b="1" i="1" u="sng" dirty="0" smtClean="0">
                <a:solidFill>
                  <a:srgbClr val="C00000"/>
                </a:solidFill>
                <a:latin typeface="Times New Roman" pitchFamily="18" charset="0"/>
                <a:cs typeface="Times New Roman" pitchFamily="18" charset="0"/>
              </a:rPr>
              <a:t>Humanistic Psychology</a:t>
            </a:r>
            <a:r>
              <a:rPr lang="en-US" b="1"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as Maslow and Rogers make quite evident, is a psychology based on </a:t>
            </a:r>
            <a:r>
              <a:rPr lang="en-US" b="1" i="1" dirty="0" smtClean="0">
                <a:latin typeface="Times New Roman" pitchFamily="18" charset="0"/>
                <a:cs typeface="Times New Roman" pitchFamily="18" charset="0"/>
              </a:rPr>
              <a:t>freedom, choice, personal growth, and the development of emotional and mental health.</a:t>
            </a:r>
            <a:r>
              <a:rPr lang="en-US" i="1" dirty="0" smtClean="0">
                <a:latin typeface="Times New Roman" pitchFamily="18" charset="0"/>
                <a:cs typeface="Times New Roman" pitchFamily="18" charset="0"/>
              </a:rPr>
              <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In their view, education makes a significant contribution to these ends, but not by the traditional mechanisms of packaging subject-matter content for delivery to student learners. </a:t>
            </a:r>
            <a:r>
              <a:rPr lang="en-US" b="1" i="1" dirty="0" smtClean="0">
                <a:latin typeface="Times New Roman" pitchFamily="18" charset="0"/>
                <a:cs typeface="Times New Roman" pitchFamily="18" charset="0"/>
              </a:rPr>
              <a:t>Instead, the student must be helped to attain his or her own actualization.</a:t>
            </a:r>
            <a:endParaRPr lang="en-US"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6">
                    <a:lumMod val="75000"/>
                  </a:schemeClr>
                </a:solidFill>
              </a:rPr>
              <a:t>Normativity and Normative Considerations:</a:t>
            </a:r>
            <a:endParaRPr lang="en-US" b="1" i="1" dirty="0">
              <a:solidFill>
                <a:schemeClr val="accent6">
                  <a:lumMod val="75000"/>
                </a:schemeClr>
              </a:solidFill>
            </a:endParaRPr>
          </a:p>
        </p:txBody>
      </p:sp>
      <p:sp>
        <p:nvSpPr>
          <p:cNvPr id="3" name="Content Placeholder 2"/>
          <p:cNvSpPr>
            <a:spLocks noGrp="1"/>
          </p:cNvSpPr>
          <p:nvPr>
            <p:ph idx="1"/>
          </p:nvPr>
        </p:nvSpPr>
        <p:spPr/>
        <p:txBody>
          <a:bodyPr/>
          <a:lstStyle/>
          <a:p>
            <a:pPr algn="just"/>
            <a:r>
              <a:rPr lang="en-US" dirty="0" smtClean="0">
                <a:latin typeface="Times New Roman" pitchFamily="18" charset="0"/>
                <a:cs typeface="Times New Roman" pitchFamily="18" charset="0"/>
              </a:rPr>
              <a:t>The normative domain is typically defined as the domain of what </a:t>
            </a:r>
            <a:r>
              <a:rPr lang="en-US" i="1" dirty="0" smtClean="0">
                <a:latin typeface="Times New Roman" pitchFamily="18" charset="0"/>
                <a:cs typeface="Times New Roman" pitchFamily="18" charset="0"/>
              </a:rPr>
              <a:t>ought to be</a:t>
            </a:r>
            <a:r>
              <a:rPr lang="en-US" dirty="0" smtClean="0">
                <a:latin typeface="Times New Roman" pitchFamily="18" charset="0"/>
                <a:cs typeface="Times New Roman" pitchFamily="18" charset="0"/>
              </a:rPr>
              <a:t> or what </a:t>
            </a:r>
            <a:r>
              <a:rPr lang="en-US" i="1" dirty="0" smtClean="0">
                <a:latin typeface="Times New Roman" pitchFamily="18" charset="0"/>
                <a:cs typeface="Times New Roman" pitchFamily="18" charset="0"/>
              </a:rPr>
              <a:t>ought to be done</a:t>
            </a:r>
            <a:r>
              <a:rPr lang="en-US" dirty="0" smtClean="0">
                <a:latin typeface="Times New Roman" pitchFamily="18" charset="0"/>
                <a:cs typeface="Times New Roman" pitchFamily="18" charset="0"/>
              </a:rPr>
              <a:t>, and contrasted with the descriptive domain, i.e. the domain of what </a:t>
            </a:r>
            <a:r>
              <a:rPr lang="en-US" i="1" dirty="0" smtClean="0">
                <a:latin typeface="Times New Roman" pitchFamily="18" charset="0"/>
                <a:cs typeface="Times New Roman" pitchFamily="18" charset="0"/>
              </a:rPr>
              <a:t>is</a:t>
            </a:r>
            <a:r>
              <a:rPr lang="en-US" dirty="0" smtClean="0">
                <a:latin typeface="Times New Roman" pitchFamily="18" charset="0"/>
                <a:cs typeface="Times New Roman" pitchFamily="18" charset="0"/>
              </a:rPr>
              <a:t>. This </a:t>
            </a:r>
            <a:r>
              <a:rPr lang="en-US" dirty="0" err="1" smtClean="0">
                <a:latin typeface="Times New Roman" pitchFamily="18" charset="0"/>
                <a:cs typeface="Times New Roman" pitchFamily="18" charset="0"/>
              </a:rPr>
              <a:t>characterisation</a:t>
            </a:r>
            <a:r>
              <a:rPr lang="en-US" dirty="0" smtClean="0">
                <a:latin typeface="Times New Roman" pitchFamily="18" charset="0"/>
                <a:cs typeface="Times New Roman" pitchFamily="18" charset="0"/>
              </a:rPr>
              <a:t> should perhaps not be taken too literally.</a:t>
            </a:r>
          </a:p>
          <a:p>
            <a:r>
              <a:rPr lang="en-US" b="1" i="1" dirty="0" smtClean="0">
                <a:solidFill>
                  <a:srgbClr val="FF0000"/>
                </a:solidFill>
                <a:latin typeface="Times New Roman" pitchFamily="18" charset="0"/>
                <a:cs typeface="Times New Roman" pitchFamily="18" charset="0"/>
              </a:rPr>
              <a:t>Normative considerations </a:t>
            </a:r>
            <a:r>
              <a:rPr lang="en-US" dirty="0" smtClean="0">
                <a:latin typeface="Times New Roman" pitchFamily="18" charset="0"/>
                <a:cs typeface="Times New Roman" pitchFamily="18" charset="0"/>
              </a:rPr>
              <a:t>have to do with what should or ought to be the case, rather than with what is believed to be the case</a:t>
            </a:r>
            <a:r>
              <a:rPr lang="en-US" b="1" i="1" dirty="0" smtClean="0">
                <a:solidFill>
                  <a:srgbClr val="FF0000"/>
                </a:solidFill>
                <a:latin typeface="Times New Roman" pitchFamily="18" charset="0"/>
                <a:cs typeface="Times New Roman" pitchFamily="18" charset="0"/>
              </a:rPr>
              <a:t> (descriptive considerations)</a:t>
            </a:r>
            <a:r>
              <a:rPr lang="en-US" b="1" i="1" dirty="0" smtClean="0">
                <a:latin typeface="Times New Roman" pitchFamily="18" charset="0"/>
                <a:cs typeface="Times New Roman" pitchFamily="18" charset="0"/>
              </a:rPr>
              <a:t>.</a:t>
            </a:r>
            <a:r>
              <a:rPr lang="en-US" b="1" i="1" dirty="0" smtClean="0">
                <a:solidFill>
                  <a:srgbClr val="FF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Normative considerations often point to ideals and aims, to what we believe is best and right in the human species.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10515600" cy="5719763"/>
          </a:xfrm>
        </p:spPr>
        <p:txBody>
          <a:bodyPr>
            <a:normAutofit fontScale="92500" lnSpcReduction="10000"/>
          </a:bodyPr>
          <a:lstStyle/>
          <a:p>
            <a:pPr algn="just"/>
            <a:r>
              <a:rPr lang="en-US" dirty="0" smtClean="0">
                <a:latin typeface="Times New Roman" pitchFamily="18" charset="0"/>
                <a:cs typeface="Times New Roman" pitchFamily="18" charset="0"/>
              </a:rPr>
              <a:t>Normativity is what brings ends, the E in MAKER, to the fore. When E is prominent in an approach, it signifies that the approach is rooted in certain ideals and aims, that the approach contains normative considerations. E plays a dominant role in the facilitator and liberationist approaches, but not in the executive approach.</a:t>
            </a:r>
          </a:p>
          <a:p>
            <a:pPr algn="just"/>
            <a:r>
              <a:rPr lang="en-US" dirty="0" smtClean="0">
                <a:latin typeface="Times New Roman" pitchFamily="18" charset="0"/>
                <a:cs typeface="Times New Roman" pitchFamily="18" charset="0"/>
              </a:rPr>
              <a:t>Recall that in the executive approach, M and K are dominant elements. E does not occupy a position of importance, because, for the executive, E is so closely associated with K. That is, what the executive seeks is to have the students acquire the knowledge that is being taught, in the belief that possession of this knowledge is essential to such goals as a productive workforce, good citizenship, national security, and global competitiveness.</a:t>
            </a:r>
          </a:p>
          <a:p>
            <a:pPr algn="just"/>
            <a:r>
              <a:rPr lang="en-US" dirty="0" smtClean="0">
                <a:latin typeface="Times New Roman" pitchFamily="18" charset="0"/>
                <a:cs typeface="Times New Roman" pitchFamily="18" charset="0"/>
              </a:rPr>
              <a:t>The executive typically holds goals for schooling that are broadly societal and economic, and thus instrumental in character. In contrast, the normative ends sought by the facilitator and liberationist are pursued directly with each student and grounded in a conception of what makes the student the best possible person.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195944" y="40341"/>
            <a:ext cx="6996056" cy="6858000"/>
          </a:xfrm>
          <a:prstGeom prst="rect">
            <a:avLst/>
          </a:prstGeom>
        </p:spPr>
      </p:pic>
      <p:sp>
        <p:nvSpPr>
          <p:cNvPr id="2" name="Title 1"/>
          <p:cNvSpPr>
            <a:spLocks noGrp="1"/>
          </p:cNvSpPr>
          <p:nvPr>
            <p:ph type="ctrTitle"/>
          </p:nvPr>
        </p:nvSpPr>
        <p:spPr>
          <a:xfrm>
            <a:off x="763792" y="333488"/>
            <a:ext cx="10693101" cy="6056554"/>
          </a:xfrm>
        </p:spPr>
        <p:txBody>
          <a:bodyPr anchor="t">
            <a:normAutofit/>
          </a:bodyPr>
          <a:lstStyle/>
          <a:p>
            <a:pPr algn="l"/>
            <a:r>
              <a:rPr lang="en-US" sz="2000" dirty="0">
                <a:latin typeface="Franklin Gothic Medium Cond" panose="020B0606030402020204" pitchFamily="34" charset="0"/>
                <a:cs typeface="Mongolian Baiti" panose="03000500000000000000" pitchFamily="66" charset="0"/>
              </a:rPr>
              <a:t/>
            </a:r>
            <a:br>
              <a:rPr lang="en-US" sz="2000" dirty="0">
                <a:latin typeface="Franklin Gothic Medium Cond" panose="020B0606030402020204" pitchFamily="34" charset="0"/>
                <a:cs typeface="Mongolian Baiti" panose="03000500000000000000" pitchFamily="66" charset="0"/>
              </a:rPr>
            </a:br>
            <a:r>
              <a:rPr lang="en-US" sz="3200" b="1" i="1" u="sng" dirty="0" smtClean="0">
                <a:solidFill>
                  <a:srgbClr val="FF0000"/>
                </a:solidFill>
                <a:latin typeface="Franklin Gothic Medium Cond" panose="020B0606030402020204" pitchFamily="34" charset="0"/>
                <a:cs typeface="Mongolian Baiti" panose="03000500000000000000" pitchFamily="66" charset="0"/>
              </a:rPr>
              <a:t>Existential Roots:</a:t>
            </a:r>
            <a:r>
              <a:rPr lang="en-US" sz="2000" dirty="0" smtClean="0">
                <a:latin typeface="Franklin Gothic Medium Cond" panose="020B0606030402020204" pitchFamily="34" charset="0"/>
                <a:cs typeface="Mongolian Baiti" panose="03000500000000000000" pitchFamily="66" charset="0"/>
              </a:rPr>
              <a:t/>
            </a:r>
            <a:br>
              <a:rPr lang="en-US" sz="2000" dirty="0" smtClean="0">
                <a:latin typeface="Franklin Gothic Medium Cond" panose="020B0606030402020204" pitchFamily="34" charset="0"/>
                <a:cs typeface="Mongolian Baiti" panose="03000500000000000000" pitchFamily="66" charset="0"/>
              </a:rPr>
            </a:br>
            <a:r>
              <a:rPr lang="en-US" sz="2000" dirty="0" smtClean="0">
                <a:latin typeface="Franklin Gothic Medium Cond" panose="020B0606030402020204" pitchFamily="34" charset="0"/>
                <a:cs typeface="Mongolian Baiti" panose="03000500000000000000" pitchFamily="66" charset="0"/>
              </a:rPr>
              <a:t/>
            </a:r>
            <a:br>
              <a:rPr lang="en-US" sz="2000" dirty="0" smtClean="0">
                <a:latin typeface="Franklin Gothic Medium Cond" panose="020B0606030402020204" pitchFamily="34" charset="0"/>
                <a:cs typeface="Mongolian Baiti" panose="03000500000000000000" pitchFamily="66" charset="0"/>
              </a:rPr>
            </a:br>
            <a:r>
              <a:rPr lang="en-US" sz="2200" dirty="0" smtClean="0">
                <a:latin typeface="Times New Roman" pitchFamily="18" charset="0"/>
                <a:cs typeface="Times New Roman" pitchFamily="18" charset="0"/>
              </a:rPr>
              <a:t>To the teacher as facilitator, the student’s authenticity is not cultivated by acquiring remote knowledge that is unrelated to the quest for personal meaning and identity. Filling students’ heads with knowledge that has been selected, packaged, and conveyed by others only keeps students from grasping themselves as human beings.</a:t>
            </a:r>
            <a:br>
              <a:rPr lang="en-US" sz="2200" dirty="0" smtClean="0">
                <a:latin typeface="Times New Roman" pitchFamily="18" charset="0"/>
                <a:cs typeface="Times New Roman" pitchFamily="18" charset="0"/>
              </a:rPr>
            </a:br>
            <a:r>
              <a:rPr lang="en-US" sz="2200" dirty="0">
                <a:latin typeface="Times New Roman" pitchFamily="18" charset="0"/>
                <a:cs typeface="Times New Roman" pitchFamily="18" charset="0"/>
              </a:rPr>
              <a:t/>
            </a:r>
            <a:br>
              <a:rPr lang="en-US" sz="2200" dirty="0">
                <a:latin typeface="Times New Roman" pitchFamily="18" charset="0"/>
                <a:cs typeface="Times New Roman" pitchFamily="18" charset="0"/>
              </a:rPr>
            </a:br>
            <a:r>
              <a:rPr lang="en-US" sz="2200" dirty="0" smtClean="0">
                <a:latin typeface="Times New Roman" pitchFamily="18" charset="0"/>
                <a:cs typeface="Times New Roman" pitchFamily="18" charset="0"/>
              </a:rPr>
              <a:t>The basic ideas that sustain so much of the normative stance in facilitative teaching can be found in a school of  philosophy known as existentialism.</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One of the few tenets that existentialists such as Camus, </a:t>
            </a:r>
            <a:r>
              <a:rPr lang="en-US" sz="2200" dirty="0" err="1" smtClean="0">
                <a:latin typeface="Times New Roman" pitchFamily="18" charset="0"/>
                <a:cs typeface="Times New Roman" pitchFamily="18" charset="0"/>
              </a:rPr>
              <a:t>Kirkegaard</a:t>
            </a:r>
            <a:r>
              <a:rPr lang="en-US" sz="2200" dirty="0" smtClean="0">
                <a:latin typeface="Times New Roman" pitchFamily="18" charset="0"/>
                <a:cs typeface="Times New Roman" pitchFamily="18" charset="0"/>
              </a:rPr>
              <a:t>, and Dostoyevsky hold in common is that existence precedes essence, that we simply are before we are anything in particular. </a:t>
            </a:r>
            <a:r>
              <a:rPr lang="en-US" sz="2200" dirty="0" smtClean="0">
                <a:latin typeface="Franklin Gothic Medium Cond" panose="020B0606030402020204" pitchFamily="34" charset="0"/>
                <a:cs typeface="Mongolian Baiti" panose="03000500000000000000" pitchFamily="66" charset="0"/>
              </a:rPr>
              <a:t/>
            </a:r>
            <a:br>
              <a:rPr lang="en-US" sz="2200" dirty="0" smtClean="0">
                <a:latin typeface="Franklin Gothic Medium Cond" panose="020B0606030402020204" pitchFamily="34" charset="0"/>
                <a:cs typeface="Mongolian Baiti" panose="03000500000000000000" pitchFamily="66" charset="0"/>
              </a:rPr>
            </a:br>
            <a:endParaRPr lang="en-US" sz="2200" dirty="0">
              <a:latin typeface="Franklin Gothic Medium Cond" panose="020B0606030402020204" pitchFamily="34" charset="0"/>
              <a:cs typeface="Mongolian Baiti" panose="03000500000000000000" pitchFamily="66" charset="0"/>
            </a:endParaRPr>
          </a:p>
        </p:txBody>
      </p:sp>
    </p:spTree>
    <p:extLst>
      <p:ext uri="{BB962C8B-B14F-4D97-AF65-F5344CB8AC3E}">
        <p14:creationId xmlns="" xmlns:p14="http://schemas.microsoft.com/office/powerpoint/2010/main" val="2088977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195944" y="40341"/>
            <a:ext cx="6996056" cy="6858000"/>
          </a:xfrm>
          <a:prstGeom prst="rect">
            <a:avLst/>
          </a:prstGeom>
        </p:spPr>
      </p:pic>
      <p:sp>
        <p:nvSpPr>
          <p:cNvPr id="2" name="Title 1"/>
          <p:cNvSpPr>
            <a:spLocks noGrp="1"/>
          </p:cNvSpPr>
          <p:nvPr>
            <p:ph type="ctrTitle"/>
          </p:nvPr>
        </p:nvSpPr>
        <p:spPr>
          <a:xfrm>
            <a:off x="763793" y="333488"/>
            <a:ext cx="10499463" cy="6056554"/>
          </a:xfrm>
        </p:spPr>
        <p:txBody>
          <a:bodyPr anchor="t">
            <a:normAutofit/>
          </a:bodyPr>
          <a:lstStyle/>
          <a:p>
            <a:pPr algn="l"/>
            <a:r>
              <a:rPr lang="en-US" sz="2200" dirty="0" smtClean="0">
                <a:latin typeface="Franklin Gothic Medium Cond" panose="020B0606030402020204" pitchFamily="34" charset="0"/>
                <a:cs typeface="Mongolian Baiti" panose="03000500000000000000" pitchFamily="66" charset="0"/>
              </a:rPr>
              <a:t/>
            </a:r>
            <a:br>
              <a:rPr lang="en-US" sz="2200" dirty="0" smtClean="0">
                <a:latin typeface="Franklin Gothic Medium Cond" panose="020B0606030402020204" pitchFamily="34" charset="0"/>
                <a:cs typeface="Mongolian Baiti" panose="03000500000000000000" pitchFamily="66" charset="0"/>
              </a:rPr>
            </a:br>
            <a:r>
              <a:rPr lang="en-US" sz="2400" b="1" i="1" u="sng" dirty="0" smtClean="0">
                <a:latin typeface="Times New Roman" pitchFamily="18" charset="0"/>
                <a:cs typeface="Times New Roman" pitchFamily="18" charset="0"/>
              </a:rPr>
              <a:t>The normativity that is characteristic of the facilitator approach </a:t>
            </a:r>
            <a:r>
              <a:rPr lang="en-US" sz="2400" dirty="0" smtClean="0">
                <a:latin typeface="Times New Roman" pitchFamily="18" charset="0"/>
                <a:cs typeface="Times New Roman" pitchFamily="18" charset="0"/>
              </a:rPr>
              <a:t>helps us gain a better sense of how the A and the E of MAKER are interconnected. In order to achieve the ends called for, such as self-actualization, authenticity, and personal meaning, the teacher must have an awareness of her students.</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This awareness takes the form of insight into the life experiences of students as well as the knowledge and understanding that students bring with them as they pass through the schoolhouse door. To forge the critical links between A and E, the teacher has to attend to the quality of the relationship (R) with students. The R element assumes a quite special status in a modern version of facilitation known as care pedagogy</a:t>
            </a:r>
            <a:r>
              <a:rPr lang="en-US" sz="18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2017533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D4F3F4-D9E7-9448-8D81-6EA92A224517}"/>
              </a:ext>
            </a:extLst>
          </p:cNvPr>
          <p:cNvSpPr>
            <a:spLocks noGrp="1"/>
          </p:cNvSpPr>
          <p:nvPr>
            <p:ph type="ctrTitle"/>
          </p:nvPr>
        </p:nvSpPr>
        <p:spPr/>
        <p:txBody>
          <a:bodyPr/>
          <a:lstStyle/>
          <a:p>
            <a:endParaRPr lang="en-US"/>
          </a:p>
        </p:txBody>
      </p:sp>
      <p:sp>
        <p:nvSpPr>
          <p:cNvPr id="3" name="Subtitle 2">
            <a:extLst>
              <a:ext uri="{FF2B5EF4-FFF2-40B4-BE49-F238E27FC236}">
                <a16:creationId xmlns="" xmlns:a16="http://schemas.microsoft.com/office/drawing/2014/main" id="{43413AF1-E176-3040-B4DE-77266FBB8A14}"/>
              </a:ext>
            </a:extLst>
          </p:cNvPr>
          <p:cNvSpPr>
            <a:spLocks noGrp="1"/>
          </p:cNvSpPr>
          <p:nvPr>
            <p:ph type="subTitle" idx="1"/>
          </p:nvPr>
        </p:nvSpPr>
        <p:spPr/>
        <p:txBody>
          <a:bodyPr/>
          <a:lstStyle/>
          <a:p>
            <a:endParaRPr lang="en-US"/>
          </a:p>
        </p:txBody>
      </p:sp>
      <p:pic>
        <p:nvPicPr>
          <p:cNvPr id="4" name="Picture 4">
            <a:extLst>
              <a:ext uri="{FF2B5EF4-FFF2-40B4-BE49-F238E27FC236}">
                <a16:creationId xmlns="" xmlns:a16="http://schemas.microsoft.com/office/drawing/2014/main" id="{CF1F1780-0C7F-7A4B-8CF6-EE0173FAD0C2}"/>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2914" y="0"/>
            <a:ext cx="12204914" cy="6858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Subtitle 2">
            <a:extLst>
              <a:ext uri="{FF2B5EF4-FFF2-40B4-BE49-F238E27FC236}">
                <a16:creationId xmlns="" xmlns:a16="http://schemas.microsoft.com/office/drawing/2014/main" id="{65DD3EC9-8160-6F4E-8F3F-3DB2A1B0AB63}"/>
              </a:ext>
            </a:extLst>
          </p:cNvPr>
          <p:cNvSpPr>
            <a:spLocks noGrp="1"/>
          </p:cNvSpPr>
          <p:nvPr>
            <p:ph type="subTitle" idx="1"/>
          </p:nvPr>
        </p:nvSpPr>
        <p:spPr>
          <a:xfrm>
            <a:off x="492855" y="1676401"/>
            <a:ext cx="11206290" cy="16002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ahoma" panose="020B0604030504040204" pitchFamily="34" charset="0"/>
                <a:cs typeface="Times New Roman" pitchFamily="18" charset="0"/>
              </a:rPr>
              <a:t>APPROACHES </a:t>
            </a:r>
            <a:r>
              <a:rPr lang="en-US" sz="4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ahoma" panose="020B0604030504040204" pitchFamily="34" charset="0"/>
                <a:cs typeface="Times New Roman" pitchFamily="18" charset="0"/>
              </a:rPr>
              <a:t>to </a:t>
            </a:r>
            <a:r>
              <a:rPr lang="en-US" sz="4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ahoma" panose="020B0604030504040204" pitchFamily="34" charset="0"/>
                <a:cs typeface="Times New Roman" pitchFamily="18" charset="0"/>
              </a:rPr>
              <a:t>TEACHING</a:t>
            </a:r>
          </a:p>
          <a:p>
            <a:endParaRPr lang="en-US" sz="4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ahoma" panose="020B0604030504040204" pitchFamily="34" charset="0"/>
              <a:cs typeface="Times New Roman" pitchFamily="18" charset="0"/>
            </a:endParaRPr>
          </a:p>
          <a:p>
            <a:r>
              <a:rPr lang="en-US" sz="4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ahoma" panose="020B0604030504040204" pitchFamily="34" charset="0"/>
                <a:cs typeface="Times New Roman" pitchFamily="18" charset="0"/>
              </a:rPr>
              <a:t>Chapter Three:</a:t>
            </a:r>
          </a:p>
          <a:p>
            <a:r>
              <a:rPr lang="en-US" sz="4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ahoma" panose="020B0604030504040204" pitchFamily="34" charset="0"/>
                <a:cs typeface="Times New Roman" pitchFamily="18" charset="0"/>
              </a:rPr>
              <a:t> The Facilitator Approach</a:t>
            </a:r>
            <a:endParaRPr lang="en-US" sz="4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Tahoma" panose="020B0604030504040204" pitchFamily="34" charset="0"/>
              <a:cs typeface="Times New Roman" pitchFamily="18" charset="0"/>
            </a:endParaRPr>
          </a:p>
        </p:txBody>
      </p:sp>
    </p:spTree>
    <p:extLst>
      <p:ext uri="{BB962C8B-B14F-4D97-AF65-F5344CB8AC3E}">
        <p14:creationId xmlns="" xmlns:p14="http://schemas.microsoft.com/office/powerpoint/2010/main" val="2916819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195944" y="40341"/>
            <a:ext cx="6996056" cy="6858000"/>
          </a:xfrm>
          <a:prstGeom prst="rect">
            <a:avLst/>
          </a:prstGeom>
        </p:spPr>
      </p:pic>
      <p:sp>
        <p:nvSpPr>
          <p:cNvPr id="2" name="Title 1"/>
          <p:cNvSpPr>
            <a:spLocks noGrp="1"/>
          </p:cNvSpPr>
          <p:nvPr>
            <p:ph type="ctrTitle"/>
          </p:nvPr>
        </p:nvSpPr>
        <p:spPr>
          <a:xfrm>
            <a:off x="763793" y="333488"/>
            <a:ext cx="10499463" cy="6056554"/>
          </a:xfrm>
        </p:spPr>
        <p:txBody>
          <a:bodyPr anchor="t">
            <a:normAutofit/>
          </a:bodyPr>
          <a:lstStyle/>
          <a:p>
            <a:pPr algn="l"/>
            <a:r>
              <a:rPr lang="en-US" sz="2000" dirty="0">
                <a:latin typeface="Franklin Gothic Medium Cond" panose="020B0606030402020204" pitchFamily="34" charset="0"/>
                <a:cs typeface="Mongolian Baiti" panose="03000500000000000000" pitchFamily="66" charset="0"/>
              </a:rPr>
              <a:t/>
            </a:r>
            <a:br>
              <a:rPr lang="en-US" sz="2000" dirty="0">
                <a:latin typeface="Franklin Gothic Medium Cond" panose="020B0606030402020204" pitchFamily="34" charset="0"/>
                <a:cs typeface="Mongolian Baiti" panose="03000500000000000000" pitchFamily="66" charset="0"/>
              </a:rPr>
            </a:br>
            <a:r>
              <a:rPr lang="en-US" sz="3200" dirty="0" smtClean="0">
                <a:solidFill>
                  <a:schemeClr val="accent4"/>
                </a:solidFill>
                <a:latin typeface="Franklin Gothic Medium Cond" panose="020B0606030402020204" pitchFamily="34" charset="0"/>
                <a:cs typeface="Mongolian Baiti" panose="03000500000000000000" pitchFamily="66" charset="0"/>
              </a:rPr>
              <a:t>Care Pedagogy:</a:t>
            </a:r>
            <a:br>
              <a:rPr lang="en-US" sz="3200" dirty="0" smtClean="0">
                <a:solidFill>
                  <a:schemeClr val="accent4"/>
                </a:solidFill>
                <a:latin typeface="Franklin Gothic Medium Cond" panose="020B0606030402020204" pitchFamily="34" charset="0"/>
                <a:cs typeface="Mongolian Baiti" panose="03000500000000000000" pitchFamily="66" charset="0"/>
              </a:rPr>
            </a:br>
            <a:r>
              <a:rPr lang="en-US" sz="3200" dirty="0" smtClean="0">
                <a:solidFill>
                  <a:schemeClr val="accent4"/>
                </a:solidFill>
                <a:latin typeface="Franklin Gothic Medium Cond" panose="020B0606030402020204" pitchFamily="34" charset="0"/>
                <a:cs typeface="Mongolian Baiti" panose="03000500000000000000" pitchFamily="66" charset="0"/>
              </a:rPr>
              <a:t/>
            </a:r>
            <a:br>
              <a:rPr lang="en-US" sz="3200" dirty="0" smtClean="0">
                <a:solidFill>
                  <a:schemeClr val="accent4"/>
                </a:solidFill>
                <a:latin typeface="Franklin Gothic Medium Cond" panose="020B0606030402020204" pitchFamily="34" charset="0"/>
                <a:cs typeface="Mongolian Baiti" panose="03000500000000000000" pitchFamily="66" charset="0"/>
              </a:rPr>
            </a:br>
            <a:r>
              <a:rPr lang="en-US" sz="2000" dirty="0" smtClean="0"/>
              <a:t> “</a:t>
            </a:r>
            <a:r>
              <a:rPr lang="en-US" sz="2000" i="1" dirty="0" smtClean="0"/>
              <a:t>We sometimes speak as if caring did not require knowledge, as if caring for someone, for example, were simply a matter of good intentions or warm regard. But in order to care I must understand the other’s needs and I must be able to respond properly to them, and clearly good intentions do not guarantee this. To care for someone, I must know many things.”—Milton </a:t>
            </a:r>
            <a:r>
              <a:rPr lang="en-US" sz="2000" i="1" dirty="0" err="1" smtClean="0"/>
              <a:t>Mayeroff</a:t>
            </a:r>
            <a:r>
              <a:rPr lang="en-US" sz="2000" i="1" dirty="0" smtClean="0"/>
              <a:t> </a:t>
            </a:r>
            <a:r>
              <a:rPr lang="en-US" sz="2000" dirty="0" smtClean="0">
                <a:latin typeface="Franklin Gothic Medium Cond" panose="020B0606030402020204" pitchFamily="34" charset="0"/>
                <a:cs typeface="Mongolian Baiti" panose="03000500000000000000" pitchFamily="66" charset="0"/>
              </a:rPr>
              <a:t/>
            </a:r>
            <a:br>
              <a:rPr lang="en-US" sz="2000" dirty="0" smtClean="0">
                <a:latin typeface="Franklin Gothic Medium Cond" panose="020B0606030402020204" pitchFamily="34" charset="0"/>
                <a:cs typeface="Mongolian Baiti" panose="03000500000000000000" pitchFamily="66" charset="0"/>
              </a:rPr>
            </a:br>
            <a:r>
              <a:rPr lang="en-US" sz="2200" dirty="0" smtClean="0">
                <a:latin typeface="Franklin Gothic Medium Cond" panose="020B0606030402020204" pitchFamily="34" charset="0"/>
                <a:cs typeface="Mongolian Baiti" panose="03000500000000000000" pitchFamily="66" charset="0"/>
              </a:rPr>
              <a:t/>
            </a:r>
            <a:br>
              <a:rPr lang="en-US" sz="2200" dirty="0" smtClean="0">
                <a:latin typeface="Franklin Gothic Medium Cond" panose="020B0606030402020204" pitchFamily="34" charset="0"/>
                <a:cs typeface="Mongolian Baiti" panose="03000500000000000000" pitchFamily="66" charset="0"/>
              </a:rPr>
            </a:br>
            <a:r>
              <a:rPr lang="en-US" sz="2000" b="1" dirty="0" smtClean="0"/>
              <a:t> The pedagogy of care is a science. </a:t>
            </a:r>
            <a:r>
              <a:rPr lang="en-US" sz="2000" dirty="0" smtClean="0"/>
              <a:t>Now more than ever, we possess the brain research that demonstrates what we’ve always known instinctively: children are learning from the moment they are born and the most meaningful lessons are embedded in care.</a:t>
            </a:r>
            <a:br>
              <a:rPr lang="en-US" sz="2000" dirty="0" smtClean="0"/>
            </a:br>
            <a:r>
              <a:rPr lang="en-US" sz="2000" dirty="0" smtClean="0"/>
              <a:t/>
            </a:r>
            <a:br>
              <a:rPr lang="en-US" sz="2000" dirty="0" smtClean="0"/>
            </a:br>
            <a:r>
              <a:rPr lang="en-US" sz="2000" b="1" dirty="0" smtClean="0">
                <a:solidFill>
                  <a:schemeClr val="accent1">
                    <a:lumMod val="50000"/>
                  </a:schemeClr>
                </a:solidFill>
              </a:rPr>
              <a:t> </a:t>
            </a:r>
            <a:r>
              <a:rPr lang="en-US" sz="2000" b="1" i="1" dirty="0" smtClean="0">
                <a:solidFill>
                  <a:schemeClr val="accent1">
                    <a:lumMod val="50000"/>
                  </a:schemeClr>
                </a:solidFill>
              </a:rPr>
              <a:t>Care requires personal knowledge of people.</a:t>
            </a:r>
            <a:br>
              <a:rPr lang="en-US" sz="2000" b="1" i="1" dirty="0" smtClean="0">
                <a:solidFill>
                  <a:schemeClr val="accent1">
                    <a:lumMod val="50000"/>
                  </a:schemeClr>
                </a:solidFill>
              </a:rPr>
            </a:br>
            <a:r>
              <a:rPr lang="en-US" sz="2000" b="1" i="1" dirty="0" smtClean="0">
                <a:solidFill>
                  <a:schemeClr val="accent1">
                    <a:lumMod val="50000"/>
                  </a:schemeClr>
                </a:solidFill>
              </a:rPr>
              <a:t> Care requires sharing.</a:t>
            </a:r>
            <a:br>
              <a:rPr lang="en-US" sz="2000" b="1" i="1" dirty="0" smtClean="0">
                <a:solidFill>
                  <a:schemeClr val="accent1">
                    <a:lumMod val="50000"/>
                  </a:schemeClr>
                </a:solidFill>
              </a:rPr>
            </a:br>
            <a:r>
              <a:rPr lang="en-US" sz="2000" b="1" i="1" dirty="0" smtClean="0">
                <a:solidFill>
                  <a:schemeClr val="accent1">
                    <a:lumMod val="50000"/>
                  </a:schemeClr>
                </a:solidFill>
              </a:rPr>
              <a:t> Care requires sharing and empathy with others different from ourselves. </a:t>
            </a:r>
            <a:endParaRPr lang="en-US" sz="2000" i="1" dirty="0">
              <a:solidFill>
                <a:schemeClr val="accent1">
                  <a:lumMod val="50000"/>
                </a:schemeClr>
              </a:solidFill>
              <a:latin typeface="Franklin Gothic Medium Cond" panose="020B0606030402020204" pitchFamily="34" charset="0"/>
              <a:cs typeface="Mongolian Baiti" panose="03000500000000000000" pitchFamily="66" charset="0"/>
            </a:endParaRPr>
          </a:p>
        </p:txBody>
      </p:sp>
    </p:spTree>
    <p:extLst>
      <p:ext uri="{BB962C8B-B14F-4D97-AF65-F5344CB8AC3E}">
        <p14:creationId xmlns="" xmlns:p14="http://schemas.microsoft.com/office/powerpoint/2010/main" val="4068137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10515600" cy="5948363"/>
          </a:xfrm>
        </p:spPr>
        <p:txBody>
          <a:bodyPr/>
          <a:lstStyle/>
          <a:p>
            <a:pPr algn="just"/>
            <a:r>
              <a:rPr lang="en-US" dirty="0" smtClean="0">
                <a:latin typeface="Times New Roman" pitchFamily="18" charset="0"/>
                <a:cs typeface="Times New Roman" pitchFamily="18" charset="0"/>
              </a:rPr>
              <a:t>According to care theory, justice is an inadequate standard for human conduct. Justice, argue the care theorists, has permitted the moral rationale for such things as the egregious treatment of prisoners, acts of war, the slaughter of noncombatants, and indifference to poverty and disability.</a:t>
            </a:r>
          </a:p>
          <a:p>
            <a:pPr algn="just"/>
            <a:r>
              <a:rPr lang="en-US" dirty="0" smtClean="0">
                <a:latin typeface="Times New Roman" pitchFamily="18" charset="0"/>
                <a:cs typeface="Times New Roman" pitchFamily="18" charset="0"/>
              </a:rPr>
              <a:t>Given the humanistic psychologists’ low estimation of the value of teaching for learning, they gave little attention to the nature and quality of the relationship between teacher and student. The humanists appear to view the teacher more as a remover of barriers and impediments to choice, as a creator of environments of opportunity and possibility for the learner, than as one who forges profound relationships with students.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195944" y="40341"/>
            <a:ext cx="6996056" cy="6858000"/>
          </a:xfrm>
          <a:prstGeom prst="rect">
            <a:avLst/>
          </a:prstGeom>
        </p:spPr>
      </p:pic>
      <p:sp>
        <p:nvSpPr>
          <p:cNvPr id="2" name="Title 1"/>
          <p:cNvSpPr>
            <a:spLocks noGrp="1"/>
          </p:cNvSpPr>
          <p:nvPr>
            <p:ph type="ctrTitle"/>
          </p:nvPr>
        </p:nvSpPr>
        <p:spPr>
          <a:xfrm>
            <a:off x="753035" y="408792"/>
            <a:ext cx="10660829" cy="6056554"/>
          </a:xfrm>
        </p:spPr>
        <p:txBody>
          <a:bodyPr anchor="t">
            <a:normAutofit/>
          </a:bodyPr>
          <a:lstStyle/>
          <a:p>
            <a:pPr algn="l"/>
            <a:r>
              <a:rPr lang="en-US" sz="2000" dirty="0">
                <a:latin typeface="Franklin Gothic Medium Cond" panose="020B0606030402020204" pitchFamily="34" charset="0"/>
                <a:cs typeface="Mongolian Baiti" panose="03000500000000000000" pitchFamily="66" charset="0"/>
              </a:rPr>
              <a:t/>
            </a:r>
            <a:br>
              <a:rPr lang="en-US" sz="2000" dirty="0">
                <a:latin typeface="Franklin Gothic Medium Cond" panose="020B0606030402020204" pitchFamily="34" charset="0"/>
                <a:cs typeface="Mongolian Baiti" panose="03000500000000000000" pitchFamily="66" charset="0"/>
              </a:rPr>
            </a:br>
            <a:r>
              <a:rPr lang="en-US" sz="2400" b="1" i="1" dirty="0" smtClean="0">
                <a:solidFill>
                  <a:srgbClr val="FF0000"/>
                </a:solidFill>
                <a:latin typeface="Times New Roman" pitchFamily="18" charset="0"/>
                <a:cs typeface="Times New Roman" pitchFamily="18" charset="0"/>
              </a:rPr>
              <a:t>Care pedagogy </a:t>
            </a:r>
            <a:r>
              <a:rPr lang="en-US" sz="2400" dirty="0" smtClean="0">
                <a:latin typeface="Times New Roman" pitchFamily="18" charset="0"/>
                <a:cs typeface="Times New Roman" pitchFamily="18" charset="0"/>
              </a:rPr>
              <a:t>represents a fascinating evolution in humanistic education. While it is highly responsive to the social critiques of the 1960s and shares elements of humanistic psychology and existentialism, it stands quite independent of its precursors. It recasts the A so critical to the humanistic educators, into an R, such that A does not stand alone but as part of the R that obtains between the one caring and the cared for, between the teacher and the learner. Care pedagogy brings the teacher back into a much more crucial role in the growth of the learner than was the case in humanistic education.</a:t>
            </a:r>
            <a:r>
              <a:rPr lang="en-US" sz="2200" dirty="0" smtClean="0">
                <a:latin typeface="Franklin Gothic Medium Cond" panose="020B0606030402020204" pitchFamily="34" charset="0"/>
                <a:cs typeface="Mongolian Baiti" panose="03000500000000000000" pitchFamily="66" charset="0"/>
              </a:rPr>
              <a:t/>
            </a:r>
            <a:br>
              <a:rPr lang="en-US" sz="2200" dirty="0" smtClean="0">
                <a:latin typeface="Franklin Gothic Medium Cond" panose="020B0606030402020204" pitchFamily="34" charset="0"/>
                <a:cs typeface="Mongolian Baiti" panose="03000500000000000000" pitchFamily="66" charset="0"/>
              </a:rPr>
            </a:br>
            <a:r>
              <a:rPr lang="en-US" sz="2200" dirty="0" smtClean="0">
                <a:latin typeface="Franklin Gothic Medium Cond" panose="020B0606030402020204" pitchFamily="34" charset="0"/>
                <a:cs typeface="Mongolian Baiti" panose="03000500000000000000" pitchFamily="66" charset="0"/>
              </a:rPr>
              <a:t/>
            </a:r>
            <a:br>
              <a:rPr lang="en-US" sz="2200" dirty="0" smtClean="0">
                <a:latin typeface="Franklin Gothic Medium Cond" panose="020B0606030402020204" pitchFamily="34" charset="0"/>
                <a:cs typeface="Mongolian Baiti" panose="03000500000000000000" pitchFamily="66" charset="0"/>
              </a:rPr>
            </a:br>
            <a:r>
              <a:rPr lang="en-US" sz="2200" dirty="0" smtClean="0">
                <a:latin typeface="Franklin Gothic Medium Cond" panose="020B0606030402020204" pitchFamily="34" charset="0"/>
                <a:cs typeface="Mongolian Baiti" panose="03000500000000000000" pitchFamily="66" charset="0"/>
              </a:rPr>
              <a:t/>
            </a:r>
            <a:br>
              <a:rPr lang="en-US" sz="2200" dirty="0" smtClean="0">
                <a:latin typeface="Franklin Gothic Medium Cond" panose="020B0606030402020204" pitchFamily="34" charset="0"/>
                <a:cs typeface="Mongolian Baiti" panose="03000500000000000000" pitchFamily="66" charset="0"/>
              </a:rPr>
            </a:br>
            <a:r>
              <a:rPr lang="en-US" sz="2200" dirty="0">
                <a:latin typeface="Franklin Gothic Medium Cond" panose="020B0606030402020204" pitchFamily="34" charset="0"/>
                <a:cs typeface="Mongolian Baiti" panose="03000500000000000000" pitchFamily="66" charset="0"/>
              </a:rPr>
              <a:t/>
            </a:r>
            <a:br>
              <a:rPr lang="en-US" sz="2200" dirty="0">
                <a:latin typeface="Franklin Gothic Medium Cond" panose="020B0606030402020204" pitchFamily="34" charset="0"/>
                <a:cs typeface="Mongolian Baiti" panose="03000500000000000000" pitchFamily="66" charset="0"/>
              </a:rPr>
            </a:br>
            <a:endParaRPr lang="en-US" sz="2200" dirty="0">
              <a:latin typeface="Franklin Gothic Medium Cond" panose="020B0606030402020204" pitchFamily="34" charset="0"/>
              <a:cs typeface="Mongolian Baiti" panose="03000500000000000000" pitchFamily="66" charset="0"/>
            </a:endParaRPr>
          </a:p>
        </p:txBody>
      </p:sp>
    </p:spTree>
    <p:extLst>
      <p:ext uri="{BB962C8B-B14F-4D97-AF65-F5344CB8AC3E}">
        <p14:creationId xmlns="" xmlns:p14="http://schemas.microsoft.com/office/powerpoint/2010/main" val="2049635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DEB9B288-93DC-1E4A-B957-1079ABE93E3C}"/>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12192000" cy="6858000"/>
          </a:xfrm>
          <a:prstGeom prst="rect">
            <a:avLst/>
          </a:prstGeom>
        </p:spPr>
      </p:pic>
      <p:sp>
        <p:nvSpPr>
          <p:cNvPr id="2" name="Title 1">
            <a:extLst>
              <a:ext uri="{FF2B5EF4-FFF2-40B4-BE49-F238E27FC236}">
                <a16:creationId xmlns="" xmlns:a16="http://schemas.microsoft.com/office/drawing/2014/main" id="{54CAB0E3-2F79-2649-AD34-123B0DB54BF5}"/>
              </a:ext>
            </a:extLst>
          </p:cNvPr>
          <p:cNvSpPr>
            <a:spLocks noGrp="1"/>
          </p:cNvSpPr>
          <p:nvPr>
            <p:ph type="title"/>
          </p:nvPr>
        </p:nvSpPr>
        <p:spPr>
          <a:xfrm rot="10800000" flipV="1">
            <a:off x="3514725" y="2044897"/>
            <a:ext cx="5162550" cy="2768203"/>
          </a:xfrm>
        </p:spPr>
        <p:txBody>
          <a:bodyPr>
            <a:normAutofit/>
          </a:bodyPr>
          <a:lstStyle/>
          <a:p>
            <a:pPr algn="ctr"/>
            <a:r>
              <a:rPr lang="en-US" i="1" dirty="0">
                <a:latin typeface="Arial Black" panose="020B0604020202020204" pitchFamily="34" charset="0"/>
                <a:ea typeface="Segoe UI Symbol" panose="020B0502040204020203" pitchFamily="34" charset="0"/>
                <a:cs typeface="Arial Black" panose="020B0604020202020204" pitchFamily="34" charset="0"/>
              </a:rPr>
              <a:t>Facilitating Identity</a:t>
            </a:r>
            <a:br>
              <a:rPr lang="en-US" i="1" dirty="0">
                <a:latin typeface="Arial Black" panose="020B0604020202020204" pitchFamily="34" charset="0"/>
                <a:ea typeface="Segoe UI Symbol" panose="020B0502040204020203" pitchFamily="34" charset="0"/>
                <a:cs typeface="Arial Black" panose="020B0604020202020204" pitchFamily="34" charset="0"/>
              </a:rPr>
            </a:br>
            <a:endParaRPr lang="en-US" dirty="0">
              <a:latin typeface="Arial Black" panose="020B0604020202020204" pitchFamily="34" charset="0"/>
              <a:ea typeface="Segoe UI Symbol" panose="020B0502040204020203" pitchFamily="34" charset="0"/>
              <a:cs typeface="Arial Black" panose="020B0604020202020204" pitchFamily="34" charset="0"/>
            </a:endParaRPr>
          </a:p>
        </p:txBody>
      </p:sp>
    </p:spTree>
    <p:extLst>
      <p:ext uri="{BB962C8B-B14F-4D97-AF65-F5344CB8AC3E}">
        <p14:creationId xmlns="" xmlns:p14="http://schemas.microsoft.com/office/powerpoint/2010/main" val="3590167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 xmlns:a16="http://schemas.microsoft.com/office/drawing/2014/main" id="{36761368-462F-A541-9158-ED00176AC49F}"/>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4" name="Content Placeholder 3">
            <a:extLst>
              <a:ext uri="{FF2B5EF4-FFF2-40B4-BE49-F238E27FC236}">
                <a16:creationId xmlns="" xmlns:a16="http://schemas.microsoft.com/office/drawing/2014/main" id="{D8775C4C-CB25-8C40-AFAD-0EDDA52DB850}"/>
              </a:ext>
            </a:extLst>
          </p:cNvPr>
          <p:cNvSpPr>
            <a:spLocks noGrp="1"/>
          </p:cNvSpPr>
          <p:nvPr>
            <p:ph idx="1"/>
          </p:nvPr>
        </p:nvSpPr>
        <p:spPr>
          <a:xfrm>
            <a:off x="519545" y="333287"/>
            <a:ext cx="5375298" cy="6191426"/>
          </a:xfrm>
        </p:spPr>
        <p:txBody>
          <a:bodyPr>
            <a:normAutofit/>
          </a:bodyPr>
          <a:lstStyle/>
          <a:p>
            <a:pPr marL="0" indent="0" algn="just">
              <a:buNone/>
            </a:pPr>
            <a:r>
              <a:rPr lang="en-US" dirty="0">
                <a:latin typeface="Segoe UI Symbol" panose="020B0502040204020203" pitchFamily="34" charset="0"/>
                <a:ea typeface="Segoe UI Symbol" panose="020B0502040204020203" pitchFamily="34" charset="0"/>
              </a:rPr>
              <a:t>It is the role of schooling in promoting an understanding of and respect for certain human differences. </a:t>
            </a:r>
            <a:endParaRPr lang="en-US" dirty="0" smtClean="0">
              <a:latin typeface="Segoe UI Symbol" panose="020B0502040204020203" pitchFamily="34" charset="0"/>
              <a:ea typeface="Segoe UI Symbol" panose="020B0502040204020203" pitchFamily="34" charset="0"/>
            </a:endParaRPr>
          </a:p>
          <a:p>
            <a:pPr marL="0" indent="0" algn="just">
              <a:buNone/>
            </a:pPr>
            <a:endParaRPr lang="en-US" dirty="0">
              <a:latin typeface="Segoe UI Symbol" panose="020B0502040204020203" pitchFamily="34" charset="0"/>
              <a:ea typeface="Segoe UI Symbol" panose="020B0502040204020203" pitchFamily="34" charset="0"/>
            </a:endParaRPr>
          </a:p>
          <a:p>
            <a:pPr marL="0" indent="0" algn="just">
              <a:buNone/>
            </a:pPr>
            <a:r>
              <a:rPr lang="en-US" dirty="0">
                <a:latin typeface="Segoe UI Symbol" panose="020B0502040204020203" pitchFamily="34" charset="0"/>
                <a:ea typeface="Segoe UI Symbol" panose="020B0502040204020203" pitchFamily="34" charset="0"/>
              </a:rPr>
              <a:t>Nowadays every one knows how very contentious these topics are; because of this, it is a challenge to present them in a way that clearly demonstrates their educational importance.</a:t>
            </a:r>
          </a:p>
          <a:p>
            <a:pPr marL="0" indent="0" algn="just">
              <a:buNone/>
            </a:pPr>
            <a:r>
              <a:rPr lang="en-US" b="1" dirty="0">
                <a:latin typeface="Segoe UI Symbol" panose="020B0502040204020203" pitchFamily="34" charset="0"/>
                <a:ea typeface="Segoe UI Symbol" panose="020B0502040204020203" pitchFamily="34" charset="0"/>
              </a:rPr>
              <a:t>The facilitator approach</a:t>
            </a:r>
            <a:r>
              <a:rPr lang="en-US" dirty="0">
                <a:latin typeface="Segoe UI Symbol" panose="020B0502040204020203" pitchFamily="34" charset="0"/>
                <a:ea typeface="Segoe UI Symbol" panose="020B0502040204020203" pitchFamily="34" charset="0"/>
              </a:rPr>
              <a:t> opens a path for doing </a:t>
            </a:r>
            <a:r>
              <a:rPr lang="en-US" dirty="0" smtClean="0">
                <a:latin typeface="Segoe UI Symbol" panose="020B0502040204020203" pitchFamily="34" charset="0"/>
                <a:ea typeface="Segoe UI Symbol" panose="020B0502040204020203" pitchFamily="34" charset="0"/>
              </a:rPr>
              <a:t>so.</a:t>
            </a:r>
            <a:endParaRPr lang="en-US" dirty="0">
              <a:latin typeface="Segoe UI Symbol" panose="020B0502040204020203" pitchFamily="34" charset="0"/>
              <a:ea typeface="Segoe UI Symbol" panose="020B0502040204020203" pitchFamily="34" charset="0"/>
              <a:cs typeface="Tahoma" panose="020B0604030504040204" pitchFamily="34" charset="0"/>
            </a:endParaRPr>
          </a:p>
        </p:txBody>
      </p:sp>
    </p:spTree>
    <p:extLst>
      <p:ext uri="{BB962C8B-B14F-4D97-AF65-F5344CB8AC3E}">
        <p14:creationId xmlns="" xmlns:p14="http://schemas.microsoft.com/office/powerpoint/2010/main" val="3011603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914400" y="838200"/>
            <a:ext cx="8771017" cy="2562225"/>
          </a:xfrm>
          <a:prstGeom prst="roundRect">
            <a:avLst/>
          </a:prstGeom>
          <a:ln w="28575">
            <a:solidFill>
              <a:schemeClr val="accent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sz="3600" dirty="0" smtClean="0">
                <a:ln w="0"/>
                <a:solidFill>
                  <a:schemeClr val="tx1"/>
                </a:solidFill>
                <a:effectLst>
                  <a:outerShdw blurRad="38100" dist="19050" dir="2700000" algn="tl" rotWithShape="0">
                    <a:schemeClr val="dk1">
                      <a:alpha val="40000"/>
                    </a:schemeClr>
                  </a:outerShdw>
                </a:effectLst>
                <a:latin typeface="Adobe نسخ Medium" panose="01010101010101010101" pitchFamily="50" charset="-78"/>
                <a:cs typeface="Adobe نسخ Medium" panose="01010101010101010101" pitchFamily="50" charset="-78"/>
              </a:rPr>
              <a:t>:Most </a:t>
            </a:r>
            <a:r>
              <a:rPr lang="en-US" sz="3600" dirty="0">
                <a:ln w="0"/>
                <a:solidFill>
                  <a:schemeClr val="tx1"/>
                </a:solidFill>
                <a:effectLst>
                  <a:outerShdw blurRad="38100" dist="19050" dir="2700000" algn="tl" rotWithShape="0">
                    <a:schemeClr val="dk1">
                      <a:alpha val="40000"/>
                    </a:schemeClr>
                  </a:outerShdw>
                </a:effectLst>
                <a:latin typeface="Adobe نسخ Medium" panose="01010101010101010101" pitchFamily="50" charset="-78"/>
                <a:cs typeface="Adobe نسخ Medium" panose="01010101010101010101" pitchFamily="50" charset="-78"/>
              </a:rPr>
              <a:t>often identified as </a:t>
            </a:r>
            <a:r>
              <a:rPr lang="en-US" sz="3600" u="sng" dirty="0">
                <a:ln w="0"/>
                <a:solidFill>
                  <a:srgbClr val="FF0066"/>
                </a:solidFill>
                <a:effectLst>
                  <a:outerShdw blurRad="38100" dist="19050" dir="2700000" algn="tl" rotWithShape="0">
                    <a:schemeClr val="dk1">
                      <a:alpha val="40000"/>
                    </a:schemeClr>
                  </a:outerShdw>
                </a:effectLst>
                <a:latin typeface="Adobe نسخ Medium" panose="01010101010101010101" pitchFamily="50" charset="-78"/>
                <a:cs typeface="Adobe نسخ Medium" panose="01010101010101010101" pitchFamily="50" charset="-78"/>
              </a:rPr>
              <a:t>multiculturalism</a:t>
            </a:r>
            <a:r>
              <a:rPr lang="en-US" sz="3600" dirty="0">
                <a:ln w="0"/>
                <a:solidFill>
                  <a:schemeClr val="tx1"/>
                </a:solidFill>
                <a:effectLst>
                  <a:outerShdw blurRad="38100" dist="19050" dir="2700000" algn="tl" rotWithShape="0">
                    <a:schemeClr val="dk1">
                      <a:alpha val="40000"/>
                    </a:schemeClr>
                  </a:outerShdw>
                </a:effectLst>
                <a:latin typeface="Adobe نسخ Medium" panose="01010101010101010101" pitchFamily="50" charset="-78"/>
                <a:cs typeface="Adobe نسخ Medium" panose="01010101010101010101" pitchFamily="50" charset="-78"/>
              </a:rPr>
              <a:t> or </a:t>
            </a:r>
            <a:r>
              <a:rPr lang="en-US" sz="3600" u="sng" dirty="0">
                <a:ln w="0"/>
                <a:solidFill>
                  <a:srgbClr val="FF0066"/>
                </a:solidFill>
                <a:effectLst>
                  <a:outerShdw blurRad="38100" dist="19050" dir="2700000" algn="tl" rotWithShape="0">
                    <a:schemeClr val="dk1">
                      <a:alpha val="40000"/>
                    </a:schemeClr>
                  </a:outerShdw>
                </a:effectLst>
                <a:latin typeface="Adobe نسخ Medium" panose="01010101010101010101" pitchFamily="50" charset="-78"/>
                <a:cs typeface="Adobe نسخ Medium" panose="01010101010101010101" pitchFamily="50" charset="-78"/>
              </a:rPr>
              <a:t>diversity</a:t>
            </a:r>
            <a:r>
              <a:rPr lang="en-US" sz="3600" dirty="0">
                <a:ln w="0"/>
                <a:solidFill>
                  <a:schemeClr val="tx1"/>
                </a:solidFill>
                <a:effectLst>
                  <a:outerShdw blurRad="38100" dist="19050" dir="2700000" algn="tl" rotWithShape="0">
                    <a:schemeClr val="dk1">
                      <a:alpha val="40000"/>
                    </a:schemeClr>
                  </a:outerShdw>
                </a:effectLst>
                <a:latin typeface="Adobe نسخ Medium" panose="01010101010101010101" pitchFamily="50" charset="-78"/>
                <a:cs typeface="Adobe نسخ Medium" panose="01010101010101010101" pitchFamily="50" charset="-78"/>
              </a:rPr>
              <a:t>, it is the role of schooling in promoting an understanding of </a:t>
            </a:r>
            <a:r>
              <a:rPr lang="en-US" sz="3600" dirty="0" smtClean="0">
                <a:ln w="0"/>
                <a:solidFill>
                  <a:schemeClr val="tx1"/>
                </a:solidFill>
                <a:effectLst>
                  <a:outerShdw blurRad="38100" dist="19050" dir="2700000" algn="tl" rotWithShape="0">
                    <a:schemeClr val="dk1">
                      <a:alpha val="40000"/>
                    </a:schemeClr>
                  </a:outerShdw>
                </a:effectLst>
                <a:latin typeface="Adobe نسخ Medium" panose="01010101010101010101" pitchFamily="50" charset="-78"/>
                <a:cs typeface="Adobe نسخ Medium" panose="01010101010101010101" pitchFamily="50" charset="-78"/>
              </a:rPr>
              <a:t>and respect </a:t>
            </a:r>
            <a:r>
              <a:rPr lang="en-US" sz="3600" dirty="0">
                <a:ln w="0"/>
                <a:solidFill>
                  <a:schemeClr val="tx1"/>
                </a:solidFill>
                <a:effectLst>
                  <a:outerShdw blurRad="38100" dist="19050" dir="2700000" algn="tl" rotWithShape="0">
                    <a:schemeClr val="dk1">
                      <a:alpha val="40000"/>
                    </a:schemeClr>
                  </a:outerShdw>
                </a:effectLst>
                <a:latin typeface="Adobe نسخ Medium" panose="01010101010101010101" pitchFamily="50" charset="-78"/>
                <a:cs typeface="Adobe نسخ Medium" panose="01010101010101010101" pitchFamily="50" charset="-78"/>
              </a:rPr>
              <a:t>for certain </a:t>
            </a:r>
            <a:r>
              <a:rPr lang="en-US" sz="3600" u="sng" dirty="0">
                <a:ln w="0"/>
                <a:solidFill>
                  <a:srgbClr val="FF0066"/>
                </a:solidFill>
                <a:effectLst>
                  <a:outerShdw blurRad="38100" dist="19050" dir="2700000" algn="tl" rotWithShape="0">
                    <a:schemeClr val="dk1">
                      <a:alpha val="40000"/>
                    </a:schemeClr>
                  </a:outerShdw>
                </a:effectLst>
                <a:latin typeface="Adobe نسخ Medium" panose="01010101010101010101" pitchFamily="50" charset="-78"/>
                <a:cs typeface="Adobe نسخ Medium" panose="01010101010101010101" pitchFamily="50" charset="-78"/>
              </a:rPr>
              <a:t>human </a:t>
            </a:r>
            <a:r>
              <a:rPr lang="en-US" sz="3600" u="sng" dirty="0" smtClean="0">
                <a:ln w="0"/>
                <a:solidFill>
                  <a:srgbClr val="FF0066"/>
                </a:solidFill>
                <a:effectLst>
                  <a:outerShdw blurRad="38100" dist="19050" dir="2700000" algn="tl" rotWithShape="0">
                    <a:schemeClr val="dk1">
                      <a:alpha val="40000"/>
                    </a:schemeClr>
                  </a:outerShdw>
                </a:effectLst>
                <a:latin typeface="Adobe نسخ Medium" panose="01010101010101010101" pitchFamily="50" charset="-78"/>
                <a:cs typeface="Adobe نسخ Medium" panose="01010101010101010101" pitchFamily="50" charset="-78"/>
              </a:rPr>
              <a:t>differences</a:t>
            </a:r>
            <a:r>
              <a:rPr lang="en-US" sz="3600" dirty="0" smtClean="0">
                <a:ln w="0"/>
                <a:solidFill>
                  <a:srgbClr val="FF0066"/>
                </a:solidFill>
                <a:effectLst>
                  <a:outerShdw blurRad="38100" dist="19050" dir="2700000" algn="tl" rotWithShape="0">
                    <a:schemeClr val="dk1">
                      <a:alpha val="40000"/>
                    </a:schemeClr>
                  </a:outerShdw>
                </a:effectLst>
                <a:latin typeface="Adobe نسخ Medium" panose="01010101010101010101" pitchFamily="50" charset="-78"/>
                <a:cs typeface="Adobe نسخ Medium" panose="01010101010101010101" pitchFamily="50" charset="-78"/>
              </a:rPr>
              <a:t>.</a:t>
            </a:r>
            <a:endParaRPr lang="en-US" sz="3600" dirty="0">
              <a:ln w="0"/>
              <a:solidFill>
                <a:srgbClr val="FF0066"/>
              </a:solidFill>
              <a:effectLst>
                <a:outerShdw blurRad="38100" dist="19050" dir="2700000" algn="tl" rotWithShape="0">
                  <a:schemeClr val="dk1">
                    <a:alpha val="40000"/>
                  </a:schemeClr>
                </a:outerShdw>
              </a:effectLst>
              <a:latin typeface="Adobe نسخ Medium" panose="01010101010101010101" pitchFamily="50" charset="-78"/>
              <a:cs typeface="Adobe نسخ Medium" panose="01010101010101010101" pitchFamily="50" charset="-78"/>
            </a:endParaRPr>
          </a:p>
        </p:txBody>
      </p:sp>
      <p:sp>
        <p:nvSpPr>
          <p:cNvPr id="11" name="Rounded Rectangle 10"/>
          <p:cNvSpPr/>
          <p:nvPr/>
        </p:nvSpPr>
        <p:spPr>
          <a:xfrm>
            <a:off x="1068308" y="4304104"/>
            <a:ext cx="3430041" cy="1508453"/>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u="sng" dirty="0">
                <a:ln/>
                <a:solidFill>
                  <a:srgbClr val="FF0066"/>
                </a:solidFill>
              </a:rPr>
              <a:t>Most prominent examples of these differences</a:t>
            </a:r>
          </a:p>
        </p:txBody>
      </p:sp>
      <p:cxnSp>
        <p:nvCxnSpPr>
          <p:cNvPr id="14" name="Straight Arrow Connector 13"/>
          <p:cNvCxnSpPr>
            <a:stCxn id="11" idx="3"/>
            <a:endCxn id="33" idx="1"/>
          </p:cNvCxnSpPr>
          <p:nvPr/>
        </p:nvCxnSpPr>
        <p:spPr>
          <a:xfrm flipV="1">
            <a:off x="4498349" y="4112288"/>
            <a:ext cx="2012775" cy="9460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a:stCxn id="11" idx="3"/>
            <a:endCxn id="34" idx="1"/>
          </p:cNvCxnSpPr>
          <p:nvPr/>
        </p:nvCxnSpPr>
        <p:spPr>
          <a:xfrm flipV="1">
            <a:off x="4498349" y="4584829"/>
            <a:ext cx="2012775" cy="4735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a:stCxn id="11" idx="3"/>
            <a:endCxn id="35" idx="1"/>
          </p:cNvCxnSpPr>
          <p:nvPr/>
        </p:nvCxnSpPr>
        <p:spPr>
          <a:xfrm>
            <a:off x="4498349" y="5058331"/>
            <a:ext cx="2020589" cy="562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11" idx="3"/>
            <a:endCxn id="36" idx="1"/>
          </p:cNvCxnSpPr>
          <p:nvPr/>
        </p:nvCxnSpPr>
        <p:spPr>
          <a:xfrm>
            <a:off x="4498349" y="5058331"/>
            <a:ext cx="2029695" cy="6079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3" name="Rounded Rectangle 32"/>
          <p:cNvSpPr/>
          <p:nvPr/>
        </p:nvSpPr>
        <p:spPr>
          <a:xfrm>
            <a:off x="6511124" y="3904543"/>
            <a:ext cx="2510653" cy="415490"/>
          </a:xfrm>
          <a:prstGeom prst="roundRect">
            <a:avLst/>
          </a:prstGeom>
          <a:solidFill>
            <a:srgbClr val="FFFF66"/>
          </a:solidFill>
          <a:ln/>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u="sng" dirty="0" smtClean="0">
                <a:ln/>
                <a:solidFill>
                  <a:schemeClr val="tx1"/>
                </a:solidFill>
                <a:latin typeface="Adobe Devanagari" panose="02040503050201020203" pitchFamily="18" charset="0"/>
                <a:cs typeface="Adobe Devanagari" panose="02040503050201020203" pitchFamily="18" charset="0"/>
              </a:rPr>
              <a:t>RACE</a:t>
            </a:r>
            <a:endParaRPr lang="en-US" sz="2400" b="1" u="sng" dirty="0">
              <a:ln/>
              <a:solidFill>
                <a:schemeClr val="tx1"/>
              </a:solidFill>
              <a:latin typeface="Adobe Devanagari" panose="02040503050201020203" pitchFamily="18" charset="0"/>
              <a:cs typeface="Adobe Devanagari" panose="02040503050201020203" pitchFamily="18" charset="0"/>
            </a:endParaRPr>
          </a:p>
        </p:txBody>
      </p:sp>
      <p:sp>
        <p:nvSpPr>
          <p:cNvPr id="34" name="Rounded Rectangle 33"/>
          <p:cNvSpPr/>
          <p:nvPr/>
        </p:nvSpPr>
        <p:spPr>
          <a:xfrm>
            <a:off x="6511124" y="4377084"/>
            <a:ext cx="2510653" cy="415490"/>
          </a:xfrm>
          <a:prstGeom prst="roundRect">
            <a:avLst/>
          </a:prstGeom>
          <a:solidFill>
            <a:srgbClr val="FFFF66"/>
          </a:solidFill>
          <a:ln/>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u="sng" dirty="0">
                <a:ln/>
                <a:solidFill>
                  <a:schemeClr val="tx1"/>
                </a:solidFill>
                <a:latin typeface="Adobe Devanagari" panose="02040503050201020203" pitchFamily="18" charset="0"/>
                <a:cs typeface="Adobe Devanagari" panose="02040503050201020203" pitchFamily="18" charset="0"/>
              </a:rPr>
              <a:t>ETHNICITY</a:t>
            </a:r>
            <a:endParaRPr lang="en-US" sz="2000" b="1" u="sng" dirty="0">
              <a:ln/>
              <a:solidFill>
                <a:schemeClr val="tx1"/>
              </a:solidFill>
              <a:latin typeface="Adobe Devanagari" panose="02040503050201020203" pitchFamily="18" charset="0"/>
              <a:cs typeface="Adobe Devanagari" panose="02040503050201020203" pitchFamily="18" charset="0"/>
            </a:endParaRPr>
          </a:p>
        </p:txBody>
      </p:sp>
      <p:sp>
        <p:nvSpPr>
          <p:cNvPr id="35" name="Rounded Rectangle 34"/>
          <p:cNvSpPr/>
          <p:nvPr/>
        </p:nvSpPr>
        <p:spPr>
          <a:xfrm>
            <a:off x="6518938" y="4906884"/>
            <a:ext cx="2453527" cy="415490"/>
          </a:xfrm>
          <a:prstGeom prst="roundRect">
            <a:avLst/>
          </a:prstGeom>
          <a:solidFill>
            <a:srgbClr val="FFFF66"/>
          </a:solidFill>
          <a:ln/>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u="sng" dirty="0">
                <a:ln/>
                <a:solidFill>
                  <a:schemeClr val="tx1"/>
                </a:solidFill>
                <a:latin typeface="Adobe Devanagari" panose="02040503050201020203" pitchFamily="18" charset="0"/>
                <a:cs typeface="Adobe Devanagari" panose="02040503050201020203" pitchFamily="18" charset="0"/>
              </a:rPr>
              <a:t>GENDER</a:t>
            </a:r>
          </a:p>
        </p:txBody>
      </p:sp>
      <p:sp>
        <p:nvSpPr>
          <p:cNvPr id="36" name="Rounded Rectangle 35"/>
          <p:cNvSpPr/>
          <p:nvPr/>
        </p:nvSpPr>
        <p:spPr>
          <a:xfrm>
            <a:off x="6528044" y="5458504"/>
            <a:ext cx="2453527" cy="415490"/>
          </a:xfrm>
          <a:prstGeom prst="roundRect">
            <a:avLst/>
          </a:prstGeom>
          <a:solidFill>
            <a:srgbClr val="FFFF66"/>
          </a:solidFill>
          <a:ln/>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u="sng" dirty="0">
                <a:ln/>
                <a:solidFill>
                  <a:schemeClr val="tx1"/>
                </a:solidFill>
                <a:latin typeface="Adobe Devanagari" panose="02040503050201020203" pitchFamily="18" charset="0"/>
                <a:cs typeface="Adobe Devanagari" panose="02040503050201020203" pitchFamily="18" charset="0"/>
              </a:rPr>
              <a:t>DISABILITY</a:t>
            </a:r>
          </a:p>
        </p:txBody>
      </p:sp>
      <p:cxnSp>
        <p:nvCxnSpPr>
          <p:cNvPr id="38" name="Straight Arrow Connector 37"/>
          <p:cNvCxnSpPr>
            <a:stCxn id="11" idx="3"/>
            <a:endCxn id="40" idx="1"/>
          </p:cNvCxnSpPr>
          <p:nvPr/>
        </p:nvCxnSpPr>
        <p:spPr>
          <a:xfrm>
            <a:off x="4498349" y="5058331"/>
            <a:ext cx="2046615" cy="11377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0" name="Rounded Rectangle 39"/>
          <p:cNvSpPr/>
          <p:nvPr/>
        </p:nvSpPr>
        <p:spPr>
          <a:xfrm>
            <a:off x="6544964" y="5988304"/>
            <a:ext cx="2453527" cy="415490"/>
          </a:xfrm>
          <a:prstGeom prst="roundRect">
            <a:avLst/>
          </a:prstGeom>
          <a:solidFill>
            <a:srgbClr val="FFFF66"/>
          </a:solidFill>
          <a:ln/>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u="sng" dirty="0" smtClean="0">
                <a:ln/>
                <a:solidFill>
                  <a:schemeClr val="tx1"/>
                </a:solidFill>
                <a:latin typeface="Adobe Devanagari" panose="02040503050201020203" pitchFamily="18" charset="0"/>
                <a:cs typeface="Adobe Devanagari" panose="02040503050201020203" pitchFamily="18" charset="0"/>
              </a:rPr>
              <a:t>SEXUAL ORIENTATION</a:t>
            </a:r>
            <a:endParaRPr lang="en-US" sz="2400" b="1" u="sng" dirty="0">
              <a:ln/>
              <a:solidFill>
                <a:schemeClr val="tx1"/>
              </a:solidFill>
              <a:latin typeface="Adobe Devanagari" panose="02040503050201020203" pitchFamily="18" charset="0"/>
              <a:cs typeface="Adobe Devanagari" panose="02040503050201020203" pitchFamily="18" charset="0"/>
            </a:endParaRPr>
          </a:p>
        </p:txBody>
      </p:sp>
    </p:spTree>
    <p:extLst>
      <p:ext uri="{BB962C8B-B14F-4D97-AF65-F5344CB8AC3E}">
        <p14:creationId xmlns="" xmlns:p14="http://schemas.microsoft.com/office/powerpoint/2010/main" val="21988492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fill="hold"/>
                                        <p:tgtEl>
                                          <p:spTgt spid="34"/>
                                        </p:tgtEl>
                                        <p:attrNameLst>
                                          <p:attrName>ppt_x</p:attrName>
                                        </p:attrNameLst>
                                      </p:cBhvr>
                                      <p:tavLst>
                                        <p:tav tm="0">
                                          <p:val>
                                            <p:strVal val="#ppt_x"/>
                                          </p:val>
                                        </p:tav>
                                        <p:tav tm="100000">
                                          <p:val>
                                            <p:strVal val="#ppt_x"/>
                                          </p:val>
                                        </p:tav>
                                      </p:tavLst>
                                    </p:anim>
                                    <p:anim calcmode="lin" valueType="num">
                                      <p:cBhvr additive="base">
                                        <p:cTn id="4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500" fill="hold"/>
                                        <p:tgtEl>
                                          <p:spTgt spid="35"/>
                                        </p:tgtEl>
                                        <p:attrNameLst>
                                          <p:attrName>ppt_x</p:attrName>
                                        </p:attrNameLst>
                                      </p:cBhvr>
                                      <p:tavLst>
                                        <p:tav tm="0">
                                          <p:val>
                                            <p:strVal val="#ppt_x"/>
                                          </p:val>
                                        </p:tav>
                                        <p:tav tm="100000">
                                          <p:val>
                                            <p:strVal val="#ppt_x"/>
                                          </p:val>
                                        </p:tav>
                                      </p:tavLst>
                                    </p:anim>
                                    <p:anim calcmode="lin" valueType="num">
                                      <p:cBhvr additive="base">
                                        <p:cTn id="5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additive="base">
                                        <p:cTn id="60" dur="500" fill="hold"/>
                                        <p:tgtEl>
                                          <p:spTgt spid="36"/>
                                        </p:tgtEl>
                                        <p:attrNameLst>
                                          <p:attrName>ppt_x</p:attrName>
                                        </p:attrNameLst>
                                      </p:cBhvr>
                                      <p:tavLst>
                                        <p:tav tm="0">
                                          <p:val>
                                            <p:strVal val="#ppt_x"/>
                                          </p:val>
                                        </p:tav>
                                        <p:tav tm="100000">
                                          <p:val>
                                            <p:strVal val="#ppt_x"/>
                                          </p:val>
                                        </p:tav>
                                      </p:tavLst>
                                    </p:anim>
                                    <p:anim calcmode="lin" valueType="num">
                                      <p:cBhvr additive="base">
                                        <p:cTn id="6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40"/>
                                        </p:tgtEl>
                                        <p:attrNameLst>
                                          <p:attrName>style.visibility</p:attrName>
                                        </p:attrNameLst>
                                      </p:cBhvr>
                                      <p:to>
                                        <p:strVal val="visible"/>
                                      </p:to>
                                    </p:set>
                                    <p:anim calcmode="lin" valueType="num">
                                      <p:cBhvr additive="base">
                                        <p:cTn id="70" dur="500" fill="hold"/>
                                        <p:tgtEl>
                                          <p:spTgt spid="40"/>
                                        </p:tgtEl>
                                        <p:attrNameLst>
                                          <p:attrName>ppt_x</p:attrName>
                                        </p:attrNameLst>
                                      </p:cBhvr>
                                      <p:tavLst>
                                        <p:tav tm="0">
                                          <p:val>
                                            <p:strVal val="#ppt_x"/>
                                          </p:val>
                                        </p:tav>
                                        <p:tav tm="100000">
                                          <p:val>
                                            <p:strVal val="#ppt_x"/>
                                          </p:val>
                                        </p:tav>
                                      </p:tavLst>
                                    </p:anim>
                                    <p:anim calcmode="lin" valueType="num">
                                      <p:cBhvr additive="base">
                                        <p:cTn id="71"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33" grpId="0" animBg="1"/>
      <p:bldP spid="34" grpId="0" animBg="1"/>
      <p:bldP spid="35" grpId="0" animBg="1"/>
      <p:bldP spid="36" grpId="0" animBg="1"/>
      <p:bldP spid="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11133" y="344147"/>
            <a:ext cx="8771017" cy="2562225"/>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lang="en-US" sz="3200" b="1" dirty="0">
                <a:ln w="12700" cmpd="sng">
                  <a:solidFill>
                    <a:schemeClr val="accent4"/>
                  </a:solidFill>
                  <a:prstDash val="solid"/>
                </a:ln>
                <a:solidFill>
                  <a:schemeClr val="tx1"/>
                </a:solidFill>
                <a:latin typeface="Times New Roman" pitchFamily="18" charset="0"/>
                <a:ea typeface="Adobe Gothic Std B" panose="020B0800000000000000" pitchFamily="34" charset="-128"/>
                <a:cs typeface="Times New Roman" pitchFamily="18" charset="0"/>
              </a:rPr>
              <a:t>When the facilitator claims that among his </a:t>
            </a:r>
            <a:r>
              <a:rPr lang="en-US" sz="3200" b="1" u="sng" dirty="0">
                <a:ln w="9525">
                  <a:solidFill>
                    <a:schemeClr val="tx1">
                      <a:lumMod val="95000"/>
                      <a:lumOff val="5000"/>
                    </a:schemeClr>
                  </a:solidFill>
                  <a:prstDash val="solid"/>
                </a:ln>
                <a:solidFill>
                  <a:schemeClr val="tx1"/>
                </a:solidFill>
                <a:latin typeface="Times New Roman" pitchFamily="18" charset="0"/>
                <a:ea typeface="Adobe Gothic Std B" panose="020B0800000000000000" pitchFamily="34" charset="-128"/>
                <a:cs typeface="Times New Roman" pitchFamily="18" charset="0"/>
              </a:rPr>
              <a:t>ends</a:t>
            </a:r>
            <a:r>
              <a:rPr lang="en-US" sz="3200" b="1" dirty="0">
                <a:ln w="12700" cmpd="sng">
                  <a:solidFill>
                    <a:schemeClr val="accent4"/>
                  </a:solidFill>
                  <a:prstDash val="solid"/>
                </a:ln>
                <a:solidFill>
                  <a:schemeClr val="tx1"/>
                </a:solidFill>
                <a:latin typeface="Times New Roman" pitchFamily="18" charset="0"/>
                <a:ea typeface="Adobe Gothic Std B" panose="020B0800000000000000" pitchFamily="34" charset="-128"/>
                <a:cs typeface="Times New Roman" pitchFamily="18" charset="0"/>
              </a:rPr>
              <a:t> are </a:t>
            </a:r>
            <a:r>
              <a:rPr lang="en-US" sz="3200" b="1" u="sng" dirty="0" smtClean="0">
                <a:ln w="9525">
                  <a:solidFill>
                    <a:schemeClr val="tx1">
                      <a:lumMod val="95000"/>
                      <a:lumOff val="5000"/>
                    </a:schemeClr>
                  </a:solidFill>
                  <a:prstDash val="solid"/>
                </a:ln>
                <a:solidFill>
                  <a:schemeClr val="tx1"/>
                </a:solidFill>
                <a:latin typeface="Times New Roman" pitchFamily="18" charset="0"/>
                <a:ea typeface="Adobe Gothic Std B" panose="020B0800000000000000" pitchFamily="34" charset="-128"/>
                <a:cs typeface="Times New Roman" pitchFamily="18" charset="0"/>
              </a:rPr>
              <a:t>authenticity</a:t>
            </a:r>
            <a:r>
              <a:rPr lang="en-US" sz="3200" b="1" dirty="0" smtClean="0">
                <a:ln w="12700" cmpd="sng">
                  <a:solidFill>
                    <a:schemeClr val="accent4"/>
                  </a:solidFill>
                  <a:prstDash val="solid"/>
                </a:ln>
                <a:solidFill>
                  <a:schemeClr val="tx1"/>
                </a:solidFill>
                <a:latin typeface="Times New Roman" pitchFamily="18" charset="0"/>
                <a:ea typeface="Adobe Gothic Std B" panose="020B0800000000000000" pitchFamily="34" charset="-128"/>
                <a:cs typeface="Times New Roman" pitchFamily="18" charset="0"/>
              </a:rPr>
              <a:t>, </a:t>
            </a:r>
            <a:r>
              <a:rPr lang="en-US" sz="3200" b="1" u="sng" dirty="0">
                <a:ln w="9525">
                  <a:solidFill>
                    <a:schemeClr val="tx1">
                      <a:lumMod val="95000"/>
                      <a:lumOff val="5000"/>
                    </a:schemeClr>
                  </a:solidFill>
                  <a:prstDash val="solid"/>
                </a:ln>
                <a:solidFill>
                  <a:schemeClr val="tx1"/>
                </a:solidFill>
                <a:latin typeface="Times New Roman" pitchFamily="18" charset="0"/>
                <a:ea typeface="Adobe Gothic Std B" panose="020B0800000000000000" pitchFamily="34" charset="-128"/>
                <a:cs typeface="Times New Roman" pitchFamily="18" charset="0"/>
              </a:rPr>
              <a:t>growth</a:t>
            </a:r>
            <a:r>
              <a:rPr lang="en-US" sz="3200" b="1" dirty="0">
                <a:ln w="12700" cmpd="sng">
                  <a:solidFill>
                    <a:schemeClr val="accent4"/>
                  </a:solidFill>
                  <a:prstDash val="solid"/>
                </a:ln>
                <a:solidFill>
                  <a:schemeClr val="tx1"/>
                </a:solidFill>
                <a:latin typeface="Times New Roman" pitchFamily="18" charset="0"/>
                <a:ea typeface="Adobe Gothic Std B" panose="020B0800000000000000" pitchFamily="34" charset="-128"/>
                <a:cs typeface="Times New Roman" pitchFamily="18" charset="0"/>
              </a:rPr>
              <a:t>, and </a:t>
            </a:r>
            <a:r>
              <a:rPr lang="en-US" sz="3200" b="1" u="sng" dirty="0">
                <a:ln w="9525">
                  <a:solidFill>
                    <a:schemeClr val="tx1">
                      <a:lumMod val="95000"/>
                      <a:lumOff val="5000"/>
                    </a:schemeClr>
                  </a:solidFill>
                  <a:prstDash val="solid"/>
                </a:ln>
                <a:solidFill>
                  <a:schemeClr val="tx1"/>
                </a:solidFill>
                <a:latin typeface="Times New Roman" pitchFamily="18" charset="0"/>
                <a:ea typeface="Adobe Gothic Std B" panose="020B0800000000000000" pitchFamily="34" charset="-128"/>
                <a:cs typeface="Times New Roman" pitchFamily="18" charset="0"/>
              </a:rPr>
              <a:t>self-actualization</a:t>
            </a:r>
            <a:r>
              <a:rPr lang="en-US" sz="3200" b="1" dirty="0">
                <a:ln w="12700" cmpd="sng">
                  <a:solidFill>
                    <a:schemeClr val="accent4"/>
                  </a:solidFill>
                  <a:prstDash val="solid"/>
                </a:ln>
                <a:solidFill>
                  <a:schemeClr val="tx1"/>
                </a:solidFill>
                <a:latin typeface="Times New Roman" pitchFamily="18" charset="0"/>
                <a:ea typeface="Adobe Gothic Std B" panose="020B0800000000000000" pitchFamily="34" charset="-128"/>
                <a:cs typeface="Times New Roman" pitchFamily="18" charset="0"/>
              </a:rPr>
              <a:t>, he is saying that it is essential to address </a:t>
            </a:r>
            <a:r>
              <a:rPr lang="en-US" sz="3200" b="1" dirty="0" smtClean="0">
                <a:ln w="12700" cmpd="sng">
                  <a:solidFill>
                    <a:schemeClr val="accent4"/>
                  </a:solidFill>
                  <a:prstDash val="solid"/>
                </a:ln>
                <a:solidFill>
                  <a:schemeClr val="tx1"/>
                </a:solidFill>
                <a:latin typeface="Times New Roman" pitchFamily="18" charset="0"/>
                <a:ea typeface="Adobe Gothic Std B" panose="020B0800000000000000" pitchFamily="34" charset="-128"/>
                <a:cs typeface="Times New Roman" pitchFamily="18" charset="0"/>
              </a:rPr>
              <a:t>certain questions:</a:t>
            </a:r>
            <a:endParaRPr lang="en-US" sz="3200" b="1" dirty="0">
              <a:ln w="12700" cmpd="sng">
                <a:solidFill>
                  <a:schemeClr val="accent4"/>
                </a:solidFill>
                <a:prstDash val="solid"/>
              </a:ln>
              <a:solidFill>
                <a:schemeClr val="tx1"/>
              </a:solidFill>
              <a:latin typeface="Times New Roman" pitchFamily="18" charset="0"/>
              <a:ea typeface="Adobe Gothic Std B" panose="020B0800000000000000" pitchFamily="34" charset="-128"/>
              <a:cs typeface="Times New Roman" pitchFamily="18" charset="0"/>
            </a:endParaRPr>
          </a:p>
        </p:txBody>
      </p:sp>
      <p:sp>
        <p:nvSpPr>
          <p:cNvPr id="4" name="Title 3"/>
          <p:cNvSpPr>
            <a:spLocks noGrp="1"/>
          </p:cNvSpPr>
          <p:nvPr>
            <p:ph type="ctrTitle"/>
          </p:nvPr>
        </p:nvSpPr>
        <p:spPr>
          <a:xfrm>
            <a:off x="1061908" y="3408466"/>
            <a:ext cx="6700967" cy="2408578"/>
          </a:xfrm>
        </p:spPr>
        <p:txBody>
          <a:bodyPr/>
          <a:lstStyle/>
          <a:p>
            <a:pPr algn="l"/>
            <a:r>
              <a:rPr lang="en-US" sz="3200" b="1" dirty="0">
                <a:ln w="13462">
                  <a:solidFill>
                    <a:schemeClr val="bg1"/>
                  </a:solidFill>
                  <a:prstDash val="solid"/>
                </a:ln>
                <a:effectLst>
                  <a:outerShdw dist="38100" dir="2700000" algn="bl" rotWithShape="0">
                    <a:schemeClr val="accent5"/>
                  </a:outerShdw>
                </a:effectLst>
                <a:latin typeface="Times New Roman" pitchFamily="18" charset="0"/>
                <a:ea typeface="Adobe Gothic Std B" panose="020B0800000000000000" pitchFamily="34" charset="-128"/>
                <a:cs typeface="Times New Roman" pitchFamily="18" charset="0"/>
              </a:rPr>
              <a:t>1.</a:t>
            </a:r>
            <a:r>
              <a:rPr lang="en-US" sz="3200" b="1" dirty="0" smtClean="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t>Who </a:t>
            </a:r>
            <a:r>
              <a:rPr lang="en-US" sz="3200" b="1" dirty="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t>am </a:t>
            </a:r>
            <a:r>
              <a:rPr lang="en-US" sz="3200" b="1" dirty="0" smtClean="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t>I? </a:t>
            </a:r>
            <a:br>
              <a:rPr lang="en-US" sz="3200" b="1" dirty="0" smtClean="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br>
            <a:r>
              <a:rPr lang="en-US" sz="3200" b="1" dirty="0">
                <a:ln w="13462">
                  <a:solidFill>
                    <a:schemeClr val="bg1"/>
                  </a:solidFill>
                  <a:prstDash val="solid"/>
                </a:ln>
                <a:effectLst>
                  <a:outerShdw dist="38100" dir="2700000" algn="bl" rotWithShape="0">
                    <a:schemeClr val="accent5"/>
                  </a:outerShdw>
                </a:effectLst>
                <a:latin typeface="Times New Roman" pitchFamily="18" charset="0"/>
                <a:ea typeface="Adobe Gothic Std B" panose="020B0800000000000000" pitchFamily="34" charset="-128"/>
                <a:cs typeface="Times New Roman" pitchFamily="18" charset="0"/>
              </a:rPr>
              <a:t>2.</a:t>
            </a:r>
            <a:r>
              <a:rPr lang="en-US" sz="3200" b="1" dirty="0" smtClean="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t>To </a:t>
            </a:r>
            <a:r>
              <a:rPr lang="en-US" sz="3200" b="1" dirty="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t>what do I belong? </a:t>
            </a:r>
            <a:r>
              <a:rPr lang="en-US" sz="3200" b="1" dirty="0" smtClean="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t/>
            </a:r>
            <a:br>
              <a:rPr lang="en-US" sz="3200" b="1" dirty="0" smtClean="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br>
            <a:r>
              <a:rPr lang="en-US" sz="3200" b="1" dirty="0">
                <a:ln w="13462">
                  <a:solidFill>
                    <a:schemeClr val="bg1"/>
                  </a:solidFill>
                  <a:prstDash val="solid"/>
                </a:ln>
                <a:effectLst>
                  <a:outerShdw dist="38100" dir="2700000" algn="bl" rotWithShape="0">
                    <a:schemeClr val="accent5"/>
                  </a:outerShdw>
                </a:effectLst>
                <a:latin typeface="Times New Roman" pitchFamily="18" charset="0"/>
                <a:ea typeface="Adobe Gothic Std B" panose="020B0800000000000000" pitchFamily="34" charset="-128"/>
                <a:cs typeface="Times New Roman" pitchFamily="18" charset="0"/>
              </a:rPr>
              <a:t>3.</a:t>
            </a:r>
            <a:r>
              <a:rPr lang="en-US" sz="3200" b="1" dirty="0" smtClean="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t>What are my </a:t>
            </a:r>
            <a:r>
              <a:rPr lang="en-US" sz="3200" b="1" dirty="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t>roots? </a:t>
            </a:r>
            <a:r>
              <a:rPr lang="en-US" sz="3200" b="1" dirty="0" smtClean="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t/>
            </a:r>
            <a:br>
              <a:rPr lang="en-US" sz="3200" b="1" dirty="0" smtClean="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br>
            <a:r>
              <a:rPr lang="en-US" sz="3200" b="1" dirty="0">
                <a:ln w="13462">
                  <a:solidFill>
                    <a:schemeClr val="bg1"/>
                  </a:solidFill>
                  <a:prstDash val="solid"/>
                </a:ln>
                <a:effectLst>
                  <a:outerShdw dist="38100" dir="2700000" algn="bl" rotWithShape="0">
                    <a:schemeClr val="accent5"/>
                  </a:outerShdw>
                </a:effectLst>
                <a:latin typeface="Times New Roman" pitchFamily="18" charset="0"/>
                <a:ea typeface="Adobe Gothic Std B" panose="020B0800000000000000" pitchFamily="34" charset="-128"/>
                <a:cs typeface="Times New Roman" pitchFamily="18" charset="0"/>
              </a:rPr>
              <a:t>4.</a:t>
            </a:r>
            <a:r>
              <a:rPr lang="en-US" sz="3200" b="1" dirty="0" smtClean="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t>How </a:t>
            </a:r>
            <a:r>
              <a:rPr lang="en-US" sz="3200" b="1" dirty="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t>am I recognized by others? </a:t>
            </a:r>
            <a:r>
              <a:rPr lang="en-US" sz="3200" b="1" dirty="0" smtClean="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t/>
            </a:r>
            <a:br>
              <a:rPr lang="en-US" sz="3200" b="1" dirty="0" smtClean="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br>
            <a:r>
              <a:rPr lang="en-US" sz="3200" b="1" dirty="0">
                <a:ln w="13462">
                  <a:solidFill>
                    <a:schemeClr val="bg1"/>
                  </a:solidFill>
                  <a:prstDash val="solid"/>
                </a:ln>
                <a:effectLst>
                  <a:outerShdw dist="38100" dir="2700000" algn="bl" rotWithShape="0">
                    <a:schemeClr val="accent5"/>
                  </a:outerShdw>
                </a:effectLst>
                <a:latin typeface="Times New Roman" pitchFamily="18" charset="0"/>
                <a:ea typeface="Adobe Gothic Std B" panose="020B0800000000000000" pitchFamily="34" charset="-128"/>
                <a:cs typeface="Times New Roman" pitchFamily="18" charset="0"/>
              </a:rPr>
              <a:t>5.</a:t>
            </a:r>
            <a:r>
              <a:rPr lang="en-US" sz="3200" b="1" dirty="0" smtClean="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t>What </a:t>
            </a:r>
            <a:r>
              <a:rPr lang="en-US" sz="3200" b="1" dirty="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t>is it that I am becoming?</a:t>
            </a:r>
          </a:p>
        </p:txBody>
      </p:sp>
      <p:sp>
        <p:nvSpPr>
          <p:cNvPr id="13" name="Left Brace 12"/>
          <p:cNvSpPr/>
          <p:nvPr/>
        </p:nvSpPr>
        <p:spPr>
          <a:xfrm>
            <a:off x="666750" y="3145744"/>
            <a:ext cx="496808" cy="2765259"/>
          </a:xfrm>
          <a:prstGeom prst="leftBrace">
            <a:avLst/>
          </a:prstGeom>
          <a:ln>
            <a:solidFill>
              <a:schemeClr val="accent1">
                <a:lumMod val="50000"/>
              </a:schemeClr>
            </a:solidFill>
          </a:ln>
          <a:effectLst>
            <a:glow rad="101600">
              <a:schemeClr val="accent3">
                <a:satMod val="175000"/>
                <a:alpha val="40000"/>
              </a:schemeClr>
            </a:glow>
            <a:outerShdw blurRad="38100" dist="254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18" name="Right Arrow 17"/>
          <p:cNvSpPr/>
          <p:nvPr/>
        </p:nvSpPr>
        <p:spPr>
          <a:xfrm>
            <a:off x="7762875" y="3775898"/>
            <a:ext cx="1338675" cy="150495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Rounded Rectangle 24"/>
          <p:cNvSpPr/>
          <p:nvPr/>
        </p:nvSpPr>
        <p:spPr>
          <a:xfrm>
            <a:off x="8868058" y="3648074"/>
            <a:ext cx="3104867" cy="2048919"/>
          </a:xfrm>
          <a:prstGeom prst="roundRect">
            <a:avLst/>
          </a:prstGeom>
          <a:ln/>
          <a:effectLst>
            <a:softEdge rad="317500"/>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latin typeface="Andalus" panose="02020603050405020304" pitchFamily="18" charset="-78"/>
                <a:cs typeface="Andalus" panose="02020603050405020304" pitchFamily="18" charset="-78"/>
              </a:rPr>
              <a:t>These are questions of </a:t>
            </a:r>
            <a:r>
              <a:rPr lang="en-US" sz="4000" b="1" u="sng" dirty="0">
                <a:ln w="10160">
                  <a:solidFill>
                    <a:schemeClr val="tx1">
                      <a:lumMod val="95000"/>
                      <a:lumOff val="5000"/>
                    </a:schemeClr>
                  </a:solidFill>
                  <a:prstDash val="solid"/>
                </a:ln>
                <a:solidFill>
                  <a:srgbClr val="FFFF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identity</a:t>
            </a:r>
            <a:r>
              <a:rPr lang="en-US" sz="3200" dirty="0">
                <a:latin typeface="Andalus" panose="02020603050405020304" pitchFamily="18" charset="-78"/>
                <a:cs typeface="Andalus" panose="02020603050405020304" pitchFamily="18" charset="-78"/>
              </a:rPr>
              <a:t>.</a:t>
            </a:r>
            <a:endParaRPr lang="en-US" sz="3200" b="1" dirty="0">
              <a:ln w="12700" cmpd="sng">
                <a:solidFill>
                  <a:schemeClr val="accent4"/>
                </a:solidFill>
                <a:prstDash val="solid"/>
              </a:ln>
              <a:solidFill>
                <a:schemeClr val="tx1">
                  <a:lumMod val="75000"/>
                  <a:lumOff val="25000"/>
                </a:schemeClr>
              </a:solidFill>
              <a:latin typeface="Andalus" panose="02020603050405020304" pitchFamily="18" charset="-78"/>
              <a:ea typeface="Adobe Gothic Std B" panose="020B0800000000000000" pitchFamily="34" charset="-128"/>
              <a:cs typeface="Andalus" panose="02020603050405020304" pitchFamily="18" charset="-78"/>
            </a:endParaRPr>
          </a:p>
        </p:txBody>
      </p:sp>
    </p:spTree>
    <p:extLst>
      <p:ext uri="{BB962C8B-B14F-4D97-AF65-F5344CB8AC3E}">
        <p14:creationId xmlns="" xmlns:p14="http://schemas.microsoft.com/office/powerpoint/2010/main" val="267130811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gtEl>
                                        <p:attrNameLst>
                                          <p:attrName>ppt_x</p:attrName>
                                          <p:attrName>ppt_y</p:attrName>
                                        </p:attrNameLst>
                                      </p:cBhvr>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6">
                                            <p:txEl>
                                              <p:pRg st="0" end="0"/>
                                            </p:txEl>
                                          </p:spTgt>
                                        </p:tgtEl>
                                        <p:attrNameLst>
                                          <p:attrName>ppt_x</p:attrName>
                                          <p:attrName>ppt_y</p:attrName>
                                        </p:attrNameLst>
                                      </p:cBhvr>
                                    </p:animMotion>
                                    <p:animRot by="1500000">
                                      <p:cBhvr>
                                        <p:cTn id="15" dur="125" fill="hold">
                                          <p:stCondLst>
                                            <p:cond delay="0"/>
                                          </p:stCondLst>
                                        </p:cTn>
                                        <p:tgtEl>
                                          <p:spTgt spid="6">
                                            <p:txEl>
                                              <p:pRg st="0" end="0"/>
                                            </p:txEl>
                                          </p:spTgt>
                                        </p:tgtEl>
                                        <p:attrNameLst>
                                          <p:attrName>r</p:attrName>
                                        </p:attrNameLst>
                                      </p:cBhvr>
                                    </p:animRot>
                                    <p:animRot by="-1500000">
                                      <p:cBhvr>
                                        <p:cTn id="16" dur="125" fill="hold">
                                          <p:stCondLst>
                                            <p:cond delay="125"/>
                                          </p:stCondLst>
                                        </p:cTn>
                                        <p:tgtEl>
                                          <p:spTgt spid="6">
                                            <p:txEl>
                                              <p:pRg st="0" end="0"/>
                                            </p:txEl>
                                          </p:spTgt>
                                        </p:tgtEl>
                                        <p:attrNameLst>
                                          <p:attrName>r</p:attrName>
                                        </p:attrNameLst>
                                      </p:cBhvr>
                                    </p:animRot>
                                    <p:animRot by="-1500000">
                                      <p:cBhvr>
                                        <p:cTn id="17" dur="125" fill="hold">
                                          <p:stCondLst>
                                            <p:cond delay="250"/>
                                          </p:stCondLst>
                                        </p:cTn>
                                        <p:tgtEl>
                                          <p:spTgt spid="6">
                                            <p:txEl>
                                              <p:pRg st="0" end="0"/>
                                            </p:txEl>
                                          </p:spTgt>
                                        </p:tgtEl>
                                        <p:attrNameLst>
                                          <p:attrName>r</p:attrName>
                                        </p:attrNameLst>
                                      </p:cBhvr>
                                    </p:animRot>
                                    <p:animRot by="1500000">
                                      <p:cBhvr>
                                        <p:cTn id="18" dur="125" fill="hold">
                                          <p:stCondLst>
                                            <p:cond delay="375"/>
                                          </p:stCondLst>
                                        </p:cTn>
                                        <p:tgtEl>
                                          <p:spTgt spid="6">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horizont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80">
                                          <p:stCondLst>
                                            <p:cond delay="0"/>
                                          </p:stCondLst>
                                        </p:cTn>
                                        <p:tgtEl>
                                          <p:spTgt spid="25"/>
                                        </p:tgtEl>
                                      </p:cBhvr>
                                    </p:animEffect>
                                    <p:anim calcmode="lin" valueType="num">
                                      <p:cBhvr>
                                        <p:cTn id="41"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46" dur="26">
                                          <p:stCondLst>
                                            <p:cond delay="650"/>
                                          </p:stCondLst>
                                        </p:cTn>
                                        <p:tgtEl>
                                          <p:spTgt spid="25"/>
                                        </p:tgtEl>
                                      </p:cBhvr>
                                      <p:to x="100000" y="60000"/>
                                    </p:animScale>
                                    <p:animScale>
                                      <p:cBhvr>
                                        <p:cTn id="47" dur="166" decel="50000">
                                          <p:stCondLst>
                                            <p:cond delay="676"/>
                                          </p:stCondLst>
                                        </p:cTn>
                                        <p:tgtEl>
                                          <p:spTgt spid="25"/>
                                        </p:tgtEl>
                                      </p:cBhvr>
                                      <p:to x="100000" y="100000"/>
                                    </p:animScale>
                                    <p:animScale>
                                      <p:cBhvr>
                                        <p:cTn id="48" dur="26">
                                          <p:stCondLst>
                                            <p:cond delay="1312"/>
                                          </p:stCondLst>
                                        </p:cTn>
                                        <p:tgtEl>
                                          <p:spTgt spid="25"/>
                                        </p:tgtEl>
                                      </p:cBhvr>
                                      <p:to x="100000" y="80000"/>
                                    </p:animScale>
                                    <p:animScale>
                                      <p:cBhvr>
                                        <p:cTn id="49" dur="166" decel="50000">
                                          <p:stCondLst>
                                            <p:cond delay="1338"/>
                                          </p:stCondLst>
                                        </p:cTn>
                                        <p:tgtEl>
                                          <p:spTgt spid="25"/>
                                        </p:tgtEl>
                                      </p:cBhvr>
                                      <p:to x="100000" y="100000"/>
                                    </p:animScale>
                                    <p:animScale>
                                      <p:cBhvr>
                                        <p:cTn id="50" dur="26">
                                          <p:stCondLst>
                                            <p:cond delay="1642"/>
                                          </p:stCondLst>
                                        </p:cTn>
                                        <p:tgtEl>
                                          <p:spTgt spid="25"/>
                                        </p:tgtEl>
                                      </p:cBhvr>
                                      <p:to x="100000" y="90000"/>
                                    </p:animScale>
                                    <p:animScale>
                                      <p:cBhvr>
                                        <p:cTn id="51" dur="166" decel="50000">
                                          <p:stCondLst>
                                            <p:cond delay="1668"/>
                                          </p:stCondLst>
                                        </p:cTn>
                                        <p:tgtEl>
                                          <p:spTgt spid="25"/>
                                        </p:tgtEl>
                                      </p:cBhvr>
                                      <p:to x="100000" y="100000"/>
                                    </p:animScale>
                                    <p:animScale>
                                      <p:cBhvr>
                                        <p:cTn id="52" dur="26">
                                          <p:stCondLst>
                                            <p:cond delay="1808"/>
                                          </p:stCondLst>
                                        </p:cTn>
                                        <p:tgtEl>
                                          <p:spTgt spid="25"/>
                                        </p:tgtEl>
                                      </p:cBhvr>
                                      <p:to x="100000" y="95000"/>
                                    </p:animScale>
                                    <p:animScale>
                                      <p:cBhvr>
                                        <p:cTn id="53"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13" grpId="0" animBg="1"/>
      <p:bldP spid="18"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 xmlns:a16="http://schemas.microsoft.com/office/drawing/2014/main" id="{3BAF7216-4B1C-7C45-ABFF-BB97C2C832A0}"/>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rot="5400000">
            <a:off x="2669955" y="-2664048"/>
            <a:ext cx="6852094" cy="12192001"/>
          </a:xfrm>
          <a:prstGeom prst="rect">
            <a:avLst/>
          </a:prstGeom>
        </p:spPr>
      </p:pic>
      <p:sp>
        <p:nvSpPr>
          <p:cNvPr id="3" name="Content Placeholder 2">
            <a:extLst>
              <a:ext uri="{FF2B5EF4-FFF2-40B4-BE49-F238E27FC236}">
                <a16:creationId xmlns="" xmlns:a16="http://schemas.microsoft.com/office/drawing/2014/main" id="{F62A30AF-F856-B148-ABF7-7981F6AF9F71}"/>
              </a:ext>
            </a:extLst>
          </p:cNvPr>
          <p:cNvSpPr>
            <a:spLocks noGrp="1"/>
          </p:cNvSpPr>
          <p:nvPr>
            <p:ph idx="1"/>
          </p:nvPr>
        </p:nvSpPr>
        <p:spPr>
          <a:xfrm>
            <a:off x="5176728" y="941367"/>
            <a:ext cx="5572125" cy="4975266"/>
          </a:xfrm>
        </p:spPr>
        <p:txBody>
          <a:bodyPr anchor="t">
            <a:normAutofit/>
          </a:bodyPr>
          <a:lstStyle/>
          <a:p>
            <a:pPr marL="0" indent="0" algn="just">
              <a:buNone/>
            </a:pPr>
            <a:endParaRPr lang="en-US" sz="2400" dirty="0">
              <a:latin typeface="Segoe UI Symbol" panose="020B0502040204020203" pitchFamily="34" charset="0"/>
              <a:ea typeface="Segoe UI Symbol" panose="020B0502040204020203" pitchFamily="34" charset="0"/>
            </a:endParaRPr>
          </a:p>
          <a:p>
            <a:pPr marL="0" indent="0" algn="just">
              <a:buNone/>
            </a:pPr>
            <a:r>
              <a:rPr lang="en-US" sz="2400" b="1" i="1" dirty="0">
                <a:latin typeface="Raavi" pitchFamily="34" charset="0"/>
                <a:ea typeface="Segoe UI Symbol" panose="020B0502040204020203" pitchFamily="34" charset="0"/>
                <a:cs typeface="Raavi" pitchFamily="34" charset="0"/>
              </a:rPr>
              <a:t>The facilitator believes that these identify questions are vital to educative process</a:t>
            </a:r>
            <a:r>
              <a:rPr lang="en-US" b="1" i="1" dirty="0">
                <a:latin typeface="Raavi" pitchFamily="34" charset="0"/>
                <a:ea typeface="Segoe UI Symbol" panose="020B0502040204020203" pitchFamily="34" charset="0"/>
                <a:cs typeface="Raavi" pitchFamily="34" charset="0"/>
              </a:rPr>
              <a:t>.</a:t>
            </a:r>
          </a:p>
        </p:txBody>
      </p:sp>
    </p:spTree>
    <p:extLst>
      <p:ext uri="{BB962C8B-B14F-4D97-AF65-F5344CB8AC3E}">
        <p14:creationId xmlns="" xmlns:p14="http://schemas.microsoft.com/office/powerpoint/2010/main" val="8829460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 xmlns:a16="http://schemas.microsoft.com/office/drawing/2014/main" id="{E8A7CCEC-5EE8-E34F-AB69-870F511179DA}"/>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rot="16200000">
            <a:off x="2667000" y="-2667000"/>
            <a:ext cx="6858000" cy="12192000"/>
          </a:xfrm>
          <a:prstGeom prst="rect">
            <a:avLst/>
          </a:prstGeom>
        </p:spPr>
      </p:pic>
      <p:sp>
        <p:nvSpPr>
          <p:cNvPr id="13" name="Content Placeholder 12">
            <a:extLst>
              <a:ext uri="{FF2B5EF4-FFF2-40B4-BE49-F238E27FC236}">
                <a16:creationId xmlns="" xmlns:a16="http://schemas.microsoft.com/office/drawing/2014/main" id="{CDF49E34-E86F-DB46-9500-F3D08D612095}"/>
              </a:ext>
            </a:extLst>
          </p:cNvPr>
          <p:cNvSpPr>
            <a:spLocks noGrp="1"/>
          </p:cNvSpPr>
          <p:nvPr>
            <p:ph idx="1"/>
          </p:nvPr>
        </p:nvSpPr>
        <p:spPr>
          <a:xfrm>
            <a:off x="3733800" y="785811"/>
            <a:ext cx="5410200" cy="5286376"/>
          </a:xfrm>
        </p:spPr>
        <p:txBody>
          <a:bodyPr>
            <a:normAutofit/>
          </a:bodyPr>
          <a:lstStyle/>
          <a:p>
            <a:pPr marL="0" indent="0" algn="just">
              <a:buNone/>
            </a:pPr>
            <a:r>
              <a:rPr lang="en-US" b="1" i="1" dirty="0"/>
              <a:t>What is that goes into the formation of our identities???</a:t>
            </a:r>
          </a:p>
          <a:p>
            <a:pPr marL="0" indent="0" algn="just">
              <a:buNone/>
            </a:pPr>
            <a:endParaRPr lang="en-US" b="1" i="1" dirty="0"/>
          </a:p>
          <a:p>
            <a:pPr marL="0" indent="0">
              <a:buNone/>
            </a:pPr>
            <a:r>
              <a:rPr lang="en-US" dirty="0">
                <a:latin typeface="Times New Roman" pitchFamily="18" charset="0"/>
                <a:cs typeface="Times New Roman" pitchFamily="18" charset="0"/>
              </a:rPr>
              <a:t>An enormously powerful influence on identity formation is applied when a person comes to understand that he or she is different from some norm or standard.</a:t>
            </a:r>
          </a:p>
          <a:p>
            <a:pPr marL="0" indent="0">
              <a:buNone/>
            </a:pPr>
            <a:endParaRPr lang="en-US" dirty="0"/>
          </a:p>
        </p:txBody>
      </p:sp>
    </p:spTree>
    <p:extLst>
      <p:ext uri="{BB962C8B-B14F-4D97-AF65-F5344CB8AC3E}">
        <p14:creationId xmlns="" xmlns:p14="http://schemas.microsoft.com/office/powerpoint/2010/main" val="16560162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173690" y="3203851"/>
            <a:ext cx="8771017" cy="256222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dirty="0">
                <a:solidFill>
                  <a:schemeClr val="tx1"/>
                </a:solidFill>
                <a:latin typeface="Times New Roman" pitchFamily="18" charset="0"/>
                <a:cs typeface="Times New Roman" pitchFamily="18" charset="0"/>
              </a:rPr>
              <a:t>It depends on </a:t>
            </a:r>
            <a:r>
              <a:rPr lang="en-US" sz="2800" dirty="0" smtClean="0">
                <a:solidFill>
                  <a:schemeClr val="tx1"/>
                </a:solidFill>
                <a:latin typeface="Times New Roman" pitchFamily="18" charset="0"/>
                <a:cs typeface="Times New Roman" pitchFamily="18" charset="0"/>
              </a:rPr>
              <a:t>where and </a:t>
            </a:r>
            <a:r>
              <a:rPr lang="en-US" sz="2800" dirty="0">
                <a:solidFill>
                  <a:schemeClr val="tx1"/>
                </a:solidFill>
                <a:latin typeface="Times New Roman" pitchFamily="18" charset="0"/>
                <a:cs typeface="Times New Roman" pitchFamily="18" charset="0"/>
              </a:rPr>
              <a:t>to whom we are born; on where we are reared</a:t>
            </a:r>
            <a:r>
              <a:rPr lang="en-US" sz="3200" dirty="0">
                <a:solidFill>
                  <a:schemeClr val="tx1"/>
                </a:solidFill>
                <a:latin typeface="Times New Roman" pitchFamily="18" charset="0"/>
                <a:cs typeface="Times New Roman" pitchFamily="18" charset="0"/>
              </a:rPr>
              <a:t>; </a:t>
            </a:r>
            <a:r>
              <a:rPr lang="en-US" sz="3200" i="1" u="sng" dirty="0">
                <a:solidFill>
                  <a:schemeClr val="tx1"/>
                </a:solidFill>
                <a:latin typeface="Times New Roman" pitchFamily="18" charset="0"/>
                <a:cs typeface="Times New Roman" pitchFamily="18" charset="0"/>
              </a:rPr>
              <a:t>on friends</a:t>
            </a:r>
            <a:r>
              <a:rPr lang="en-US" sz="2800" dirty="0">
                <a:solidFill>
                  <a:schemeClr val="tx1"/>
                </a:solidFill>
                <a:latin typeface="Times New Roman" pitchFamily="18" charset="0"/>
                <a:cs typeface="Times New Roman" pitchFamily="18" charset="0"/>
              </a:rPr>
              <a:t>, </a:t>
            </a:r>
            <a:r>
              <a:rPr lang="en-US" sz="3200" i="1" u="sng" dirty="0">
                <a:solidFill>
                  <a:schemeClr val="tx1"/>
                </a:solidFill>
                <a:latin typeface="Times New Roman" pitchFamily="18" charset="0"/>
                <a:cs typeface="Times New Roman" pitchFamily="18" charset="0"/>
              </a:rPr>
              <a:t>neighborhoods</a:t>
            </a:r>
            <a:r>
              <a:rPr lang="en-US" sz="2800" dirty="0" smtClean="0">
                <a:solidFill>
                  <a:schemeClr val="tx1"/>
                </a:solidFill>
                <a:latin typeface="Times New Roman" pitchFamily="18" charset="0"/>
                <a:cs typeface="Times New Roman" pitchFamily="18" charset="0"/>
              </a:rPr>
              <a:t>, and </a:t>
            </a:r>
            <a:r>
              <a:rPr lang="en-US" sz="3200" i="1" u="sng" dirty="0">
                <a:solidFill>
                  <a:schemeClr val="tx1"/>
                </a:solidFill>
                <a:latin typeface="Times New Roman" pitchFamily="18" charset="0"/>
                <a:cs typeface="Times New Roman" pitchFamily="18" charset="0"/>
              </a:rPr>
              <a:t>associations</a:t>
            </a:r>
            <a:r>
              <a:rPr lang="en-US" sz="2800" i="1" u="sng" dirty="0">
                <a:solidFill>
                  <a:schemeClr val="tx1"/>
                </a:solidFill>
                <a:latin typeface="Times New Roman" pitchFamily="18" charset="0"/>
                <a:cs typeface="Times New Roman" pitchFamily="18" charset="0"/>
              </a:rPr>
              <a:t> </a:t>
            </a:r>
            <a:r>
              <a:rPr lang="en-US" sz="2800" dirty="0">
                <a:solidFill>
                  <a:schemeClr val="tx1"/>
                </a:solidFill>
                <a:latin typeface="Times New Roman" pitchFamily="18" charset="0"/>
                <a:cs typeface="Times New Roman" pitchFamily="18" charset="0"/>
              </a:rPr>
              <a:t>that make up our life experiences; on the stories </a:t>
            </a:r>
            <a:r>
              <a:rPr lang="en-US" sz="2800" dirty="0" smtClean="0">
                <a:solidFill>
                  <a:schemeClr val="tx1"/>
                </a:solidFill>
                <a:latin typeface="Times New Roman" pitchFamily="18" charset="0"/>
                <a:cs typeface="Times New Roman" pitchFamily="18" charset="0"/>
              </a:rPr>
              <a:t>we are </a:t>
            </a:r>
            <a:r>
              <a:rPr lang="en-US" sz="2800" dirty="0">
                <a:solidFill>
                  <a:schemeClr val="tx1"/>
                </a:solidFill>
                <a:latin typeface="Times New Roman" pitchFamily="18" charset="0"/>
                <a:cs typeface="Times New Roman" pitchFamily="18" charset="0"/>
              </a:rPr>
              <a:t>told and the songs we learn to sing; and on how we are recognized </a:t>
            </a:r>
            <a:r>
              <a:rPr lang="en-US" sz="2800" dirty="0" smtClean="0">
                <a:solidFill>
                  <a:schemeClr val="tx1"/>
                </a:solidFill>
                <a:latin typeface="Times New Roman" pitchFamily="18" charset="0"/>
                <a:cs typeface="Times New Roman" pitchFamily="18" charset="0"/>
              </a:rPr>
              <a:t>and treated </a:t>
            </a:r>
            <a:r>
              <a:rPr lang="en-US" sz="2800" dirty="0">
                <a:solidFill>
                  <a:schemeClr val="tx1"/>
                </a:solidFill>
                <a:latin typeface="Times New Roman" pitchFamily="18" charset="0"/>
                <a:cs typeface="Times New Roman" pitchFamily="18" charset="0"/>
              </a:rPr>
              <a:t>by </a:t>
            </a:r>
            <a:r>
              <a:rPr lang="en-US" sz="2800" dirty="0" smtClean="0">
                <a:solidFill>
                  <a:schemeClr val="tx1"/>
                </a:solidFill>
                <a:latin typeface="Times New Roman" pitchFamily="18" charset="0"/>
                <a:cs typeface="Times New Roman" pitchFamily="18" charset="0"/>
              </a:rPr>
              <a:t>others.</a:t>
            </a:r>
            <a:endParaRPr lang="en-US" sz="2800" dirty="0">
              <a:solidFill>
                <a:schemeClr val="tx1"/>
              </a:solidFill>
              <a:latin typeface="Times New Roman" pitchFamily="18" charset="0"/>
              <a:ea typeface="Adobe Gothic Std B" panose="020B0800000000000000" pitchFamily="34" charset="-128"/>
              <a:cs typeface="Times New Roman" pitchFamily="18" charset="0"/>
            </a:endParaRPr>
          </a:p>
        </p:txBody>
      </p:sp>
      <p:sp>
        <p:nvSpPr>
          <p:cNvPr id="5" name="Subtitle 4"/>
          <p:cNvSpPr>
            <a:spLocks noGrp="1"/>
          </p:cNvSpPr>
          <p:nvPr>
            <p:ph type="subTitle" idx="1"/>
          </p:nvPr>
        </p:nvSpPr>
        <p:spPr>
          <a:xfrm>
            <a:off x="2105026" y="2519363"/>
            <a:ext cx="5772057" cy="770214"/>
          </a:xfrm>
        </p:spPr>
        <p:txBody>
          <a:bodyPr>
            <a:normAutofit/>
          </a:bodyPr>
          <a:lstStyle/>
          <a:p>
            <a:pPr algn="l"/>
            <a:r>
              <a:rPr lang="en-US" sz="3600" b="1" dirty="0">
                <a:ln w="13462">
                  <a:solidFill>
                    <a:schemeClr val="bg1"/>
                  </a:solidFill>
                  <a:prstDash val="solid"/>
                </a:ln>
                <a:latin typeface="Times New Roman" pitchFamily="18" charset="0"/>
                <a:cs typeface="Times New Roman" pitchFamily="18" charset="0"/>
              </a:rPr>
              <a:t>The answer </a:t>
            </a:r>
            <a:r>
              <a:rPr lang="en-US" sz="3600" b="1" dirty="0" smtClean="0">
                <a:ln w="13462">
                  <a:solidFill>
                    <a:schemeClr val="bg1"/>
                  </a:solidFill>
                  <a:prstDash val="solid"/>
                </a:ln>
                <a:latin typeface="Times New Roman" pitchFamily="18" charset="0"/>
                <a:cs typeface="Times New Roman" pitchFamily="18" charset="0"/>
              </a:rPr>
              <a:t>is: </a:t>
            </a:r>
            <a:r>
              <a:rPr lang="en-US" sz="3600" b="1" dirty="0">
                <a:ln w="13462">
                  <a:solidFill>
                    <a:schemeClr val="bg1"/>
                  </a:solidFill>
                  <a:prstDash val="solid"/>
                </a:ln>
                <a:latin typeface="Times New Roman" pitchFamily="18" charset="0"/>
                <a:cs typeface="Times New Roman" pitchFamily="18" charset="0"/>
              </a:rPr>
              <a:t>it </a:t>
            </a:r>
            <a:r>
              <a:rPr lang="en-US" sz="3600" b="1" dirty="0" smtClean="0">
                <a:ln w="13462">
                  <a:solidFill>
                    <a:schemeClr val="bg1"/>
                  </a:solidFill>
                  <a:prstDash val="solid"/>
                </a:ln>
                <a:latin typeface="Times New Roman" pitchFamily="18" charset="0"/>
                <a:cs typeface="Times New Roman" pitchFamily="18" charset="0"/>
              </a:rPr>
              <a:t>depends!</a:t>
            </a:r>
            <a:endParaRPr lang="en-US" sz="3600" b="1" dirty="0">
              <a:ln w="13462">
                <a:solidFill>
                  <a:schemeClr val="bg1"/>
                </a:solidFill>
                <a:prstDash val="solid"/>
              </a:ln>
              <a:latin typeface="Times New Roman" pitchFamily="18" charset="0"/>
              <a:cs typeface="Times New Roman" pitchFamily="18" charset="0"/>
            </a:endParaRPr>
          </a:p>
        </p:txBody>
      </p:sp>
      <p:sp>
        <p:nvSpPr>
          <p:cNvPr id="3" name="Curved Right Arrow 2"/>
          <p:cNvSpPr/>
          <p:nvPr/>
        </p:nvSpPr>
        <p:spPr>
          <a:xfrm>
            <a:off x="1352550" y="1704976"/>
            <a:ext cx="752476" cy="1375050"/>
          </a:xfrm>
          <a:prstGeom prst="curvedRightArrow">
            <a:avLst/>
          </a:prstGeom>
          <a:solidFill>
            <a:srgbClr val="FF0066"/>
          </a:solidFill>
          <a:ln w="285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FF0066"/>
              </a:solidFill>
            </a:endParaRPr>
          </a:p>
        </p:txBody>
      </p:sp>
      <p:sp>
        <p:nvSpPr>
          <p:cNvPr id="12" name="Horizontal Scroll 11"/>
          <p:cNvSpPr/>
          <p:nvPr/>
        </p:nvSpPr>
        <p:spPr>
          <a:xfrm>
            <a:off x="1521658" y="0"/>
            <a:ext cx="8075083" cy="1704975"/>
          </a:xfrm>
          <a:prstGeom prst="horizontalScroll">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a:ln w="3175">
                  <a:solidFill>
                    <a:schemeClr val="tx1">
                      <a:lumMod val="95000"/>
                      <a:lumOff val="5000"/>
                    </a:schemeClr>
                  </a:solidFill>
                  <a:prstDash val="solid"/>
                </a:ln>
                <a:solidFill>
                  <a:srgbClr val="7030A0"/>
                </a:solidFill>
              </a:rPr>
              <a:t>Q:What is it that goes into the formation of our identities??</a:t>
            </a:r>
            <a:endParaRPr lang="en-US" sz="4000" dirty="0"/>
          </a:p>
        </p:txBody>
      </p:sp>
    </p:spTree>
    <p:extLst>
      <p:ext uri="{BB962C8B-B14F-4D97-AF65-F5344CB8AC3E}">
        <p14:creationId xmlns="" xmlns:p14="http://schemas.microsoft.com/office/powerpoint/2010/main" val="227337479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12"/>
                                        </p:tgtEl>
                                        <p:attrNameLst>
                                          <p:attrName>style.color</p:attrName>
                                        </p:attrNameLst>
                                      </p:cBhvr>
                                      <p:to>
                                        <a:schemeClr val="bg1"/>
                                      </p:to>
                                    </p:animClr>
                                    <p:animClr clrSpc="rgb" dir="cw">
                                      <p:cBhvr>
                                        <p:cTn id="7" dur="250" autoRev="1" fill="remove"/>
                                        <p:tgtEl>
                                          <p:spTgt spid="12"/>
                                        </p:tgtEl>
                                        <p:attrNameLst>
                                          <p:attrName>fillcolor</p:attrName>
                                        </p:attrNameLst>
                                      </p:cBhvr>
                                      <p:to>
                                        <a:schemeClr val="bg1"/>
                                      </p:to>
                                    </p:animClr>
                                    <p:set>
                                      <p:cBhvr>
                                        <p:cTn id="8" dur="250" autoRev="1" fill="remove"/>
                                        <p:tgtEl>
                                          <p:spTgt spid="12"/>
                                        </p:tgtEl>
                                        <p:attrNameLst>
                                          <p:attrName>fill.type</p:attrName>
                                        </p:attrNameLst>
                                      </p:cBhvr>
                                      <p:to>
                                        <p:strVal val="solid"/>
                                      </p:to>
                                    </p:set>
                                    <p:set>
                                      <p:cBhvr>
                                        <p:cTn id="9" dur="250" autoRev="1" fill="remove"/>
                                        <p:tgtEl>
                                          <p:spTgt spid="1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build="p"/>
      <p:bldP spid="3"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480EBF6-E558-450B-AB7F-AA4593BBDB4F}"/>
              </a:ext>
            </a:extLst>
          </p:cNvPr>
          <p:cNvSpPr>
            <a:spLocks noGrp="1"/>
          </p:cNvSpPr>
          <p:nvPr>
            <p:ph idx="1"/>
          </p:nvPr>
        </p:nvSpPr>
        <p:spPr>
          <a:xfrm>
            <a:off x="0" y="0"/>
            <a:ext cx="12192000" cy="6858000"/>
          </a:xfrm>
        </p:spPr>
        <p:txBody>
          <a:bodyPr/>
          <a:lstStyle/>
          <a:p>
            <a:pPr algn="just"/>
            <a:r>
              <a:rPr lang="en-US" b="1" dirty="0">
                <a:solidFill>
                  <a:srgbClr val="C00000"/>
                </a:solidFill>
                <a:latin typeface="Times New Roman" pitchFamily="18" charset="0"/>
                <a:cs typeface="Times New Roman" pitchFamily="18" charset="0"/>
              </a:rPr>
              <a:t>   </a:t>
            </a:r>
            <a:r>
              <a:rPr lang="en-US" b="1" dirty="0" smtClean="0">
                <a:solidFill>
                  <a:srgbClr val="C00000"/>
                </a:solidFill>
                <a:latin typeface="Times New Roman" pitchFamily="18" charset="0"/>
                <a:cs typeface="Times New Roman" pitchFamily="18" charset="0"/>
              </a:rPr>
              <a:t>As we know how teachers view their role and goals as teachers has a considerable impact on how they structure their teaching. For convenience, we </a:t>
            </a:r>
            <a:r>
              <a:rPr lang="en-US" b="1" dirty="0">
                <a:solidFill>
                  <a:srgbClr val="C00000"/>
                </a:solidFill>
                <a:latin typeface="Times New Roman" pitchFamily="18" charset="0"/>
                <a:cs typeface="Times New Roman" pitchFamily="18" charset="0"/>
              </a:rPr>
              <a:t>have learned the names of three approaches of </a:t>
            </a:r>
            <a:r>
              <a:rPr lang="en-US" b="1" dirty="0" smtClean="0">
                <a:solidFill>
                  <a:srgbClr val="C00000"/>
                </a:solidFill>
                <a:latin typeface="Times New Roman" pitchFamily="18" charset="0"/>
                <a:cs typeface="Times New Roman" pitchFamily="18" charset="0"/>
              </a:rPr>
              <a:t>teaching as follows:</a:t>
            </a:r>
            <a:endParaRPr lang="fa-IR" b="1" dirty="0">
              <a:solidFill>
                <a:srgbClr val="C00000"/>
              </a:solidFill>
              <a:latin typeface="Times New Roman" pitchFamily="18" charset="0"/>
              <a:cs typeface="Times New Roman" pitchFamily="18" charset="0"/>
            </a:endParaRPr>
          </a:p>
        </p:txBody>
      </p:sp>
      <p:graphicFrame>
        <p:nvGraphicFramePr>
          <p:cNvPr id="6" name="Diagram 5">
            <a:extLst>
              <a:ext uri="{FF2B5EF4-FFF2-40B4-BE49-F238E27FC236}">
                <a16:creationId xmlns="" xmlns:a16="http://schemas.microsoft.com/office/drawing/2014/main" id="{CB0D1C91-E4E5-4CAF-ACE7-7ED13C9A7126}"/>
              </a:ext>
            </a:extLst>
          </p:cNvPr>
          <p:cNvGraphicFramePr/>
          <p:nvPr>
            <p:extLst>
              <p:ext uri="{D42A27DB-BD31-4B8C-83A1-F6EECF244321}">
                <p14:modId xmlns="" xmlns:p14="http://schemas.microsoft.com/office/powerpoint/2010/main" val="3380874667"/>
              </p:ext>
            </p:extLst>
          </p:nvPr>
        </p:nvGraphicFramePr>
        <p:xfrm>
          <a:off x="1457842" y="1981200"/>
          <a:ext cx="8128000" cy="4348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542209581"/>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 xmlns:a16="http://schemas.microsoft.com/office/drawing/2014/main" id="{5C127A09-8A0F-4A42-BB67-4269770F863A}"/>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3161109" y="0"/>
            <a:ext cx="9030891" cy="6858000"/>
          </a:xfrm>
          <a:prstGeom prst="rect">
            <a:avLst/>
          </a:prstGeom>
          <a:effectLst/>
        </p:spPr>
      </p:pic>
      <p:sp>
        <p:nvSpPr>
          <p:cNvPr id="9" name="Content Placeholder 12">
            <a:extLst>
              <a:ext uri="{FF2B5EF4-FFF2-40B4-BE49-F238E27FC236}">
                <a16:creationId xmlns="" xmlns:a16="http://schemas.microsoft.com/office/drawing/2014/main" id="{E1D3A059-A0AA-8F45-8FDD-3C4B83347EAE}"/>
              </a:ext>
            </a:extLst>
          </p:cNvPr>
          <p:cNvSpPr txBox="1">
            <a:spLocks/>
          </p:cNvSpPr>
          <p:nvPr/>
        </p:nvSpPr>
        <p:spPr>
          <a:xfrm>
            <a:off x="272143" y="1065808"/>
            <a:ext cx="4947047" cy="34699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sz="3200"/>
          </a:p>
          <a:p>
            <a:pPr marL="0" indent="0" algn="just">
              <a:buFont typeface="Arial" panose="020B0604020202020204" pitchFamily="34" charset="0"/>
              <a:buNone/>
            </a:pPr>
            <a:r>
              <a:rPr lang="en-US" sz="3200"/>
              <a:t>The person begins to grasp not only that he or she is </a:t>
            </a:r>
            <a:r>
              <a:rPr lang="en-US" sz="3200">
                <a:solidFill>
                  <a:srgbClr val="00B0F0"/>
                </a:solidFill>
              </a:rPr>
              <a:t>d</a:t>
            </a:r>
            <a:r>
              <a:rPr lang="en-US" sz="3200">
                <a:solidFill>
                  <a:schemeClr val="accent1">
                    <a:lumMod val="50000"/>
                  </a:schemeClr>
                </a:solidFill>
              </a:rPr>
              <a:t>i</a:t>
            </a:r>
            <a:r>
              <a:rPr lang="en-US" sz="3200">
                <a:solidFill>
                  <a:srgbClr val="7030A0"/>
                </a:solidFill>
              </a:rPr>
              <a:t>f</a:t>
            </a:r>
            <a:r>
              <a:rPr lang="en-US" sz="3200">
                <a:solidFill>
                  <a:srgbClr val="FF0000"/>
                </a:solidFill>
              </a:rPr>
              <a:t>f</a:t>
            </a:r>
            <a:r>
              <a:rPr lang="en-US" sz="3200">
                <a:solidFill>
                  <a:srgbClr val="FFC000"/>
                </a:solidFill>
              </a:rPr>
              <a:t>e</a:t>
            </a:r>
            <a:r>
              <a:rPr lang="en-US" sz="3200">
                <a:solidFill>
                  <a:srgbClr val="FFFF00"/>
                </a:solidFill>
              </a:rPr>
              <a:t>r</a:t>
            </a:r>
            <a:r>
              <a:rPr lang="en-US" sz="3200">
                <a:solidFill>
                  <a:srgbClr val="92D050"/>
                </a:solidFill>
              </a:rPr>
              <a:t>e</a:t>
            </a:r>
            <a:r>
              <a:rPr lang="en-US" sz="3200">
                <a:solidFill>
                  <a:srgbClr val="00B050"/>
                </a:solidFill>
              </a:rPr>
              <a:t>n</a:t>
            </a:r>
            <a:r>
              <a:rPr lang="en-US" sz="3200">
                <a:solidFill>
                  <a:schemeClr val="accent6">
                    <a:lumMod val="50000"/>
                  </a:schemeClr>
                </a:solidFill>
              </a:rPr>
              <a:t>t</a:t>
            </a:r>
            <a:r>
              <a:rPr lang="en-US" sz="3200"/>
              <a:t>, but that he or she also is less valued because of this difference</a:t>
            </a:r>
            <a:r>
              <a:rPr lang="en-US"/>
              <a:t>. </a:t>
            </a:r>
          </a:p>
        </p:txBody>
      </p:sp>
    </p:spTree>
    <p:extLst>
      <p:ext uri="{BB962C8B-B14F-4D97-AF65-F5344CB8AC3E}">
        <p14:creationId xmlns="" xmlns:p14="http://schemas.microsoft.com/office/powerpoint/2010/main" val="37238617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 xmlns:a16="http://schemas.microsoft.com/office/drawing/2014/main" id="{209EED07-E989-254E-9E5C-783A5E794D2A}"/>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rot="5400000">
            <a:off x="2667000" y="-2667000"/>
            <a:ext cx="6858000" cy="12192000"/>
          </a:xfrm>
          <a:prstGeom prst="rect">
            <a:avLst/>
          </a:prstGeom>
        </p:spPr>
      </p:pic>
      <p:sp>
        <p:nvSpPr>
          <p:cNvPr id="5" name="Content Placeholder 2">
            <a:extLst>
              <a:ext uri="{FF2B5EF4-FFF2-40B4-BE49-F238E27FC236}">
                <a16:creationId xmlns="" xmlns:a16="http://schemas.microsoft.com/office/drawing/2014/main" id="{647F4520-8227-A546-B386-1A64C4161A38}"/>
              </a:ext>
            </a:extLst>
          </p:cNvPr>
          <p:cNvSpPr>
            <a:spLocks noGrp="1"/>
          </p:cNvSpPr>
          <p:nvPr>
            <p:ph idx="1"/>
          </p:nvPr>
        </p:nvSpPr>
        <p:spPr>
          <a:xfrm>
            <a:off x="348257" y="2500313"/>
            <a:ext cx="11495485" cy="4357686"/>
          </a:xfrm>
        </p:spPr>
        <p:txBody>
          <a:bodyPr/>
          <a:lstStyle/>
          <a:p>
            <a:pPr marL="0" indent="0" algn="just">
              <a:buNone/>
            </a:pPr>
            <a:r>
              <a:rPr lang="en-US"/>
              <a:t>Among the ways of coping with the recognition that one is different and less valued is to unite with others who share this difference.</a:t>
            </a:r>
          </a:p>
          <a:p>
            <a:pPr marL="0" indent="0" algn="just">
              <a:buNone/>
            </a:pPr>
            <a:r>
              <a:rPr lang="en-US"/>
              <a:t>The intent of such programs is to aid in the</a:t>
            </a:r>
            <a:r>
              <a:rPr lang="en-US" b="1"/>
              <a:t> formation of a strong, positive identity</a:t>
            </a:r>
            <a:r>
              <a:rPr lang="en-US"/>
              <a:t>.</a:t>
            </a:r>
          </a:p>
          <a:p>
            <a:pPr marL="0" indent="0" algn="just">
              <a:buNone/>
            </a:pPr>
            <a:r>
              <a:rPr lang="en-US"/>
              <a:t>This objective is highly consistent with the ends supported by the facilitator.</a:t>
            </a:r>
          </a:p>
          <a:p>
            <a:pPr marL="0" indent="0" algn="just">
              <a:buNone/>
            </a:pPr>
            <a:r>
              <a:rPr lang="en-US"/>
              <a:t>The interest in multiculturalism and diversity </a:t>
            </a:r>
            <a:r>
              <a:rPr lang="en-US" u="sng"/>
              <a:t>is not</a:t>
            </a:r>
            <a:r>
              <a:rPr lang="en-US"/>
              <a:t> the sole province of the facilitative teacher. The liberationist approach is also concerned with how differences in such things as race, culture and gender are dealt with in the context of school.</a:t>
            </a:r>
          </a:p>
        </p:txBody>
      </p:sp>
    </p:spTree>
    <p:extLst>
      <p:ext uri="{BB962C8B-B14F-4D97-AF65-F5344CB8AC3E}">
        <p14:creationId xmlns="" xmlns:p14="http://schemas.microsoft.com/office/powerpoint/2010/main" val="21646047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 xmlns:a16="http://schemas.microsoft.com/office/drawing/2014/main" id="{0FBC3992-04F7-A04F-A273-F34719CD9333}"/>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rot="16200000">
            <a:off x="2667002" y="-2667003"/>
            <a:ext cx="6858000" cy="12192003"/>
          </a:xfrm>
          <a:prstGeom prst="rect">
            <a:avLst/>
          </a:prstGeom>
        </p:spPr>
      </p:pic>
      <p:sp>
        <p:nvSpPr>
          <p:cNvPr id="5" name="Content Placeholder 2">
            <a:extLst>
              <a:ext uri="{FF2B5EF4-FFF2-40B4-BE49-F238E27FC236}">
                <a16:creationId xmlns="" xmlns:a16="http://schemas.microsoft.com/office/drawing/2014/main" id="{46EB01B9-9BDA-0F45-B8EA-D9587897EA0F}"/>
              </a:ext>
            </a:extLst>
          </p:cNvPr>
          <p:cNvSpPr>
            <a:spLocks noGrp="1"/>
          </p:cNvSpPr>
          <p:nvPr>
            <p:ph idx="1"/>
          </p:nvPr>
        </p:nvSpPr>
        <p:spPr>
          <a:xfrm>
            <a:off x="334750" y="560334"/>
            <a:ext cx="6076768" cy="5737328"/>
          </a:xfrm>
        </p:spPr>
        <p:txBody>
          <a:bodyPr>
            <a:normAutofit lnSpcReduction="10000"/>
          </a:bodyPr>
          <a:lstStyle/>
          <a:p>
            <a:pPr marL="0" indent="0" algn="just">
              <a:buNone/>
            </a:pPr>
            <a:r>
              <a:rPr lang="en-US" sz="2400" b="1" i="1"/>
              <a:t>What distinguishes the facilitator from the liberationist is:</a:t>
            </a:r>
          </a:p>
          <a:p>
            <a:pPr marL="0" indent="0" algn="just">
              <a:buNone/>
            </a:pPr>
            <a:r>
              <a:rPr lang="en-US" sz="2400"/>
              <a:t>The facilitator focuses on the person, in the form of both awareness (</a:t>
            </a:r>
            <a:r>
              <a:rPr lang="en-US" sz="2400" b="1"/>
              <a:t>A</a:t>
            </a:r>
            <a:r>
              <a:rPr lang="en-US" sz="2400"/>
              <a:t>) and relationship (</a:t>
            </a:r>
            <a:r>
              <a:rPr lang="en-US" sz="2400" b="1"/>
              <a:t>R</a:t>
            </a:r>
            <a:r>
              <a:rPr lang="en-US" sz="2400"/>
              <a:t>)</a:t>
            </a:r>
          </a:p>
          <a:p>
            <a:pPr marL="0" indent="0" algn="just">
              <a:buNone/>
            </a:pPr>
            <a:r>
              <a:rPr lang="en-US" sz="2400"/>
              <a:t>But</a:t>
            </a:r>
          </a:p>
          <a:p>
            <a:pPr marL="0" indent="0" algn="just">
              <a:buNone/>
            </a:pPr>
            <a:r>
              <a:rPr lang="en-US" sz="2400"/>
              <a:t>The liberationist depends more on ends (</a:t>
            </a:r>
            <a:r>
              <a:rPr lang="en-US" sz="2400" b="1"/>
              <a:t>E</a:t>
            </a:r>
            <a:r>
              <a:rPr lang="en-US" sz="2400"/>
              <a:t>) and knowledge (</a:t>
            </a:r>
            <a:r>
              <a:rPr lang="en-US" sz="2400" b="1"/>
              <a:t>K</a:t>
            </a:r>
            <a:r>
              <a:rPr lang="en-US" sz="2400"/>
              <a:t>) in the formation of identity.</a:t>
            </a:r>
          </a:p>
          <a:p>
            <a:pPr marL="0" indent="0" algn="just">
              <a:buNone/>
            </a:pPr>
            <a:endParaRPr lang="en-US" sz="2400"/>
          </a:p>
          <a:p>
            <a:pPr marL="0" indent="0" algn="just">
              <a:buNone/>
            </a:pPr>
            <a:r>
              <a:rPr lang="en-US" sz="2400"/>
              <a:t>For the facilitator, the pursuit of diversity is much about doing what is best to aid in the formation of people with these characteristics:</a:t>
            </a:r>
          </a:p>
          <a:p>
            <a:pPr algn="just"/>
            <a:r>
              <a:rPr lang="en-US" sz="2400"/>
              <a:t>Fully capable</a:t>
            </a:r>
          </a:p>
          <a:p>
            <a:pPr algn="just"/>
            <a:r>
              <a:rPr lang="en-US" sz="2400"/>
              <a:t>Fully functioning</a:t>
            </a:r>
          </a:p>
          <a:p>
            <a:pPr algn="just"/>
            <a:r>
              <a:rPr lang="en-US" sz="2400"/>
              <a:t>Self-aware</a:t>
            </a:r>
          </a:p>
          <a:p>
            <a:pPr algn="just"/>
            <a:r>
              <a:rPr lang="en-US" sz="2400"/>
              <a:t>Able to make thoughtful choices</a:t>
            </a:r>
          </a:p>
        </p:txBody>
      </p:sp>
    </p:spTree>
    <p:extLst>
      <p:ext uri="{BB962C8B-B14F-4D97-AF65-F5344CB8AC3E}">
        <p14:creationId xmlns="" xmlns:p14="http://schemas.microsoft.com/office/powerpoint/2010/main" val="39776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a:extLst>
              <a:ext uri="{FF2B5EF4-FFF2-40B4-BE49-F238E27FC236}">
                <a16:creationId xmlns="" xmlns:a16="http://schemas.microsoft.com/office/drawing/2014/main" id="{0A8DBBE4-F059-4B4F-A8BA-1346AB19D31B}"/>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rot="5400000">
            <a:off x="2667001" y="-2667001"/>
            <a:ext cx="6858000" cy="12192002"/>
          </a:xfrm>
          <a:prstGeom prst="rect">
            <a:avLst/>
          </a:prstGeom>
        </p:spPr>
      </p:pic>
      <p:sp>
        <p:nvSpPr>
          <p:cNvPr id="3" name="Content Placeholder 2">
            <a:extLst>
              <a:ext uri="{FF2B5EF4-FFF2-40B4-BE49-F238E27FC236}">
                <a16:creationId xmlns="" xmlns:a16="http://schemas.microsoft.com/office/drawing/2014/main" id="{419976D4-DD04-E549-94CD-B777B60D454E}"/>
              </a:ext>
            </a:extLst>
          </p:cNvPr>
          <p:cNvSpPr>
            <a:spLocks noGrp="1"/>
          </p:cNvSpPr>
          <p:nvPr>
            <p:ph idx="1"/>
          </p:nvPr>
        </p:nvSpPr>
        <p:spPr>
          <a:xfrm>
            <a:off x="2696764" y="416191"/>
            <a:ext cx="9100579" cy="4155809"/>
          </a:xfrm>
        </p:spPr>
        <p:txBody>
          <a:bodyPr/>
          <a:lstStyle/>
          <a:p>
            <a:pPr marL="0" indent="0" algn="just">
              <a:buNone/>
            </a:pPr>
            <a:r>
              <a:rPr lang="en-US"/>
              <a:t>A </a:t>
            </a:r>
            <a:r>
              <a:rPr lang="en-US" b="1"/>
              <a:t>facilitative teacher</a:t>
            </a:r>
            <a:r>
              <a:rPr lang="en-US"/>
              <a:t> not only aknowledges important differences between his or her students, but also notices curefully to the various ways students recognize one another.</a:t>
            </a:r>
          </a:p>
          <a:p>
            <a:pPr marL="0" indent="0" algn="just">
              <a:buNone/>
            </a:pPr>
            <a:r>
              <a:rPr lang="en-US"/>
              <a:t>Such teacher’s relationships to their students are deeply embedded in knowing the students and caring for them; they establish clear expectations for classroom interactions. </a:t>
            </a:r>
          </a:p>
          <a:p>
            <a:pPr marL="0" indent="0" algn="just">
              <a:buNone/>
            </a:pPr>
            <a:r>
              <a:rPr lang="en-US"/>
              <a:t>They find and praise what is worthy in the important differences that characterize students.</a:t>
            </a:r>
          </a:p>
        </p:txBody>
      </p:sp>
    </p:spTree>
    <p:extLst>
      <p:ext uri="{BB962C8B-B14F-4D97-AF65-F5344CB8AC3E}">
        <p14:creationId xmlns="" xmlns:p14="http://schemas.microsoft.com/office/powerpoint/2010/main" val="22693567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uble Wave 10"/>
          <p:cNvSpPr/>
          <p:nvPr/>
        </p:nvSpPr>
        <p:spPr>
          <a:xfrm>
            <a:off x="1430449" y="344031"/>
            <a:ext cx="7514376" cy="2679826"/>
          </a:xfrm>
          <a:prstGeom prst="doubleWave">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lin ang="5400000" scaled="1"/>
            <a:tileRect/>
          </a:gradFill>
          <a:ln w="28575">
            <a:solidFill>
              <a:schemeClr val="accent2">
                <a:lumMod val="50000"/>
              </a:schemeClr>
            </a:solidFill>
            <a:prstDash val="solid"/>
          </a:ln>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r>
              <a:rPr lang="en-US" sz="2800" b="1" dirty="0" smtClean="0">
                <a:ln/>
                <a:solidFill>
                  <a:sysClr val="windowText" lastClr="000000"/>
                </a:solidFill>
                <a:latin typeface="Adobe Gurmukhi" panose="01010101010101010101" pitchFamily="50" charset="0"/>
                <a:ea typeface="Adobe Heiti Std R" panose="020B0400000000000000" pitchFamily="34" charset="-128"/>
                <a:cs typeface="Adobe Gurmukhi" panose="01010101010101010101" pitchFamily="50" charset="0"/>
              </a:rPr>
              <a:t>This approach is </a:t>
            </a:r>
            <a:r>
              <a:rPr lang="en-US" sz="2800" b="1" dirty="0">
                <a:ln/>
                <a:solidFill>
                  <a:sysClr val="windowText" lastClr="000000"/>
                </a:solidFill>
                <a:latin typeface="Adobe Gurmukhi" panose="01010101010101010101" pitchFamily="50" charset="0"/>
                <a:ea typeface="Adobe Heiti Std R" panose="020B0400000000000000" pitchFamily="34" charset="-128"/>
                <a:cs typeface="Adobe Gurmukhi" panose="01010101010101010101" pitchFamily="50" charset="0"/>
              </a:rPr>
              <a:t>about doing what is best to aid in the formation of a </a:t>
            </a:r>
            <a:r>
              <a:rPr lang="en-US" sz="2800" b="1" dirty="0">
                <a:ln w="22225">
                  <a:solidFill>
                    <a:srgbClr val="FF0000"/>
                  </a:solidFill>
                  <a:prstDash val="solid"/>
                </a:ln>
                <a:solidFill>
                  <a:srgbClr val="C00000"/>
                </a:solidFill>
                <a:latin typeface="Adobe Gurmukhi" panose="01010101010101010101" pitchFamily="50" charset="0"/>
                <a:ea typeface="Adobe Heiti Std R" panose="020B0400000000000000" pitchFamily="34" charset="-128"/>
                <a:cs typeface="Adobe Gurmukhi" panose="01010101010101010101" pitchFamily="50" charset="0"/>
              </a:rPr>
              <a:t>fully capable</a:t>
            </a:r>
            <a:r>
              <a:rPr lang="en-US" sz="2800" b="1" dirty="0" smtClean="0">
                <a:ln/>
                <a:solidFill>
                  <a:sysClr val="windowText" lastClr="000000"/>
                </a:solidFill>
                <a:latin typeface="Adobe Gurmukhi" panose="01010101010101010101" pitchFamily="50" charset="0"/>
                <a:ea typeface="Adobe Heiti Std R" panose="020B0400000000000000" pitchFamily="34" charset="-128"/>
                <a:cs typeface="Adobe Gurmukhi" panose="01010101010101010101" pitchFamily="50" charset="0"/>
              </a:rPr>
              <a:t>, </a:t>
            </a:r>
            <a:r>
              <a:rPr lang="en-US" sz="2800" b="1" dirty="0">
                <a:ln w="22225">
                  <a:solidFill>
                    <a:srgbClr val="FF0000"/>
                  </a:solidFill>
                  <a:prstDash val="solid"/>
                </a:ln>
                <a:solidFill>
                  <a:srgbClr val="C00000"/>
                </a:solidFill>
                <a:latin typeface="Adobe Gurmukhi" panose="01010101010101010101" pitchFamily="50" charset="0"/>
                <a:ea typeface="Adobe Heiti Std R" panose="020B0400000000000000" pitchFamily="34" charset="-128"/>
                <a:cs typeface="Adobe Gurmukhi" panose="01010101010101010101" pitchFamily="50" charset="0"/>
              </a:rPr>
              <a:t>fully functioning person</a:t>
            </a:r>
            <a:r>
              <a:rPr lang="en-US" sz="2800" b="1" dirty="0">
                <a:ln/>
                <a:solidFill>
                  <a:sysClr val="windowText" lastClr="000000"/>
                </a:solidFill>
                <a:latin typeface="Adobe Gurmukhi" panose="01010101010101010101" pitchFamily="50" charset="0"/>
                <a:ea typeface="Adobe Heiti Std R" panose="020B0400000000000000" pitchFamily="34" charset="-128"/>
                <a:cs typeface="Adobe Gurmukhi" panose="01010101010101010101" pitchFamily="50" charset="0"/>
              </a:rPr>
              <a:t>, one who is </a:t>
            </a:r>
            <a:r>
              <a:rPr lang="en-US" sz="2800" b="1" dirty="0">
                <a:ln w="22225">
                  <a:solidFill>
                    <a:srgbClr val="FF0000"/>
                  </a:solidFill>
                  <a:prstDash val="solid"/>
                </a:ln>
                <a:solidFill>
                  <a:srgbClr val="C00000"/>
                </a:solidFill>
                <a:latin typeface="Adobe Gurmukhi" panose="01010101010101010101" pitchFamily="50" charset="0"/>
                <a:ea typeface="Adobe Heiti Std R" panose="020B0400000000000000" pitchFamily="34" charset="-128"/>
                <a:cs typeface="Adobe Gurmukhi" panose="01010101010101010101" pitchFamily="50" charset="0"/>
              </a:rPr>
              <a:t>self-aware</a:t>
            </a:r>
            <a:r>
              <a:rPr lang="en-US" sz="2800" b="1" dirty="0">
                <a:ln/>
                <a:solidFill>
                  <a:sysClr val="windowText" lastClr="000000"/>
                </a:solidFill>
                <a:latin typeface="Adobe Gurmukhi" panose="01010101010101010101" pitchFamily="50" charset="0"/>
                <a:ea typeface="Adobe Heiti Std R" panose="020B0400000000000000" pitchFamily="34" charset="-128"/>
                <a:cs typeface="Adobe Gurmukhi" panose="01010101010101010101" pitchFamily="50" charset="0"/>
              </a:rPr>
              <a:t> and able to </a:t>
            </a:r>
            <a:r>
              <a:rPr lang="en-US" sz="2800" b="1" dirty="0" smtClean="0">
                <a:ln/>
                <a:solidFill>
                  <a:sysClr val="windowText" lastClr="000000"/>
                </a:solidFill>
                <a:latin typeface="Adobe Gurmukhi" panose="01010101010101010101" pitchFamily="50" charset="0"/>
                <a:ea typeface="Adobe Heiti Std R" panose="020B0400000000000000" pitchFamily="34" charset="-128"/>
                <a:cs typeface="Adobe Gurmukhi" panose="01010101010101010101" pitchFamily="50" charset="0"/>
              </a:rPr>
              <a:t>make </a:t>
            </a:r>
            <a:r>
              <a:rPr lang="en-US" sz="2800" b="1" dirty="0">
                <a:ln w="22225">
                  <a:solidFill>
                    <a:srgbClr val="FF0000"/>
                  </a:solidFill>
                  <a:prstDash val="solid"/>
                </a:ln>
                <a:solidFill>
                  <a:srgbClr val="C00000"/>
                </a:solidFill>
                <a:latin typeface="Adobe Gurmukhi" panose="01010101010101010101" pitchFamily="50" charset="0"/>
                <a:ea typeface="Adobe Heiti Std R" panose="020B0400000000000000" pitchFamily="34" charset="-128"/>
                <a:cs typeface="Adobe Gurmukhi" panose="01010101010101010101" pitchFamily="50" charset="0"/>
              </a:rPr>
              <a:t>thoughtful choices.</a:t>
            </a:r>
          </a:p>
        </p:txBody>
      </p:sp>
      <p:sp>
        <p:nvSpPr>
          <p:cNvPr id="13" name="Rounded Rectangle 12"/>
          <p:cNvSpPr/>
          <p:nvPr/>
        </p:nvSpPr>
        <p:spPr>
          <a:xfrm>
            <a:off x="581025" y="3460256"/>
            <a:ext cx="4479862" cy="2462542"/>
          </a:xfrm>
          <a:prstGeom prst="roundRect">
            <a:avLst/>
          </a:prstGeom>
          <a:solidFill>
            <a:srgbClr val="F39C5B"/>
          </a:solidFill>
          <a:ln w="19050">
            <a:solidFill>
              <a:schemeClr val="bg2">
                <a:lumMod val="2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spc="50" dirty="0" smtClean="0">
                <a:ln w="0"/>
                <a:solidFill>
                  <a:schemeClr val="bg2">
                    <a:lumMod val="25000"/>
                  </a:schemeClr>
                </a:solidFill>
                <a:effectLst>
                  <a:innerShdw blurRad="63500" dist="50800" dir="13500000">
                    <a:srgbClr val="000000">
                      <a:alpha val="50000"/>
                    </a:srgbClr>
                  </a:innerShdw>
                </a:effectLst>
                <a:latin typeface="Alaska" panose="020E0602030304020303" pitchFamily="34" charset="0"/>
              </a:rPr>
              <a:t>Facilitator teachers’ relationships </a:t>
            </a:r>
            <a:r>
              <a:rPr lang="en-US" sz="2400" b="1" spc="50" dirty="0">
                <a:ln w="0"/>
                <a:solidFill>
                  <a:schemeClr val="bg2">
                    <a:lumMod val="25000"/>
                  </a:schemeClr>
                </a:solidFill>
                <a:effectLst>
                  <a:innerShdw blurRad="63500" dist="50800" dir="13500000">
                    <a:srgbClr val="000000">
                      <a:alpha val="50000"/>
                    </a:srgbClr>
                  </a:innerShdw>
                </a:effectLst>
                <a:latin typeface="Alaska" panose="020E0602030304020303" pitchFamily="34" charset="0"/>
              </a:rPr>
              <a:t>to their students are </a:t>
            </a:r>
            <a:r>
              <a:rPr lang="en-US" sz="2400" b="1" spc="50" dirty="0" smtClean="0">
                <a:ln w="0"/>
                <a:solidFill>
                  <a:schemeClr val="bg2">
                    <a:lumMod val="25000"/>
                  </a:schemeClr>
                </a:solidFill>
                <a:effectLst>
                  <a:innerShdw blurRad="63500" dist="50800" dir="13500000">
                    <a:srgbClr val="000000">
                      <a:alpha val="50000"/>
                    </a:srgbClr>
                  </a:innerShdw>
                </a:effectLst>
                <a:latin typeface="Alaska" panose="020E0602030304020303" pitchFamily="34" charset="0"/>
              </a:rPr>
              <a:t>deeply embedded in </a:t>
            </a:r>
            <a:r>
              <a:rPr lang="en-US" sz="2400" b="1" spc="50" dirty="0" smtClean="0">
                <a:ln w="0">
                  <a:solidFill>
                    <a:schemeClr val="accent1">
                      <a:lumMod val="75000"/>
                    </a:schemeClr>
                  </a:solidFill>
                </a:ln>
                <a:solidFill>
                  <a:srgbClr val="9933FF"/>
                </a:solidFill>
                <a:effectLst>
                  <a:innerShdw blurRad="63500" dist="50800" dir="13500000">
                    <a:srgbClr val="000000">
                      <a:alpha val="50000"/>
                    </a:srgbClr>
                  </a:innerShdw>
                </a:effectLst>
                <a:latin typeface="Alaska" panose="020E0602030304020303" pitchFamily="34" charset="0"/>
              </a:rPr>
              <a:t>knowing </a:t>
            </a:r>
            <a:r>
              <a:rPr lang="en-US" sz="2400" b="1" spc="50" dirty="0">
                <a:ln w="0">
                  <a:solidFill>
                    <a:schemeClr val="accent1">
                      <a:lumMod val="75000"/>
                    </a:schemeClr>
                  </a:solidFill>
                </a:ln>
                <a:solidFill>
                  <a:srgbClr val="9933FF"/>
                </a:solidFill>
                <a:effectLst>
                  <a:innerShdw blurRad="63500" dist="50800" dir="13500000">
                    <a:srgbClr val="000000">
                      <a:alpha val="50000"/>
                    </a:srgbClr>
                  </a:innerShdw>
                </a:effectLst>
                <a:latin typeface="Alaska" panose="020E0602030304020303" pitchFamily="34" charset="0"/>
              </a:rPr>
              <a:t>the students and caring for </a:t>
            </a:r>
            <a:r>
              <a:rPr lang="en-US" sz="2400" b="1" spc="50" dirty="0" smtClean="0">
                <a:ln w="0">
                  <a:solidFill>
                    <a:schemeClr val="accent1">
                      <a:lumMod val="75000"/>
                    </a:schemeClr>
                  </a:solidFill>
                </a:ln>
                <a:solidFill>
                  <a:srgbClr val="9933FF"/>
                </a:solidFill>
                <a:effectLst>
                  <a:innerShdw blurRad="63500" dist="50800" dir="13500000">
                    <a:srgbClr val="000000">
                      <a:alpha val="50000"/>
                    </a:srgbClr>
                  </a:innerShdw>
                </a:effectLst>
                <a:latin typeface="Alaska" panose="020E0602030304020303" pitchFamily="34" charset="0"/>
              </a:rPr>
              <a:t>them</a:t>
            </a:r>
            <a:endParaRPr lang="en-US" sz="2400" b="1" spc="50" dirty="0">
              <a:ln w="0">
                <a:solidFill>
                  <a:schemeClr val="accent1">
                    <a:lumMod val="75000"/>
                  </a:schemeClr>
                </a:solidFill>
              </a:ln>
              <a:solidFill>
                <a:srgbClr val="9933FF"/>
              </a:solidFill>
              <a:effectLst>
                <a:innerShdw blurRad="63500" dist="50800" dir="13500000">
                  <a:srgbClr val="000000">
                    <a:alpha val="50000"/>
                  </a:srgbClr>
                </a:innerShdw>
              </a:effectLst>
              <a:latin typeface="Alaska" panose="020E0602030304020303" pitchFamily="34" charset="0"/>
              <a:cs typeface="Andalus" panose="02020603050405020304" pitchFamily="18" charset="-78"/>
            </a:endParaRPr>
          </a:p>
        </p:txBody>
      </p:sp>
      <p:sp>
        <p:nvSpPr>
          <p:cNvPr id="14" name="Rounded Rectangle 13"/>
          <p:cNvSpPr/>
          <p:nvPr/>
        </p:nvSpPr>
        <p:spPr>
          <a:xfrm>
            <a:off x="6536605" y="3460256"/>
            <a:ext cx="3728519" cy="2462542"/>
          </a:xfrm>
          <a:prstGeom prst="roundRect">
            <a:avLst/>
          </a:prstGeom>
          <a:solidFill>
            <a:srgbClr val="CD818A"/>
          </a:solidFill>
          <a:ln w="19050">
            <a:solidFill>
              <a:schemeClr val="accent6">
                <a:lumMod val="60000"/>
                <a:lumOff val="40000"/>
              </a:schemeClr>
            </a:solidFill>
          </a:ln>
          <a:effectLst>
            <a:outerShdw blurRad="38100" dist="25400" dir="5400000" rotWithShape="0">
              <a:srgbClr val="000000">
                <a:alpha val="35000"/>
              </a:srgbClr>
            </a:outerShdw>
          </a:effectLst>
          <a:scene3d>
            <a:camera prst="orthographicFront"/>
            <a:lightRig rig="threePt" dir="t"/>
          </a:scene3d>
          <a:sp3d>
            <a:bevelT w="165100" prst="coolSlan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smtClean="0">
                <a:ln w="12700" cmpd="sng">
                  <a:solidFill>
                    <a:schemeClr val="accent4"/>
                  </a:solidFill>
                  <a:prstDash val="solid"/>
                </a:ln>
                <a:solidFill>
                  <a:srgbClr val="002060"/>
                </a:solidFill>
              </a:rPr>
              <a:t>They </a:t>
            </a:r>
            <a:r>
              <a:rPr lang="en-US" sz="2400" b="1" dirty="0">
                <a:ln w="12700" cmpd="sng">
                  <a:solidFill>
                    <a:schemeClr val="accent4"/>
                  </a:solidFill>
                  <a:prstDash val="solid"/>
                </a:ln>
                <a:solidFill>
                  <a:srgbClr val="002060"/>
                </a:solidFill>
              </a:rPr>
              <a:t>find and publicly praise what is </a:t>
            </a:r>
            <a:r>
              <a:rPr lang="en-US" sz="2400" b="1" u="sng" dirty="0">
                <a:ln w="12700" cmpd="sng">
                  <a:solidFill>
                    <a:schemeClr val="accent4"/>
                  </a:solidFill>
                  <a:prstDash val="solid"/>
                </a:ln>
                <a:solidFill>
                  <a:srgbClr val="FFFF00"/>
                </a:solidFill>
              </a:rPr>
              <a:t>special and worthy</a:t>
            </a:r>
            <a:r>
              <a:rPr lang="en-US" sz="2400" b="1" dirty="0">
                <a:ln w="12700" cmpd="sng">
                  <a:solidFill>
                    <a:schemeClr val="accent4"/>
                  </a:solidFill>
                  <a:prstDash val="solid"/>
                </a:ln>
                <a:solidFill>
                  <a:srgbClr val="FFFF00"/>
                </a:solidFill>
              </a:rPr>
              <a:t> </a:t>
            </a:r>
            <a:r>
              <a:rPr lang="en-US" sz="2400" b="1" dirty="0">
                <a:ln w="12700" cmpd="sng">
                  <a:solidFill>
                    <a:schemeClr val="accent4"/>
                  </a:solidFill>
                  <a:prstDash val="solid"/>
                </a:ln>
                <a:solidFill>
                  <a:srgbClr val="002060"/>
                </a:solidFill>
              </a:rPr>
              <a:t>in the</a:t>
            </a:r>
          </a:p>
          <a:p>
            <a:pPr algn="ctr"/>
            <a:r>
              <a:rPr lang="en-US" sz="2400" b="1" dirty="0">
                <a:ln w="12700" cmpd="sng">
                  <a:solidFill>
                    <a:schemeClr val="accent4"/>
                  </a:solidFill>
                  <a:prstDash val="solid"/>
                </a:ln>
                <a:solidFill>
                  <a:srgbClr val="002060"/>
                </a:solidFill>
              </a:rPr>
              <a:t>important differences that characterize </a:t>
            </a:r>
            <a:r>
              <a:rPr lang="en-US" sz="2400" b="1" dirty="0" smtClean="0">
                <a:ln w="12700" cmpd="sng">
                  <a:solidFill>
                    <a:schemeClr val="accent4"/>
                  </a:solidFill>
                  <a:prstDash val="solid"/>
                </a:ln>
                <a:solidFill>
                  <a:srgbClr val="002060"/>
                </a:solidFill>
              </a:rPr>
              <a:t>students.</a:t>
            </a:r>
            <a:endParaRPr lang="en-US" sz="2400" b="1" dirty="0">
              <a:ln w="12700" cmpd="sng">
                <a:solidFill>
                  <a:schemeClr val="accent4"/>
                </a:solidFill>
                <a:prstDash val="solid"/>
              </a:ln>
              <a:solidFill>
                <a:srgbClr val="002060"/>
              </a:solidFill>
              <a:latin typeface="Alaska" panose="020E0602030304020303" pitchFamily="34" charset="0"/>
              <a:cs typeface="Andalus" panose="02020603050405020304" pitchFamily="18" charset="-78"/>
            </a:endParaRPr>
          </a:p>
        </p:txBody>
      </p:sp>
      <p:sp>
        <p:nvSpPr>
          <p:cNvPr id="6" name="Notched Right Arrow 5"/>
          <p:cNvSpPr/>
          <p:nvPr/>
        </p:nvSpPr>
        <p:spPr>
          <a:xfrm>
            <a:off x="5060887" y="4315808"/>
            <a:ext cx="1475718" cy="751438"/>
          </a:xfrm>
          <a:prstGeom prst="notchedRightArrow">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latin typeface="Adobe Hebrew" panose="02040503050201020203" pitchFamily="18" charset="-79"/>
                <a:cs typeface="Adobe Hebrew" panose="02040503050201020203" pitchFamily="18" charset="-79"/>
              </a:rPr>
              <a:t>so</a:t>
            </a:r>
            <a:endParaRPr lang="en-US" sz="2400" dirty="0">
              <a:latin typeface="Adobe Hebrew" panose="02040503050201020203" pitchFamily="18" charset="-79"/>
              <a:cs typeface="Adobe Hebrew" panose="02040503050201020203" pitchFamily="18" charset="-79"/>
            </a:endParaRPr>
          </a:p>
        </p:txBody>
      </p:sp>
    </p:spTree>
    <p:extLst>
      <p:ext uri="{BB962C8B-B14F-4D97-AF65-F5344CB8AC3E}">
        <p14:creationId xmlns="" xmlns:p14="http://schemas.microsoft.com/office/powerpoint/2010/main" val="3890746888"/>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strips(downLef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diamond(in)">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DEB9B288-93DC-1E4A-B957-1079ABE93E3C}"/>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12192000" cy="6858000"/>
          </a:xfrm>
          <a:prstGeom prst="rect">
            <a:avLst/>
          </a:prstGeom>
        </p:spPr>
      </p:pic>
      <p:sp>
        <p:nvSpPr>
          <p:cNvPr id="2" name="Title 1">
            <a:extLst>
              <a:ext uri="{FF2B5EF4-FFF2-40B4-BE49-F238E27FC236}">
                <a16:creationId xmlns="" xmlns:a16="http://schemas.microsoft.com/office/drawing/2014/main" id="{54CAB0E3-2F79-2649-AD34-123B0DB54BF5}"/>
              </a:ext>
            </a:extLst>
          </p:cNvPr>
          <p:cNvSpPr>
            <a:spLocks noGrp="1"/>
          </p:cNvSpPr>
          <p:nvPr>
            <p:ph type="title"/>
          </p:nvPr>
        </p:nvSpPr>
        <p:spPr>
          <a:xfrm rot="10800000" flipV="1">
            <a:off x="3514725" y="2044897"/>
            <a:ext cx="5162550" cy="2768203"/>
          </a:xfrm>
        </p:spPr>
        <p:txBody>
          <a:bodyPr>
            <a:normAutofit/>
          </a:bodyPr>
          <a:lstStyle/>
          <a:p>
            <a:pPr algn="ctr"/>
            <a:r>
              <a:rPr lang="en-US" i="1" dirty="0">
                <a:latin typeface="Arial Black" panose="020B0604020202020204" pitchFamily="34" charset="0"/>
                <a:ea typeface="Segoe UI Symbol" panose="020B0502040204020203" pitchFamily="34" charset="0"/>
                <a:cs typeface="Arial Black" panose="020B0604020202020204" pitchFamily="34" charset="0"/>
              </a:rPr>
              <a:t>Constructivism</a:t>
            </a:r>
            <a:br>
              <a:rPr lang="en-US" i="1" dirty="0">
                <a:latin typeface="Arial Black" panose="020B0604020202020204" pitchFamily="34" charset="0"/>
                <a:ea typeface="Segoe UI Symbol" panose="020B0502040204020203" pitchFamily="34" charset="0"/>
                <a:cs typeface="Arial Black" panose="020B0604020202020204" pitchFamily="34" charset="0"/>
              </a:rPr>
            </a:br>
            <a:endParaRPr lang="en-US" dirty="0">
              <a:latin typeface="Arial Black" panose="020B0604020202020204" pitchFamily="34" charset="0"/>
              <a:ea typeface="Segoe UI Symbol" panose="020B0502040204020203" pitchFamily="34" charset="0"/>
              <a:cs typeface="Arial Black" panose="020B0604020202020204" pitchFamily="34" charset="0"/>
            </a:endParaRPr>
          </a:p>
        </p:txBody>
      </p:sp>
    </p:spTree>
    <p:extLst>
      <p:ext uri="{BB962C8B-B14F-4D97-AF65-F5344CB8AC3E}">
        <p14:creationId xmlns="" xmlns:p14="http://schemas.microsoft.com/office/powerpoint/2010/main" val="10129908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 xmlns:a16="http://schemas.microsoft.com/office/drawing/2014/main" id="{1DEA348E-3D2D-5D4B-8DDB-B096413D86CF}"/>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rot="16200000">
            <a:off x="2631281" y="-2702719"/>
            <a:ext cx="6858001" cy="12263437"/>
          </a:xfrm>
          <a:prstGeom prst="rect">
            <a:avLst/>
          </a:prstGeom>
        </p:spPr>
      </p:pic>
      <p:sp>
        <p:nvSpPr>
          <p:cNvPr id="3" name="Content Placeholder 2">
            <a:extLst>
              <a:ext uri="{FF2B5EF4-FFF2-40B4-BE49-F238E27FC236}">
                <a16:creationId xmlns="" xmlns:a16="http://schemas.microsoft.com/office/drawing/2014/main" id="{BA5755FB-2663-0F4D-B70E-F34D39D94BE5}"/>
              </a:ext>
            </a:extLst>
          </p:cNvPr>
          <p:cNvSpPr>
            <a:spLocks noGrp="1"/>
          </p:cNvSpPr>
          <p:nvPr>
            <p:ph idx="1"/>
          </p:nvPr>
        </p:nvSpPr>
        <p:spPr>
          <a:xfrm>
            <a:off x="3878001" y="2139364"/>
            <a:ext cx="5593468" cy="2579269"/>
          </a:xfrm>
        </p:spPr>
        <p:txBody>
          <a:bodyPr>
            <a:normAutofit/>
          </a:bodyPr>
          <a:lstStyle/>
          <a:p>
            <a:pPr marL="0" indent="0" algn="just">
              <a:buNone/>
            </a:pPr>
            <a:r>
              <a:rPr lang="en-US"/>
              <a:t>Constructivism &amp; multiple intelligences are two quite different notions</a:t>
            </a:r>
            <a:r>
              <a:rPr lang="en-US" u="sng"/>
              <a:t> about how we learn</a:t>
            </a:r>
            <a:r>
              <a:rPr lang="en-US"/>
              <a:t>, but both are derived from the same school of psychology known as “</a:t>
            </a:r>
            <a:r>
              <a:rPr lang="en-US" b="1" i="1"/>
              <a:t>cognitive psychology</a:t>
            </a:r>
            <a:r>
              <a:rPr lang="en-US"/>
              <a:t>”.</a:t>
            </a:r>
          </a:p>
        </p:txBody>
      </p:sp>
    </p:spTree>
    <p:extLst>
      <p:ext uri="{BB962C8B-B14F-4D97-AF65-F5344CB8AC3E}">
        <p14:creationId xmlns="" xmlns:p14="http://schemas.microsoft.com/office/powerpoint/2010/main" val="19879056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4565" y="815154"/>
            <a:ext cx="4402167" cy="769441"/>
          </a:xfrm>
          <a:prstGeom prst="rect">
            <a:avLst/>
          </a:prstGeom>
        </p:spPr>
        <p:txBody>
          <a:bodyPr wrap="none">
            <a:spAutoFit/>
          </a:bodyPr>
          <a:lstStyle/>
          <a:p>
            <a:r>
              <a:rPr lang="en-US" sz="4400" b="1" i="1" dirty="0" smtClean="0">
                <a:ln w="22225">
                  <a:solidFill>
                    <a:schemeClr val="tx1">
                      <a:lumMod val="65000"/>
                      <a:lumOff val="35000"/>
                    </a:schemeClr>
                  </a:solidFill>
                  <a:prstDash val="solid"/>
                </a:ln>
                <a:solidFill>
                  <a:schemeClr val="accent6">
                    <a:lumMod val="75000"/>
                  </a:schemeClr>
                </a:solidFill>
                <a:latin typeface="Monotype Corsiva" panose="03010101010201010101" pitchFamily="66" charset="0"/>
              </a:rPr>
              <a:t>Cognitive Psychology</a:t>
            </a:r>
            <a:endParaRPr lang="en-US" sz="4400" b="1" i="1" dirty="0">
              <a:ln w="22225">
                <a:solidFill>
                  <a:schemeClr val="tx1">
                    <a:lumMod val="65000"/>
                    <a:lumOff val="35000"/>
                  </a:schemeClr>
                </a:solidFill>
                <a:prstDash val="solid"/>
              </a:ln>
              <a:solidFill>
                <a:schemeClr val="accent6">
                  <a:lumMod val="75000"/>
                </a:schemeClr>
              </a:solidFill>
              <a:latin typeface="Monotype Corsiva" panose="03010101010201010101" pitchFamily="66" charset="0"/>
            </a:endParaRPr>
          </a:p>
        </p:txBody>
      </p:sp>
      <p:sp>
        <p:nvSpPr>
          <p:cNvPr id="4" name="Up Arrow 3"/>
          <p:cNvSpPr/>
          <p:nvPr/>
        </p:nvSpPr>
        <p:spPr>
          <a:xfrm rot="4056116">
            <a:off x="5298708" y="216480"/>
            <a:ext cx="417948" cy="1390046"/>
          </a:xfrm>
          <a:prstGeom prst="upArrow">
            <a:avLst>
              <a:gd name="adj1" fmla="val 37498"/>
              <a:gd name="adj2" fmla="val 50000"/>
            </a:avLst>
          </a:prstGeom>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Up Arrow 10"/>
          <p:cNvSpPr/>
          <p:nvPr/>
        </p:nvSpPr>
        <p:spPr>
          <a:xfrm rot="6233704">
            <a:off x="5315735" y="815679"/>
            <a:ext cx="437247" cy="1545483"/>
          </a:xfrm>
          <a:prstGeom prst="upArrow">
            <a:avLst>
              <a:gd name="adj1" fmla="val 37498"/>
              <a:gd name="adj2" fmla="val 50000"/>
            </a:avLst>
          </a:prstGeom>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Rectangle 4"/>
          <p:cNvSpPr/>
          <p:nvPr/>
        </p:nvSpPr>
        <p:spPr>
          <a:xfrm>
            <a:off x="6115599" y="338763"/>
            <a:ext cx="2977097" cy="584775"/>
          </a:xfrm>
          <a:prstGeom prst="rect">
            <a:avLst/>
          </a:prstGeom>
        </p:spPr>
        <p:txBody>
          <a:bodyPr wrap="none">
            <a:spAutoFit/>
          </a:bodyPr>
          <a:lstStyle/>
          <a:p>
            <a:r>
              <a:rPr lang="en-US" sz="3200" b="1" i="1" dirty="0">
                <a:ln w="22225">
                  <a:solidFill>
                    <a:schemeClr val="tx1">
                      <a:lumMod val="65000"/>
                      <a:lumOff val="35000"/>
                    </a:schemeClr>
                  </a:solidFill>
                  <a:prstDash val="solid"/>
                </a:ln>
                <a:solidFill>
                  <a:srgbClr val="FFFF00"/>
                </a:solidFill>
                <a:latin typeface="Adobe Fan Heiti Std B" panose="020B0700000000000000" pitchFamily="34" charset="-128"/>
                <a:ea typeface="Adobe Fan Heiti Std B" panose="020B0700000000000000" pitchFamily="34" charset="-128"/>
              </a:rPr>
              <a:t>Constructivism</a:t>
            </a:r>
            <a:endParaRPr lang="en-US" sz="3600" b="1" i="1" dirty="0">
              <a:ln w="22225">
                <a:solidFill>
                  <a:schemeClr val="tx1">
                    <a:lumMod val="65000"/>
                    <a:lumOff val="35000"/>
                  </a:schemeClr>
                </a:solidFill>
                <a:prstDash val="solid"/>
              </a:ln>
              <a:solidFill>
                <a:srgbClr val="FFFF00"/>
              </a:solidFill>
              <a:latin typeface="Adobe Fan Heiti Std B" panose="020B0700000000000000" pitchFamily="34" charset="-128"/>
              <a:ea typeface="Adobe Fan Heiti Std B" panose="020B0700000000000000" pitchFamily="34" charset="-128"/>
            </a:endParaRPr>
          </a:p>
        </p:txBody>
      </p:sp>
      <p:sp>
        <p:nvSpPr>
          <p:cNvPr id="6" name="Rectangle 5"/>
          <p:cNvSpPr/>
          <p:nvPr/>
        </p:nvSpPr>
        <p:spPr>
          <a:xfrm>
            <a:off x="6229899" y="1484243"/>
            <a:ext cx="4761951" cy="584775"/>
          </a:xfrm>
          <a:prstGeom prst="rect">
            <a:avLst/>
          </a:prstGeom>
        </p:spPr>
        <p:txBody>
          <a:bodyPr wrap="square">
            <a:spAutoFit/>
          </a:bodyPr>
          <a:lstStyle/>
          <a:p>
            <a:r>
              <a:rPr lang="en-US" sz="3200" b="1" i="1" dirty="0" smtClean="0">
                <a:ln w="22225">
                  <a:solidFill>
                    <a:schemeClr val="tx1">
                      <a:lumMod val="65000"/>
                      <a:lumOff val="35000"/>
                    </a:schemeClr>
                  </a:solidFill>
                  <a:prstDash val="solid"/>
                </a:ln>
                <a:solidFill>
                  <a:srgbClr val="FFFF00"/>
                </a:solidFill>
                <a:latin typeface="Adobe Fan Heiti Std B" panose="020B0700000000000000" pitchFamily="34" charset="-128"/>
                <a:ea typeface="Adobe Fan Heiti Std B" panose="020B0700000000000000" pitchFamily="34" charset="-128"/>
              </a:rPr>
              <a:t>Multiple </a:t>
            </a:r>
            <a:r>
              <a:rPr lang="en-US" sz="3200" b="1" i="1" dirty="0">
                <a:ln w="22225">
                  <a:solidFill>
                    <a:schemeClr val="tx1">
                      <a:lumMod val="65000"/>
                      <a:lumOff val="35000"/>
                    </a:schemeClr>
                  </a:solidFill>
                  <a:prstDash val="solid"/>
                </a:ln>
                <a:solidFill>
                  <a:srgbClr val="FFFF00"/>
                </a:solidFill>
                <a:latin typeface="Adobe Fan Heiti Std B" panose="020B0700000000000000" pitchFamily="34" charset="-128"/>
                <a:ea typeface="Adobe Fan Heiti Std B" panose="020B0700000000000000" pitchFamily="34" charset="-128"/>
              </a:rPr>
              <a:t>intelligences</a:t>
            </a:r>
          </a:p>
        </p:txBody>
      </p:sp>
      <p:sp>
        <p:nvSpPr>
          <p:cNvPr id="15" name="Rounded Rectangle 14"/>
          <p:cNvSpPr/>
          <p:nvPr/>
        </p:nvSpPr>
        <p:spPr>
          <a:xfrm>
            <a:off x="434565" y="2773986"/>
            <a:ext cx="5539118" cy="3148812"/>
          </a:xfrm>
          <a:prstGeom prst="roundRect">
            <a:avLst/>
          </a:prstGeom>
          <a:solidFill>
            <a:srgbClr val="664CD4"/>
          </a:solidFill>
          <a:ln w="28575">
            <a:solidFill>
              <a:schemeClr val="accent3">
                <a:lumMod val="75000"/>
              </a:schemeClr>
            </a:solidFill>
          </a:ln>
          <a:effectLst>
            <a:glow rad="139700">
              <a:schemeClr val="accent2">
                <a:satMod val="175000"/>
                <a:alpha val="40000"/>
              </a:schemeClr>
            </a:glow>
            <a:outerShdw blurRad="38100" dist="254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harsh" dir="t"/>
            </a:scene3d>
            <a:sp3d prstMaterial="matte">
              <a:contourClr>
                <a:schemeClr val="bg1">
                  <a:lumMod val="65000"/>
                </a:schemeClr>
              </a:contourClr>
            </a:sp3d>
          </a:bodyPr>
          <a:lstStyle/>
          <a:p>
            <a:r>
              <a:rPr lang="en-US" sz="2400" b="1" dirty="0">
                <a:ln/>
                <a:solidFill>
                  <a:schemeClr val="bg1"/>
                </a:solidFill>
                <a:latin typeface="Adobe Fangsong Std R" panose="02020400000000000000" pitchFamily="18" charset="-128"/>
                <a:ea typeface="Adobe Fangsong Std R" panose="02020400000000000000" pitchFamily="18" charset="-128"/>
              </a:rPr>
              <a:t>B</a:t>
            </a:r>
            <a:r>
              <a:rPr lang="en-US" sz="2400" b="1" dirty="0" smtClean="0">
                <a:ln/>
                <a:solidFill>
                  <a:schemeClr val="bg1"/>
                </a:solidFill>
                <a:latin typeface="Adobe Fangsong Std R" panose="02020400000000000000" pitchFamily="18" charset="-128"/>
                <a:ea typeface="Adobe Fangsong Std R" panose="02020400000000000000" pitchFamily="18" charset="-128"/>
              </a:rPr>
              <a:t>oth </a:t>
            </a:r>
            <a:r>
              <a:rPr lang="en-US" sz="2400" b="1" dirty="0">
                <a:ln/>
                <a:solidFill>
                  <a:schemeClr val="bg1"/>
                </a:solidFill>
                <a:latin typeface="Adobe Fangsong Std R" panose="02020400000000000000" pitchFamily="18" charset="-128"/>
                <a:ea typeface="Adobe Fangsong Std R" panose="02020400000000000000" pitchFamily="18" charset="-128"/>
              </a:rPr>
              <a:t>notions attend to </a:t>
            </a:r>
            <a:r>
              <a:rPr lang="en-US" sz="2400" b="1" dirty="0" smtClean="0">
                <a:ln/>
                <a:solidFill>
                  <a:schemeClr val="bg1"/>
                </a:solidFill>
                <a:latin typeface="Adobe Fangsong Std R" panose="02020400000000000000" pitchFamily="18" charset="-128"/>
                <a:ea typeface="Adobe Fangsong Std R" panose="02020400000000000000" pitchFamily="18" charset="-128"/>
              </a:rPr>
              <a:t>how the </a:t>
            </a:r>
            <a:r>
              <a:rPr lang="en-US" sz="2400" b="1" dirty="0">
                <a:ln/>
                <a:solidFill>
                  <a:schemeClr val="bg1"/>
                </a:solidFill>
                <a:latin typeface="Adobe Fangsong Std R" panose="02020400000000000000" pitchFamily="18" charset="-128"/>
                <a:ea typeface="Adobe Fangsong Std R" panose="02020400000000000000" pitchFamily="18" charset="-128"/>
              </a:rPr>
              <a:t>mind processes experience, </a:t>
            </a:r>
            <a:r>
              <a:rPr lang="en-US" sz="2400" b="1" dirty="0" smtClean="0">
                <a:ln/>
                <a:solidFill>
                  <a:schemeClr val="bg1"/>
                </a:solidFill>
                <a:latin typeface="Adobe Fangsong Std R" panose="02020400000000000000" pitchFamily="18" charset="-128"/>
                <a:ea typeface="Adobe Fangsong Std R" panose="02020400000000000000" pitchFamily="18" charset="-128"/>
              </a:rPr>
              <a:t>particularly how </a:t>
            </a:r>
            <a:r>
              <a:rPr lang="en-US" sz="2400" b="1" dirty="0">
                <a:ln/>
                <a:solidFill>
                  <a:schemeClr val="bg1"/>
                </a:solidFill>
                <a:latin typeface="Adobe Fangsong Std R" panose="02020400000000000000" pitchFamily="18" charset="-128"/>
                <a:ea typeface="Adobe Fangsong Std R" panose="02020400000000000000" pitchFamily="18" charset="-128"/>
              </a:rPr>
              <a:t>mental organization, </a:t>
            </a:r>
            <a:r>
              <a:rPr lang="en-US" sz="2400" b="1" dirty="0" smtClean="0">
                <a:ln/>
                <a:solidFill>
                  <a:schemeClr val="bg1"/>
                </a:solidFill>
                <a:latin typeface="Adobe Fangsong Std R" panose="02020400000000000000" pitchFamily="18" charset="-128"/>
                <a:ea typeface="Adobe Fangsong Std R" panose="02020400000000000000" pitchFamily="18" charset="-128"/>
              </a:rPr>
              <a:t>memory, and </a:t>
            </a:r>
            <a:r>
              <a:rPr lang="en-US" sz="2400" b="1" dirty="0">
                <a:ln/>
                <a:solidFill>
                  <a:schemeClr val="bg1"/>
                </a:solidFill>
                <a:latin typeface="Adobe Fangsong Std R" panose="02020400000000000000" pitchFamily="18" charset="-128"/>
                <a:ea typeface="Adobe Fangsong Std R" panose="02020400000000000000" pitchFamily="18" charset="-128"/>
              </a:rPr>
              <a:t>learning are </a:t>
            </a:r>
            <a:r>
              <a:rPr lang="en-US" sz="2400" b="1" dirty="0" smtClean="0">
                <a:ln/>
                <a:solidFill>
                  <a:schemeClr val="bg1"/>
                </a:solidFill>
                <a:latin typeface="Adobe Fangsong Std R" panose="02020400000000000000" pitchFamily="18" charset="-128"/>
                <a:ea typeface="Adobe Fangsong Std R" panose="02020400000000000000" pitchFamily="18" charset="-128"/>
              </a:rPr>
              <a:t>accomplished. </a:t>
            </a:r>
            <a:r>
              <a:rPr lang="en-US" sz="2400" b="1" dirty="0">
                <a:ln/>
                <a:solidFill>
                  <a:schemeClr val="bg1"/>
                </a:solidFill>
                <a:latin typeface="Adobe Fangsong Std R" panose="02020400000000000000" pitchFamily="18" charset="-128"/>
                <a:ea typeface="Adobe Fangsong Std R" panose="02020400000000000000" pitchFamily="18" charset="-128"/>
              </a:rPr>
              <a:t>we can draw </a:t>
            </a:r>
            <a:r>
              <a:rPr lang="en-US" sz="2400" b="1" dirty="0" smtClean="0">
                <a:ln/>
                <a:solidFill>
                  <a:schemeClr val="bg1"/>
                </a:solidFill>
                <a:latin typeface="Adobe Fangsong Std R" panose="02020400000000000000" pitchFamily="18" charset="-128"/>
                <a:ea typeface="Adobe Fangsong Std R" panose="02020400000000000000" pitchFamily="18" charset="-128"/>
              </a:rPr>
              <a:t>some </a:t>
            </a:r>
            <a:r>
              <a:rPr lang="en-US" sz="2400" b="1" dirty="0" smtClean="0">
                <a:ln/>
                <a:solidFill>
                  <a:schemeClr val="tx1">
                    <a:lumMod val="95000"/>
                    <a:lumOff val="5000"/>
                  </a:schemeClr>
                </a:solidFill>
                <a:latin typeface="Adobe Fangsong Std R" panose="02020400000000000000" pitchFamily="18" charset="-128"/>
                <a:ea typeface="Adobe Fangsong Std R" panose="02020400000000000000" pitchFamily="18" charset="-128"/>
              </a:rPr>
              <a:t>inferences</a:t>
            </a:r>
            <a:r>
              <a:rPr lang="en-US" sz="2400" b="1" dirty="0" smtClean="0">
                <a:ln/>
                <a:solidFill>
                  <a:schemeClr val="bg1"/>
                </a:solidFill>
                <a:latin typeface="Adobe Fangsong Std R" panose="02020400000000000000" pitchFamily="18" charset="-128"/>
                <a:ea typeface="Adobe Fangsong Std R" panose="02020400000000000000" pitchFamily="18" charset="-128"/>
              </a:rPr>
              <a:t> about </a:t>
            </a:r>
            <a:r>
              <a:rPr lang="en-US" sz="2400" b="1" dirty="0">
                <a:ln/>
                <a:solidFill>
                  <a:schemeClr val="bg1"/>
                </a:solidFill>
                <a:latin typeface="Adobe Fangsong Std R" panose="02020400000000000000" pitchFamily="18" charset="-128"/>
                <a:ea typeface="Adobe Fangsong Std R" panose="02020400000000000000" pitchFamily="18" charset="-128"/>
              </a:rPr>
              <a:t>how to </a:t>
            </a:r>
            <a:r>
              <a:rPr lang="en-US" sz="2400" b="1" dirty="0">
                <a:ln/>
                <a:solidFill>
                  <a:schemeClr val="tx1">
                    <a:lumMod val="95000"/>
                    <a:lumOff val="5000"/>
                  </a:schemeClr>
                </a:solidFill>
                <a:latin typeface="Adobe Fangsong Std R" panose="02020400000000000000" pitchFamily="18" charset="-128"/>
                <a:ea typeface="Adobe Fangsong Std R" panose="02020400000000000000" pitchFamily="18" charset="-128"/>
              </a:rPr>
              <a:t>organize </a:t>
            </a:r>
            <a:r>
              <a:rPr lang="en-US" sz="2400" b="1" dirty="0" smtClean="0">
                <a:ln/>
                <a:solidFill>
                  <a:schemeClr val="tx1">
                    <a:lumMod val="95000"/>
                    <a:lumOff val="5000"/>
                  </a:schemeClr>
                </a:solidFill>
                <a:latin typeface="Adobe Fangsong Std R" panose="02020400000000000000" pitchFamily="18" charset="-128"/>
                <a:ea typeface="Adobe Fangsong Std R" panose="02020400000000000000" pitchFamily="18" charset="-128"/>
              </a:rPr>
              <a:t>instruction.</a:t>
            </a:r>
            <a:endParaRPr lang="en-US" sz="2400" b="1" dirty="0">
              <a:ln/>
              <a:solidFill>
                <a:schemeClr val="tx1">
                  <a:lumMod val="95000"/>
                  <a:lumOff val="5000"/>
                </a:schemeClr>
              </a:solidFill>
              <a:latin typeface="Adobe Fangsong Std R" panose="02020400000000000000" pitchFamily="18" charset="-128"/>
              <a:ea typeface="Adobe Fangsong Std R" panose="02020400000000000000" pitchFamily="18" charset="-128"/>
              <a:cs typeface="Andalus" panose="02020603050405020304" pitchFamily="18" charset="-78"/>
            </a:endParaRPr>
          </a:p>
        </p:txBody>
      </p:sp>
      <p:sp>
        <p:nvSpPr>
          <p:cNvPr id="16" name="Left Arrow Callout 15"/>
          <p:cNvSpPr/>
          <p:nvPr/>
        </p:nvSpPr>
        <p:spPr>
          <a:xfrm>
            <a:off x="6115599" y="2959843"/>
            <a:ext cx="4590501" cy="2506696"/>
          </a:xfrm>
          <a:prstGeom prst="leftArrowCallout">
            <a:avLst/>
          </a:prstGeom>
          <a:effectLst>
            <a:outerShdw blurRad="50800" dist="38100" algn="l" rotWithShape="0">
              <a:prstClr val="black">
                <a:alpha val="40000"/>
              </a:prstClr>
            </a:outerShdw>
            <a:softEdge rad="12700"/>
          </a:effectLst>
          <a:scene3d>
            <a:camera prst="orthographicFront"/>
            <a:lightRig rig="threePt" dir="t"/>
          </a:scene3d>
          <a:sp3d>
            <a:bevelT w="139700" prst="cross"/>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a:ln w="9525">
                  <a:solidFill>
                    <a:schemeClr val="bg2">
                      <a:lumMod val="10000"/>
                    </a:schemeClr>
                  </a:solidFill>
                  <a:prstDash val="solid"/>
                </a:ln>
                <a:solidFill>
                  <a:schemeClr val="accent5"/>
                </a:solidFill>
                <a:effectLst>
                  <a:outerShdw blurRad="12700" dist="38100" dir="2700000" algn="tl" rotWithShape="0">
                    <a:schemeClr val="accent5">
                      <a:lumMod val="60000"/>
                      <a:lumOff val="40000"/>
                    </a:schemeClr>
                  </a:outerShdw>
                </a:effectLst>
                <a:latin typeface="Adobe Fan Heiti Std B" panose="020B0700000000000000" pitchFamily="34" charset="-128"/>
                <a:ea typeface="Adobe Fan Heiti Std B" panose="020B0700000000000000" pitchFamily="34" charset="-128"/>
              </a:rPr>
              <a:t>These inferences permit us </a:t>
            </a:r>
            <a:r>
              <a:rPr lang="en-US" sz="2000" b="1" dirty="0" smtClean="0">
                <a:ln w="9525">
                  <a:solidFill>
                    <a:schemeClr val="bg2">
                      <a:lumMod val="10000"/>
                    </a:schemeClr>
                  </a:solidFill>
                  <a:prstDash val="solid"/>
                </a:ln>
                <a:solidFill>
                  <a:schemeClr val="accent5"/>
                </a:solidFill>
                <a:effectLst>
                  <a:outerShdw blurRad="12700" dist="38100" dir="2700000" algn="tl" rotWithShape="0">
                    <a:schemeClr val="accent5">
                      <a:lumMod val="60000"/>
                      <a:lumOff val="40000"/>
                    </a:schemeClr>
                  </a:outerShdw>
                </a:effectLst>
                <a:latin typeface="Adobe Fan Heiti Std B" panose="020B0700000000000000" pitchFamily="34" charset="-128"/>
                <a:ea typeface="Adobe Fan Heiti Std B" panose="020B0700000000000000" pitchFamily="34" charset="-128"/>
              </a:rPr>
              <a:t>to </a:t>
            </a:r>
            <a:r>
              <a:rPr lang="en-US" sz="2000" b="1" dirty="0">
                <a:ln w="9525">
                  <a:solidFill>
                    <a:schemeClr val="bg2">
                      <a:lumMod val="10000"/>
                    </a:schemeClr>
                  </a:solidFill>
                  <a:prstDash val="solid"/>
                </a:ln>
                <a:solidFill>
                  <a:schemeClr val="accent5"/>
                </a:solidFill>
                <a:effectLst>
                  <a:outerShdw blurRad="12700" dist="38100" dir="2700000" algn="tl" rotWithShape="0">
                    <a:schemeClr val="accent5">
                      <a:lumMod val="60000"/>
                      <a:lumOff val="40000"/>
                    </a:schemeClr>
                  </a:outerShdw>
                </a:effectLst>
                <a:latin typeface="Adobe Fan Heiti Std B" panose="020B0700000000000000" pitchFamily="34" charset="-128"/>
                <a:ea typeface="Adobe Fan Heiti Std B" panose="020B0700000000000000" pitchFamily="34" charset="-128"/>
              </a:rPr>
              <a:t>acquire information in ways that are most closely aligned </a:t>
            </a:r>
            <a:r>
              <a:rPr lang="en-US" sz="2000" b="1" dirty="0" smtClean="0">
                <a:ln w="9525">
                  <a:solidFill>
                    <a:schemeClr val="bg2">
                      <a:lumMod val="10000"/>
                    </a:schemeClr>
                  </a:solidFill>
                  <a:prstDash val="solid"/>
                </a:ln>
                <a:solidFill>
                  <a:schemeClr val="accent5"/>
                </a:solidFill>
                <a:effectLst>
                  <a:outerShdw blurRad="12700" dist="38100" dir="2700000" algn="tl" rotWithShape="0">
                    <a:schemeClr val="accent5">
                      <a:lumMod val="60000"/>
                      <a:lumOff val="40000"/>
                    </a:schemeClr>
                  </a:outerShdw>
                </a:effectLst>
                <a:latin typeface="Adobe Fan Heiti Std B" panose="020B0700000000000000" pitchFamily="34" charset="-128"/>
                <a:ea typeface="Adobe Fan Heiti Std B" panose="020B0700000000000000" pitchFamily="34" charset="-128"/>
              </a:rPr>
              <a:t>with </a:t>
            </a:r>
            <a:r>
              <a:rPr lang="en-US" sz="2000" b="1" dirty="0" smtClean="0">
                <a:ln w="9525">
                  <a:solidFill>
                    <a:schemeClr val="bg2">
                      <a:lumMod val="10000"/>
                    </a:schemeClr>
                  </a:solidFill>
                  <a:prstDash val="solid"/>
                </a:ln>
                <a:solidFill>
                  <a:srgbClr val="FF0066"/>
                </a:solidFill>
                <a:effectLst>
                  <a:outerShdw blurRad="12700" dist="38100" dir="2700000" algn="tl" rotWithShape="0">
                    <a:schemeClr val="accent5">
                      <a:lumMod val="60000"/>
                      <a:lumOff val="40000"/>
                    </a:schemeClr>
                  </a:outerShdw>
                </a:effectLst>
                <a:latin typeface="Adobe Fan Heiti Std B" panose="020B0700000000000000" pitchFamily="34" charset="-128"/>
                <a:ea typeface="Adobe Fan Heiti Std B" panose="020B0700000000000000" pitchFamily="34" charset="-128"/>
              </a:rPr>
              <a:t>how </a:t>
            </a:r>
            <a:r>
              <a:rPr lang="en-US" sz="2000" b="1" dirty="0">
                <a:ln w="9525">
                  <a:solidFill>
                    <a:schemeClr val="bg2">
                      <a:lumMod val="10000"/>
                    </a:schemeClr>
                  </a:solidFill>
                  <a:prstDash val="solid"/>
                </a:ln>
                <a:solidFill>
                  <a:srgbClr val="FF0066"/>
                </a:solidFill>
                <a:effectLst>
                  <a:outerShdw blurRad="12700" dist="38100" dir="2700000" algn="tl" rotWithShape="0">
                    <a:schemeClr val="accent5">
                      <a:lumMod val="60000"/>
                      <a:lumOff val="40000"/>
                    </a:schemeClr>
                  </a:outerShdw>
                </a:effectLst>
                <a:latin typeface="Adobe Fan Heiti Std B" panose="020B0700000000000000" pitchFamily="34" charset="-128"/>
                <a:ea typeface="Adobe Fan Heiti Std B" panose="020B0700000000000000" pitchFamily="34" charset="-128"/>
              </a:rPr>
              <a:t>the mind processes information</a:t>
            </a:r>
          </a:p>
        </p:txBody>
      </p:sp>
    </p:spTree>
    <p:extLst>
      <p:ext uri="{BB962C8B-B14F-4D97-AF65-F5344CB8AC3E}">
        <p14:creationId xmlns="" xmlns:p14="http://schemas.microsoft.com/office/powerpoint/2010/main" val="1249225738"/>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edge">
                                      <p:cBhvr>
                                        <p:cTn id="33" dur="2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1000" fill="hold"/>
                                        <p:tgtEl>
                                          <p:spTgt spid="16"/>
                                        </p:tgtEl>
                                        <p:attrNameLst>
                                          <p:attrName>ppt_w</p:attrName>
                                        </p:attrNameLst>
                                      </p:cBhvr>
                                      <p:tavLst>
                                        <p:tav tm="0">
                                          <p:val>
                                            <p:strVal val="#ppt_w+.3"/>
                                          </p:val>
                                        </p:tav>
                                        <p:tav tm="100000">
                                          <p:val>
                                            <p:strVal val="#ppt_w"/>
                                          </p:val>
                                        </p:tav>
                                      </p:tavLst>
                                    </p:anim>
                                    <p:anim calcmode="lin" valueType="num">
                                      <p:cBhvr>
                                        <p:cTn id="39" dur="1000" fill="hold"/>
                                        <p:tgtEl>
                                          <p:spTgt spid="16"/>
                                        </p:tgtEl>
                                        <p:attrNameLst>
                                          <p:attrName>ppt_h</p:attrName>
                                        </p:attrNameLst>
                                      </p:cBhvr>
                                      <p:tavLst>
                                        <p:tav tm="0">
                                          <p:val>
                                            <p:strVal val="#ppt_h"/>
                                          </p:val>
                                        </p:tav>
                                        <p:tav tm="100000">
                                          <p:val>
                                            <p:strVal val="#ppt_h"/>
                                          </p:val>
                                        </p:tav>
                                      </p:tavLst>
                                    </p:anim>
                                    <p:animEffect transition="in" filter="fade">
                                      <p:cBhvr>
                                        <p:cTn id="4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1" grpId="0" animBg="1"/>
      <p:bldP spid="5" grpId="0"/>
      <p:bldP spid="6" grpId="0"/>
      <p:bldP spid="15"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10515600" cy="5567363"/>
          </a:xfrm>
        </p:spPr>
        <p:txBody>
          <a:bodyPr/>
          <a:lstStyle/>
          <a:p>
            <a:pPr algn="ctr">
              <a:buNone/>
            </a:pPr>
            <a:r>
              <a:rPr lang="en-US" sz="3200" b="1" i="1" dirty="0" smtClean="0">
                <a:solidFill>
                  <a:srgbClr val="FF0000"/>
                </a:solidFill>
                <a:latin typeface="Times New Roman" pitchFamily="18" charset="0"/>
                <a:cs typeface="Times New Roman" pitchFamily="18" charset="0"/>
              </a:rPr>
              <a:t>What is constructivism?</a:t>
            </a:r>
          </a:p>
          <a:p>
            <a:pPr algn="ctr"/>
            <a:endParaRPr lang="en-US" b="1" i="1" dirty="0" smtClean="0">
              <a:solidFill>
                <a:srgbClr val="FF0000"/>
              </a:solidFill>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Constructivism is ‘an approach to learning that holds that people actively construct or make their own knowledge and that reality is determined by the experiences of the learner’ (Elliott et al., 2000:256).</a:t>
            </a:r>
          </a:p>
          <a:p>
            <a:pPr algn="just"/>
            <a:r>
              <a:rPr lang="en-US" dirty="0" smtClean="0">
                <a:latin typeface="Times New Roman" pitchFamily="18" charset="0"/>
                <a:cs typeface="Times New Roman" pitchFamily="18" charset="0"/>
              </a:rPr>
              <a:t>In elaborating constructivists’ ideas </a:t>
            </a:r>
            <a:r>
              <a:rPr lang="en-US" dirty="0" err="1" smtClean="0">
                <a:latin typeface="Times New Roman" pitchFamily="18" charset="0"/>
                <a:cs typeface="Times New Roman" pitchFamily="18" charset="0"/>
              </a:rPr>
              <a:t>Arends</a:t>
            </a:r>
            <a:r>
              <a:rPr lang="en-US" dirty="0" smtClean="0">
                <a:latin typeface="Times New Roman" pitchFamily="18" charset="0"/>
                <a:cs typeface="Times New Roman" pitchFamily="18" charset="0"/>
              </a:rPr>
              <a:t> (1998) states that constructivism believes in personal construction of meaning by the learner through experience, and that meaning is influenced by the interaction of prior knowledge and new events.</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 xmlns:a16="http://schemas.microsoft.com/office/drawing/2014/main" id="{E2D16D82-E467-A949-A11D-7149323A70D5}"/>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rot="16200000">
            <a:off x="2659364" y="-2659364"/>
            <a:ext cx="6873274" cy="12192002"/>
          </a:xfrm>
          <a:prstGeom prst="rect">
            <a:avLst/>
          </a:prstGeom>
        </p:spPr>
      </p:pic>
      <p:sp>
        <p:nvSpPr>
          <p:cNvPr id="5" name="Content Placeholder 2">
            <a:extLst>
              <a:ext uri="{FF2B5EF4-FFF2-40B4-BE49-F238E27FC236}">
                <a16:creationId xmlns="" xmlns:a16="http://schemas.microsoft.com/office/drawing/2014/main" id="{C089D122-AECF-A649-A79A-B49F46D342BE}"/>
              </a:ext>
            </a:extLst>
          </p:cNvPr>
          <p:cNvSpPr>
            <a:spLocks noGrp="1"/>
          </p:cNvSpPr>
          <p:nvPr>
            <p:ph idx="1"/>
          </p:nvPr>
        </p:nvSpPr>
        <p:spPr>
          <a:xfrm>
            <a:off x="2193726" y="1494428"/>
            <a:ext cx="7804547" cy="3884415"/>
          </a:xfrm>
        </p:spPr>
        <p:txBody>
          <a:bodyPr>
            <a:noAutofit/>
          </a:bodyPr>
          <a:lstStyle/>
          <a:p>
            <a:pPr marL="0" indent="0" algn="just">
              <a:buNone/>
            </a:pPr>
            <a:r>
              <a:rPr lang="en-US" sz="2400" b="1"/>
              <a:t>Constructivism</a:t>
            </a:r>
            <a:r>
              <a:rPr lang="en-US" sz="2400"/>
              <a:t> says that children learn by constructing meaning for what they experience.</a:t>
            </a:r>
          </a:p>
          <a:p>
            <a:pPr marL="0" indent="0" algn="just">
              <a:buNone/>
            </a:pPr>
            <a:r>
              <a:rPr lang="en-US" sz="2400"/>
              <a:t>It means that learners </a:t>
            </a:r>
            <a:r>
              <a:rPr lang="en-US" sz="2400" u="sng"/>
              <a:t>do not</a:t>
            </a:r>
            <a:r>
              <a:rPr lang="en-US" sz="2400"/>
              <a:t> simply accept which is presented to them. Instead,</a:t>
            </a:r>
            <a:r>
              <a:rPr lang="en-US" sz="2400" u="sng"/>
              <a:t> they try to make sense of it</a:t>
            </a:r>
            <a:r>
              <a:rPr lang="en-US" sz="2400"/>
              <a:t>, often by connecting it to other information already present. </a:t>
            </a:r>
          </a:p>
          <a:p>
            <a:pPr marL="0" indent="0" algn="just">
              <a:buNone/>
            </a:pPr>
            <a:r>
              <a:rPr lang="en-US" sz="2400"/>
              <a:t>This process might alter the learner’s mental frameworks or might cause the student to change the new information to fit the framework already in place.</a:t>
            </a:r>
          </a:p>
          <a:p>
            <a:pPr marL="0" indent="0" algn="just">
              <a:buNone/>
            </a:pPr>
            <a:r>
              <a:rPr lang="en-US" sz="2400" b="1"/>
              <a:t>Jean Piaget</a:t>
            </a:r>
            <a:r>
              <a:rPr lang="en-US" sz="2400"/>
              <a:t> referred to these processes as </a:t>
            </a:r>
            <a:r>
              <a:rPr lang="en-US" sz="2400" b="1" i="1" u="sng"/>
              <a:t>assimilation</a:t>
            </a:r>
            <a:r>
              <a:rPr lang="en-US" sz="2400"/>
              <a:t> and </a:t>
            </a:r>
            <a:r>
              <a:rPr lang="en-US" sz="2400" b="1" i="1" u="sng"/>
              <a:t>accommodation</a:t>
            </a:r>
            <a:r>
              <a:rPr lang="en-US" sz="2400"/>
              <a:t>.</a:t>
            </a:r>
            <a:endParaRPr lang="en-US" sz="2400" i="1"/>
          </a:p>
        </p:txBody>
      </p:sp>
    </p:spTree>
    <p:extLst>
      <p:ext uri="{BB962C8B-B14F-4D97-AF65-F5344CB8AC3E}">
        <p14:creationId xmlns="" xmlns:p14="http://schemas.microsoft.com/office/powerpoint/2010/main" val="566769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4CC029A-C085-4074-B86D-34D2F62B4B95}"/>
              </a:ext>
            </a:extLst>
          </p:cNvPr>
          <p:cNvSpPr>
            <a:spLocks noGrp="1"/>
          </p:cNvSpPr>
          <p:nvPr>
            <p:ph idx="1"/>
          </p:nvPr>
        </p:nvSpPr>
        <p:spPr>
          <a:xfrm>
            <a:off x="0" y="0"/>
            <a:ext cx="12192000" cy="6858000"/>
          </a:xfrm>
        </p:spPr>
        <p:txBody>
          <a:bodyPr>
            <a:normAutofit/>
          </a:bodyPr>
          <a:lstStyle/>
          <a:p>
            <a:pPr marL="0" indent="0" algn="l">
              <a:buNone/>
            </a:pPr>
            <a:r>
              <a:rPr lang="en-US" dirty="0"/>
              <a:t>   </a:t>
            </a:r>
          </a:p>
          <a:p>
            <a:pPr marL="0" indent="0" algn="just">
              <a:buNone/>
            </a:pPr>
            <a:r>
              <a:rPr lang="en-US" dirty="0"/>
              <a:t>   </a:t>
            </a:r>
            <a:r>
              <a:rPr lang="en-US" sz="2200" dirty="0">
                <a:solidFill>
                  <a:srgbClr val="C00000"/>
                </a:solidFill>
                <a:latin typeface="Times New Roman" pitchFamily="18" charset="0"/>
                <a:cs typeface="Times New Roman" pitchFamily="18" charset="0"/>
              </a:rPr>
              <a:t>We have learned that these approaches are </a:t>
            </a:r>
            <a:r>
              <a:rPr lang="en-US" sz="2200" b="1" i="1" u="sng" dirty="0" smtClean="0">
                <a:solidFill>
                  <a:srgbClr val="C00000"/>
                </a:solidFill>
                <a:latin typeface="Times New Roman" pitchFamily="18" charset="0"/>
                <a:cs typeface="Times New Roman" pitchFamily="18" charset="0"/>
              </a:rPr>
              <a:t>different, however </a:t>
            </a:r>
            <a:r>
              <a:rPr lang="en-US" sz="2200" b="1" i="1" u="sng" dirty="0">
                <a:solidFill>
                  <a:srgbClr val="C00000"/>
                </a:solidFill>
                <a:latin typeface="Times New Roman" pitchFamily="18" charset="0"/>
                <a:cs typeface="Times New Roman" pitchFamily="18" charset="0"/>
              </a:rPr>
              <a:t>they have similarities </a:t>
            </a:r>
            <a:r>
              <a:rPr lang="en-US" sz="2200" dirty="0">
                <a:solidFill>
                  <a:srgbClr val="C00000"/>
                </a:solidFill>
                <a:latin typeface="Times New Roman" pitchFamily="18" charset="0"/>
                <a:cs typeface="Times New Roman" pitchFamily="18" charset="0"/>
              </a:rPr>
              <a:t>as well</a:t>
            </a:r>
            <a:r>
              <a:rPr lang="en-US" sz="2200" dirty="0" smtClean="0">
                <a:solidFill>
                  <a:srgbClr val="C00000"/>
                </a:solidFill>
                <a:latin typeface="Times New Roman" pitchFamily="18" charset="0"/>
                <a:cs typeface="Times New Roman" pitchFamily="18" charset="0"/>
              </a:rPr>
              <a:t>.</a:t>
            </a:r>
          </a:p>
          <a:p>
            <a:pPr marL="0" indent="0" algn="just">
              <a:buNone/>
            </a:pPr>
            <a:endParaRPr lang="en-US" sz="2200" dirty="0">
              <a:solidFill>
                <a:srgbClr val="C00000"/>
              </a:solidFill>
              <a:latin typeface="Times New Roman" pitchFamily="18" charset="0"/>
              <a:cs typeface="Times New Roman" pitchFamily="18" charset="0"/>
            </a:endParaRPr>
          </a:p>
          <a:p>
            <a:pPr marL="0" indent="0" algn="just">
              <a:buNone/>
            </a:pPr>
            <a:r>
              <a:rPr lang="en-US" sz="2200" dirty="0">
                <a:solidFill>
                  <a:srgbClr val="C00000"/>
                </a:solidFill>
                <a:latin typeface="Times New Roman" pitchFamily="18" charset="0"/>
                <a:cs typeface="Times New Roman" pitchFamily="18" charset="0"/>
              </a:rPr>
              <a:t>In chapter one we </a:t>
            </a:r>
            <a:r>
              <a:rPr lang="en-US" sz="2200" dirty="0" smtClean="0">
                <a:solidFill>
                  <a:srgbClr val="C00000"/>
                </a:solidFill>
                <a:latin typeface="Times New Roman" pitchFamily="18" charset="0"/>
                <a:cs typeface="Times New Roman" pitchFamily="18" charset="0"/>
              </a:rPr>
              <a:t>reviewed </a:t>
            </a:r>
            <a:r>
              <a:rPr lang="en-US" sz="2200" b="1" dirty="0" smtClean="0">
                <a:solidFill>
                  <a:srgbClr val="C00000"/>
                </a:solidFill>
                <a:latin typeface="Times New Roman" pitchFamily="18" charset="0"/>
                <a:cs typeface="Times New Roman" pitchFamily="18" charset="0"/>
              </a:rPr>
              <a:t>The </a:t>
            </a:r>
            <a:r>
              <a:rPr lang="en-US" sz="2200" b="1" dirty="0">
                <a:solidFill>
                  <a:srgbClr val="C00000"/>
                </a:solidFill>
                <a:latin typeface="Times New Roman" pitchFamily="18" charset="0"/>
                <a:cs typeface="Times New Roman" pitchFamily="18" charset="0"/>
              </a:rPr>
              <a:t>MAKER Framework </a:t>
            </a:r>
            <a:r>
              <a:rPr lang="en-US" sz="2200" dirty="0">
                <a:solidFill>
                  <a:srgbClr val="C00000"/>
                </a:solidFill>
                <a:latin typeface="Times New Roman" pitchFamily="18" charset="0"/>
                <a:cs typeface="Times New Roman" pitchFamily="18" charset="0"/>
              </a:rPr>
              <a:t>and in chapter two we discussed the executive </a:t>
            </a:r>
            <a:r>
              <a:rPr lang="en-US" sz="2200" dirty="0" smtClean="0">
                <a:solidFill>
                  <a:srgbClr val="C00000"/>
                </a:solidFill>
                <a:latin typeface="Times New Roman" pitchFamily="18" charset="0"/>
                <a:cs typeface="Times New Roman" pitchFamily="18" charset="0"/>
              </a:rPr>
              <a:t>approach and it’s components.</a:t>
            </a:r>
          </a:p>
          <a:p>
            <a:pPr marL="0" indent="0" algn="just">
              <a:buNone/>
            </a:pPr>
            <a:endParaRPr lang="en-US" sz="2200" dirty="0">
              <a:solidFill>
                <a:srgbClr val="C00000"/>
              </a:solidFill>
              <a:latin typeface="Times New Roman" pitchFamily="18" charset="0"/>
              <a:cs typeface="Times New Roman" pitchFamily="18" charset="0"/>
            </a:endParaRPr>
          </a:p>
          <a:p>
            <a:pPr marL="0" indent="0" algn="just">
              <a:buNone/>
            </a:pPr>
            <a:r>
              <a:rPr lang="en-US" sz="2200" dirty="0">
                <a:solidFill>
                  <a:srgbClr val="C00000"/>
                </a:solidFill>
                <a:latin typeface="Times New Roman" pitchFamily="18" charset="0"/>
                <a:cs typeface="Times New Roman" pitchFamily="18" charset="0"/>
              </a:rPr>
              <a:t> Now in this chapter we will </a:t>
            </a:r>
            <a:r>
              <a:rPr lang="en-US" sz="2200" dirty="0" smtClean="0">
                <a:solidFill>
                  <a:srgbClr val="C00000"/>
                </a:solidFill>
                <a:latin typeface="Times New Roman" pitchFamily="18" charset="0"/>
                <a:cs typeface="Times New Roman" pitchFamily="18" charset="0"/>
              </a:rPr>
              <a:t>scrutinize </a:t>
            </a:r>
            <a:r>
              <a:rPr lang="en-US" sz="2200" b="1" dirty="0" smtClean="0">
                <a:solidFill>
                  <a:srgbClr val="C00000"/>
                </a:solidFill>
                <a:latin typeface="Times New Roman" pitchFamily="18" charset="0"/>
                <a:cs typeface="Times New Roman" pitchFamily="18" charset="0"/>
              </a:rPr>
              <a:t>The </a:t>
            </a:r>
            <a:r>
              <a:rPr lang="en-US" sz="2200" b="1" dirty="0">
                <a:solidFill>
                  <a:srgbClr val="C00000"/>
                </a:solidFill>
                <a:latin typeface="Times New Roman" pitchFamily="18" charset="0"/>
                <a:cs typeface="Times New Roman" pitchFamily="18" charset="0"/>
              </a:rPr>
              <a:t>Facilitator </a:t>
            </a:r>
            <a:r>
              <a:rPr lang="en-US" sz="2200" b="1" dirty="0" smtClean="0">
                <a:solidFill>
                  <a:srgbClr val="C00000"/>
                </a:solidFill>
                <a:latin typeface="Times New Roman" pitchFamily="18" charset="0"/>
                <a:cs typeface="Times New Roman" pitchFamily="18" charset="0"/>
              </a:rPr>
              <a:t>Approach </a:t>
            </a:r>
            <a:r>
              <a:rPr lang="en-US" sz="2200" dirty="0">
                <a:solidFill>
                  <a:srgbClr val="C00000"/>
                </a:solidFill>
                <a:latin typeface="Times New Roman" pitchFamily="18" charset="0"/>
                <a:cs typeface="Times New Roman" pitchFamily="18" charset="0"/>
              </a:rPr>
              <a:t>and </a:t>
            </a:r>
            <a:r>
              <a:rPr lang="en-US" sz="2200" dirty="0" smtClean="0">
                <a:solidFill>
                  <a:srgbClr val="C00000"/>
                </a:solidFill>
                <a:latin typeface="Times New Roman" pitchFamily="18" charset="0"/>
                <a:cs typeface="Times New Roman" pitchFamily="18" charset="0"/>
              </a:rPr>
              <a:t>reconsider some </a:t>
            </a:r>
            <a:r>
              <a:rPr lang="en-US" sz="2200" dirty="0">
                <a:solidFill>
                  <a:srgbClr val="C00000"/>
                </a:solidFill>
                <a:latin typeface="Times New Roman" pitchFamily="18" charset="0"/>
                <a:cs typeface="Times New Roman" pitchFamily="18" charset="0"/>
              </a:rPr>
              <a:t>examples and </a:t>
            </a:r>
            <a:r>
              <a:rPr lang="en-US" sz="2200" dirty="0" smtClean="0">
                <a:solidFill>
                  <a:srgbClr val="C00000"/>
                </a:solidFill>
                <a:latin typeface="Times New Roman" pitchFamily="18" charset="0"/>
                <a:cs typeface="Times New Roman" pitchFamily="18" charset="0"/>
              </a:rPr>
              <a:t>experiences </a:t>
            </a:r>
            <a:r>
              <a:rPr lang="en-US" sz="2200" dirty="0">
                <a:solidFill>
                  <a:srgbClr val="C00000"/>
                </a:solidFill>
                <a:latin typeface="Times New Roman" pitchFamily="18" charset="0"/>
                <a:cs typeface="Times New Roman" pitchFamily="18" charset="0"/>
              </a:rPr>
              <a:t>of </a:t>
            </a:r>
            <a:r>
              <a:rPr lang="en-US" sz="2200" dirty="0" smtClean="0">
                <a:solidFill>
                  <a:srgbClr val="C00000"/>
                </a:solidFill>
                <a:latin typeface="Times New Roman" pitchFamily="18" charset="0"/>
                <a:cs typeface="Times New Roman" pitchFamily="18" charset="0"/>
              </a:rPr>
              <a:t>teachers who make use of this approach.</a:t>
            </a:r>
            <a:endParaRPr lang="en-US" sz="2200" dirty="0">
              <a:solidFill>
                <a:srgbClr val="C00000"/>
              </a:solidFill>
              <a:latin typeface="Times New Roman" pitchFamily="18" charset="0"/>
              <a:cs typeface="Times New Roman" pitchFamily="18" charset="0"/>
            </a:endParaRPr>
          </a:p>
          <a:p>
            <a:pPr marL="0" indent="0" algn="just">
              <a:buNone/>
            </a:pPr>
            <a:r>
              <a:rPr lang="en-US" sz="2200" dirty="0">
                <a:solidFill>
                  <a:srgbClr val="C00000"/>
                </a:solidFill>
                <a:latin typeface="Times New Roman" pitchFamily="18" charset="0"/>
                <a:cs typeface="Times New Roman" pitchFamily="18" charset="0"/>
              </a:rPr>
              <a:t> </a:t>
            </a:r>
            <a:endParaRPr lang="fa-IR" dirty="0"/>
          </a:p>
        </p:txBody>
      </p:sp>
    </p:spTree>
    <p:extLst>
      <p:ext uri="{BB962C8B-B14F-4D97-AF65-F5344CB8AC3E}">
        <p14:creationId xmlns="" xmlns:p14="http://schemas.microsoft.com/office/powerpoint/2010/main" val="1632964176"/>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Ribbon 2"/>
          <p:cNvSpPr/>
          <p:nvPr/>
        </p:nvSpPr>
        <p:spPr>
          <a:xfrm>
            <a:off x="1025826" y="65991"/>
            <a:ext cx="8143874" cy="1057275"/>
          </a:xfrm>
          <a:prstGeom prst="ribbon">
            <a:avLst/>
          </a:prstGeom>
          <a:solidFill>
            <a:srgbClr val="FF66CC"/>
          </a:solidFill>
          <a:ln>
            <a:solidFill>
              <a:srgbClr val="FF993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ln>
                  <a:solidFill>
                    <a:schemeClr val="bg2">
                      <a:lumMod val="25000"/>
                    </a:schemeClr>
                  </a:solidFill>
                </a:ln>
                <a:solidFill>
                  <a:srgbClr val="FFFF00"/>
                </a:solidFill>
                <a:latin typeface="Adobe Heiti Std R" panose="020B0400000000000000" pitchFamily="34" charset="-128"/>
                <a:ea typeface="Adobe Heiti Std R" panose="020B0400000000000000" pitchFamily="34" charset="-128"/>
              </a:rPr>
              <a:t>What is the role of student?</a:t>
            </a:r>
            <a:endParaRPr lang="en-US" sz="2800" b="1" u="sng" dirty="0">
              <a:ln>
                <a:solidFill>
                  <a:schemeClr val="bg2">
                    <a:lumMod val="25000"/>
                  </a:schemeClr>
                </a:solidFill>
              </a:ln>
              <a:solidFill>
                <a:srgbClr val="FFFF00"/>
              </a:solidFill>
              <a:latin typeface="Adobe Heiti Std R" panose="020B0400000000000000" pitchFamily="34" charset="-128"/>
              <a:ea typeface="Adobe Heiti Std R" panose="020B0400000000000000" pitchFamily="34" charset="-128"/>
            </a:endParaRPr>
          </a:p>
        </p:txBody>
      </p:sp>
      <p:sp>
        <p:nvSpPr>
          <p:cNvPr id="11" name="Curved Right Arrow 10"/>
          <p:cNvSpPr/>
          <p:nvPr/>
        </p:nvSpPr>
        <p:spPr>
          <a:xfrm>
            <a:off x="819150" y="990599"/>
            <a:ext cx="962025" cy="1666875"/>
          </a:xfrm>
          <a:prstGeom prst="curvedRightArrow">
            <a:avLst/>
          </a:prstGeom>
          <a:solidFill>
            <a:srgbClr val="FFFF66"/>
          </a:solidFill>
          <a:ln w="19050">
            <a:solidFill>
              <a:srgbClr val="FF66CC"/>
            </a:soli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ounded Rectangle 13"/>
          <p:cNvSpPr/>
          <p:nvPr/>
        </p:nvSpPr>
        <p:spPr>
          <a:xfrm>
            <a:off x="1784994" y="1309021"/>
            <a:ext cx="7384706" cy="2273062"/>
          </a:xfrm>
          <a:prstGeom prst="roundRect">
            <a:avLst/>
          </a:prstGeom>
          <a:solidFill>
            <a:srgbClr val="339966"/>
          </a:solidFill>
          <a:ln w="19050">
            <a:solidFill>
              <a:schemeClr val="accent5">
                <a:lumMod val="50000"/>
              </a:schemeClr>
            </a:solidFill>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400" dirty="0" smtClean="0">
                <a:solidFill>
                  <a:schemeClr val="tx1"/>
                </a:solidFill>
                <a:latin typeface="Times New Roman" pitchFamily="18" charset="0"/>
                <a:ea typeface="Adobe Myungjo Std M" panose="02020600000000000000" pitchFamily="18" charset="-128"/>
                <a:cs typeface="Times New Roman" pitchFamily="18" charset="0"/>
              </a:rPr>
              <a:t>Constructivism </a:t>
            </a:r>
            <a:r>
              <a:rPr lang="en-US" sz="2400" dirty="0">
                <a:solidFill>
                  <a:schemeClr val="tx1"/>
                </a:solidFill>
                <a:latin typeface="Times New Roman" pitchFamily="18" charset="0"/>
                <a:ea typeface="Adobe Myungjo Std M" panose="02020600000000000000" pitchFamily="18" charset="-128"/>
                <a:cs typeface="Times New Roman" pitchFamily="18" charset="0"/>
              </a:rPr>
              <a:t>contends that children learn by </a:t>
            </a:r>
            <a:r>
              <a:rPr lang="en-US" sz="2400" dirty="0" smtClean="0">
                <a:solidFill>
                  <a:schemeClr val="tx1"/>
                </a:solidFill>
                <a:latin typeface="Times New Roman" pitchFamily="18" charset="0"/>
                <a:ea typeface="Adobe Myungjo Std M" panose="02020600000000000000" pitchFamily="18" charset="-128"/>
                <a:cs typeface="Times New Roman" pitchFamily="18" charset="0"/>
              </a:rPr>
              <a:t>constructing meaning </a:t>
            </a:r>
            <a:r>
              <a:rPr lang="en-US" sz="2400" dirty="0">
                <a:solidFill>
                  <a:schemeClr val="tx1"/>
                </a:solidFill>
                <a:latin typeface="Times New Roman" pitchFamily="18" charset="0"/>
                <a:ea typeface="Adobe Myungjo Std M" panose="02020600000000000000" pitchFamily="18" charset="-128"/>
                <a:cs typeface="Times New Roman" pitchFamily="18" charset="0"/>
              </a:rPr>
              <a:t>for what they </a:t>
            </a:r>
            <a:r>
              <a:rPr lang="en-US" sz="2400" dirty="0" smtClean="0">
                <a:solidFill>
                  <a:schemeClr val="tx1"/>
                </a:solidFill>
                <a:latin typeface="Times New Roman" pitchFamily="18" charset="0"/>
                <a:ea typeface="Adobe Myungjo Std M" panose="02020600000000000000" pitchFamily="18" charset="-128"/>
                <a:cs typeface="Times New Roman" pitchFamily="18" charset="0"/>
              </a:rPr>
              <a:t>experience.</a:t>
            </a:r>
            <a:r>
              <a:rPr lang="en-US" sz="2400" dirty="0">
                <a:solidFill>
                  <a:schemeClr val="tx1"/>
                </a:solidFill>
                <a:latin typeface="Times New Roman" pitchFamily="18" charset="0"/>
                <a:ea typeface="Adobe Myungjo Std M" panose="02020600000000000000" pitchFamily="18" charset="-128"/>
                <a:cs typeface="Times New Roman" pitchFamily="18" charset="0"/>
              </a:rPr>
              <a:t> </a:t>
            </a:r>
            <a:r>
              <a:rPr lang="en-US" sz="2400" dirty="0" smtClean="0">
                <a:solidFill>
                  <a:schemeClr val="tx1"/>
                </a:solidFill>
                <a:latin typeface="Times New Roman" pitchFamily="18" charset="0"/>
                <a:ea typeface="Adobe Myungjo Std M" panose="02020600000000000000" pitchFamily="18" charset="-128"/>
                <a:cs typeface="Times New Roman" pitchFamily="18" charset="0"/>
              </a:rPr>
              <a:t>They try </a:t>
            </a:r>
            <a:r>
              <a:rPr lang="en-US" sz="2400" dirty="0">
                <a:solidFill>
                  <a:schemeClr val="tx1"/>
                </a:solidFill>
                <a:latin typeface="Times New Roman" pitchFamily="18" charset="0"/>
                <a:ea typeface="Adobe Myungjo Std M" panose="02020600000000000000" pitchFamily="18" charset="-128"/>
                <a:cs typeface="Times New Roman" pitchFamily="18" charset="0"/>
              </a:rPr>
              <a:t>to make sense of it, often by connecting it to other information or </a:t>
            </a:r>
            <a:r>
              <a:rPr lang="en-US" sz="2400" dirty="0" smtClean="0">
                <a:solidFill>
                  <a:schemeClr val="tx1"/>
                </a:solidFill>
                <a:latin typeface="Times New Roman" pitchFamily="18" charset="0"/>
                <a:ea typeface="Adobe Myungjo Std M" panose="02020600000000000000" pitchFamily="18" charset="-128"/>
                <a:cs typeface="Times New Roman" pitchFamily="18" charset="0"/>
              </a:rPr>
              <a:t>mental organizations </a:t>
            </a:r>
            <a:r>
              <a:rPr lang="en-US" sz="2400" dirty="0">
                <a:solidFill>
                  <a:schemeClr val="tx1"/>
                </a:solidFill>
                <a:latin typeface="Times New Roman" pitchFamily="18" charset="0"/>
                <a:ea typeface="Adobe Myungjo Std M" panose="02020600000000000000" pitchFamily="18" charset="-128"/>
                <a:cs typeface="Times New Roman" pitchFamily="18" charset="0"/>
              </a:rPr>
              <a:t>already present</a:t>
            </a:r>
            <a:r>
              <a:rPr lang="en-US" sz="2400" dirty="0" smtClean="0">
                <a:solidFill>
                  <a:schemeClr val="tx1"/>
                </a:solidFill>
                <a:latin typeface="Times New Roman" pitchFamily="18" charset="0"/>
                <a:ea typeface="Adobe Myungjo Std M" panose="02020600000000000000" pitchFamily="18" charset="-128"/>
                <a:cs typeface="Times New Roman" pitchFamily="18" charset="0"/>
              </a:rPr>
              <a:t>.</a:t>
            </a:r>
            <a:r>
              <a:rPr lang="en-US" sz="2400" dirty="0">
                <a:solidFill>
                  <a:schemeClr val="tx1"/>
                </a:solidFill>
                <a:latin typeface="Times New Roman" pitchFamily="18" charset="0"/>
                <a:cs typeface="Times New Roman" pitchFamily="18" charset="0"/>
              </a:rPr>
              <a:t> </a:t>
            </a:r>
            <a:endParaRPr lang="en-US" sz="2400" dirty="0">
              <a:solidFill>
                <a:schemeClr val="tx1"/>
              </a:solidFill>
              <a:latin typeface="Times New Roman" pitchFamily="18" charset="0"/>
              <a:ea typeface="Adobe Myungjo Std M" panose="02020600000000000000" pitchFamily="18" charset="-128"/>
              <a:cs typeface="Times New Roman" pitchFamily="18" charset="0"/>
            </a:endParaRPr>
          </a:p>
        </p:txBody>
      </p:sp>
      <p:sp>
        <p:nvSpPr>
          <p:cNvPr id="23" name="Rounded Rectangle 22"/>
          <p:cNvSpPr/>
          <p:nvPr/>
        </p:nvSpPr>
        <p:spPr>
          <a:xfrm>
            <a:off x="4938736" y="3813483"/>
            <a:ext cx="5091089" cy="2325338"/>
          </a:xfrm>
          <a:prstGeom prst="roundRect">
            <a:avLst/>
          </a:prstGeom>
          <a:solidFill>
            <a:srgbClr val="FF5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a:ln>
                  <a:solidFill>
                    <a:schemeClr val="accent5">
                      <a:lumMod val="50000"/>
                    </a:schemeClr>
                  </a:solidFill>
                </a:ln>
                <a:solidFill>
                  <a:schemeClr val="bg2">
                    <a:lumMod val="75000"/>
                  </a:schemeClr>
                </a:solidFill>
                <a:latin typeface="Adobe Gothic Std B" panose="020B0800000000000000" pitchFamily="34" charset="-128"/>
                <a:ea typeface="Adobe Gothic Std B" panose="020B0800000000000000" pitchFamily="34" charset="-128"/>
                <a:cs typeface="Adobe Devanagari" panose="02040503050201020203" pitchFamily="18" charset="0"/>
              </a:rPr>
              <a:t>The constructivist teacher attempts to </a:t>
            </a:r>
            <a:r>
              <a:rPr lang="en-US" sz="2000" dirty="0" smtClean="0">
                <a:ln>
                  <a:solidFill>
                    <a:schemeClr val="accent5">
                      <a:lumMod val="50000"/>
                    </a:schemeClr>
                  </a:solidFill>
                </a:ln>
                <a:solidFill>
                  <a:schemeClr val="bg2">
                    <a:lumMod val="75000"/>
                  </a:schemeClr>
                </a:solidFill>
                <a:latin typeface="Adobe Gothic Std B" panose="020B0800000000000000" pitchFamily="34" charset="-128"/>
                <a:ea typeface="Adobe Gothic Std B" panose="020B0800000000000000" pitchFamily="34" charset="-128"/>
                <a:cs typeface="Adobe Devanagari" panose="02040503050201020203" pitchFamily="18" charset="0"/>
              </a:rPr>
              <a:t>assist students </a:t>
            </a:r>
            <a:r>
              <a:rPr lang="en-US" sz="2000" dirty="0">
                <a:ln>
                  <a:solidFill>
                    <a:schemeClr val="accent5">
                      <a:lumMod val="50000"/>
                    </a:schemeClr>
                  </a:solidFill>
                </a:ln>
                <a:solidFill>
                  <a:schemeClr val="bg2">
                    <a:lumMod val="75000"/>
                  </a:schemeClr>
                </a:solidFill>
                <a:latin typeface="Adobe Gothic Std B" panose="020B0800000000000000" pitchFamily="34" charset="-128"/>
                <a:ea typeface="Adobe Gothic Std B" panose="020B0800000000000000" pitchFamily="34" charset="-128"/>
                <a:cs typeface="Adobe Devanagari" panose="02040503050201020203" pitchFamily="18" charset="0"/>
              </a:rPr>
              <a:t>to acquire concepts and mental </a:t>
            </a:r>
            <a:r>
              <a:rPr lang="en-US" sz="2000" dirty="0" smtClean="0">
                <a:ln>
                  <a:solidFill>
                    <a:schemeClr val="accent5">
                      <a:lumMod val="50000"/>
                    </a:schemeClr>
                  </a:solidFill>
                </a:ln>
                <a:solidFill>
                  <a:schemeClr val="bg2">
                    <a:lumMod val="75000"/>
                  </a:schemeClr>
                </a:solidFill>
                <a:latin typeface="Adobe Gothic Std B" panose="020B0800000000000000" pitchFamily="34" charset="-128"/>
                <a:ea typeface="Adobe Gothic Std B" panose="020B0800000000000000" pitchFamily="34" charset="-128"/>
                <a:cs typeface="Adobe Devanagari" panose="02040503050201020203" pitchFamily="18" charset="0"/>
              </a:rPr>
              <a:t>structures that </a:t>
            </a:r>
            <a:r>
              <a:rPr lang="en-US" sz="2000" dirty="0">
                <a:ln>
                  <a:solidFill>
                    <a:schemeClr val="accent5">
                      <a:lumMod val="50000"/>
                    </a:schemeClr>
                  </a:solidFill>
                </a:ln>
                <a:solidFill>
                  <a:schemeClr val="tx2">
                    <a:lumMod val="50000"/>
                  </a:schemeClr>
                </a:solidFill>
                <a:latin typeface="Adobe Gothic Std B" panose="020B0800000000000000" pitchFamily="34" charset="-128"/>
                <a:ea typeface="Adobe Gothic Std B" panose="020B0800000000000000" pitchFamily="34" charset="-128"/>
                <a:cs typeface="Adobe Devanagari" panose="02040503050201020203" pitchFamily="18" charset="0"/>
              </a:rPr>
              <a:t>accommodate subject matter</a:t>
            </a:r>
            <a:r>
              <a:rPr lang="en-US" sz="2000" dirty="0">
                <a:ln>
                  <a:solidFill>
                    <a:schemeClr val="accent5">
                      <a:lumMod val="50000"/>
                    </a:schemeClr>
                  </a:solidFill>
                </a:ln>
                <a:solidFill>
                  <a:schemeClr val="bg2">
                    <a:lumMod val="75000"/>
                  </a:schemeClr>
                </a:solidFill>
                <a:latin typeface="Adobe Gothic Std B" panose="020B0800000000000000" pitchFamily="34" charset="-128"/>
                <a:ea typeface="Adobe Gothic Std B" panose="020B0800000000000000" pitchFamily="34" charset="-128"/>
                <a:cs typeface="Adobe Devanagari" panose="02040503050201020203" pitchFamily="18" charset="0"/>
              </a:rPr>
              <a:t> in ways that are both </a:t>
            </a:r>
            <a:r>
              <a:rPr lang="en-US" sz="2000" dirty="0">
                <a:ln>
                  <a:solidFill>
                    <a:schemeClr val="accent5">
                      <a:lumMod val="50000"/>
                    </a:schemeClr>
                  </a:solidFill>
                </a:ln>
                <a:solidFill>
                  <a:schemeClr val="tx2">
                    <a:lumMod val="50000"/>
                  </a:schemeClr>
                </a:solidFill>
                <a:latin typeface="Adobe Gothic Std B" panose="020B0800000000000000" pitchFamily="34" charset="-128"/>
                <a:ea typeface="Adobe Gothic Std B" panose="020B0800000000000000" pitchFamily="34" charset="-128"/>
                <a:cs typeface="Adobe Devanagari" panose="02040503050201020203" pitchFamily="18" charset="0"/>
              </a:rPr>
              <a:t>valid</a:t>
            </a:r>
            <a:r>
              <a:rPr lang="en-US" sz="2000" dirty="0">
                <a:ln>
                  <a:solidFill>
                    <a:schemeClr val="accent5">
                      <a:lumMod val="50000"/>
                    </a:schemeClr>
                  </a:solidFill>
                </a:ln>
                <a:solidFill>
                  <a:schemeClr val="bg2">
                    <a:lumMod val="75000"/>
                  </a:schemeClr>
                </a:solidFill>
                <a:latin typeface="Adobe Gothic Std B" panose="020B0800000000000000" pitchFamily="34" charset="-128"/>
                <a:ea typeface="Adobe Gothic Std B" panose="020B0800000000000000" pitchFamily="34" charset="-128"/>
                <a:cs typeface="Adobe Devanagari" panose="02040503050201020203" pitchFamily="18" charset="0"/>
              </a:rPr>
              <a:t> and </a:t>
            </a:r>
            <a:r>
              <a:rPr lang="en-US" sz="2000" dirty="0">
                <a:ln>
                  <a:solidFill>
                    <a:schemeClr val="accent5">
                      <a:lumMod val="50000"/>
                    </a:schemeClr>
                  </a:solidFill>
                </a:ln>
                <a:solidFill>
                  <a:schemeClr val="tx2">
                    <a:lumMod val="50000"/>
                  </a:schemeClr>
                </a:solidFill>
                <a:latin typeface="Adobe Gothic Std B" panose="020B0800000000000000" pitchFamily="34" charset="-128"/>
                <a:ea typeface="Adobe Gothic Std B" panose="020B0800000000000000" pitchFamily="34" charset="-128"/>
                <a:cs typeface="Adobe Devanagari" panose="02040503050201020203" pitchFamily="18" charset="0"/>
              </a:rPr>
              <a:t>meaningful</a:t>
            </a:r>
          </a:p>
        </p:txBody>
      </p:sp>
      <p:sp>
        <p:nvSpPr>
          <p:cNvPr id="24" name="Right Arrow Callout 23"/>
          <p:cNvSpPr/>
          <p:nvPr/>
        </p:nvSpPr>
        <p:spPr>
          <a:xfrm>
            <a:off x="619148" y="3898549"/>
            <a:ext cx="4319588" cy="2021726"/>
          </a:xfrm>
          <a:prstGeom prst="rightArrowCallout">
            <a:avLst/>
          </a:prstGeom>
          <a:solidFill>
            <a:srgbClr val="CCFF66"/>
          </a:solidFill>
          <a:effectLst>
            <a:outerShdw blurRad="50800" dist="38100" dir="16200000" rotWithShape="0">
              <a:prstClr val="black">
                <a:alpha val="40000"/>
              </a:prstClr>
            </a:outerShdw>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u="sng" dirty="0" smtClean="0">
                <a:ln w="13462">
                  <a:solidFill>
                    <a:schemeClr val="bg1"/>
                  </a:solidFill>
                  <a:prstDash val="solid"/>
                </a:ln>
                <a:solidFill>
                  <a:srgbClr val="CC00FF"/>
                </a:solidFill>
                <a:effectLst>
                  <a:outerShdw dist="38100" dir="2700000" algn="bl" rotWithShape="0">
                    <a:schemeClr val="accent5"/>
                  </a:outerShdw>
                </a:effectLst>
                <a:latin typeface="Monotype Corsiva" panose="03010101010201010101" pitchFamily="66" charset="0"/>
                <a:ea typeface="Adobe Gothic Std B" panose="020B0800000000000000" pitchFamily="34" charset="-128"/>
              </a:rPr>
              <a:t>What is the role of teacher?</a:t>
            </a:r>
            <a:endParaRPr lang="en-US" sz="3600" b="1" u="sng" dirty="0">
              <a:ln w="13462">
                <a:solidFill>
                  <a:schemeClr val="bg1"/>
                </a:solidFill>
                <a:prstDash val="solid"/>
              </a:ln>
              <a:solidFill>
                <a:srgbClr val="CC00FF"/>
              </a:solidFill>
              <a:effectLst>
                <a:outerShdw dist="38100" dir="2700000" algn="bl" rotWithShape="0">
                  <a:schemeClr val="accent5"/>
                </a:outerShdw>
              </a:effectLst>
              <a:latin typeface="Monotype Corsiva" panose="03010101010201010101" pitchFamily="66" charset="0"/>
              <a:ea typeface="Adobe Gothic Std B" panose="020B0800000000000000" pitchFamily="34" charset="-128"/>
            </a:endParaRPr>
          </a:p>
        </p:txBody>
      </p:sp>
    </p:spTree>
    <p:extLst>
      <p:ext uri="{BB962C8B-B14F-4D97-AF65-F5344CB8AC3E}">
        <p14:creationId xmlns="" xmlns:p14="http://schemas.microsoft.com/office/powerpoint/2010/main" val="1242337170"/>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strVal val="#ppt_w+.3"/>
                                          </p:val>
                                        </p:tav>
                                        <p:tav tm="100000">
                                          <p:val>
                                            <p:strVal val="#ppt_w"/>
                                          </p:val>
                                        </p:tav>
                                      </p:tavLst>
                                    </p:anim>
                                    <p:anim calcmode="lin" valueType="num">
                                      <p:cBhvr>
                                        <p:cTn id="19" dur="1000" fill="hold"/>
                                        <p:tgtEl>
                                          <p:spTgt spid="14"/>
                                        </p:tgtEl>
                                        <p:attrNameLst>
                                          <p:attrName>ppt_h</p:attrName>
                                        </p:attrNameLst>
                                      </p:cBhvr>
                                      <p:tavLst>
                                        <p:tav tm="0">
                                          <p:val>
                                            <p:strVal val="#ppt_h"/>
                                          </p:val>
                                        </p:tav>
                                        <p:tav tm="100000">
                                          <p:val>
                                            <p:strVal val="#ppt_h"/>
                                          </p:val>
                                        </p:tav>
                                      </p:tavLst>
                                    </p:anim>
                                    <p:animEffect transition="in" filter="fade">
                                      <p:cBhvr>
                                        <p:cTn id="20" dur="1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dissolv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800" decel="100000"/>
                                        <p:tgtEl>
                                          <p:spTgt spid="23"/>
                                        </p:tgtEl>
                                      </p:cBhvr>
                                    </p:animEffect>
                                    <p:anim calcmode="lin" valueType="num">
                                      <p:cBhvr>
                                        <p:cTn id="31" dur="800" decel="100000" fill="hold"/>
                                        <p:tgtEl>
                                          <p:spTgt spid="23"/>
                                        </p:tgtEl>
                                        <p:attrNameLst>
                                          <p:attrName>style.rotation</p:attrName>
                                        </p:attrNameLst>
                                      </p:cBhvr>
                                      <p:tavLst>
                                        <p:tav tm="0">
                                          <p:val>
                                            <p:fltVal val="-90"/>
                                          </p:val>
                                        </p:tav>
                                        <p:tav tm="100000">
                                          <p:val>
                                            <p:fltVal val="0"/>
                                          </p:val>
                                        </p:tav>
                                      </p:tavLst>
                                    </p:anim>
                                    <p:anim calcmode="lin" valueType="num">
                                      <p:cBhvr>
                                        <p:cTn id="32" dur="800" decel="100000" fill="hold"/>
                                        <p:tgtEl>
                                          <p:spTgt spid="23"/>
                                        </p:tgtEl>
                                        <p:attrNameLst>
                                          <p:attrName>ppt_x</p:attrName>
                                        </p:attrNameLst>
                                      </p:cBhvr>
                                      <p:tavLst>
                                        <p:tav tm="0">
                                          <p:val>
                                            <p:strVal val="#ppt_x+0.4"/>
                                          </p:val>
                                        </p:tav>
                                        <p:tav tm="100000">
                                          <p:val>
                                            <p:strVal val="#ppt_x-0.05"/>
                                          </p:val>
                                        </p:tav>
                                      </p:tavLst>
                                    </p:anim>
                                    <p:anim calcmode="lin" valueType="num">
                                      <p:cBhvr>
                                        <p:cTn id="33" dur="800" decel="100000" fill="hold"/>
                                        <p:tgtEl>
                                          <p:spTgt spid="23"/>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4" grpId="0" animBg="1"/>
      <p:bldP spid="23" grpId="0" animBg="1"/>
      <p:bldP spid="2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a:extLst>
              <a:ext uri="{FF2B5EF4-FFF2-40B4-BE49-F238E27FC236}">
                <a16:creationId xmlns="" xmlns:a16="http://schemas.microsoft.com/office/drawing/2014/main" id="{380407D7-18BB-C74D-80E9-B6ACB7700259}"/>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rot="16200000">
            <a:off x="2670176" y="-2663827"/>
            <a:ext cx="6858000" cy="12185653"/>
          </a:xfrm>
          <a:prstGeom prst="rect">
            <a:avLst/>
          </a:prstGeom>
        </p:spPr>
      </p:pic>
      <p:sp>
        <p:nvSpPr>
          <p:cNvPr id="13" name="Content Placeholder 12">
            <a:extLst>
              <a:ext uri="{FF2B5EF4-FFF2-40B4-BE49-F238E27FC236}">
                <a16:creationId xmlns="" xmlns:a16="http://schemas.microsoft.com/office/drawing/2014/main" id="{77423AE9-3D79-D546-9C0E-535B32F9ACC5}"/>
              </a:ext>
            </a:extLst>
          </p:cNvPr>
          <p:cNvSpPr>
            <a:spLocks noGrp="1"/>
          </p:cNvSpPr>
          <p:nvPr>
            <p:ph idx="1"/>
          </p:nvPr>
        </p:nvSpPr>
        <p:spPr>
          <a:xfrm>
            <a:off x="2827734" y="2031502"/>
            <a:ext cx="7108032" cy="2794993"/>
          </a:xfrm>
        </p:spPr>
        <p:txBody>
          <a:bodyPr/>
          <a:lstStyle/>
          <a:p>
            <a:pPr marL="0" indent="0" algn="just">
              <a:buNone/>
            </a:pPr>
            <a:r>
              <a:rPr lang="en-US"/>
              <a:t>The constructivist encourages students to use whatever experience, knowledge and mental frameworks they bring to school, while guiding them in the formulation of newer and more powerful concepts in order to assimilate and accommodate the subject matter of study.</a:t>
            </a:r>
          </a:p>
        </p:txBody>
      </p:sp>
    </p:spTree>
    <p:extLst>
      <p:ext uri="{BB962C8B-B14F-4D97-AF65-F5344CB8AC3E}">
        <p14:creationId xmlns="" xmlns:p14="http://schemas.microsoft.com/office/powerpoint/2010/main" val="8193799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a:extLst>
              <a:ext uri="{FF2B5EF4-FFF2-40B4-BE49-F238E27FC236}">
                <a16:creationId xmlns="" xmlns:a16="http://schemas.microsoft.com/office/drawing/2014/main" id="{498B8FD2-721C-8444-8C07-CA32943E7C50}"/>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rot="16200000">
            <a:off x="2667002" y="-2667001"/>
            <a:ext cx="6858000" cy="12192000"/>
          </a:xfrm>
          <a:prstGeom prst="rect">
            <a:avLst/>
          </a:prstGeom>
        </p:spPr>
      </p:pic>
      <p:sp>
        <p:nvSpPr>
          <p:cNvPr id="9" name="Content Placeholder 8">
            <a:extLst>
              <a:ext uri="{FF2B5EF4-FFF2-40B4-BE49-F238E27FC236}">
                <a16:creationId xmlns="" xmlns:a16="http://schemas.microsoft.com/office/drawing/2014/main" id="{E72D39EA-0A06-854F-AF35-8F096813C660}"/>
              </a:ext>
            </a:extLst>
          </p:cNvPr>
          <p:cNvSpPr>
            <a:spLocks noGrp="1"/>
          </p:cNvSpPr>
          <p:nvPr>
            <p:ph idx="1"/>
          </p:nvPr>
        </p:nvSpPr>
        <p:spPr>
          <a:xfrm>
            <a:off x="4557664" y="1032122"/>
            <a:ext cx="6481251" cy="4793751"/>
          </a:xfrm>
        </p:spPr>
        <p:txBody>
          <a:bodyPr>
            <a:normAutofit lnSpcReduction="10000"/>
          </a:bodyPr>
          <a:lstStyle/>
          <a:p>
            <a:pPr marL="0" indent="0" algn="just">
              <a:buNone/>
            </a:pPr>
            <a:r>
              <a:rPr lang="en-US" b="1"/>
              <a:t>The positive side of constructivism</a:t>
            </a:r>
            <a:r>
              <a:rPr lang="en-US"/>
              <a:t> is that it attends carefully to the connections between the mental “maps” the students have when they enter the classroom and the knowledge the teacher seeks to present once they are there.</a:t>
            </a:r>
          </a:p>
          <a:p>
            <a:pPr marL="0" indent="0" algn="just">
              <a:buNone/>
            </a:pPr>
            <a:endParaRPr lang="en-US" b="1"/>
          </a:p>
          <a:p>
            <a:pPr marL="0" indent="0" algn="just">
              <a:buNone/>
            </a:pPr>
            <a:r>
              <a:rPr lang="en-US" b="1"/>
              <a:t>The downside of constructivism </a:t>
            </a:r>
            <a:r>
              <a:rPr lang="en-US"/>
              <a:t>is that students may believe that they correctly understand new material when in fact they do not, and the teacher may conclude that their understanding is correct when it is not!</a:t>
            </a:r>
            <a:endParaRPr lang="en-US" b="1"/>
          </a:p>
        </p:txBody>
      </p:sp>
    </p:spTree>
    <p:extLst>
      <p:ext uri="{BB962C8B-B14F-4D97-AF65-F5344CB8AC3E}">
        <p14:creationId xmlns="" xmlns:p14="http://schemas.microsoft.com/office/powerpoint/2010/main" val="34888377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a:extLst>
              <a:ext uri="{FF2B5EF4-FFF2-40B4-BE49-F238E27FC236}">
                <a16:creationId xmlns="" xmlns:a16="http://schemas.microsoft.com/office/drawing/2014/main" id="{8E1449C0-603D-CE4F-9D7E-03260D30493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9" name="Content Placeholder 8">
            <a:extLst>
              <a:ext uri="{FF2B5EF4-FFF2-40B4-BE49-F238E27FC236}">
                <a16:creationId xmlns="" xmlns:a16="http://schemas.microsoft.com/office/drawing/2014/main" id="{72D03172-69AF-6B49-8943-8E9F146A21D3}"/>
              </a:ext>
            </a:extLst>
          </p:cNvPr>
          <p:cNvSpPr>
            <a:spLocks noGrp="1"/>
          </p:cNvSpPr>
          <p:nvPr>
            <p:ph idx="1"/>
          </p:nvPr>
        </p:nvSpPr>
        <p:spPr>
          <a:xfrm>
            <a:off x="3294058" y="2597266"/>
            <a:ext cx="5603884" cy="2921281"/>
          </a:xfrm>
        </p:spPr>
        <p:txBody>
          <a:bodyPr>
            <a:normAutofit lnSpcReduction="10000"/>
          </a:bodyPr>
          <a:lstStyle/>
          <a:p>
            <a:pPr marL="0" indent="0" algn="just">
              <a:buNone/>
            </a:pPr>
            <a:r>
              <a:rPr lang="en-US" sz="3200">
                <a:solidFill>
                  <a:schemeClr val="accent3">
                    <a:lumMod val="50000"/>
                  </a:schemeClr>
                </a:solidFill>
              </a:rPr>
              <a:t>New information and experience must be presented in ways that </a:t>
            </a:r>
            <a:r>
              <a:rPr lang="en-US" sz="3200" u="sng">
                <a:solidFill>
                  <a:schemeClr val="accent3">
                    <a:lumMod val="50000"/>
                  </a:schemeClr>
                </a:solidFill>
              </a:rPr>
              <a:t>facilitate the learner’s imparting meaning to it</a:t>
            </a:r>
            <a:r>
              <a:rPr lang="en-US" sz="3200">
                <a:solidFill>
                  <a:schemeClr val="accent3">
                    <a:lumMod val="50000"/>
                  </a:schemeClr>
                </a:solidFill>
              </a:rPr>
              <a:t>, generally by connecting it to understandings already held and building new frameworks to accommodate it.</a:t>
            </a:r>
          </a:p>
        </p:txBody>
      </p:sp>
    </p:spTree>
    <p:extLst>
      <p:ext uri="{BB962C8B-B14F-4D97-AF65-F5344CB8AC3E}">
        <p14:creationId xmlns="" xmlns:p14="http://schemas.microsoft.com/office/powerpoint/2010/main" val="28381373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DEB9B288-93DC-1E4A-B957-1079ABE93E3C}"/>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12192000" cy="6858000"/>
          </a:xfrm>
          <a:prstGeom prst="rect">
            <a:avLst/>
          </a:prstGeom>
        </p:spPr>
      </p:pic>
      <p:sp>
        <p:nvSpPr>
          <p:cNvPr id="2" name="Title 1">
            <a:extLst>
              <a:ext uri="{FF2B5EF4-FFF2-40B4-BE49-F238E27FC236}">
                <a16:creationId xmlns="" xmlns:a16="http://schemas.microsoft.com/office/drawing/2014/main" id="{54CAB0E3-2F79-2649-AD34-123B0DB54BF5}"/>
              </a:ext>
            </a:extLst>
          </p:cNvPr>
          <p:cNvSpPr>
            <a:spLocks noGrp="1"/>
          </p:cNvSpPr>
          <p:nvPr>
            <p:ph type="title"/>
          </p:nvPr>
        </p:nvSpPr>
        <p:spPr>
          <a:xfrm rot="10800000" flipV="1">
            <a:off x="3514725" y="2044897"/>
            <a:ext cx="5162550" cy="2768203"/>
          </a:xfrm>
        </p:spPr>
        <p:txBody>
          <a:bodyPr>
            <a:normAutofit/>
          </a:bodyPr>
          <a:lstStyle/>
          <a:p>
            <a:pPr algn="ctr"/>
            <a:r>
              <a:rPr lang="en-US" i="1" dirty="0">
                <a:latin typeface="Arial Black" panose="020B0604020202020204" pitchFamily="34" charset="0"/>
                <a:ea typeface="Segoe UI Symbol" panose="020B0502040204020203" pitchFamily="34" charset="0"/>
                <a:cs typeface="Arial Black" panose="020B0604020202020204" pitchFamily="34" charset="0"/>
              </a:rPr>
              <a:t>Multiple Intelligences</a:t>
            </a:r>
            <a:br>
              <a:rPr lang="en-US" i="1" dirty="0">
                <a:latin typeface="Arial Black" panose="020B0604020202020204" pitchFamily="34" charset="0"/>
                <a:ea typeface="Segoe UI Symbol" panose="020B0502040204020203" pitchFamily="34" charset="0"/>
                <a:cs typeface="Arial Black" panose="020B0604020202020204" pitchFamily="34" charset="0"/>
              </a:rPr>
            </a:br>
            <a:endParaRPr lang="en-US" dirty="0">
              <a:latin typeface="Arial Black" panose="020B0604020202020204" pitchFamily="34" charset="0"/>
              <a:ea typeface="Segoe UI Symbol" panose="020B0502040204020203" pitchFamily="34" charset="0"/>
              <a:cs typeface="Arial Black" panose="020B0604020202020204" pitchFamily="34" charset="0"/>
            </a:endParaRPr>
          </a:p>
        </p:txBody>
      </p:sp>
    </p:spTree>
    <p:extLst>
      <p:ext uri="{BB962C8B-B14F-4D97-AF65-F5344CB8AC3E}">
        <p14:creationId xmlns="" xmlns:p14="http://schemas.microsoft.com/office/powerpoint/2010/main" val="36241551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0183" y="158234"/>
            <a:ext cx="5394425" cy="769441"/>
          </a:xfrm>
          <a:prstGeom prst="rect">
            <a:avLst/>
          </a:prstGeom>
        </p:spPr>
        <p:txBody>
          <a:bodyPr wrap="none">
            <a:spAutoFit/>
          </a:bodyPr>
          <a:lstStyle/>
          <a:p>
            <a:r>
              <a:rPr lang="en-US" sz="4400" b="1" dirty="0">
                <a:ln w="22225">
                  <a:solidFill>
                    <a:schemeClr val="accent2">
                      <a:lumMod val="50000"/>
                    </a:schemeClr>
                  </a:solidFill>
                  <a:prstDash val="solid"/>
                </a:ln>
                <a:solidFill>
                  <a:schemeClr val="accent2">
                    <a:lumMod val="40000"/>
                    <a:lumOff val="60000"/>
                  </a:schemeClr>
                </a:solidFill>
                <a:latin typeface="High Tower Text" panose="02040502050506030303" pitchFamily="18" charset="0"/>
              </a:rPr>
              <a:t>Multiple Intelligences</a:t>
            </a:r>
          </a:p>
        </p:txBody>
      </p:sp>
      <p:sp>
        <p:nvSpPr>
          <p:cNvPr id="12" name="Rounded Rectangle 11"/>
          <p:cNvSpPr/>
          <p:nvPr/>
        </p:nvSpPr>
        <p:spPr>
          <a:xfrm>
            <a:off x="830183" y="1114860"/>
            <a:ext cx="8653786" cy="1817257"/>
          </a:xfrm>
          <a:prstGeom prst="roundRect">
            <a:avLst/>
          </a:prstGeom>
          <a:solidFill>
            <a:srgbClr val="FF9999"/>
          </a:solidFill>
          <a:ln w="9525"/>
          <a:effectLst>
            <a:outerShdw blurRad="50800" dist="38100" dir="18900000" algn="bl" rotWithShape="0">
              <a:prstClr val="black">
                <a:alpha val="40000"/>
              </a:prstClr>
            </a:outerShdw>
          </a:effectLst>
          <a:scene3d>
            <a:camera prst="orthographicFront"/>
            <a:lightRig rig="threePt" dir="t"/>
          </a:scene3d>
          <a:sp3d>
            <a:bevelT w="139700" h="139700" prst="divot"/>
          </a:sp3d>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r>
              <a:rPr lang="en-US" sz="2800" b="1" dirty="0">
                <a:ln/>
                <a:solidFill>
                  <a:srgbClr val="002060"/>
                </a:solidFill>
                <a:latin typeface="Adobe Kaiti Std R" panose="02020400000000000000" pitchFamily="18" charset="-128"/>
                <a:ea typeface="Adobe Kaiti Std R" panose="02020400000000000000" pitchFamily="18" charset="-128"/>
                <a:cs typeface="Adobe Devanagari" panose="02040503050201020203" pitchFamily="18" charset="0"/>
              </a:rPr>
              <a:t>Gardner argues that human beings have the ability to </a:t>
            </a:r>
            <a:r>
              <a:rPr lang="en-US" sz="2800" b="1" dirty="0" smtClean="0">
                <a:ln/>
                <a:solidFill>
                  <a:srgbClr val="002060"/>
                </a:solidFill>
                <a:latin typeface="Adobe Kaiti Std R" panose="02020400000000000000" pitchFamily="18" charset="-128"/>
                <a:ea typeface="Adobe Kaiti Std R" panose="02020400000000000000" pitchFamily="18" charset="-128"/>
                <a:cs typeface="Adobe Devanagari" panose="02040503050201020203" pitchFamily="18" charset="0"/>
              </a:rPr>
              <a:t>solve many </a:t>
            </a:r>
            <a:r>
              <a:rPr lang="en-US" sz="2800" b="1" dirty="0">
                <a:ln w="3175"/>
                <a:solidFill>
                  <a:schemeClr val="bg1"/>
                </a:solidFill>
                <a:latin typeface="Adobe Kaiti Std R" panose="02020400000000000000" pitchFamily="18" charset="-128"/>
                <a:ea typeface="Adobe Kaiti Std R" panose="02020400000000000000" pitchFamily="18" charset="-128"/>
                <a:cs typeface="Adobe Devanagari" panose="02040503050201020203" pitchFamily="18" charset="0"/>
              </a:rPr>
              <a:t>different</a:t>
            </a:r>
            <a:r>
              <a:rPr lang="en-US" sz="2800" b="1" dirty="0">
                <a:ln/>
                <a:solidFill>
                  <a:srgbClr val="002060"/>
                </a:solidFill>
                <a:latin typeface="Adobe Kaiti Std R" panose="02020400000000000000" pitchFamily="18" charset="-128"/>
                <a:ea typeface="Adobe Kaiti Std R" panose="02020400000000000000" pitchFamily="18" charset="-128"/>
                <a:cs typeface="Adobe Devanagari" panose="02040503050201020203" pitchFamily="18" charset="0"/>
              </a:rPr>
              <a:t> kinds of problems and </a:t>
            </a:r>
            <a:r>
              <a:rPr lang="en-US" sz="2800" b="1" dirty="0">
                <a:ln w="3175"/>
                <a:solidFill>
                  <a:schemeClr val="bg1"/>
                </a:solidFill>
                <a:latin typeface="Adobe Kaiti Std R" panose="02020400000000000000" pitchFamily="18" charset="-128"/>
                <a:ea typeface="Adobe Kaiti Std R" panose="02020400000000000000" pitchFamily="18" charset="-128"/>
                <a:cs typeface="Adobe Devanagari" panose="02040503050201020203" pitchFamily="18" charset="0"/>
              </a:rPr>
              <a:t>make or create </a:t>
            </a:r>
            <a:r>
              <a:rPr lang="en-US" sz="2800" b="1" dirty="0">
                <a:ln/>
                <a:solidFill>
                  <a:srgbClr val="002060"/>
                </a:solidFill>
                <a:latin typeface="Adobe Kaiti Std R" panose="02020400000000000000" pitchFamily="18" charset="-128"/>
                <a:ea typeface="Adobe Kaiti Std R" panose="02020400000000000000" pitchFamily="18" charset="-128"/>
                <a:cs typeface="Adobe Devanagari" panose="02040503050201020203" pitchFamily="18" charset="0"/>
              </a:rPr>
              <a:t>things that are </a:t>
            </a:r>
            <a:r>
              <a:rPr lang="en-US" sz="2800" b="1" dirty="0" smtClean="0">
                <a:ln/>
                <a:solidFill>
                  <a:srgbClr val="002060"/>
                </a:solidFill>
                <a:latin typeface="Adobe Kaiti Std R" panose="02020400000000000000" pitchFamily="18" charset="-128"/>
                <a:ea typeface="Adobe Kaiti Std R" panose="02020400000000000000" pitchFamily="18" charset="-128"/>
                <a:cs typeface="Adobe Devanagari" panose="02040503050201020203" pitchFamily="18" charset="0"/>
              </a:rPr>
              <a:t>valued in one </a:t>
            </a:r>
            <a:r>
              <a:rPr lang="en-US" sz="2800" b="1" dirty="0">
                <a:ln/>
                <a:solidFill>
                  <a:srgbClr val="002060"/>
                </a:solidFill>
                <a:latin typeface="Adobe Kaiti Std R" panose="02020400000000000000" pitchFamily="18" charset="-128"/>
                <a:ea typeface="Adobe Kaiti Std R" panose="02020400000000000000" pitchFamily="18" charset="-128"/>
                <a:cs typeface="Adobe Devanagari" panose="02040503050201020203" pitchFamily="18" charset="0"/>
              </a:rPr>
              <a:t>or more cultural settings.</a:t>
            </a:r>
          </a:p>
        </p:txBody>
      </p:sp>
      <p:sp>
        <p:nvSpPr>
          <p:cNvPr id="15" name="Left Brace 14"/>
          <p:cNvSpPr/>
          <p:nvPr/>
        </p:nvSpPr>
        <p:spPr>
          <a:xfrm>
            <a:off x="666749" y="3163498"/>
            <a:ext cx="657959" cy="2991117"/>
          </a:xfrm>
          <a:prstGeom prst="leftBrace">
            <a:avLst>
              <a:gd name="adj1" fmla="val 36641"/>
              <a:gd name="adj2" fmla="val 48337"/>
            </a:avLst>
          </a:prstGeom>
          <a:ln w="57150">
            <a:solidFill>
              <a:srgbClr val="CC6600"/>
            </a:solidFill>
          </a:ln>
          <a:effectLst>
            <a:outerShdw blurRad="50800" dist="38100" dir="16200000" rotWithShape="0">
              <a:prstClr val="black">
                <a:alpha val="40000"/>
              </a:prstClr>
            </a:outerShdw>
          </a:effectLst>
          <a:scene3d>
            <a:camera prst="orthographicFront"/>
            <a:lightRig rig="harsh" dir="t"/>
          </a:scene3d>
          <a:sp3d>
            <a:bevelT prst="relaxedInset"/>
          </a:sp3d>
        </p:spPr>
        <p:style>
          <a:lnRef idx="3">
            <a:schemeClr val="accent2"/>
          </a:lnRef>
          <a:fillRef idx="0">
            <a:schemeClr val="accent2"/>
          </a:fillRef>
          <a:effectRef idx="2">
            <a:schemeClr val="accent2"/>
          </a:effectRef>
          <a:fontRef idx="minor">
            <a:schemeClr val="tx1"/>
          </a:fontRef>
        </p:style>
        <p:txBody>
          <a:bodyPr rtlCol="0" anchor="ctr">
            <a:sp3d extrusionH="57150" prstMaterial="matte">
              <a:bevelT w="63500" h="12700" prst="angle"/>
              <a:contourClr>
                <a:schemeClr val="bg1">
                  <a:lumMod val="65000"/>
                </a:schemeClr>
              </a:contourClr>
            </a:sp3d>
          </a:bodyPr>
          <a:lstStyle/>
          <a:p>
            <a:pPr algn="ctr"/>
            <a:endParaRPr lang="en-US" b="1">
              <a:ln/>
              <a:solidFill>
                <a:schemeClr val="accent3"/>
              </a:solidFill>
            </a:endParaRPr>
          </a:p>
        </p:txBody>
      </p:sp>
      <p:sp>
        <p:nvSpPr>
          <p:cNvPr id="3" name="Rectangle 2"/>
          <p:cNvSpPr/>
          <p:nvPr/>
        </p:nvSpPr>
        <p:spPr>
          <a:xfrm>
            <a:off x="1143001" y="3257550"/>
            <a:ext cx="10115550" cy="2677656"/>
          </a:xfrm>
          <a:prstGeom prst="rect">
            <a:avLst/>
          </a:prstGeom>
          <a:solidFill>
            <a:srgbClr val="FFFF66"/>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dirty="0" smtClean="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1.Linguistic </a:t>
            </a:r>
            <a:r>
              <a:rPr lang="en-US" sz="2400" dirty="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intelligence (as possessed by a poet, for </a:t>
            </a:r>
            <a:r>
              <a:rPr lang="en-US" sz="2400" dirty="0" smtClean="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example</a:t>
            </a:r>
            <a:endParaRPr lang="en-US" sz="2400" dirty="0">
              <a:ln w="0"/>
              <a:solidFill>
                <a:schemeClr val="tx1"/>
              </a:solidFill>
              <a:effectLst>
                <a:outerShdw blurRad="38100" dist="19050" dir="2700000" algn="tl" rotWithShape="0">
                  <a:schemeClr val="dk1">
                    <a:alpha val="40000"/>
                  </a:schemeClr>
                </a:outerShdw>
              </a:effectLst>
              <a:latin typeface="High Tower Text" panose="02040502050506030303" pitchFamily="18" charset="0"/>
            </a:endParaRPr>
          </a:p>
          <a:p>
            <a:r>
              <a:rPr lang="en-US" sz="2400" dirty="0" smtClean="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2.Logical-mathematical </a:t>
            </a:r>
            <a:r>
              <a:rPr lang="en-US" sz="2400" dirty="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intelligence (as in a physicist or mathematician</a:t>
            </a:r>
            <a:r>
              <a:rPr lang="en-US" sz="2400" dirty="0" smtClean="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a:t>
            </a:r>
          </a:p>
          <a:p>
            <a:r>
              <a:rPr lang="en-US" sz="2400" dirty="0" smtClean="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3.Spatial </a:t>
            </a:r>
            <a:r>
              <a:rPr lang="en-US" sz="2400" dirty="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intelligence (sculptor or architect)</a:t>
            </a:r>
          </a:p>
          <a:p>
            <a:r>
              <a:rPr lang="en-US" sz="2400" dirty="0" smtClean="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4.Musical </a:t>
            </a:r>
            <a:r>
              <a:rPr lang="en-US" sz="2400" dirty="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intelligence (cellist or conductor)</a:t>
            </a:r>
          </a:p>
          <a:p>
            <a:r>
              <a:rPr lang="en-US" sz="2400" dirty="0" smtClean="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5.Bodily-kinesthetic </a:t>
            </a:r>
            <a:r>
              <a:rPr lang="en-US" sz="2400" dirty="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intelligence (dancer, athlete)</a:t>
            </a:r>
          </a:p>
          <a:p>
            <a:r>
              <a:rPr lang="en-US" sz="2400" dirty="0" smtClean="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6.Interpersonal </a:t>
            </a:r>
            <a:r>
              <a:rPr lang="en-US" sz="2400" dirty="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intelligence (sensitivity to others; for example, a teacher)</a:t>
            </a:r>
          </a:p>
          <a:p>
            <a:r>
              <a:rPr lang="en-US" sz="2400" dirty="0" smtClean="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7.Intrapersonal </a:t>
            </a:r>
            <a:r>
              <a:rPr lang="en-US" sz="2400" dirty="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intelligence (possessing a well-developed sense of self</a:t>
            </a:r>
            <a:r>
              <a:rPr lang="en-US" sz="2400" dirty="0" smtClean="0">
                <a:ln w="0"/>
                <a:solidFill>
                  <a:schemeClr val="tx1"/>
                </a:solidFill>
                <a:effectLst>
                  <a:outerShdw blurRad="38100" dist="19050" dir="2700000" algn="tl" rotWithShape="0">
                    <a:schemeClr val="dk1">
                      <a:alpha val="40000"/>
                    </a:schemeClr>
                  </a:outerShdw>
                </a:effectLst>
                <a:latin typeface="High Tower Text" panose="02040502050506030303" pitchFamily="18" charset="0"/>
              </a:rPr>
              <a:t>)</a:t>
            </a:r>
            <a:endParaRPr lang="en-US" dirty="0">
              <a:latin typeface="High Tower Text" panose="02040502050506030303" pitchFamily="18" charset="0"/>
            </a:endParaRPr>
          </a:p>
        </p:txBody>
      </p:sp>
    </p:spTree>
    <p:extLst>
      <p:ext uri="{BB962C8B-B14F-4D97-AF65-F5344CB8AC3E}">
        <p14:creationId xmlns="" xmlns:p14="http://schemas.microsoft.com/office/powerpoint/2010/main" val="872503237"/>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anim calcmode="lin" valueType="num">
                                      <p:cBhvr>
                                        <p:cTn id="24" dur="2000" fill="hold"/>
                                        <p:tgtEl>
                                          <p:spTgt spid="3"/>
                                        </p:tgtEl>
                                        <p:attrNameLst>
                                          <p:attrName>style.rotation</p:attrName>
                                        </p:attrNameLst>
                                      </p:cBhvr>
                                      <p:tavLst>
                                        <p:tav tm="0">
                                          <p:val>
                                            <p:fltVal val="720"/>
                                          </p:val>
                                        </p:tav>
                                        <p:tav tm="100000">
                                          <p:val>
                                            <p:fltVal val="0"/>
                                          </p:val>
                                        </p:tav>
                                      </p:tavLst>
                                    </p:anim>
                                    <p:anim calcmode="lin" valueType="num">
                                      <p:cBhvr>
                                        <p:cTn id="25" dur="2000" fill="hold"/>
                                        <p:tgtEl>
                                          <p:spTgt spid="3"/>
                                        </p:tgtEl>
                                        <p:attrNameLst>
                                          <p:attrName>ppt_h</p:attrName>
                                        </p:attrNameLst>
                                      </p:cBhvr>
                                      <p:tavLst>
                                        <p:tav tm="0">
                                          <p:val>
                                            <p:fltVal val="0"/>
                                          </p:val>
                                        </p:tav>
                                        <p:tav tm="100000">
                                          <p:val>
                                            <p:strVal val="#ppt_h"/>
                                          </p:val>
                                        </p:tav>
                                      </p:tavLst>
                                    </p:anim>
                                    <p:anim calcmode="lin" valueType="num">
                                      <p:cBhvr>
                                        <p:cTn id="26"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5" grpId="0" animBg="1"/>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a:extLst>
              <a:ext uri="{FF2B5EF4-FFF2-40B4-BE49-F238E27FC236}">
                <a16:creationId xmlns="" xmlns:a16="http://schemas.microsoft.com/office/drawing/2014/main" id="{C8D820F3-7788-4D4F-A0A4-98547AB741EB}"/>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 y="0"/>
            <a:ext cx="3826422" cy="6858000"/>
          </a:xfrm>
          <a:prstGeom prst="rect">
            <a:avLst/>
          </a:prstGeom>
        </p:spPr>
      </p:pic>
      <p:sp>
        <p:nvSpPr>
          <p:cNvPr id="13" name="Content Placeholder 12">
            <a:extLst>
              <a:ext uri="{FF2B5EF4-FFF2-40B4-BE49-F238E27FC236}">
                <a16:creationId xmlns="" xmlns:a16="http://schemas.microsoft.com/office/drawing/2014/main" id="{D73CE467-4B8C-4649-AAF7-521C16460399}"/>
              </a:ext>
            </a:extLst>
          </p:cNvPr>
          <p:cNvSpPr>
            <a:spLocks noGrp="1"/>
          </p:cNvSpPr>
          <p:nvPr>
            <p:ph idx="1"/>
          </p:nvPr>
        </p:nvSpPr>
        <p:spPr>
          <a:xfrm flipH="1">
            <a:off x="1904998" y="1696923"/>
            <a:ext cx="1828801" cy="5161077"/>
          </a:xfrm>
        </p:spPr>
        <p:txBody>
          <a:bodyPr>
            <a:normAutofit/>
          </a:bodyPr>
          <a:lstStyle/>
          <a:p>
            <a:pPr marL="0" indent="0" algn="ctr">
              <a:buNone/>
            </a:pPr>
            <a:r>
              <a:rPr lang="en-US" b="1" dirty="0"/>
              <a:t>Howard Gardner in </a:t>
            </a:r>
          </a:p>
          <a:p>
            <a:pPr marL="0" indent="0" algn="ctr">
              <a:buNone/>
            </a:pPr>
            <a:r>
              <a:rPr lang="en-US" b="1" dirty="0"/>
              <a:t>his </a:t>
            </a:r>
          </a:p>
          <a:p>
            <a:pPr marL="0" indent="0" algn="ctr">
              <a:buNone/>
            </a:pPr>
            <a:r>
              <a:rPr lang="en-US" b="1" dirty="0"/>
              <a:t>1983 work argued for seven </a:t>
            </a:r>
            <a:r>
              <a:rPr lang="en-US" b="1" dirty="0" err="1"/>
              <a:t>intellig-ences</a:t>
            </a:r>
            <a:r>
              <a:rPr lang="en-US" b="1" dirty="0"/>
              <a:t>:</a:t>
            </a:r>
          </a:p>
        </p:txBody>
      </p:sp>
      <p:graphicFrame>
        <p:nvGraphicFramePr>
          <p:cNvPr id="26" name="Table 26">
            <a:extLst>
              <a:ext uri="{FF2B5EF4-FFF2-40B4-BE49-F238E27FC236}">
                <a16:creationId xmlns="" xmlns:a16="http://schemas.microsoft.com/office/drawing/2014/main" id="{95C91B7E-7B80-224D-871E-47425A2F2265}"/>
              </a:ext>
            </a:extLst>
          </p:cNvPr>
          <p:cNvGraphicFramePr>
            <a:graphicFrameLocks noGrp="1"/>
          </p:cNvGraphicFramePr>
          <p:nvPr>
            <p:ph idx="1"/>
            <p:extLst>
              <p:ext uri="{D42A27DB-BD31-4B8C-83A1-F6EECF244321}">
                <p14:modId xmlns="" xmlns:p14="http://schemas.microsoft.com/office/powerpoint/2010/main" val="36137604"/>
              </p:ext>
            </p:extLst>
          </p:nvPr>
        </p:nvGraphicFramePr>
        <p:xfrm>
          <a:off x="3826423" y="0"/>
          <a:ext cx="8365576" cy="6858000"/>
        </p:xfrm>
        <a:graphic>
          <a:graphicData uri="http://schemas.openxmlformats.org/drawingml/2006/table">
            <a:tbl>
              <a:tblPr firstRow="1" bandRow="1">
                <a:tableStyleId>{21E4AEA4-8DFA-4A89-87EB-49C32662AFE0}</a:tableStyleId>
              </a:tblPr>
              <a:tblGrid>
                <a:gridCol w="4182788">
                  <a:extLst>
                    <a:ext uri="{9D8B030D-6E8A-4147-A177-3AD203B41FA5}">
                      <a16:colId xmlns="" xmlns:a16="http://schemas.microsoft.com/office/drawing/2014/main" val="3501426622"/>
                    </a:ext>
                  </a:extLst>
                </a:gridCol>
                <a:gridCol w="4182788">
                  <a:extLst>
                    <a:ext uri="{9D8B030D-6E8A-4147-A177-3AD203B41FA5}">
                      <a16:colId xmlns="" xmlns:a16="http://schemas.microsoft.com/office/drawing/2014/main" val="2553520382"/>
                    </a:ext>
                  </a:extLst>
                </a:gridCol>
              </a:tblGrid>
              <a:tr h="857250">
                <a:tc>
                  <a:txBody>
                    <a:bodyPr/>
                    <a:lstStyle/>
                    <a:p>
                      <a:r>
                        <a:rPr lang="en-US" sz="4000"/>
                        <a:t>Intelligences</a:t>
                      </a:r>
                    </a:p>
                  </a:txBody>
                  <a:tcPr/>
                </a:tc>
                <a:tc>
                  <a:txBody>
                    <a:bodyPr/>
                    <a:lstStyle/>
                    <a:p>
                      <a:r>
                        <a:rPr lang="en-US" sz="3600"/>
                        <a:t>Examples </a:t>
                      </a:r>
                      <a:r>
                        <a:rPr lang="en-US" sz="2800"/>
                        <a:t>or</a:t>
                      </a:r>
                      <a:r>
                        <a:rPr lang="en-US" sz="3600"/>
                        <a:t> features</a:t>
                      </a:r>
                    </a:p>
                  </a:txBody>
                  <a:tcPr/>
                </a:tc>
                <a:extLst>
                  <a:ext uri="{0D108BD9-81ED-4DB2-BD59-A6C34878D82A}">
                    <a16:rowId xmlns="" xmlns:a16="http://schemas.microsoft.com/office/drawing/2014/main" val="6821123"/>
                  </a:ext>
                </a:extLst>
              </a:tr>
              <a:tr h="857250">
                <a:tc>
                  <a:txBody>
                    <a:bodyPr/>
                    <a:lstStyle/>
                    <a:p>
                      <a:pPr marL="0" indent="0">
                        <a:buFont typeface="+mj-lt"/>
                        <a:buNone/>
                      </a:pPr>
                      <a:r>
                        <a:rPr lang="en-US" sz="3200" b="1"/>
                        <a:t>1.Linguistic</a:t>
                      </a:r>
                    </a:p>
                  </a:txBody>
                  <a:tcPr/>
                </a:tc>
                <a:tc>
                  <a:txBody>
                    <a:bodyPr/>
                    <a:lstStyle/>
                    <a:p>
                      <a:r>
                        <a:rPr lang="en-US" sz="2800">
                          <a:solidFill>
                            <a:schemeClr val="tx1"/>
                          </a:solidFill>
                        </a:rPr>
                        <a:t>poet</a:t>
                      </a:r>
                    </a:p>
                  </a:txBody>
                  <a:tcPr/>
                </a:tc>
                <a:extLst>
                  <a:ext uri="{0D108BD9-81ED-4DB2-BD59-A6C34878D82A}">
                    <a16:rowId xmlns="" xmlns:a16="http://schemas.microsoft.com/office/drawing/2014/main" val="2006899488"/>
                  </a:ext>
                </a:extLst>
              </a:tr>
              <a:tr h="857250">
                <a:tc>
                  <a:txBody>
                    <a:bodyPr/>
                    <a:lstStyle/>
                    <a:p>
                      <a:pPr marL="0" indent="0">
                        <a:buFont typeface="+mj-lt"/>
                        <a:buNone/>
                      </a:pPr>
                      <a:r>
                        <a:rPr lang="en-US" sz="3200" b="1"/>
                        <a:t>2.Logical-mathematical</a:t>
                      </a:r>
                    </a:p>
                  </a:txBody>
                  <a:tcPr/>
                </a:tc>
                <a:tc>
                  <a:txBody>
                    <a:bodyPr/>
                    <a:lstStyle/>
                    <a:p>
                      <a:r>
                        <a:rPr lang="en-US" sz="2800"/>
                        <a:t>physicist, mathematician</a:t>
                      </a:r>
                    </a:p>
                  </a:txBody>
                  <a:tcPr/>
                </a:tc>
                <a:extLst>
                  <a:ext uri="{0D108BD9-81ED-4DB2-BD59-A6C34878D82A}">
                    <a16:rowId xmlns="" xmlns:a16="http://schemas.microsoft.com/office/drawing/2014/main" val="3565838898"/>
                  </a:ext>
                </a:extLst>
              </a:tr>
              <a:tr h="857250">
                <a:tc>
                  <a:txBody>
                    <a:bodyPr/>
                    <a:lstStyle/>
                    <a:p>
                      <a:r>
                        <a:rPr lang="en-US" sz="3200" b="1"/>
                        <a:t>3.Spatial</a:t>
                      </a:r>
                    </a:p>
                  </a:txBody>
                  <a:tcPr/>
                </a:tc>
                <a:tc>
                  <a:txBody>
                    <a:bodyPr/>
                    <a:lstStyle/>
                    <a:p>
                      <a:r>
                        <a:rPr lang="en-US" sz="2800"/>
                        <a:t>sculptor, architect</a:t>
                      </a:r>
                    </a:p>
                  </a:txBody>
                  <a:tcPr/>
                </a:tc>
                <a:extLst>
                  <a:ext uri="{0D108BD9-81ED-4DB2-BD59-A6C34878D82A}">
                    <a16:rowId xmlns="" xmlns:a16="http://schemas.microsoft.com/office/drawing/2014/main" val="3424436971"/>
                  </a:ext>
                </a:extLst>
              </a:tr>
              <a:tr h="857250">
                <a:tc>
                  <a:txBody>
                    <a:bodyPr/>
                    <a:lstStyle/>
                    <a:p>
                      <a:r>
                        <a:rPr lang="en-US" sz="3200" b="1"/>
                        <a:t>4.Musical</a:t>
                      </a:r>
                    </a:p>
                  </a:txBody>
                  <a:tcPr/>
                </a:tc>
                <a:tc>
                  <a:txBody>
                    <a:bodyPr/>
                    <a:lstStyle/>
                    <a:p>
                      <a:r>
                        <a:rPr lang="en-US" sz="2800"/>
                        <a:t>cellist, conductor</a:t>
                      </a:r>
                    </a:p>
                  </a:txBody>
                  <a:tcPr/>
                </a:tc>
                <a:extLst>
                  <a:ext uri="{0D108BD9-81ED-4DB2-BD59-A6C34878D82A}">
                    <a16:rowId xmlns="" xmlns:a16="http://schemas.microsoft.com/office/drawing/2014/main" val="496553592"/>
                  </a:ext>
                </a:extLst>
              </a:tr>
              <a:tr h="857250">
                <a:tc>
                  <a:txBody>
                    <a:bodyPr/>
                    <a:lstStyle/>
                    <a:p>
                      <a:r>
                        <a:rPr lang="en-US" sz="3200" b="1"/>
                        <a:t>5.Bodily-kinesthetic</a:t>
                      </a:r>
                    </a:p>
                  </a:txBody>
                  <a:tcPr/>
                </a:tc>
                <a:tc>
                  <a:txBody>
                    <a:bodyPr/>
                    <a:lstStyle/>
                    <a:p>
                      <a:r>
                        <a:rPr lang="en-US" sz="2800"/>
                        <a:t>dancer, athlete</a:t>
                      </a:r>
                    </a:p>
                  </a:txBody>
                  <a:tcPr/>
                </a:tc>
                <a:extLst>
                  <a:ext uri="{0D108BD9-81ED-4DB2-BD59-A6C34878D82A}">
                    <a16:rowId xmlns="" xmlns:a16="http://schemas.microsoft.com/office/drawing/2014/main" val="3619393651"/>
                  </a:ext>
                </a:extLst>
              </a:tr>
              <a:tr h="857250">
                <a:tc>
                  <a:txBody>
                    <a:bodyPr/>
                    <a:lstStyle/>
                    <a:p>
                      <a:r>
                        <a:rPr lang="en-US" sz="3200" b="1"/>
                        <a:t>6.Interpersonal</a:t>
                      </a:r>
                    </a:p>
                  </a:txBody>
                  <a:tcPr/>
                </a:tc>
                <a:tc>
                  <a:txBody>
                    <a:bodyPr/>
                    <a:lstStyle/>
                    <a:p>
                      <a:r>
                        <a:rPr lang="en-US" sz="2800"/>
                        <a:t>teacher</a:t>
                      </a:r>
                    </a:p>
                  </a:txBody>
                  <a:tcPr/>
                </a:tc>
                <a:extLst>
                  <a:ext uri="{0D108BD9-81ED-4DB2-BD59-A6C34878D82A}">
                    <a16:rowId xmlns="" xmlns:a16="http://schemas.microsoft.com/office/drawing/2014/main" val="3492879155"/>
                  </a:ext>
                </a:extLst>
              </a:tr>
              <a:tr h="857250">
                <a:tc>
                  <a:txBody>
                    <a:bodyPr/>
                    <a:lstStyle/>
                    <a:p>
                      <a:r>
                        <a:rPr lang="en-US" sz="3200" b="1"/>
                        <a:t>7.Intrapersonal</a:t>
                      </a:r>
                    </a:p>
                  </a:txBody>
                  <a:tcPr/>
                </a:tc>
                <a:tc>
                  <a:txBody>
                    <a:bodyPr/>
                    <a:lstStyle/>
                    <a:p>
                      <a:r>
                        <a:rPr lang="en-US" sz="2400"/>
                        <a:t>well-developed sense of self</a:t>
                      </a:r>
                    </a:p>
                  </a:txBody>
                  <a:tcPr/>
                </a:tc>
                <a:extLst>
                  <a:ext uri="{0D108BD9-81ED-4DB2-BD59-A6C34878D82A}">
                    <a16:rowId xmlns="" xmlns:a16="http://schemas.microsoft.com/office/drawing/2014/main" val="1042534975"/>
                  </a:ext>
                </a:extLst>
              </a:tr>
            </a:tbl>
          </a:graphicData>
        </a:graphic>
      </p:graphicFrame>
    </p:spTree>
    <p:extLst>
      <p:ext uri="{BB962C8B-B14F-4D97-AF65-F5344CB8AC3E}">
        <p14:creationId xmlns="" xmlns:p14="http://schemas.microsoft.com/office/powerpoint/2010/main" val="17376359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830183" y="336884"/>
            <a:ext cx="9911611" cy="2531444"/>
          </a:xfrm>
          <a:prstGeom prst="roundRect">
            <a:avLst/>
          </a:prstGeom>
          <a:solidFill>
            <a:srgbClr val="99FF99"/>
          </a:solidFill>
          <a:ln/>
          <a:effectLst>
            <a:glow rad="139700">
              <a:schemeClr val="accent5">
                <a:satMod val="175000"/>
                <a:alpha val="40000"/>
              </a:schemeClr>
            </a:glow>
            <a:outerShdw blurRad="50800" dist="381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3200" dirty="0">
                <a:ln>
                  <a:solidFill>
                    <a:schemeClr val="accent5">
                      <a:lumMod val="50000"/>
                    </a:schemeClr>
                  </a:solidFill>
                </a:ln>
                <a:solidFill>
                  <a:srgbClr val="FFFF66"/>
                </a:solidFill>
                <a:latin typeface="Adobe Garamond Pro Bold" panose="02020702060506020403" pitchFamily="18" charset="0"/>
                <a:ea typeface="Adobe Gothic Std B" panose="020B0800000000000000" pitchFamily="34" charset="-128"/>
                <a:cs typeface="Adobe Devanagari" panose="02040503050201020203" pitchFamily="18" charset="0"/>
              </a:rPr>
              <a:t>In a later work, </a:t>
            </a:r>
            <a:r>
              <a:rPr lang="en-US" sz="3200" dirty="0" smtClean="0">
                <a:ln>
                  <a:solidFill>
                    <a:schemeClr val="accent5">
                      <a:lumMod val="50000"/>
                    </a:schemeClr>
                  </a:solidFill>
                </a:ln>
                <a:solidFill>
                  <a:srgbClr val="FFFF66"/>
                </a:solidFill>
                <a:latin typeface="Adobe Garamond Pro Bold" panose="02020702060506020403" pitchFamily="18" charset="0"/>
                <a:ea typeface="Adobe Gothic Std B" panose="020B0800000000000000" pitchFamily="34" charset="-128"/>
                <a:cs typeface="Adobe Devanagari" panose="02040503050201020203" pitchFamily="18" charset="0"/>
              </a:rPr>
              <a:t>Gardner </a:t>
            </a:r>
            <a:r>
              <a:rPr lang="en-US" sz="3200" dirty="0">
                <a:ln>
                  <a:solidFill>
                    <a:schemeClr val="accent5">
                      <a:lumMod val="50000"/>
                    </a:schemeClr>
                  </a:solidFill>
                </a:ln>
                <a:solidFill>
                  <a:srgbClr val="FFFF66"/>
                </a:solidFill>
                <a:latin typeface="Adobe Garamond Pro Bold" panose="02020702060506020403" pitchFamily="18" charset="0"/>
                <a:ea typeface="Adobe Gothic Std B" panose="020B0800000000000000" pitchFamily="34" charset="-128"/>
                <a:cs typeface="Adobe Devanagari" panose="02040503050201020203" pitchFamily="18" charset="0"/>
              </a:rPr>
              <a:t>suggests two </a:t>
            </a:r>
            <a:r>
              <a:rPr lang="en-US" sz="3200" dirty="0" smtClean="0">
                <a:ln>
                  <a:solidFill>
                    <a:schemeClr val="accent5">
                      <a:lumMod val="50000"/>
                    </a:schemeClr>
                  </a:solidFill>
                </a:ln>
                <a:solidFill>
                  <a:srgbClr val="FFFF66"/>
                </a:solidFill>
                <a:latin typeface="Adobe Garamond Pro Bold" panose="02020702060506020403" pitchFamily="18" charset="0"/>
                <a:ea typeface="Adobe Gothic Std B" panose="020B0800000000000000" pitchFamily="34" charset="-128"/>
                <a:cs typeface="Adobe Devanagari" panose="02040503050201020203" pitchFamily="18" charset="0"/>
              </a:rPr>
              <a:t>additional forms</a:t>
            </a:r>
            <a:r>
              <a:rPr lang="en-US" sz="3200" dirty="0">
                <a:ln>
                  <a:solidFill>
                    <a:schemeClr val="accent5">
                      <a:lumMod val="50000"/>
                    </a:schemeClr>
                  </a:solidFill>
                </a:ln>
                <a:solidFill>
                  <a:srgbClr val="FFFF66"/>
                </a:solidFill>
                <a:latin typeface="Adobe Garamond Pro Bold" panose="02020702060506020403" pitchFamily="18" charset="0"/>
                <a:ea typeface="Adobe Gothic Std B" panose="020B0800000000000000" pitchFamily="34" charset="-128"/>
                <a:cs typeface="Adobe Devanagari" panose="02040503050201020203" pitchFamily="18" charset="0"/>
              </a:rPr>
              <a:t>: </a:t>
            </a:r>
            <a:r>
              <a:rPr lang="en-US" sz="3200" u="sng" dirty="0">
                <a:ln>
                  <a:solidFill>
                    <a:schemeClr val="accent5">
                      <a:lumMod val="50000"/>
                    </a:schemeClr>
                  </a:solidFill>
                </a:ln>
                <a:solidFill>
                  <a:srgbClr val="CC00FF"/>
                </a:solidFill>
                <a:latin typeface="Adobe Garamond Pro Bold" panose="02020702060506020403" pitchFamily="18" charset="0"/>
                <a:ea typeface="Adobe Gothic Std B" panose="020B0800000000000000" pitchFamily="34" charset="-128"/>
                <a:cs typeface="Adobe Devanagari" panose="02040503050201020203" pitchFamily="18" charset="0"/>
              </a:rPr>
              <a:t>naturalist intelligence</a:t>
            </a:r>
            <a:r>
              <a:rPr lang="en-US" sz="3200" dirty="0">
                <a:ln>
                  <a:solidFill>
                    <a:schemeClr val="accent5">
                      <a:lumMod val="50000"/>
                    </a:schemeClr>
                  </a:solidFill>
                </a:ln>
                <a:solidFill>
                  <a:srgbClr val="FFFF66"/>
                </a:solidFill>
                <a:latin typeface="Adobe Garamond Pro Bold" panose="02020702060506020403" pitchFamily="18" charset="0"/>
                <a:ea typeface="Adobe Gothic Std B" panose="020B0800000000000000" pitchFamily="34" charset="-128"/>
                <a:cs typeface="Adobe Devanagari" panose="02040503050201020203" pitchFamily="18" charset="0"/>
              </a:rPr>
              <a:t>, which is the ability to recognize and </a:t>
            </a:r>
            <a:r>
              <a:rPr lang="en-US" sz="3200" dirty="0" smtClean="0">
                <a:ln>
                  <a:solidFill>
                    <a:schemeClr val="accent5">
                      <a:lumMod val="50000"/>
                    </a:schemeClr>
                  </a:solidFill>
                </a:ln>
                <a:solidFill>
                  <a:srgbClr val="FFFF66"/>
                </a:solidFill>
                <a:latin typeface="Adobe Garamond Pro Bold" panose="02020702060506020403" pitchFamily="18" charset="0"/>
                <a:ea typeface="Adobe Gothic Std B" panose="020B0800000000000000" pitchFamily="34" charset="-128"/>
                <a:cs typeface="Adobe Devanagari" panose="02040503050201020203" pitchFamily="18" charset="0"/>
              </a:rPr>
              <a:t>categorize objects </a:t>
            </a:r>
            <a:r>
              <a:rPr lang="en-US" sz="3200" dirty="0">
                <a:ln>
                  <a:solidFill>
                    <a:schemeClr val="accent5">
                      <a:lumMod val="50000"/>
                    </a:schemeClr>
                  </a:solidFill>
                </a:ln>
                <a:solidFill>
                  <a:srgbClr val="FFFF66"/>
                </a:solidFill>
                <a:latin typeface="Adobe Garamond Pro Bold" panose="02020702060506020403" pitchFamily="18" charset="0"/>
                <a:ea typeface="Adobe Gothic Std B" panose="020B0800000000000000" pitchFamily="34" charset="-128"/>
                <a:cs typeface="Adobe Devanagari" panose="02040503050201020203" pitchFamily="18" charset="0"/>
              </a:rPr>
              <a:t>in nature; and </a:t>
            </a:r>
            <a:r>
              <a:rPr lang="en-US" sz="3200" u="sng" dirty="0">
                <a:ln>
                  <a:solidFill>
                    <a:schemeClr val="accent5">
                      <a:lumMod val="50000"/>
                    </a:schemeClr>
                  </a:solidFill>
                </a:ln>
                <a:solidFill>
                  <a:srgbClr val="CC00FF"/>
                </a:solidFill>
                <a:latin typeface="Adobe Garamond Pro Bold" panose="02020702060506020403" pitchFamily="18" charset="0"/>
                <a:ea typeface="Adobe Gothic Std B" panose="020B0800000000000000" pitchFamily="34" charset="-128"/>
                <a:cs typeface="Adobe Devanagari" panose="02040503050201020203" pitchFamily="18" charset="0"/>
              </a:rPr>
              <a:t>existential intelligence</a:t>
            </a:r>
            <a:r>
              <a:rPr lang="en-US" sz="3200" dirty="0">
                <a:ln>
                  <a:solidFill>
                    <a:schemeClr val="accent5">
                      <a:lumMod val="50000"/>
                    </a:schemeClr>
                  </a:solidFill>
                </a:ln>
                <a:solidFill>
                  <a:srgbClr val="FFFF66"/>
                </a:solidFill>
                <a:latin typeface="Adobe Garamond Pro Bold" panose="02020702060506020403" pitchFamily="18" charset="0"/>
                <a:ea typeface="Adobe Gothic Std B" panose="020B0800000000000000" pitchFamily="34" charset="-128"/>
                <a:cs typeface="Adobe Devanagari" panose="02040503050201020203" pitchFamily="18" charset="0"/>
              </a:rPr>
              <a:t>, which is a capacity </a:t>
            </a:r>
            <a:r>
              <a:rPr lang="en-US" sz="3200" dirty="0" smtClean="0">
                <a:ln>
                  <a:solidFill>
                    <a:schemeClr val="accent5">
                      <a:lumMod val="50000"/>
                    </a:schemeClr>
                  </a:solidFill>
                </a:ln>
                <a:solidFill>
                  <a:srgbClr val="FFFF66"/>
                </a:solidFill>
                <a:latin typeface="Adobe Garamond Pro Bold" panose="02020702060506020403" pitchFamily="18" charset="0"/>
                <a:ea typeface="Adobe Gothic Std B" panose="020B0800000000000000" pitchFamily="34" charset="-128"/>
                <a:cs typeface="Adobe Devanagari" panose="02040503050201020203" pitchFamily="18" charset="0"/>
              </a:rPr>
              <a:t>to grapple </a:t>
            </a:r>
            <a:r>
              <a:rPr lang="en-US" sz="3200" dirty="0">
                <a:ln>
                  <a:solidFill>
                    <a:schemeClr val="accent5">
                      <a:lumMod val="50000"/>
                    </a:schemeClr>
                  </a:solidFill>
                </a:ln>
                <a:solidFill>
                  <a:srgbClr val="FFFF66"/>
                </a:solidFill>
                <a:latin typeface="Adobe Garamond Pro Bold" panose="02020702060506020403" pitchFamily="18" charset="0"/>
                <a:ea typeface="Adobe Gothic Std B" panose="020B0800000000000000" pitchFamily="34" charset="-128"/>
                <a:cs typeface="Adobe Devanagari" panose="02040503050201020203" pitchFamily="18" charset="0"/>
              </a:rPr>
              <a:t>with the profound questions of human existence.</a:t>
            </a:r>
          </a:p>
        </p:txBody>
      </p:sp>
      <p:sp>
        <p:nvSpPr>
          <p:cNvPr id="13" name="Double Wave 12"/>
          <p:cNvSpPr/>
          <p:nvPr/>
        </p:nvSpPr>
        <p:spPr>
          <a:xfrm>
            <a:off x="830182" y="3304514"/>
            <a:ext cx="9911611" cy="2250831"/>
          </a:xfrm>
          <a:prstGeom prst="doubleWave">
            <a:avLst>
              <a:gd name="adj1" fmla="val 6250"/>
              <a:gd name="adj2" fmla="val -144"/>
            </a:avLst>
          </a:prstGeom>
          <a:solidFill>
            <a:srgbClr val="FFCC99"/>
          </a:solidFill>
          <a:ln w="28575">
            <a:solidFill>
              <a:srgbClr val="FF9999"/>
            </a:solidFill>
            <a:prstDash val="solid"/>
          </a:ln>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r>
              <a:rPr lang="en-US" sz="2800" b="1" dirty="0">
                <a:ln w="3175">
                  <a:solidFill>
                    <a:schemeClr val="tx2">
                      <a:lumMod val="50000"/>
                    </a:schemeClr>
                  </a:solidFill>
                </a:ln>
                <a:solidFill>
                  <a:srgbClr val="003366"/>
                </a:solidFill>
                <a:effectLst>
                  <a:glow rad="101600">
                    <a:schemeClr val="accent1">
                      <a:satMod val="175000"/>
                      <a:alpha val="40000"/>
                    </a:schemeClr>
                  </a:glow>
                </a:effectLst>
                <a:latin typeface="Andalus" panose="02020603050405020304" pitchFamily="18" charset="-78"/>
                <a:ea typeface="Adobe Heiti Std R" panose="020B0400000000000000" pitchFamily="34" charset="-128"/>
                <a:cs typeface="Andalus" panose="02020603050405020304" pitchFamily="18" charset="-78"/>
              </a:rPr>
              <a:t>The idea that there are other </a:t>
            </a:r>
            <a:r>
              <a:rPr lang="en-US" sz="2800" b="1" dirty="0" smtClean="0">
                <a:ln w="3175">
                  <a:solidFill>
                    <a:schemeClr val="tx2">
                      <a:lumMod val="50000"/>
                    </a:schemeClr>
                  </a:solidFill>
                </a:ln>
                <a:solidFill>
                  <a:srgbClr val="003366"/>
                </a:solidFill>
                <a:effectLst>
                  <a:glow rad="101600">
                    <a:schemeClr val="accent1">
                      <a:satMod val="175000"/>
                      <a:alpha val="40000"/>
                    </a:schemeClr>
                  </a:glow>
                </a:effectLst>
                <a:latin typeface="Andalus" panose="02020603050405020304" pitchFamily="18" charset="-78"/>
                <a:ea typeface="Adobe Heiti Std R" panose="020B0400000000000000" pitchFamily="34" charset="-128"/>
                <a:cs typeface="Andalus" panose="02020603050405020304" pitchFamily="18" charset="-78"/>
              </a:rPr>
              <a:t>intelligences </a:t>
            </a:r>
            <a:r>
              <a:rPr lang="en-US" sz="2800" b="1" dirty="0" smtClean="0">
                <a:ln w="3175">
                  <a:solidFill>
                    <a:srgbClr val="FF0000"/>
                  </a:solidFill>
                </a:ln>
                <a:solidFill>
                  <a:srgbClr val="FF0000"/>
                </a:solidFill>
                <a:effectLst>
                  <a:glow rad="101600">
                    <a:schemeClr val="accent1">
                      <a:satMod val="175000"/>
                      <a:alpha val="40000"/>
                    </a:schemeClr>
                  </a:glow>
                </a:effectLst>
                <a:latin typeface="Andalus" panose="02020603050405020304" pitchFamily="18" charset="-78"/>
                <a:ea typeface="Adobe Heiti Std R" panose="020B0400000000000000" pitchFamily="34" charset="-128"/>
                <a:cs typeface="Andalus" panose="02020603050405020304" pitchFamily="18" charset="-78"/>
              </a:rPr>
              <a:t>worthy </a:t>
            </a:r>
            <a:r>
              <a:rPr lang="en-US" sz="2800" b="1" dirty="0">
                <a:ln w="3175">
                  <a:solidFill>
                    <a:srgbClr val="FF0000"/>
                  </a:solidFill>
                </a:ln>
                <a:solidFill>
                  <a:srgbClr val="FF0000"/>
                </a:solidFill>
                <a:effectLst>
                  <a:glow rad="101600">
                    <a:schemeClr val="accent1">
                      <a:satMod val="175000"/>
                      <a:alpha val="40000"/>
                    </a:schemeClr>
                  </a:glow>
                </a:effectLst>
                <a:latin typeface="Andalus" panose="02020603050405020304" pitchFamily="18" charset="-78"/>
                <a:ea typeface="Adobe Heiti Std R" panose="020B0400000000000000" pitchFamily="34" charset="-128"/>
                <a:cs typeface="Andalus" panose="02020603050405020304" pitchFamily="18" charset="-78"/>
              </a:rPr>
              <a:t>of cultivation </a:t>
            </a:r>
            <a:r>
              <a:rPr lang="en-US" sz="2800" b="1" dirty="0">
                <a:ln w="3175">
                  <a:solidFill>
                    <a:schemeClr val="tx2">
                      <a:lumMod val="50000"/>
                    </a:schemeClr>
                  </a:solidFill>
                </a:ln>
                <a:solidFill>
                  <a:srgbClr val="003366"/>
                </a:solidFill>
                <a:effectLst>
                  <a:glow rad="101600">
                    <a:schemeClr val="accent1">
                      <a:satMod val="175000"/>
                      <a:alpha val="40000"/>
                    </a:schemeClr>
                  </a:glow>
                </a:effectLst>
                <a:latin typeface="Andalus" panose="02020603050405020304" pitchFamily="18" charset="-78"/>
                <a:ea typeface="Adobe Heiti Std R" panose="020B0400000000000000" pitchFamily="34" charset="-128"/>
                <a:cs typeface="Andalus" panose="02020603050405020304" pitchFamily="18" charset="-78"/>
              </a:rPr>
              <a:t>in the setting of the school offers the teacher a </a:t>
            </a:r>
            <a:r>
              <a:rPr lang="en-US" sz="2800" b="1" dirty="0" smtClean="0">
                <a:ln w="3175">
                  <a:solidFill>
                    <a:schemeClr val="tx2">
                      <a:lumMod val="50000"/>
                    </a:schemeClr>
                  </a:solidFill>
                </a:ln>
                <a:solidFill>
                  <a:srgbClr val="003366"/>
                </a:solidFill>
                <a:effectLst>
                  <a:glow rad="101600">
                    <a:schemeClr val="accent1">
                      <a:satMod val="175000"/>
                      <a:alpha val="40000"/>
                    </a:schemeClr>
                  </a:glow>
                </a:effectLst>
                <a:latin typeface="Andalus" panose="02020603050405020304" pitchFamily="18" charset="-78"/>
                <a:ea typeface="Adobe Heiti Std R" panose="020B0400000000000000" pitchFamily="34" charset="-128"/>
                <a:cs typeface="Andalus" panose="02020603050405020304" pitchFamily="18" charset="-78"/>
              </a:rPr>
              <a:t>strong rationale </a:t>
            </a:r>
            <a:r>
              <a:rPr lang="en-US" sz="2800" b="1" dirty="0">
                <a:ln w="3175">
                  <a:solidFill>
                    <a:schemeClr val="tx2">
                      <a:lumMod val="50000"/>
                    </a:schemeClr>
                  </a:solidFill>
                </a:ln>
                <a:solidFill>
                  <a:srgbClr val="003366"/>
                </a:solidFill>
                <a:effectLst>
                  <a:glow rad="101600">
                    <a:schemeClr val="accent1">
                      <a:satMod val="175000"/>
                      <a:alpha val="40000"/>
                    </a:schemeClr>
                  </a:glow>
                </a:effectLst>
                <a:latin typeface="Andalus" panose="02020603050405020304" pitchFamily="18" charset="-78"/>
                <a:ea typeface="Adobe Heiti Std R" panose="020B0400000000000000" pitchFamily="34" charset="-128"/>
                <a:cs typeface="Andalus" panose="02020603050405020304" pitchFamily="18" charset="-78"/>
              </a:rPr>
              <a:t>for supporting a broad range of </a:t>
            </a:r>
            <a:r>
              <a:rPr lang="en-US" sz="2800" b="1" dirty="0">
                <a:ln w="3175">
                  <a:solidFill>
                    <a:srgbClr val="FF0000"/>
                  </a:solidFill>
                </a:ln>
                <a:solidFill>
                  <a:srgbClr val="FF0000"/>
                </a:solidFill>
                <a:effectLst>
                  <a:glow rad="101600">
                    <a:schemeClr val="accent1">
                      <a:satMod val="175000"/>
                      <a:alpha val="40000"/>
                    </a:schemeClr>
                  </a:glow>
                </a:effectLst>
                <a:latin typeface="Andalus" panose="02020603050405020304" pitchFamily="18" charset="-78"/>
                <a:ea typeface="Adobe Heiti Std R" panose="020B0400000000000000" pitchFamily="34" charset="-128"/>
                <a:cs typeface="Andalus" panose="02020603050405020304" pitchFamily="18" charset="-78"/>
              </a:rPr>
              <a:t>choices </a:t>
            </a:r>
            <a:r>
              <a:rPr lang="en-US" sz="2800" b="1" dirty="0">
                <a:ln w="3175">
                  <a:solidFill>
                    <a:schemeClr val="tx2">
                      <a:lumMod val="50000"/>
                    </a:schemeClr>
                  </a:solidFill>
                </a:ln>
                <a:solidFill>
                  <a:srgbClr val="003366"/>
                </a:solidFill>
                <a:effectLst>
                  <a:glow rad="101600">
                    <a:schemeClr val="accent1">
                      <a:satMod val="175000"/>
                      <a:alpha val="40000"/>
                    </a:schemeClr>
                  </a:glow>
                </a:effectLst>
                <a:latin typeface="Andalus" panose="02020603050405020304" pitchFamily="18" charset="-78"/>
                <a:ea typeface="Adobe Heiti Std R" panose="020B0400000000000000" pitchFamily="34" charset="-128"/>
                <a:cs typeface="Andalus" panose="02020603050405020304" pitchFamily="18" charset="-78"/>
              </a:rPr>
              <a:t>as students pursue </a:t>
            </a:r>
            <a:r>
              <a:rPr lang="en-US" sz="2800" b="1" dirty="0" smtClean="0">
                <a:ln w="3175">
                  <a:solidFill>
                    <a:schemeClr val="tx2">
                      <a:lumMod val="50000"/>
                    </a:schemeClr>
                  </a:solidFill>
                </a:ln>
                <a:solidFill>
                  <a:srgbClr val="003366"/>
                </a:solidFill>
                <a:effectLst>
                  <a:glow rad="101600">
                    <a:schemeClr val="accent1">
                      <a:satMod val="175000"/>
                      <a:alpha val="40000"/>
                    </a:schemeClr>
                  </a:glow>
                </a:effectLst>
                <a:latin typeface="Andalus" panose="02020603050405020304" pitchFamily="18" charset="-78"/>
                <a:ea typeface="Adobe Heiti Std R" panose="020B0400000000000000" pitchFamily="34" charset="-128"/>
                <a:cs typeface="Andalus" panose="02020603050405020304" pitchFamily="18" charset="-78"/>
              </a:rPr>
              <a:t>their </a:t>
            </a:r>
            <a:r>
              <a:rPr lang="en-US" sz="2800" b="1" dirty="0">
                <a:ln w="3175">
                  <a:solidFill>
                    <a:srgbClr val="FF0000"/>
                  </a:solidFill>
                </a:ln>
                <a:solidFill>
                  <a:srgbClr val="FF0000"/>
                </a:solidFill>
                <a:effectLst>
                  <a:glow rad="101600">
                    <a:schemeClr val="accent1">
                      <a:satMod val="175000"/>
                      <a:alpha val="40000"/>
                    </a:schemeClr>
                  </a:glow>
                </a:effectLst>
                <a:latin typeface="Andalus" panose="02020603050405020304" pitchFamily="18" charset="-78"/>
                <a:ea typeface="Adobe Heiti Std R" panose="020B0400000000000000" pitchFamily="34" charset="-128"/>
                <a:cs typeface="Andalus" panose="02020603050405020304" pitchFamily="18" charset="-78"/>
              </a:rPr>
              <a:t>interests and talents</a:t>
            </a:r>
            <a:r>
              <a:rPr lang="en-US" sz="2800" b="1" dirty="0">
                <a:ln w="3175">
                  <a:solidFill>
                    <a:schemeClr val="tx2">
                      <a:lumMod val="50000"/>
                    </a:schemeClr>
                  </a:solidFill>
                </a:ln>
                <a:solidFill>
                  <a:srgbClr val="003366"/>
                </a:solidFill>
                <a:effectLst>
                  <a:glow rad="101600">
                    <a:schemeClr val="accent1">
                      <a:satMod val="175000"/>
                      <a:alpha val="40000"/>
                    </a:schemeClr>
                  </a:glow>
                </a:effectLst>
                <a:latin typeface="Andalus" panose="02020603050405020304" pitchFamily="18" charset="-78"/>
                <a:ea typeface="Adobe Heiti Std R" panose="020B0400000000000000" pitchFamily="34" charset="-128"/>
                <a:cs typeface="Andalus" panose="02020603050405020304" pitchFamily="18" charset="-78"/>
              </a:rPr>
              <a:t>.</a:t>
            </a:r>
          </a:p>
        </p:txBody>
      </p:sp>
    </p:spTree>
    <p:extLst>
      <p:ext uri="{BB962C8B-B14F-4D97-AF65-F5344CB8AC3E}">
        <p14:creationId xmlns="" xmlns:p14="http://schemas.microsoft.com/office/powerpoint/2010/main" val="97997333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Scale>
                                      <p:cBhvr>
                                        <p:cTn id="12"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3"/>
                                        </p:tgtEl>
                                        <p:attrNameLst>
                                          <p:attrName>ppt_x</p:attrName>
                                          <p:attrName>ppt_y</p:attrName>
                                        </p:attrNameLst>
                                      </p:cBhvr>
                                    </p:animMotion>
                                    <p:animEffect transition="in" filter="fade">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7">
            <a:extLst>
              <a:ext uri="{FF2B5EF4-FFF2-40B4-BE49-F238E27FC236}">
                <a16:creationId xmlns="" xmlns:a16="http://schemas.microsoft.com/office/drawing/2014/main" id="{1C397E6A-7B2D-7443-A2BB-2AAD9FDF23A7}"/>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rot="5400000">
            <a:off x="2667000" y="-2667000"/>
            <a:ext cx="6857999" cy="12192000"/>
          </a:xfrm>
          <a:prstGeom prst="rect">
            <a:avLst/>
          </a:prstGeom>
        </p:spPr>
      </p:pic>
      <p:sp>
        <p:nvSpPr>
          <p:cNvPr id="3" name="Content Placeholder 2">
            <a:extLst>
              <a:ext uri="{FF2B5EF4-FFF2-40B4-BE49-F238E27FC236}">
                <a16:creationId xmlns="" xmlns:a16="http://schemas.microsoft.com/office/drawing/2014/main" id="{A045A834-0AE2-7E49-88A5-5986D7FF743E}"/>
              </a:ext>
            </a:extLst>
          </p:cNvPr>
          <p:cNvSpPr>
            <a:spLocks noGrp="1"/>
          </p:cNvSpPr>
          <p:nvPr>
            <p:ph idx="4294967295"/>
          </p:nvPr>
        </p:nvSpPr>
        <p:spPr>
          <a:xfrm>
            <a:off x="0" y="0"/>
            <a:ext cx="1905000" cy="4371975"/>
          </a:xfrm>
        </p:spPr>
        <p:txBody>
          <a:bodyPr>
            <a:normAutofit/>
          </a:bodyPr>
          <a:lstStyle/>
          <a:p>
            <a:pPr marL="0" indent="0">
              <a:buNone/>
            </a:pPr>
            <a:r>
              <a:rPr lang="en-US" sz="3600" b="1" i="1" dirty="0"/>
              <a:t>In </a:t>
            </a:r>
          </a:p>
          <a:p>
            <a:pPr marL="0" indent="0">
              <a:buNone/>
            </a:pPr>
            <a:r>
              <a:rPr lang="en-US" sz="3600" b="1" i="1" dirty="0"/>
              <a:t>later work, Gardner suggests two additional forms:</a:t>
            </a:r>
          </a:p>
        </p:txBody>
      </p:sp>
      <p:graphicFrame>
        <p:nvGraphicFramePr>
          <p:cNvPr id="10" name="Table 10">
            <a:extLst>
              <a:ext uri="{FF2B5EF4-FFF2-40B4-BE49-F238E27FC236}">
                <a16:creationId xmlns="" xmlns:a16="http://schemas.microsoft.com/office/drawing/2014/main" id="{C6E450DD-30F6-374F-BB94-FF15E7DB8903}"/>
              </a:ext>
            </a:extLst>
          </p:cNvPr>
          <p:cNvGraphicFramePr>
            <a:graphicFrameLocks noGrp="1"/>
          </p:cNvGraphicFramePr>
          <p:nvPr>
            <p:extLst>
              <p:ext uri="{D42A27DB-BD31-4B8C-83A1-F6EECF244321}">
                <p14:modId xmlns="" xmlns:p14="http://schemas.microsoft.com/office/powerpoint/2010/main" val="4089339772"/>
              </p:ext>
            </p:extLst>
          </p:nvPr>
        </p:nvGraphicFramePr>
        <p:xfrm>
          <a:off x="2893087" y="1542157"/>
          <a:ext cx="6405826" cy="3773686"/>
        </p:xfrm>
        <a:graphic>
          <a:graphicData uri="http://schemas.openxmlformats.org/drawingml/2006/table">
            <a:tbl>
              <a:tblPr firstRow="1" bandRow="1">
                <a:tableStyleId>{8A107856-5554-42FB-B03E-39F5DBC370BA}</a:tableStyleId>
              </a:tblPr>
              <a:tblGrid>
                <a:gridCol w="3202913">
                  <a:extLst>
                    <a:ext uri="{9D8B030D-6E8A-4147-A177-3AD203B41FA5}">
                      <a16:colId xmlns="" xmlns:a16="http://schemas.microsoft.com/office/drawing/2014/main" val="1871207822"/>
                    </a:ext>
                  </a:extLst>
                </a:gridCol>
                <a:gridCol w="3202913">
                  <a:extLst>
                    <a:ext uri="{9D8B030D-6E8A-4147-A177-3AD203B41FA5}">
                      <a16:colId xmlns="" xmlns:a16="http://schemas.microsoft.com/office/drawing/2014/main" val="4134084990"/>
                    </a:ext>
                  </a:extLst>
                </a:gridCol>
              </a:tblGrid>
              <a:tr h="1886843">
                <a:tc>
                  <a:txBody>
                    <a:bodyPr/>
                    <a:lstStyle/>
                    <a:p>
                      <a:r>
                        <a:rPr lang="en-US" sz="3200"/>
                        <a:t>1.Naturalist intelligence</a:t>
                      </a:r>
                    </a:p>
                  </a:txBody>
                  <a:tcPr/>
                </a:tc>
                <a:tc>
                  <a:txBody>
                    <a:bodyPr/>
                    <a:lstStyle/>
                    <a:p>
                      <a:pPr algn="just"/>
                      <a:r>
                        <a:rPr lang="en-US" sz="2800" b="0"/>
                        <a:t>The ability to recognize &amp; categorize objects in nature</a:t>
                      </a:r>
                    </a:p>
                  </a:txBody>
                  <a:tcPr/>
                </a:tc>
                <a:extLst>
                  <a:ext uri="{0D108BD9-81ED-4DB2-BD59-A6C34878D82A}">
                    <a16:rowId xmlns="" xmlns:a16="http://schemas.microsoft.com/office/drawing/2014/main" val="3007856592"/>
                  </a:ext>
                </a:extLst>
              </a:tr>
              <a:tr h="1886843">
                <a:tc>
                  <a:txBody>
                    <a:bodyPr/>
                    <a:lstStyle/>
                    <a:p>
                      <a:r>
                        <a:rPr lang="en-US" sz="3200" b="1"/>
                        <a:t>2.Existential intelligence</a:t>
                      </a:r>
                    </a:p>
                  </a:txBody>
                  <a:tcPr/>
                </a:tc>
                <a:tc>
                  <a:txBody>
                    <a:bodyPr/>
                    <a:lstStyle/>
                    <a:p>
                      <a:pPr algn="just"/>
                      <a:r>
                        <a:rPr lang="en-US" sz="2800"/>
                        <a:t>A capacity to grapple with the profound questions of human existence</a:t>
                      </a:r>
                    </a:p>
                  </a:txBody>
                  <a:tcPr/>
                </a:tc>
                <a:extLst>
                  <a:ext uri="{0D108BD9-81ED-4DB2-BD59-A6C34878D82A}">
                    <a16:rowId xmlns="" xmlns:a16="http://schemas.microsoft.com/office/drawing/2014/main" val="3720396282"/>
                  </a:ext>
                </a:extLst>
              </a:tr>
            </a:tbl>
          </a:graphicData>
        </a:graphic>
      </p:graphicFrame>
    </p:spTree>
    <p:extLst>
      <p:ext uri="{BB962C8B-B14F-4D97-AF65-F5344CB8AC3E}">
        <p14:creationId xmlns="" xmlns:p14="http://schemas.microsoft.com/office/powerpoint/2010/main" val="337464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64053780-0C87-BA45-9B53-A72F7C1148F6}"/>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12192000" cy="6857999"/>
          </a:xfrm>
          <a:prstGeom prst="rect">
            <a:avLst/>
          </a:prstGeom>
        </p:spPr>
      </p:pic>
      <p:pic>
        <p:nvPicPr>
          <p:cNvPr id="8" name="Picture 8">
            <a:extLst>
              <a:ext uri="{FF2B5EF4-FFF2-40B4-BE49-F238E27FC236}">
                <a16:creationId xmlns="" xmlns:a16="http://schemas.microsoft.com/office/drawing/2014/main" id="{35D6C564-9868-BF47-8F48-2F5E70CF0CD5}"/>
              </a:ext>
            </a:extLst>
          </p:cNvPr>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3297016" y="-2"/>
            <a:ext cx="5597967" cy="6858000"/>
          </a:xfrm>
          <a:prstGeom prst="rect">
            <a:avLst/>
          </a:prstGeom>
        </p:spPr>
      </p:pic>
    </p:spTree>
    <p:extLst>
      <p:ext uri="{BB962C8B-B14F-4D97-AF65-F5344CB8AC3E}">
        <p14:creationId xmlns="" xmlns:p14="http://schemas.microsoft.com/office/powerpoint/2010/main" val="2673668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8200"/>
            <a:ext cx="10515600" cy="5338763"/>
          </a:xfrm>
        </p:spPr>
        <p:txBody>
          <a:bodyPr>
            <a:normAutofit lnSpcReduction="10000"/>
          </a:bodyPr>
          <a:lstStyle/>
          <a:p>
            <a:pPr marL="0" indent="0" algn="just">
              <a:buNone/>
            </a:pPr>
            <a:r>
              <a:rPr lang="en-US" sz="3500" b="1" i="1" u="sng" dirty="0" smtClean="0">
                <a:solidFill>
                  <a:srgbClr val="C00000"/>
                </a:solidFill>
                <a:latin typeface="Times New Roman" pitchFamily="18" charset="0"/>
                <a:cs typeface="Times New Roman" pitchFamily="18" charset="0"/>
              </a:rPr>
              <a:t>The teacher as facilitator:</a:t>
            </a:r>
          </a:p>
          <a:p>
            <a:pPr marL="0" indent="0" algn="just">
              <a:buNone/>
            </a:pPr>
            <a:endParaRPr lang="en-US" sz="3500" b="1" i="1" u="sng" dirty="0" smtClean="0">
              <a:solidFill>
                <a:srgbClr val="C00000"/>
              </a:solidFill>
              <a:latin typeface="Times New Roman" pitchFamily="18" charset="0"/>
              <a:cs typeface="Times New Roman" pitchFamily="18" charset="0"/>
            </a:endParaRPr>
          </a:p>
          <a:p>
            <a:pPr marL="0" indent="0" algn="just">
              <a:buNone/>
            </a:pPr>
            <a:r>
              <a:rPr lang="en-US" dirty="0" smtClean="0">
                <a:solidFill>
                  <a:srgbClr val="C00000"/>
                </a:solidFill>
                <a:latin typeface="Times New Roman" pitchFamily="18" charset="0"/>
                <a:cs typeface="Times New Roman" pitchFamily="18" charset="0"/>
              </a:rPr>
              <a:t>1) Places a great deal of emphasis on students as persons.</a:t>
            </a:r>
          </a:p>
          <a:p>
            <a:pPr marL="0" indent="0" algn="just">
              <a:buNone/>
            </a:pPr>
            <a:r>
              <a:rPr lang="en-US" dirty="0" smtClean="0">
                <a:solidFill>
                  <a:srgbClr val="C00000"/>
                </a:solidFill>
                <a:latin typeface="Times New Roman" pitchFamily="18" charset="0"/>
                <a:cs typeface="Times New Roman" pitchFamily="18" charset="0"/>
              </a:rPr>
              <a:t>2) Encourages and nurtures the growth of students.</a:t>
            </a:r>
          </a:p>
          <a:p>
            <a:pPr marL="0" indent="0" algn="just">
              <a:buNone/>
            </a:pPr>
            <a:r>
              <a:rPr lang="en-US" dirty="0" smtClean="0">
                <a:solidFill>
                  <a:srgbClr val="C00000"/>
                </a:solidFill>
                <a:latin typeface="Times New Roman" pitchFamily="18" charset="0"/>
                <a:cs typeface="Times New Roman" pitchFamily="18" charset="0"/>
              </a:rPr>
              <a:t>3) Students are his/her primary concern.</a:t>
            </a:r>
          </a:p>
          <a:p>
            <a:pPr marL="0" indent="0" algn="just">
              <a:buNone/>
            </a:pPr>
            <a:r>
              <a:rPr lang="en-US" dirty="0" smtClean="0">
                <a:solidFill>
                  <a:srgbClr val="C00000"/>
                </a:solidFill>
                <a:latin typeface="Times New Roman" pitchFamily="18" charset="0"/>
                <a:cs typeface="Times New Roman" pitchFamily="18" charset="0"/>
              </a:rPr>
              <a:t>4) Doesn’t fully focus on mastery of content.</a:t>
            </a:r>
          </a:p>
          <a:p>
            <a:pPr marL="0" indent="0" algn="just">
              <a:buNone/>
            </a:pPr>
            <a:r>
              <a:rPr lang="en-US" dirty="0" smtClean="0">
                <a:solidFill>
                  <a:srgbClr val="C00000"/>
                </a:solidFill>
                <a:latin typeface="Times New Roman" pitchFamily="18" charset="0"/>
                <a:cs typeface="Times New Roman" pitchFamily="18" charset="0"/>
              </a:rPr>
              <a:t> 5) He/ She believes that students have expanded their knowledge through their life experiences and doesn’t rely on students’ formal curriculums.</a:t>
            </a:r>
          </a:p>
          <a:p>
            <a:pPr marL="0" indent="0" algn="just">
              <a:buNone/>
            </a:pPr>
            <a:r>
              <a:rPr lang="en-US" dirty="0" smtClean="0">
                <a:solidFill>
                  <a:srgbClr val="C00000"/>
                </a:solidFill>
                <a:latin typeface="Times New Roman" pitchFamily="18" charset="0"/>
                <a:cs typeface="Times New Roman" pitchFamily="18" charset="0"/>
              </a:rPr>
              <a:t>6) Facilitates the coming togetherness of the child’s world with the world the school seeks to open to the child. </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228D134D-763B-E644-B6C1-8BC117F27A0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 y="-1"/>
            <a:ext cx="12192000" cy="6857995"/>
          </a:xfrm>
          <a:prstGeom prst="rect">
            <a:avLst/>
          </a:prstGeom>
        </p:spPr>
      </p:pic>
      <p:pic>
        <p:nvPicPr>
          <p:cNvPr id="12" name="Picture 12">
            <a:extLst>
              <a:ext uri="{FF2B5EF4-FFF2-40B4-BE49-F238E27FC236}">
                <a16:creationId xmlns="" xmlns:a16="http://schemas.microsoft.com/office/drawing/2014/main" id="{CA7BDB2E-CB8D-9F49-BE09-D54EE0BBAE43}"/>
              </a:ext>
            </a:extLst>
          </p:cNvPr>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2146100" y="-4"/>
            <a:ext cx="7899795" cy="6857999"/>
          </a:xfrm>
          <a:prstGeom prst="rect">
            <a:avLst/>
          </a:prstGeom>
        </p:spPr>
      </p:pic>
    </p:spTree>
    <p:extLst>
      <p:ext uri="{BB962C8B-B14F-4D97-AF65-F5344CB8AC3E}">
        <p14:creationId xmlns="" xmlns:p14="http://schemas.microsoft.com/office/powerpoint/2010/main" val="41467738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7942AF-4FE6-7747-8669-3E34E6984528}"/>
              </a:ext>
            </a:extLst>
          </p:cNvPr>
          <p:cNvSpPr>
            <a:spLocks noGrp="1"/>
          </p:cNvSpPr>
          <p:nvPr>
            <p:ph type="title"/>
          </p:nvPr>
        </p:nvSpPr>
        <p:spPr/>
        <p:txBody>
          <a:bodyPr/>
          <a:lstStyle/>
          <a:p>
            <a:endParaRPr lang="en-US"/>
          </a:p>
        </p:txBody>
      </p:sp>
      <p:pic>
        <p:nvPicPr>
          <p:cNvPr id="26" name="Picture 26">
            <a:extLst>
              <a:ext uri="{FF2B5EF4-FFF2-40B4-BE49-F238E27FC236}">
                <a16:creationId xmlns="" xmlns:a16="http://schemas.microsoft.com/office/drawing/2014/main" id="{71A83CD4-C466-C94E-A633-7FADE20CC882}"/>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 y="0"/>
            <a:ext cx="12192001" cy="6858000"/>
          </a:xfrm>
          <a:prstGeom prst="rect">
            <a:avLst/>
          </a:prstGeom>
        </p:spPr>
      </p:pic>
      <p:sp>
        <p:nvSpPr>
          <p:cNvPr id="25" name="Content Placeholder 24">
            <a:extLst>
              <a:ext uri="{FF2B5EF4-FFF2-40B4-BE49-F238E27FC236}">
                <a16:creationId xmlns="" xmlns:a16="http://schemas.microsoft.com/office/drawing/2014/main" id="{853F31F0-24B9-4D48-9030-E8F30B5B22D3}"/>
              </a:ext>
            </a:extLst>
          </p:cNvPr>
          <p:cNvSpPr>
            <a:spLocks noGrp="1"/>
          </p:cNvSpPr>
          <p:nvPr>
            <p:ph idx="1"/>
          </p:nvPr>
        </p:nvSpPr>
        <p:spPr>
          <a:xfrm>
            <a:off x="4624503" y="2523982"/>
            <a:ext cx="5763845" cy="3826018"/>
          </a:xfrm>
        </p:spPr>
        <p:txBody>
          <a:bodyPr>
            <a:normAutofit/>
          </a:bodyPr>
          <a:lstStyle/>
          <a:p>
            <a:pPr marL="0" indent="0" algn="just">
              <a:buNone/>
            </a:pPr>
            <a:r>
              <a:rPr lang="en-US" sz="5400" i="1"/>
              <a:t>“</a:t>
            </a:r>
            <a:r>
              <a:rPr lang="en-US" sz="6600" i="1"/>
              <a:t>If</a:t>
            </a:r>
            <a:r>
              <a:rPr lang="en-US" sz="3600" i="1"/>
              <a:t> you go back to the (A) in maker, you will note that Gardner’s theory offers a facinating way to become more aware of one’s students.”</a:t>
            </a:r>
          </a:p>
        </p:txBody>
      </p:sp>
    </p:spTree>
    <p:extLst>
      <p:ext uri="{BB962C8B-B14F-4D97-AF65-F5344CB8AC3E}">
        <p14:creationId xmlns="" xmlns:p14="http://schemas.microsoft.com/office/powerpoint/2010/main" val="31218272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 xmlns:a16="http://schemas.microsoft.com/office/drawing/2014/main" id="{89BC291C-8D6F-3C45-AAE5-96160AF59A2E}"/>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 y="0"/>
            <a:ext cx="12191999" cy="6858000"/>
          </a:xfrm>
          <a:prstGeom prst="rect">
            <a:avLst/>
          </a:prstGeom>
        </p:spPr>
      </p:pic>
      <p:sp>
        <p:nvSpPr>
          <p:cNvPr id="3" name="Content Placeholder 2">
            <a:extLst>
              <a:ext uri="{FF2B5EF4-FFF2-40B4-BE49-F238E27FC236}">
                <a16:creationId xmlns="" xmlns:a16="http://schemas.microsoft.com/office/drawing/2014/main" id="{E3C53ECD-48CE-644D-8D33-58A5D58D0F1B}"/>
              </a:ext>
            </a:extLst>
          </p:cNvPr>
          <p:cNvSpPr>
            <a:spLocks noGrp="1"/>
          </p:cNvSpPr>
          <p:nvPr>
            <p:ph idx="1"/>
          </p:nvPr>
        </p:nvSpPr>
        <p:spPr>
          <a:xfrm>
            <a:off x="1909791" y="1924822"/>
            <a:ext cx="8698678" cy="3008355"/>
          </a:xfrm>
        </p:spPr>
        <p:txBody>
          <a:bodyPr>
            <a:normAutofit/>
          </a:bodyPr>
          <a:lstStyle/>
          <a:p>
            <a:pPr marL="0" indent="0" algn="just">
              <a:buNone/>
            </a:pPr>
            <a:r>
              <a:rPr lang="en-US"/>
              <a:t>Another aspect of MI theory is that it supplies the facilitative teacher with educationally relevant reasons for respecting the choices that students make.</a:t>
            </a:r>
          </a:p>
          <a:p>
            <a:pPr marL="0" indent="0" algn="just">
              <a:buNone/>
            </a:pPr>
            <a:endParaRPr lang="en-US"/>
          </a:p>
          <a:p>
            <a:pPr marL="0" indent="0" algn="just">
              <a:buNone/>
            </a:pPr>
            <a:r>
              <a:rPr lang="en-US" sz="3200" b="1" i="1"/>
              <a:t>“Choice is a key feature of the facilitative setting.”</a:t>
            </a:r>
          </a:p>
          <a:p>
            <a:pPr marL="0" indent="0">
              <a:buNone/>
            </a:pPr>
            <a:endParaRPr lang="en-US"/>
          </a:p>
        </p:txBody>
      </p:sp>
    </p:spTree>
    <p:extLst>
      <p:ext uri="{BB962C8B-B14F-4D97-AF65-F5344CB8AC3E}">
        <p14:creationId xmlns="" xmlns:p14="http://schemas.microsoft.com/office/powerpoint/2010/main" val="20939721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 xmlns:a16="http://schemas.microsoft.com/office/drawing/2014/main" id="{B4935515-2213-264F-B4C5-BFDB7F86D306}"/>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rot="16200000">
            <a:off x="2667000" y="-2667001"/>
            <a:ext cx="6858000" cy="12192000"/>
          </a:xfrm>
          <a:prstGeom prst="rect">
            <a:avLst/>
          </a:prstGeom>
        </p:spPr>
      </p:pic>
      <p:sp>
        <p:nvSpPr>
          <p:cNvPr id="3" name="Content Placeholder 2">
            <a:extLst>
              <a:ext uri="{FF2B5EF4-FFF2-40B4-BE49-F238E27FC236}">
                <a16:creationId xmlns="" xmlns:a16="http://schemas.microsoft.com/office/drawing/2014/main" id="{B406E185-5824-B54C-83D9-B6380648E0F8}"/>
              </a:ext>
            </a:extLst>
          </p:cNvPr>
          <p:cNvSpPr>
            <a:spLocks noGrp="1"/>
          </p:cNvSpPr>
          <p:nvPr>
            <p:ph idx="1"/>
          </p:nvPr>
        </p:nvSpPr>
        <p:spPr>
          <a:xfrm>
            <a:off x="1557684" y="799799"/>
            <a:ext cx="9076630" cy="5258398"/>
          </a:xfrm>
        </p:spPr>
        <p:txBody>
          <a:bodyPr>
            <a:noAutofit/>
          </a:bodyPr>
          <a:lstStyle/>
          <a:p>
            <a:pPr marL="0" indent="0" algn="just">
              <a:buNone/>
            </a:pPr>
            <a:r>
              <a:rPr lang="en-US"/>
              <a:t>MI theory </a:t>
            </a:r>
            <a:r>
              <a:rPr lang="en-US" u="sng"/>
              <a:t>does not</a:t>
            </a:r>
            <a:r>
              <a:rPr lang="en-US"/>
              <a:t> support ignoring the development of one or more intelligences while pursuing the development of some others.</a:t>
            </a:r>
          </a:p>
          <a:p>
            <a:pPr marL="0" indent="0" algn="just">
              <a:buNone/>
            </a:pPr>
            <a:endParaRPr lang="en-US"/>
          </a:p>
          <a:p>
            <a:pPr marL="0" indent="0" algn="just">
              <a:buNone/>
            </a:pPr>
            <a:r>
              <a:rPr lang="en-US"/>
              <a:t>Gardner insists that </a:t>
            </a:r>
            <a:r>
              <a:rPr lang="en-US" b="1" u="sng"/>
              <a:t>the intelligences often work jointly</a:t>
            </a:r>
            <a:r>
              <a:rPr lang="en-US"/>
              <a:t>.</a:t>
            </a:r>
          </a:p>
          <a:p>
            <a:pPr marL="0" indent="0" algn="just">
              <a:buNone/>
            </a:pPr>
            <a:r>
              <a:rPr lang="en-US"/>
              <a:t>Consider dance as an example; how many intelligences might be involved in a performance?</a:t>
            </a:r>
          </a:p>
          <a:p>
            <a:pPr marL="514350" indent="-514350" algn="just">
              <a:buFont typeface="+mj-lt"/>
              <a:buAutoNum type="arabicPeriod"/>
            </a:pPr>
            <a:r>
              <a:rPr lang="en-US"/>
              <a:t>Spatial</a:t>
            </a:r>
          </a:p>
          <a:p>
            <a:pPr marL="514350" indent="-514350" algn="just">
              <a:buFont typeface="+mj-lt"/>
              <a:buAutoNum type="arabicPeriod"/>
            </a:pPr>
            <a:r>
              <a:rPr lang="en-US"/>
              <a:t>Musical</a:t>
            </a:r>
          </a:p>
          <a:p>
            <a:pPr marL="514350" indent="-514350" algn="just">
              <a:buFont typeface="+mj-lt"/>
              <a:buAutoNum type="arabicPeriod"/>
            </a:pPr>
            <a:r>
              <a:rPr lang="en-US"/>
              <a:t>Bodily-kinesthetic</a:t>
            </a:r>
          </a:p>
          <a:p>
            <a:pPr marL="514350" indent="-514350" algn="just">
              <a:buFont typeface="+mj-lt"/>
              <a:buAutoNum type="arabicPeriod"/>
            </a:pPr>
            <a:r>
              <a:rPr lang="en-US"/>
              <a:t>….</a:t>
            </a:r>
          </a:p>
        </p:txBody>
      </p:sp>
    </p:spTree>
    <p:extLst>
      <p:ext uri="{BB962C8B-B14F-4D97-AF65-F5344CB8AC3E}">
        <p14:creationId xmlns="" xmlns:p14="http://schemas.microsoft.com/office/powerpoint/2010/main" val="35565661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 xmlns:a16="http://schemas.microsoft.com/office/drawing/2014/main" id="{9D0B54B8-3278-8842-83D0-047C34E285A3}"/>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rot="16200000">
            <a:off x="2666999" y="-2667001"/>
            <a:ext cx="6857999" cy="12192002"/>
          </a:xfrm>
          <a:prstGeom prst="rect">
            <a:avLst/>
          </a:prstGeom>
        </p:spPr>
      </p:pic>
      <p:sp>
        <p:nvSpPr>
          <p:cNvPr id="3" name="Content Placeholder 2">
            <a:extLst>
              <a:ext uri="{FF2B5EF4-FFF2-40B4-BE49-F238E27FC236}">
                <a16:creationId xmlns="" xmlns:a16="http://schemas.microsoft.com/office/drawing/2014/main" id="{68C3297C-D20B-F944-885C-FA5632BB99E9}"/>
              </a:ext>
            </a:extLst>
          </p:cNvPr>
          <p:cNvSpPr>
            <a:spLocks noGrp="1"/>
          </p:cNvSpPr>
          <p:nvPr>
            <p:ph idx="1"/>
          </p:nvPr>
        </p:nvSpPr>
        <p:spPr>
          <a:xfrm>
            <a:off x="1617277" y="2399798"/>
            <a:ext cx="5702620" cy="2058404"/>
          </a:xfrm>
        </p:spPr>
        <p:txBody>
          <a:bodyPr>
            <a:normAutofit/>
          </a:bodyPr>
          <a:lstStyle/>
          <a:p>
            <a:pPr marL="0" indent="0" algn="just">
              <a:buNone/>
            </a:pPr>
            <a:r>
              <a:rPr lang="en-US" sz="3200" i="1"/>
              <a:t>Accomplishments &amp; achivements on the students’ part generally call for the use of several different intelligences.</a:t>
            </a:r>
          </a:p>
        </p:txBody>
      </p:sp>
    </p:spTree>
    <p:extLst>
      <p:ext uri="{BB962C8B-B14F-4D97-AF65-F5344CB8AC3E}">
        <p14:creationId xmlns="" xmlns:p14="http://schemas.microsoft.com/office/powerpoint/2010/main" val="23237112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 xmlns:a16="http://schemas.microsoft.com/office/drawing/2014/main" id="{B87E8C28-AF76-2642-BAB3-4721135A1736}"/>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rot="16200000">
            <a:off x="2667000" y="-2667000"/>
            <a:ext cx="6858000" cy="12192000"/>
          </a:xfrm>
          <a:prstGeom prst="rect">
            <a:avLst/>
          </a:prstGeom>
        </p:spPr>
      </p:pic>
      <p:sp>
        <p:nvSpPr>
          <p:cNvPr id="3" name="Content Placeholder 2">
            <a:extLst>
              <a:ext uri="{FF2B5EF4-FFF2-40B4-BE49-F238E27FC236}">
                <a16:creationId xmlns="" xmlns:a16="http://schemas.microsoft.com/office/drawing/2014/main" id="{99E5EA1F-D24D-A04B-B6B4-A543C0697A0F}"/>
              </a:ext>
            </a:extLst>
          </p:cNvPr>
          <p:cNvSpPr>
            <a:spLocks noGrp="1"/>
          </p:cNvSpPr>
          <p:nvPr>
            <p:ph idx="1"/>
          </p:nvPr>
        </p:nvSpPr>
        <p:spPr>
          <a:xfrm>
            <a:off x="1889521" y="1631899"/>
            <a:ext cx="8412956" cy="3594200"/>
          </a:xfrm>
        </p:spPr>
        <p:txBody>
          <a:bodyPr/>
          <a:lstStyle/>
          <a:p>
            <a:pPr marL="0" indent="0" algn="just">
              <a:buNone/>
            </a:pPr>
            <a:r>
              <a:rPr lang="en-US" b="1"/>
              <a:t>Constustivism</a:t>
            </a:r>
            <a:r>
              <a:rPr lang="en-US"/>
              <a:t> and </a:t>
            </a:r>
            <a:r>
              <a:rPr lang="en-US" b="1"/>
              <a:t>MI theory</a:t>
            </a:r>
            <a:r>
              <a:rPr lang="en-US"/>
              <a:t> both have their own critics, however, it is clear that:</a:t>
            </a:r>
          </a:p>
          <a:p>
            <a:pPr algn="just"/>
            <a:r>
              <a:rPr lang="en-US">
                <a:solidFill>
                  <a:srgbClr val="FF0000"/>
                </a:solidFill>
              </a:rPr>
              <a:t>Both</a:t>
            </a:r>
            <a:r>
              <a:rPr lang="en-US"/>
              <a:t> are easily situated within the facilitator approach.</a:t>
            </a:r>
          </a:p>
          <a:p>
            <a:pPr algn="just"/>
            <a:r>
              <a:rPr lang="en-US">
                <a:solidFill>
                  <a:srgbClr val="FF0000"/>
                </a:solidFill>
              </a:rPr>
              <a:t>Both</a:t>
            </a:r>
            <a:r>
              <a:rPr lang="en-US"/>
              <a:t> represent the student as an active agent in his or her own learning.</a:t>
            </a:r>
          </a:p>
          <a:p>
            <a:pPr algn="just"/>
            <a:r>
              <a:rPr lang="en-US">
                <a:solidFill>
                  <a:srgbClr val="FF0000"/>
                </a:solidFill>
              </a:rPr>
              <a:t>Both </a:t>
            </a:r>
            <a:r>
              <a:rPr lang="en-US"/>
              <a:t>expand the teacher’s capacity for becoming aware of her students as well as for honoring their choices.</a:t>
            </a:r>
          </a:p>
        </p:txBody>
      </p:sp>
    </p:spTree>
    <p:extLst>
      <p:ext uri="{BB962C8B-B14F-4D97-AF65-F5344CB8AC3E}">
        <p14:creationId xmlns="" xmlns:p14="http://schemas.microsoft.com/office/powerpoint/2010/main" val="36471442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762000" y="838200"/>
            <a:ext cx="9448800" cy="54102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DE7F335-B603-4E37-A68C-398E925AC5A0}"/>
              </a:ext>
            </a:extLst>
          </p:cNvPr>
          <p:cNvSpPr>
            <a:spLocks noGrp="1"/>
          </p:cNvSpPr>
          <p:nvPr>
            <p:ph idx="1"/>
          </p:nvPr>
        </p:nvSpPr>
        <p:spPr>
          <a:xfrm>
            <a:off x="0" y="381000"/>
            <a:ext cx="12192000" cy="6477000"/>
          </a:xfrm>
        </p:spPr>
        <p:txBody>
          <a:bodyPr>
            <a:normAutofit/>
          </a:bodyPr>
          <a:lstStyle/>
          <a:p>
            <a:pPr marL="0" indent="0" algn="l">
              <a:buNone/>
            </a:pPr>
            <a:r>
              <a:rPr lang="en-US" dirty="0"/>
              <a:t>    </a:t>
            </a:r>
            <a:endParaRPr lang="fa-IR" dirty="0"/>
          </a:p>
        </p:txBody>
      </p:sp>
      <p:sp>
        <p:nvSpPr>
          <p:cNvPr id="4" name="Rectangle 3">
            <a:extLst>
              <a:ext uri="{FF2B5EF4-FFF2-40B4-BE49-F238E27FC236}">
                <a16:creationId xmlns="" xmlns:a16="http://schemas.microsoft.com/office/drawing/2014/main" id="{B8095A66-C9D0-4C4F-88BA-99D6E7C40D15}"/>
              </a:ext>
            </a:extLst>
          </p:cNvPr>
          <p:cNvSpPr/>
          <p:nvPr/>
        </p:nvSpPr>
        <p:spPr>
          <a:xfrm>
            <a:off x="0" y="1295400"/>
            <a:ext cx="12192000" cy="2800767"/>
          </a:xfrm>
          <a:prstGeom prst="rect">
            <a:avLst/>
          </a:prstGeom>
        </p:spPr>
        <p:txBody>
          <a:bodyPr wrap="square">
            <a:spAutoFit/>
          </a:bodyPr>
          <a:lstStyle/>
          <a:p>
            <a:r>
              <a:rPr lang="en-US" dirty="0"/>
              <a:t>  </a:t>
            </a:r>
          </a:p>
          <a:p>
            <a:r>
              <a:rPr lang="en-US" dirty="0"/>
              <a:t>   </a:t>
            </a:r>
            <a:endParaRPr lang="en-US" sz="2800" dirty="0"/>
          </a:p>
          <a:p>
            <a:endParaRPr lang="en-US" sz="2800" dirty="0"/>
          </a:p>
          <a:p>
            <a:pPr algn="ctr"/>
            <a:r>
              <a:rPr lang="en-US" sz="2800" b="1" i="1" dirty="0">
                <a:solidFill>
                  <a:schemeClr val="accent2">
                    <a:lumMod val="50000"/>
                  </a:schemeClr>
                </a:solidFill>
                <a:latin typeface="Times New Roman" pitchFamily="18" charset="0"/>
                <a:cs typeface="Times New Roman" pitchFamily="18" charset="0"/>
              </a:rPr>
              <a:t>In order to accomplish this blending of two worlds, the facilitative      </a:t>
            </a:r>
          </a:p>
          <a:p>
            <a:pPr algn="ctr"/>
            <a:r>
              <a:rPr lang="en-US" sz="2800" b="1" i="1" dirty="0">
                <a:solidFill>
                  <a:schemeClr val="accent2">
                    <a:lumMod val="50000"/>
                  </a:schemeClr>
                </a:solidFill>
                <a:latin typeface="Times New Roman" pitchFamily="18" charset="0"/>
                <a:cs typeface="Times New Roman" pitchFamily="18" charset="0"/>
              </a:rPr>
              <a:t>teacher shows considerable regard for </a:t>
            </a:r>
            <a:r>
              <a:rPr lang="en-US" sz="2800" b="1" i="1" u="sng" dirty="0">
                <a:solidFill>
                  <a:srgbClr val="FF0000"/>
                </a:solidFill>
                <a:latin typeface="Times New Roman" pitchFamily="18" charset="0"/>
                <a:cs typeface="Times New Roman" pitchFamily="18" charset="0"/>
              </a:rPr>
              <a:t>who his students are</a:t>
            </a:r>
            <a:r>
              <a:rPr lang="en-US" sz="2800" b="1" i="1" dirty="0">
                <a:solidFill>
                  <a:schemeClr val="accent2">
                    <a:lumMod val="50000"/>
                  </a:schemeClr>
                </a:solidFill>
                <a:latin typeface="Times New Roman" pitchFamily="18" charset="0"/>
                <a:cs typeface="Times New Roman" pitchFamily="18" charset="0"/>
              </a:rPr>
              <a:t>: their histories, their experiences, their needs and wants, their fears and interests, their strengths and shortcomings.</a:t>
            </a:r>
            <a:endParaRPr lang="fa-IR" sz="2800" b="1" i="1" dirty="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946241247"/>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latin typeface="Algerian" pitchFamily="82" charset="0"/>
              </a:rPr>
              <a:t>Time to think:</a:t>
            </a:r>
            <a:endParaRPr lang="en-US" dirty="0">
              <a:solidFill>
                <a:srgbClr val="FF0000"/>
              </a:solidFill>
              <a:latin typeface="Algerian" pitchFamily="82" charset="0"/>
            </a:endParaRPr>
          </a:p>
        </p:txBody>
      </p:sp>
      <p:sp>
        <p:nvSpPr>
          <p:cNvPr id="3" name="Content Placeholder 2"/>
          <p:cNvSpPr>
            <a:spLocks noGrp="1"/>
          </p:cNvSpPr>
          <p:nvPr>
            <p:ph idx="1"/>
          </p:nvPr>
        </p:nvSpPr>
        <p:spPr/>
        <p:txBody>
          <a:bodyPr/>
          <a:lstStyle/>
          <a:p>
            <a:pPr algn="ctr">
              <a:lnSpc>
                <a:spcPct val="200000"/>
              </a:lnSpc>
            </a:pPr>
            <a:r>
              <a:rPr lang="en-US" b="1" i="1" dirty="0" smtClean="0">
                <a:latin typeface="Times New Roman" pitchFamily="18" charset="0"/>
                <a:cs typeface="Times New Roman" pitchFamily="18" charset="0"/>
              </a:rPr>
              <a:t>How will your teaching of English be different as a result of having some students who enjoy building things, or three who take Ritalin to control attention deficit hyperactivity disorder, or many who have never ventured more than seventy-five miles from home?</a:t>
            </a:r>
            <a:endParaRPr lang="en-US"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10515600" cy="5719763"/>
          </a:xfrm>
        </p:spPr>
        <p:txBody>
          <a:bodyPr>
            <a:normAutofit/>
          </a:bodyPr>
          <a:lstStyle/>
          <a:p>
            <a:pPr marL="0" indent="0" algn="just">
              <a:buNone/>
            </a:pPr>
            <a:r>
              <a:rPr lang="en-US" i="1" u="sng" dirty="0" smtClean="0">
                <a:solidFill>
                  <a:srgbClr val="FF0000"/>
                </a:solidFill>
                <a:latin typeface="Times New Roman" pitchFamily="18" charset="0"/>
                <a:cs typeface="Times New Roman" pitchFamily="18" charset="0"/>
              </a:rPr>
              <a:t>The executive teacher </a:t>
            </a:r>
            <a:r>
              <a:rPr lang="en-US" dirty="0" smtClean="0">
                <a:latin typeface="Times New Roman" pitchFamily="18" charset="0"/>
                <a:cs typeface="Times New Roman" pitchFamily="18" charset="0"/>
              </a:rPr>
              <a:t>is likely to respond that these characteristics offer interesting background information, but </a:t>
            </a:r>
            <a:r>
              <a:rPr lang="en-US" b="1" u="sng" dirty="0" smtClean="0">
                <a:latin typeface="Times New Roman" pitchFamily="18" charset="0"/>
                <a:cs typeface="Times New Roman" pitchFamily="18" charset="0"/>
              </a:rPr>
              <a:t>do not fundamentally alter </a:t>
            </a:r>
            <a:r>
              <a:rPr lang="en-US" dirty="0" smtClean="0">
                <a:latin typeface="Times New Roman" pitchFamily="18" charset="0"/>
                <a:cs typeface="Times New Roman" pitchFamily="18" charset="0"/>
              </a:rPr>
              <a:t>the way she/ he is going to teach her classes. On the other hand, </a:t>
            </a:r>
            <a:r>
              <a:rPr lang="en-US" b="1" i="1" dirty="0" smtClean="0">
                <a:solidFill>
                  <a:srgbClr val="FF0000"/>
                </a:solidFill>
                <a:latin typeface="Times New Roman" pitchFamily="18" charset="0"/>
                <a:cs typeface="Times New Roman" pitchFamily="18" charset="0"/>
              </a:rPr>
              <a:t>The facilitative teacher </a:t>
            </a:r>
            <a:r>
              <a:rPr lang="en-US" dirty="0" smtClean="0">
                <a:latin typeface="Times New Roman" pitchFamily="18" charset="0"/>
                <a:cs typeface="Times New Roman" pitchFamily="18" charset="0"/>
              </a:rPr>
              <a:t>takes a very different position and thinks quite differently.</a:t>
            </a:r>
          </a:p>
          <a:p>
            <a:pPr marL="0" indent="0" algn="just">
              <a:buNone/>
            </a:pPr>
            <a:endParaRPr lang="fa-IR"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 Basically, if he/ she is to honor and respect her students as </a:t>
            </a:r>
            <a:r>
              <a:rPr lang="en-US" b="1" u="sng" dirty="0" smtClean="0">
                <a:solidFill>
                  <a:srgbClr val="FF0000"/>
                </a:solidFill>
                <a:latin typeface="Times New Roman" pitchFamily="18" charset="0"/>
                <a:cs typeface="Times New Roman" pitchFamily="18" charset="0"/>
              </a:rPr>
              <a:t>persons</a:t>
            </a:r>
            <a:r>
              <a:rPr lang="en-US" dirty="0" smtClean="0">
                <a:latin typeface="Times New Roman" pitchFamily="18" charset="0"/>
                <a:cs typeface="Times New Roman" pitchFamily="18" charset="0"/>
              </a:rPr>
              <a:t>, this knowledge of how they differ is essential to her planning and carrying out the activities of teaching. It will affect the way teacher and students talk to each other, what they talk about, and how the teacher plans to engage each student in the topics of instruction. It will also affect how the teacher responds to the character and quality of work each student produces in response to assignments. </a:t>
            </a:r>
          </a:p>
          <a:p>
            <a:pPr algn="just"/>
            <a:endParaRPr lang="en-US" dirty="0">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0"/>
            <a:ext cx="10515600" cy="4351338"/>
          </a:xfrm>
        </p:spPr>
        <p:txBody>
          <a:bodyPr/>
          <a:lstStyle/>
          <a:p>
            <a:pPr marL="0" indent="0" algn="l">
              <a:lnSpc>
                <a:spcPct val="150000"/>
              </a:lnSpc>
              <a:buNone/>
            </a:pPr>
            <a:r>
              <a:rPr lang="en-US" dirty="0" smtClean="0">
                <a:latin typeface="Times New Roman" pitchFamily="18" charset="0"/>
                <a:cs typeface="Times New Roman" pitchFamily="18" charset="0"/>
              </a:rPr>
              <a:t>Notice that </a:t>
            </a:r>
            <a:r>
              <a:rPr lang="en-US" b="1" u="sng" dirty="0" smtClean="0">
                <a:solidFill>
                  <a:srgbClr val="FF0000"/>
                </a:solidFill>
                <a:latin typeface="Times New Roman" pitchFamily="18" charset="0"/>
                <a:cs typeface="Times New Roman" pitchFamily="18" charset="0"/>
              </a:rPr>
              <a:t>facilitation </a:t>
            </a:r>
            <a:r>
              <a:rPr lang="en-US" u="sng" dirty="0" smtClean="0">
                <a:solidFill>
                  <a:srgbClr val="FF0000"/>
                </a:solidFill>
                <a:latin typeface="Times New Roman" pitchFamily="18" charset="0"/>
                <a:cs typeface="Times New Roman" pitchFamily="18" charset="0"/>
              </a:rPr>
              <a:t>entails not simply becoming aware of the </a:t>
            </a:r>
          </a:p>
          <a:p>
            <a:pPr marL="0" indent="0" algn="l">
              <a:lnSpc>
                <a:spcPct val="150000"/>
              </a:lnSpc>
              <a:buNone/>
            </a:pPr>
            <a:r>
              <a:rPr lang="en-US" u="sng" dirty="0" smtClean="0">
                <a:solidFill>
                  <a:srgbClr val="FF0000"/>
                </a:solidFill>
                <a:latin typeface="Times New Roman" pitchFamily="18" charset="0"/>
                <a:cs typeface="Times New Roman" pitchFamily="18" charset="0"/>
              </a:rPr>
              <a:t>personal histories of one’s students</a:t>
            </a:r>
            <a:r>
              <a:rPr lang="en-US" dirty="0" smtClean="0">
                <a:latin typeface="Times New Roman" pitchFamily="18" charset="0"/>
                <a:cs typeface="Times New Roman" pitchFamily="18" charset="0"/>
              </a:rPr>
              <a:t>, but also helping them use the knowledge and understanding they bring to school. Part of what it means to respect the student as a person is to respect what that student has already learned  about the world that shapes his or her everyday life. </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TotalTime>
  <Words>2831</Words>
  <Application>Microsoft Office PowerPoint</Application>
  <PresentationFormat>Custom</PresentationFormat>
  <Paragraphs>201</Paragraphs>
  <Slides>56</Slides>
  <Notes>8</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Slide 1</vt:lpstr>
      <vt:lpstr>Slide 2</vt:lpstr>
      <vt:lpstr>Slide 3</vt:lpstr>
      <vt:lpstr>Slide 4</vt:lpstr>
      <vt:lpstr>Slide 5</vt:lpstr>
      <vt:lpstr>Slide 6</vt:lpstr>
      <vt:lpstr>Time to think:</vt:lpstr>
      <vt:lpstr>Slide 8</vt:lpstr>
      <vt:lpstr>Slide 9</vt:lpstr>
      <vt:lpstr>Historical Background</vt:lpstr>
      <vt:lpstr>Slide 11</vt:lpstr>
      <vt:lpstr> Humanistic Psychology:   Gordon Allport, Abraham Maslow, and Carl Rogers were among the leading figures in this school of psychology. Each of these psychologists stresses the uniqueness of individuals and the difficulties that psychology has had in treating individual persons with proper regard for their unique properties.  Maslow for example does not deny the behaviorist contention that individuals act in response to stimuli but he believes that each action must be understood as the result of interaction between the person’s needs and unique “lifespace”. In this regard, We have 2 kinds of needs:  1. Basic survival needs for food and water 2. Higher level needs like give and receive love, develop self esteem and appreciate beauty </vt:lpstr>
      <vt:lpstr>Slide 13</vt:lpstr>
      <vt:lpstr>Slide 14</vt:lpstr>
      <vt:lpstr>Slide 15</vt:lpstr>
      <vt:lpstr>Normativity and Normative Considerations:</vt:lpstr>
      <vt:lpstr>Slide 17</vt:lpstr>
      <vt:lpstr> Existential Roots:  To the teacher as facilitator, the student’s authenticity is not cultivated by acquiring remote knowledge that is unrelated to the quest for personal meaning and identity. Filling students’ heads with knowledge that has been selected, packaged, and conveyed by others only keeps students from grasping themselves as human beings.  The basic ideas that sustain so much of the normative stance in facilitative teaching can be found in a school of  philosophy known as existentialism.   One of the few tenets that existentialists such as Camus, Kirkegaard, and Dostoyevsky hold in common is that existence precedes essence, that we simply are before we are anything in particular.  </vt:lpstr>
      <vt:lpstr> The normativity that is characteristic of the facilitator approach helps us gain a better sense of how the A and the E of MAKER are interconnected. In order to achieve the ends called for, such as self-actualization, authenticity, and personal meaning, the teacher must have an awareness of her students.   This awareness takes the form of insight into the life experiences of students as well as the knowledge and understanding that students bring with them as they pass through the schoolhouse door. To forge the critical links between A and E, the teacher has to attend to the quality of the relationship (R) with students. The R element assumes a quite special status in a modern version of facilitation known as care pedagogy.</vt:lpstr>
      <vt:lpstr> Care Pedagogy:   “We sometimes speak as if caring did not require knowledge, as if caring for someone, for example, were simply a matter of good intentions or warm regard. But in order to care I must understand the other’s needs and I must be able to respond properly to them, and clearly good intentions do not guarantee this. To care for someone, I must know many things.”—Milton Mayeroff    The pedagogy of care is a science. Now more than ever, we possess the brain research that demonstrates what we’ve always known instinctively: children are learning from the moment they are born and the most meaningful lessons are embedded in care.   Care requires personal knowledge of people.  Care requires sharing.  Care requires sharing and empathy with others different from ourselves. </vt:lpstr>
      <vt:lpstr>Slide 21</vt:lpstr>
      <vt:lpstr> Care pedagogy represents a fascinating evolution in humanistic education. While it is highly responsive to the social critiques of the 1960s and shares elements of humanistic psychology and existentialism, it stands quite independent of its precursors. It recasts the A so critical to the humanistic educators, into an R, such that A does not stand alone but as part of the R that obtains between the one caring and the cared for, between the teacher and the learner. Care pedagogy brings the teacher back into a much more crucial role in the growth of the learner than was the case in humanistic education.    </vt:lpstr>
      <vt:lpstr>Facilitating Identity </vt:lpstr>
      <vt:lpstr>Slide 24</vt:lpstr>
      <vt:lpstr>Slide 25</vt:lpstr>
      <vt:lpstr>1.Who am I?  2.To what do I belong?  3.What are my roots?  4.How am I recognized by others?  5.What is it that I am becoming?</vt:lpstr>
      <vt:lpstr>Slide 27</vt:lpstr>
      <vt:lpstr>Slide 28</vt:lpstr>
      <vt:lpstr>Slide 29</vt:lpstr>
      <vt:lpstr>Slide 30</vt:lpstr>
      <vt:lpstr>Slide 31</vt:lpstr>
      <vt:lpstr>Slide 32</vt:lpstr>
      <vt:lpstr>Slide 33</vt:lpstr>
      <vt:lpstr>Slide 34</vt:lpstr>
      <vt:lpstr>Constructivism </vt:lpstr>
      <vt:lpstr>Slide 36</vt:lpstr>
      <vt:lpstr>Slide 37</vt:lpstr>
      <vt:lpstr>Slide 38</vt:lpstr>
      <vt:lpstr>Slide 39</vt:lpstr>
      <vt:lpstr>Slide 40</vt:lpstr>
      <vt:lpstr>Slide 41</vt:lpstr>
      <vt:lpstr>Slide 42</vt:lpstr>
      <vt:lpstr>Slide 43</vt:lpstr>
      <vt:lpstr>Multiple Intelligences </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Active</cp:lastModifiedBy>
  <cp:revision>95</cp:revision>
  <dcterms:modified xsi:type="dcterms:W3CDTF">2020-03-17T14:58:33Z</dcterms:modified>
</cp:coreProperties>
</file>