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70" r:id="rId11"/>
    <p:sldId id="271" r:id="rId12"/>
    <p:sldId id="292" r:id="rId13"/>
    <p:sldId id="272" r:id="rId14"/>
    <p:sldId id="273" r:id="rId15"/>
    <p:sldId id="293" r:id="rId16"/>
    <p:sldId id="274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94660"/>
  </p:normalViewPr>
  <p:slideViewPr>
    <p:cSldViewPr>
      <p:cViewPr varScale="1">
        <p:scale>
          <a:sx n="68" d="100"/>
          <a:sy n="68" d="100"/>
        </p:scale>
        <p:origin x="13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CBF1311-2CD9-4F41-A1D0-CCEDC276B689}" type="datetimeFigureOut">
              <a:rPr lang="fa-IR" smtClean="0"/>
              <a:t>13/08/1441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708F054-60B8-477E-8724-ABAC8076FB2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0465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F054-60B8-477E-8724-ABAC8076FB22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217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F054-60B8-477E-8724-ABAC8076FB22}" type="slidenum">
              <a:rPr lang="fa-IR" smtClean="0"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1999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4B8E-145B-472B-A26D-F36249F4CF03}" type="datetime10">
              <a:rPr lang="fa-IR" smtClean="0"/>
              <a:t>دوشنبه، 06 آوريل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6846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6CC2-AA3B-46A2-BA58-A5537DB151A2}" type="datetime10">
              <a:rPr lang="fa-IR" smtClean="0"/>
              <a:t>دوشنبه، 06 آوريل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6497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696B-B9B0-4CCF-936E-F09C02F493F8}" type="datetime10">
              <a:rPr lang="fa-IR" smtClean="0"/>
              <a:t>دوشنبه، 06 آوريل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1361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ACF2-33C9-4DEA-99B2-172D38A24F95}" type="datetime10">
              <a:rPr lang="fa-IR" smtClean="0"/>
              <a:t>دوشنبه، 06 آوريل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223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684E-AC87-415F-A9FC-00294FCDAC8F}" type="datetime10">
              <a:rPr lang="fa-IR" smtClean="0"/>
              <a:t>دوشنبه، 06 آوريل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17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1772-EA90-4CAF-A606-C92EE9FA5714}" type="datetime10">
              <a:rPr lang="fa-IR" smtClean="0"/>
              <a:t>دوشنبه، 06 آوريل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9875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5168-7B74-4EF7-A98C-75AE9E50A70F}" type="datetime10">
              <a:rPr lang="fa-IR" smtClean="0"/>
              <a:t>دوشنبه، 06 آوريل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4949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DD9A-FF20-41BD-B722-58EFF76E48CA}" type="datetime10">
              <a:rPr lang="fa-IR" smtClean="0"/>
              <a:t>دوشنبه، 06 آوريل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5698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8459-4980-4DED-8D91-53C1F2F74F08}" type="datetime10">
              <a:rPr lang="fa-IR" smtClean="0"/>
              <a:t>دوشنبه، 06 آوريل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7070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F2D9-68B6-4922-8766-3199BDFB6F23}" type="datetime10">
              <a:rPr lang="fa-IR" smtClean="0"/>
              <a:t>دوشنبه، 06 آوريل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5881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35E8-3AD3-448C-BA94-7023CA31D440}" type="datetime10">
              <a:rPr lang="fa-IR" smtClean="0"/>
              <a:t>دوشنبه، 06 آوريل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2589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7026D-F1DA-4DCC-9A3E-C33B940AD052}" type="datetime10">
              <a:rPr lang="fa-IR" smtClean="0"/>
              <a:t>دوشنبه، 06 آوريل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57400"/>
            <a:ext cx="7851648" cy="1828800"/>
          </a:xfrm>
        </p:spPr>
        <p:txBody>
          <a:bodyPr>
            <a:noAutofit/>
          </a:bodyPr>
          <a:lstStyle/>
          <a:p>
            <a:r>
              <a:rPr lang="fa-IR" sz="13800" dirty="0">
                <a:solidFill>
                  <a:srgbClr val="FF0000"/>
                </a:solidFill>
                <a:cs typeface="B Titr" pitchFamily="2" charset="-78"/>
              </a:rPr>
              <a:t>نیرو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685800"/>
            <a:ext cx="702915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000" dirty="0">
                <a:solidFill>
                  <a:srgbClr val="0033CC"/>
                </a:solidFill>
              </a:rPr>
              <a:t>فصل پنجم        </a:t>
            </a:r>
            <a:r>
              <a:rPr lang="en-US" sz="4000" dirty="0">
                <a:solidFill>
                  <a:srgbClr val="0033CC"/>
                </a:solidFill>
              </a:rPr>
              <a:t>@olom9     </a:t>
            </a:r>
            <a:r>
              <a:rPr lang="fa-IR" sz="4000" dirty="0">
                <a:solidFill>
                  <a:srgbClr val="0033CC"/>
                </a:solidFill>
              </a:rPr>
              <a:t>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410">
            <a:off x="321452" y="3696537"/>
            <a:ext cx="4249489" cy="29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46750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991600" cy="4895165"/>
          </a:xfrm>
        </p:spPr>
        <p:txBody>
          <a:bodyPr/>
          <a:lstStyle/>
          <a:p>
            <a:r>
              <a:rPr lang="fa-IR" dirty="0">
                <a:cs typeface="B Titr" pitchFamily="2" charset="-78"/>
              </a:rPr>
              <a:t>هرگاه بر جسم </a:t>
            </a: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نیروی خالصی </a:t>
            </a:r>
            <a:r>
              <a:rPr lang="fa-IR" dirty="0">
                <a:cs typeface="B Titr" pitchFamily="2" charset="-78"/>
              </a:rPr>
              <a:t>وارد شود، جسم تحت تأثیر آن نیرو </a:t>
            </a: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شتاب</a:t>
            </a:r>
            <a:r>
              <a:rPr lang="fa-IR" dirty="0">
                <a:cs typeface="B Titr" pitchFamily="2" charset="-78"/>
              </a:rPr>
              <a:t> می گیرد و این </a:t>
            </a: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شتاب نسبت مستقیم</a:t>
            </a:r>
            <a:r>
              <a:rPr lang="fa-IR" dirty="0">
                <a:cs typeface="B Titr" pitchFamily="2" charset="-78"/>
              </a:rPr>
              <a:t> با نیروی وارد بر جسم دارد و در همان جهت نیرو است و با </a:t>
            </a: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جرم جسم نسبت وارون </a:t>
            </a:r>
            <a:r>
              <a:rPr lang="fa-IR" dirty="0">
                <a:cs typeface="B Titr" pitchFamily="2" charset="-78"/>
              </a:rPr>
              <a:t>دارد.</a:t>
            </a:r>
          </a:p>
          <a:p>
            <a:endParaRPr lang="fa-IR" dirty="0">
              <a:cs typeface="B Titr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84" y="2344057"/>
            <a:ext cx="3783930" cy="13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59" y="2286000"/>
            <a:ext cx="5027662" cy="13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70" y="4876800"/>
            <a:ext cx="4191000" cy="185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6813" y="381000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dirty="0">
                <a:cs typeface="B Titr" pitchFamily="2" charset="-78"/>
              </a:rPr>
              <a:t>اگر در رابطه ی بالا  نیروی خالص وارد بر جسم را با </a:t>
            </a:r>
            <a:r>
              <a:rPr lang="en-US" sz="2800" dirty="0">
                <a:solidFill>
                  <a:srgbClr val="FF0000"/>
                </a:solidFill>
                <a:cs typeface="B Titr" pitchFamily="2" charset="-78"/>
              </a:rPr>
              <a:t>F</a:t>
            </a:r>
            <a:r>
              <a:rPr lang="fa-IR" sz="2800" dirty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2800" dirty="0">
                <a:cs typeface="B Titr" pitchFamily="2" charset="-78"/>
              </a:rPr>
              <a:t>نشان دهیم و شتاب را با </a:t>
            </a:r>
            <a:r>
              <a:rPr lang="en-US" sz="2800" dirty="0">
                <a:solidFill>
                  <a:srgbClr val="FF0000"/>
                </a:solidFill>
                <a:cs typeface="B Titr" pitchFamily="2" charset="-78"/>
              </a:rPr>
              <a:t>a</a:t>
            </a:r>
            <a:r>
              <a:rPr lang="fa-IR" sz="2800" dirty="0">
                <a:cs typeface="B Titr" pitchFamily="2" charset="-78"/>
              </a:rPr>
              <a:t>  و جرم جسم را با </a:t>
            </a:r>
            <a:r>
              <a:rPr lang="en-US" sz="2800" dirty="0">
                <a:solidFill>
                  <a:srgbClr val="FF0000"/>
                </a:solidFill>
                <a:cs typeface="B Titr" pitchFamily="2" charset="-78"/>
              </a:rPr>
              <a:t>m</a:t>
            </a:r>
            <a:r>
              <a:rPr lang="fa-IR" sz="2800" dirty="0">
                <a:cs typeface="B Titr" pitchFamily="2" charset="-78"/>
              </a:rPr>
              <a:t>، در این صورت  خواهیم داشت،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7869231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وزن جسم </a:t>
            </a:r>
            <a:r>
              <a:rPr lang="fa-IR" sz="3600" dirty="0">
                <a:cs typeface="B Titr" pitchFamily="2" charset="-78"/>
              </a:rPr>
              <a:t>برابر با </a:t>
            </a:r>
            <a:r>
              <a:rPr lang="fa-IR" sz="3600" dirty="0">
                <a:solidFill>
                  <a:srgbClr val="0033CC"/>
                </a:solidFill>
                <a:cs typeface="B Titr" pitchFamily="2" charset="-78"/>
              </a:rPr>
              <a:t>نیروی گرانشی </a:t>
            </a:r>
            <a:r>
              <a:rPr lang="fa-IR" sz="3600" dirty="0">
                <a:cs typeface="B Titr" pitchFamily="2" charset="-78"/>
              </a:rPr>
              <a:t>(جاذبه ای) است که از طرف زمین بر </a:t>
            </a:r>
            <a:r>
              <a:rPr lang="fa-IR" sz="3600" dirty="0">
                <a:solidFill>
                  <a:srgbClr val="0033CC"/>
                </a:solidFill>
                <a:cs typeface="B Titr" pitchFamily="2" charset="-78"/>
              </a:rPr>
              <a:t>جرم</a:t>
            </a:r>
            <a:r>
              <a:rPr lang="fa-IR" sz="3600" dirty="0">
                <a:cs typeface="B Titr" pitchFamily="2" charset="-78"/>
              </a:rPr>
              <a:t> جسم وارد می شود.</a:t>
            </a:r>
          </a:p>
          <a:p>
            <a:pPr marL="0" indent="0" algn="just">
              <a:buNone/>
            </a:pPr>
            <a:endParaRPr lang="fa-IR" sz="3600" dirty="0">
              <a:cs typeface="B Titr" pitchFamily="2" charset="-78"/>
            </a:endParaRPr>
          </a:p>
          <a:p>
            <a:pPr marL="0" indent="0" algn="just">
              <a:buNone/>
            </a:pPr>
            <a:r>
              <a:rPr lang="fa-IR" sz="3600" dirty="0">
                <a:cs typeface="B Titr" pitchFamily="2" charset="-78"/>
              </a:rPr>
              <a:t>وزن جسم را با </a:t>
            </a: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نیروسنج</a:t>
            </a:r>
            <a:r>
              <a:rPr lang="fa-IR" sz="3600" dirty="0">
                <a:cs typeface="B Titr" pitchFamily="2" charset="-78"/>
              </a:rPr>
              <a:t> اندازه</a:t>
            </a:r>
          </a:p>
          <a:p>
            <a:pPr marL="0" indent="0" algn="just">
              <a:buNone/>
            </a:pPr>
            <a:r>
              <a:rPr lang="fa-IR" sz="3600" dirty="0">
                <a:cs typeface="B Titr" pitchFamily="2" charset="-78"/>
              </a:rPr>
              <a:t> می گیرند و یکای آن </a:t>
            </a: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نیوتون</a:t>
            </a:r>
            <a:r>
              <a:rPr lang="fa-IR" sz="3600" dirty="0">
                <a:cs typeface="B Titr" pitchFamily="2" charset="-78"/>
              </a:rPr>
              <a:t> است.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2" y="1447800"/>
            <a:ext cx="1150257" cy="502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97032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" y="1295400"/>
                <a:ext cx="7772401" cy="392831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1"/>
                <a:r>
                  <a:rPr lang="fa-IR" sz="3500" dirty="0">
                    <a:cs typeface="B Titr" pitchFamily="2" charset="-78"/>
                  </a:rPr>
                  <a:t>بنابر </a:t>
                </a:r>
                <a:r>
                  <a:rPr lang="fa-IR" sz="3500" dirty="0">
                    <a:solidFill>
                      <a:srgbClr val="FF0000"/>
                    </a:solidFill>
                    <a:cs typeface="B Titr" pitchFamily="2" charset="-78"/>
                  </a:rPr>
                  <a:t>قانون دوم نیوتن </a:t>
                </a:r>
                <a:r>
                  <a:rPr lang="fa-IR" sz="3500" dirty="0">
                    <a:cs typeface="B Titr" pitchFamily="2" charset="-78"/>
                  </a:rPr>
                  <a:t>و با صرف نظر از مقاومت هوا می توانیم بنویسیم :</a:t>
                </a:r>
              </a:p>
              <a:p>
                <a:pPr algn="just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3500" b="0" i="1" smtClean="0">
                          <a:solidFill>
                            <a:srgbClr val="0033CC"/>
                          </a:solidFill>
                          <a:latin typeface="Cambria Math"/>
                          <a:cs typeface="B Titr" pitchFamily="2" charset="-78"/>
                        </a:rPr>
                        <m:t>جسم</m:t>
                      </m:r>
                      <m:r>
                        <a:rPr lang="fa-IR" sz="3500" b="0" i="1" smtClean="0">
                          <a:solidFill>
                            <a:srgbClr val="0033CC"/>
                          </a:solidFill>
                          <a:latin typeface="Cambria Math"/>
                          <a:cs typeface="B Titr" pitchFamily="2" charset="-78"/>
                        </a:rPr>
                        <m:t> </m:t>
                      </m:r>
                      <m:r>
                        <a:rPr lang="fa-IR" sz="3500" b="0" i="1" smtClean="0">
                          <a:solidFill>
                            <a:srgbClr val="0033CC"/>
                          </a:solidFill>
                          <a:latin typeface="Cambria Math"/>
                          <a:cs typeface="B Titr" pitchFamily="2" charset="-78"/>
                        </a:rPr>
                        <m:t>وزن</m:t>
                      </m:r>
                      <m:r>
                        <a:rPr lang="fa-IR" sz="3500" b="0" i="1" smtClean="0">
                          <a:solidFill>
                            <a:srgbClr val="0033CC"/>
                          </a:solidFill>
                          <a:latin typeface="Cambria Math"/>
                          <a:cs typeface="B Titr" pitchFamily="2" charset="-78"/>
                        </a:rPr>
                        <m:t>=</m:t>
                      </m:r>
                      <m:r>
                        <a:rPr lang="fa-IR" sz="3500" b="0" i="1" smtClean="0">
                          <a:solidFill>
                            <a:srgbClr val="0033CC"/>
                          </a:solidFill>
                          <a:latin typeface="Cambria Math"/>
                          <a:cs typeface="B Titr" pitchFamily="2" charset="-78"/>
                        </a:rPr>
                        <m:t>جرم</m:t>
                      </m:r>
                      <m:r>
                        <a:rPr lang="fa-IR" sz="3500" b="0" i="1" smtClean="0">
                          <a:solidFill>
                            <a:srgbClr val="0033CC"/>
                          </a:solidFill>
                          <a:latin typeface="Cambria Math"/>
                          <a:cs typeface="B Titr" pitchFamily="2" charset="-78"/>
                        </a:rPr>
                        <m:t> ×</m:t>
                      </m:r>
                      <m:r>
                        <a:rPr lang="fa-IR" sz="3500" b="0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  <a:cs typeface="B Titr" pitchFamily="2" charset="-78"/>
                        </a:rPr>
                        <m:t>جاذبه</m:t>
                      </m:r>
                      <m:r>
                        <a:rPr lang="fa-IR" sz="3500" b="0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  <a:cs typeface="B Titr" pitchFamily="2" charset="-78"/>
                        </a:rPr>
                        <m:t> </m:t>
                      </m:r>
                      <m:r>
                        <a:rPr lang="fa-IR" sz="3500" b="0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  <a:cs typeface="B Titr" pitchFamily="2" charset="-78"/>
                        </a:rPr>
                        <m:t>شتاب</m:t>
                      </m:r>
                    </m:oMath>
                  </m:oMathPara>
                </a14:m>
                <a:endParaRPr lang="fa-IR" sz="3500" dirty="0">
                  <a:solidFill>
                    <a:srgbClr val="0033CC"/>
                  </a:solidFill>
                  <a:cs typeface="B Titr" pitchFamily="2" charset="-78"/>
                </a:endParaRPr>
              </a:p>
              <a:p>
                <a:pPr algn="just" rtl="1"/>
                <a:r>
                  <a:rPr lang="fa-IR" sz="3500" dirty="0">
                    <a:cs typeface="B Titr" pitchFamily="2" charset="-78"/>
                  </a:rPr>
                  <a:t>اگر جرم را با </a:t>
                </a:r>
                <a:r>
                  <a:rPr lang="en-US" sz="3500" dirty="0">
                    <a:solidFill>
                      <a:srgbClr val="FF0000"/>
                    </a:solidFill>
                    <a:cs typeface="B Titr" pitchFamily="2" charset="-78"/>
                  </a:rPr>
                  <a:t>m</a:t>
                </a:r>
                <a:r>
                  <a:rPr lang="en-US" sz="3500" dirty="0">
                    <a:cs typeface="B Titr" pitchFamily="2" charset="-78"/>
                  </a:rPr>
                  <a:t> </a:t>
                </a:r>
                <a:r>
                  <a:rPr lang="fa-IR" sz="3500" dirty="0">
                    <a:solidFill>
                      <a:srgbClr val="FF0000"/>
                    </a:solidFill>
                    <a:cs typeface="B Titr" pitchFamily="2" charset="-78"/>
                  </a:rPr>
                  <a:t> </a:t>
                </a:r>
                <a:r>
                  <a:rPr lang="fa-IR" sz="3500" dirty="0">
                    <a:cs typeface="B Titr" pitchFamily="2" charset="-78"/>
                  </a:rPr>
                  <a:t>و شتاب جاذبه را با </a:t>
                </a:r>
                <a:r>
                  <a:rPr lang="en-US" sz="3500" dirty="0">
                    <a:solidFill>
                      <a:srgbClr val="FF0000"/>
                    </a:solidFill>
                    <a:cs typeface="B Titr" pitchFamily="2" charset="-78"/>
                  </a:rPr>
                  <a:t>g</a:t>
                </a:r>
                <a:r>
                  <a:rPr lang="fa-IR" sz="3500" dirty="0">
                    <a:solidFill>
                      <a:srgbClr val="FF0000"/>
                    </a:solidFill>
                    <a:cs typeface="B Titr" pitchFamily="2" charset="-78"/>
                  </a:rPr>
                  <a:t> </a:t>
                </a:r>
                <a:r>
                  <a:rPr lang="fa-IR" sz="3500" dirty="0">
                    <a:cs typeface="B Titr" pitchFamily="2" charset="-78"/>
                  </a:rPr>
                  <a:t>نشان دهیم ، رابطه نوشتاری بالا به شکل زیر خواهد بود</a:t>
                </a:r>
              </a:p>
              <a:p>
                <a:pPr algn="r" rtl="1"/>
                <a:endParaRPr lang="fa-IR" sz="3500" b="1" dirty="0">
                  <a:solidFill>
                    <a:srgbClr val="FF0000"/>
                  </a:solidFill>
                  <a:cs typeface="B Titr" pitchFamily="2" charset="-78"/>
                </a:endParaRPr>
              </a:p>
              <a:p>
                <a:pPr algn="ctr" rtl="1"/>
                <a:r>
                  <a:rPr lang="en-US" sz="3500" b="1" dirty="0">
                    <a:solidFill>
                      <a:srgbClr val="FF0000"/>
                    </a:solidFill>
                    <a:cs typeface="B Titr" pitchFamily="2" charset="-78"/>
                  </a:rPr>
                  <a:t>W=</a:t>
                </a:r>
                <a:r>
                  <a:rPr lang="en-US" sz="3500" b="1" dirty="0" err="1">
                    <a:solidFill>
                      <a:srgbClr val="FF0000"/>
                    </a:solidFill>
                    <a:cs typeface="B Titr" pitchFamily="2" charset="-78"/>
                  </a:rPr>
                  <a:t>m.g</a:t>
                </a:r>
                <a:endParaRPr lang="fa-IR" sz="3500" b="1" dirty="0">
                  <a:solidFill>
                    <a:srgbClr val="FF0000"/>
                  </a:solidFill>
                  <a:cs typeface="B Titr" pitchFamily="2" charset="-78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95400"/>
                <a:ext cx="7772401" cy="3928319"/>
              </a:xfrm>
              <a:prstGeom prst="rect">
                <a:avLst/>
              </a:prstGeom>
              <a:blipFill rotWithShape="1">
                <a:blip r:embed="rId2"/>
                <a:stretch>
                  <a:fillRect l="-3529" t="-2329" r="-2275" b="-403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05341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نیروی کنش و واکنش</a:t>
            </a:r>
          </a:p>
          <a:p>
            <a:pPr marL="0" indent="0" algn="just">
              <a:buNone/>
            </a:pPr>
            <a:r>
              <a:rPr lang="fa-IR" dirty="0">
                <a:cs typeface="B Titr" pitchFamily="2" charset="-78"/>
              </a:rPr>
              <a:t>وقتی با دست خودرویی را هل می دهیم، حس می کنیم خودرو نیز ما را هل می دهد. یعنی در برهم کنش بین دست و خودرو دو نیرو وجود دارد. نیرویی که ما به خودرو وارد می کنیم و نیرویی که خودرو به دست ما وارد می کند.</a:t>
            </a:r>
          </a:p>
          <a:p>
            <a:pPr marL="0" indent="0" algn="just">
              <a:buNone/>
            </a:pPr>
            <a:r>
              <a:rPr lang="fa-IR" dirty="0">
                <a:cs typeface="B Titr" pitchFamily="2" charset="-78"/>
              </a:rPr>
              <a:t>اگر </a:t>
            </a: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نیروی دست </a:t>
            </a:r>
            <a:r>
              <a:rPr lang="fa-IR" dirty="0">
                <a:cs typeface="B Titr" pitchFamily="2" charset="-78"/>
              </a:rPr>
              <a:t>که خودرو را هل می دهد، </a:t>
            </a: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کُنش</a:t>
            </a:r>
            <a:r>
              <a:rPr lang="fa-IR" dirty="0">
                <a:cs typeface="B Titr" pitchFamily="2" charset="-78"/>
              </a:rPr>
              <a:t> بنامیم، </a:t>
            </a: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نیرویی که خودرو </a:t>
            </a:r>
            <a:r>
              <a:rPr lang="fa-IR" dirty="0">
                <a:cs typeface="B Titr" pitchFamily="2" charset="-78"/>
              </a:rPr>
              <a:t>به دست ما وارد می کند، </a:t>
            </a: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واکنش</a:t>
            </a:r>
            <a:r>
              <a:rPr lang="fa-IR" dirty="0">
                <a:cs typeface="B Titr" pitchFamily="2" charset="-78"/>
              </a:rPr>
              <a:t> نامیده می شود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81252"/>
            <a:ext cx="5334000" cy="213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45966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534400" cy="59436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dirty="0">
                <a:cs typeface="B Titr" pitchFamily="2" charset="-78"/>
              </a:rPr>
              <a:t>اگر قطب های همنام دو آهنربا را به هم نزدیک کنیم، آهنربای اوّلی آهنربای دومی را </a:t>
            </a: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دفع</a:t>
            </a:r>
            <a:r>
              <a:rPr lang="fa-IR" dirty="0">
                <a:cs typeface="B Titr" pitchFamily="2" charset="-78"/>
              </a:rPr>
              <a:t> می کند (</a:t>
            </a: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کنش</a:t>
            </a:r>
            <a:r>
              <a:rPr lang="fa-IR" dirty="0">
                <a:cs typeface="B Titr" pitchFamily="2" charset="-78"/>
              </a:rPr>
              <a:t>) و آهنربای دومی نیزآهنربای اوّلی را دفع می کند(</a:t>
            </a: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واکنش</a:t>
            </a:r>
            <a:r>
              <a:rPr lang="fa-IR" dirty="0">
                <a:cs typeface="B Titr" pitchFamily="2" charset="-78"/>
              </a:rPr>
              <a:t>). </a:t>
            </a:r>
          </a:p>
          <a:p>
            <a:pPr marL="0" indent="0">
              <a:buNone/>
            </a:pPr>
            <a:endParaRPr lang="fa-IR" dirty="0">
              <a:cs typeface="B Titr" pitchFamily="2" charset="-78"/>
            </a:endParaRPr>
          </a:p>
          <a:p>
            <a:pPr marL="0" indent="0">
              <a:buNone/>
            </a:pPr>
            <a:endParaRPr lang="fa-IR" dirty="0">
              <a:cs typeface="B Titr" pitchFamily="2" charset="-78"/>
            </a:endParaRPr>
          </a:p>
          <a:p>
            <a:pPr marL="0" indent="0" algn="just">
              <a:buNone/>
            </a:pPr>
            <a:endParaRPr lang="fa-IR" dirty="0">
              <a:cs typeface="B Titr" pitchFamily="2" charset="-78"/>
            </a:endParaRPr>
          </a:p>
          <a:p>
            <a:endParaRPr lang="fa-IR" dirty="0">
              <a:cs typeface="B Titr" pitchFamily="2" charset="-78"/>
            </a:endParaRPr>
          </a:p>
          <a:p>
            <a:endParaRPr lang="fa-IR" dirty="0">
              <a:cs typeface="B Titr" pitchFamily="2" charset="-78"/>
            </a:endParaRPr>
          </a:p>
          <a:p>
            <a:endParaRPr lang="fa-IR" dirty="0">
              <a:cs typeface="B Titr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3200400"/>
            <a:ext cx="536322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2163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666095"/>
            <a:ext cx="7772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a-IR" sz="3500" dirty="0">
              <a:cs typeface="B Tit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3500" dirty="0">
                <a:cs typeface="B Titr" pitchFamily="2" charset="-78"/>
              </a:rPr>
              <a:t>وقتی </a:t>
            </a:r>
            <a:r>
              <a:rPr lang="fa-IR" sz="3500" dirty="0">
                <a:solidFill>
                  <a:srgbClr val="FF0000"/>
                </a:solidFill>
                <a:cs typeface="B Titr" pitchFamily="2" charset="-78"/>
              </a:rPr>
              <a:t>دو جسم باردار الکتریکی مثبت و منفی </a:t>
            </a:r>
            <a:r>
              <a:rPr lang="fa-IR" sz="3500" dirty="0">
                <a:cs typeface="B Titr" pitchFamily="2" charset="-78"/>
              </a:rPr>
              <a:t>را به هم  نزدیک می کنیم بار مثبت، بار منفی را جذب می کند (کنش) وبار منفی نیز بارمثبت را جذب می کند (واکنش).</a:t>
            </a:r>
          </a:p>
          <a:p>
            <a:pPr algn="just"/>
            <a:endParaRPr lang="fa-IR" sz="3500" dirty="0">
              <a:cs typeface="B Titr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635267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66545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5303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>
                <a:solidFill>
                  <a:srgbClr val="FF0000"/>
                </a:solidFill>
                <a:cs typeface="B Titr" pitchFamily="2" charset="-78"/>
              </a:rPr>
              <a:t>قانون سوم نیوتون:</a:t>
            </a:r>
          </a:p>
          <a:p>
            <a:pPr marL="0" indent="0" algn="just">
              <a:buNone/>
            </a:pPr>
            <a:br>
              <a:rPr lang="fa-IR" sz="2800" dirty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800" dirty="0">
                <a:cs typeface="B Titr" pitchFamily="2" charset="-78"/>
              </a:rPr>
              <a:t>ایزاک نیوتون رابطه بین نیروهای کنش و واکنش را به صورت زیر بیان کرده است:</a:t>
            </a:r>
          </a:p>
          <a:p>
            <a:pPr marL="0" indent="0" algn="just">
              <a:buNone/>
            </a:pPr>
            <a:r>
              <a:rPr lang="fa-IR" sz="2900" dirty="0">
                <a:solidFill>
                  <a:srgbClr val="0033CC"/>
                </a:solidFill>
                <a:cs typeface="B Titr" pitchFamily="2" charset="-78"/>
              </a:rPr>
              <a:t>هر گاه جسمی به جسم دیگر نیرو وارد کند، جسم دوم نیز به جسم اوّل نیرویی هم اندازه ولی در خلاف جهت وارد می کند</a:t>
            </a:r>
          </a:p>
          <a:p>
            <a:endParaRPr lang="fa-IR" sz="3200" dirty="0">
              <a:cs typeface="B Titr" pitchFamily="2" charset="-78"/>
            </a:endParaRPr>
          </a:p>
          <a:p>
            <a:endParaRPr lang="fa-IR" sz="3200" dirty="0">
              <a:cs typeface="B Titr" pitchFamily="2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5562600" cy="320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53200" y="3962400"/>
            <a:ext cx="2438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dirty="0">
                <a:solidFill>
                  <a:srgbClr val="7030A0"/>
                </a:solidFill>
                <a:cs typeface="B Titr" pitchFamily="2" charset="-78"/>
              </a:rPr>
              <a:t>تفنگ نیرویی به سمت جلو به گلوله وارد می کند و گلوله هم نیرویی دقیقا به همان اندازه به تفنگ به سمت عقب وارد می کند.                          </a:t>
            </a:r>
            <a:r>
              <a:rPr lang="en-US" dirty="0">
                <a:solidFill>
                  <a:srgbClr val="7030A0"/>
                </a:solidFill>
                <a:cs typeface="B Titr" pitchFamily="2" charset="-78"/>
              </a:rPr>
              <a:t>         </a:t>
            </a:r>
            <a:endParaRPr lang="fa-IR" dirty="0">
              <a:solidFill>
                <a:srgbClr val="7030A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636491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001000" cy="6324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a-IR" sz="2800" b="1" dirty="0">
                <a:solidFill>
                  <a:srgbClr val="7030A0"/>
                </a:solidFill>
                <a:cs typeface="B Titr" pitchFamily="2" charset="-78"/>
              </a:rPr>
              <a:t>نیروی عمودی سطح: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fa-IR" sz="2800" dirty="0">
                <a:solidFill>
                  <a:srgbClr val="7030A0"/>
                </a:solidFill>
                <a:cs typeface="B Titr" pitchFamily="2" charset="-78"/>
              </a:rPr>
              <a:t> </a:t>
            </a:r>
            <a:r>
              <a:rPr lang="fa-IR" sz="2800" dirty="0">
                <a:cs typeface="B Titr" pitchFamily="2" charset="-78"/>
              </a:rPr>
              <a:t>می دانیم ، نیروهای وارد بر جسم ساکن،متوازن اند. بنابراین باید به جز</a:t>
            </a:r>
            <a:r>
              <a:rPr lang="fa-IR" sz="2800" dirty="0">
                <a:solidFill>
                  <a:srgbClr val="FF0000"/>
                </a:solidFill>
                <a:cs typeface="B Titr" pitchFamily="2" charset="-78"/>
              </a:rPr>
              <a:t> وزن </a:t>
            </a:r>
            <a:r>
              <a:rPr lang="fa-IR" sz="2800" dirty="0">
                <a:cs typeface="B Titr" pitchFamily="2" charset="-78"/>
              </a:rPr>
              <a:t>جسم که آن را به طرف پایین می کشد، </a:t>
            </a:r>
            <a:r>
              <a:rPr lang="fa-IR" sz="2800" dirty="0">
                <a:solidFill>
                  <a:srgbClr val="FF0000"/>
                </a:solidFill>
                <a:cs typeface="B Titr" pitchFamily="2" charset="-78"/>
              </a:rPr>
              <a:t>نیروی دیگری </a:t>
            </a:r>
            <a:r>
              <a:rPr lang="fa-IR" sz="2800" dirty="0">
                <a:cs typeface="B Titr" pitchFamily="2" charset="-78"/>
              </a:rPr>
              <a:t>ازطرف سطح بر جسم رو به بالا وارد شده باشد تا اثر وزن را خنثی کند. به این نیرو، نیروی </a:t>
            </a:r>
            <a:r>
              <a:rPr lang="fa-IR" sz="2800" dirty="0">
                <a:solidFill>
                  <a:srgbClr val="FF0000"/>
                </a:solidFill>
                <a:cs typeface="B Titr" pitchFamily="2" charset="-78"/>
              </a:rPr>
              <a:t>عمودی سطح یا تکیه گاه </a:t>
            </a:r>
            <a:r>
              <a:rPr lang="fa-IR" sz="2800" dirty="0">
                <a:cs typeface="B Titr" pitchFamily="2" charset="-78"/>
              </a:rPr>
              <a:t>گویند و آن را با</a:t>
            </a:r>
            <a:r>
              <a:rPr lang="en-US" sz="2800" dirty="0">
                <a:solidFill>
                  <a:srgbClr val="FF0000"/>
                </a:solidFill>
                <a:cs typeface="B Titr" pitchFamily="2" charset="-78"/>
              </a:rPr>
              <a:t>N</a:t>
            </a:r>
            <a:r>
              <a:rPr lang="en-US" sz="2800" dirty="0">
                <a:cs typeface="B Titr" pitchFamily="2" charset="-78"/>
              </a:rPr>
              <a:t> </a:t>
            </a:r>
            <a:r>
              <a:rPr lang="fa-IR" sz="2800" dirty="0">
                <a:cs typeface="B Titr" pitchFamily="2" charset="-78"/>
              </a:rPr>
              <a:t> نشان می دهند </a:t>
            </a:r>
          </a:p>
          <a:p>
            <a:pPr marL="0" indent="0" algn="just">
              <a:buNone/>
            </a:pPr>
            <a:endParaRPr lang="fa-IR" sz="2800" dirty="0">
              <a:cs typeface="B Titr" pitchFamily="2" charset="-78"/>
            </a:endParaRPr>
          </a:p>
          <a:p>
            <a:pPr marL="0" indent="0" algn="just">
              <a:buNone/>
            </a:pPr>
            <a:r>
              <a:rPr lang="fa-IR" sz="2800" dirty="0">
                <a:cs typeface="B Titr" pitchFamily="2" charset="-78"/>
              </a:rPr>
              <a:t>هرچه جسم سنگین تر باشد، </a:t>
            </a:r>
          </a:p>
          <a:p>
            <a:pPr marL="0" indent="0" algn="just">
              <a:buNone/>
            </a:pPr>
            <a:r>
              <a:rPr lang="fa-IR" sz="2800" dirty="0">
                <a:cs typeface="B Titr" pitchFamily="2" charset="-78"/>
              </a:rPr>
              <a:t>نیروی عمودی تکیه گاه نیزبیشتر خواهد بود.</a:t>
            </a:r>
          </a:p>
          <a:p>
            <a:pPr marL="0" indent="0" algn="just">
              <a:buNone/>
            </a:pPr>
            <a:endParaRPr lang="fa-IR" sz="2800" dirty="0">
              <a:cs typeface="B Titr" pitchFamily="2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084597"/>
            <a:ext cx="4876800" cy="316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91739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fa-IR" b="1" dirty="0">
                <a:solidFill>
                  <a:srgbClr val="0033CC"/>
                </a:solidFill>
                <a:cs typeface="B Titr" pitchFamily="2" charset="-78"/>
              </a:rPr>
              <a:t>اصطکاک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dirty="0">
                <a:cs typeface="B Titr" pitchFamily="2" charset="-78"/>
              </a:rPr>
              <a:t>وقتی جسمی را که روی زمین قرار دارد، می کِشیم یا هل می دهیم، </a:t>
            </a: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نیرویی در خلاف جهت نیروی </a:t>
            </a:r>
            <a:r>
              <a:rPr lang="fa-IR" dirty="0">
                <a:cs typeface="B Titr" pitchFamily="2" charset="-78"/>
              </a:rPr>
              <a:t>ما به وجود       می آید. همچنین وقتی جسم روی زمین در حال حرکت است، </a:t>
            </a: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نیرویی در خلاف جهت حرکت </a:t>
            </a:r>
            <a:r>
              <a:rPr lang="fa-IR" dirty="0">
                <a:cs typeface="B Titr" pitchFamily="2" charset="-78"/>
              </a:rPr>
              <a:t>از طرف زمین بر آن وارد می شود.به این نیروها نیروی </a:t>
            </a:r>
            <a:r>
              <a:rPr lang="fa-IR" dirty="0">
                <a:solidFill>
                  <a:srgbClr val="0033CC"/>
                </a:solidFill>
                <a:cs typeface="B Titr" pitchFamily="2" charset="-78"/>
              </a:rPr>
              <a:t>اصطکاک </a:t>
            </a:r>
            <a:r>
              <a:rPr lang="fa-IR" dirty="0">
                <a:cs typeface="B Titr" pitchFamily="2" charset="-78"/>
              </a:rPr>
              <a:t>می گویند.</a:t>
            </a:r>
          </a:p>
          <a:p>
            <a:endParaRPr lang="fa-IR" dirty="0">
              <a:cs typeface="B Titr" pitchFamily="2" charset="-78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657" y="4343400"/>
            <a:ext cx="5867400" cy="301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94992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3400" b="1" dirty="0">
                <a:cs typeface="B Titr" pitchFamily="2" charset="-78"/>
              </a:rPr>
              <a:t>اصطكاك ایستایی</a:t>
            </a:r>
          </a:p>
          <a:p>
            <a:pPr marL="0" indent="0" algn="just">
              <a:buNone/>
            </a:pPr>
            <a:r>
              <a:rPr lang="fa-IR" sz="3400" dirty="0">
                <a:cs typeface="B Titr" pitchFamily="2" charset="-78"/>
              </a:rPr>
              <a:t>فرد  به كمك طناب شروع به كشیدن  این جعبه می‌كند اما نیروی وارده كم بوده و در نتیجه جعبه </a:t>
            </a:r>
            <a:r>
              <a:rPr lang="fa-IR" sz="3400" dirty="0">
                <a:solidFill>
                  <a:srgbClr val="FF0000"/>
                </a:solidFill>
                <a:cs typeface="B Titr" pitchFamily="2" charset="-78"/>
              </a:rPr>
              <a:t>حركتی نمی كند</a:t>
            </a:r>
            <a:r>
              <a:rPr lang="fa-IR" sz="3400" dirty="0">
                <a:cs typeface="B Titr" pitchFamily="2" charset="-78"/>
              </a:rPr>
              <a:t>. می دانیم دو نیروی </a:t>
            </a:r>
            <a:r>
              <a:rPr lang="fa-IR" sz="3400" dirty="0">
                <a:solidFill>
                  <a:srgbClr val="0033CC"/>
                </a:solidFill>
                <a:cs typeface="B Titr" pitchFamily="2" charset="-78"/>
              </a:rPr>
              <a:t>وزن</a:t>
            </a:r>
            <a:r>
              <a:rPr lang="fa-IR" sz="3400" dirty="0">
                <a:cs typeface="B Titr" pitchFamily="2" charset="-78"/>
              </a:rPr>
              <a:t> و نیروی </a:t>
            </a:r>
            <a:r>
              <a:rPr lang="fa-IR" sz="3400" dirty="0">
                <a:solidFill>
                  <a:srgbClr val="0033CC"/>
                </a:solidFill>
                <a:cs typeface="B Titr" pitchFamily="2" charset="-78"/>
              </a:rPr>
              <a:t>عمودی تكیه گاه </a:t>
            </a:r>
            <a:r>
              <a:rPr lang="fa-IR" sz="3400" dirty="0">
                <a:cs typeface="B Titr" pitchFamily="2" charset="-78"/>
              </a:rPr>
              <a:t>همدیگر را خنثی كرده و لیكن در این حالت حتماً بایستی نیرویی به موازات سطح ولی در خلاف جهت وجود داشته باشد كه نیروی جلو برنده فرد را خنثی كند، این نیرو همان </a:t>
            </a:r>
            <a:r>
              <a:rPr lang="fa-IR" sz="3400" b="1" dirty="0">
                <a:cs typeface="B Titr" pitchFamily="2" charset="-78"/>
              </a:rPr>
              <a:t>نیروی </a:t>
            </a:r>
            <a:r>
              <a:rPr lang="fa-IR" sz="3400" b="1" dirty="0">
                <a:solidFill>
                  <a:srgbClr val="0033CC"/>
                </a:solidFill>
                <a:cs typeface="B Titr" pitchFamily="2" charset="-78"/>
              </a:rPr>
              <a:t>اصطكاك ایستایی</a:t>
            </a:r>
            <a:r>
              <a:rPr lang="fa-IR" sz="3400" dirty="0">
                <a:solidFill>
                  <a:srgbClr val="0033CC"/>
                </a:solidFill>
                <a:cs typeface="B Titr" pitchFamily="2" charset="-78"/>
              </a:rPr>
              <a:t> </a:t>
            </a:r>
            <a:r>
              <a:rPr lang="fa-IR" sz="3400" dirty="0">
                <a:cs typeface="B Titr" pitchFamily="2" charset="-78"/>
              </a:rPr>
              <a:t>است.                           </a:t>
            </a:r>
            <a:r>
              <a:rPr lang="en-US" sz="3400" dirty="0">
                <a:cs typeface="B Titr" pitchFamily="2" charset="-78"/>
              </a:rPr>
              <a:t>@olom9</a:t>
            </a:r>
            <a:endParaRPr lang="fa-IR" sz="3400" dirty="0">
              <a:cs typeface="B Titr" pitchFamily="2" charset="-7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6400800" cy="179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7335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Titr" pitchFamily="2" charset="-78"/>
              </a:rPr>
              <a:t>نیرو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sz="3600" dirty="0">
                <a:cs typeface="B Titr" pitchFamily="2" charset="-78"/>
              </a:rPr>
              <a:t>ما هر کاری که روزانه انجام می دهیم، با </a:t>
            </a: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نیرو</a:t>
            </a:r>
            <a:r>
              <a:rPr lang="fa-IR" sz="3600" dirty="0">
                <a:cs typeface="B Titr" pitchFamily="2" charset="-78"/>
              </a:rPr>
              <a:t> سروکار داریم.</a:t>
            </a:r>
          </a:p>
          <a:p>
            <a:pPr marL="0" indent="0" algn="just">
              <a:buNone/>
            </a:pPr>
            <a:r>
              <a:rPr lang="fa-IR" sz="3600" dirty="0">
                <a:cs typeface="B Titr" pitchFamily="2" charset="-78"/>
              </a:rPr>
              <a:t> باز و بسته کردن در و پنجره، راه رفتن، بازی کردن، رانندگی کردن، شنا کردن، حمل کردن اجسام، حرکت وسایل نقلیه، پرواز هواپیما</a:t>
            </a:r>
          </a:p>
          <a:p>
            <a:endParaRPr lang="fa-IR" sz="36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185619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10600" cy="5105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sz="2500" dirty="0">
                <a:cs typeface="B Titr" pitchFamily="2" charset="-78"/>
              </a:rPr>
              <a:t> </a:t>
            </a:r>
            <a:r>
              <a:rPr lang="fa-IR" sz="2800" dirty="0">
                <a:solidFill>
                  <a:srgbClr val="FF0000"/>
                </a:solidFill>
                <a:cs typeface="B Titr" pitchFamily="2" charset="-78"/>
              </a:rPr>
              <a:t>نیروی اصطکاک جنبشی:</a:t>
            </a:r>
          </a:p>
          <a:p>
            <a:pPr marL="0" indent="0" algn="just">
              <a:buNone/>
            </a:pPr>
            <a:br>
              <a:rPr lang="fa-IR" sz="2800" dirty="0">
                <a:cs typeface="B Titr" pitchFamily="2" charset="-78"/>
              </a:rPr>
            </a:br>
            <a:r>
              <a:rPr lang="fa-IR" sz="2500" dirty="0">
                <a:cs typeface="B Titr" pitchFamily="2" charset="-78"/>
              </a:rPr>
              <a:t>در اثر هل دادن  یا </a:t>
            </a:r>
            <a:r>
              <a:rPr lang="fa-IR" sz="2800" dirty="0">
                <a:cs typeface="B Titr" pitchFamily="2" charset="-78"/>
              </a:rPr>
              <a:t>کشیدن جسمی بر روی سطح افقی ، آن جسم، شروع به حرکت می کند .</a:t>
            </a:r>
          </a:p>
          <a:p>
            <a:pPr marL="0" indent="0" algn="just">
              <a:buNone/>
            </a:pPr>
            <a:r>
              <a:rPr lang="fa-IR" sz="2800" dirty="0">
                <a:cs typeface="B Titr" pitchFamily="2" charset="-78"/>
              </a:rPr>
              <a:t>اگر از هل دادن یا کشیدن دست برداریم، سرعت جسم کاهش                                می یابد و پس از مدتی می ایستد.</a:t>
            </a:r>
          </a:p>
          <a:p>
            <a:pPr marL="0" indent="0" algn="just">
              <a:buNone/>
            </a:pPr>
            <a:r>
              <a:rPr lang="fa-IR" sz="2800" dirty="0">
                <a:cs typeface="B Titr" pitchFamily="2" charset="-78"/>
              </a:rPr>
              <a:t>با توجه به اینکه </a:t>
            </a:r>
            <a:r>
              <a:rPr lang="fa-IR" sz="2800" dirty="0">
                <a:solidFill>
                  <a:srgbClr val="0033CC"/>
                </a:solidFill>
                <a:cs typeface="B Titr" pitchFamily="2" charset="-78"/>
              </a:rPr>
              <a:t>نیرو سبب تغییر سرعت جسم</a:t>
            </a:r>
            <a:r>
              <a:rPr lang="fa-IR" sz="2800" dirty="0">
                <a:cs typeface="B Titr" pitchFamily="2" charset="-78"/>
              </a:rPr>
              <a:t> می شود، پس باید </a:t>
            </a:r>
            <a:r>
              <a:rPr lang="fa-IR" sz="2800" dirty="0">
                <a:solidFill>
                  <a:srgbClr val="0033CC"/>
                </a:solidFill>
                <a:cs typeface="B Titr" pitchFamily="2" charset="-78"/>
              </a:rPr>
              <a:t>نیرویی در خلاف جهت حرکت</a:t>
            </a:r>
            <a:r>
              <a:rPr lang="fa-IR" sz="2800" dirty="0">
                <a:cs typeface="B Titr" pitchFamily="2" charset="-78"/>
              </a:rPr>
              <a:t> بر جسم وارد شده باشد و سبب ایستادن جسم شود. این نیرو را نیروی </a:t>
            </a:r>
            <a:r>
              <a:rPr lang="fa-IR" sz="2800" dirty="0">
                <a:solidFill>
                  <a:srgbClr val="FF0000"/>
                </a:solidFill>
                <a:cs typeface="B Titr" pitchFamily="2" charset="-78"/>
              </a:rPr>
              <a:t>اصطکاک جنبشی </a:t>
            </a:r>
            <a:r>
              <a:rPr lang="fa-IR" sz="2500" dirty="0">
                <a:cs typeface="B Titr" pitchFamily="2" charset="-78"/>
              </a:rPr>
              <a:t>می نامیم</a:t>
            </a:r>
          </a:p>
          <a:p>
            <a:pPr marL="0" indent="0">
              <a:buNone/>
            </a:pPr>
            <a:endParaRPr lang="fa-IR" sz="2500" dirty="0">
              <a:cs typeface="B Titr" pitchFamily="2" charset="-78"/>
            </a:endParaRPr>
          </a:p>
        </p:txBody>
      </p:sp>
      <p:pic>
        <p:nvPicPr>
          <p:cNvPr id="6146" name="Picture 2" descr="Image result for ‫اصطکاک‬‎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8FD"/>
              </a:clrFrom>
              <a:clrTo>
                <a:srgbClr val="F5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9" y="3733800"/>
            <a:ext cx="4419600" cy="343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64882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15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sz="2800" dirty="0">
                <a:cs typeface="B Titr" pitchFamily="2" charset="-78"/>
              </a:rPr>
              <a:t>اصطکاک به عوامل زیر بستگی دارد.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fa-IR" sz="2800" dirty="0">
                <a:solidFill>
                  <a:srgbClr val="FF0000"/>
                </a:solidFill>
                <a:cs typeface="B Titr" pitchFamily="2" charset="-78"/>
              </a:rPr>
              <a:t>نیروی عمودی</a:t>
            </a:r>
            <a:r>
              <a:rPr lang="fa-IR" sz="2800" dirty="0">
                <a:cs typeface="B Titr" pitchFamily="2" charset="-78"/>
              </a:rPr>
              <a:t>،                               </a:t>
            </a:r>
            <a:r>
              <a:rPr lang="en-US" sz="2800" dirty="0">
                <a:cs typeface="B Titr" pitchFamily="2" charset="-78"/>
              </a:rPr>
              <a:t>@olom9</a:t>
            </a:r>
            <a:endParaRPr lang="fa-IR" sz="2800" dirty="0">
              <a:cs typeface="B Titr" pitchFamily="2" charset="-78"/>
            </a:endParaRPr>
          </a:p>
          <a:p>
            <a:pPr marL="514350" indent="-514350" algn="just">
              <a:buFont typeface="+mj-lt"/>
              <a:buAutoNum type="arabicParenR"/>
            </a:pPr>
            <a:r>
              <a:rPr lang="fa-IR" sz="2800" dirty="0">
                <a:cs typeface="B Titr" pitchFamily="2" charset="-78"/>
              </a:rPr>
              <a:t>شرایط </a:t>
            </a:r>
            <a:r>
              <a:rPr lang="fa-IR" sz="2800" dirty="0">
                <a:solidFill>
                  <a:srgbClr val="FF0000"/>
                </a:solidFill>
                <a:cs typeface="B Titr" pitchFamily="2" charset="-78"/>
              </a:rPr>
              <a:t>سطح های تماس </a:t>
            </a:r>
            <a:r>
              <a:rPr lang="fa-IR" sz="2800" dirty="0">
                <a:cs typeface="B Titr" pitchFamily="2" charset="-78"/>
              </a:rPr>
              <a:t>از نظر همواری                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fa-IR" sz="2800" dirty="0">
                <a:solidFill>
                  <a:srgbClr val="FF0000"/>
                </a:solidFill>
                <a:cs typeface="B Titr" pitchFamily="2" charset="-78"/>
              </a:rPr>
              <a:t>جنس سطح های تماس </a:t>
            </a:r>
          </a:p>
          <a:p>
            <a:pPr marL="0" indent="0" algn="just">
              <a:buNone/>
            </a:pPr>
            <a:r>
              <a:rPr lang="fa-IR" sz="2800" dirty="0">
                <a:cs typeface="B Titr" pitchFamily="2" charset="-78"/>
              </a:rPr>
              <a:t>اگر سطح </a:t>
            </a:r>
            <a:r>
              <a:rPr lang="fa-IR" sz="2800" dirty="0">
                <a:solidFill>
                  <a:srgbClr val="0033CC"/>
                </a:solidFill>
                <a:cs typeface="B Titr" pitchFamily="2" charset="-78"/>
              </a:rPr>
              <a:t>هموار</a:t>
            </a:r>
            <a:r>
              <a:rPr lang="fa-IR" sz="2800" dirty="0">
                <a:cs typeface="B Titr" pitchFamily="2" charset="-78"/>
              </a:rPr>
              <a:t> باشد حرکت دادن اجسام </a:t>
            </a:r>
            <a:r>
              <a:rPr lang="fa-IR" sz="2800" dirty="0">
                <a:solidFill>
                  <a:srgbClr val="0033CC"/>
                </a:solidFill>
                <a:cs typeface="B Titr" pitchFamily="2" charset="-78"/>
              </a:rPr>
              <a:t>آسانتر</a:t>
            </a:r>
            <a:r>
              <a:rPr lang="fa-IR" sz="2800" dirty="0">
                <a:cs typeface="B Titr" pitchFamily="2" charset="-78"/>
              </a:rPr>
              <a:t> می شود. چون اصطکاک کمتری بین جسم و سطح  به وجود می آید و برعکس، در صورتی که سطح هموار نباشد حرکت دادن جسم دشوارتر بوده و اصطکاک بیشتری بین این دو سطح به وجود می آید.</a:t>
            </a:r>
          </a:p>
          <a:p>
            <a:endParaRPr lang="fa-IR" sz="2800" dirty="0">
              <a:cs typeface="B Titr" pitchFamily="2" charset="-7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CF1"/>
              </a:clrFrom>
              <a:clrTo>
                <a:srgbClr val="F4FC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4724400" cy="262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09926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715000"/>
          </a:xfrm>
        </p:spPr>
        <p:txBody>
          <a:bodyPr>
            <a:normAutofit lnSpcReduction="10000"/>
          </a:bodyPr>
          <a:lstStyle/>
          <a:p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وقتی جسمی را می کشیم یا آن را هلُ می دهیم؛ به آن نیرو وارد می کنیم</a:t>
            </a:r>
            <a:r>
              <a:rPr lang="fa-IR" dirty="0">
                <a:cs typeface="B Titr" pitchFamily="2" charset="-78"/>
              </a:rPr>
              <a:t>. </a:t>
            </a:r>
          </a:p>
          <a:p>
            <a:r>
              <a:rPr lang="fa-IR" dirty="0">
                <a:cs typeface="B Titr" pitchFamily="2" charset="-78"/>
              </a:rPr>
              <a:t>اثر نیرو بریک جسم، خود را به شکل های مختلف نشان می دهد.</a:t>
            </a:r>
          </a:p>
          <a:p>
            <a:r>
              <a:rPr lang="fa-IR" dirty="0">
                <a:cs typeface="B Titr" pitchFamily="2" charset="-78"/>
              </a:rPr>
              <a:t> مانند: شروع به حرکت کردن، توقف،کم یا زیادشدن سرعت، تغییر جهت سرعت و تغییر شکل آن جسم نشان می دهد.</a:t>
            </a:r>
          </a:p>
          <a:p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نیرو اثر متقابل بین دو جسم است.</a:t>
            </a:r>
          </a:p>
          <a:p>
            <a:r>
              <a:rPr lang="fa-IR" dirty="0">
                <a:cs typeface="B Titr" pitchFamily="2" charset="-78"/>
              </a:rPr>
              <a:t>به عبارت دیگر در به وجود آمدن نیرو، همواره دو جسم مشارکت دارند و البته این اجسام لزوماً در تماس با یکدیگر نیستند.</a:t>
            </a:r>
          </a:p>
          <a:p>
            <a:endParaRPr lang="fa-IR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873922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b="1" dirty="0">
                <a:cs typeface="B Titr" pitchFamily="2" charset="-78"/>
              </a:rPr>
              <a:t>نیروهای متوازن</a:t>
            </a:r>
            <a:br>
              <a:rPr lang="fa-IR" dirty="0">
                <a:cs typeface="B Titr" pitchFamily="2" charset="-78"/>
              </a:rPr>
            </a:b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sz="3600" dirty="0">
                <a:cs typeface="B Titr" pitchFamily="2" charset="-78"/>
              </a:rPr>
              <a:t>اگر بر جسمی </a:t>
            </a: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چند نیرو به طور هم زمان </a:t>
            </a:r>
            <a:r>
              <a:rPr lang="fa-IR" sz="3600" dirty="0">
                <a:cs typeface="B Titr" pitchFamily="2" charset="-78"/>
              </a:rPr>
              <a:t>اثر کند و این نیروها اثر یکدیگر را </a:t>
            </a: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خنثی</a:t>
            </a:r>
            <a:r>
              <a:rPr lang="fa-IR" sz="3600" dirty="0">
                <a:cs typeface="B Titr" pitchFamily="2" charset="-78"/>
              </a:rPr>
              <a:t> کنند، می گوییم نیروهای وارد بر جسم </a:t>
            </a: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متوازن</a:t>
            </a:r>
            <a:r>
              <a:rPr lang="fa-IR" sz="3600" dirty="0">
                <a:cs typeface="B Titr" pitchFamily="2" charset="-78"/>
              </a:rPr>
              <a:t> اند.</a:t>
            </a:r>
          </a:p>
          <a:p>
            <a:pPr marL="0" indent="0" algn="just">
              <a:buNone/>
            </a:pPr>
            <a:r>
              <a:rPr lang="fa-IR" sz="3600" dirty="0">
                <a:cs typeface="B Titr" pitchFamily="2" charset="-78"/>
              </a:rPr>
              <a:t>به عبارت دیگر </a:t>
            </a:r>
            <a:r>
              <a:rPr lang="fa-IR" sz="3600" dirty="0">
                <a:solidFill>
                  <a:srgbClr val="0033CC"/>
                </a:solidFill>
                <a:cs typeface="B Titr" pitchFamily="2" charset="-78"/>
              </a:rPr>
              <a:t>اگر برآیند نیروهای وارد برجسم صفر باشد، نیروهای وارد بر جسم متوازن اند</a:t>
            </a:r>
            <a:r>
              <a:rPr lang="fa-IR" sz="3600" dirty="0">
                <a:cs typeface="B Titr" pitchFamily="2" charset="-78"/>
              </a:rPr>
              <a:t>.</a:t>
            </a:r>
          </a:p>
          <a:p>
            <a:pPr marL="0" indent="0" algn="just">
              <a:buNone/>
            </a:pPr>
            <a:endParaRPr lang="fa-IR" sz="3600" dirty="0">
              <a:cs typeface="B Titr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95749"/>
            <a:ext cx="3048000" cy="237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50830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381000"/>
            <a:ext cx="8305800" cy="3429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sz="3600" dirty="0">
                <a:cs typeface="B Titr" pitchFamily="2" charset="-78"/>
              </a:rPr>
              <a:t>آزمایش نشان می دهد، تا زمانی که نیروهای وارد بر جسم </a:t>
            </a: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متوازن</a:t>
            </a:r>
            <a:r>
              <a:rPr lang="fa-IR" sz="3600" dirty="0">
                <a:cs typeface="B Titr" pitchFamily="2" charset="-78"/>
              </a:rPr>
              <a:t> باشند جسمِ ساکن، همچنان </a:t>
            </a:r>
            <a:r>
              <a:rPr lang="fa-IR" sz="3600" dirty="0">
                <a:solidFill>
                  <a:srgbClr val="0033CC"/>
                </a:solidFill>
                <a:cs typeface="B Titr" pitchFamily="2" charset="-78"/>
              </a:rPr>
              <a:t>ساکن</a:t>
            </a:r>
            <a:r>
              <a:rPr lang="fa-IR" sz="3600" dirty="0">
                <a:cs typeface="B Titr" pitchFamily="2" charset="-78"/>
              </a:rPr>
              <a:t> باقی می ماند و اگر در حال </a:t>
            </a:r>
            <a:r>
              <a:rPr lang="fa-IR" sz="3600" dirty="0">
                <a:solidFill>
                  <a:srgbClr val="0033CC"/>
                </a:solidFill>
                <a:cs typeface="B Titr" pitchFamily="2" charset="-78"/>
              </a:rPr>
              <a:t>حرکت</a:t>
            </a:r>
            <a:r>
              <a:rPr lang="fa-IR" sz="3600" dirty="0">
                <a:cs typeface="B Titr" pitchFamily="2" charset="-78"/>
              </a:rPr>
              <a:t> باشد همچنان به حرکت خود ادامه خواهد داد و تغییری در نحوه ی حرکت آن ایجاد نخواهد شد؛ یعنی سرعت آن تغییر نخواهد کرد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28098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68794"/>
            <a:ext cx="5057775" cy="248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54800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" y="304800"/>
            <a:ext cx="8343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3200" dirty="0">
                <a:cs typeface="B Titr" pitchFamily="2" charset="-78"/>
              </a:rPr>
              <a:t>اگر در جسمی </a:t>
            </a:r>
            <a:r>
              <a:rPr lang="fa-IR" sz="3200" dirty="0">
                <a:solidFill>
                  <a:srgbClr val="FF0000"/>
                </a:solidFill>
                <a:cs typeface="B Titr" pitchFamily="2" charset="-78"/>
              </a:rPr>
              <a:t>توازن نیروها </a:t>
            </a:r>
            <a:r>
              <a:rPr lang="fa-IR" sz="3200" dirty="0">
                <a:cs typeface="B Titr" pitchFamily="2" charset="-78"/>
              </a:rPr>
              <a:t>به هم بخورد، یعنی نیروهایی که بر آن تأثیر می گذارند، همدیگر را خنثی</a:t>
            </a:r>
            <a:r>
              <a:rPr lang="en-US" sz="3200" dirty="0">
                <a:cs typeface="B Titr" pitchFamily="2" charset="-78"/>
              </a:rPr>
              <a:t> </a:t>
            </a:r>
            <a:r>
              <a:rPr lang="fa-IR" sz="3200" dirty="0">
                <a:cs typeface="B Titr" pitchFamily="2" charset="-78"/>
              </a:rPr>
              <a:t>نکنند،آنگاه </a:t>
            </a:r>
            <a:r>
              <a:rPr lang="fa-IR" sz="3200" dirty="0">
                <a:solidFill>
                  <a:srgbClr val="FF0000"/>
                </a:solidFill>
                <a:cs typeface="B Titr" pitchFamily="2" charset="-78"/>
              </a:rPr>
              <a:t>نیروی خالصی </a:t>
            </a:r>
            <a:r>
              <a:rPr lang="fa-IR" sz="3200" dirty="0">
                <a:cs typeface="B Titr" pitchFamily="2" charset="-78"/>
              </a:rPr>
              <a:t>بر جسم اثر خواهد کرد و جسمِ ساکن شروع به حرکت می کند. </a:t>
            </a:r>
          </a:p>
          <a:p>
            <a:pPr algn="r"/>
            <a:endParaRPr lang="fa-IR" sz="3200" dirty="0">
              <a:cs typeface="B Titr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286000"/>
            <a:ext cx="4038600" cy="429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14" y="2307771"/>
            <a:ext cx="4176486" cy="434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011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693920"/>
          </a:xfrm>
        </p:spPr>
        <p:txBody>
          <a:bodyPr>
            <a:normAutofit/>
          </a:bodyPr>
          <a:lstStyle/>
          <a:p>
            <a:pPr algn="just"/>
            <a:r>
              <a:rPr lang="fa-IR" sz="2800" dirty="0">
                <a:cs typeface="B Titr" pitchFamily="2" charset="-78"/>
              </a:rPr>
              <a:t>اگر در جسمی </a:t>
            </a:r>
            <a:r>
              <a:rPr lang="fa-IR" sz="2800" dirty="0">
                <a:solidFill>
                  <a:srgbClr val="FF0000"/>
                </a:solidFill>
                <a:cs typeface="B Titr" pitchFamily="2" charset="-78"/>
              </a:rPr>
              <a:t>توازن نیروها به هم بخورد</a:t>
            </a:r>
            <a:r>
              <a:rPr lang="fa-IR" sz="2800" dirty="0">
                <a:cs typeface="B Titr" pitchFamily="2" charset="-78"/>
              </a:rPr>
              <a:t>، یعنی نیروهایی که بر آن تأثیرمی گذارند، اگر جسم در</a:t>
            </a:r>
            <a:r>
              <a:rPr lang="en-US" sz="2800" dirty="0">
                <a:cs typeface="B Titr" pitchFamily="2" charset="-78"/>
              </a:rPr>
              <a:t> </a:t>
            </a:r>
            <a:r>
              <a:rPr lang="fa-IR" sz="2800" dirty="0">
                <a:cs typeface="B Titr" pitchFamily="2" charset="-78"/>
              </a:rPr>
              <a:t>حال حرکت باشد، </a:t>
            </a:r>
            <a:r>
              <a:rPr lang="fa-IR" sz="2800" dirty="0">
                <a:solidFill>
                  <a:srgbClr val="FF0000"/>
                </a:solidFill>
                <a:cs typeface="B Titr" pitchFamily="2" charset="-78"/>
              </a:rPr>
              <a:t>تغییری در حرکت </a:t>
            </a:r>
            <a:r>
              <a:rPr lang="fa-IR" sz="2800" dirty="0">
                <a:cs typeface="B Titr" pitchFamily="2" charset="-78"/>
              </a:rPr>
              <a:t>آن به وجود خواهد آمد. </a:t>
            </a:r>
            <a:endParaRPr lang="fa-IR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099854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14919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389120"/>
          </a:xfrm>
        </p:spPr>
        <p:txBody>
          <a:bodyPr/>
          <a:lstStyle/>
          <a:p>
            <a:pPr algn="just"/>
            <a:r>
              <a:rPr lang="fa-IR" dirty="0">
                <a:cs typeface="B Titr" pitchFamily="2" charset="-78"/>
              </a:rPr>
              <a:t>اگر نیروهای وارد بر جسم در توازن باشند؛ یعنی نیروی </a:t>
            </a: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خالص صفر </a:t>
            </a:r>
            <a:r>
              <a:rPr lang="fa-IR" dirty="0">
                <a:cs typeface="B Titr" pitchFamily="2" charset="-78"/>
              </a:rPr>
              <a:t>باشد، سرعت جسم تغییر نمی کند.</a:t>
            </a:r>
          </a:p>
          <a:p>
            <a:pPr algn="just"/>
            <a:endParaRPr lang="fa-IR" dirty="0">
              <a:cs typeface="B Titr" pitchFamily="2" charset="-78"/>
            </a:endParaRPr>
          </a:p>
          <a:p>
            <a:pPr algn="just"/>
            <a:endParaRPr lang="fa-IR" dirty="0">
              <a:cs typeface="B Titr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62942"/>
            <a:ext cx="6934200" cy="379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90070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86106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dirty="0">
                <a:cs typeface="B Titr" pitchFamily="2" charset="-78"/>
              </a:rPr>
              <a:t>وقتی  که نیروهای وارد برجسم در </a:t>
            </a: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توازن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نباشند</a:t>
            </a:r>
            <a:r>
              <a:rPr lang="fa-IR" dirty="0">
                <a:cs typeface="B Titr" pitchFamily="2" charset="-78"/>
              </a:rPr>
              <a:t>. به عبارت دیگر نیروی خالصی بر جسم وارد شود  ، سبب </a:t>
            </a: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تغییر سرعت </a:t>
            </a:r>
            <a:r>
              <a:rPr lang="fa-IR" dirty="0">
                <a:cs typeface="B Titr" pitchFamily="2" charset="-78"/>
              </a:rPr>
              <a:t>آن می شود؛ یعنی نیرو سبب ایجاد </a:t>
            </a: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شتاب </a:t>
            </a:r>
            <a:r>
              <a:rPr lang="fa-IR" dirty="0">
                <a:cs typeface="B Titr" pitchFamily="2" charset="-78"/>
              </a:rPr>
              <a:t>می شود. </a:t>
            </a:r>
          </a:p>
          <a:p>
            <a:pPr marL="0" indent="0">
              <a:buNone/>
            </a:pPr>
            <a:r>
              <a:rPr lang="fa-IR" dirty="0">
                <a:cs typeface="B Titr" pitchFamily="2" charset="-78"/>
              </a:rPr>
              <a:t>مثلاً وقتی شما به تنهایی یک جسم را هل می دهید، </a:t>
            </a:r>
          </a:p>
          <a:p>
            <a:pPr marL="0" indent="0">
              <a:buNone/>
            </a:pPr>
            <a:r>
              <a:rPr lang="fa-IR" dirty="0">
                <a:cs typeface="B Titr" pitchFamily="2" charset="-78"/>
              </a:rPr>
              <a:t>جسم شروع به حرکت می کند و سرعت آن افزایش </a:t>
            </a:r>
          </a:p>
          <a:p>
            <a:pPr marL="0" indent="0">
              <a:buNone/>
            </a:pPr>
            <a:r>
              <a:rPr lang="fa-IR" dirty="0">
                <a:cs typeface="B Titr" pitchFamily="2" charset="-78"/>
              </a:rPr>
              <a:t>می یابد؛ یعنی نیرو سبب تغییر سرعت یا به عبارت</a:t>
            </a:r>
          </a:p>
          <a:p>
            <a:pPr marL="0" indent="0">
              <a:buNone/>
            </a:pPr>
            <a:r>
              <a:rPr lang="fa-IR" dirty="0">
                <a:cs typeface="B Titr" pitchFamily="2" charset="-78"/>
              </a:rPr>
              <a:t> دیگر سبب </a:t>
            </a: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ایجاد شتاب در جسم </a:t>
            </a:r>
            <a:r>
              <a:rPr lang="fa-IR" dirty="0">
                <a:cs typeface="B Titr" pitchFamily="2" charset="-78"/>
              </a:rPr>
              <a:t>می شود.</a:t>
            </a:r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24200"/>
            <a:ext cx="2819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9948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2529</TotalTime>
  <Words>1019</Words>
  <Application>Microsoft Office PowerPoint</Application>
  <PresentationFormat>On-screen Show (4:3)</PresentationFormat>
  <Paragraphs>67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Cambria Math</vt:lpstr>
      <vt:lpstr>Office Theme</vt:lpstr>
      <vt:lpstr>نیرو</vt:lpstr>
      <vt:lpstr>نیرو</vt:lpstr>
      <vt:lpstr>PowerPoint Presentation</vt:lpstr>
      <vt:lpstr>نیروهای متوازن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Majid</dc:creator>
  <cp:lastModifiedBy>ahmad behnia</cp:lastModifiedBy>
  <cp:revision>69</cp:revision>
  <dcterms:created xsi:type="dcterms:W3CDTF">2006-08-16T00:00:00Z</dcterms:created>
  <dcterms:modified xsi:type="dcterms:W3CDTF">2020-04-06T07:51:27Z</dcterms:modified>
</cp:coreProperties>
</file>