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8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674A0-6796-444A-8506-5AA2F840C9EF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DCBEC-544A-4A08-8E64-C7C39D16C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‫بسم الله الرحمن الرحيم‬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285860"/>
            <a:ext cx="5572164" cy="3429024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2915816" y="5157192"/>
            <a:ext cx="4104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a-IR" altLang="zh-CN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Arial Unicode MS" pitchFamily="34" charset="-128"/>
                <a:cs typeface="0 Badr Bold" panose="00000700000000000000" pitchFamily="2" charset="-78"/>
              </a:rPr>
              <a:t>شهاب فطین مشاور پردیس علامه طباطبایی اردبیل</a:t>
            </a:r>
            <a:endParaRPr lang="en-US" altLang="zh-CN" sz="20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  <a:ea typeface="Arial Unicode MS" pitchFamily="34" charset="-128"/>
              <a:cs typeface="0 Badr Bold" panose="00000700000000000000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/>
              <a:t> </a:t>
            </a:r>
            <a:r>
              <a:rPr lang="fa-IR" b="1" dirty="0" smtClean="0"/>
              <a:t>مهارت </a:t>
            </a:r>
            <a:r>
              <a:rPr lang="fa-IR" b="1" dirty="0"/>
              <a:t>تفکر انتقادی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85860"/>
            <a:ext cx="8786874" cy="5143536"/>
          </a:xfrm>
        </p:spPr>
        <p:txBody>
          <a:bodyPr>
            <a:noAutofit/>
          </a:bodyPr>
          <a:lstStyle/>
          <a:p>
            <a:pPr algn="r" rtl="1"/>
            <a:r>
              <a:rPr lang="fa-IR" sz="3600" dirty="0" smtClean="0"/>
              <a:t>ادراک </a:t>
            </a:r>
            <a:r>
              <a:rPr lang="fa-IR" sz="3600" dirty="0"/>
              <a:t>تأثیرات اجتماعی و فرهنگی بر ارزشها ، نگرشها و </a:t>
            </a:r>
            <a:r>
              <a:rPr lang="fa-IR" sz="3600" dirty="0" smtClean="0"/>
              <a:t>رفتار</a:t>
            </a:r>
            <a:r>
              <a:rPr lang="ar-SA" sz="3600" dirty="0"/>
              <a:t>  </a:t>
            </a:r>
            <a:endParaRPr lang="fa-IR" sz="3600" dirty="0" smtClean="0"/>
          </a:p>
          <a:p>
            <a:pPr algn="r" rtl="1"/>
            <a:r>
              <a:rPr lang="fa-IR" sz="3600" dirty="0" smtClean="0"/>
              <a:t>آگاهی </a:t>
            </a:r>
            <a:r>
              <a:rPr lang="fa-IR" sz="3600" dirty="0"/>
              <a:t>از نابرابری ، پیشداوری ها و بی عدالتی ها</a:t>
            </a:r>
            <a:endParaRPr lang="en-US" sz="3600" dirty="0"/>
          </a:p>
          <a:p>
            <a:pPr algn="r" rtl="1"/>
            <a:r>
              <a:rPr lang="fa-IR" sz="3600" dirty="0" smtClean="0"/>
              <a:t>واقف </a:t>
            </a:r>
            <a:r>
              <a:rPr lang="fa-IR" sz="3600" dirty="0"/>
              <a:t>شدن به این مسئله که دیگران همیشه درست نمی </a:t>
            </a:r>
            <a:r>
              <a:rPr lang="fa-IR" sz="3600" dirty="0" smtClean="0"/>
              <a:t>گویند</a:t>
            </a:r>
            <a:r>
              <a:rPr lang="ar-SA" sz="3600" dirty="0"/>
              <a:t>         </a:t>
            </a:r>
            <a:endParaRPr lang="fa-IR" sz="3600" dirty="0" smtClean="0"/>
          </a:p>
          <a:p>
            <a:pPr algn="r" rtl="1"/>
            <a:r>
              <a:rPr lang="fa-IR" sz="3600" dirty="0" smtClean="0"/>
              <a:t>آگاهی </a:t>
            </a:r>
            <a:r>
              <a:rPr lang="fa-IR" sz="3600" dirty="0"/>
              <a:t>از نقش یک شهروند </a:t>
            </a:r>
            <a:r>
              <a:rPr lang="fa-IR" sz="3600" dirty="0" smtClean="0"/>
              <a:t>مسئول</a:t>
            </a:r>
          </a:p>
          <a:p>
            <a:pPr algn="r" rtl="1"/>
            <a:r>
              <a:rPr lang="fa-IR" sz="3600" dirty="0" smtClean="0"/>
              <a:t>پذیرش یا رد عقاید بر اساس استدلال و منطق</a:t>
            </a:r>
          </a:p>
          <a:p>
            <a:pPr algn="r" rtl="1"/>
            <a:r>
              <a:rPr lang="fa-IR" sz="3600" dirty="0" smtClean="0"/>
              <a:t>توانایی تحلیل مسایل و استخراج قوت ها و ضعف ها</a:t>
            </a:r>
            <a:endParaRPr lang="en-US" sz="3600" dirty="0"/>
          </a:p>
          <a:p>
            <a:pPr algn="r" rtl="1"/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/>
              <a:t> </a:t>
            </a:r>
            <a:r>
              <a:rPr lang="fa-IR" b="1" dirty="0" smtClean="0"/>
              <a:t>مهارت </a:t>
            </a:r>
            <a:r>
              <a:rPr lang="fa-IR" b="1" dirty="0"/>
              <a:t>مقابله با هیجانات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00200"/>
            <a:ext cx="8429684" cy="4525963"/>
          </a:xfrm>
        </p:spPr>
        <p:txBody>
          <a:bodyPr>
            <a:normAutofit/>
          </a:bodyPr>
          <a:lstStyle/>
          <a:p>
            <a:pPr algn="r" rtl="1"/>
            <a:r>
              <a:rPr lang="fa-IR" sz="4000" dirty="0" smtClean="0"/>
              <a:t>شناخت </a:t>
            </a:r>
            <a:r>
              <a:rPr lang="fa-IR" sz="4000" dirty="0"/>
              <a:t>هیجان های خود و </a:t>
            </a:r>
            <a:r>
              <a:rPr lang="fa-IR" sz="4000" dirty="0" smtClean="0"/>
              <a:t>دیگران</a:t>
            </a:r>
            <a:r>
              <a:rPr lang="ar-SA" sz="4000" dirty="0"/>
              <a:t> 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ارتباط </a:t>
            </a:r>
            <a:r>
              <a:rPr lang="fa-IR" sz="4000" dirty="0"/>
              <a:t>هیجان ها با احساسات ، تفکر و </a:t>
            </a:r>
            <a:r>
              <a:rPr lang="fa-IR" sz="4000" dirty="0" smtClean="0"/>
              <a:t>رفتار</a:t>
            </a:r>
          </a:p>
          <a:p>
            <a:pPr algn="r" rtl="1"/>
            <a:r>
              <a:rPr lang="fa-IR" sz="4000" dirty="0" smtClean="0"/>
              <a:t>مقابله </a:t>
            </a:r>
            <a:r>
              <a:rPr lang="fa-IR" sz="4000" dirty="0"/>
              <a:t>با ناکامی ، خشم ، بی حوصلگی ، ترس و </a:t>
            </a:r>
            <a:r>
              <a:rPr lang="fa-IR" sz="4000" dirty="0" smtClean="0"/>
              <a:t>اضطراب</a:t>
            </a:r>
            <a:r>
              <a:rPr lang="ar-SA" sz="4000" dirty="0"/>
              <a:t>   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مقابله </a:t>
            </a:r>
            <a:r>
              <a:rPr lang="fa-IR" sz="4000" dirty="0"/>
              <a:t>با هیجان های شدید </a:t>
            </a:r>
            <a:r>
              <a:rPr lang="fa-IR" sz="4000" dirty="0" smtClean="0"/>
              <a:t>دیگران</a:t>
            </a:r>
          </a:p>
          <a:p>
            <a:pPr algn="r" rtl="1"/>
            <a:r>
              <a:rPr lang="fa-IR" sz="4000" dirty="0" smtClean="0"/>
              <a:t>ارزیابی از موقعیت ها</a:t>
            </a:r>
            <a:endParaRPr lang="en-US" sz="4000" dirty="0"/>
          </a:p>
          <a:p>
            <a:pPr algn="r"/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/>
              <a:t> </a:t>
            </a:r>
            <a:r>
              <a:rPr lang="fa-IR" b="1" dirty="0" smtClean="0"/>
              <a:t>مهارت</a:t>
            </a:r>
            <a:r>
              <a:rPr lang="en-US" b="1" dirty="0" smtClean="0"/>
              <a:t> </a:t>
            </a:r>
            <a:r>
              <a:rPr lang="fa-IR" b="1" dirty="0" smtClean="0"/>
              <a:t>مقابله </a:t>
            </a:r>
            <a:r>
              <a:rPr lang="fa-IR" b="1" dirty="0"/>
              <a:t>با استرس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00200"/>
            <a:ext cx="8429684" cy="4900634"/>
          </a:xfrm>
        </p:spPr>
        <p:txBody>
          <a:bodyPr>
            <a:noAutofit/>
          </a:bodyPr>
          <a:lstStyle/>
          <a:p>
            <a:pPr algn="r" rtl="1"/>
            <a:r>
              <a:rPr lang="fa-IR" sz="4000" dirty="0" smtClean="0"/>
              <a:t>مقابله </a:t>
            </a:r>
            <a:r>
              <a:rPr lang="fa-IR" sz="4000" dirty="0"/>
              <a:t>با موقعیتهایی که قابل تغییر </a:t>
            </a:r>
            <a:r>
              <a:rPr lang="fa-IR" sz="4000" dirty="0" smtClean="0"/>
              <a:t>نیستند</a:t>
            </a:r>
            <a:r>
              <a:rPr lang="ar-SA" sz="4000" dirty="0"/>
              <a:t>    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راهبردهای </a:t>
            </a:r>
            <a:r>
              <a:rPr lang="fa-IR" sz="4000" dirty="0"/>
              <a:t>مقابله ای برای موقعیت های </a:t>
            </a:r>
            <a:r>
              <a:rPr lang="fa-IR" sz="4000"/>
              <a:t>دشوار </a:t>
            </a:r>
            <a:r>
              <a:rPr lang="ar-SA" sz="4000" dirty="0"/>
              <a:t>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مقابله </a:t>
            </a:r>
            <a:r>
              <a:rPr lang="fa-IR" sz="4000" dirty="0"/>
              <a:t>با مشکلات بدون توسل به سوء مصرف </a:t>
            </a:r>
            <a:r>
              <a:rPr lang="fa-IR" sz="4000" dirty="0" smtClean="0"/>
              <a:t>مواد</a:t>
            </a:r>
            <a:r>
              <a:rPr lang="ar-SA" sz="4000" dirty="0"/>
              <a:t>   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آرام </a:t>
            </a:r>
            <a:r>
              <a:rPr lang="fa-IR" sz="4000" dirty="0"/>
              <a:t>ماندن در شرایط </a:t>
            </a:r>
            <a:r>
              <a:rPr lang="fa-IR" sz="4000" dirty="0" smtClean="0"/>
              <a:t>فشار</a:t>
            </a:r>
            <a:r>
              <a:rPr lang="ar-SA" sz="4000" dirty="0"/>
              <a:t>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تنظیم وقت و مدیریت زمان</a:t>
            </a:r>
            <a:endParaRPr lang="en-US" sz="4000" dirty="0"/>
          </a:p>
          <a:p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286412"/>
          </a:xfrm>
        </p:spPr>
        <p:txBody>
          <a:bodyPr>
            <a:normAutofit/>
          </a:bodyPr>
          <a:lstStyle/>
          <a:p>
            <a:r>
              <a:rPr lang="fa-IR" sz="9600" dirty="0" smtClean="0"/>
              <a:t>با آرزوی توفیق برای همه ی عزیزان</a:t>
            </a:r>
            <a:endParaRPr lang="en-US" sz="9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istrator\Desktop\81485531-6239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642918"/>
            <a:ext cx="7786742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مهارت خودآگاهی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000" dirty="0" smtClean="0"/>
              <a:t>آگاهی </a:t>
            </a:r>
            <a:r>
              <a:rPr lang="fa-IR" sz="4000" dirty="0"/>
              <a:t>از نقاط قوت       </a:t>
            </a:r>
            <a:endParaRPr lang="fa-IR" sz="4000" dirty="0" smtClean="0"/>
          </a:p>
          <a:p>
            <a:pPr algn="r" rtl="1"/>
            <a:r>
              <a:rPr lang="fa-IR" sz="4000" dirty="0" smtClean="0"/>
              <a:t>آگاهی </a:t>
            </a:r>
            <a:r>
              <a:rPr lang="fa-IR" sz="4000" dirty="0"/>
              <a:t>از نقاط ضعف           </a:t>
            </a:r>
            <a:endParaRPr lang="fa-IR" sz="4000" dirty="0" smtClean="0"/>
          </a:p>
          <a:p>
            <a:pPr algn="r" rtl="1"/>
            <a:r>
              <a:rPr lang="fa-IR" sz="4000" dirty="0" smtClean="0"/>
              <a:t>تصویر واقع </a:t>
            </a:r>
            <a:r>
              <a:rPr lang="fa-IR" sz="4000" dirty="0"/>
              <a:t>بینانه </a:t>
            </a:r>
            <a:r>
              <a:rPr lang="fa-IR" sz="4000" dirty="0" smtClean="0"/>
              <a:t>از خود </a:t>
            </a:r>
          </a:p>
          <a:p>
            <a:pPr algn="r" rtl="1"/>
            <a:r>
              <a:rPr lang="fa-IR" sz="4000" dirty="0" smtClean="0"/>
              <a:t>آگاهی </a:t>
            </a:r>
            <a:r>
              <a:rPr lang="fa-IR" sz="4000" dirty="0"/>
              <a:t>از حقوق و مسئولیت ها  </a:t>
            </a:r>
            <a:endParaRPr lang="fa-IR" sz="4000" dirty="0" smtClean="0"/>
          </a:p>
          <a:p>
            <a:pPr algn="r" rtl="1"/>
            <a:r>
              <a:rPr lang="fa-IR" sz="4000" dirty="0" smtClean="0"/>
              <a:t>توضیح </a:t>
            </a:r>
            <a:r>
              <a:rPr lang="fa-IR" sz="4000" dirty="0"/>
              <a:t>ارزشها </a:t>
            </a:r>
            <a:r>
              <a:rPr lang="fa-IR" sz="4000" dirty="0" smtClean="0"/>
              <a:t>و باورها  </a:t>
            </a:r>
          </a:p>
          <a:p>
            <a:pPr algn="r" rtl="1"/>
            <a:r>
              <a:rPr lang="fa-IR" sz="4000" dirty="0" smtClean="0"/>
              <a:t>آگاهی از خواسته ها و نیازها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/>
              <a:t> </a:t>
            </a:r>
            <a:r>
              <a:rPr lang="fa-IR" b="1" dirty="0" smtClean="0"/>
              <a:t>مهارت همدلی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000" dirty="0" smtClean="0"/>
              <a:t>علاقه </a:t>
            </a:r>
            <a:r>
              <a:rPr lang="fa-IR" sz="4000" dirty="0"/>
              <a:t>داشتن به </a:t>
            </a:r>
            <a:r>
              <a:rPr lang="fa-IR" sz="4000" dirty="0" smtClean="0"/>
              <a:t>دیگران</a:t>
            </a:r>
            <a:r>
              <a:rPr lang="ar-SA" sz="4000" dirty="0"/>
              <a:t>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تحمل </a:t>
            </a:r>
            <a:r>
              <a:rPr lang="fa-IR" sz="4000" dirty="0"/>
              <a:t>افراد </a:t>
            </a:r>
            <a:r>
              <a:rPr lang="fa-IR" sz="4000" dirty="0" smtClean="0"/>
              <a:t>مختلف</a:t>
            </a:r>
            <a:r>
              <a:rPr lang="ar-SA" sz="4000" dirty="0"/>
              <a:t> 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نگاه به جهان از دید دیگران</a:t>
            </a:r>
            <a:r>
              <a:rPr lang="ar-SA" sz="4000" dirty="0"/>
              <a:t>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دوست </a:t>
            </a:r>
            <a:r>
              <a:rPr lang="fa-IR" sz="4000" dirty="0"/>
              <a:t>داشتنی تر شدن </a:t>
            </a:r>
            <a:r>
              <a:rPr lang="ar-SA" sz="4000" dirty="0"/>
              <a:t>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احترام </a:t>
            </a:r>
            <a:r>
              <a:rPr lang="fa-IR" sz="4000" dirty="0"/>
              <a:t>قائل شدن برای </a:t>
            </a:r>
            <a:r>
              <a:rPr lang="fa-IR" sz="4000" dirty="0" smtClean="0"/>
              <a:t>دیگران</a:t>
            </a:r>
          </a:p>
          <a:p>
            <a:pPr algn="r" rtl="1"/>
            <a:r>
              <a:rPr lang="fa-IR" sz="4000" dirty="0" smtClean="0"/>
              <a:t>درک موقعیت دیگران </a:t>
            </a:r>
            <a:endParaRPr lang="en-US" sz="4000" dirty="0"/>
          </a:p>
          <a:p>
            <a:pPr algn="r"/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مهارت </a:t>
            </a:r>
            <a:r>
              <a:rPr lang="fa-IR" b="1" dirty="0"/>
              <a:t>ارتباطی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429684" cy="5214974"/>
          </a:xfrm>
        </p:spPr>
        <p:txBody>
          <a:bodyPr>
            <a:noAutofit/>
          </a:bodyPr>
          <a:lstStyle/>
          <a:p>
            <a:pPr lvl="2" algn="r" rtl="1"/>
            <a:r>
              <a:rPr lang="fa-IR" sz="3600" dirty="0" smtClean="0"/>
              <a:t>ارتباط </a:t>
            </a:r>
            <a:r>
              <a:rPr lang="fa-IR" sz="3600" dirty="0"/>
              <a:t>کلامی و غیرکلامی موثر  </a:t>
            </a:r>
            <a:endParaRPr lang="fa-IR" sz="3600" dirty="0" smtClean="0"/>
          </a:p>
          <a:p>
            <a:pPr lvl="2" algn="r" rtl="1"/>
            <a:r>
              <a:rPr lang="fa-IR" sz="3600" dirty="0" smtClean="0"/>
              <a:t>ابراز وجود</a:t>
            </a:r>
            <a:r>
              <a:rPr lang="ar-SA" sz="3600" dirty="0"/>
              <a:t>  </a:t>
            </a:r>
            <a:endParaRPr lang="fa-IR" sz="3600" dirty="0" smtClean="0"/>
          </a:p>
          <a:p>
            <a:pPr lvl="2" algn="r" rtl="1"/>
            <a:r>
              <a:rPr lang="fa-IR" sz="3600" dirty="0" smtClean="0"/>
              <a:t>مذاکره</a:t>
            </a:r>
            <a:r>
              <a:rPr lang="ar-SA" sz="3600" dirty="0" smtClean="0"/>
              <a:t>   </a:t>
            </a:r>
            <a:endParaRPr lang="fa-IR" sz="3600" dirty="0" smtClean="0"/>
          </a:p>
          <a:p>
            <a:pPr lvl="2" algn="r" rtl="1"/>
            <a:r>
              <a:rPr lang="fa-IR" sz="3600" dirty="0" smtClean="0"/>
              <a:t>توان نه گفتن در موقعیت آسیب زا</a:t>
            </a:r>
          </a:p>
          <a:p>
            <a:pPr lvl="2" algn="r" rtl="1"/>
            <a:r>
              <a:rPr lang="fa-IR" sz="3600" dirty="0" smtClean="0"/>
              <a:t>غلبه </a:t>
            </a:r>
            <a:r>
              <a:rPr lang="fa-IR" sz="3600" dirty="0"/>
              <a:t>بر </a:t>
            </a:r>
            <a:r>
              <a:rPr lang="fa-IR" sz="3600" dirty="0" smtClean="0"/>
              <a:t>خجالت</a:t>
            </a:r>
          </a:p>
          <a:p>
            <a:pPr lvl="2" algn="r" rtl="1"/>
            <a:r>
              <a:rPr lang="fa-IR" sz="3600" dirty="0" smtClean="0"/>
              <a:t>گوش دادن فعال</a:t>
            </a:r>
          </a:p>
          <a:p>
            <a:pPr lvl="2" algn="r" rtl="1"/>
            <a:r>
              <a:rPr lang="fa-IR" sz="3600" dirty="0" smtClean="0"/>
              <a:t>درخواست راهنمایی از دیگران به هنگام نیاز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 </a:t>
            </a:r>
            <a:r>
              <a:rPr lang="fa-IR" b="1" dirty="0" smtClean="0"/>
              <a:t>مهارت </a:t>
            </a:r>
            <a:r>
              <a:rPr lang="fa-IR" b="1" dirty="0"/>
              <a:t>بین فردی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000" dirty="0" smtClean="0"/>
              <a:t>همکاری </a:t>
            </a:r>
            <a:r>
              <a:rPr lang="fa-IR" sz="4000" dirty="0"/>
              <a:t>و </a:t>
            </a:r>
            <a:r>
              <a:rPr lang="fa-IR" sz="4000" dirty="0" smtClean="0"/>
              <a:t>مشارکت</a:t>
            </a:r>
            <a:r>
              <a:rPr lang="ar-SA" sz="4000" dirty="0"/>
              <a:t>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اعتماد </a:t>
            </a:r>
            <a:r>
              <a:rPr lang="fa-IR" sz="4000" dirty="0"/>
              <a:t>به </a:t>
            </a:r>
            <a:r>
              <a:rPr lang="fa-IR" sz="4000" dirty="0" smtClean="0"/>
              <a:t>دیگری یا گروه</a:t>
            </a:r>
            <a:r>
              <a:rPr lang="ar-SA" sz="4000" dirty="0"/>
              <a:t>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تشخیص </a:t>
            </a:r>
            <a:r>
              <a:rPr lang="fa-IR" sz="4000" dirty="0"/>
              <a:t>مرزهای بین فردی </a:t>
            </a:r>
            <a:r>
              <a:rPr lang="fa-IR" sz="4000" dirty="0" smtClean="0"/>
              <a:t>مناسب</a:t>
            </a:r>
            <a:r>
              <a:rPr lang="ar-SA" sz="4000" dirty="0" smtClean="0"/>
              <a:t>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دوستیابی</a:t>
            </a:r>
            <a:r>
              <a:rPr lang="ar-SA" sz="4000" dirty="0"/>
              <a:t>  </a:t>
            </a:r>
            <a:r>
              <a:rPr lang="fa-IR" sz="4000" dirty="0" smtClean="0"/>
              <a:t>و حفظ آن</a:t>
            </a:r>
            <a:r>
              <a:rPr lang="ar-SA" sz="4000" dirty="0"/>
              <a:t>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شروع </a:t>
            </a:r>
            <a:r>
              <a:rPr lang="fa-IR" sz="4000" dirty="0"/>
              <a:t>و خاتمه </a:t>
            </a:r>
            <a:r>
              <a:rPr lang="fa-IR" sz="4000" dirty="0" smtClean="0"/>
              <a:t>ارتباطات</a:t>
            </a:r>
          </a:p>
          <a:p>
            <a:pPr algn="r" rtl="1"/>
            <a:r>
              <a:rPr lang="fa-IR" sz="4000" dirty="0" smtClean="0"/>
              <a:t>رازداری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مهارت </a:t>
            </a:r>
            <a:r>
              <a:rPr lang="fa-IR" b="1" dirty="0"/>
              <a:t>حل مسأله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000" dirty="0" smtClean="0"/>
              <a:t>تشخیص مشکلات ، علل </a:t>
            </a:r>
            <a:r>
              <a:rPr lang="fa-IR" sz="4000" dirty="0"/>
              <a:t>و ارزیابی </a:t>
            </a:r>
            <a:r>
              <a:rPr lang="fa-IR" sz="4000" dirty="0" smtClean="0"/>
              <a:t>دقیق</a:t>
            </a:r>
            <a:r>
              <a:rPr lang="ar-SA" sz="4000" dirty="0"/>
              <a:t> </a:t>
            </a:r>
            <a:r>
              <a:rPr lang="fa-IR" sz="4000" dirty="0" smtClean="0"/>
              <a:t>آنها</a:t>
            </a:r>
            <a:r>
              <a:rPr lang="ar-SA" sz="4000" dirty="0"/>
              <a:t>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درخواست کمک</a:t>
            </a:r>
            <a:r>
              <a:rPr lang="ar-SA" sz="4000" dirty="0"/>
              <a:t> </a:t>
            </a:r>
            <a:r>
              <a:rPr lang="fa-IR" sz="4000" dirty="0" smtClean="0"/>
              <a:t> و مشورت از دیگران</a:t>
            </a:r>
            <a:r>
              <a:rPr lang="ar-SA" sz="4000" dirty="0"/>
              <a:t>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مصالحه برای </a:t>
            </a:r>
            <a:r>
              <a:rPr lang="fa-IR" sz="4000" dirty="0"/>
              <a:t>حل </a:t>
            </a:r>
            <a:r>
              <a:rPr lang="fa-IR" sz="4000" dirty="0" smtClean="0"/>
              <a:t>تعارض</a:t>
            </a:r>
            <a:r>
              <a:rPr lang="en-US" sz="4000" dirty="0" smtClean="0"/>
              <a:t> </a:t>
            </a:r>
            <a:r>
              <a:rPr lang="ar-SA" sz="4000" dirty="0"/>
              <a:t>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آشنایی </a:t>
            </a:r>
            <a:r>
              <a:rPr lang="fa-IR" sz="4000" dirty="0"/>
              <a:t>با مراکزی برای حل </a:t>
            </a:r>
            <a:r>
              <a:rPr lang="fa-IR" sz="4000" dirty="0" smtClean="0"/>
              <a:t>مشکلات</a:t>
            </a:r>
            <a:r>
              <a:rPr lang="ar-SA" sz="4000" dirty="0"/>
              <a:t>   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تشخیص </a:t>
            </a:r>
            <a:r>
              <a:rPr lang="fa-IR" sz="4000" dirty="0"/>
              <a:t>راه حل های </a:t>
            </a:r>
            <a:r>
              <a:rPr lang="fa-IR" sz="4000" dirty="0" smtClean="0"/>
              <a:t>مشترک</a:t>
            </a:r>
          </a:p>
          <a:p>
            <a:pPr algn="r" rtl="1"/>
            <a:r>
              <a:rPr lang="fa-IR" sz="4000" dirty="0" smtClean="0"/>
              <a:t>ارایه راه حل های مختلف و ارزیابی آنها</a:t>
            </a:r>
            <a:endParaRPr lang="en-US" sz="4000" dirty="0"/>
          </a:p>
          <a:p>
            <a:pPr algn="r"/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مهارت </a:t>
            </a:r>
            <a:r>
              <a:rPr lang="fa-IR" b="1" dirty="0"/>
              <a:t>تفکر خلاق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525963"/>
          </a:xfrm>
        </p:spPr>
        <p:txBody>
          <a:bodyPr>
            <a:normAutofit/>
          </a:bodyPr>
          <a:lstStyle/>
          <a:p>
            <a:pPr algn="r" rtl="1"/>
            <a:r>
              <a:rPr lang="fa-IR" sz="4000" dirty="0" smtClean="0"/>
              <a:t>تفکر مثبت</a:t>
            </a:r>
            <a:r>
              <a:rPr lang="ar-SA" sz="4000" dirty="0"/>
              <a:t>  </a:t>
            </a:r>
            <a:r>
              <a:rPr lang="fa-IR" sz="4000" dirty="0" smtClean="0"/>
              <a:t>، مناسب و جدید</a:t>
            </a:r>
            <a:r>
              <a:rPr lang="ar-SA" sz="4000" dirty="0"/>
              <a:t> 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یادگیری </a:t>
            </a:r>
            <a:r>
              <a:rPr lang="fa-IR" sz="4000" dirty="0"/>
              <a:t>فعال ( جستجوی اطلاعات جدید </a:t>
            </a:r>
            <a:r>
              <a:rPr lang="fa-IR" sz="4000" dirty="0" smtClean="0"/>
              <a:t>)</a:t>
            </a:r>
            <a:r>
              <a:rPr lang="en-US" sz="4000" dirty="0" smtClean="0"/>
              <a:t> </a:t>
            </a:r>
            <a:r>
              <a:rPr lang="ar-SA" sz="4000" dirty="0"/>
              <a:t>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تشخیص </a:t>
            </a:r>
            <a:r>
              <a:rPr lang="fa-IR" sz="4000" dirty="0"/>
              <a:t>حق انتخاب های </a:t>
            </a:r>
            <a:r>
              <a:rPr lang="fa-IR" sz="4000" dirty="0" smtClean="0"/>
              <a:t>دیگر( برای </a:t>
            </a:r>
            <a:r>
              <a:rPr lang="fa-IR" sz="4000" dirty="0"/>
              <a:t>تصمیم </a:t>
            </a:r>
            <a:r>
              <a:rPr lang="fa-IR" sz="4000" dirty="0" smtClean="0"/>
              <a:t>گیری )</a:t>
            </a:r>
            <a:r>
              <a:rPr lang="ar-SA" sz="4000" dirty="0"/>
              <a:t>    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تشخیص </a:t>
            </a:r>
            <a:r>
              <a:rPr lang="fa-IR" sz="4000" dirty="0"/>
              <a:t>راه حل های جدید برای مشکلات</a:t>
            </a:r>
            <a:endParaRPr lang="en-US" sz="4000" dirty="0"/>
          </a:p>
          <a:p>
            <a:pPr algn="l" rtl="1"/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مهارت </a:t>
            </a:r>
            <a:r>
              <a:rPr lang="fa-IR" b="1" dirty="0"/>
              <a:t>تصمیم گیری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214974"/>
          </a:xfrm>
        </p:spPr>
        <p:txBody>
          <a:bodyPr>
            <a:noAutofit/>
          </a:bodyPr>
          <a:lstStyle/>
          <a:p>
            <a:pPr algn="r" rtl="1"/>
            <a:r>
              <a:rPr lang="fa-IR" sz="4000" dirty="0" smtClean="0"/>
              <a:t>تصمیم </a:t>
            </a:r>
            <a:r>
              <a:rPr lang="fa-IR" sz="4000" dirty="0"/>
              <a:t>گیری فعالانه بر مبنای آگاهی از حقایق </a:t>
            </a:r>
            <a:endParaRPr lang="fa-IR" sz="4000" dirty="0" smtClean="0"/>
          </a:p>
          <a:p>
            <a:pPr algn="r" rtl="1"/>
            <a:r>
              <a:rPr lang="fa-IR" sz="4000" dirty="0" smtClean="0"/>
              <a:t>تصمیم </a:t>
            </a:r>
            <a:r>
              <a:rPr lang="fa-IR" sz="4000" dirty="0"/>
              <a:t>گیری بر مبنای ارزیابی دقیق موقعیت ها</a:t>
            </a:r>
            <a:endParaRPr lang="en-US" sz="4000" dirty="0"/>
          </a:p>
          <a:p>
            <a:pPr algn="r" rtl="1"/>
            <a:r>
              <a:rPr lang="fa-IR" sz="4000" dirty="0" smtClean="0"/>
              <a:t>تعیین </a:t>
            </a:r>
            <a:r>
              <a:rPr lang="fa-IR" sz="4000" dirty="0"/>
              <a:t>اهداف واقع </a:t>
            </a:r>
            <a:r>
              <a:rPr lang="fa-IR" sz="4000" dirty="0" smtClean="0"/>
              <a:t>بینانه</a:t>
            </a:r>
            <a:r>
              <a:rPr lang="ar-SA" sz="4000" dirty="0"/>
              <a:t>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برنامه </a:t>
            </a:r>
            <a:r>
              <a:rPr lang="fa-IR" sz="4000" dirty="0"/>
              <a:t>ریزی و پذیرش مسئولیت اعمال </a:t>
            </a:r>
            <a:r>
              <a:rPr lang="fa-IR" sz="4000" dirty="0" smtClean="0"/>
              <a:t>خود</a:t>
            </a:r>
            <a:r>
              <a:rPr lang="ar-SA" sz="4000" dirty="0"/>
              <a:t>      </a:t>
            </a:r>
            <a:endParaRPr lang="fa-IR" sz="4000" dirty="0" smtClean="0"/>
          </a:p>
          <a:p>
            <a:pPr algn="r" rtl="1"/>
            <a:r>
              <a:rPr lang="fa-IR" sz="4000" dirty="0" smtClean="0"/>
              <a:t>آمادگی </a:t>
            </a:r>
            <a:r>
              <a:rPr lang="fa-IR" sz="4000" dirty="0"/>
              <a:t>برای تغییر دادن تصمیم ها برای انطباق با موقعیت های </a:t>
            </a:r>
            <a:r>
              <a:rPr lang="fa-IR" sz="4000" dirty="0" smtClean="0"/>
              <a:t>جدید</a:t>
            </a:r>
          </a:p>
          <a:p>
            <a:pPr algn="r" rtl="1"/>
            <a:r>
              <a:rPr lang="fa-IR" sz="4000" dirty="0" smtClean="0"/>
              <a:t>تصمیم گیری بر مبنای خودشناسی</a:t>
            </a:r>
          </a:p>
          <a:p>
            <a:pPr algn="r" rtl="1"/>
            <a:endParaRPr lang="fa-IR" sz="4000" dirty="0" smtClean="0"/>
          </a:p>
          <a:p>
            <a:pPr algn="r" rtl="1"/>
            <a:endParaRPr lang="en-US" sz="4000" dirty="0"/>
          </a:p>
          <a:p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123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 Unicode MS</vt:lpstr>
      <vt:lpstr>0 Badr Bold</vt:lpstr>
      <vt:lpstr>Arial</vt:lpstr>
      <vt:lpstr>Calibri</vt:lpstr>
      <vt:lpstr>Impact</vt:lpstr>
      <vt:lpstr>Times New Roman</vt:lpstr>
      <vt:lpstr>Office Theme</vt:lpstr>
      <vt:lpstr>PowerPoint Presentation</vt:lpstr>
      <vt:lpstr>PowerPoint Presentation</vt:lpstr>
      <vt:lpstr>مهارت خودآگاهی</vt:lpstr>
      <vt:lpstr> مهارت همدلی</vt:lpstr>
      <vt:lpstr>مهارت ارتباطی</vt:lpstr>
      <vt:lpstr> مهارت بین فردی</vt:lpstr>
      <vt:lpstr>مهارت حل مسأله</vt:lpstr>
      <vt:lpstr>مهارت تفکر خلاق</vt:lpstr>
      <vt:lpstr>مهارت تصمیم گیری</vt:lpstr>
      <vt:lpstr> مهارت تفکر انتقادی </vt:lpstr>
      <vt:lpstr> مهارت مقابله با هیجانات </vt:lpstr>
      <vt:lpstr> مهارت مقابله با استرس </vt:lpstr>
      <vt:lpstr>با آرزوی توفیق برای همه ی عزیزان</vt:lpstr>
    </vt:vector>
  </TitlesOfParts>
  <Company>fatin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خودآگاهی</dc:title>
  <dc:creator>mahdi</dc:creator>
  <cp:lastModifiedBy>ravabet</cp:lastModifiedBy>
  <cp:revision>15</cp:revision>
  <dcterms:created xsi:type="dcterms:W3CDTF">2015-02-12T17:29:08Z</dcterms:created>
  <dcterms:modified xsi:type="dcterms:W3CDTF">2016-11-07T10:47:47Z</dcterms:modified>
</cp:coreProperties>
</file>