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4"/>
  </p:notesMasterIdLst>
  <p:sldIdLst>
    <p:sldId id="277" r:id="rId2"/>
    <p:sldId id="275" r:id="rId3"/>
    <p:sldId id="256" r:id="rId4"/>
    <p:sldId id="257" r:id="rId5"/>
    <p:sldId id="260" r:id="rId6"/>
    <p:sldId id="266" r:id="rId7"/>
    <p:sldId id="276" r:id="rId8"/>
    <p:sldId id="267" r:id="rId9"/>
    <p:sldId id="268" r:id="rId10"/>
    <p:sldId id="269" r:id="rId11"/>
    <p:sldId id="258" r:id="rId12"/>
    <p:sldId id="259" r:id="rId13"/>
    <p:sldId id="261" r:id="rId14"/>
    <p:sldId id="270" r:id="rId15"/>
    <p:sldId id="271" r:id="rId16"/>
    <p:sldId id="272" r:id="rId17"/>
    <p:sldId id="273" r:id="rId18"/>
    <p:sldId id="262" r:id="rId19"/>
    <p:sldId id="278" r:id="rId20"/>
    <p:sldId id="263" r:id="rId21"/>
    <p:sldId id="274" r:id="rId22"/>
    <p:sldId id="265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FFFFCC"/>
    <a:srgbClr val="CCCC00"/>
    <a:srgbClr val="CC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132" autoAdjust="0"/>
    <p:restoredTop sz="94660"/>
  </p:normalViewPr>
  <p:slideViewPr>
    <p:cSldViewPr>
      <p:cViewPr varScale="1">
        <p:scale>
          <a:sx n="88" d="100"/>
          <a:sy n="88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CB17B7-FEAC-48DD-ABC8-2590A8953616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121A48-93F9-4FA0-836E-59ABE8477B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21A48-93F9-4FA0-836E-59ABE8477B1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7784D89-B50E-43A7-95CF-133B4C5EB29C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42CFEFD-DBF8-410D-A6EA-65D92FDC7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84D89-B50E-43A7-95CF-133B4C5EB29C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CFEFD-DBF8-410D-A6EA-65D92FDC7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84D89-B50E-43A7-95CF-133B4C5EB29C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CFEFD-DBF8-410D-A6EA-65D92FDC7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7784D89-B50E-43A7-95CF-133B4C5EB29C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42CFEFD-DBF8-410D-A6EA-65D92FDC72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7784D89-B50E-43A7-95CF-133B4C5EB29C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42CFEFD-DBF8-410D-A6EA-65D92FDC7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84D89-B50E-43A7-95CF-133B4C5EB29C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CFEFD-DBF8-410D-A6EA-65D92FDC72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84D89-B50E-43A7-95CF-133B4C5EB29C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CFEFD-DBF8-410D-A6EA-65D92FDC72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7784D89-B50E-43A7-95CF-133B4C5EB29C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42CFEFD-DBF8-410D-A6EA-65D92FDC72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84D89-B50E-43A7-95CF-133B4C5EB29C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CFEFD-DBF8-410D-A6EA-65D92FDC7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7784D89-B50E-43A7-95CF-133B4C5EB29C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42CFEFD-DBF8-410D-A6EA-65D92FDC72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7784D89-B50E-43A7-95CF-133B4C5EB29C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42CFEFD-DBF8-410D-A6EA-65D92FDC72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7784D89-B50E-43A7-95CF-133B4C5EB29C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42CFEFD-DBF8-410D-A6EA-65D92FDC7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‫بسم الله الرحمن الرحيم‬‎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838200"/>
            <a:ext cx="6019800" cy="50101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304800"/>
            <a:ext cx="7010400" cy="838200"/>
          </a:xfrm>
        </p:spPr>
        <p:txBody>
          <a:bodyPr anchor="ctr">
            <a:normAutofit/>
          </a:bodyPr>
          <a:lstStyle/>
          <a:p>
            <a:pPr algn="ctr"/>
            <a:r>
              <a:rPr lang="fa-IR" sz="4800" dirty="0" smtClean="0"/>
              <a:t>بازخودهای مربوط به زندگی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600200"/>
            <a:ext cx="7391400" cy="4774722"/>
          </a:xfrm>
        </p:spPr>
        <p:txBody>
          <a:bodyPr>
            <a:normAutofit/>
          </a:bodyPr>
          <a:lstStyle/>
          <a:p>
            <a:pPr algn="r"/>
            <a:r>
              <a:rPr lang="fa-IR" sz="4400" dirty="0" smtClean="0"/>
              <a:t>الف- پذیرش مسئولیت زندگی</a:t>
            </a:r>
          </a:p>
          <a:p>
            <a:pPr algn="r"/>
            <a:r>
              <a:rPr lang="fa-IR" sz="4400" dirty="0" smtClean="0"/>
              <a:t>ب- ذوق توسعه امکانات و علایق خود</a:t>
            </a:r>
          </a:p>
          <a:p>
            <a:pPr algn="r"/>
            <a:r>
              <a:rPr lang="fa-IR" sz="4400" dirty="0" smtClean="0"/>
              <a:t>ج- توانایی اخذ تصمیم های شخصی </a:t>
            </a:r>
          </a:p>
          <a:p>
            <a:pPr algn="r"/>
            <a:r>
              <a:rPr lang="fa-IR" sz="4400" dirty="0" smtClean="0"/>
              <a:t>د- ذوق خوب کار کردن</a:t>
            </a:r>
          </a:p>
          <a:p>
            <a:pPr algn="r"/>
            <a:r>
              <a:rPr lang="fa-IR" sz="4400" dirty="0" smtClean="0"/>
              <a:t>ه- برخورد منطقی با شکست ها</a:t>
            </a:r>
          </a:p>
          <a:p>
            <a:pPr algn="r"/>
            <a:r>
              <a:rPr lang="fa-IR" sz="4400" dirty="0" smtClean="0"/>
              <a:t>و- سازگاری با تغییرات و دگرگونی ها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28600"/>
            <a:ext cx="7391400" cy="990600"/>
          </a:xfrm>
        </p:spPr>
        <p:txBody>
          <a:bodyPr>
            <a:normAutofit fontScale="90000"/>
          </a:bodyPr>
          <a:lstStyle/>
          <a:p>
            <a:pPr algn="r"/>
            <a:r>
              <a:rPr lang="fa-IR" sz="4000" dirty="0" smtClean="0"/>
              <a:t> </a:t>
            </a:r>
            <a:r>
              <a:rPr lang="fa-IR" sz="6000" dirty="0" smtClean="0"/>
              <a:t>اصول اساسی بهداشت روانی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1600200"/>
            <a:ext cx="7467600" cy="4953000"/>
          </a:xfrm>
        </p:spPr>
        <p:txBody>
          <a:bodyPr>
            <a:noAutofit/>
          </a:bodyPr>
          <a:lstStyle/>
          <a:p>
            <a:pPr algn="r"/>
            <a:endParaRPr lang="fa-IR" sz="2200" dirty="0" smtClean="0"/>
          </a:p>
          <a:p>
            <a:pPr algn="r"/>
            <a:r>
              <a:rPr lang="fa-IR" sz="2200" dirty="0" smtClean="0"/>
              <a:t>- </a:t>
            </a:r>
            <a:r>
              <a:rPr lang="fa-IR" sz="3200" dirty="0" smtClean="0"/>
              <a:t>احترام به شخصیت خود و دیگران </a:t>
            </a:r>
          </a:p>
          <a:p>
            <a:pPr algn="r"/>
            <a:r>
              <a:rPr lang="fa-IR" sz="3200" dirty="0" smtClean="0"/>
              <a:t>- شناخت توانایی ها و محدودیت های خود و دیگران </a:t>
            </a:r>
          </a:p>
          <a:p>
            <a:pPr algn="r"/>
            <a:r>
              <a:rPr lang="fa-IR" sz="3200" dirty="0" smtClean="0"/>
              <a:t>- دانستن این حقیقت که رفتار انسان معلول عواملی است ( پی بردن به علل رفتار) </a:t>
            </a:r>
          </a:p>
          <a:p>
            <a:pPr algn="r"/>
            <a:r>
              <a:rPr lang="fa-IR" sz="3200" dirty="0" smtClean="0"/>
              <a:t>- آشنایی به این که رفتار هر فرد تابع تمامیت وجود اوست </a:t>
            </a:r>
          </a:p>
          <a:p>
            <a:pPr algn="r"/>
            <a:r>
              <a:rPr lang="fa-IR" sz="3200" dirty="0" smtClean="0"/>
              <a:t>- شناسایی نیازها و محرکهایی که سبب ایجاد رفتار و اعمال انسان می شود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28600"/>
            <a:ext cx="7391400" cy="914400"/>
          </a:xfrm>
        </p:spPr>
        <p:txBody>
          <a:bodyPr>
            <a:noAutofit/>
          </a:bodyPr>
          <a:lstStyle/>
          <a:p>
            <a:pPr algn="ctr"/>
            <a:r>
              <a:rPr lang="fa-IR" sz="4400" dirty="0" smtClean="0"/>
              <a:t>عناصر زندگی بهینه و سلامت روانی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447800"/>
            <a:ext cx="7696200" cy="4953000"/>
          </a:xfrm>
        </p:spPr>
        <p:txBody>
          <a:bodyPr>
            <a:normAutofit lnSpcReduction="10000"/>
          </a:bodyPr>
          <a:lstStyle/>
          <a:p>
            <a:pPr algn="r"/>
            <a:r>
              <a:rPr lang="fa-IR" sz="2600" dirty="0" smtClean="0"/>
              <a:t> </a:t>
            </a:r>
            <a:r>
              <a:rPr lang="fa-IR" sz="2600" u="sng" dirty="0" smtClean="0"/>
              <a:t>نگرش مثبت نسبت به خود </a:t>
            </a:r>
            <a:r>
              <a:rPr lang="fa-IR" sz="2600" dirty="0" smtClean="0"/>
              <a:t>: شناخت خود و خویشتن پذیری و داشتن احساس خوب در مورد خود</a:t>
            </a:r>
          </a:p>
          <a:p>
            <a:pPr algn="r"/>
            <a:r>
              <a:rPr lang="fa-IR" sz="2600" u="sng" dirty="0" smtClean="0"/>
              <a:t>رویش و رشد یا خودشکوفایی</a:t>
            </a:r>
            <a:r>
              <a:rPr lang="fa-IR" sz="2600" dirty="0" smtClean="0"/>
              <a:t>: استفاده از توانایی ها در موقعیت های مختلف زندگی  </a:t>
            </a:r>
          </a:p>
          <a:p>
            <a:pPr algn="r"/>
            <a:r>
              <a:rPr lang="fa-IR" sz="2600" u="sng" dirty="0" smtClean="0"/>
              <a:t>خود مختاری و استقلال فکری </a:t>
            </a:r>
            <a:r>
              <a:rPr lang="fa-IR" sz="2600" dirty="0" smtClean="0"/>
              <a:t>: پاسخدهی بر اساس معیارهای درونی خود ، اعتماد به  نفس و پختگی در رفتار، احساس کفایت </a:t>
            </a:r>
          </a:p>
          <a:p>
            <a:pPr algn="r"/>
            <a:r>
              <a:rPr lang="fa-IR" sz="2600" u="sng" dirty="0" smtClean="0"/>
              <a:t>ادراک دقیق واقعیت </a:t>
            </a:r>
            <a:r>
              <a:rPr lang="fa-IR" sz="2600" dirty="0" smtClean="0"/>
              <a:t>:  فهم  و بیان واقعیت ها و پذیرش اشتباهات </a:t>
            </a:r>
          </a:p>
          <a:p>
            <a:pPr algn="r"/>
            <a:r>
              <a:rPr lang="fa-IR" sz="2600" u="sng" dirty="0" smtClean="0"/>
              <a:t>شایستگی محیطی و تسلط بر آن</a:t>
            </a:r>
            <a:r>
              <a:rPr lang="fa-IR" sz="2600" dirty="0" smtClean="0"/>
              <a:t>:  احساس کار آمدی و شایسته بودن در تکالیف زندگی </a:t>
            </a:r>
          </a:p>
          <a:p>
            <a:pPr algn="r"/>
            <a:r>
              <a:rPr lang="fa-IR" sz="2600" u="sng" dirty="0" smtClean="0"/>
              <a:t>روابط میان فردی مثبت </a:t>
            </a:r>
            <a:r>
              <a:rPr lang="fa-IR" sz="2600" dirty="0" smtClean="0"/>
              <a:t>: توانایی لذت بردن از مصاحبت دیگران،قابلیت دوست  داشتن و دوست داشتنی شدن، حمایت کردن و حمایت شدن توسط دیگران</a:t>
            </a:r>
            <a:endParaRPr lang="en-US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381000"/>
            <a:ext cx="7010400" cy="990600"/>
          </a:xfrm>
        </p:spPr>
        <p:txBody>
          <a:bodyPr anchor="ctr"/>
          <a:lstStyle/>
          <a:p>
            <a:pPr algn="ctr"/>
            <a:r>
              <a:rPr lang="fa-IR" dirty="0" smtClean="0"/>
              <a:t> </a:t>
            </a:r>
            <a:r>
              <a:rPr lang="fa-IR" sz="4400" dirty="0" smtClean="0"/>
              <a:t>عناصر نابهنجاری و آسیب روانی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7391400" cy="4546122"/>
          </a:xfrm>
        </p:spPr>
        <p:txBody>
          <a:bodyPr>
            <a:normAutofit/>
          </a:bodyPr>
          <a:lstStyle/>
          <a:p>
            <a:pPr algn="r"/>
            <a:r>
              <a:rPr lang="fa-IR" sz="3600" dirty="0" smtClean="0"/>
              <a:t> - احساس رنج و درد </a:t>
            </a:r>
          </a:p>
          <a:p>
            <a:pPr algn="r"/>
            <a:r>
              <a:rPr lang="fa-IR" sz="3600" dirty="0" smtClean="0"/>
              <a:t> - ناسازگاری  </a:t>
            </a:r>
          </a:p>
          <a:p>
            <a:pPr algn="r"/>
            <a:r>
              <a:rPr lang="fa-IR" sz="3600" dirty="0" smtClean="0"/>
              <a:t> - نامعقولی و غیر قابل درک بودن گفتار و رفتار</a:t>
            </a:r>
          </a:p>
          <a:p>
            <a:pPr algn="r"/>
            <a:r>
              <a:rPr lang="fa-IR" sz="3600" dirty="0" smtClean="0"/>
              <a:t> - پیش بینی ناپذیری و فقدان کنترل رفتار</a:t>
            </a:r>
          </a:p>
          <a:p>
            <a:pPr algn="r"/>
            <a:r>
              <a:rPr lang="fa-IR" sz="3600" dirty="0" smtClean="0"/>
              <a:t> - مشهود بودن و نامتعارفی رفتار </a:t>
            </a:r>
          </a:p>
          <a:p>
            <a:pPr algn="r"/>
            <a:r>
              <a:rPr lang="fa-IR" sz="3600" dirty="0" smtClean="0"/>
              <a:t> - ناراحت کردن مشاهده گر </a:t>
            </a:r>
          </a:p>
          <a:p>
            <a:pPr algn="r"/>
            <a:r>
              <a:rPr lang="fa-IR" sz="3600" dirty="0" smtClean="0"/>
              <a:t> - رفتارتخلف از معیارهای اخلاقی و آرمانی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381000"/>
            <a:ext cx="7010400" cy="685800"/>
          </a:xfrm>
        </p:spPr>
        <p:txBody>
          <a:bodyPr anchor="ctr">
            <a:noAutofit/>
          </a:bodyPr>
          <a:lstStyle/>
          <a:p>
            <a:pPr algn="ctr"/>
            <a:r>
              <a:rPr lang="fa-IR" sz="4800" dirty="0" smtClean="0"/>
              <a:t>راههای برقراری بهداشت روانی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676400"/>
            <a:ext cx="7391400" cy="4698522"/>
          </a:xfrm>
        </p:spPr>
        <p:txBody>
          <a:bodyPr/>
          <a:lstStyle/>
          <a:p>
            <a:pPr algn="r"/>
            <a:r>
              <a:rPr lang="fa-IR" sz="3200" dirty="0" smtClean="0"/>
              <a:t>- اصلاح الگوی زندگی و توسعه الگوی زندگی سالم</a:t>
            </a:r>
          </a:p>
          <a:p>
            <a:pPr algn="r"/>
            <a:r>
              <a:rPr lang="fa-IR" sz="3200" dirty="0" smtClean="0"/>
              <a:t>- یادگیری تاب آوری</a:t>
            </a:r>
          </a:p>
          <a:p>
            <a:pPr algn="r"/>
            <a:r>
              <a:rPr lang="fa-IR" sz="3200" dirty="0" smtClean="0"/>
              <a:t>- یادگیری مهارتهای اساسی زندگی </a:t>
            </a:r>
          </a:p>
          <a:p>
            <a:pPr algn="r"/>
            <a:r>
              <a:rPr lang="fa-IR" sz="3200" dirty="0" smtClean="0"/>
              <a:t>- خدامحوری، تعمیق معنویت و باورهای مذهبی</a:t>
            </a:r>
          </a:p>
          <a:p>
            <a:pPr algn="r"/>
            <a:r>
              <a:rPr lang="fa-IR" sz="3200" dirty="0" smtClean="0"/>
              <a:t>- ارضاء نیازهای فردی و استرس زدایی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228600"/>
            <a:ext cx="7010400" cy="8382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fa-IR" sz="5400" dirty="0" smtClean="0"/>
              <a:t>اصلاح الگوی زندگی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524000"/>
            <a:ext cx="7467600" cy="4850922"/>
          </a:xfrm>
        </p:spPr>
        <p:txBody>
          <a:bodyPr>
            <a:noAutofit/>
          </a:bodyPr>
          <a:lstStyle/>
          <a:p>
            <a:pPr algn="r"/>
            <a:r>
              <a:rPr lang="fa-IR" sz="2000" dirty="0" smtClean="0"/>
              <a:t>- </a:t>
            </a:r>
            <a:r>
              <a:rPr lang="fa-IR" sz="2400" dirty="0" smtClean="0"/>
              <a:t>اشاعه و ترویج فرهنگ صحیح تغذیه شامل : متعادل خوردن کردن،آرام خوردن، غذاهای کیفی  خوردن ،  مصرف گوشت سفید ، مصرف کم نمک و شکر ، خودداری از مصرف زیاد چربی  و از همه مهمتر مصرف زیاد سبزیجات و میوه</a:t>
            </a:r>
          </a:p>
          <a:p>
            <a:pPr algn="r"/>
            <a:r>
              <a:rPr lang="fa-IR" sz="2400" dirty="0" smtClean="0"/>
              <a:t> -انجام ورزش و حرکات نرمشی مناسب با سن و پیاده روی مداوم و منظم</a:t>
            </a:r>
          </a:p>
          <a:p>
            <a:pPr algn="r"/>
            <a:r>
              <a:rPr lang="fa-IR" sz="2400" dirty="0" smtClean="0"/>
              <a:t>- پرهیز از اسراف و زیاده خواری </a:t>
            </a:r>
          </a:p>
          <a:p>
            <a:pPr algn="r">
              <a:buFontTx/>
              <a:buChar char="-"/>
            </a:pPr>
            <a:r>
              <a:rPr lang="fa-IR" sz="2400" dirty="0" smtClean="0"/>
              <a:t>- برنامه ریزی برای کارهای روزانه و اختصاص وقت برای تفریح و سرگرمی</a:t>
            </a:r>
          </a:p>
          <a:p>
            <a:pPr algn="r">
              <a:buFontTx/>
              <a:buChar char="-"/>
            </a:pPr>
            <a:r>
              <a:rPr lang="fa-IR" sz="2400" dirty="0" smtClean="0"/>
              <a:t>- اختصاص وقت برای عبادت و راز و نیاز</a:t>
            </a:r>
          </a:p>
          <a:p>
            <a:pPr algn="r">
              <a:buFontTx/>
              <a:buChar char="-"/>
            </a:pPr>
            <a:r>
              <a:rPr lang="fa-IR" sz="2400" dirty="0" smtClean="0"/>
              <a:t>- اختصاص وقت برای دیدار و ملاقات با اقوام و فامیل </a:t>
            </a:r>
          </a:p>
          <a:p>
            <a:pPr algn="r">
              <a:buFontTx/>
              <a:buChar char="-"/>
            </a:pPr>
            <a:r>
              <a:rPr lang="fa-IR" sz="2400" dirty="0" smtClean="0"/>
              <a:t>-مشارکت و همکاری در امور خانه و گفتگو ومصاحبت با اعضای خانواده</a:t>
            </a:r>
          </a:p>
          <a:p>
            <a:pPr algn="r">
              <a:buFontTx/>
              <a:buChar char="-"/>
            </a:pPr>
            <a:r>
              <a:rPr lang="fa-IR" sz="2400" dirty="0" smtClean="0"/>
              <a:t>-و....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304800"/>
            <a:ext cx="7010400" cy="762000"/>
          </a:xfrm>
        </p:spPr>
        <p:txBody>
          <a:bodyPr anchor="ctr">
            <a:noAutofit/>
          </a:bodyPr>
          <a:lstStyle/>
          <a:p>
            <a:pPr algn="ctr"/>
            <a:r>
              <a:rPr lang="fa-IR" sz="5400" dirty="0" smtClean="0"/>
              <a:t>تعریف تاب آوری 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752600"/>
            <a:ext cx="7391400" cy="4114800"/>
          </a:xfrm>
        </p:spPr>
        <p:txBody>
          <a:bodyPr>
            <a:normAutofit/>
          </a:bodyPr>
          <a:lstStyle/>
          <a:p>
            <a:pPr algn="r"/>
            <a:r>
              <a:rPr lang="fa-IR" sz="4000" dirty="0" smtClean="0"/>
              <a:t>تاب آوری ظرفیت برگذشتن از دشواری ، پایداری سرسختانه و ترمیم خویشتن است. به عبارت دیگر کسی که از رویدادهای ناگوار زندگی به سلامت و پیروزمندانه بگذرد،تاب آور است</a:t>
            </a:r>
            <a:r>
              <a:rPr lang="fa-IR" sz="4400" dirty="0" smtClean="0"/>
              <a:t> .</a:t>
            </a:r>
            <a:endParaRPr lang="en-US" sz="4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380999"/>
            <a:ext cx="7010400" cy="990601"/>
          </a:xfrm>
        </p:spPr>
        <p:txBody>
          <a:bodyPr anchor="ctr">
            <a:normAutofit/>
          </a:bodyPr>
          <a:lstStyle/>
          <a:p>
            <a:pPr algn="ctr"/>
            <a:r>
              <a:rPr lang="fa-IR" sz="4800" dirty="0" smtClean="0"/>
              <a:t>شش گام تاب آوری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7391400" cy="4546122"/>
          </a:xfrm>
        </p:spPr>
        <p:txBody>
          <a:bodyPr/>
          <a:lstStyle/>
          <a:p>
            <a:pPr algn="r"/>
            <a:r>
              <a:rPr lang="fa-IR" sz="2800" dirty="0" smtClean="0">
                <a:solidFill>
                  <a:schemeClr val="tx1"/>
                </a:solidFill>
              </a:rPr>
              <a:t>گام اول - افزایش پیوند جویی (برقراری روابط پایدار با دیگران)</a:t>
            </a:r>
          </a:p>
          <a:p>
            <a:pPr algn="r"/>
            <a:r>
              <a:rPr lang="fa-IR" sz="2800" dirty="0" smtClean="0">
                <a:solidFill>
                  <a:schemeClr val="tx1"/>
                </a:solidFill>
              </a:rPr>
              <a:t>گام دوم - آفرینش مرزبندی آشکار (بیان شفاف قوانین در خانه و محل کار)</a:t>
            </a:r>
          </a:p>
          <a:p>
            <a:pPr algn="r"/>
            <a:r>
              <a:rPr lang="fa-IR" sz="2800" dirty="0" smtClean="0">
                <a:solidFill>
                  <a:schemeClr val="tx1"/>
                </a:solidFill>
              </a:rPr>
              <a:t>گام سوم - آموزش مهارتهای زندگی </a:t>
            </a:r>
          </a:p>
          <a:p>
            <a:pPr algn="r"/>
            <a:r>
              <a:rPr lang="fa-IR" sz="2800" dirty="0" smtClean="0">
                <a:solidFill>
                  <a:schemeClr val="tx1"/>
                </a:solidFill>
              </a:rPr>
              <a:t>گام چهارم – فراهم سازی مهربانی و حمایت گری</a:t>
            </a:r>
          </a:p>
          <a:p>
            <a:pPr algn="r"/>
            <a:r>
              <a:rPr lang="fa-IR" sz="2800" dirty="0" smtClean="0">
                <a:solidFill>
                  <a:schemeClr val="tx1"/>
                </a:solidFill>
              </a:rPr>
              <a:t>گام پنجم – داشتن توقع و انتظارات بالا و واقع گرایانه</a:t>
            </a:r>
          </a:p>
          <a:p>
            <a:pPr algn="r"/>
            <a:r>
              <a:rPr lang="fa-IR" sz="2800" dirty="0" smtClean="0">
                <a:solidFill>
                  <a:schemeClr val="tx1"/>
                </a:solidFill>
              </a:rPr>
              <a:t>گام ششم - فراهم سازی فرصت مشارکت معنامند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304800"/>
            <a:ext cx="7010400" cy="762000"/>
          </a:xfrm>
        </p:spPr>
        <p:txBody>
          <a:bodyPr>
            <a:noAutofit/>
          </a:bodyPr>
          <a:lstStyle/>
          <a:p>
            <a:pPr algn="ctr"/>
            <a:r>
              <a:rPr lang="fa-IR" sz="4800" dirty="0" smtClean="0"/>
              <a:t>مهارت های زندگی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447800"/>
            <a:ext cx="7391400" cy="4800600"/>
          </a:xfrm>
        </p:spPr>
        <p:txBody>
          <a:bodyPr>
            <a:normAutofit/>
          </a:bodyPr>
          <a:lstStyle/>
          <a:p>
            <a:pPr algn="r"/>
            <a:r>
              <a:rPr lang="fa-IR" sz="2800" dirty="0" smtClean="0">
                <a:solidFill>
                  <a:schemeClr val="tx1"/>
                </a:solidFill>
              </a:rPr>
              <a:t>مهارتهای ارتباطی شامل: مهارت برقراری رابطه موثر و مهارت روابط بین فردی </a:t>
            </a:r>
          </a:p>
          <a:p>
            <a:pPr algn="r"/>
            <a:r>
              <a:rPr lang="fa-IR" sz="2800" dirty="0" smtClean="0">
                <a:solidFill>
                  <a:schemeClr val="tx1"/>
                </a:solidFill>
              </a:rPr>
              <a:t>مهارتهای ادراکی شامل: مهارت خودآگاهی و توانایی همدلی با دیگران </a:t>
            </a:r>
          </a:p>
          <a:p>
            <a:pPr algn="r"/>
            <a:r>
              <a:rPr lang="fa-IR" sz="2800" dirty="0" smtClean="0">
                <a:solidFill>
                  <a:schemeClr val="tx1"/>
                </a:solidFill>
              </a:rPr>
              <a:t>مهارتهای احساسی و مقابله ای شامل: مهارت مقابله با هیجانها و مهارت مقابله با استرس </a:t>
            </a:r>
          </a:p>
          <a:p>
            <a:pPr algn="r"/>
            <a:r>
              <a:rPr lang="fa-IR" sz="2800" dirty="0" smtClean="0">
                <a:solidFill>
                  <a:schemeClr val="tx1"/>
                </a:solidFill>
              </a:rPr>
              <a:t>مهارتهای مبتنی بر تفکر شامل: مهارت تصمیم گیری و مهرت حل مساله </a:t>
            </a:r>
          </a:p>
          <a:p>
            <a:pPr algn="r"/>
            <a:r>
              <a:rPr lang="fa-IR" sz="2800" dirty="0" smtClean="0">
                <a:solidFill>
                  <a:schemeClr val="tx1"/>
                </a:solidFill>
              </a:rPr>
              <a:t>مهارتهای مبتنی بر تفکر برتر: شامل مهارت تفکر خلاق و مهارت تفکر نقادانه</a:t>
            </a:r>
            <a:endParaRPr lang="fa-IR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r"/>
            <a:r>
              <a:rPr lang="fa-IR" sz="4400" b="1" dirty="0" smtClean="0"/>
              <a:t>بهداشت روان در پرتو آموزه های دینی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873752"/>
          </a:xfrm>
        </p:spPr>
        <p:txBody>
          <a:bodyPr>
            <a:normAutofit lnSpcReduction="10000"/>
          </a:bodyPr>
          <a:lstStyle/>
          <a:p>
            <a:pPr algn="r" rtl="1"/>
            <a:r>
              <a:rPr lang="fa-IR" dirty="0" smtClean="0"/>
              <a:t> </a:t>
            </a:r>
            <a:r>
              <a:rPr lang="fa-IR" sz="3200" b="1" dirty="0" smtClean="0"/>
              <a:t>خدا محوری</a:t>
            </a:r>
          </a:p>
          <a:p>
            <a:pPr algn="r" rtl="1"/>
            <a:r>
              <a:rPr lang="fa-IR" sz="3200" b="1" dirty="0" smtClean="0"/>
              <a:t> ذکر</a:t>
            </a:r>
          </a:p>
          <a:p>
            <a:pPr algn="r" rtl="1"/>
            <a:r>
              <a:rPr lang="fa-IR" sz="3200" b="1" dirty="0" smtClean="0"/>
              <a:t> دعا و نیایش</a:t>
            </a:r>
          </a:p>
          <a:p>
            <a:pPr algn="r" rtl="1"/>
            <a:r>
              <a:rPr lang="fa-IR" sz="3200" b="1" dirty="0" smtClean="0"/>
              <a:t> توبه</a:t>
            </a:r>
          </a:p>
          <a:p>
            <a:pPr algn="r" rtl="1"/>
            <a:r>
              <a:rPr lang="fa-IR" sz="3200" b="1" dirty="0" smtClean="0"/>
              <a:t> انس با قرآن</a:t>
            </a:r>
          </a:p>
          <a:p>
            <a:pPr algn="r" rtl="1"/>
            <a:r>
              <a:rPr lang="fa-IR" sz="3200" b="1" dirty="0" smtClean="0"/>
              <a:t> گوش دادن به تلاوت قرآن</a:t>
            </a:r>
          </a:p>
          <a:p>
            <a:pPr algn="r" rtl="1"/>
            <a:r>
              <a:rPr lang="fa-IR" sz="3200" b="1" dirty="0" smtClean="0"/>
              <a:t> زیارت</a:t>
            </a:r>
          </a:p>
          <a:p>
            <a:pPr algn="r" rtl="1"/>
            <a:r>
              <a:rPr lang="fa-IR" sz="3200" b="1" dirty="0" smtClean="0"/>
              <a:t> توکل</a:t>
            </a:r>
          </a:p>
          <a:p>
            <a:pPr algn="r" rtl="1"/>
            <a:r>
              <a:rPr lang="fa-IR" sz="3200" b="1" dirty="0" smtClean="0"/>
              <a:t> خضوع دل در نماز و عبادت</a:t>
            </a:r>
            <a:endParaRPr lang="en-US" sz="3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5973762"/>
          </a:xfrm>
        </p:spPr>
        <p:txBody>
          <a:bodyPr anchor="t" anchorCtr="0">
            <a:normAutofit/>
          </a:bodyPr>
          <a:lstStyle/>
          <a:p>
            <a:pPr algn="ctr"/>
            <a:r>
              <a:rPr lang="fa-IR" sz="8000" dirty="0" smtClean="0">
                <a:cs typeface="2  Titr" pitchFamily="2" charset="-78"/>
              </a:rPr>
              <a:t/>
            </a:r>
            <a:br>
              <a:rPr lang="fa-IR" sz="8000" dirty="0" smtClean="0">
                <a:cs typeface="2  Titr" pitchFamily="2" charset="-78"/>
              </a:rPr>
            </a:br>
            <a:r>
              <a:rPr lang="fa-IR" sz="8000" dirty="0" smtClean="0">
                <a:cs typeface="2  Titr" pitchFamily="2" charset="-78"/>
              </a:rPr>
              <a:t>بهداشت روانی</a:t>
            </a:r>
            <a:br>
              <a:rPr lang="fa-IR" sz="8000" dirty="0" smtClean="0">
                <a:cs typeface="2  Titr" pitchFamily="2" charset="-78"/>
              </a:rPr>
            </a:br>
            <a:r>
              <a:rPr lang="fa-IR" sz="8000" dirty="0" smtClean="0">
                <a:cs typeface="2  Titr" pitchFamily="2" charset="-78"/>
              </a:rPr>
              <a:t/>
            </a:r>
            <a:br>
              <a:rPr lang="fa-IR" sz="8000" dirty="0" smtClean="0">
                <a:cs typeface="2  Titr" pitchFamily="2" charset="-78"/>
              </a:rPr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sz="4800" b="1" dirty="0" smtClean="0"/>
              <a:t>تهیه و تنظیم : شهاب فطین </a:t>
            </a:r>
            <a:br>
              <a:rPr lang="fa-IR" sz="4800" b="1" dirty="0" smtClean="0"/>
            </a:br>
            <a:r>
              <a:rPr lang="fa-IR" sz="4800" b="1" dirty="0" smtClean="0"/>
              <a:t>مشاور پردیس علامه طباطبایی اردبیل</a:t>
            </a:r>
            <a:endParaRPr lang="en-US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381000"/>
            <a:ext cx="7010400" cy="838200"/>
          </a:xfrm>
        </p:spPr>
        <p:txBody>
          <a:bodyPr anchor="ctr">
            <a:noAutofit/>
          </a:bodyPr>
          <a:lstStyle/>
          <a:p>
            <a:pPr algn="ctr"/>
            <a:r>
              <a:rPr lang="fa-IR" sz="4800" dirty="0" smtClean="0"/>
              <a:t>تاثیر دین در بهداشت روانی 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7391400" cy="4546122"/>
          </a:xfrm>
        </p:spPr>
        <p:txBody>
          <a:bodyPr>
            <a:normAutofit/>
          </a:bodyPr>
          <a:lstStyle/>
          <a:p>
            <a:pPr algn="r"/>
            <a:r>
              <a:rPr lang="fa-IR" sz="2000" dirty="0" smtClean="0"/>
              <a:t> </a:t>
            </a:r>
            <a:r>
              <a:rPr lang="fa-IR" sz="2800" dirty="0" smtClean="0"/>
              <a:t>بهبود روابط اجتماعی</a:t>
            </a:r>
          </a:p>
          <a:p>
            <a:pPr algn="r"/>
            <a:r>
              <a:rPr lang="fa-IR" sz="2800" dirty="0" smtClean="0"/>
              <a:t>احساس تعهد و مسئولیت</a:t>
            </a:r>
          </a:p>
          <a:p>
            <a:pPr algn="r"/>
            <a:r>
              <a:rPr lang="fa-IR" sz="2800" dirty="0" smtClean="0"/>
              <a:t>انبساط خاطر و نشاط و شادابی</a:t>
            </a:r>
          </a:p>
          <a:p>
            <a:pPr algn="r"/>
            <a:r>
              <a:rPr lang="fa-IR" sz="2800" dirty="0" smtClean="0"/>
              <a:t>خوش بینی و نگرش مثبت به وقایع </a:t>
            </a:r>
          </a:p>
          <a:p>
            <a:pPr algn="r"/>
            <a:r>
              <a:rPr lang="fa-IR" sz="2800" dirty="0" smtClean="0"/>
              <a:t>روشنایی  ، صفا، پاکی و زلالی دل</a:t>
            </a:r>
          </a:p>
          <a:p>
            <a:pPr algn="r"/>
            <a:r>
              <a:rPr lang="fa-IR" sz="2800" dirty="0" smtClean="0"/>
              <a:t>امیدواری به آینده، روحیه مقاومت و بردباری در زندگی</a:t>
            </a:r>
          </a:p>
          <a:p>
            <a:pPr algn="r"/>
            <a:r>
              <a:rPr lang="fa-IR" sz="2800" dirty="0" smtClean="0"/>
              <a:t>آرامش خاطر و فقدان تعارضهای روانی</a:t>
            </a:r>
          </a:p>
          <a:p>
            <a:pPr algn="r"/>
            <a:r>
              <a:rPr lang="fa-IR" sz="2800" dirty="0" smtClean="0"/>
              <a:t>لذت بردن از عبادات ، کار خیر و خداپسندانه</a:t>
            </a:r>
          </a:p>
          <a:p>
            <a:pPr algn="r"/>
            <a:r>
              <a:rPr lang="fa-IR" sz="2800" dirty="0" smtClean="0"/>
              <a:t>حرکت و تلاش به سوی اهداف متعالی </a:t>
            </a:r>
          </a:p>
          <a:p>
            <a:pPr algn="r"/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304800"/>
            <a:ext cx="7010400" cy="914400"/>
          </a:xfrm>
        </p:spPr>
        <p:txBody>
          <a:bodyPr anchor="ctr">
            <a:normAutofit/>
          </a:bodyPr>
          <a:lstStyle/>
          <a:p>
            <a:pPr algn="ctr"/>
            <a:r>
              <a:rPr lang="fa-IR" sz="5400" dirty="0" smtClean="0"/>
              <a:t>نیازهای انسان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676400"/>
            <a:ext cx="7391400" cy="4698522"/>
          </a:xfrm>
        </p:spPr>
        <p:txBody>
          <a:bodyPr>
            <a:normAutofit lnSpcReduction="10000"/>
          </a:bodyPr>
          <a:lstStyle/>
          <a:p>
            <a:pPr algn="r">
              <a:buFontTx/>
              <a:buChar char="-"/>
            </a:pPr>
            <a:r>
              <a:rPr lang="fa-IR" sz="2400" dirty="0" smtClean="0"/>
              <a:t>نیازهای زیستی و فیزیولوژیک</a:t>
            </a:r>
          </a:p>
          <a:p>
            <a:pPr algn="r">
              <a:buFontTx/>
              <a:buChar char="-"/>
            </a:pPr>
            <a:r>
              <a:rPr lang="fa-IR" sz="2400" dirty="0" smtClean="0"/>
              <a:t>نیازهای فرازیستی یا نیازهای روانی – اجتماعی شامل :</a:t>
            </a:r>
          </a:p>
          <a:p>
            <a:pPr algn="r">
              <a:buFontTx/>
              <a:buChar char="-"/>
            </a:pPr>
            <a:r>
              <a:rPr lang="fa-IR" sz="2400" dirty="0" smtClean="0"/>
              <a:t>نیاز به استقلال و خودمختاری</a:t>
            </a:r>
          </a:p>
          <a:p>
            <a:pPr algn="r">
              <a:buFontTx/>
              <a:buChar char="-"/>
            </a:pPr>
            <a:r>
              <a:rPr lang="fa-IR" sz="2400" dirty="0" smtClean="0"/>
              <a:t>نیازبه امنیت و آرامش روانی</a:t>
            </a:r>
          </a:p>
          <a:p>
            <a:pPr algn="r">
              <a:buFontTx/>
              <a:buChar char="-"/>
            </a:pPr>
            <a:r>
              <a:rPr lang="fa-IR" sz="2400" dirty="0" smtClean="0"/>
              <a:t>نیاز به احترام ، قابلیت و  تکریم شخصیت</a:t>
            </a:r>
          </a:p>
          <a:p>
            <a:pPr algn="r">
              <a:buFontTx/>
              <a:buChar char="-"/>
            </a:pPr>
            <a:r>
              <a:rPr lang="fa-IR" sz="2400" dirty="0" smtClean="0"/>
              <a:t>نیاز به حمایت و توجه</a:t>
            </a:r>
          </a:p>
          <a:p>
            <a:pPr algn="r">
              <a:buFontTx/>
              <a:buChar char="-"/>
            </a:pPr>
            <a:r>
              <a:rPr lang="fa-IR" sz="2400" dirty="0" smtClean="0"/>
              <a:t>نیاز به محبت و صمیمیت </a:t>
            </a:r>
          </a:p>
          <a:p>
            <a:pPr algn="r">
              <a:buFontTx/>
              <a:buChar char="-"/>
            </a:pPr>
            <a:r>
              <a:rPr lang="fa-IR" sz="2400" dirty="0" smtClean="0"/>
              <a:t>نیاز به هویت یابی منسجم</a:t>
            </a:r>
          </a:p>
          <a:p>
            <a:pPr algn="r">
              <a:buFontTx/>
              <a:buChar char="-"/>
            </a:pPr>
            <a:r>
              <a:rPr lang="fa-IR" sz="2400" dirty="0" smtClean="0"/>
              <a:t>نیاز به پذیرش در گروه</a:t>
            </a:r>
          </a:p>
          <a:p>
            <a:pPr algn="r">
              <a:buFontTx/>
              <a:buChar char="-"/>
            </a:pPr>
            <a:r>
              <a:rPr lang="fa-IR" sz="2400" dirty="0" smtClean="0"/>
              <a:t>نیاز به مشورت و هدایت</a:t>
            </a:r>
          </a:p>
          <a:p>
            <a:pPr algn="r">
              <a:buFontTx/>
              <a:buChar char="-"/>
            </a:pPr>
            <a:r>
              <a:rPr lang="fa-IR" sz="2400" dirty="0" smtClean="0"/>
              <a:t>نیاز به دستیابی به فلسفه زندگی</a:t>
            </a:r>
          </a:p>
          <a:p>
            <a:pPr algn="r">
              <a:buFontTx/>
              <a:buChar char="-"/>
            </a:pPr>
            <a:endParaRPr lang="en-US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467600" cy="4754562"/>
          </a:xfrm>
        </p:spPr>
        <p:txBody>
          <a:bodyPr>
            <a:noAutofit/>
          </a:bodyPr>
          <a:lstStyle/>
          <a:p>
            <a:pPr algn="r"/>
            <a:r>
              <a:rPr lang="fa-IR" sz="8000" dirty="0" smtClean="0">
                <a:latin typeface="Titr" pitchFamily="2" charset="-78"/>
                <a:cs typeface="Titr" pitchFamily="2" charset="-78"/>
              </a:rPr>
              <a:t>همان ارزی</a:t>
            </a:r>
            <a:br>
              <a:rPr lang="fa-IR" sz="8000" dirty="0" smtClean="0">
                <a:latin typeface="Titr" pitchFamily="2" charset="-78"/>
                <a:cs typeface="Titr" pitchFamily="2" charset="-78"/>
              </a:rPr>
            </a:br>
            <a:r>
              <a:rPr lang="fa-IR" sz="8000" dirty="0" smtClean="0">
                <a:latin typeface="Titr" pitchFamily="2" charset="-78"/>
                <a:cs typeface="Titr" pitchFamily="2" charset="-78"/>
              </a:rPr>
              <a:t>             که</a:t>
            </a:r>
            <a:br>
              <a:rPr lang="fa-IR" sz="8000" dirty="0" smtClean="0">
                <a:latin typeface="Titr" pitchFamily="2" charset="-78"/>
                <a:cs typeface="Titr" pitchFamily="2" charset="-78"/>
              </a:rPr>
            </a:br>
            <a:r>
              <a:rPr lang="fa-IR" sz="8000" dirty="0" smtClean="0">
                <a:latin typeface="Titr" pitchFamily="2" charset="-78"/>
                <a:cs typeface="Titr" pitchFamily="2" charset="-78"/>
              </a:rPr>
              <a:t>             می ورزی</a:t>
            </a:r>
            <a:endParaRPr lang="en-US" sz="8000" dirty="0">
              <a:latin typeface="Titr" pitchFamily="2" charset="-78"/>
              <a:cs typeface="Tit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04800"/>
            <a:ext cx="7391400" cy="1066800"/>
          </a:xfrm>
        </p:spPr>
        <p:txBody>
          <a:bodyPr anchor="ctr">
            <a:noAutofit/>
          </a:bodyPr>
          <a:lstStyle/>
          <a:p>
            <a:pPr algn="ctr"/>
            <a:r>
              <a:rPr lang="fa-IR" sz="4800" dirty="0" smtClean="0">
                <a:latin typeface="Titr" pitchFamily="2" charset="-78"/>
              </a:rPr>
              <a:t>مهمترین علل مرگ و میر در ایران</a:t>
            </a:r>
            <a:endParaRPr lang="en-US" sz="4800" dirty="0">
              <a:latin typeface="Titr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7391400" cy="4546122"/>
          </a:xfrm>
        </p:spPr>
        <p:txBody>
          <a:bodyPr/>
          <a:lstStyle/>
          <a:p>
            <a:pPr algn="r"/>
            <a:r>
              <a:rPr lang="fa-IR" sz="5400" dirty="0" smtClean="0">
                <a:solidFill>
                  <a:srgbClr val="FF0000"/>
                </a:solidFill>
              </a:rPr>
              <a:t>-</a:t>
            </a:r>
            <a:r>
              <a:rPr lang="fa-IR" sz="5400" dirty="0" smtClean="0"/>
              <a:t> بیماریهای قلبی و عروقی</a:t>
            </a:r>
          </a:p>
          <a:p>
            <a:pPr algn="r"/>
            <a:r>
              <a:rPr lang="fa-IR" sz="5400" dirty="0" smtClean="0">
                <a:solidFill>
                  <a:srgbClr val="FF0000"/>
                </a:solidFill>
              </a:rPr>
              <a:t>-</a:t>
            </a:r>
            <a:r>
              <a:rPr lang="fa-IR" sz="5400" dirty="0" smtClean="0"/>
              <a:t> سوانح و تصادفات</a:t>
            </a:r>
          </a:p>
          <a:p>
            <a:pPr algn="r"/>
            <a:r>
              <a:rPr lang="fa-IR" sz="5400" dirty="0" smtClean="0">
                <a:solidFill>
                  <a:srgbClr val="FF0000"/>
                </a:solidFill>
              </a:rPr>
              <a:t>-</a:t>
            </a:r>
            <a:r>
              <a:rPr lang="fa-IR" sz="5400" dirty="0" smtClean="0"/>
              <a:t> سرطان های مختلف</a:t>
            </a:r>
          </a:p>
          <a:p>
            <a:pPr algn="r"/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04800"/>
            <a:ext cx="6172200" cy="990600"/>
          </a:xfrm>
        </p:spPr>
        <p:txBody>
          <a:bodyPr anchor="ctr">
            <a:noAutofit/>
          </a:bodyPr>
          <a:lstStyle/>
          <a:p>
            <a:pPr algn="ctr"/>
            <a:r>
              <a:rPr lang="fa-IR" sz="6600" dirty="0" smtClean="0"/>
              <a:t>مهمترین عوامل خطر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752600"/>
            <a:ext cx="7391400" cy="4622322"/>
          </a:xfrm>
        </p:spPr>
        <p:txBody>
          <a:bodyPr>
            <a:normAutofit fontScale="92500" lnSpcReduction="20000"/>
          </a:bodyPr>
          <a:lstStyle/>
          <a:p>
            <a:pPr algn="r"/>
            <a:endParaRPr lang="fa-IR" dirty="0" smtClean="0"/>
          </a:p>
          <a:p>
            <a:pPr algn="r"/>
            <a:r>
              <a:rPr lang="fa-IR" sz="32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- </a:t>
            </a:r>
            <a:r>
              <a:rPr lang="fa-IR" sz="40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رژیم غذایی نامناسب </a:t>
            </a:r>
            <a:r>
              <a:rPr lang="fa-IR" sz="4000" dirty="0" smtClean="0"/>
              <a:t>:مصرف زیاد نمک، قند و شیرینی، غذاهای پرچرب و فست فودها</a:t>
            </a:r>
          </a:p>
          <a:p>
            <a:pPr algn="r"/>
            <a:r>
              <a:rPr lang="fa-IR" sz="40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- مصرف الکل</a:t>
            </a:r>
          </a:p>
          <a:p>
            <a:pPr algn="r"/>
            <a:r>
              <a:rPr lang="fa-IR" sz="40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- استعمال دخانیات</a:t>
            </a:r>
          </a:p>
          <a:p>
            <a:pPr algn="r"/>
            <a:r>
              <a:rPr lang="fa-IR" sz="40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- کم تحرکــی</a:t>
            </a:r>
          </a:p>
          <a:p>
            <a:pPr algn="r"/>
            <a:r>
              <a:rPr lang="fa-IR" sz="40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- چــاقــــــی</a:t>
            </a:r>
          </a:p>
          <a:p>
            <a:pPr algn="r"/>
            <a:r>
              <a:rPr lang="fa-IR" sz="40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- اسـتــــرس </a:t>
            </a:r>
          </a:p>
          <a:p>
            <a:pPr algn="r"/>
            <a:r>
              <a:rPr lang="fa-IR" sz="40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- در کل سبک زندگی غلط</a:t>
            </a:r>
            <a:endParaRPr lang="en-US" sz="32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304800"/>
            <a:ext cx="7010400" cy="1219200"/>
          </a:xfrm>
        </p:spPr>
        <p:txBody>
          <a:bodyPr anchor="ctr">
            <a:normAutofit/>
          </a:bodyPr>
          <a:lstStyle/>
          <a:p>
            <a:pPr algn="ctr"/>
            <a:r>
              <a:rPr lang="fa-IR" sz="6000" dirty="0" smtClean="0"/>
              <a:t>دغدغه بشر امروزی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7391400" cy="4267200"/>
          </a:xfrm>
        </p:spPr>
        <p:txBody>
          <a:bodyPr>
            <a:normAutofit/>
          </a:bodyPr>
          <a:lstStyle/>
          <a:p>
            <a:pPr algn="ctr"/>
            <a:r>
              <a:rPr lang="fa-IR" sz="6000" dirty="0" smtClean="0"/>
              <a:t>پیشرفت</a:t>
            </a:r>
          </a:p>
          <a:p>
            <a:pPr algn="ctr"/>
            <a:r>
              <a:rPr lang="fa-IR" sz="6000" dirty="0" smtClean="0"/>
              <a:t>و  </a:t>
            </a:r>
          </a:p>
          <a:p>
            <a:pPr algn="ctr"/>
            <a:r>
              <a:rPr lang="fa-IR" sz="6000" dirty="0" smtClean="0"/>
              <a:t>آرامش </a:t>
            </a:r>
          </a:p>
          <a:p>
            <a:pPr algn="ctr"/>
            <a:r>
              <a:rPr lang="fa-IR" sz="3600" dirty="0" smtClean="0"/>
              <a:t>متاسفانه آرامش فدای پیشرفت شده است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533400"/>
            <a:ext cx="7010400" cy="914400"/>
          </a:xfrm>
        </p:spPr>
        <p:txBody>
          <a:bodyPr anchor="ctr">
            <a:normAutofit/>
          </a:bodyPr>
          <a:lstStyle/>
          <a:p>
            <a:pPr algn="ctr"/>
            <a:r>
              <a:rPr lang="fa-IR" sz="4000" dirty="0" smtClean="0"/>
              <a:t>تعریف بهداشت روانی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676400"/>
            <a:ext cx="7391400" cy="4698522"/>
          </a:xfrm>
        </p:spPr>
        <p:txBody>
          <a:bodyPr>
            <a:normAutofit/>
          </a:bodyPr>
          <a:lstStyle/>
          <a:p>
            <a:pPr algn="r"/>
            <a:r>
              <a:rPr lang="fa-IR" sz="4000" dirty="0" smtClean="0"/>
              <a:t>توانایی سازگاری با </a:t>
            </a:r>
          </a:p>
          <a:p>
            <a:pPr algn="r"/>
            <a:r>
              <a:rPr lang="fa-IR" sz="4000" dirty="0" smtClean="0"/>
              <a:t>                      خود ، </a:t>
            </a:r>
          </a:p>
          <a:p>
            <a:pPr algn="ctr"/>
            <a:r>
              <a:rPr lang="fa-IR" sz="4000" dirty="0" smtClean="0"/>
              <a:t>دیگران </a:t>
            </a:r>
          </a:p>
          <a:p>
            <a:pPr algn="ctr"/>
            <a:r>
              <a:rPr lang="fa-IR" sz="4000" dirty="0" smtClean="0"/>
              <a:t>و </a:t>
            </a:r>
          </a:p>
          <a:p>
            <a:r>
              <a:rPr lang="fa-IR" sz="4000" dirty="0" smtClean="0"/>
              <a:t>رویارویی موثر با مسایل روزمره زندگی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5745162"/>
          </a:xfrm>
        </p:spPr>
        <p:txBody>
          <a:bodyPr anchor="ctr">
            <a:normAutofit fontScale="90000"/>
          </a:bodyPr>
          <a:lstStyle/>
          <a:p>
            <a:pPr algn="just" rtl="1"/>
            <a:r>
              <a:rPr lang="fa-IR" sz="6000" b="1" dirty="0" smtClean="0"/>
              <a:t>بهداشت روانی عبارت است از کلیه اقداماتی که به منظور پیشگیری از ابتلا به بیماری های روانی ، کاهش شیوع و عوارض ناشی از آنها و نیز اعتلاء کیفیت زندگی انجام می گیرد</a:t>
            </a:r>
            <a:endParaRPr lang="en-US" sz="60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304800"/>
            <a:ext cx="6934200" cy="1143000"/>
          </a:xfrm>
        </p:spPr>
        <p:txBody>
          <a:bodyPr anchor="ctr">
            <a:normAutofit/>
          </a:bodyPr>
          <a:lstStyle/>
          <a:p>
            <a:pPr algn="ctr"/>
            <a:r>
              <a:rPr lang="fa-IR" sz="4800" dirty="0" smtClean="0"/>
              <a:t>بازخوردهای مربوط به خود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05000"/>
            <a:ext cx="7315200" cy="4469922"/>
          </a:xfrm>
        </p:spPr>
        <p:txBody>
          <a:bodyPr/>
          <a:lstStyle/>
          <a:p>
            <a:pPr algn="r"/>
            <a:r>
              <a:rPr lang="fa-IR" sz="4400" dirty="0" smtClean="0"/>
              <a:t>الف- تسلط بر هیجان های خود</a:t>
            </a:r>
          </a:p>
          <a:p>
            <a:pPr algn="r"/>
            <a:r>
              <a:rPr lang="fa-IR" sz="4400" dirty="0" smtClean="0"/>
              <a:t>ب- آگاهی از ضعف های خود</a:t>
            </a:r>
          </a:p>
          <a:p>
            <a:pPr algn="r"/>
            <a:r>
              <a:rPr lang="fa-IR" sz="4400" dirty="0" smtClean="0"/>
              <a:t>ج- رضایت از توانایی های خود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304800"/>
            <a:ext cx="7010400" cy="990600"/>
          </a:xfrm>
        </p:spPr>
        <p:txBody>
          <a:bodyPr anchor="ctr">
            <a:normAutofit/>
          </a:bodyPr>
          <a:lstStyle/>
          <a:p>
            <a:pPr algn="ctr"/>
            <a:r>
              <a:rPr lang="fa-IR" sz="4800" dirty="0" smtClean="0"/>
              <a:t>بازخوردهای مربوط به دیگران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752600"/>
            <a:ext cx="7391400" cy="4622322"/>
          </a:xfrm>
        </p:spPr>
        <p:txBody>
          <a:bodyPr>
            <a:normAutofit/>
          </a:bodyPr>
          <a:lstStyle/>
          <a:p>
            <a:pPr algn="r"/>
            <a:r>
              <a:rPr lang="fa-IR" sz="4400" dirty="0" smtClean="0"/>
              <a:t>الف- علاقه به دوستی های طولانی و صمیمی</a:t>
            </a:r>
          </a:p>
          <a:p>
            <a:pPr algn="r"/>
            <a:r>
              <a:rPr lang="fa-IR" sz="4400" dirty="0" smtClean="0"/>
              <a:t>ب-احساس تعلق به گروه</a:t>
            </a:r>
          </a:p>
          <a:p>
            <a:pPr algn="r"/>
            <a:r>
              <a:rPr lang="fa-IR" sz="4400" dirty="0" smtClean="0"/>
              <a:t>ج- احساس مسئولیت در مقابل محیط </a:t>
            </a:r>
          </a:p>
          <a:p>
            <a:pPr algn="r"/>
            <a:r>
              <a:rPr lang="fa-IR" sz="4400" dirty="0" smtClean="0"/>
              <a:t>انسانی و مادی</a:t>
            </a:r>
          </a:p>
          <a:p>
            <a:pPr algn="r"/>
            <a:r>
              <a:rPr lang="fa-IR" sz="4400" dirty="0" smtClean="0"/>
              <a:t>د- احترام و کمک کردن به دیگران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332</TotalTime>
  <Words>949</Words>
  <Application>Microsoft Office PowerPoint</Application>
  <PresentationFormat>On-screen Show (4:3)</PresentationFormat>
  <Paragraphs>129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Oriel</vt:lpstr>
      <vt:lpstr>Slide 1</vt:lpstr>
      <vt:lpstr> بهداشت روانی   تهیه و تنظیم : شهاب فطین  مشاور پردیس علامه طباطبایی اردبیل</vt:lpstr>
      <vt:lpstr>مهمترین علل مرگ و میر در ایران</vt:lpstr>
      <vt:lpstr>مهمترین عوامل خطر</vt:lpstr>
      <vt:lpstr>دغدغه بشر امروزی</vt:lpstr>
      <vt:lpstr>تعریف بهداشت روانی</vt:lpstr>
      <vt:lpstr>بهداشت روانی عبارت است از کلیه اقداماتی که به منظور پیشگیری از ابتلا به بیماری های روانی ، کاهش شیوع و عوارض ناشی از آنها و نیز اعتلاء کیفیت زندگی انجام می گیرد</vt:lpstr>
      <vt:lpstr>بازخوردهای مربوط به خود</vt:lpstr>
      <vt:lpstr>بازخوردهای مربوط به دیگران</vt:lpstr>
      <vt:lpstr>بازخودهای مربوط به زندگی</vt:lpstr>
      <vt:lpstr> اصول اساسی بهداشت روانی</vt:lpstr>
      <vt:lpstr>عناصر زندگی بهینه و سلامت روانی</vt:lpstr>
      <vt:lpstr> عناصر نابهنجاری و آسیب روانی</vt:lpstr>
      <vt:lpstr>راههای برقراری بهداشت روانی</vt:lpstr>
      <vt:lpstr>اصلاح الگوی زندگی</vt:lpstr>
      <vt:lpstr>تعریف تاب آوری </vt:lpstr>
      <vt:lpstr>شش گام تاب آوری</vt:lpstr>
      <vt:lpstr>مهارت های زندگی</vt:lpstr>
      <vt:lpstr>بهداشت روان در پرتو آموزه های دینی</vt:lpstr>
      <vt:lpstr>تاثیر دین در بهداشت روانی </vt:lpstr>
      <vt:lpstr>نیازهای انسان</vt:lpstr>
      <vt:lpstr>همان ارزی              که              می ورزی</vt:lpstr>
    </vt:vector>
  </TitlesOfParts>
  <Company>fatain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مهمترین علل مرگ و میر در ایران</dc:title>
  <dc:creator>mahdi</dc:creator>
  <cp:lastModifiedBy>mahdi</cp:lastModifiedBy>
  <cp:revision>41</cp:revision>
  <dcterms:created xsi:type="dcterms:W3CDTF">2013-10-18T17:14:42Z</dcterms:created>
  <dcterms:modified xsi:type="dcterms:W3CDTF">2016-10-28T18:11:15Z</dcterms:modified>
</cp:coreProperties>
</file>