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75" r:id="rId2"/>
    <p:sldId id="256" r:id="rId3"/>
    <p:sldId id="257" r:id="rId4"/>
    <p:sldId id="260" r:id="rId5"/>
    <p:sldId id="266" r:id="rId6"/>
    <p:sldId id="267" r:id="rId7"/>
    <p:sldId id="268" r:id="rId8"/>
    <p:sldId id="269" r:id="rId9"/>
    <p:sldId id="258" r:id="rId10"/>
    <p:sldId id="259" r:id="rId11"/>
    <p:sldId id="261" r:id="rId12"/>
    <p:sldId id="270" r:id="rId13"/>
    <p:sldId id="271" r:id="rId14"/>
    <p:sldId id="272" r:id="rId15"/>
    <p:sldId id="273" r:id="rId16"/>
    <p:sldId id="262" r:id="rId17"/>
    <p:sldId id="263" r:id="rId18"/>
    <p:sldId id="274" r:id="rId19"/>
    <p:sldId id="26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CC"/>
    <a:srgbClr val="CCCC00"/>
    <a:srgbClr val="CC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32" autoAdjust="0"/>
    <p:restoredTop sz="94660"/>
  </p:normalViewPr>
  <p:slideViewPr>
    <p:cSldViewPr>
      <p:cViewPr varScale="1">
        <p:scale>
          <a:sx n="88" d="100"/>
          <a:sy n="88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B17B7-FEAC-48DD-ABC8-2590A895361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21A48-93F9-4FA0-836E-59ABE8477B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121A48-93F9-4FA0-836E-59ABE8477B1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7784D89-B50E-43A7-95CF-133B4C5EB29C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42CFEFD-DBF8-410D-A6EA-65D92FDC7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5973762"/>
          </a:xfrm>
        </p:spPr>
        <p:txBody>
          <a:bodyPr anchor="t" anchorCtr="0">
            <a:normAutofit/>
          </a:bodyPr>
          <a:lstStyle/>
          <a:p>
            <a:pPr algn="ctr"/>
            <a:r>
              <a:rPr lang="fa-IR" sz="8000" dirty="0" smtClean="0">
                <a:cs typeface="2  Titr" pitchFamily="2" charset="-78"/>
              </a:rPr>
              <a:t/>
            </a:r>
            <a:br>
              <a:rPr lang="fa-IR" sz="8000" dirty="0" smtClean="0">
                <a:cs typeface="2  Titr" pitchFamily="2" charset="-78"/>
              </a:rPr>
            </a:br>
            <a:r>
              <a:rPr lang="fa-IR" sz="8000" dirty="0" smtClean="0">
                <a:cs typeface="2  Titr" pitchFamily="2" charset="-78"/>
              </a:rPr>
              <a:t>بهداشت روانی</a:t>
            </a:r>
            <a:br>
              <a:rPr lang="fa-IR" sz="8000" dirty="0" smtClean="0">
                <a:cs typeface="2  Titr" pitchFamily="2" charset="-78"/>
              </a:rPr>
            </a:br>
            <a:r>
              <a:rPr lang="fa-IR" sz="8000" dirty="0" smtClean="0">
                <a:cs typeface="2  Titr" pitchFamily="2" charset="-78"/>
              </a:rPr>
              <a:t/>
            </a:r>
            <a:br>
              <a:rPr lang="fa-IR" sz="8000" dirty="0" smtClean="0">
                <a:cs typeface="2  Titr" pitchFamily="2" charset="-78"/>
              </a:rPr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تهیه و تنظیم : شهاب </a:t>
            </a:r>
            <a:r>
              <a:rPr lang="fa-IR" dirty="0" smtClean="0"/>
              <a:t>فطین مشاور پردیس علامه طباطبایی اردبیل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457200"/>
            <a:ext cx="6172200" cy="914400"/>
          </a:xfrm>
        </p:spPr>
        <p:txBody>
          <a:bodyPr>
            <a:normAutofit/>
          </a:bodyPr>
          <a:lstStyle/>
          <a:p>
            <a:pPr algn="r"/>
            <a:r>
              <a:rPr lang="fa-IR" sz="4000" dirty="0" smtClean="0"/>
              <a:t>عناصر زندگی بهینه و سلامت روانی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1676400"/>
            <a:ext cx="6400800" cy="44958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fa-IR" sz="2600" dirty="0" smtClean="0"/>
              <a:t> </a:t>
            </a:r>
            <a:r>
              <a:rPr lang="fa-IR" sz="2600" u="sng" dirty="0" smtClean="0"/>
              <a:t>نگرش مثبت نسبت به خود </a:t>
            </a:r>
            <a:r>
              <a:rPr lang="fa-IR" sz="2600" dirty="0" smtClean="0"/>
              <a:t>: شناخت خود و خویشتن پذیری و داشتن احساس خوب در مورد خود</a:t>
            </a:r>
          </a:p>
          <a:p>
            <a:pPr algn="r"/>
            <a:r>
              <a:rPr lang="fa-IR" sz="2600" u="sng" dirty="0" smtClean="0"/>
              <a:t>رویش و رشد </a:t>
            </a:r>
            <a:r>
              <a:rPr lang="fa-IR" sz="2600" dirty="0" smtClean="0"/>
              <a:t>: استفاده از توانایی ها در موقعیت های مختلف زندگی  </a:t>
            </a:r>
          </a:p>
          <a:p>
            <a:pPr algn="r"/>
            <a:r>
              <a:rPr lang="fa-IR" sz="2600" u="sng" dirty="0" smtClean="0"/>
              <a:t>خود مختاری و استقلال فکری </a:t>
            </a:r>
            <a:r>
              <a:rPr lang="fa-IR" sz="2600" dirty="0" smtClean="0"/>
              <a:t>: پاسخدهی بر اساس معیارهای درونی خود ، اعتماد به  نفس و پختگی در رفتار </a:t>
            </a:r>
          </a:p>
          <a:p>
            <a:pPr algn="r"/>
            <a:r>
              <a:rPr lang="fa-IR" sz="2600" u="sng" dirty="0" smtClean="0"/>
              <a:t>ادراک دقیق واقعیت </a:t>
            </a:r>
            <a:r>
              <a:rPr lang="fa-IR" sz="2600" dirty="0" smtClean="0"/>
              <a:t>:  فهم  و بیان واقعیت ها و پذیرش اشتباهات </a:t>
            </a:r>
          </a:p>
          <a:p>
            <a:pPr algn="r"/>
            <a:r>
              <a:rPr lang="fa-IR" sz="2600" u="sng" dirty="0" smtClean="0"/>
              <a:t>شایستگی محیطی </a:t>
            </a:r>
            <a:r>
              <a:rPr lang="fa-IR" sz="2600" dirty="0" smtClean="0"/>
              <a:t>:  احساس کار آمدی و شایسته بودن در تکالیف زندگی </a:t>
            </a:r>
          </a:p>
          <a:p>
            <a:pPr algn="r"/>
            <a:r>
              <a:rPr lang="fa-IR" sz="2600" u="sng" dirty="0" smtClean="0"/>
              <a:t>روابط میان فردی مثبت </a:t>
            </a:r>
            <a:r>
              <a:rPr lang="fa-IR" sz="2600" dirty="0" smtClean="0"/>
              <a:t>: توانایی لذت بردن از مصاحبت دیگران،قابلیت دوست  داشتن و دوست داشتنی شدن، حمایت کردن و حمایت شدن توسط دیگران</a:t>
            </a: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609600"/>
            <a:ext cx="6172200" cy="1295400"/>
          </a:xfrm>
        </p:spPr>
        <p:txBody>
          <a:bodyPr/>
          <a:lstStyle/>
          <a:p>
            <a:pPr algn="r"/>
            <a:r>
              <a:rPr lang="fa-IR" dirty="0" smtClean="0"/>
              <a:t> </a:t>
            </a:r>
            <a:r>
              <a:rPr lang="fa-IR" sz="4000" dirty="0" smtClean="0"/>
              <a:t>عناصر نابهنجاری و آسیب روانی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2209800"/>
            <a:ext cx="6172200" cy="4165122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/>
              <a:t>احساس رنج و درد </a:t>
            </a:r>
          </a:p>
          <a:p>
            <a:pPr algn="r"/>
            <a:r>
              <a:rPr lang="fa-IR" sz="2800" dirty="0" smtClean="0"/>
              <a:t>ناسازگاری  </a:t>
            </a:r>
          </a:p>
          <a:p>
            <a:pPr algn="r"/>
            <a:r>
              <a:rPr lang="fa-IR" sz="2800" dirty="0" smtClean="0"/>
              <a:t>نامعقولی و غیر قابل درک بودن گفتار و رفتار</a:t>
            </a:r>
          </a:p>
          <a:p>
            <a:pPr algn="r"/>
            <a:r>
              <a:rPr lang="fa-IR" sz="2800" dirty="0" smtClean="0"/>
              <a:t> پیش بینی ناپذیری و فقدان کنترل رفتار</a:t>
            </a:r>
          </a:p>
          <a:p>
            <a:pPr algn="r"/>
            <a:r>
              <a:rPr lang="fa-IR" sz="2800" dirty="0" smtClean="0"/>
              <a:t>مشهود بودن و نامتعارفی رفتار </a:t>
            </a:r>
          </a:p>
          <a:p>
            <a:pPr algn="r"/>
            <a:r>
              <a:rPr lang="fa-IR" sz="2800" dirty="0" smtClean="0"/>
              <a:t>ناراحت کردن مشاهده گر </a:t>
            </a:r>
          </a:p>
          <a:p>
            <a:pPr algn="r"/>
            <a:r>
              <a:rPr lang="fa-IR" sz="2800" dirty="0" smtClean="0"/>
              <a:t>رفتارتخلف از معیارهای اخلاقی و آرمانی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81000"/>
            <a:ext cx="6172200" cy="685800"/>
          </a:xfrm>
        </p:spPr>
        <p:txBody>
          <a:bodyPr/>
          <a:lstStyle/>
          <a:p>
            <a:pPr algn="r"/>
            <a:r>
              <a:rPr lang="fa-IR" dirty="0" smtClean="0"/>
              <a:t>راههای برقراری بهداشت روانی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676400"/>
            <a:ext cx="6858000" cy="4698522"/>
          </a:xfrm>
        </p:spPr>
        <p:txBody>
          <a:bodyPr/>
          <a:lstStyle/>
          <a:p>
            <a:pPr algn="r"/>
            <a:r>
              <a:rPr lang="fa-IR" sz="3200" dirty="0" smtClean="0"/>
              <a:t>- آموزش اصلاح الگوی زندگی و توسعه الگوی زندگی سالم</a:t>
            </a:r>
          </a:p>
          <a:p>
            <a:pPr algn="r"/>
            <a:r>
              <a:rPr lang="fa-IR" sz="3200" dirty="0" smtClean="0"/>
              <a:t>-  آموزش و یادگیری تاب آوری</a:t>
            </a:r>
          </a:p>
          <a:p>
            <a:pPr algn="r"/>
            <a:r>
              <a:rPr lang="fa-IR" sz="3200" dirty="0" smtClean="0"/>
              <a:t>-آموزش  و یادگیری مهارتهای اساسی زندگی </a:t>
            </a:r>
          </a:p>
          <a:p>
            <a:pPr algn="r"/>
            <a:r>
              <a:rPr lang="fa-IR" sz="3200" dirty="0" smtClean="0"/>
              <a:t>-ترویج دین ، معنویت و تعمیق باورهای مذهبی</a:t>
            </a:r>
          </a:p>
          <a:p>
            <a:pPr algn="r"/>
            <a:r>
              <a:rPr lang="fa-IR" sz="3200" dirty="0" smtClean="0"/>
              <a:t>-ارضاء نیازهای فردی و استرس زدایی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172200" cy="838200"/>
          </a:xfrm>
        </p:spPr>
        <p:txBody>
          <a:bodyPr/>
          <a:lstStyle/>
          <a:p>
            <a:pPr algn="r"/>
            <a:r>
              <a:rPr lang="fa-IR" dirty="0" smtClean="0"/>
              <a:t>اصلاح الگوی زندگی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1828800"/>
            <a:ext cx="6858000" cy="4546122"/>
          </a:xfrm>
        </p:spPr>
        <p:txBody>
          <a:bodyPr>
            <a:normAutofit/>
          </a:bodyPr>
          <a:lstStyle/>
          <a:p>
            <a:pPr algn="r"/>
            <a:r>
              <a:rPr lang="fa-IR" dirty="0" smtClean="0"/>
              <a:t>- </a:t>
            </a:r>
            <a:r>
              <a:rPr lang="fa-IR" sz="2000" dirty="0" smtClean="0"/>
              <a:t>اشاعه و ترویج فرهنگ صحیح تغذیه شامل : متعادل خوردن کردن،آرام خوردن، غذاهای کیفی  خوردن ،  مصرف گوشت سفید مصرف کم نمک و شکر ، خودداری از مصرف زیاد چربی  و از همه مهمتر مصرف زیاد سبزیجات و میوه</a:t>
            </a:r>
          </a:p>
          <a:p>
            <a:pPr algn="r"/>
            <a:r>
              <a:rPr lang="fa-IR" sz="2000" dirty="0" smtClean="0"/>
              <a:t> -انجام ورزش و حرکات نرمشی مناسب با سن و پیاده روی مداوم و منظم</a:t>
            </a:r>
          </a:p>
          <a:p>
            <a:pPr algn="r"/>
            <a:r>
              <a:rPr lang="fa-IR" sz="2000" dirty="0" smtClean="0"/>
              <a:t>-پرهیز از اسراف و زیاده خواری </a:t>
            </a:r>
          </a:p>
          <a:p>
            <a:pPr algn="r">
              <a:buFontTx/>
              <a:buChar char="-"/>
            </a:pPr>
            <a:r>
              <a:rPr lang="fa-IR" sz="2000" dirty="0" smtClean="0"/>
              <a:t>-برنامه ریزی برای کارهای روزانه و اختصاص وقت برای تفریح و سرگرمی</a:t>
            </a:r>
          </a:p>
          <a:p>
            <a:pPr algn="r">
              <a:buFontTx/>
              <a:buChar char="-"/>
            </a:pPr>
            <a:r>
              <a:rPr lang="fa-IR" sz="2000" dirty="0" smtClean="0"/>
              <a:t>- اختصاص وقت برای عبادت و راز و نیاز</a:t>
            </a:r>
          </a:p>
          <a:p>
            <a:pPr algn="r">
              <a:buFontTx/>
              <a:buChar char="-"/>
            </a:pPr>
            <a:r>
              <a:rPr lang="fa-IR" sz="2000" dirty="0" smtClean="0"/>
              <a:t>- اختصاص وقت برای دیدار و ملاقات با اقوام و فامیل </a:t>
            </a:r>
          </a:p>
          <a:p>
            <a:pPr algn="r">
              <a:buFontTx/>
              <a:buChar char="-"/>
            </a:pPr>
            <a:r>
              <a:rPr lang="fa-IR" sz="2000" dirty="0" smtClean="0"/>
              <a:t>-مشارکت و همکاری در امور خانه و گفتگو ومصاحبت با اعضای خانواده</a:t>
            </a:r>
          </a:p>
          <a:p>
            <a:pPr algn="r">
              <a:buFontTx/>
              <a:buChar char="-"/>
            </a:pPr>
            <a:r>
              <a:rPr lang="fa-IR" sz="2000" dirty="0" smtClean="0"/>
              <a:t>-و....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457200"/>
            <a:ext cx="6172200" cy="762000"/>
          </a:xfrm>
        </p:spPr>
        <p:txBody>
          <a:bodyPr/>
          <a:lstStyle/>
          <a:p>
            <a:pPr algn="r"/>
            <a:r>
              <a:rPr lang="fa-IR" dirty="0" smtClean="0"/>
              <a:t>تعریف تاب آوری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1752600"/>
            <a:ext cx="6705600" cy="4114800"/>
          </a:xfrm>
        </p:spPr>
        <p:txBody>
          <a:bodyPr>
            <a:normAutofit/>
          </a:bodyPr>
          <a:lstStyle/>
          <a:p>
            <a:pPr algn="r"/>
            <a:r>
              <a:rPr lang="fa-IR" sz="3200" dirty="0" smtClean="0"/>
              <a:t>تاب آوری ظرفیت برگذشتن از دشواری ، پایداری سرسختانه و ترمیم خویشتن است.به عبارت دیگر کسی که از رویدادهای ناگوار زندگی به سلامت و پیروزمندانه بگذرد،تاب آور است</a:t>
            </a:r>
            <a:r>
              <a:rPr lang="fa-IR" sz="3600" dirty="0" smtClean="0"/>
              <a:t> .</a:t>
            </a:r>
            <a:endParaRPr lang="en-U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80999"/>
            <a:ext cx="6172200" cy="990601"/>
          </a:xfrm>
        </p:spPr>
        <p:txBody>
          <a:bodyPr/>
          <a:lstStyle/>
          <a:p>
            <a:pPr algn="r"/>
            <a:r>
              <a:rPr lang="fa-IR" dirty="0" smtClean="0"/>
              <a:t>شش گام تاب آوری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828800"/>
            <a:ext cx="6629400" cy="4546122"/>
          </a:xfrm>
        </p:spPr>
        <p:txBody>
          <a:bodyPr/>
          <a:lstStyle/>
          <a:p>
            <a:pPr algn="r"/>
            <a:r>
              <a:rPr lang="fa-IR" sz="2800" dirty="0" smtClean="0"/>
              <a:t>گام اول-افزایش پیوند جویی (برقراری روابط پایدار با دیگران)</a:t>
            </a:r>
          </a:p>
          <a:p>
            <a:pPr algn="r"/>
            <a:r>
              <a:rPr lang="fa-IR" sz="2800" dirty="0" smtClean="0"/>
              <a:t>گام دوم- آفرینش مرزبندی آشکار (بیان شفاف قوانین در خانه و محل کار)</a:t>
            </a:r>
          </a:p>
          <a:p>
            <a:pPr algn="r"/>
            <a:r>
              <a:rPr lang="fa-IR" sz="2800" dirty="0" smtClean="0"/>
              <a:t>-گام سوم- آموزش مهارتهای زندگی </a:t>
            </a:r>
          </a:p>
          <a:p>
            <a:pPr algn="r"/>
            <a:r>
              <a:rPr lang="fa-IR" sz="2800" dirty="0" smtClean="0"/>
              <a:t>گام چهارم – فراهم سازی مهربانی و حمایت گری</a:t>
            </a:r>
          </a:p>
          <a:p>
            <a:pPr algn="r"/>
            <a:r>
              <a:rPr lang="fa-IR" sz="2800" dirty="0" smtClean="0"/>
              <a:t>گام پنجم – داشتن توقع و انتظارات بالا و واقع گرایانه</a:t>
            </a:r>
          </a:p>
          <a:p>
            <a:pPr algn="r"/>
            <a:r>
              <a:rPr lang="fa-IR" sz="2800" dirty="0" smtClean="0"/>
              <a:t>گام ششم- فراهم سازی فرصت مشارکت معنامند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609600"/>
            <a:ext cx="6172200" cy="762000"/>
          </a:xfrm>
        </p:spPr>
        <p:txBody>
          <a:bodyPr/>
          <a:lstStyle/>
          <a:p>
            <a:pPr algn="r"/>
            <a:r>
              <a:rPr lang="fa-IR" dirty="0" smtClean="0"/>
              <a:t>مهارتهای زندگی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1752600"/>
            <a:ext cx="6172200" cy="4267200"/>
          </a:xfrm>
        </p:spPr>
        <p:txBody>
          <a:bodyPr>
            <a:normAutofit lnSpcReduction="10000"/>
          </a:bodyPr>
          <a:lstStyle/>
          <a:p>
            <a:pPr algn="r"/>
            <a:r>
              <a:rPr lang="fa-IR" sz="2800" dirty="0" smtClean="0"/>
              <a:t>مهارتهای ارتباطی شامل مهارت برقراری رابطه موثر و مهارت روابط بین فردی </a:t>
            </a:r>
          </a:p>
          <a:p>
            <a:pPr algn="r"/>
            <a:r>
              <a:rPr lang="fa-IR" sz="2800" dirty="0" smtClean="0"/>
              <a:t>مهارتهای ادراکی شامل مهارت خودآگاهی و توانایی همدلی با دیگران </a:t>
            </a:r>
          </a:p>
          <a:p>
            <a:pPr algn="r"/>
            <a:r>
              <a:rPr lang="fa-IR" sz="2800" dirty="0" smtClean="0"/>
              <a:t>مهارتهای احساسی و مقابله ای شامل مهارت مقابله با هیجانها و مهارت مقابله با استرس </a:t>
            </a:r>
          </a:p>
          <a:p>
            <a:pPr algn="r"/>
            <a:r>
              <a:rPr lang="fa-IR" sz="2800" dirty="0" smtClean="0"/>
              <a:t>مهارتهای مبتنی بر تفکر شامل مهارت تصمیم گیری و مهرت حل مساله </a:t>
            </a:r>
          </a:p>
          <a:p>
            <a:pPr algn="r"/>
            <a:r>
              <a:rPr lang="fa-IR" sz="2800" dirty="0" smtClean="0"/>
              <a:t>مهارتهای مبتنی بر تفکر برتر شامل مهارت تفکر خلاق و مهارت تفکر نقادانه</a:t>
            </a:r>
            <a:endParaRPr lang="fa-I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172200" cy="838200"/>
          </a:xfrm>
        </p:spPr>
        <p:txBody>
          <a:bodyPr>
            <a:noAutofit/>
          </a:bodyPr>
          <a:lstStyle/>
          <a:p>
            <a:pPr algn="r"/>
            <a:r>
              <a:rPr lang="fa-IR" sz="4000" dirty="0" smtClean="0"/>
              <a:t>تاثیر دین در بهداشت روانی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1981200"/>
            <a:ext cx="6172200" cy="4393722"/>
          </a:xfrm>
        </p:spPr>
        <p:txBody>
          <a:bodyPr/>
          <a:lstStyle/>
          <a:p>
            <a:pPr algn="r"/>
            <a:r>
              <a:rPr lang="fa-IR" dirty="0" smtClean="0"/>
              <a:t> </a:t>
            </a:r>
            <a:r>
              <a:rPr lang="fa-IR" sz="2400" dirty="0" smtClean="0"/>
              <a:t>بهبود روابط اجتماعی</a:t>
            </a:r>
          </a:p>
          <a:p>
            <a:pPr algn="r"/>
            <a:r>
              <a:rPr lang="fa-IR" sz="2400" dirty="0" smtClean="0"/>
              <a:t>احساس تعهد و مسئولیت</a:t>
            </a:r>
          </a:p>
          <a:p>
            <a:pPr algn="r"/>
            <a:r>
              <a:rPr lang="fa-IR" sz="2400" dirty="0" smtClean="0"/>
              <a:t>انبساط خاطر و نشاط و شادابی</a:t>
            </a:r>
          </a:p>
          <a:p>
            <a:pPr algn="r"/>
            <a:r>
              <a:rPr lang="fa-IR" sz="2400" dirty="0" smtClean="0"/>
              <a:t>خوش بینی و نگرش مثبت به وقایع </a:t>
            </a:r>
          </a:p>
          <a:p>
            <a:pPr algn="r"/>
            <a:r>
              <a:rPr lang="fa-IR" sz="2400" dirty="0" smtClean="0"/>
              <a:t>روشنایی  و صفای دل ، پاکی و زلالی قلب </a:t>
            </a:r>
          </a:p>
          <a:p>
            <a:pPr algn="r"/>
            <a:r>
              <a:rPr lang="fa-IR" sz="2400" dirty="0" smtClean="0"/>
              <a:t>امیدواری به آینده روحیه مقاومت و بردباری در زندگی</a:t>
            </a:r>
          </a:p>
          <a:p>
            <a:pPr algn="r"/>
            <a:r>
              <a:rPr lang="fa-IR" sz="2400" dirty="0" smtClean="0"/>
              <a:t>آرامش خاطر و فقدان تعارضهای روانی</a:t>
            </a:r>
          </a:p>
          <a:p>
            <a:pPr algn="r"/>
            <a:r>
              <a:rPr lang="fa-IR" sz="2400" dirty="0" smtClean="0"/>
              <a:t>لذت بردن از عبادات و کار خیر و خداپسندانه</a:t>
            </a:r>
          </a:p>
          <a:p>
            <a:pPr algn="r"/>
            <a:r>
              <a:rPr lang="fa-IR" sz="2400" dirty="0" smtClean="0"/>
              <a:t>حرکت و تلاش به سوی اهداف متعالی </a:t>
            </a:r>
          </a:p>
          <a:p>
            <a:pPr algn="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914400"/>
            <a:ext cx="6172200" cy="1066800"/>
          </a:xfrm>
        </p:spPr>
        <p:txBody>
          <a:bodyPr/>
          <a:lstStyle/>
          <a:p>
            <a:pPr algn="r"/>
            <a:r>
              <a:rPr lang="fa-IR" dirty="0" smtClean="0"/>
              <a:t>نیازهای جوانان</a:t>
            </a:r>
            <a:br>
              <a:rPr lang="fa-IR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1828800"/>
            <a:ext cx="6172200" cy="4546122"/>
          </a:xfrm>
        </p:spPr>
        <p:txBody>
          <a:bodyPr>
            <a:normAutofit lnSpcReduction="10000"/>
          </a:bodyPr>
          <a:lstStyle/>
          <a:p>
            <a:pPr algn="r">
              <a:buFontTx/>
              <a:buChar char="-"/>
            </a:pPr>
            <a:r>
              <a:rPr lang="fa-IR" sz="2400" dirty="0" smtClean="0"/>
              <a:t>نیازهای زیستی و فیزیولوژیک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نیازهای فرازیستی یا نیازهای روانی – اجتماعی شامل :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استقلال و خودمختاری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نیازبه امنیت و آرامش روانی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احترام ، قابلیت و  تکریم شخصیت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حمایت و توجه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محبت و صمیمیت 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هویت یابی منسجم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پذیرش در گروه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مشورت و هدایت</a:t>
            </a:r>
          </a:p>
          <a:p>
            <a:pPr algn="r">
              <a:buFontTx/>
              <a:buChar char="-"/>
            </a:pPr>
            <a:r>
              <a:rPr lang="fa-IR" sz="2400" dirty="0" smtClean="0"/>
              <a:t>نیاز به دستیابی به فلسفه زندگی</a:t>
            </a:r>
          </a:p>
          <a:p>
            <a:pPr algn="r">
              <a:buFontTx/>
              <a:buChar char="-"/>
            </a:pP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467600" cy="4754562"/>
          </a:xfrm>
        </p:spPr>
        <p:txBody>
          <a:bodyPr>
            <a:noAutofit/>
          </a:bodyPr>
          <a:lstStyle/>
          <a:p>
            <a:pPr algn="r"/>
            <a:r>
              <a:rPr lang="fa-IR" sz="8000" dirty="0" smtClean="0">
                <a:latin typeface="Titr" pitchFamily="2" charset="-78"/>
                <a:cs typeface="Titr" pitchFamily="2" charset="-78"/>
              </a:rPr>
              <a:t>همان ارزی</a:t>
            </a:r>
            <a:br>
              <a:rPr lang="fa-IR" sz="8000" dirty="0" smtClean="0">
                <a:latin typeface="Titr" pitchFamily="2" charset="-78"/>
                <a:cs typeface="Titr" pitchFamily="2" charset="-78"/>
              </a:rPr>
            </a:br>
            <a:r>
              <a:rPr lang="fa-IR" sz="8000" dirty="0" smtClean="0">
                <a:latin typeface="Titr" pitchFamily="2" charset="-78"/>
                <a:cs typeface="Titr" pitchFamily="2" charset="-78"/>
              </a:rPr>
              <a:t>             که</a:t>
            </a:r>
            <a:br>
              <a:rPr lang="fa-IR" sz="8000" dirty="0" smtClean="0">
                <a:latin typeface="Titr" pitchFamily="2" charset="-78"/>
                <a:cs typeface="Titr" pitchFamily="2" charset="-78"/>
              </a:rPr>
            </a:br>
            <a:r>
              <a:rPr lang="fa-IR" sz="8000" dirty="0" smtClean="0">
                <a:latin typeface="Titr" pitchFamily="2" charset="-78"/>
                <a:cs typeface="Titr" pitchFamily="2" charset="-78"/>
              </a:rPr>
              <a:t>             می ورزی</a:t>
            </a:r>
            <a:endParaRPr lang="en-US" sz="8000" dirty="0">
              <a:latin typeface="Titr" pitchFamily="2" charset="-78"/>
              <a:cs typeface="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800"/>
            <a:ext cx="6172200" cy="1066800"/>
          </a:xfrm>
        </p:spPr>
        <p:txBody>
          <a:bodyPr>
            <a:normAutofit/>
          </a:bodyPr>
          <a:lstStyle/>
          <a:p>
            <a:pPr algn="r"/>
            <a:r>
              <a:rPr lang="fa-IR" sz="4000" dirty="0" smtClean="0">
                <a:latin typeface="Titr" pitchFamily="2" charset="-78"/>
              </a:rPr>
              <a:t>مهمترین علل مرگ و میر در ایران</a:t>
            </a:r>
            <a:endParaRPr lang="en-US" sz="4000" dirty="0">
              <a:latin typeface="Tit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2057400"/>
            <a:ext cx="6172200" cy="4317522"/>
          </a:xfrm>
        </p:spPr>
        <p:txBody>
          <a:bodyPr/>
          <a:lstStyle/>
          <a:p>
            <a:pPr algn="r"/>
            <a:r>
              <a:rPr lang="fa-IR" sz="5400" dirty="0" smtClean="0">
                <a:solidFill>
                  <a:srgbClr val="FF0000"/>
                </a:solidFill>
              </a:rPr>
              <a:t>-</a:t>
            </a:r>
            <a:r>
              <a:rPr lang="fa-IR" sz="5400" dirty="0" smtClean="0"/>
              <a:t> بیماریهای قلبی و عروقی</a:t>
            </a:r>
          </a:p>
          <a:p>
            <a:pPr algn="r"/>
            <a:r>
              <a:rPr lang="fa-IR" sz="5400" dirty="0" smtClean="0">
                <a:solidFill>
                  <a:srgbClr val="FF0000"/>
                </a:solidFill>
              </a:rPr>
              <a:t>-</a:t>
            </a:r>
            <a:r>
              <a:rPr lang="fa-IR" sz="5400" dirty="0" smtClean="0"/>
              <a:t> سوانح و تصادفات</a:t>
            </a:r>
          </a:p>
          <a:p>
            <a:pPr algn="r"/>
            <a:r>
              <a:rPr lang="fa-IR" sz="5400" dirty="0" smtClean="0">
                <a:solidFill>
                  <a:srgbClr val="FF0000"/>
                </a:solidFill>
              </a:rPr>
              <a:t>-</a:t>
            </a:r>
            <a:r>
              <a:rPr lang="fa-IR" sz="5400" dirty="0" smtClean="0"/>
              <a:t> سرطان های مختلف</a:t>
            </a:r>
          </a:p>
          <a:p>
            <a:pPr algn="r"/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762000"/>
            <a:ext cx="6172200" cy="990600"/>
          </a:xfrm>
        </p:spPr>
        <p:txBody>
          <a:bodyPr>
            <a:normAutofit/>
          </a:bodyPr>
          <a:lstStyle/>
          <a:p>
            <a:pPr algn="r"/>
            <a:r>
              <a:rPr lang="fa-IR" sz="4000" dirty="0" smtClean="0"/>
              <a:t>مهمترین عوامل خطر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1905000"/>
            <a:ext cx="6629400" cy="4469922"/>
          </a:xfrm>
        </p:spPr>
        <p:txBody>
          <a:bodyPr/>
          <a:lstStyle/>
          <a:p>
            <a:pPr algn="r"/>
            <a:endParaRPr lang="fa-IR" dirty="0" smtClean="0"/>
          </a:p>
          <a:p>
            <a:pPr algn="r"/>
            <a:r>
              <a:rPr lang="fa-IR" sz="32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رژیم غذایی ناسالم </a:t>
            </a:r>
            <a:r>
              <a:rPr lang="fa-IR" sz="3200" dirty="0" smtClean="0"/>
              <a:t>:مصرف زیاد نمک،غذاهای پرچرب و  شیرینی و فست فودها</a:t>
            </a:r>
          </a:p>
          <a:p>
            <a:pPr algn="r"/>
            <a:r>
              <a:rPr lang="fa-IR" sz="32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مصرف الکل</a:t>
            </a:r>
          </a:p>
          <a:p>
            <a:pPr algn="r"/>
            <a:r>
              <a:rPr lang="fa-IR" sz="32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استعمال دخانیات</a:t>
            </a:r>
          </a:p>
          <a:p>
            <a:pPr algn="r"/>
            <a:r>
              <a:rPr lang="fa-IR" sz="32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کم تحرکــی</a:t>
            </a:r>
          </a:p>
          <a:p>
            <a:pPr algn="r"/>
            <a:r>
              <a:rPr lang="fa-IR" sz="32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چــاقــــــی</a:t>
            </a:r>
          </a:p>
          <a:p>
            <a:pPr algn="r"/>
            <a:r>
              <a:rPr lang="fa-IR" sz="32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- اسـتــــرس</a:t>
            </a:r>
            <a:endParaRPr lang="en-US" sz="32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172200" cy="1066800"/>
          </a:xfrm>
        </p:spPr>
        <p:txBody>
          <a:bodyPr>
            <a:normAutofit/>
          </a:bodyPr>
          <a:lstStyle/>
          <a:p>
            <a:pPr algn="r"/>
            <a:r>
              <a:rPr lang="fa-IR" sz="4000" dirty="0" smtClean="0"/>
              <a:t>دغدغه بشر امروزی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1828800"/>
            <a:ext cx="6172200" cy="4114800"/>
          </a:xfrm>
        </p:spPr>
        <p:txBody>
          <a:bodyPr>
            <a:normAutofit/>
          </a:bodyPr>
          <a:lstStyle/>
          <a:p>
            <a:pPr algn="ctr"/>
            <a:r>
              <a:rPr lang="fa-IR" sz="6000" dirty="0" smtClean="0"/>
              <a:t>پیشرفت</a:t>
            </a:r>
          </a:p>
          <a:p>
            <a:pPr algn="ctr"/>
            <a:r>
              <a:rPr lang="fa-IR" sz="6000" dirty="0" smtClean="0"/>
              <a:t>و  </a:t>
            </a:r>
          </a:p>
          <a:p>
            <a:pPr algn="ctr"/>
            <a:r>
              <a:rPr lang="fa-IR" sz="6000" dirty="0" smtClean="0"/>
              <a:t>آرامش </a:t>
            </a:r>
          </a:p>
          <a:p>
            <a:pPr algn="ctr"/>
            <a:r>
              <a:rPr lang="fa-IR" sz="3600" dirty="0" smtClean="0"/>
              <a:t>متاسفانه آرامش فدای پیشرفت شده است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533400"/>
            <a:ext cx="6172200" cy="914400"/>
          </a:xfrm>
        </p:spPr>
        <p:txBody>
          <a:bodyPr>
            <a:normAutofit/>
          </a:bodyPr>
          <a:lstStyle/>
          <a:p>
            <a:pPr algn="r"/>
            <a:r>
              <a:rPr lang="fa-IR" sz="4000" dirty="0" smtClean="0"/>
              <a:t>تعریف بهداشت روانی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1676400"/>
            <a:ext cx="6172200" cy="4698522"/>
          </a:xfrm>
        </p:spPr>
        <p:txBody>
          <a:bodyPr>
            <a:normAutofit/>
          </a:bodyPr>
          <a:lstStyle/>
          <a:p>
            <a:pPr algn="r"/>
            <a:r>
              <a:rPr lang="fa-IR" sz="3600" dirty="0" smtClean="0"/>
              <a:t>توانایی سازگاری با </a:t>
            </a:r>
          </a:p>
          <a:p>
            <a:pPr algn="r"/>
            <a:r>
              <a:rPr lang="fa-IR" sz="3600" dirty="0" smtClean="0"/>
              <a:t>                      خود ، </a:t>
            </a:r>
          </a:p>
          <a:p>
            <a:pPr algn="ctr"/>
            <a:r>
              <a:rPr lang="fa-IR" sz="3600" dirty="0" smtClean="0"/>
              <a:t>دیگران </a:t>
            </a:r>
          </a:p>
          <a:p>
            <a:pPr algn="ctr"/>
            <a:r>
              <a:rPr lang="fa-IR" sz="3600" dirty="0" smtClean="0"/>
              <a:t>و </a:t>
            </a:r>
          </a:p>
          <a:p>
            <a:r>
              <a:rPr lang="fa-IR" sz="3600" dirty="0" smtClean="0"/>
              <a:t>رویارویی موثر با مسایل روزمره زندگی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990600"/>
            <a:ext cx="6172200" cy="762000"/>
          </a:xfrm>
        </p:spPr>
        <p:txBody>
          <a:bodyPr/>
          <a:lstStyle/>
          <a:p>
            <a:pPr algn="r"/>
            <a:r>
              <a:rPr lang="fa-IR" dirty="0" smtClean="0"/>
              <a:t>بازخودهای مربوط به خود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2362200"/>
            <a:ext cx="6172200" cy="4012722"/>
          </a:xfrm>
        </p:spPr>
        <p:txBody>
          <a:bodyPr/>
          <a:lstStyle/>
          <a:p>
            <a:pPr algn="r"/>
            <a:r>
              <a:rPr lang="fa-IR" sz="4400" dirty="0" smtClean="0"/>
              <a:t>الف- تسلط بر هیجان های خود</a:t>
            </a:r>
          </a:p>
          <a:p>
            <a:pPr algn="r"/>
            <a:r>
              <a:rPr lang="fa-IR" sz="4400" dirty="0" smtClean="0"/>
              <a:t>ب- آگاهی از ضعف های خود</a:t>
            </a:r>
          </a:p>
          <a:p>
            <a:pPr algn="r"/>
            <a:r>
              <a:rPr lang="fa-IR" sz="4400" dirty="0" smtClean="0"/>
              <a:t>ج- رضایت از توانایی های خود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609600"/>
            <a:ext cx="6172200" cy="685800"/>
          </a:xfrm>
        </p:spPr>
        <p:txBody>
          <a:bodyPr/>
          <a:lstStyle/>
          <a:p>
            <a:pPr algn="r"/>
            <a:r>
              <a:rPr lang="fa-IR" dirty="0" smtClean="0"/>
              <a:t>بازخوردهای مربوط به دیگران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1981200"/>
            <a:ext cx="6172200" cy="4393722"/>
          </a:xfrm>
        </p:spPr>
        <p:txBody>
          <a:bodyPr>
            <a:normAutofit/>
          </a:bodyPr>
          <a:lstStyle/>
          <a:p>
            <a:pPr algn="r"/>
            <a:r>
              <a:rPr lang="fa-IR" sz="4400" dirty="0" smtClean="0"/>
              <a:t>الف- علاقه به دوستی های طولانی و صمیمی</a:t>
            </a:r>
          </a:p>
          <a:p>
            <a:pPr algn="r"/>
            <a:r>
              <a:rPr lang="fa-IR" sz="4400" dirty="0" smtClean="0"/>
              <a:t>ب-احساس تعلق به گروه</a:t>
            </a:r>
          </a:p>
          <a:p>
            <a:pPr algn="r"/>
            <a:r>
              <a:rPr lang="fa-IR" sz="4400" dirty="0" smtClean="0"/>
              <a:t>ج- احساس مسئولیت در مقابل محیط انسانی و مادی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685800"/>
            <a:ext cx="6172200" cy="838200"/>
          </a:xfrm>
        </p:spPr>
        <p:txBody>
          <a:bodyPr/>
          <a:lstStyle/>
          <a:p>
            <a:pPr algn="r"/>
            <a:r>
              <a:rPr lang="fa-IR" dirty="0" smtClean="0"/>
              <a:t>بازخودهای مربوط به زندگی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1981200"/>
            <a:ext cx="6172200" cy="4393722"/>
          </a:xfrm>
        </p:spPr>
        <p:txBody>
          <a:bodyPr>
            <a:normAutofit/>
          </a:bodyPr>
          <a:lstStyle/>
          <a:p>
            <a:pPr algn="r"/>
            <a:r>
              <a:rPr lang="fa-IR" sz="4400" dirty="0" smtClean="0"/>
              <a:t>الف-پذیرش مسئولیت زندگی</a:t>
            </a:r>
          </a:p>
          <a:p>
            <a:pPr algn="r"/>
            <a:r>
              <a:rPr lang="fa-IR" sz="4400" dirty="0" smtClean="0"/>
              <a:t>ب-ذوق توسعه امکانات و علایق خود</a:t>
            </a:r>
          </a:p>
          <a:p>
            <a:pPr algn="r"/>
            <a:r>
              <a:rPr lang="fa-IR" sz="4400" dirty="0" smtClean="0"/>
              <a:t>ج-توانایی اخذ تصمیم های شخصی </a:t>
            </a:r>
          </a:p>
          <a:p>
            <a:pPr algn="r"/>
            <a:r>
              <a:rPr lang="fa-IR" sz="4400" dirty="0" smtClean="0"/>
              <a:t>د- ذوق خوب کار کردن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533400"/>
            <a:ext cx="6172200" cy="838200"/>
          </a:xfrm>
        </p:spPr>
        <p:txBody>
          <a:bodyPr/>
          <a:lstStyle/>
          <a:p>
            <a:pPr algn="r"/>
            <a:r>
              <a:rPr lang="fa-IR" sz="4000" dirty="0" smtClean="0"/>
              <a:t> اصول اساسی بهداشت روانی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600200"/>
            <a:ext cx="6553200" cy="4774722"/>
          </a:xfrm>
        </p:spPr>
        <p:txBody>
          <a:bodyPr/>
          <a:lstStyle/>
          <a:p>
            <a:pPr algn="r"/>
            <a:endParaRPr lang="fa-IR" dirty="0" smtClean="0"/>
          </a:p>
          <a:p>
            <a:pPr algn="r"/>
            <a:r>
              <a:rPr lang="fa-IR" sz="2800" dirty="0" smtClean="0"/>
              <a:t>- احترام به شخصیت خود و دیگران </a:t>
            </a:r>
          </a:p>
          <a:p>
            <a:pPr algn="r"/>
            <a:r>
              <a:rPr lang="fa-IR" sz="2800" dirty="0" smtClean="0"/>
              <a:t>- شناخت توانایی ها و محدودیت های خود و دیگران </a:t>
            </a:r>
          </a:p>
          <a:p>
            <a:pPr algn="r"/>
            <a:r>
              <a:rPr lang="fa-IR" sz="2800" dirty="0" smtClean="0"/>
              <a:t>- دانستن این حقیقت که رفتار انسان معلول عواملی است </a:t>
            </a:r>
          </a:p>
          <a:p>
            <a:pPr algn="r"/>
            <a:r>
              <a:rPr lang="fa-IR" sz="2800" dirty="0" smtClean="0"/>
              <a:t>- آشنایی به این که رفتار هر فرد تابع تمامیت وجود اوست </a:t>
            </a:r>
          </a:p>
          <a:p>
            <a:pPr algn="r"/>
            <a:r>
              <a:rPr lang="fa-IR" sz="2800" dirty="0" smtClean="0"/>
              <a:t>- شناسایی نیازها و محرکهایی که سبب ایجاد رفتار و اعمال انسان می شود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240</TotalTime>
  <Words>808</Words>
  <Application>Microsoft Office PowerPoint</Application>
  <PresentationFormat>On-screen Show (4:3)</PresentationFormat>
  <Paragraphs>113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 بهداشت روانی   تهیه و تنظیم : شهاب فطین مشاور پردیس علامه طباطبایی اردبیل</vt:lpstr>
      <vt:lpstr>مهمترین علل مرگ و میر در ایران</vt:lpstr>
      <vt:lpstr>مهمترین عوامل خطر</vt:lpstr>
      <vt:lpstr>دغدغه بشر امروزی</vt:lpstr>
      <vt:lpstr>تعریف بهداشت روانی</vt:lpstr>
      <vt:lpstr>بازخودهای مربوط به خود</vt:lpstr>
      <vt:lpstr>بازخوردهای مربوط به دیگران</vt:lpstr>
      <vt:lpstr>بازخودهای مربوط به زندگی</vt:lpstr>
      <vt:lpstr> اصول اساسی بهداشت روانی</vt:lpstr>
      <vt:lpstr>عناصر زندگی بهینه و سلامت روانی</vt:lpstr>
      <vt:lpstr> عناصر نابهنجاری و آسیب روانی</vt:lpstr>
      <vt:lpstr>راههای برقراری بهداشت روانی</vt:lpstr>
      <vt:lpstr>اصلاح الگوی زندگی</vt:lpstr>
      <vt:lpstr>تعریف تاب آوری </vt:lpstr>
      <vt:lpstr>شش گام تاب آوری</vt:lpstr>
      <vt:lpstr>مهارتهای زندگی</vt:lpstr>
      <vt:lpstr>تاثیر دین در بهداشت روانی </vt:lpstr>
      <vt:lpstr>نیازهای جوانان </vt:lpstr>
      <vt:lpstr>همان ارزی              که              می ورزی</vt:lpstr>
    </vt:vector>
  </TitlesOfParts>
  <Company>fatain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مهمترین علل مرگ و میر در ایران</dc:title>
  <dc:creator>mahdi</dc:creator>
  <cp:lastModifiedBy>mahdi</cp:lastModifiedBy>
  <cp:revision>30</cp:revision>
  <dcterms:created xsi:type="dcterms:W3CDTF">2013-10-18T17:14:42Z</dcterms:created>
  <dcterms:modified xsi:type="dcterms:W3CDTF">2015-10-22T05:09:11Z</dcterms:modified>
</cp:coreProperties>
</file>